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EMOTIONS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Expressing Emotion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Verbal Communication</a:t>
            </a:r>
          </a:p>
          <a:p>
            <a:pPr marL="0" indent="0">
              <a:buNone/>
            </a:pPr>
            <a:r>
              <a:rPr lang="en-US" sz="2000" b="1" i="1" dirty="0"/>
              <a:t>“I am angry that you didn’t offer to clean up the dinner”.</a:t>
            </a:r>
          </a:p>
          <a:p>
            <a:pPr marL="0" indent="0">
              <a:buNone/>
            </a:pPr>
            <a:r>
              <a:rPr lang="en-US" sz="2000" b="1" i="1" dirty="0"/>
              <a:t>“ I am very happy for you.”</a:t>
            </a:r>
          </a:p>
          <a:p>
            <a:pPr marL="0" indent="0">
              <a:buNone/>
            </a:pPr>
            <a:endParaRPr lang="en-US" sz="2000" b="1" i="1" dirty="0"/>
          </a:p>
          <a:p>
            <a:pPr>
              <a:buFont typeface="Arial" pitchFamily="34" charset="0"/>
              <a:buChar char="•"/>
            </a:pPr>
            <a:r>
              <a:rPr lang="en-US" sz="2400" b="1" i="1" dirty="0"/>
              <a:t>Nonverbal Communication</a:t>
            </a:r>
          </a:p>
          <a:p>
            <a:pPr>
              <a:buFont typeface="Wingdings" pitchFamily="2" charset="2"/>
              <a:buChar char="ü"/>
            </a:pPr>
            <a:r>
              <a:rPr lang="en-US" sz="2000" b="1" i="1" dirty="0"/>
              <a:t>Facial Expressions</a:t>
            </a:r>
          </a:p>
          <a:p>
            <a:pPr>
              <a:buFont typeface="Wingdings" pitchFamily="2" charset="2"/>
              <a:buChar char="ü"/>
            </a:pPr>
            <a:r>
              <a:rPr lang="en-US" sz="2000" b="1" i="1" dirty="0"/>
              <a:t>Body Language</a:t>
            </a:r>
          </a:p>
          <a:p>
            <a:pPr>
              <a:buFont typeface="Wingdings" pitchFamily="2" charset="2"/>
              <a:buChar char="ü"/>
            </a:pPr>
            <a:r>
              <a:rPr lang="en-US" sz="2000" b="1" i="1" dirty="0"/>
              <a:t>Personal distance</a:t>
            </a:r>
          </a:p>
          <a:p>
            <a:pPr>
              <a:buFont typeface="Wingdings" pitchFamily="2" charset="2"/>
              <a:buChar char="ü"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Gender differences in </a:t>
            </a:r>
            <a:r>
              <a:rPr lang="en-US" sz="2000" b="1" i="1"/>
              <a:t>Emotional Expression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36619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i="1" dirty="0"/>
              <a:t>Definition of Emotion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i="1" dirty="0"/>
              <a:t>Functions of Emotions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i="1" dirty="0"/>
              <a:t>Determining the range of Emotions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i="1" dirty="0"/>
              <a:t>Theories of Emotions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i="1" dirty="0"/>
              <a:t>Expressing Emotion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>
                <a:solidFill>
                  <a:schemeClr val="tx1"/>
                </a:solidFill>
              </a:rPr>
              <a:t>Verbal Communication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>
                <a:solidFill>
                  <a:schemeClr val="tx1"/>
                </a:solidFill>
              </a:rPr>
              <a:t>Nonverbal Communication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endParaRPr lang="en-US" sz="2200" b="1" i="1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endParaRPr lang="en-US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Emotions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sz="2200" b="1" i="1" dirty="0"/>
              <a:t>Feelings that generally have both physiological and cognitive elements and that influence behavior is known as emotions</a:t>
            </a:r>
            <a:r>
              <a:rPr lang="en-US" dirty="0"/>
              <a:t>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sz="2200" b="1" i="1" dirty="0"/>
              <a:t>Emotion is feeling aspect of consciousness, characterized by physiological arousal, specific expressive behavior and inner awareness of feelings.” </a:t>
            </a:r>
          </a:p>
        </p:txBody>
      </p:sp>
    </p:spTree>
    <p:extLst>
      <p:ext uri="{BB962C8B-B14F-4D97-AF65-F5344CB8AC3E}">
        <p14:creationId xmlns:p14="http://schemas.microsoft.com/office/powerpoint/2010/main" val="27252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Emotion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905000"/>
            <a:ext cx="8503920" cy="41940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Preparing us for actions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Shaping our behavior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Helping us interact more effectively with others.</a:t>
            </a:r>
          </a:p>
        </p:txBody>
      </p:sp>
    </p:spTree>
    <p:extLst>
      <p:ext uri="{BB962C8B-B14F-4D97-AF65-F5344CB8AC3E}">
        <p14:creationId xmlns:p14="http://schemas.microsoft.com/office/powerpoint/2010/main" val="45192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Labeling our feelings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Positive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Love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Joy….Pleasure, Pride, contentment</a:t>
            </a:r>
          </a:p>
          <a:p>
            <a:r>
              <a:rPr lang="en-US" dirty="0"/>
              <a:t>Negative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Anger….annoyance, Aggression, dislike, jealousy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Sadness….Torture, Grief, guilt, Loneliness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Fear…..Horror, worry</a:t>
            </a:r>
          </a:p>
        </p:txBody>
      </p:sp>
    </p:spTree>
    <p:extLst>
      <p:ext uri="{BB962C8B-B14F-4D97-AF65-F5344CB8AC3E}">
        <p14:creationId xmlns:p14="http://schemas.microsoft.com/office/powerpoint/2010/main" val="189748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Emotions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b="1" i="1" dirty="0"/>
              <a:t>The James-Lange Theory</a:t>
            </a:r>
          </a:p>
          <a:p>
            <a:pPr>
              <a:lnSpc>
                <a:spcPct val="200000"/>
              </a:lnSpc>
            </a:pPr>
            <a:r>
              <a:rPr lang="en-US" sz="2200" b="1" i="1" dirty="0"/>
              <a:t>The Cannon-Bard Theory</a:t>
            </a:r>
          </a:p>
          <a:p>
            <a:pPr>
              <a:lnSpc>
                <a:spcPct val="200000"/>
              </a:lnSpc>
            </a:pPr>
            <a:r>
              <a:rPr lang="en-US" sz="2200" b="1" i="1"/>
              <a:t>The Cognitive </a:t>
            </a:r>
            <a:r>
              <a:rPr lang="en-US" sz="2200" b="1" i="1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91934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i="1" dirty="0"/>
              <a:t>The James-Lange Theory</a:t>
            </a:r>
            <a:br>
              <a:rPr lang="en-US" sz="2800" b="1" i="1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b="1" i="1" dirty="0"/>
              <a:t>William James and Carl Lange</a:t>
            </a:r>
          </a:p>
          <a:p>
            <a:pPr marL="0" indent="0" algn="ctr">
              <a:buNone/>
            </a:pPr>
            <a:endParaRPr lang="en-US" sz="2400" b="1" i="1" dirty="0"/>
          </a:p>
          <a:p>
            <a:pPr algn="ctr"/>
            <a:r>
              <a:rPr lang="en-US" sz="2400" b="1" i="1" dirty="0"/>
              <a:t>“</a:t>
            </a:r>
            <a:r>
              <a:rPr lang="en-US" sz="2200" b="1" i="1" dirty="0"/>
              <a:t>The belief that emotional experience is a reaction to bodily events occurring as a result of an external situation.”</a:t>
            </a:r>
          </a:p>
          <a:p>
            <a:pPr marL="0" indent="0" algn="ctr">
              <a:buNone/>
            </a:pPr>
            <a:endParaRPr lang="en-US" sz="2200" b="1" i="1" dirty="0"/>
          </a:p>
          <a:p>
            <a:r>
              <a:rPr lang="en-US" sz="2000" b="1" i="1" dirty="0"/>
              <a:t>e.g. I feel sad because I am crying</a:t>
            </a:r>
          </a:p>
          <a:p>
            <a:r>
              <a:rPr lang="en-US" sz="2000" b="1" i="1" dirty="0"/>
              <a:t>I feel happy because I am talking and laughing</a:t>
            </a:r>
          </a:p>
          <a:p>
            <a:r>
              <a:rPr lang="en-US" sz="2000" b="1" i="1" dirty="0"/>
              <a:t>Seeing a dog causes physiological changes (heart beat, increased sweat and breathing) leading towards generation of emotions (fear). </a:t>
            </a:r>
            <a:br>
              <a:rPr lang="en-US" sz="2000" b="1" i="1" dirty="0"/>
            </a:b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Criticism</a:t>
            </a:r>
          </a:p>
          <a:p>
            <a:r>
              <a:rPr lang="en-US" sz="2000" b="1" i="1" dirty="0"/>
              <a:t>Physiological changes do not produce emotional experience.</a:t>
            </a:r>
          </a:p>
          <a:p>
            <a:r>
              <a:rPr lang="en-US" sz="2000" b="1" i="1" dirty="0"/>
              <a:t>Sometimes emotional experiences occur before physiological changes.</a:t>
            </a:r>
          </a:p>
        </p:txBody>
      </p:sp>
    </p:spTree>
    <p:extLst>
      <p:ext uri="{BB962C8B-B14F-4D97-AF65-F5344CB8AC3E}">
        <p14:creationId xmlns:p14="http://schemas.microsoft.com/office/powerpoint/2010/main" val="399136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The Canon-Bard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1" dirty="0"/>
              <a:t>“The belief that both physiological and emotional arousal are produced simultaneously by the same nerve stimuli”.</a:t>
            </a:r>
          </a:p>
          <a:p>
            <a:pPr marL="0" indent="0" algn="ctr">
              <a:buNone/>
            </a:pPr>
            <a:endParaRPr lang="en-US" sz="2400" b="1" i="1" dirty="0"/>
          </a:p>
          <a:p>
            <a:pPr algn="ctr"/>
            <a:r>
              <a:rPr lang="en-US" sz="2200" i="1" dirty="0"/>
              <a:t>Emotions occur simultaneously with biological changes</a:t>
            </a:r>
          </a:p>
          <a:p>
            <a:pPr algn="ctr"/>
            <a:r>
              <a:rPr lang="en-US" sz="2200" i="1" dirty="0"/>
              <a:t>When you see growling dog, you feel afraid and you may start running.  Brain functions simultaneously </a:t>
            </a:r>
          </a:p>
        </p:txBody>
      </p:sp>
    </p:spTree>
    <p:extLst>
      <p:ext uri="{BB962C8B-B14F-4D97-AF65-F5344CB8AC3E}">
        <p14:creationId xmlns:p14="http://schemas.microsoft.com/office/powerpoint/2010/main" val="18448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Cognitive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498848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/>
              <a:t>“It states that emotional experience depends on one’s perception or judgment of the situation one is in.”</a:t>
            </a:r>
          </a:p>
          <a:p>
            <a:pPr algn="ctr"/>
            <a:endParaRPr lang="en-US" sz="2400" b="1" i="1" dirty="0"/>
          </a:p>
          <a:p>
            <a:pPr algn="ctr"/>
            <a:r>
              <a:rPr lang="en-US" sz="2400" b="1" i="1" dirty="0"/>
              <a:t>Environment is very influential in building our emotions.</a:t>
            </a:r>
          </a:p>
          <a:p>
            <a:pPr algn="ctr"/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42144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34">
      <a:dk1>
        <a:sysClr val="windowText" lastClr="000000"/>
      </a:dk1>
      <a:lt1>
        <a:sysClr val="window" lastClr="FFFFFF"/>
      </a:lt1>
      <a:dk2>
        <a:srgbClr val="303030"/>
      </a:dk2>
      <a:lt2>
        <a:srgbClr val="FFFFFF"/>
      </a:lt2>
      <a:accent1>
        <a:srgbClr val="5C801C"/>
      </a:accent1>
      <a:accent2>
        <a:srgbClr val="726056"/>
      </a:accent2>
      <a:accent3>
        <a:srgbClr val="70E87B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2395</TotalTime>
  <Words>360</Words>
  <Application>Microsoft Office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Wingdings 2</vt:lpstr>
      <vt:lpstr>Yellow</vt:lpstr>
      <vt:lpstr>EMOTIONS </vt:lpstr>
      <vt:lpstr>Learning Outcomes</vt:lpstr>
      <vt:lpstr>Emotions</vt:lpstr>
      <vt:lpstr>Functions of Emotion</vt:lpstr>
      <vt:lpstr>Labeling our feelings</vt:lpstr>
      <vt:lpstr>Theories of Emotions</vt:lpstr>
      <vt:lpstr>The James-Lange Theory </vt:lpstr>
      <vt:lpstr>The Canon-Bard Theory</vt:lpstr>
      <vt:lpstr>Cognitive Theory</vt:lpstr>
      <vt:lpstr>Expressing Emotion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ramsha khalid</cp:lastModifiedBy>
  <cp:revision>474</cp:revision>
  <dcterms:created xsi:type="dcterms:W3CDTF">2006-08-16T00:00:00Z</dcterms:created>
  <dcterms:modified xsi:type="dcterms:W3CDTF">2022-05-15T15:28:05Z</dcterms:modified>
</cp:coreProperties>
</file>