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78" r:id="rId4"/>
    <p:sldId id="279" r:id="rId5"/>
    <p:sldId id="280" r:id="rId6"/>
    <p:sldId id="281" r:id="rId7"/>
    <p:sldId id="284" r:id="rId8"/>
    <p:sldId id="282" r:id="rId9"/>
    <p:sldId id="283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D657C-4629-45A3-B65E-DA7D7C4C7FAC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465E4-F82C-4E63-A9ED-2187FF4662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860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F6CF-36DB-41DE-8E5F-922366CF2C26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51A2C-2C72-42AC-B3EE-0544371AB5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362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51A2C-2C72-42AC-B3EE-0544371AB5CB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Behavioral Sciences</a:t>
            </a:r>
          </a:p>
        </p:txBody>
      </p:sp>
    </p:spTree>
    <p:extLst>
      <p:ext uri="{BB962C8B-B14F-4D97-AF65-F5344CB8AC3E}">
        <p14:creationId xmlns:p14="http://schemas.microsoft.com/office/powerpoint/2010/main" val="39450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15B4-995F-4AD5-8A71-E81ADC7C7BF9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4087-6263-48AA-A2DA-456513EBB6D6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7A60-4268-44F7-9317-B508477344D5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3465-0DE6-42FF-BFCA-35069C2E1082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6F6-0BF4-4FDC-92C0-0685B3A37B44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3F2C76E-7523-4E5B-AC44-7CB99694E22A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89BB-8845-40FE-9DA8-8C506B2091C7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C972-18FC-4725-9F1C-4BB128CF4A93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D4D8-2B96-4727-A0DD-55BFE2DA4A90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1DB1-675E-4F36-8D4F-D5D3F1B0B155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F3B8EE4-857C-4761-811B-38FD3AE19298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C440ACA-D949-4873-9F13-A5DFD287CEF7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819400"/>
            <a:ext cx="5181600" cy="23622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533400"/>
            <a:ext cx="7162800" cy="14700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PERSONALITY</a:t>
            </a:r>
            <a:br>
              <a:rPr lang="en-US" sz="2800" b="1" dirty="0">
                <a:solidFill>
                  <a:schemeClr val="tx1"/>
                </a:solidFill>
              </a:rPr>
            </a:b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58674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Psychology</a:t>
            </a:r>
          </a:p>
        </p:txBody>
      </p:sp>
    </p:spTree>
    <p:extLst>
      <p:ext uri="{BB962C8B-B14F-4D97-AF65-F5344CB8AC3E}">
        <p14:creationId xmlns:p14="http://schemas.microsoft.com/office/powerpoint/2010/main" val="527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38200"/>
            <a:ext cx="7467600" cy="48737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i="1" dirty="0"/>
              <a:t>THANK YOU </a:t>
            </a:r>
          </a:p>
          <a:p>
            <a:pPr marL="0" indent="0" algn="ctr">
              <a:buNone/>
            </a:pPr>
            <a:r>
              <a:rPr lang="en-US" sz="3200" b="1" i="1" dirty="0"/>
              <a:t>HAPPY LEARNING STUDENTS!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95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467600" cy="685800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Learning Outcomes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3403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i="1" dirty="0"/>
              <a:t>Definition of Personality </a:t>
            </a:r>
          </a:p>
          <a:p>
            <a:pPr>
              <a:lnSpc>
                <a:spcPct val="150000"/>
              </a:lnSpc>
            </a:pPr>
            <a:r>
              <a:rPr lang="en-US" b="1" i="1" dirty="0"/>
              <a:t>Theories of Personality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i="1" dirty="0"/>
              <a:t>Psychodynamic Theories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endParaRPr lang="en-US" b="1" i="1" dirty="0"/>
          </a:p>
          <a:p>
            <a:pPr marL="0" indent="0">
              <a:lnSpc>
                <a:spcPct val="150000"/>
              </a:lnSpc>
              <a:buNone/>
            </a:pPr>
            <a:endParaRPr lang="en-US" sz="2400" b="1" i="1" dirty="0"/>
          </a:p>
          <a:p>
            <a:pPr>
              <a:lnSpc>
                <a:spcPct val="150000"/>
              </a:lnSpc>
            </a:pPr>
            <a:endParaRPr lang="en-US" sz="2400" b="1" i="1" dirty="0"/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1843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Definition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839200" cy="518160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2800" b="1" i="1" dirty="0">
                <a:solidFill>
                  <a:srgbClr val="000000"/>
                </a:solidFill>
              </a:rPr>
              <a:t>Distinctive and relatively stable pattern of behaviors, thoughts, motives, and emotions that characterizes an individual throughout life.</a:t>
            </a:r>
          </a:p>
          <a:p>
            <a:pPr marL="0" indent="0" algn="ctr">
              <a:buNone/>
            </a:pPr>
            <a:endParaRPr lang="en-US" sz="2800" b="1" i="1" dirty="0">
              <a:solidFill>
                <a:srgbClr val="000000"/>
              </a:solidFill>
            </a:endParaRPr>
          </a:p>
          <a:p>
            <a:pPr algn="ctr"/>
            <a:r>
              <a:rPr lang="en-US" sz="2800" b="1" i="1" dirty="0">
                <a:solidFill>
                  <a:srgbClr val="000000"/>
                </a:solidFill>
              </a:rPr>
              <a:t>“</a:t>
            </a:r>
            <a:r>
              <a:rPr lang="en-US" sz="2800" b="1" i="1" u="sng" dirty="0">
                <a:solidFill>
                  <a:srgbClr val="000000"/>
                </a:solidFill>
              </a:rPr>
              <a:t>Unique</a:t>
            </a:r>
            <a:r>
              <a:rPr lang="en-US" sz="2800" b="1" i="1" dirty="0">
                <a:solidFill>
                  <a:srgbClr val="000000"/>
                </a:solidFill>
              </a:rPr>
              <a:t>, relatively </a:t>
            </a:r>
            <a:r>
              <a:rPr lang="en-US" sz="2800" b="1" i="1" u="sng" dirty="0">
                <a:solidFill>
                  <a:srgbClr val="000000"/>
                </a:solidFill>
              </a:rPr>
              <a:t>consistent </a:t>
            </a:r>
            <a:r>
              <a:rPr lang="en-US" sz="2800" b="1" i="1" dirty="0">
                <a:solidFill>
                  <a:srgbClr val="000000"/>
                </a:solidFill>
              </a:rPr>
              <a:t>pattern of thinking, feeling and behaving is termed as personality”.</a:t>
            </a:r>
            <a:endParaRPr lang="en-US" sz="2800" b="1" i="1" dirty="0"/>
          </a:p>
          <a:p>
            <a:pPr marL="0" indent="0">
              <a:buNone/>
            </a:pPr>
            <a:endParaRPr lang="en-US" sz="2800" dirty="0"/>
          </a:p>
          <a:p>
            <a:pPr algn="ctr"/>
            <a:r>
              <a:rPr lang="en-US" sz="2800" dirty="0"/>
              <a:t>“</a:t>
            </a:r>
            <a:r>
              <a:rPr lang="en-US" sz="2800" b="1" i="1" dirty="0"/>
              <a:t>Personality is the total organization of the </a:t>
            </a:r>
            <a:r>
              <a:rPr lang="en-US" sz="2800" b="1" i="1" u="sng" dirty="0"/>
              <a:t>inherited</a:t>
            </a:r>
            <a:r>
              <a:rPr lang="en-US" sz="2800" b="1" i="1" dirty="0"/>
              <a:t> and </a:t>
            </a:r>
            <a:r>
              <a:rPr lang="en-US" sz="2800" b="1" i="1" u="sng" dirty="0"/>
              <a:t>acquired</a:t>
            </a:r>
            <a:r>
              <a:rPr lang="en-US" sz="2800" b="1" i="1" dirty="0"/>
              <a:t> characteristics of an individual as evidenced by the individual’s behavior.”</a:t>
            </a:r>
          </a:p>
          <a:p>
            <a:pPr algn="ctr"/>
            <a:r>
              <a:rPr lang="en-US" sz="2800" b="1" i="1" dirty="0"/>
              <a:t>The pattern of enduring characteristics that differentiates a person, patterns of behaviors that make each individual unique.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029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Psychodynamics Theory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i="1" dirty="0"/>
              <a:t>This theory was presented by Sigmund Freud (1856-1939).</a:t>
            </a:r>
          </a:p>
          <a:p>
            <a:r>
              <a:rPr lang="en-US" sz="2200" i="1" dirty="0"/>
              <a:t>He termed his theory of personality as </a:t>
            </a:r>
            <a:r>
              <a:rPr lang="en-US" sz="2200" b="1" i="1" dirty="0"/>
              <a:t>Psychoanalysis</a:t>
            </a:r>
            <a:r>
              <a:rPr lang="en-US" sz="2200" i="1" dirty="0"/>
              <a:t>.</a:t>
            </a:r>
          </a:p>
          <a:p>
            <a:endParaRPr lang="en-US" sz="2200" i="1" dirty="0"/>
          </a:p>
          <a:p>
            <a:pPr algn="ctr"/>
            <a:r>
              <a:rPr lang="en-US" sz="2200" i="1" dirty="0"/>
              <a:t>“</a:t>
            </a:r>
            <a:r>
              <a:rPr lang="en-US" sz="2200" b="1" i="1" dirty="0"/>
              <a:t>Personality theories contending that behavior results from psychological dynamics that interact within the individual, often outside conscious awareness.”</a:t>
            </a:r>
          </a:p>
          <a:p>
            <a:pPr algn="ctr"/>
            <a:r>
              <a:rPr lang="en-US" sz="2200" b="1" i="1" dirty="0"/>
              <a:t>Unconscious forces act as determinants of personality.</a:t>
            </a:r>
          </a:p>
          <a:p>
            <a:r>
              <a:rPr lang="en-US" sz="2200" i="1" dirty="0"/>
              <a:t>He believed that there are three levels of awareness in consciousness</a:t>
            </a:r>
            <a:r>
              <a:rPr lang="en-US" sz="2200" b="1" i="1" dirty="0"/>
              <a:t>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1900" b="1" i="1" dirty="0"/>
              <a:t>The unconscious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1900" b="1" i="1" dirty="0"/>
              <a:t>The preconscious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1900" b="1" i="1" dirty="0"/>
              <a:t>The conscious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Cont…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i="1" dirty="0"/>
              <a:t>Unconscious (Id)</a:t>
            </a:r>
          </a:p>
          <a:p>
            <a:pPr marL="0" indent="0" algn="just">
              <a:buNone/>
            </a:pPr>
            <a:r>
              <a:rPr lang="en-US" b="1" i="1" dirty="0"/>
              <a:t>           </a:t>
            </a:r>
            <a:r>
              <a:rPr lang="en-US" sz="2800" i="1" dirty="0"/>
              <a:t>A part of the personality of which a person is not aware, and which is a potential determinant of behavior.</a:t>
            </a:r>
          </a:p>
          <a:p>
            <a:pPr marL="0" indent="0" algn="just">
              <a:buNone/>
            </a:pPr>
            <a:r>
              <a:rPr lang="en-US" sz="2800" i="1" dirty="0"/>
              <a:t>The primary motivating force of behavior, containing repressed memories as well as instincts and wishes that never have been conscious.</a:t>
            </a:r>
          </a:p>
          <a:p>
            <a:pPr marL="0" indent="0" algn="just">
              <a:buNone/>
            </a:pPr>
            <a:endParaRPr lang="en-US" sz="2800" i="1" dirty="0"/>
          </a:p>
          <a:p>
            <a:pPr algn="just"/>
            <a:r>
              <a:rPr lang="en-US" sz="2800" b="1" i="1" dirty="0"/>
              <a:t>Preconscious (Superego)</a:t>
            </a:r>
          </a:p>
          <a:p>
            <a:pPr marL="0" indent="0" algn="just">
              <a:buNone/>
            </a:pPr>
            <a:r>
              <a:rPr lang="en-US" sz="2800" b="1" i="1" dirty="0"/>
              <a:t>             </a:t>
            </a:r>
            <a:r>
              <a:rPr lang="en-US" sz="2800" i="1" dirty="0"/>
              <a:t>The thoughts, feelings and memories that a person is not consciously aware but may be brought to consciousness.</a:t>
            </a:r>
          </a:p>
          <a:p>
            <a:pPr marL="0" indent="0" algn="just">
              <a:buNone/>
            </a:pPr>
            <a:endParaRPr lang="en-US" sz="2800" i="1" dirty="0"/>
          </a:p>
          <a:p>
            <a:pPr algn="just"/>
            <a:r>
              <a:rPr lang="en-US" sz="2800" b="1" i="1" dirty="0"/>
              <a:t>Conscious (Ego)</a:t>
            </a:r>
          </a:p>
          <a:p>
            <a:pPr marL="0" indent="0" algn="just">
              <a:buNone/>
            </a:pPr>
            <a:r>
              <a:rPr lang="en-US" sz="2800" b="1" i="1" dirty="0"/>
              <a:t>              </a:t>
            </a:r>
            <a:r>
              <a:rPr lang="en-US" sz="2800" i="1" dirty="0"/>
              <a:t>The thoughts, feelings, sensations or memories of which a person is aware at any given moment.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4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Cont…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Id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The raw, unorganized, inborn part of personality whose sole purpose is to reduce tension created by primitive drives related to hunger, aggression and irrational impulses.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The unconscious system of personality, which contains the life and death instincts.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Functions on “</a:t>
            </a:r>
            <a:r>
              <a:rPr lang="en-US" b="1" i="1" dirty="0">
                <a:solidFill>
                  <a:schemeClr val="tx1"/>
                </a:solidFill>
              </a:rPr>
              <a:t>pleasure principle</a:t>
            </a:r>
            <a:r>
              <a:rPr lang="en-US" dirty="0">
                <a:solidFill>
                  <a:schemeClr val="tx1"/>
                </a:solidFill>
              </a:rPr>
              <a:t>”.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Immediate gratification of needs to reduce tension and discomfort regardless of consequences.</a:t>
            </a:r>
          </a:p>
          <a:p>
            <a:pPr marL="36576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9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77F6-7E51-4578-8994-4A6E364B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DC8DBF-FA33-41C9-83C2-09B26DAF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A967A-F4F9-497B-B1FD-2B609E464A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/>
              <a:t>Superego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The final personality structure to develop; it represents society’s standards of right and wrong as handed down by a person’s parents, teachers and other important figures.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Functions on “</a:t>
            </a:r>
            <a:r>
              <a:rPr lang="en-US" b="1" i="1" dirty="0">
                <a:solidFill>
                  <a:schemeClr val="tx1"/>
                </a:solidFill>
              </a:rPr>
              <a:t>idealistic principle”.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Our moral guide/conscience.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Influenced by internalizing our parents’ values and the voice of the society.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Works against the id by inflicting guilt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9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Cont…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/>
              <a:t>Ego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The rational largely conscious system of personality</a:t>
            </a:r>
            <a:r>
              <a:rPr lang="en-US" b="1" dirty="0">
                <a:solidFill>
                  <a:schemeClr val="tx1"/>
                </a:solidFill>
              </a:rPr>
              <a:t>.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Functions on “</a:t>
            </a:r>
            <a:r>
              <a:rPr lang="en-US" b="1" i="1" dirty="0">
                <a:solidFill>
                  <a:schemeClr val="tx1"/>
                </a:solidFill>
              </a:rPr>
              <a:t>reality principle</a:t>
            </a:r>
            <a:r>
              <a:rPr lang="en-US" dirty="0">
                <a:solidFill>
                  <a:schemeClr val="tx1"/>
                </a:solidFill>
              </a:rPr>
              <a:t>”.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The part of the personality that serves to balance the demands of id and superego.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Assesses what is realistically possible in satisfying the id and/or superego (that is what society will consider acceptable).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Ego uses </a:t>
            </a:r>
            <a:r>
              <a:rPr lang="en-US" b="1" i="1" dirty="0">
                <a:solidFill>
                  <a:schemeClr val="tx1"/>
                </a:solidFill>
              </a:rPr>
              <a:t>defense mechanism </a:t>
            </a:r>
            <a:r>
              <a:rPr lang="en-US" dirty="0">
                <a:solidFill>
                  <a:schemeClr val="tx1"/>
                </a:solidFill>
              </a:rPr>
              <a:t>to protect itself.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3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7" descr="iceberg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915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031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ellow">
  <a:themeElements>
    <a:clrScheme name="Yellow">
      <a:dk1>
        <a:sysClr val="windowText" lastClr="000000"/>
      </a:dk1>
      <a:lt1>
        <a:sysClr val="window" lastClr="FFFFFF"/>
      </a:lt1>
      <a:dk2>
        <a:srgbClr val="444D26"/>
      </a:dk2>
      <a:lt2>
        <a:srgbClr val="FBEF59"/>
      </a:lt2>
      <a:accent1>
        <a:srgbClr val="A5B592"/>
      </a:accent1>
      <a:accent2>
        <a:srgbClr val="F3A447"/>
      </a:accent2>
      <a:accent3>
        <a:srgbClr val="E7BC29"/>
      </a:accent3>
      <a:accent4>
        <a:srgbClr val="FBEF59"/>
      </a:accent4>
      <a:accent5>
        <a:srgbClr val="9C85C0"/>
      </a:accent5>
      <a:accent6>
        <a:srgbClr val="FBEF59"/>
      </a:accent6>
      <a:hlink>
        <a:srgbClr val="8E58B6"/>
      </a:hlink>
      <a:folHlink>
        <a:srgbClr val="7F6F6F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Yellow</Template>
  <TotalTime>2999</TotalTime>
  <Words>474</Words>
  <Application>Microsoft Office PowerPoint</Application>
  <PresentationFormat>On-screen Show (4:3)</PresentationFormat>
  <Paragraphs>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Georgia</vt:lpstr>
      <vt:lpstr>Wingdings</vt:lpstr>
      <vt:lpstr>Wingdings 2</vt:lpstr>
      <vt:lpstr>Yellow</vt:lpstr>
      <vt:lpstr>PERSONALITY </vt:lpstr>
      <vt:lpstr>Learning Outcomes</vt:lpstr>
      <vt:lpstr>Definition</vt:lpstr>
      <vt:lpstr>Psychodynamics Theory</vt:lpstr>
      <vt:lpstr>Cont…</vt:lpstr>
      <vt:lpstr>Cont…</vt:lpstr>
      <vt:lpstr>PowerPoint Presentation</vt:lpstr>
      <vt:lpstr>Cont…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PSYCHOLOGY</dc:title>
  <cp:lastModifiedBy>ramsha khalid</cp:lastModifiedBy>
  <cp:revision>499</cp:revision>
  <dcterms:created xsi:type="dcterms:W3CDTF">2006-08-16T00:00:00Z</dcterms:created>
  <dcterms:modified xsi:type="dcterms:W3CDTF">2022-05-22T18:30:09Z</dcterms:modified>
</cp:coreProperties>
</file>