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6" r:id="rId1"/>
  </p:sldMasterIdLst>
  <p:notesMasterIdLst>
    <p:notesMasterId r:id="rId13"/>
  </p:notesMasterIdLst>
  <p:handoutMasterIdLst>
    <p:handoutMasterId r:id="rId14"/>
  </p:handoutMasterIdLst>
  <p:sldIdLst>
    <p:sldId id="256" r:id="rId2"/>
    <p:sldId id="257" r:id="rId3"/>
    <p:sldId id="284" r:id="rId4"/>
    <p:sldId id="291" r:id="rId5"/>
    <p:sldId id="285" r:id="rId6"/>
    <p:sldId id="289" r:id="rId7"/>
    <p:sldId id="286" r:id="rId8"/>
    <p:sldId id="287" r:id="rId9"/>
    <p:sldId id="288" r:id="rId10"/>
    <p:sldId id="290" r:id="rId11"/>
    <p:sldId id="27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varScale="1">
        <p:scale>
          <a:sx n="68" d="100"/>
          <a:sy n="68"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8D657C-4629-45A3-B65E-DA7D7C4C7FAC}" type="datetimeFigureOut">
              <a:rPr lang="en-US" smtClean="0"/>
              <a:t>5/30/2022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Introduction to Behavioral Sciences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9465E4-F82C-4E63-A9ED-2187FF466201}" type="slidenum">
              <a:rPr lang="en-US" smtClean="0"/>
              <a:t>‹#›</a:t>
            </a:fld>
            <a:endParaRPr lang="en-US" dirty="0"/>
          </a:p>
        </p:txBody>
      </p:sp>
    </p:spTree>
    <p:extLst>
      <p:ext uri="{BB962C8B-B14F-4D97-AF65-F5344CB8AC3E}">
        <p14:creationId xmlns:p14="http://schemas.microsoft.com/office/powerpoint/2010/main" val="21711860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F9F6CF-36DB-41DE-8E5F-922366CF2C26}" type="datetimeFigureOut">
              <a:rPr lang="en-US" smtClean="0"/>
              <a:t>5/30/2022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Introduction to Behavioral Sciences</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D51A2C-2C72-42AC-B3EE-0544371AB5CB}" type="slidenum">
              <a:rPr lang="en-US" smtClean="0"/>
              <a:t>‹#›</a:t>
            </a:fld>
            <a:endParaRPr lang="en-US" dirty="0"/>
          </a:p>
        </p:txBody>
      </p:sp>
    </p:spTree>
    <p:extLst>
      <p:ext uri="{BB962C8B-B14F-4D97-AF65-F5344CB8AC3E}">
        <p14:creationId xmlns:p14="http://schemas.microsoft.com/office/powerpoint/2010/main" val="40523362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51A2C-2C72-42AC-B3EE-0544371AB5CB}" type="slidenum">
              <a:rPr lang="en-US" smtClean="0"/>
              <a:t>1</a:t>
            </a:fld>
            <a:endParaRPr lang="en-US"/>
          </a:p>
        </p:txBody>
      </p:sp>
      <p:sp>
        <p:nvSpPr>
          <p:cNvPr id="5" name="Footer Placeholder 4"/>
          <p:cNvSpPr>
            <a:spLocks noGrp="1"/>
          </p:cNvSpPr>
          <p:nvPr>
            <p:ph type="ftr" sz="quarter" idx="11"/>
          </p:nvPr>
        </p:nvSpPr>
        <p:spPr/>
        <p:txBody>
          <a:bodyPr/>
          <a:lstStyle/>
          <a:p>
            <a:r>
              <a:rPr lang="en-US"/>
              <a:t>Introduction to Behavioral Sciences</a:t>
            </a:r>
          </a:p>
        </p:txBody>
      </p:sp>
    </p:spTree>
    <p:extLst>
      <p:ext uri="{BB962C8B-B14F-4D97-AF65-F5344CB8AC3E}">
        <p14:creationId xmlns:p14="http://schemas.microsoft.com/office/powerpoint/2010/main" val="394506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C2515B4-995F-4AD5-8A71-E81ADC7C7BF9}" type="datetime1">
              <a:rPr lang="en-US" smtClean="0"/>
              <a:t>5/30/2022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5D4087-6263-48AA-A2DA-456513EBB6D6}"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967A60-4268-44F7-9317-B508477344D5}"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F5073465-0DE6-42FF-BFCA-35069C2E1082}"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517D96F6-0BF4-4FDC-92C0-0685B3A37B44}" type="datetime1">
              <a:rPr lang="en-US" smtClean="0"/>
              <a:t>5/30/2022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3F2C76E-7523-4E5B-AC44-7CB99694E22A}"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11189BB-8845-40FE-9DA8-8C506B2091C7}" type="datetime1">
              <a:rPr lang="en-US" smtClean="0"/>
              <a:t>5/30/2022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522C972-18FC-4725-9F1C-4BB128CF4A93}" type="datetime1">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DFBD4D8-2B96-4727-A0DD-55BFE2DA4A90}" type="datetime1">
              <a:rPr lang="en-US" smtClean="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3751DB1-675E-4F36-8D4F-D5D3F1B0B155}" type="datetime1">
              <a:rPr lang="en-US" smtClean="0"/>
              <a:t>5/30/2022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F3B8EE4-857C-4761-811B-38FD3AE19298}" type="datetime1">
              <a:rPr lang="en-US" smtClean="0"/>
              <a:t>5/30/2022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C440ACA-D949-4873-9F13-A5DFD287CEF7}" type="datetime1">
              <a:rPr lang="en-US" smtClean="0"/>
              <a:t>5/30/2022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05200" y="3042063"/>
            <a:ext cx="5181600" cy="2350326"/>
          </a:xfrm>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a:xfrm>
            <a:off x="990600" y="533400"/>
            <a:ext cx="7162800" cy="1470025"/>
          </a:xfrm>
        </p:spPr>
        <p:txBody>
          <a:bodyPr>
            <a:normAutofit/>
          </a:bodyPr>
          <a:lstStyle/>
          <a:p>
            <a:r>
              <a:rPr lang="en-US" sz="2800" b="1" dirty="0">
                <a:solidFill>
                  <a:schemeClr val="tx1"/>
                </a:solidFill>
              </a:rPr>
              <a:t>PERSONALITY</a:t>
            </a:r>
            <a:br>
              <a:rPr lang="en-US" sz="2800" b="1" dirty="0">
                <a:solidFill>
                  <a:schemeClr val="tx1"/>
                </a:solidFill>
              </a:rPr>
            </a:br>
            <a:endParaRPr lang="en-US" sz="2800" b="1" dirty="0">
              <a:solidFill>
                <a:schemeClr val="tx1"/>
              </a:solidFill>
            </a:endParaRPr>
          </a:p>
        </p:txBody>
      </p:sp>
      <p:sp>
        <p:nvSpPr>
          <p:cNvPr id="5" name="TextBox 4"/>
          <p:cNvSpPr txBox="1"/>
          <p:nvPr/>
        </p:nvSpPr>
        <p:spPr>
          <a:xfrm>
            <a:off x="1752600" y="5867400"/>
            <a:ext cx="6400800" cy="381000"/>
          </a:xfrm>
          <a:prstGeom prst="rect">
            <a:avLst/>
          </a:prstGeom>
          <a:noFill/>
        </p:spPr>
        <p:txBody>
          <a:bodyPr wrap="square" rtlCol="0">
            <a:spAutoFit/>
          </a:bodyPr>
          <a:lstStyle/>
          <a:p>
            <a:pPr algn="ctr"/>
            <a:r>
              <a:rPr lang="en-US" b="1" i="1" dirty="0"/>
              <a:t>Psychology</a:t>
            </a:r>
          </a:p>
        </p:txBody>
      </p:sp>
    </p:spTree>
    <p:extLst>
      <p:ext uri="{BB962C8B-B14F-4D97-AF65-F5344CB8AC3E}">
        <p14:creationId xmlns:p14="http://schemas.microsoft.com/office/powerpoint/2010/main" val="527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8910-0E68-47E5-B5DE-D4D334373BF0}"/>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6DD4025B-08BB-4168-98A8-0AF41ECEEBEF}"/>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4" name="Content Placeholder 3">
            <a:extLst>
              <a:ext uri="{FF2B5EF4-FFF2-40B4-BE49-F238E27FC236}">
                <a16:creationId xmlns:a16="http://schemas.microsoft.com/office/drawing/2014/main" id="{CE3DC636-7748-4378-9A21-FCF9536CEFDE}"/>
              </a:ext>
            </a:extLst>
          </p:cNvPr>
          <p:cNvSpPr>
            <a:spLocks noGrp="1"/>
          </p:cNvSpPr>
          <p:nvPr>
            <p:ph sz="quarter" idx="1"/>
          </p:nvPr>
        </p:nvSpPr>
        <p:spPr>
          <a:xfrm>
            <a:off x="301752" y="1527048"/>
            <a:ext cx="8503920" cy="4797552"/>
          </a:xfrm>
        </p:spPr>
        <p:txBody>
          <a:bodyPr>
            <a:normAutofit fontScale="92500" lnSpcReduction="10000"/>
          </a:bodyPr>
          <a:lstStyle/>
          <a:p>
            <a:pPr marL="0" marR="0" lvl="0" indent="0" algn="ctr" defTabSz="914400" rtl="0" eaLnBrk="1" fontAlgn="auto" latinLnBrk="0" hangingPunct="1">
              <a:lnSpc>
                <a:spcPct val="100000"/>
              </a:lnSpc>
              <a:spcBef>
                <a:spcPct val="20000"/>
              </a:spcBef>
              <a:spcAft>
                <a:spcPts val="0"/>
              </a:spcAft>
              <a:buClr>
                <a:srgbClr val="FF388C"/>
              </a:buClr>
              <a:buSzPct val="85000"/>
              <a:buNone/>
              <a:tabLst/>
              <a:defRPr/>
            </a:pPr>
            <a:r>
              <a:rPr lang="en-US" sz="2200" i="1" dirty="0">
                <a:solidFill>
                  <a:prstClr val="black"/>
                </a:solidFill>
                <a:latin typeface="Georgia"/>
              </a:rPr>
              <a:t>Focused more on the social and cultural factors behind personality. </a:t>
            </a:r>
          </a:p>
          <a:p>
            <a:pPr marL="0" marR="0" lvl="0" indent="0" algn="ctr" defTabSz="914400" rtl="0" eaLnBrk="1" fontAlgn="auto" latinLnBrk="0" hangingPunct="1">
              <a:lnSpc>
                <a:spcPct val="100000"/>
              </a:lnSpc>
              <a:spcBef>
                <a:spcPct val="20000"/>
              </a:spcBef>
              <a:spcAft>
                <a:spcPts val="0"/>
              </a:spcAft>
              <a:buClr>
                <a:srgbClr val="FF388C"/>
              </a:buClr>
              <a:buSzPct val="85000"/>
              <a:buNone/>
              <a:tabLst/>
              <a:defRPr/>
            </a:pPr>
            <a:endParaRPr lang="en-US" sz="2200" b="1" i="1" dirty="0">
              <a:solidFill>
                <a:prstClr val="black"/>
              </a:solidFill>
              <a:latin typeface="Georgia"/>
            </a:endParaRPr>
          </a:p>
          <a:p>
            <a:pPr marL="274320" marR="0" lvl="0" indent="-274320" algn="just" defTabSz="914400" rtl="0" eaLnBrk="1" fontAlgn="auto" latinLnBrk="0" hangingPunct="1">
              <a:lnSpc>
                <a:spcPct val="100000"/>
              </a:lnSpc>
              <a:spcBef>
                <a:spcPct val="20000"/>
              </a:spcBef>
              <a:spcAft>
                <a:spcPts val="0"/>
              </a:spcAft>
              <a:buClr>
                <a:srgbClr val="FF388C"/>
              </a:buClr>
              <a:buSzPct val="85000"/>
              <a:buFont typeface="Wingdings 2"/>
              <a:buChar char=""/>
              <a:tabLst/>
              <a:defRPr/>
            </a:pPr>
            <a:r>
              <a:rPr kumimoji="0" lang="en-US" sz="2600" b="1" i="1" u="none" strike="noStrike" kern="1200" cap="none" spc="0" normalizeH="0" baseline="0" noProof="0" dirty="0">
                <a:ln>
                  <a:noFill/>
                </a:ln>
                <a:solidFill>
                  <a:prstClr val="black"/>
                </a:solidFill>
                <a:effectLst/>
                <a:uLnTx/>
                <a:uFillTx/>
                <a:latin typeface="Georgia"/>
                <a:ea typeface="+mn-ea"/>
                <a:cs typeface="+mn-cs"/>
              </a:rPr>
              <a:t>Erik Erikson </a:t>
            </a:r>
          </a:p>
          <a:p>
            <a:pPr marL="548640" marR="0" lvl="1" indent="-274320" algn="just" defTabSz="914400" rtl="0" eaLnBrk="1" fontAlgn="auto" latinLnBrk="0" hangingPunct="1">
              <a:lnSpc>
                <a:spcPct val="100000"/>
              </a:lnSpc>
              <a:spcBef>
                <a:spcPct val="20000"/>
              </a:spcBef>
              <a:spcAft>
                <a:spcPts val="0"/>
              </a:spcAft>
              <a:buClr>
                <a:srgbClr val="E40059"/>
              </a:buClr>
              <a:buSzPct val="70000"/>
              <a:buFont typeface="Wingdings" pitchFamily="2" charset="2"/>
              <a:buChar char="ü"/>
              <a:tabLst/>
              <a:defRPr/>
            </a:pPr>
            <a:r>
              <a:rPr kumimoji="0" lang="en-US" b="0" i="0" u="none" strike="noStrike" kern="1200" cap="none" spc="0" normalizeH="0" baseline="0" noProof="0" dirty="0">
                <a:ln>
                  <a:noFill/>
                </a:ln>
                <a:solidFill>
                  <a:prstClr val="black"/>
                </a:solidFill>
                <a:effectLst/>
                <a:uLnTx/>
                <a:uFillTx/>
                <a:latin typeface="Georgia"/>
                <a:ea typeface="+mn-ea"/>
                <a:cs typeface="+mn-cs"/>
              </a:rPr>
              <a:t>Developed lifespan approach to personality development </a:t>
            </a:r>
            <a:r>
              <a:rPr kumimoji="0" lang="en-US" b="1" i="1" u="none" strike="noStrike" kern="1200" cap="none" spc="0" normalizeH="0" baseline="0" noProof="0" dirty="0">
                <a:ln>
                  <a:noFill/>
                </a:ln>
                <a:solidFill>
                  <a:prstClr val="black"/>
                </a:solidFill>
                <a:effectLst/>
                <a:uLnTx/>
                <a:uFillTx/>
                <a:latin typeface="Georgia"/>
                <a:ea typeface="+mn-ea"/>
                <a:cs typeface="+mn-cs"/>
              </a:rPr>
              <a:t>(socio-emotional development)</a:t>
            </a:r>
            <a:r>
              <a:rPr kumimoji="0" lang="en-US" b="0" i="0" u="none" strike="noStrike" kern="1200" cap="none" spc="0" normalizeH="0" baseline="0" noProof="0" dirty="0">
                <a:ln>
                  <a:noFill/>
                </a:ln>
                <a:solidFill>
                  <a:prstClr val="black"/>
                </a:solidFill>
                <a:effectLst/>
                <a:uLnTx/>
                <a:uFillTx/>
                <a:latin typeface="Georgia"/>
                <a:ea typeface="+mn-ea"/>
                <a:cs typeface="+mn-cs"/>
              </a:rPr>
              <a:t>.</a:t>
            </a:r>
          </a:p>
          <a:p>
            <a:pPr marL="365760" marR="0" lvl="1" indent="0" algn="just" defTabSz="914400" rtl="0" eaLnBrk="1" fontAlgn="auto" latinLnBrk="0" hangingPunct="1">
              <a:lnSpc>
                <a:spcPct val="100000"/>
              </a:lnSpc>
              <a:spcBef>
                <a:spcPct val="20000"/>
              </a:spcBef>
              <a:spcAft>
                <a:spcPts val="0"/>
              </a:spcAft>
              <a:buClr>
                <a:srgbClr val="E40059"/>
              </a:buClr>
              <a:buSzPct val="70000"/>
              <a:buFont typeface="Wingdings"/>
              <a:buNone/>
              <a:tabLst/>
              <a:defRPr/>
            </a:pPr>
            <a:endParaRPr kumimoji="0" lang="en-US" b="0" i="0" u="none" strike="noStrike" kern="1200" cap="none" spc="0" normalizeH="0" baseline="0" noProof="0" dirty="0">
              <a:ln>
                <a:noFill/>
              </a:ln>
              <a:solidFill>
                <a:prstClr val="black"/>
              </a:solidFill>
              <a:effectLst/>
              <a:uLnTx/>
              <a:uFillTx/>
              <a:latin typeface="Georgia"/>
              <a:ea typeface="+mn-ea"/>
              <a:cs typeface="+mn-cs"/>
            </a:endParaRPr>
          </a:p>
          <a:p>
            <a:pPr marL="274320" marR="0" lvl="0" indent="-274320" algn="just" defTabSz="914400" rtl="0" eaLnBrk="1" fontAlgn="auto" latinLnBrk="0" hangingPunct="1">
              <a:lnSpc>
                <a:spcPct val="100000"/>
              </a:lnSpc>
              <a:spcBef>
                <a:spcPct val="20000"/>
              </a:spcBef>
              <a:spcAft>
                <a:spcPts val="0"/>
              </a:spcAft>
              <a:buClr>
                <a:srgbClr val="FF388C"/>
              </a:buClr>
              <a:buSzPct val="85000"/>
              <a:buFont typeface="Wingdings 2"/>
              <a:buChar char=""/>
              <a:tabLst/>
              <a:defRPr/>
            </a:pPr>
            <a:r>
              <a:rPr kumimoji="0" lang="en-US" sz="2600" b="1" i="1" u="none" strike="noStrike" kern="1200" cap="none" spc="0" normalizeH="0" baseline="0" noProof="0" dirty="0">
                <a:ln>
                  <a:noFill/>
                </a:ln>
                <a:solidFill>
                  <a:prstClr val="black"/>
                </a:solidFill>
                <a:effectLst/>
                <a:uLnTx/>
                <a:uFillTx/>
                <a:latin typeface="Georgia"/>
                <a:ea typeface="+mn-ea"/>
                <a:cs typeface="+mn-cs"/>
              </a:rPr>
              <a:t>Karen Horney </a:t>
            </a:r>
          </a:p>
          <a:p>
            <a:pPr marL="548640" marR="0" lvl="1" indent="-274320" algn="just" defTabSz="914400" rtl="0" eaLnBrk="1" fontAlgn="auto" latinLnBrk="0" hangingPunct="1">
              <a:lnSpc>
                <a:spcPct val="100000"/>
              </a:lnSpc>
              <a:spcBef>
                <a:spcPct val="20000"/>
              </a:spcBef>
              <a:spcAft>
                <a:spcPts val="0"/>
              </a:spcAft>
              <a:buClr>
                <a:srgbClr val="E40059"/>
              </a:buClr>
              <a:buSzPct val="70000"/>
              <a:buFont typeface="Wingdings" pitchFamily="2" charset="2"/>
              <a:buChar char="ü"/>
              <a:tabLst/>
              <a:defRPr/>
            </a:pPr>
            <a:r>
              <a:rPr kumimoji="0" lang="en-US" b="0" i="0" u="none" strike="noStrike" kern="1200" cap="none" spc="0" normalizeH="0" baseline="0" noProof="0" dirty="0">
                <a:ln>
                  <a:noFill/>
                </a:ln>
                <a:solidFill>
                  <a:prstClr val="black"/>
                </a:solidFill>
                <a:effectLst/>
                <a:uLnTx/>
                <a:uFillTx/>
                <a:latin typeface="Georgia"/>
                <a:ea typeface="+mn-ea"/>
                <a:cs typeface="+mn-cs"/>
              </a:rPr>
              <a:t>Believed that personality could continue to develop and change throughout life.</a:t>
            </a:r>
          </a:p>
          <a:p>
            <a:pPr marL="548640" marR="0" lvl="1" indent="-274320" algn="just" defTabSz="914400" rtl="0" eaLnBrk="1" fontAlgn="auto" latinLnBrk="0" hangingPunct="1">
              <a:lnSpc>
                <a:spcPct val="100000"/>
              </a:lnSpc>
              <a:spcBef>
                <a:spcPct val="20000"/>
              </a:spcBef>
              <a:spcAft>
                <a:spcPts val="0"/>
              </a:spcAft>
              <a:buClr>
                <a:srgbClr val="E40059"/>
              </a:buClr>
              <a:buSzPct val="70000"/>
              <a:buFont typeface="Wingdings" pitchFamily="2" charset="2"/>
              <a:buChar char="ü"/>
              <a:tabLst/>
              <a:defRPr/>
            </a:pPr>
            <a:r>
              <a:rPr kumimoji="0" lang="en-US" b="0" i="0" u="none" strike="noStrike" kern="1200" cap="none" spc="0" normalizeH="0" baseline="0" noProof="0" dirty="0">
                <a:ln>
                  <a:noFill/>
                </a:ln>
                <a:solidFill>
                  <a:prstClr val="black"/>
                </a:solidFill>
                <a:effectLst/>
                <a:uLnTx/>
                <a:uFillTx/>
                <a:latin typeface="Georgia"/>
                <a:ea typeface="+mn-ea"/>
                <a:cs typeface="+mn-cs"/>
              </a:rPr>
              <a:t>Women’s psychological difficulties arise from living in idealized version of  themselves.</a:t>
            </a:r>
          </a:p>
          <a:p>
            <a:pPr marL="548640" marR="0" lvl="1" indent="-274320" algn="just" defTabSz="914400" rtl="0" eaLnBrk="1" fontAlgn="auto" latinLnBrk="0" hangingPunct="1">
              <a:lnSpc>
                <a:spcPct val="100000"/>
              </a:lnSpc>
              <a:spcBef>
                <a:spcPct val="20000"/>
              </a:spcBef>
              <a:spcAft>
                <a:spcPts val="0"/>
              </a:spcAft>
              <a:buClr>
                <a:srgbClr val="E40059"/>
              </a:buClr>
              <a:buSzPct val="70000"/>
              <a:buFont typeface="Wingdings" pitchFamily="2" charset="2"/>
              <a:buChar char="ü"/>
              <a:tabLst/>
              <a:defRPr/>
            </a:pPr>
            <a:r>
              <a:rPr lang="en-US" dirty="0">
                <a:solidFill>
                  <a:prstClr val="black"/>
                </a:solidFill>
                <a:latin typeface="Georgia"/>
              </a:rPr>
              <a:t>Personality develops in terms of social relationships  and depends particularly on the relationship between parents and child and how well the child’s needs are met. </a:t>
            </a:r>
            <a:endParaRPr kumimoji="0" lang="en-US" b="0" i="0" u="none" strike="noStrike" kern="1200" cap="none" spc="0" normalizeH="0" baseline="0" noProof="0" dirty="0">
              <a:ln>
                <a:noFill/>
              </a:ln>
              <a:solidFill>
                <a:prstClr val="black"/>
              </a:solidFill>
              <a:effectLst/>
              <a:uLnTx/>
              <a:uFillTx/>
              <a:latin typeface="Georgia"/>
              <a:ea typeface="+mn-ea"/>
              <a:cs typeface="+mn-cs"/>
            </a:endParaRPr>
          </a:p>
          <a:p>
            <a:endParaRPr lang="en-US" sz="2200" dirty="0"/>
          </a:p>
        </p:txBody>
      </p:sp>
    </p:spTree>
    <p:extLst>
      <p:ext uri="{BB962C8B-B14F-4D97-AF65-F5344CB8AC3E}">
        <p14:creationId xmlns:p14="http://schemas.microsoft.com/office/powerpoint/2010/main" val="261194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11</a:t>
            </a:fld>
            <a:endParaRPr lang="en-US" dirty="0"/>
          </a:p>
        </p:txBody>
      </p:sp>
      <p:sp>
        <p:nvSpPr>
          <p:cNvPr id="3" name="Content Placeholder 2"/>
          <p:cNvSpPr>
            <a:spLocks noGrp="1"/>
          </p:cNvSpPr>
          <p:nvPr>
            <p:ph sz="quarter" idx="1"/>
          </p:nvPr>
        </p:nvSpPr>
        <p:spPr>
          <a:xfrm>
            <a:off x="685800" y="838200"/>
            <a:ext cx="7467600" cy="4873752"/>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3200" b="1" i="1" dirty="0"/>
              <a:t>THANK YOU </a:t>
            </a:r>
          </a:p>
          <a:p>
            <a:pPr marL="0" indent="0" algn="ctr">
              <a:buNone/>
            </a:pPr>
            <a:r>
              <a:rPr lang="en-US" sz="3200" b="1" i="1" dirty="0"/>
              <a:t>HAPPY LEARNING STUDENTS!</a:t>
            </a:r>
          </a:p>
          <a:p>
            <a:pPr marL="0" indent="0">
              <a:buNone/>
            </a:pPr>
            <a:endParaRPr lang="en-US" sz="3200" dirty="0"/>
          </a:p>
        </p:txBody>
      </p:sp>
    </p:spTree>
    <p:extLst>
      <p:ext uri="{BB962C8B-B14F-4D97-AF65-F5344CB8AC3E}">
        <p14:creationId xmlns:p14="http://schemas.microsoft.com/office/powerpoint/2010/main" val="202595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467600" cy="685800"/>
          </a:xfrm>
        </p:spPr>
        <p:txBody>
          <a:bodyPr>
            <a:normAutofit/>
          </a:bodyPr>
          <a:lstStyle/>
          <a:p>
            <a:r>
              <a:rPr lang="en-US" sz="2800" b="1" i="1" dirty="0">
                <a:solidFill>
                  <a:schemeClr val="tx1"/>
                </a:solidFill>
              </a:rPr>
              <a:t>Learning Outcomes</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2</a:t>
            </a:fld>
            <a:endParaRPr lang="en-US"/>
          </a:p>
        </p:txBody>
      </p:sp>
      <p:sp>
        <p:nvSpPr>
          <p:cNvPr id="3" name="Content Placeholder 2"/>
          <p:cNvSpPr>
            <a:spLocks noGrp="1"/>
          </p:cNvSpPr>
          <p:nvPr>
            <p:ph sz="quarter" idx="1"/>
          </p:nvPr>
        </p:nvSpPr>
        <p:spPr>
          <a:xfrm>
            <a:off x="457200" y="1828800"/>
            <a:ext cx="8229600" cy="4340352"/>
          </a:xfrm>
        </p:spPr>
        <p:txBody>
          <a:bodyPr>
            <a:normAutofit/>
          </a:bodyPr>
          <a:lstStyle/>
          <a:p>
            <a:pPr lvl="2">
              <a:lnSpc>
                <a:spcPct val="150000"/>
              </a:lnSpc>
              <a:buFont typeface="Wingdings" pitchFamily="2" charset="2"/>
              <a:buChar char="ü"/>
            </a:pPr>
            <a:r>
              <a:rPr lang="en-US" b="1" i="1" dirty="0"/>
              <a:t>Review of previous session</a:t>
            </a:r>
          </a:p>
          <a:p>
            <a:pPr lvl="2">
              <a:lnSpc>
                <a:spcPct val="150000"/>
              </a:lnSpc>
              <a:buFont typeface="Wingdings" pitchFamily="2" charset="2"/>
              <a:buChar char="ü"/>
            </a:pPr>
            <a:r>
              <a:rPr lang="en-US" b="1" i="1" dirty="0"/>
              <a:t>Defense Mechanism</a:t>
            </a:r>
          </a:p>
          <a:p>
            <a:pPr lvl="2">
              <a:lnSpc>
                <a:spcPct val="150000"/>
              </a:lnSpc>
              <a:buFont typeface="Wingdings" pitchFamily="2" charset="2"/>
              <a:buChar char="ü"/>
            </a:pPr>
            <a:r>
              <a:rPr lang="en-US" b="1" i="1"/>
              <a:t>Neo-Freudian Theories</a:t>
            </a:r>
            <a:endParaRPr lang="en-US" b="1" i="1" dirty="0"/>
          </a:p>
          <a:p>
            <a:pPr marL="0" indent="0">
              <a:lnSpc>
                <a:spcPct val="150000"/>
              </a:lnSpc>
              <a:buNone/>
            </a:pPr>
            <a:endParaRPr lang="en-US" sz="2400" b="1" i="1" dirty="0"/>
          </a:p>
          <a:p>
            <a:pPr>
              <a:lnSpc>
                <a:spcPct val="150000"/>
              </a:lnSpc>
            </a:pPr>
            <a:endParaRPr lang="en-US" sz="2400" b="1" i="1" dirty="0"/>
          </a:p>
          <a:p>
            <a:pPr marL="0" indent="0">
              <a:buNone/>
            </a:pPr>
            <a:endParaRPr lang="en-US" b="1" i="1" dirty="0"/>
          </a:p>
        </p:txBody>
      </p:sp>
    </p:spTree>
    <p:extLst>
      <p:ext uri="{BB962C8B-B14F-4D97-AF65-F5344CB8AC3E}">
        <p14:creationId xmlns:p14="http://schemas.microsoft.com/office/powerpoint/2010/main" val="241843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Defense Mechanism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sp>
        <p:nvSpPr>
          <p:cNvPr id="4" name="Content Placeholder 3"/>
          <p:cNvSpPr>
            <a:spLocks noGrp="1"/>
          </p:cNvSpPr>
          <p:nvPr>
            <p:ph sz="quarter" idx="1"/>
          </p:nvPr>
        </p:nvSpPr>
        <p:spPr>
          <a:xfrm>
            <a:off x="301752" y="1506517"/>
            <a:ext cx="8503920" cy="4970483"/>
          </a:xfrm>
        </p:spPr>
        <p:txBody>
          <a:bodyPr>
            <a:normAutofit/>
          </a:bodyPr>
          <a:lstStyle/>
          <a:p>
            <a:pPr algn="ctr"/>
            <a:endParaRPr lang="en-US" sz="2600" b="1" dirty="0"/>
          </a:p>
          <a:p>
            <a:pPr algn="ctr"/>
            <a:r>
              <a:rPr lang="en-US" sz="2600" b="1" dirty="0"/>
              <a:t>An unconscious, irrational means used by the ego to defend against anxiety; involves self-deception and the distortion of reality.”</a:t>
            </a:r>
          </a:p>
          <a:p>
            <a:pPr marL="0" indent="0" algn="ctr">
              <a:buNone/>
            </a:pPr>
            <a:endParaRPr lang="en-US" sz="2600" b="1" dirty="0"/>
          </a:p>
          <a:p>
            <a:pPr algn="ctr"/>
            <a:r>
              <a:rPr lang="en-US" sz="2600" b="1" dirty="0"/>
              <a:t>Unconscious strategies people use to reduce anxiety by hiding the source of the anxiety from themselves and others.</a:t>
            </a:r>
          </a:p>
          <a:p>
            <a:pPr marL="0" indent="0" algn="ctr">
              <a:buNone/>
            </a:pPr>
            <a:endParaRPr lang="en-US" sz="2600" b="1" dirty="0"/>
          </a:p>
          <a:p>
            <a:pPr algn="just"/>
            <a:endParaRPr lang="en-US" dirty="0"/>
          </a:p>
        </p:txBody>
      </p:sp>
    </p:spTree>
    <p:extLst>
      <p:ext uri="{BB962C8B-B14F-4D97-AF65-F5344CB8AC3E}">
        <p14:creationId xmlns:p14="http://schemas.microsoft.com/office/powerpoint/2010/main" val="381870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C3-CC0D-4C6E-A86C-8AB519333CCA}"/>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7019AF73-2893-4688-B316-15C8E9B5B706}"/>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
        <p:nvSpPr>
          <p:cNvPr id="4" name="Content Placeholder 3">
            <a:extLst>
              <a:ext uri="{FF2B5EF4-FFF2-40B4-BE49-F238E27FC236}">
                <a16:creationId xmlns:a16="http://schemas.microsoft.com/office/drawing/2014/main" id="{CC0381F5-4386-417B-94F0-3E1B64C80252}"/>
              </a:ext>
            </a:extLst>
          </p:cNvPr>
          <p:cNvSpPr>
            <a:spLocks noGrp="1"/>
          </p:cNvSpPr>
          <p:nvPr>
            <p:ph sz="quarter" idx="1"/>
          </p:nvPr>
        </p:nvSpPr>
        <p:spPr>
          <a:xfrm>
            <a:off x="316992" y="1270179"/>
            <a:ext cx="8503920" cy="5410200"/>
          </a:xfrm>
        </p:spPr>
        <p:txBody>
          <a:bodyPr>
            <a:noAutofit/>
          </a:bodyPr>
          <a:lstStyle/>
          <a:p>
            <a:pPr marL="274320" marR="0" lvl="0" indent="-274320" algn="just" defTabSz="914400" rtl="0" eaLnBrk="1" fontAlgn="auto" latinLnBrk="0" hangingPunct="1">
              <a:lnSpc>
                <a:spcPct val="100000"/>
              </a:lnSpc>
              <a:spcBef>
                <a:spcPct val="20000"/>
              </a:spcBef>
              <a:spcAft>
                <a:spcPts val="0"/>
              </a:spcAft>
              <a:buClr>
                <a:srgbClr val="FF388C"/>
              </a:buClr>
              <a:buSzPct val="85000"/>
              <a:buFont typeface="Wingdings" pitchFamily="2" charset="2"/>
              <a:buChar char="ü"/>
              <a:tabLst/>
              <a:defRPr/>
            </a:pPr>
            <a:r>
              <a:rPr kumimoji="0" lang="en-US" sz="2400" b="1" i="1" u="none" strike="noStrike" kern="1200" cap="none" spc="0" normalizeH="0" baseline="0" noProof="0" dirty="0">
                <a:ln>
                  <a:noFill/>
                </a:ln>
                <a:solidFill>
                  <a:prstClr val="black"/>
                </a:solidFill>
                <a:effectLst/>
                <a:uLnTx/>
                <a:uFillTx/>
                <a:latin typeface="Georgia"/>
                <a:ea typeface="+mn-ea"/>
                <a:cs typeface="+mn-cs"/>
              </a:rPr>
              <a:t>Repression</a:t>
            </a:r>
          </a:p>
          <a:p>
            <a:pPr marL="0" marR="0" lvl="0" indent="0" algn="just" defTabSz="914400" rtl="0" eaLnBrk="1" fontAlgn="auto" latinLnBrk="0" hangingPunct="1">
              <a:lnSpc>
                <a:spcPct val="100000"/>
              </a:lnSpc>
              <a:spcBef>
                <a:spcPct val="20000"/>
              </a:spcBef>
              <a:spcAft>
                <a:spcPts val="0"/>
              </a:spcAft>
              <a:buClr>
                <a:srgbClr val="FF388C"/>
              </a:buClr>
              <a:buSzPct val="85000"/>
              <a:buFont typeface="Wingdings 2"/>
              <a:buNone/>
              <a:tabLst/>
              <a:defRPr/>
            </a:pPr>
            <a:r>
              <a:rPr kumimoji="0" lang="en-US" sz="2200" b="0" i="0" u="none" strike="noStrike" kern="1200" cap="none" spc="0" normalizeH="0" baseline="0" noProof="0" dirty="0">
                <a:ln>
                  <a:noFill/>
                </a:ln>
                <a:solidFill>
                  <a:prstClr val="black"/>
                </a:solidFill>
                <a:effectLst/>
                <a:uLnTx/>
                <a:uFillTx/>
                <a:latin typeface="Georgia"/>
                <a:ea typeface="+mn-ea"/>
                <a:cs typeface="+mn-cs"/>
              </a:rPr>
              <a:t>         </a:t>
            </a:r>
            <a:r>
              <a:rPr kumimoji="0" lang="en-US" sz="2200" b="0" u="none" strike="noStrike" kern="1200" cap="none" spc="0" normalizeH="0" baseline="0" noProof="0" dirty="0">
                <a:ln>
                  <a:noFill/>
                </a:ln>
                <a:solidFill>
                  <a:prstClr val="black"/>
                </a:solidFill>
                <a:effectLst/>
                <a:uLnTx/>
                <a:uFillTx/>
                <a:latin typeface="Georgia"/>
                <a:ea typeface="+mn-ea"/>
                <a:cs typeface="+mn-cs"/>
              </a:rPr>
              <a:t>Unacceptable or unpleasant id impulses are pushed back into the unconscious.</a:t>
            </a:r>
          </a:p>
          <a:p>
            <a:pPr marL="0" marR="0" lvl="0" indent="0" algn="just" defTabSz="914400" rtl="0" eaLnBrk="1" fontAlgn="auto" latinLnBrk="0" hangingPunct="1">
              <a:lnSpc>
                <a:spcPct val="100000"/>
              </a:lnSpc>
              <a:spcBef>
                <a:spcPct val="20000"/>
              </a:spcBef>
              <a:spcAft>
                <a:spcPts val="0"/>
              </a:spcAft>
              <a:buClr>
                <a:srgbClr val="FF388C"/>
              </a:buClr>
              <a:buSzPct val="85000"/>
              <a:buFont typeface="Wingdings 2"/>
              <a:buNone/>
              <a:tabLst/>
              <a:defRPr/>
            </a:pPr>
            <a:r>
              <a:rPr kumimoji="0" lang="en-US" sz="2200" b="0" u="none" strike="noStrike" kern="1200" cap="none" spc="0" normalizeH="0" baseline="0" noProof="0" dirty="0">
                <a:ln>
                  <a:noFill/>
                </a:ln>
                <a:solidFill>
                  <a:prstClr val="black"/>
                </a:solidFill>
                <a:effectLst/>
                <a:uLnTx/>
                <a:uFillTx/>
                <a:latin typeface="Georgia"/>
                <a:ea typeface="+mn-ea"/>
                <a:cs typeface="+mn-cs"/>
              </a:rPr>
              <a:t> Involuntary removing an unpleasant memory and pushing back to the unconscious. </a:t>
            </a:r>
          </a:p>
          <a:p>
            <a:pPr marL="0" marR="0" lvl="0" indent="0" algn="just" defTabSz="914400" rtl="0" eaLnBrk="1" fontAlgn="auto" latinLnBrk="0" hangingPunct="1">
              <a:lnSpc>
                <a:spcPct val="100000"/>
              </a:lnSpc>
              <a:spcBef>
                <a:spcPct val="20000"/>
              </a:spcBef>
              <a:spcAft>
                <a:spcPts val="0"/>
              </a:spcAft>
              <a:buClr>
                <a:srgbClr val="FF388C"/>
              </a:buClr>
              <a:buSzPct val="85000"/>
              <a:buFont typeface="Wingdings 2"/>
              <a:buNone/>
              <a:tabLst/>
              <a:defRPr/>
            </a:pPr>
            <a:r>
              <a:rPr kumimoji="0" lang="en-US" sz="2200" b="0" u="none" strike="noStrike" kern="1200" cap="none" spc="0" normalizeH="0" baseline="0" noProof="0" dirty="0">
                <a:ln>
                  <a:noFill/>
                </a:ln>
                <a:solidFill>
                  <a:prstClr val="black"/>
                </a:solidFill>
                <a:effectLst/>
                <a:uLnTx/>
                <a:uFillTx/>
                <a:latin typeface="Georgia"/>
                <a:ea typeface="+mn-ea"/>
                <a:cs typeface="+mn-cs"/>
              </a:rPr>
              <a:t>        e.g. A woman is unable to recall that she was tortured.</a:t>
            </a:r>
            <a:endParaRPr kumimoji="0" lang="en-US" sz="2200" b="0" i="1" u="none" strike="noStrike" kern="1200" cap="none" spc="0" normalizeH="0" baseline="0" noProof="0" dirty="0">
              <a:ln>
                <a:noFill/>
              </a:ln>
              <a:solidFill>
                <a:prstClr val="black"/>
              </a:solidFill>
              <a:effectLst/>
              <a:uLnTx/>
              <a:uFillTx/>
              <a:latin typeface="Georgia"/>
              <a:ea typeface="+mn-ea"/>
              <a:cs typeface="+mn-cs"/>
            </a:endParaRPr>
          </a:p>
          <a:p>
            <a:pPr marL="274320" marR="0" lvl="0" indent="-274320" algn="just" defTabSz="914400" rtl="0" eaLnBrk="1" fontAlgn="auto" latinLnBrk="0" hangingPunct="1">
              <a:lnSpc>
                <a:spcPct val="100000"/>
              </a:lnSpc>
              <a:spcBef>
                <a:spcPct val="20000"/>
              </a:spcBef>
              <a:spcAft>
                <a:spcPts val="0"/>
              </a:spcAft>
              <a:buClr>
                <a:srgbClr val="FF388C"/>
              </a:buClr>
              <a:buSzPct val="85000"/>
              <a:buFont typeface="Wingdings" pitchFamily="2" charset="2"/>
              <a:buChar char="ü"/>
              <a:tabLst/>
              <a:defRPr/>
            </a:pPr>
            <a:r>
              <a:rPr kumimoji="0" lang="en-US" sz="2400" b="1" i="1" u="none" strike="noStrike" kern="1200" cap="none" spc="0" normalizeH="0" baseline="0" noProof="0" dirty="0">
                <a:ln>
                  <a:noFill/>
                </a:ln>
                <a:solidFill>
                  <a:prstClr val="black"/>
                </a:solidFill>
                <a:effectLst/>
                <a:uLnTx/>
                <a:uFillTx/>
                <a:latin typeface="Georgia"/>
                <a:ea typeface="+mn-ea"/>
                <a:cs typeface="+mn-cs"/>
              </a:rPr>
              <a:t>Regression</a:t>
            </a:r>
          </a:p>
          <a:p>
            <a:pPr marL="0" marR="0" lvl="0" indent="0" algn="just" defTabSz="914400" rtl="0" eaLnBrk="1" fontAlgn="auto" latinLnBrk="0" hangingPunct="1">
              <a:lnSpc>
                <a:spcPct val="100000"/>
              </a:lnSpc>
              <a:spcBef>
                <a:spcPct val="20000"/>
              </a:spcBef>
              <a:spcAft>
                <a:spcPts val="0"/>
              </a:spcAft>
              <a:buClr>
                <a:srgbClr val="FF388C"/>
              </a:buClr>
              <a:buSzPct val="85000"/>
              <a:buFont typeface="Wingdings 2"/>
              <a:buNone/>
              <a:tabLst/>
              <a:defRPr/>
            </a:pPr>
            <a:r>
              <a:rPr kumimoji="0" lang="en-US" sz="2200" b="0" u="none" strike="noStrike" kern="1200" cap="none" spc="0" normalizeH="0" baseline="0" noProof="0" dirty="0">
                <a:ln>
                  <a:noFill/>
                </a:ln>
                <a:solidFill>
                  <a:prstClr val="black"/>
                </a:solidFill>
                <a:effectLst/>
                <a:uLnTx/>
                <a:uFillTx/>
                <a:latin typeface="Georgia"/>
                <a:ea typeface="+mn-ea"/>
                <a:cs typeface="+mn-cs"/>
              </a:rPr>
              <a:t>           People behave as they were at an earlier stage of development.     </a:t>
            </a:r>
          </a:p>
          <a:p>
            <a:pPr marL="0" marR="0" lvl="0" indent="0" algn="just" defTabSz="914400" rtl="0" eaLnBrk="1" fontAlgn="auto" latinLnBrk="0" hangingPunct="1">
              <a:lnSpc>
                <a:spcPct val="100000"/>
              </a:lnSpc>
              <a:spcBef>
                <a:spcPct val="20000"/>
              </a:spcBef>
              <a:spcAft>
                <a:spcPts val="0"/>
              </a:spcAft>
              <a:buClr>
                <a:srgbClr val="FF388C"/>
              </a:buClr>
              <a:buSzPct val="85000"/>
              <a:buFont typeface="Wingdings 2"/>
              <a:buNone/>
              <a:tabLst/>
              <a:defRPr/>
            </a:pPr>
            <a:r>
              <a:rPr lang="en-US" sz="2200" dirty="0">
                <a:solidFill>
                  <a:prstClr val="black"/>
                </a:solidFill>
                <a:latin typeface="Georgia"/>
              </a:rPr>
              <a:t>B</a:t>
            </a:r>
            <a:r>
              <a:rPr kumimoji="0" lang="en-US" sz="2200" b="0" u="none" strike="noStrike" kern="1200" cap="none" spc="0" normalizeH="0" baseline="0" noProof="0" dirty="0" err="1">
                <a:ln>
                  <a:noFill/>
                </a:ln>
                <a:solidFill>
                  <a:prstClr val="black"/>
                </a:solidFill>
                <a:effectLst/>
                <a:uLnTx/>
                <a:uFillTx/>
                <a:latin typeface="Georgia"/>
                <a:ea typeface="+mn-ea"/>
                <a:cs typeface="+mn-cs"/>
              </a:rPr>
              <a:t>ehaves</a:t>
            </a:r>
            <a:r>
              <a:rPr kumimoji="0" lang="en-US" sz="2200" b="0" u="none" strike="noStrike" kern="1200" cap="none" spc="0" normalizeH="0" baseline="0" noProof="0" dirty="0">
                <a:ln>
                  <a:noFill/>
                </a:ln>
                <a:solidFill>
                  <a:prstClr val="black"/>
                </a:solidFill>
                <a:effectLst/>
                <a:uLnTx/>
                <a:uFillTx/>
                <a:latin typeface="Georgia"/>
                <a:ea typeface="+mn-ea"/>
                <a:cs typeface="+mn-cs"/>
              </a:rPr>
              <a:t> in a way that's immature or inappropriate for their age.</a:t>
            </a:r>
          </a:p>
          <a:p>
            <a:pPr marL="0" marR="0" lvl="0" indent="0" algn="just" defTabSz="914400" rtl="0" eaLnBrk="1" fontAlgn="auto" latinLnBrk="0" hangingPunct="1">
              <a:lnSpc>
                <a:spcPct val="100000"/>
              </a:lnSpc>
              <a:spcBef>
                <a:spcPct val="20000"/>
              </a:spcBef>
              <a:spcAft>
                <a:spcPts val="0"/>
              </a:spcAft>
              <a:buClr>
                <a:srgbClr val="FF388C"/>
              </a:buClr>
              <a:buSzPct val="85000"/>
              <a:buFont typeface="Wingdings 2"/>
              <a:buNone/>
              <a:tabLst/>
              <a:defRPr/>
            </a:pPr>
            <a:r>
              <a:rPr kumimoji="0" lang="en-US" sz="2200" b="0" u="none" strike="noStrike" kern="1200" cap="none" spc="0" normalizeH="0" baseline="0" noProof="0" dirty="0">
                <a:ln>
                  <a:noFill/>
                </a:ln>
                <a:solidFill>
                  <a:prstClr val="black"/>
                </a:solidFill>
                <a:effectLst/>
                <a:uLnTx/>
                <a:uFillTx/>
                <a:latin typeface="Georgia"/>
                <a:ea typeface="+mn-ea"/>
                <a:cs typeface="+mn-cs"/>
              </a:rPr>
              <a:t>        e.g. for example, an overwhelmed child may return to thumb-sucking, a boss has a temper tantrum when an employee makes a mistake.     </a:t>
            </a:r>
          </a:p>
          <a:p>
            <a:endParaRPr lang="en-US" sz="2200" dirty="0"/>
          </a:p>
        </p:txBody>
      </p:sp>
    </p:spTree>
    <p:extLst>
      <p:ext uri="{BB962C8B-B14F-4D97-AF65-F5344CB8AC3E}">
        <p14:creationId xmlns:p14="http://schemas.microsoft.com/office/powerpoint/2010/main" val="238608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Cont…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
        <p:nvSpPr>
          <p:cNvPr id="4" name="Content Placeholder 3"/>
          <p:cNvSpPr>
            <a:spLocks noGrp="1"/>
          </p:cNvSpPr>
          <p:nvPr>
            <p:ph sz="quarter" idx="1"/>
          </p:nvPr>
        </p:nvSpPr>
        <p:spPr>
          <a:xfrm>
            <a:off x="301752" y="1440836"/>
            <a:ext cx="8503920" cy="5102352"/>
          </a:xfrm>
        </p:spPr>
        <p:txBody>
          <a:bodyPr>
            <a:normAutofit/>
          </a:bodyPr>
          <a:lstStyle/>
          <a:p>
            <a:pPr algn="just"/>
            <a:r>
              <a:rPr lang="en-US" sz="2400" b="1" dirty="0"/>
              <a:t>Displacement</a:t>
            </a:r>
          </a:p>
          <a:p>
            <a:pPr marL="0" indent="0" algn="just">
              <a:buNone/>
            </a:pPr>
            <a:r>
              <a:rPr lang="en-US" sz="2200" b="1" dirty="0"/>
              <a:t>          </a:t>
            </a:r>
            <a:r>
              <a:rPr lang="en-US" sz="2200" dirty="0"/>
              <a:t>The expression of an unwanted feeling or thought is redirected from a more threatening, powerful person to a weaker one.</a:t>
            </a:r>
          </a:p>
          <a:p>
            <a:pPr marL="0" indent="0" algn="just">
              <a:buNone/>
            </a:pPr>
            <a:r>
              <a:rPr lang="en-US" sz="2200" dirty="0"/>
              <a:t>          e.g. A brother yells at his younger sister after a teacher gives him a bad grade.</a:t>
            </a:r>
          </a:p>
          <a:p>
            <a:pPr marL="0" indent="0" algn="just">
              <a:buNone/>
            </a:pPr>
            <a:endParaRPr lang="en-US" sz="2200" dirty="0"/>
          </a:p>
          <a:p>
            <a:pPr algn="just"/>
            <a:r>
              <a:rPr lang="en-US" sz="2400" b="1" dirty="0"/>
              <a:t>Rationalization</a:t>
            </a:r>
          </a:p>
          <a:p>
            <a:pPr marL="0" indent="0" algn="just">
              <a:buNone/>
            </a:pPr>
            <a:r>
              <a:rPr lang="en-US" sz="2200" b="1" dirty="0"/>
              <a:t>            </a:t>
            </a:r>
            <a:r>
              <a:rPr lang="en-US" sz="2200" dirty="0"/>
              <a:t>People distort reality in order to justify something that has happened.</a:t>
            </a:r>
          </a:p>
          <a:p>
            <a:pPr marL="0" indent="0" algn="just">
              <a:buNone/>
            </a:pPr>
            <a:r>
              <a:rPr lang="en-US" sz="2200" dirty="0"/>
              <a:t>            e.g. excuses of late coming, a person who is passed over for an award says she didn’t really want it in the first place.</a:t>
            </a:r>
          </a:p>
          <a:p>
            <a:pPr marL="0" indent="0" algn="just">
              <a:buNone/>
            </a:pPr>
            <a:endParaRPr lang="en-US" sz="2200" dirty="0"/>
          </a:p>
        </p:txBody>
      </p:sp>
    </p:spTree>
    <p:extLst>
      <p:ext uri="{BB962C8B-B14F-4D97-AF65-F5344CB8AC3E}">
        <p14:creationId xmlns:p14="http://schemas.microsoft.com/office/powerpoint/2010/main" val="400796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E2A6-303F-4107-AD04-39BDDB853FB3}"/>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3E244D69-C9FF-479F-93C8-0B8FC3C1574D}"/>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4" name="Content Placeholder 3">
            <a:extLst>
              <a:ext uri="{FF2B5EF4-FFF2-40B4-BE49-F238E27FC236}">
                <a16:creationId xmlns:a16="http://schemas.microsoft.com/office/drawing/2014/main" id="{B864A453-83E1-42E2-ACC4-2F1E7CEC4EE9}"/>
              </a:ext>
            </a:extLst>
          </p:cNvPr>
          <p:cNvSpPr>
            <a:spLocks noGrp="1"/>
          </p:cNvSpPr>
          <p:nvPr>
            <p:ph sz="quarter" idx="1"/>
          </p:nvPr>
        </p:nvSpPr>
        <p:spPr/>
        <p:txBody>
          <a:bodyPr/>
          <a:lstStyle/>
          <a:p>
            <a:pPr marL="274320" marR="0" lvl="0" indent="-274320" algn="just" defTabSz="914400" rtl="0" eaLnBrk="1" fontAlgn="auto" latinLnBrk="0" hangingPunct="1">
              <a:lnSpc>
                <a:spcPct val="100000"/>
              </a:lnSpc>
              <a:spcBef>
                <a:spcPct val="20000"/>
              </a:spcBef>
              <a:spcAft>
                <a:spcPts val="0"/>
              </a:spcAft>
              <a:buClr>
                <a:srgbClr val="FF388C"/>
              </a:buClr>
              <a:buSzPct val="85000"/>
              <a:buFont typeface="Wingdings 2"/>
              <a:buChar char=""/>
              <a:tabLst/>
              <a:defRPr/>
            </a:pPr>
            <a:r>
              <a:rPr kumimoji="0" lang="en-US" sz="2400" b="1" i="0" u="none" strike="noStrike" kern="1200" cap="none" spc="0" normalizeH="0" baseline="0" noProof="0" dirty="0">
                <a:ln>
                  <a:noFill/>
                </a:ln>
                <a:solidFill>
                  <a:prstClr val="black"/>
                </a:solidFill>
                <a:effectLst/>
                <a:uLnTx/>
                <a:uFillTx/>
                <a:latin typeface="Georgia"/>
                <a:ea typeface="+mn-ea"/>
                <a:cs typeface="+mn-cs"/>
              </a:rPr>
              <a:t>Denial</a:t>
            </a:r>
          </a:p>
          <a:p>
            <a:pPr marL="0" marR="0" lvl="0" indent="0" algn="just" defTabSz="914400" rtl="0" eaLnBrk="1" fontAlgn="auto" latinLnBrk="0" hangingPunct="1">
              <a:lnSpc>
                <a:spcPct val="100000"/>
              </a:lnSpc>
              <a:spcBef>
                <a:spcPct val="20000"/>
              </a:spcBef>
              <a:spcAft>
                <a:spcPts val="0"/>
              </a:spcAft>
              <a:buClr>
                <a:srgbClr val="FF388C"/>
              </a:buClr>
              <a:buSzPct val="85000"/>
              <a:buFont typeface="Wingdings 2"/>
              <a:buNone/>
              <a:tabLst/>
              <a:defRPr/>
            </a:pPr>
            <a:r>
              <a:rPr kumimoji="0" lang="en-US" sz="2200" b="0" i="0" u="none" strike="noStrike" kern="1200" cap="none" spc="0" normalizeH="0" baseline="0" noProof="0" dirty="0">
                <a:ln>
                  <a:noFill/>
                </a:ln>
                <a:solidFill>
                  <a:prstClr val="black"/>
                </a:solidFill>
                <a:effectLst/>
                <a:uLnTx/>
                <a:uFillTx/>
                <a:latin typeface="Georgia"/>
                <a:ea typeface="+mn-ea"/>
                <a:cs typeface="+mn-cs"/>
              </a:rPr>
              <a:t>             People refuse to accept or acknowledge an anxiety producing piece of information, Refusing to acknowledge consciously the existence of danger or threatening condition.</a:t>
            </a:r>
          </a:p>
          <a:p>
            <a:pPr marL="0" marR="0" lvl="0" indent="0" algn="just" defTabSz="914400" rtl="0" eaLnBrk="1" fontAlgn="auto" latinLnBrk="0" hangingPunct="1">
              <a:lnSpc>
                <a:spcPct val="100000"/>
              </a:lnSpc>
              <a:spcBef>
                <a:spcPct val="20000"/>
              </a:spcBef>
              <a:spcAft>
                <a:spcPts val="0"/>
              </a:spcAft>
              <a:buClr>
                <a:srgbClr val="FF388C"/>
              </a:buClr>
              <a:buSzPct val="85000"/>
              <a:buFont typeface="Wingdings 2"/>
              <a:buNone/>
              <a:tabLst/>
              <a:defRPr/>
            </a:pPr>
            <a:r>
              <a:rPr kumimoji="0" lang="en-US" sz="2200" b="0" i="0" u="none" strike="noStrike" kern="1200" cap="none" spc="0" normalizeH="0" baseline="0" noProof="0" dirty="0">
                <a:ln>
                  <a:noFill/>
                </a:ln>
                <a:solidFill>
                  <a:prstClr val="black"/>
                </a:solidFill>
                <a:effectLst/>
                <a:uLnTx/>
                <a:uFillTx/>
                <a:latin typeface="Georgia"/>
                <a:ea typeface="+mn-ea"/>
                <a:cs typeface="+mn-cs"/>
              </a:rPr>
              <a:t>             e.g. refusal of student that he has failed the course.</a:t>
            </a:r>
          </a:p>
          <a:p>
            <a:pPr algn="just"/>
            <a:endParaRPr lang="en-US" dirty="0"/>
          </a:p>
          <a:p>
            <a:pPr marL="274320" marR="0" lvl="0" indent="-274320" algn="just" defTabSz="914400" rtl="0" eaLnBrk="1" fontAlgn="auto" latinLnBrk="0" hangingPunct="1">
              <a:lnSpc>
                <a:spcPct val="100000"/>
              </a:lnSpc>
              <a:spcBef>
                <a:spcPct val="20000"/>
              </a:spcBef>
              <a:spcAft>
                <a:spcPts val="0"/>
              </a:spcAft>
              <a:buClr>
                <a:srgbClr val="FF388C"/>
              </a:buClr>
              <a:buSzPct val="85000"/>
              <a:buFont typeface="Wingdings 2"/>
              <a:buChar char=""/>
              <a:tabLst/>
              <a:defRPr/>
            </a:pPr>
            <a:r>
              <a:rPr kumimoji="0" lang="en-US" sz="2400" b="1" i="1" u="none" strike="noStrike" kern="1200" cap="none" spc="0" normalizeH="0" baseline="0" noProof="0" dirty="0">
                <a:ln>
                  <a:noFill/>
                </a:ln>
                <a:solidFill>
                  <a:prstClr val="black"/>
                </a:solidFill>
                <a:effectLst/>
                <a:uLnTx/>
                <a:uFillTx/>
                <a:latin typeface="Georgia"/>
                <a:ea typeface="+mn-ea"/>
                <a:cs typeface="+mn-cs"/>
              </a:rPr>
              <a:t>Projection</a:t>
            </a:r>
          </a:p>
          <a:p>
            <a:pPr marL="0" marR="0" lvl="0" indent="0" algn="just" defTabSz="914400" rtl="0" eaLnBrk="1" fontAlgn="auto" latinLnBrk="0" hangingPunct="1">
              <a:lnSpc>
                <a:spcPct val="100000"/>
              </a:lnSpc>
              <a:spcBef>
                <a:spcPct val="20000"/>
              </a:spcBef>
              <a:spcAft>
                <a:spcPts val="0"/>
              </a:spcAft>
              <a:buClr>
                <a:srgbClr val="FF388C"/>
              </a:buClr>
              <a:buSzPct val="85000"/>
              <a:buFont typeface="Wingdings 2"/>
              <a:buNone/>
              <a:tabLst/>
              <a:defRPr/>
            </a:pPr>
            <a:r>
              <a:rPr kumimoji="0" lang="en-US" sz="2200" b="1" i="1" u="none" strike="noStrike" kern="1200" cap="none" spc="0" normalizeH="0" baseline="0" noProof="0" dirty="0">
                <a:ln>
                  <a:noFill/>
                </a:ln>
                <a:solidFill>
                  <a:prstClr val="black"/>
                </a:solidFill>
                <a:effectLst/>
                <a:uLnTx/>
                <a:uFillTx/>
                <a:latin typeface="Georgia"/>
                <a:ea typeface="+mn-ea"/>
                <a:cs typeface="+mn-cs"/>
              </a:rPr>
              <a:t>          </a:t>
            </a:r>
            <a:r>
              <a:rPr kumimoji="0" lang="en-US" sz="2200" b="0" i="0" u="none" strike="noStrike" kern="1200" cap="none" spc="0" normalizeH="0" baseline="0" noProof="0" dirty="0">
                <a:ln>
                  <a:noFill/>
                </a:ln>
                <a:solidFill>
                  <a:prstClr val="black"/>
                </a:solidFill>
                <a:effectLst/>
                <a:uLnTx/>
                <a:uFillTx/>
                <a:latin typeface="Georgia"/>
                <a:ea typeface="+mn-ea"/>
                <a:cs typeface="+mn-cs"/>
              </a:rPr>
              <a:t>People attribute unwanted impulses and feelings to someone else. </a:t>
            </a:r>
            <a:r>
              <a:rPr kumimoji="0" lang="en-US" sz="2200" i="1" u="none" strike="noStrike" kern="1200" cap="none" spc="0" normalizeH="0" baseline="0" noProof="0" dirty="0">
                <a:ln>
                  <a:noFill/>
                </a:ln>
                <a:solidFill>
                  <a:prstClr val="black"/>
                </a:solidFill>
                <a:effectLst/>
                <a:uLnTx/>
                <a:uFillTx/>
                <a:latin typeface="Georgia"/>
                <a:ea typeface="+mn-ea"/>
                <a:cs typeface="+mn-cs"/>
              </a:rPr>
              <a:t>(Blaming others)</a:t>
            </a:r>
          </a:p>
          <a:p>
            <a:pPr marL="0" marR="0" lvl="0" indent="0" algn="just" defTabSz="914400" rtl="0" eaLnBrk="1" fontAlgn="auto" latinLnBrk="0" hangingPunct="1">
              <a:lnSpc>
                <a:spcPct val="100000"/>
              </a:lnSpc>
              <a:spcBef>
                <a:spcPct val="20000"/>
              </a:spcBef>
              <a:spcAft>
                <a:spcPts val="0"/>
              </a:spcAft>
              <a:buClr>
                <a:srgbClr val="FF388C"/>
              </a:buClr>
              <a:buSzPct val="85000"/>
              <a:buFont typeface="Wingdings 2"/>
              <a:buNone/>
              <a:tabLst/>
              <a:defRPr/>
            </a:pPr>
            <a:r>
              <a:rPr kumimoji="0" lang="en-US" sz="2200" b="0" i="0" u="none" strike="noStrike" kern="1200" cap="none" spc="0" normalizeH="0" baseline="0" noProof="0" dirty="0">
                <a:ln>
                  <a:noFill/>
                </a:ln>
                <a:solidFill>
                  <a:prstClr val="black"/>
                </a:solidFill>
                <a:effectLst/>
                <a:uLnTx/>
                <a:uFillTx/>
                <a:latin typeface="Georgia"/>
                <a:ea typeface="+mn-ea"/>
                <a:cs typeface="+mn-cs"/>
              </a:rPr>
              <a:t>           e.g. If I am a liar, then other are responsible for it.</a:t>
            </a:r>
          </a:p>
          <a:p>
            <a:pPr marL="0" marR="0" lvl="0" indent="0" algn="just" defTabSz="914400" rtl="0" eaLnBrk="1" fontAlgn="auto" latinLnBrk="0" hangingPunct="1">
              <a:lnSpc>
                <a:spcPct val="100000"/>
              </a:lnSpc>
              <a:spcBef>
                <a:spcPct val="20000"/>
              </a:spcBef>
              <a:spcAft>
                <a:spcPts val="0"/>
              </a:spcAft>
              <a:buClr>
                <a:srgbClr val="FF388C"/>
              </a:buClr>
              <a:buSzPct val="85000"/>
              <a:buFont typeface="Wingdings 2"/>
              <a:buNone/>
              <a:tabLst/>
              <a:defRPr/>
            </a:pPr>
            <a:endParaRPr kumimoji="0" lang="en-US" sz="2200" b="0" i="0" u="none" strike="noStrike" kern="1200" cap="none" spc="0" normalizeH="0" baseline="0" noProof="0" dirty="0">
              <a:ln>
                <a:noFill/>
              </a:ln>
              <a:solidFill>
                <a:prstClr val="black"/>
              </a:solidFill>
              <a:effectLst/>
              <a:uLnTx/>
              <a:uFillTx/>
              <a:latin typeface="Georgia"/>
              <a:ea typeface="+mn-ea"/>
              <a:cs typeface="+mn-cs"/>
            </a:endParaRPr>
          </a:p>
          <a:p>
            <a:pPr algn="just"/>
            <a:endParaRPr lang="en-US" dirty="0"/>
          </a:p>
        </p:txBody>
      </p:sp>
    </p:spTree>
    <p:extLst>
      <p:ext uri="{BB962C8B-B14F-4D97-AF65-F5344CB8AC3E}">
        <p14:creationId xmlns:p14="http://schemas.microsoft.com/office/powerpoint/2010/main" val="238655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Cont…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dirty="0"/>
          </a:p>
        </p:txBody>
      </p:sp>
      <p:sp>
        <p:nvSpPr>
          <p:cNvPr id="4" name="Content Placeholder 3"/>
          <p:cNvSpPr>
            <a:spLocks noGrp="1"/>
          </p:cNvSpPr>
          <p:nvPr>
            <p:ph sz="quarter" idx="1"/>
          </p:nvPr>
        </p:nvSpPr>
        <p:spPr>
          <a:xfrm>
            <a:off x="271272" y="1371600"/>
            <a:ext cx="8503920" cy="5102352"/>
          </a:xfrm>
        </p:spPr>
        <p:txBody>
          <a:bodyPr>
            <a:normAutofit/>
          </a:bodyPr>
          <a:lstStyle/>
          <a:p>
            <a:pPr algn="just"/>
            <a:r>
              <a:rPr lang="en-US" sz="2400" b="1" i="1" dirty="0"/>
              <a:t>Sublimation</a:t>
            </a:r>
          </a:p>
          <a:p>
            <a:pPr marL="0" indent="0" algn="just">
              <a:buNone/>
            </a:pPr>
            <a:r>
              <a:rPr lang="en-US" sz="2200" b="1" i="1" dirty="0"/>
              <a:t>          </a:t>
            </a:r>
            <a:r>
              <a:rPr lang="en-US" sz="2200" dirty="0"/>
              <a:t>People divert unwanted impulses into socially approved thoughts, feelings or behaviors, Re-channelizing aggressive energy into pursuits that society considers acceptable.</a:t>
            </a:r>
          </a:p>
          <a:p>
            <a:pPr marL="0" indent="0" algn="just">
              <a:buNone/>
            </a:pPr>
            <a:r>
              <a:rPr lang="en-US" sz="2200" dirty="0"/>
              <a:t>             e.g. A person with strong aggression becomes wrestler or soldier.</a:t>
            </a:r>
          </a:p>
          <a:p>
            <a:pPr marL="0" indent="0" algn="just">
              <a:buNone/>
            </a:pPr>
            <a:endParaRPr lang="en-US" sz="2200" dirty="0"/>
          </a:p>
          <a:p>
            <a:pPr algn="just"/>
            <a:r>
              <a:rPr lang="en-US" sz="2400" b="1" i="1" dirty="0"/>
              <a:t>Reaction Formation</a:t>
            </a:r>
          </a:p>
          <a:p>
            <a:pPr marL="0" indent="0" algn="just">
              <a:buNone/>
            </a:pPr>
            <a:r>
              <a:rPr lang="en-US" sz="2200" b="1" i="1" dirty="0"/>
              <a:t>          </a:t>
            </a:r>
            <a:r>
              <a:rPr lang="en-US" sz="2200" dirty="0"/>
              <a:t>Unconscious impulses (aggression) are expressed as their opposite in consciousness.</a:t>
            </a:r>
          </a:p>
          <a:p>
            <a:pPr marL="0" indent="0" algn="just">
              <a:buNone/>
            </a:pPr>
            <a:r>
              <a:rPr lang="en-US" sz="2200" dirty="0"/>
              <a:t>               e.g. aggression into loving behavior.</a:t>
            </a:r>
          </a:p>
          <a:p>
            <a:pPr algn="just"/>
            <a:endParaRPr lang="en-US" sz="2200" dirty="0"/>
          </a:p>
        </p:txBody>
      </p:sp>
    </p:spTree>
    <p:extLst>
      <p:ext uri="{BB962C8B-B14F-4D97-AF65-F5344CB8AC3E}">
        <p14:creationId xmlns:p14="http://schemas.microsoft.com/office/powerpoint/2010/main" val="210667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Neo-Freudian Theory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
        <p:nvSpPr>
          <p:cNvPr id="4" name="Content Placeholder 3"/>
          <p:cNvSpPr>
            <a:spLocks noGrp="1"/>
          </p:cNvSpPr>
          <p:nvPr>
            <p:ph sz="quarter" idx="1"/>
          </p:nvPr>
        </p:nvSpPr>
        <p:spPr>
          <a:xfrm>
            <a:off x="301752" y="1527048"/>
            <a:ext cx="8503920" cy="4797552"/>
          </a:xfrm>
        </p:spPr>
        <p:txBody>
          <a:bodyPr>
            <a:normAutofit fontScale="92500" lnSpcReduction="10000"/>
          </a:bodyPr>
          <a:lstStyle/>
          <a:p>
            <a:r>
              <a:rPr lang="en-US" sz="2600" b="1" i="1" dirty="0"/>
              <a:t>Carl Jung</a:t>
            </a:r>
          </a:p>
          <a:p>
            <a:pPr marL="0" indent="0">
              <a:buNone/>
            </a:pPr>
            <a:r>
              <a:rPr lang="en-US" sz="2400" dirty="0"/>
              <a:t>       </a:t>
            </a:r>
            <a:r>
              <a:rPr lang="en-US" sz="2200" dirty="0"/>
              <a:t>Personality consists of following parts:</a:t>
            </a:r>
          </a:p>
          <a:p>
            <a:pPr marL="0" indent="0">
              <a:buNone/>
            </a:pPr>
            <a:endParaRPr lang="en-US" sz="2200" i="1" dirty="0"/>
          </a:p>
          <a:p>
            <a:pPr>
              <a:buFont typeface="Wingdings" pitchFamily="2" charset="2"/>
              <a:buChar char="ü"/>
            </a:pPr>
            <a:r>
              <a:rPr lang="en-US" sz="2200" b="1" i="1" dirty="0"/>
              <a:t>Personal Unconscious</a:t>
            </a:r>
          </a:p>
          <a:p>
            <a:pPr marL="0" indent="0">
              <a:buNone/>
            </a:pPr>
            <a:r>
              <a:rPr lang="en-US" sz="2200" i="1" dirty="0"/>
              <a:t>            </a:t>
            </a:r>
            <a:r>
              <a:rPr lang="en-US" sz="2200" dirty="0"/>
              <a:t>All of the thoughts and experiences that are accessible to the conscious, as well as repressed memories.</a:t>
            </a:r>
          </a:p>
          <a:p>
            <a:pPr marL="0" indent="0">
              <a:buNone/>
            </a:pPr>
            <a:endParaRPr lang="en-US" sz="2200" i="1" dirty="0"/>
          </a:p>
          <a:p>
            <a:pPr>
              <a:buFont typeface="Wingdings" pitchFamily="2" charset="2"/>
              <a:buChar char="ü"/>
            </a:pPr>
            <a:r>
              <a:rPr lang="en-US" sz="2200" b="1" i="1" dirty="0"/>
              <a:t>Collective Unconscious </a:t>
            </a:r>
          </a:p>
          <a:p>
            <a:pPr marL="0" indent="0">
              <a:buNone/>
            </a:pPr>
            <a:r>
              <a:rPr lang="en-US" sz="2200" dirty="0"/>
              <a:t>            A set of influences we inherit from our own relatives, the whole human race, and even non human animal ancestors from distant past.</a:t>
            </a:r>
          </a:p>
          <a:p>
            <a:pPr marL="0" indent="0">
              <a:buNone/>
            </a:pPr>
            <a:r>
              <a:rPr lang="en-US" sz="2200" dirty="0"/>
              <a:t>          Shared by everyone and is displayed in behavior that is common across diverse cultures (love of mother) </a:t>
            </a:r>
          </a:p>
          <a:p>
            <a:pPr marL="0" indent="0">
              <a:buNone/>
            </a:pPr>
            <a:r>
              <a:rPr lang="en-US" sz="2200" dirty="0"/>
              <a:t>         Contains the universal experiences of humankind transmitted to each individual; not available to conscious thought.</a:t>
            </a:r>
          </a:p>
          <a:p>
            <a:endParaRPr lang="en-US" i="1" dirty="0"/>
          </a:p>
        </p:txBody>
      </p:sp>
    </p:spTree>
    <p:extLst>
      <p:ext uri="{BB962C8B-B14F-4D97-AF65-F5344CB8AC3E}">
        <p14:creationId xmlns:p14="http://schemas.microsoft.com/office/powerpoint/2010/main" val="323935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Cont…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sp>
        <p:nvSpPr>
          <p:cNvPr id="4" name="Content Placeholder 3"/>
          <p:cNvSpPr>
            <a:spLocks noGrp="1"/>
          </p:cNvSpPr>
          <p:nvPr>
            <p:ph sz="quarter" idx="1"/>
          </p:nvPr>
        </p:nvSpPr>
        <p:spPr/>
        <p:txBody>
          <a:bodyPr>
            <a:normAutofit lnSpcReduction="10000"/>
          </a:bodyPr>
          <a:lstStyle/>
          <a:p>
            <a:pPr algn="just"/>
            <a:r>
              <a:rPr lang="en-US" sz="2400" b="1" i="1" dirty="0"/>
              <a:t>Alfred Adler</a:t>
            </a:r>
          </a:p>
          <a:p>
            <a:pPr lvl="1" algn="just">
              <a:buFont typeface="Wingdings" pitchFamily="2" charset="2"/>
              <a:buChar char="ü"/>
            </a:pPr>
            <a:r>
              <a:rPr lang="en-US" b="1" i="1" dirty="0">
                <a:solidFill>
                  <a:schemeClr val="tx1"/>
                </a:solidFill>
              </a:rPr>
              <a:t> </a:t>
            </a:r>
            <a:r>
              <a:rPr lang="en-US" dirty="0">
                <a:solidFill>
                  <a:schemeClr val="tx1"/>
                </a:solidFill>
              </a:rPr>
              <a:t>Primary human motivation is a striving for superiority (as a quest to achieve self improvement and perfection). </a:t>
            </a:r>
            <a:endParaRPr lang="en-US" b="1" i="1" dirty="0">
              <a:solidFill>
                <a:schemeClr val="tx1"/>
              </a:solidFill>
            </a:endParaRPr>
          </a:p>
          <a:p>
            <a:pPr lvl="1" algn="just">
              <a:buFont typeface="Wingdings" pitchFamily="2" charset="2"/>
              <a:buChar char="ü"/>
            </a:pPr>
            <a:r>
              <a:rPr lang="en-US" b="1" i="1" dirty="0">
                <a:solidFill>
                  <a:schemeClr val="tx1"/>
                </a:solidFill>
              </a:rPr>
              <a:t>Unity of the personality </a:t>
            </a:r>
            <a:r>
              <a:rPr lang="en-US" dirty="0">
                <a:solidFill>
                  <a:schemeClr val="tx1"/>
                </a:solidFill>
              </a:rPr>
              <a:t>rather than separate components of id, ego and superego </a:t>
            </a:r>
            <a:r>
              <a:rPr lang="en-US" i="1" dirty="0">
                <a:solidFill>
                  <a:schemeClr val="tx1"/>
                </a:solidFill>
              </a:rPr>
              <a:t>(</a:t>
            </a:r>
            <a:r>
              <a:rPr lang="en-US" b="1" i="1" dirty="0">
                <a:solidFill>
                  <a:schemeClr val="tx1"/>
                </a:solidFill>
              </a:rPr>
              <a:t>inferiority complex).</a:t>
            </a:r>
          </a:p>
          <a:p>
            <a:pPr lvl="1" algn="just">
              <a:buFont typeface="Wingdings" pitchFamily="2" charset="2"/>
              <a:buChar char="ü"/>
            </a:pPr>
            <a:endParaRPr lang="en-US" b="1" i="1" dirty="0">
              <a:solidFill>
                <a:schemeClr val="tx1"/>
              </a:solidFill>
            </a:endParaRPr>
          </a:p>
          <a:p>
            <a:pPr marL="365760" lvl="1" indent="0" algn="just">
              <a:buNone/>
            </a:pPr>
            <a:r>
              <a:rPr lang="en-US" sz="2000" b="1" i="1" dirty="0">
                <a:solidFill>
                  <a:schemeClr val="tx1"/>
                </a:solidFill>
              </a:rPr>
              <a:t>(inferiority complex: </a:t>
            </a:r>
            <a:r>
              <a:rPr lang="en-US" sz="2000" dirty="0">
                <a:solidFill>
                  <a:schemeClr val="tx1"/>
                </a:solidFill>
              </a:rPr>
              <a:t>a complex developed by adults who have not been able to overcome the feelings of inferiority they developed as children, when they were small and limited in their knowledge about the world</a:t>
            </a:r>
            <a:r>
              <a:rPr lang="en-US" sz="2000" b="1" dirty="0">
                <a:solidFill>
                  <a:schemeClr val="tx1"/>
                </a:solidFill>
              </a:rPr>
              <a:t>).</a:t>
            </a:r>
            <a:r>
              <a:rPr lang="en-US" sz="2000" dirty="0">
                <a:solidFill>
                  <a:schemeClr val="tx1"/>
                </a:solidFill>
              </a:rPr>
              <a:t> </a:t>
            </a:r>
          </a:p>
          <a:p>
            <a:pPr marL="365760" lvl="1" indent="0" algn="just">
              <a:buNone/>
            </a:pPr>
            <a:endParaRPr lang="en-US" dirty="0">
              <a:solidFill>
                <a:schemeClr val="tx1"/>
              </a:solidFill>
            </a:endParaRPr>
          </a:p>
          <a:p>
            <a:pPr marL="365760" lvl="1" indent="0" algn="just">
              <a:buNone/>
            </a:pPr>
            <a:r>
              <a:rPr lang="en-US" sz="1800" dirty="0">
                <a:solidFill>
                  <a:schemeClr val="tx1"/>
                </a:solidFill>
              </a:rPr>
              <a:t>Early social relationships with parents have an effect: how well children are able to outgrow feelings of personal inferiority and instead orient themselves toward attaining more socially useful goals such as improving society. </a:t>
            </a:r>
          </a:p>
          <a:p>
            <a:pPr algn="just"/>
            <a:endParaRPr lang="en-US" sz="2200" dirty="0"/>
          </a:p>
        </p:txBody>
      </p:sp>
    </p:spTree>
    <p:extLst>
      <p:ext uri="{BB962C8B-B14F-4D97-AF65-F5344CB8AC3E}">
        <p14:creationId xmlns:p14="http://schemas.microsoft.com/office/powerpoint/2010/main" val="15459439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Yellow">
  <a:themeElements>
    <a:clrScheme name="Custom 37">
      <a:dk1>
        <a:sysClr val="windowText" lastClr="000000"/>
      </a:dk1>
      <a:lt1>
        <a:sysClr val="window" lastClr="FFFFFF"/>
      </a:lt1>
      <a:dk2>
        <a:srgbClr val="FF388C"/>
      </a:dk2>
      <a:lt2>
        <a:srgbClr val="D2D2D2"/>
      </a:lt2>
      <a:accent1>
        <a:srgbClr val="FF388C"/>
      </a:accent1>
      <a:accent2>
        <a:srgbClr val="E40059"/>
      </a:accent2>
      <a:accent3>
        <a:srgbClr val="E90062"/>
      </a:accent3>
      <a:accent4>
        <a:srgbClr val="68007F"/>
      </a:accent4>
      <a:accent5>
        <a:srgbClr val="E40059"/>
      </a:accent5>
      <a:accent6>
        <a:srgbClr val="E40059"/>
      </a:accent6>
      <a:hlink>
        <a:srgbClr val="9C007F"/>
      </a:hlink>
      <a:folHlink>
        <a:srgbClr val="FF79C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Yellow</Template>
  <TotalTime>3191</TotalTime>
  <Words>701</Words>
  <Application>Microsoft Office PowerPoint</Application>
  <PresentationFormat>On-screen Show (4:3)</PresentationFormat>
  <Paragraphs>89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Georgia</vt:lpstr>
      <vt:lpstr>Wingdings</vt:lpstr>
      <vt:lpstr>Wingdings 2</vt:lpstr>
      <vt:lpstr>Yellow</vt:lpstr>
      <vt:lpstr>PERSONALITY </vt:lpstr>
      <vt:lpstr>Learning Outcomes</vt:lpstr>
      <vt:lpstr>Defense Mechanism</vt:lpstr>
      <vt:lpstr>PowerPoint Presentation</vt:lpstr>
      <vt:lpstr>Cont…</vt:lpstr>
      <vt:lpstr>PowerPoint Presentation</vt:lpstr>
      <vt:lpstr>Cont…</vt:lpstr>
      <vt:lpstr>Neo-Freudian Theory</vt:lpstr>
      <vt:lpstr>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PSYCHOLOGY</dc:title>
  <cp:lastModifiedBy>ramsha khalid</cp:lastModifiedBy>
  <cp:revision>532</cp:revision>
  <dcterms:created xsi:type="dcterms:W3CDTF">2006-08-16T00:00:00Z</dcterms:created>
  <dcterms:modified xsi:type="dcterms:W3CDTF">2022-05-30T06:06:31Z</dcterms:modified>
</cp:coreProperties>
</file>