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66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PERSONALITY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i="1" dirty="0"/>
              <a:t>Review of previous session</a:t>
            </a:r>
            <a:endParaRPr lang="en-US" sz="2700" b="1" i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b="1" i="1" dirty="0"/>
              <a:t>Trait Theory 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/>
              <a:t>Allport’s Trait Theory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/>
              <a:t>Cattel Trait Theory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/>
              <a:t>Eysenck Trait Theory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/>
              <a:t>Big Five Theory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1" dirty="0"/>
              <a:t>Humanistic Theory of Personality</a:t>
            </a:r>
          </a:p>
          <a:p>
            <a:pPr marL="594360" lvl="2" indent="0">
              <a:lnSpc>
                <a:spcPct val="150000"/>
              </a:lnSpc>
              <a:buNone/>
            </a:pPr>
            <a:endParaRPr lang="en-US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Trait Theory: placing labels on Personality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pPr algn="ctr"/>
            <a:r>
              <a:rPr lang="en-US" sz="2200" b="1" i="1" dirty="0"/>
              <a:t>“A model of personality that seeks to identify the basic traits necessary to describe the personality”.</a:t>
            </a:r>
          </a:p>
          <a:p>
            <a:pPr algn="just"/>
            <a:endParaRPr lang="en-US" sz="2200" b="1" i="1" dirty="0"/>
          </a:p>
          <a:p>
            <a:pPr algn="just"/>
            <a:r>
              <a:rPr lang="en-US" sz="2200" b="1" i="1" dirty="0"/>
              <a:t>Traits</a:t>
            </a:r>
          </a:p>
          <a:p>
            <a:pPr lvl="1" algn="just"/>
            <a:r>
              <a:rPr lang="en-US" sz="2000" i="1" dirty="0">
                <a:solidFill>
                  <a:schemeClr val="tx1"/>
                </a:solidFill>
              </a:rPr>
              <a:t>Enduring dimensions of personality characteristics along which people differ.</a:t>
            </a:r>
          </a:p>
          <a:p>
            <a:pPr lvl="1" algn="just"/>
            <a:r>
              <a:rPr lang="en-US" sz="2000" i="1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tx1"/>
                </a:solidFill>
              </a:rPr>
              <a:t>Traits are relatively stable over time, differ across individuals (e.g. some people are outgoing whereas others are shy), and influence behavior.</a:t>
            </a:r>
          </a:p>
          <a:p>
            <a:pPr algn="just"/>
            <a:r>
              <a:rPr lang="en-US" sz="2000" dirty="0"/>
              <a:t>All people possesses certain traits, but that each person possesses a given trait to a given degree that can be quantified, and that people can differ in the degree to which they have a trait. </a:t>
            </a:r>
          </a:p>
        </p:txBody>
      </p:sp>
    </p:spTree>
    <p:extLst>
      <p:ext uri="{BB962C8B-B14F-4D97-AF65-F5344CB8AC3E}">
        <p14:creationId xmlns:p14="http://schemas.microsoft.com/office/powerpoint/2010/main" val="402607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Allport’s Trait Theory: identifying the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i="1" dirty="0"/>
              <a:t>In 1936, psychologist Gordon Allport found that one English-language dictionary alone contained more than 4,000 words describing different personality traits. </a:t>
            </a:r>
          </a:p>
          <a:p>
            <a:r>
              <a:rPr lang="en-US" sz="2200" i="1" dirty="0"/>
              <a:t>He categorized these traits into three levels</a:t>
            </a:r>
            <a:r>
              <a:rPr lang="en-US" i="1" dirty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b="1" i="1" dirty="0">
                <a:solidFill>
                  <a:schemeClr val="accent3"/>
                </a:solidFill>
              </a:rPr>
              <a:t>Cardinal traits</a:t>
            </a:r>
          </a:p>
          <a:p>
            <a:pPr lvl="1">
              <a:buFont typeface="Wingdings" pitchFamily="2" charset="2"/>
              <a:buChar char="ü"/>
            </a:pPr>
            <a:r>
              <a:rPr lang="en-US" b="1" i="1" dirty="0">
                <a:solidFill>
                  <a:schemeClr val="accent3"/>
                </a:solidFill>
              </a:rPr>
              <a:t>Central traits</a:t>
            </a:r>
          </a:p>
          <a:p>
            <a:pPr lvl="1">
              <a:buFont typeface="Wingdings" pitchFamily="2" charset="2"/>
              <a:buChar char="ü"/>
            </a:pPr>
            <a:r>
              <a:rPr lang="en-US" b="1" i="1" dirty="0">
                <a:solidFill>
                  <a:schemeClr val="accent3"/>
                </a:solidFill>
              </a:rPr>
              <a:t>Secondary traits</a:t>
            </a:r>
          </a:p>
          <a:p>
            <a:pPr marL="365760" lvl="1" indent="0">
              <a:buNone/>
            </a:pPr>
            <a:r>
              <a:rPr lang="en-US" i="1" dirty="0"/>
              <a:t>         </a:t>
            </a:r>
          </a:p>
          <a:p>
            <a:r>
              <a:rPr lang="en-US" sz="2200" b="1" i="1" dirty="0"/>
              <a:t>Cardinal Trait</a:t>
            </a:r>
          </a:p>
          <a:p>
            <a:pPr marL="0" indent="0">
              <a:buNone/>
            </a:pPr>
            <a:r>
              <a:rPr lang="en-US" sz="2200" b="1" i="1" dirty="0"/>
              <a:t>          </a:t>
            </a:r>
            <a:r>
              <a:rPr lang="en-US" sz="2000" b="1" i="1" dirty="0"/>
              <a:t>A single characteristic that directs most of a person’s activities</a:t>
            </a:r>
            <a:r>
              <a:rPr lang="en-US" sz="2200" b="1" i="1" dirty="0"/>
              <a:t>.</a:t>
            </a:r>
          </a:p>
          <a:p>
            <a:pPr marL="365760" lvl="1" indent="0">
              <a:buNone/>
            </a:pPr>
            <a:r>
              <a:rPr lang="en-US" i="1" dirty="0"/>
              <a:t>e.g</a:t>
            </a:r>
            <a:r>
              <a:rPr lang="en-US" i="1" dirty="0">
                <a:solidFill>
                  <a:schemeClr val="accent3"/>
                </a:solidFill>
              </a:rPr>
              <a:t>. Freudian or a totally selfless woman might direct all her energy towards humanitarian activities</a:t>
            </a:r>
          </a:p>
        </p:txBody>
      </p:sp>
    </p:spTree>
    <p:extLst>
      <p:ext uri="{BB962C8B-B14F-4D97-AF65-F5344CB8AC3E}">
        <p14:creationId xmlns:p14="http://schemas.microsoft.com/office/powerpoint/2010/main" val="256170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i="1" dirty="0"/>
              <a:t>Central Trait</a:t>
            </a:r>
          </a:p>
          <a:p>
            <a:pPr marL="365760" lvl="1" indent="0">
              <a:buNone/>
            </a:pPr>
            <a:r>
              <a:rPr lang="en-US" sz="1900" b="1" i="1" dirty="0"/>
              <a:t>       </a:t>
            </a:r>
            <a:r>
              <a:rPr lang="en-US" sz="2000" i="1" dirty="0">
                <a:solidFill>
                  <a:schemeClr val="tx1"/>
                </a:solidFill>
              </a:rPr>
              <a:t>These are the general characteristics that form the basic foundations of personality.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i="1" dirty="0">
                <a:solidFill>
                  <a:schemeClr val="tx1"/>
                </a:solidFill>
              </a:rPr>
              <a:t>These central traits, while not as dominating as cardinal traits, are the major characteristics you might use to describe another person. 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b="1" i="1" dirty="0">
                <a:solidFill>
                  <a:schemeClr val="tx1"/>
                </a:solidFill>
              </a:rPr>
              <a:t>e.g. Terms such as intelligent, honest, shy and anxious are considered central traits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ü"/>
            </a:pPr>
            <a:endParaRPr lang="en-US" sz="2000" b="1" i="1" dirty="0">
              <a:solidFill>
                <a:schemeClr val="tx1"/>
              </a:solidFill>
            </a:endParaRPr>
          </a:p>
          <a:p>
            <a:r>
              <a:rPr lang="en-US" sz="2300" b="1" i="1" dirty="0"/>
              <a:t>Secondary Trait</a:t>
            </a:r>
          </a:p>
          <a:p>
            <a:pPr marL="0" indent="0">
              <a:buNone/>
            </a:pPr>
            <a:r>
              <a:rPr lang="en-US" sz="2300" b="1" i="1" dirty="0"/>
              <a:t>           </a:t>
            </a:r>
            <a:r>
              <a:rPr lang="en-US" sz="2000" i="1" dirty="0"/>
              <a:t> These are the traits that are sometimes related to attitudes or preferences and often appear only in certain situations or under specific circumstances.</a:t>
            </a:r>
          </a:p>
          <a:p>
            <a:pPr marL="0" indent="0">
              <a:buNone/>
            </a:pPr>
            <a:r>
              <a:rPr lang="en-US" sz="2000" b="1" i="1" dirty="0"/>
              <a:t>            e.g. reluctance to eat meat, love of modern art. </a:t>
            </a:r>
            <a:endParaRPr lang="en-US" sz="2300" b="1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41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4" y="0"/>
            <a:ext cx="8683752" cy="1040003"/>
          </a:xfrm>
        </p:spPr>
        <p:txBody>
          <a:bodyPr>
            <a:normAutofit/>
          </a:bodyPr>
          <a:lstStyle/>
          <a:p>
            <a:r>
              <a:rPr lang="en-US" sz="2800" b="1" i="1" dirty="0"/>
              <a:t>Cattel, Eysenck Trait Theory: factoring out personality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02352"/>
          </a:xfrm>
        </p:spPr>
        <p:txBody>
          <a:bodyPr/>
          <a:lstStyle/>
          <a:p>
            <a:r>
              <a:rPr lang="en-US" sz="2200" b="1" i="1" dirty="0"/>
              <a:t>Cattell</a:t>
            </a:r>
            <a:r>
              <a:rPr lang="en-US" sz="2200" i="1" dirty="0"/>
              <a:t> suggested 16 pair of source traits represent the basic dimensions of personality. (reserved/outgoing, less intelligent/more intelligent, …… uncontrolled/controlled, relaxed/tense).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US" sz="2200" b="1" i="1" dirty="0"/>
              <a:t>Eysenck</a:t>
            </a:r>
            <a:r>
              <a:rPr lang="en-US" sz="2200" i="1" dirty="0"/>
              <a:t> described the personality in three major dimensions: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i="1" dirty="0">
                <a:solidFill>
                  <a:schemeClr val="tx1"/>
                </a:solidFill>
              </a:rPr>
              <a:t>Extraversion (Sociability)</a:t>
            </a:r>
          </a:p>
          <a:p>
            <a:pPr marL="365760" lvl="1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  </a:t>
            </a:r>
            <a:r>
              <a:rPr lang="en-US" sz="2000" i="1" dirty="0">
                <a:solidFill>
                  <a:schemeClr val="tx1"/>
                </a:solidFill>
              </a:rPr>
              <a:t>Sociable, Lively, Active, Assertive, sense-making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i="1" dirty="0">
                <a:solidFill>
                  <a:schemeClr val="tx1"/>
                </a:solidFill>
              </a:rPr>
              <a:t>Neuroticism (Emotional Stability)</a:t>
            </a:r>
          </a:p>
          <a:p>
            <a:pPr marL="365760" lvl="1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   </a:t>
            </a:r>
            <a:r>
              <a:rPr lang="en-US" sz="2000" i="1" dirty="0">
                <a:solidFill>
                  <a:schemeClr val="tx1"/>
                </a:solidFill>
              </a:rPr>
              <a:t>Anxious, Depressed, Guilt feeling, low self-esteem, tense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i="1" dirty="0">
                <a:solidFill>
                  <a:schemeClr val="tx1"/>
                </a:solidFill>
              </a:rPr>
              <a:t>Psychoticism (degree to which reality is distorted)</a:t>
            </a:r>
          </a:p>
          <a:p>
            <a:pPr marL="365760" lvl="1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     </a:t>
            </a:r>
            <a:r>
              <a:rPr lang="en-US" sz="2000" i="1" dirty="0">
                <a:solidFill>
                  <a:schemeClr val="tx1"/>
                </a:solidFill>
              </a:rPr>
              <a:t>Aggressive, Cold, Egocentric, Impersonal, Impulsive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8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Big Five Theory: factoring out personality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/>
              <a:t>Five broad trait factors called the BIG FIVE lie at the core of personality.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/>
              <a:t>Openness to experience…</a:t>
            </a:r>
            <a:r>
              <a:rPr lang="en-US" sz="2000" b="1" i="1" dirty="0">
                <a:solidFill>
                  <a:schemeClr val="accent3"/>
                </a:solidFill>
              </a:rPr>
              <a:t>intelligent, original</a:t>
            </a:r>
            <a:r>
              <a:rPr lang="en-US" sz="2400" b="1" i="1" dirty="0"/>
              <a:t>, </a:t>
            </a:r>
            <a:r>
              <a:rPr lang="en-US" sz="2000" b="1" i="1" dirty="0">
                <a:solidFill>
                  <a:schemeClr val="accent3"/>
                </a:solidFill>
              </a:rPr>
              <a:t>imaginative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/>
              <a:t>Conscientiousness…</a:t>
            </a:r>
            <a:r>
              <a:rPr lang="en-US" sz="2000" b="1" i="1" dirty="0">
                <a:solidFill>
                  <a:schemeClr val="accent3"/>
                </a:solidFill>
              </a:rPr>
              <a:t>organized, thorough, planful</a:t>
            </a:r>
            <a:r>
              <a:rPr lang="en-US" sz="2400" b="1" i="1" dirty="0"/>
              <a:t>, </a:t>
            </a:r>
            <a:r>
              <a:rPr lang="en-US" sz="2000" b="1" i="1" dirty="0">
                <a:solidFill>
                  <a:schemeClr val="accent3"/>
                </a:solidFill>
              </a:rPr>
              <a:t>efficient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/>
              <a:t>Extraversion…</a:t>
            </a:r>
            <a:r>
              <a:rPr lang="en-US" sz="2000" b="1" i="1" dirty="0">
                <a:solidFill>
                  <a:schemeClr val="accent3"/>
                </a:solidFill>
              </a:rPr>
              <a:t>talkative, assertive, active</a:t>
            </a:r>
            <a:r>
              <a:rPr lang="en-US" sz="2400" b="1" i="1" dirty="0"/>
              <a:t>, </a:t>
            </a:r>
            <a:r>
              <a:rPr lang="en-US" sz="2000" b="1" i="1" dirty="0">
                <a:solidFill>
                  <a:schemeClr val="accent3"/>
                </a:solidFill>
              </a:rPr>
              <a:t>energetic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/>
              <a:t>Agreeableness…</a:t>
            </a:r>
            <a:r>
              <a:rPr lang="en-US" sz="2000" b="1" i="1" dirty="0">
                <a:solidFill>
                  <a:schemeClr val="accent3"/>
                </a:solidFill>
              </a:rPr>
              <a:t>sympathetic, kind, appreciative, kind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/>
              <a:t>Neuroticism/ Emotional Stability…</a:t>
            </a:r>
            <a:r>
              <a:rPr lang="en-US" sz="2000" b="1" i="1" dirty="0">
                <a:solidFill>
                  <a:schemeClr val="accent3"/>
                </a:solidFill>
              </a:rPr>
              <a:t>stable, calm</a:t>
            </a:r>
            <a:r>
              <a:rPr lang="en-US" sz="2400" b="1" i="1" dirty="0"/>
              <a:t>, </a:t>
            </a:r>
            <a:r>
              <a:rPr lang="en-US" sz="2000" b="1" i="1" dirty="0">
                <a:solidFill>
                  <a:schemeClr val="accent3"/>
                </a:solidFill>
              </a:rPr>
              <a:t>contented, unemotional</a:t>
            </a:r>
            <a:r>
              <a:rPr lang="en-US" sz="2400" b="1" i="1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2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Humanistic Theory: the uniqueness of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en-US" sz="2400" b="1" i="1" dirty="0"/>
              <a:t>The theory that people are basically good and tend to grow to higher level of functioning.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i="1" dirty="0"/>
              <a:t>Conscious, self-motivated ability to change and improve along with people’s unique creative impulse make up core of the personality.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b="1" i="1" dirty="0"/>
              <a:t>Carl Rogers (1971)</a:t>
            </a:r>
          </a:p>
          <a:p>
            <a:r>
              <a:rPr lang="en-US" sz="2400" b="1" i="1" dirty="0"/>
              <a:t>Abraham Maslow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7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39">
      <a:dk1>
        <a:sysClr val="windowText" lastClr="000000"/>
      </a:dk1>
      <a:lt1>
        <a:sysClr val="window" lastClr="FFFFFF"/>
      </a:lt1>
      <a:dk2>
        <a:srgbClr val="FF388C"/>
      </a:dk2>
      <a:lt2>
        <a:srgbClr val="D2D2D2"/>
      </a:lt2>
      <a:accent1>
        <a:srgbClr val="FF388C"/>
      </a:accent1>
      <a:accent2>
        <a:srgbClr val="E40059"/>
      </a:accent2>
      <a:accent3>
        <a:srgbClr val="68007F"/>
      </a:accent3>
      <a:accent4>
        <a:srgbClr val="68007F"/>
      </a:accent4>
      <a:accent5>
        <a:srgbClr val="E40059"/>
      </a:accent5>
      <a:accent6>
        <a:srgbClr val="E40059"/>
      </a:accent6>
      <a:hlink>
        <a:srgbClr val="9C007F"/>
      </a:hlink>
      <a:folHlink>
        <a:srgbClr val="FF79C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Yellow</Template>
  <TotalTime>3135</TotalTime>
  <Words>555</Words>
  <Application>Microsoft Office PowerPoint</Application>
  <PresentationFormat>On-screen Show (4:3)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Yellow</vt:lpstr>
      <vt:lpstr>PERSONALITY </vt:lpstr>
      <vt:lpstr>Learning Outcomes</vt:lpstr>
      <vt:lpstr>Trait Theory: placing labels on Personality</vt:lpstr>
      <vt:lpstr>Allport’s Trait Theory: identifying the basics</vt:lpstr>
      <vt:lpstr>Cont…</vt:lpstr>
      <vt:lpstr>Cattel, Eysenck Trait Theory: factoring out personality</vt:lpstr>
      <vt:lpstr>Big Five Theory: factoring out personality</vt:lpstr>
      <vt:lpstr>Humanistic Theory: the uniqueness of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ramsha khalid</cp:lastModifiedBy>
  <cp:revision>542</cp:revision>
  <dcterms:created xsi:type="dcterms:W3CDTF">2006-08-16T00:00:00Z</dcterms:created>
  <dcterms:modified xsi:type="dcterms:W3CDTF">2022-06-01T05:28:21Z</dcterms:modified>
</cp:coreProperties>
</file>