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98" r:id="rId4"/>
    <p:sldId id="299" r:id="rId5"/>
    <p:sldId id="301" r:id="rId6"/>
    <p:sldId id="300" r:id="rId7"/>
    <p:sldId id="27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4660"/>
  </p:normalViewPr>
  <p:slideViewPr>
    <p:cSldViewPr>
      <p:cViewPr varScale="1">
        <p:scale>
          <a:sx n="68" d="100"/>
          <a:sy n="68" d="100"/>
        </p:scale>
        <p:origin x="15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D657C-4629-45A3-B65E-DA7D7C4C7FAC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465E4-F82C-4E63-A9ED-2187FF4662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860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F6CF-36DB-41DE-8E5F-922366CF2C26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51A2C-2C72-42AC-B3EE-0544371AB5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362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51A2C-2C72-42AC-B3EE-0544371AB5CB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Behavioral Sciences</a:t>
            </a:r>
          </a:p>
        </p:txBody>
      </p:sp>
    </p:spTree>
    <p:extLst>
      <p:ext uri="{BB962C8B-B14F-4D97-AF65-F5344CB8AC3E}">
        <p14:creationId xmlns:p14="http://schemas.microsoft.com/office/powerpoint/2010/main" val="39450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15B4-995F-4AD5-8A71-E81ADC7C7BF9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4087-6263-48AA-A2DA-456513EBB6D6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7A60-4268-44F7-9317-B508477344D5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3465-0DE6-42FF-BFCA-35069C2E1082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6F6-0BF4-4FDC-92C0-0685B3A37B44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3F2C76E-7523-4E5B-AC44-7CB99694E22A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89BB-8845-40FE-9DA8-8C506B2091C7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C972-18FC-4725-9F1C-4BB128CF4A93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D4D8-2B96-4727-A0DD-55BFE2DA4A90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1DB1-675E-4F36-8D4F-D5D3F1B0B155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F3B8EE4-857C-4761-811B-38FD3AE19298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C440ACA-D949-4873-9F13-A5DFD287CEF7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819400"/>
            <a:ext cx="5181600" cy="23622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533400"/>
            <a:ext cx="7162800" cy="14700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PERSONALITY</a:t>
            </a:r>
            <a:br>
              <a:rPr lang="en-US" sz="2800" b="1" dirty="0">
                <a:solidFill>
                  <a:schemeClr val="tx1"/>
                </a:solidFill>
              </a:rPr>
            </a:b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58674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Psychology</a:t>
            </a:r>
          </a:p>
        </p:txBody>
      </p:sp>
    </p:spTree>
    <p:extLst>
      <p:ext uri="{BB962C8B-B14F-4D97-AF65-F5344CB8AC3E}">
        <p14:creationId xmlns:p14="http://schemas.microsoft.com/office/powerpoint/2010/main" val="527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467600" cy="685800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Learning Outcomes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340352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b="1" i="1" dirty="0"/>
              <a:t>Review of previous session</a:t>
            </a:r>
          </a:p>
          <a:p>
            <a:pPr lvl="2">
              <a:lnSpc>
                <a:spcPct val="150000"/>
              </a:lnSpc>
            </a:pPr>
            <a:r>
              <a:rPr lang="en-US" b="1" i="1" dirty="0">
                <a:solidFill>
                  <a:srgbClr val="C00000"/>
                </a:solidFill>
              </a:rPr>
              <a:t>Carl Roger</a:t>
            </a:r>
          </a:p>
          <a:p>
            <a:pPr lvl="2">
              <a:lnSpc>
                <a:spcPct val="150000"/>
              </a:lnSpc>
            </a:pPr>
            <a:r>
              <a:rPr lang="en-US" b="1" i="1" dirty="0">
                <a:solidFill>
                  <a:srgbClr val="C00000"/>
                </a:solidFill>
              </a:rPr>
              <a:t>Cognitive-Social Learning Theory</a:t>
            </a:r>
          </a:p>
          <a:p>
            <a:pPr marL="868680" lvl="3" indent="0">
              <a:lnSpc>
                <a:spcPct val="150000"/>
              </a:lnSpc>
              <a:buNone/>
            </a:pPr>
            <a:endParaRPr lang="en-US" b="1" i="1" dirty="0">
              <a:solidFill>
                <a:schemeClr val="tx2">
                  <a:lumMod val="75000"/>
                </a:schemeClr>
              </a:solidFill>
            </a:endParaRPr>
          </a:p>
          <a:p>
            <a:pPr marL="594360" lvl="2" indent="0">
              <a:lnSpc>
                <a:spcPct val="150000"/>
              </a:lnSpc>
              <a:buNone/>
            </a:pPr>
            <a:endParaRPr lang="en-US" b="1" i="1" dirty="0"/>
          </a:p>
          <a:p>
            <a:pPr marL="0" indent="0">
              <a:lnSpc>
                <a:spcPct val="150000"/>
              </a:lnSpc>
              <a:buNone/>
            </a:pPr>
            <a:endParaRPr lang="en-US" sz="2400" b="1" i="1" dirty="0"/>
          </a:p>
          <a:p>
            <a:pPr>
              <a:lnSpc>
                <a:spcPct val="150000"/>
              </a:lnSpc>
            </a:pPr>
            <a:endParaRPr lang="en-US" sz="2400" b="1" i="1" dirty="0"/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1843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</a:rPr>
              <a:t>Carl Roger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endParaRPr lang="en-US" sz="2200" i="1" dirty="0"/>
          </a:p>
          <a:p>
            <a:pPr>
              <a:buFont typeface="Wingdings" pitchFamily="2" charset="2"/>
              <a:buChar char="ü"/>
            </a:pPr>
            <a:r>
              <a:rPr lang="en-US" sz="2400" i="1" dirty="0"/>
              <a:t>Every organism is born with innate capacities, capabilities and potential which make it push towards fulfillment called as </a:t>
            </a:r>
            <a:r>
              <a:rPr lang="en-US" sz="2400" b="1" i="1" dirty="0"/>
              <a:t>actualizing tendency.</a:t>
            </a:r>
          </a:p>
          <a:p>
            <a:pPr marL="0" indent="0">
              <a:buNone/>
            </a:pPr>
            <a:endParaRPr lang="en-US" sz="2200" b="1" i="1" dirty="0"/>
          </a:p>
          <a:p>
            <a:pPr marL="0" indent="0">
              <a:buNone/>
            </a:pPr>
            <a:endParaRPr lang="en-US" sz="2200" b="1" i="1" dirty="0"/>
          </a:p>
          <a:p>
            <a:pPr>
              <a:buFont typeface="Wingdings" pitchFamily="2" charset="2"/>
              <a:buChar char="ü"/>
            </a:pPr>
            <a:r>
              <a:rPr lang="en-US" sz="2200" b="1" i="1" dirty="0"/>
              <a:t>Self concept + inborn capacities = fully functional person.</a:t>
            </a:r>
          </a:p>
          <a:p>
            <a:pPr marL="0" indent="0">
              <a:buNone/>
            </a:pPr>
            <a:endParaRPr lang="en-US" sz="2800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8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Cont…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i="1" dirty="0"/>
              <a:t>People have a need for positive regard that reflects a universal requirement to be loved and respected.</a:t>
            </a:r>
          </a:p>
          <a:p>
            <a:r>
              <a:rPr lang="en-US" sz="2000" i="1" dirty="0"/>
              <a:t>We begin to judge ourselves through eyes of other people, relying on their values.</a:t>
            </a:r>
          </a:p>
          <a:p>
            <a:r>
              <a:rPr lang="en-US" sz="2000" i="1" dirty="0"/>
              <a:t> Discrepancy between people’s judgment and self-concepts.</a:t>
            </a:r>
          </a:p>
          <a:p>
            <a:pPr marL="0" indent="0">
              <a:buNone/>
            </a:pPr>
            <a:r>
              <a:rPr lang="en-US" sz="2000" b="1" i="1" dirty="0"/>
              <a:t>Unconditional Positive Regard</a:t>
            </a:r>
          </a:p>
          <a:p>
            <a:r>
              <a:rPr lang="en-US" sz="2000" i="1" dirty="0"/>
              <a:t>An attitude of acceptance and respect on the part of an observer, no matter what the other person says or does. (Parents, friends etc.)</a:t>
            </a:r>
          </a:p>
          <a:p>
            <a:pPr marL="0" indent="0">
              <a:buNone/>
            </a:pPr>
            <a:r>
              <a:rPr lang="en-US" sz="2000" b="1" i="1" dirty="0"/>
              <a:t>Conditional Positive Regard</a:t>
            </a:r>
          </a:p>
          <a:p>
            <a:r>
              <a:rPr lang="en-US" sz="2000" i="1" dirty="0"/>
              <a:t>Other’s view of you is dependent on your behavior.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 algn="ctr">
              <a:buNone/>
            </a:pPr>
            <a:r>
              <a:rPr lang="en-US" sz="2000" b="1" i="1" dirty="0"/>
              <a:t>Self-actualization……</a:t>
            </a:r>
            <a:r>
              <a:rPr lang="en-US" sz="2000" i="1" dirty="0"/>
              <a:t>state of self-fulfillment in which people realize their highest potential.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33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1DBBF-FE10-4CCD-8184-A0329C9D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187E37-4CC7-47D0-A4B2-00BDE1A1557F}"/>
              </a:ext>
            </a:extLst>
          </p:cNvPr>
          <p:cNvSpPr/>
          <p:nvPr/>
        </p:nvSpPr>
        <p:spPr>
          <a:xfrm>
            <a:off x="533400" y="2667000"/>
            <a:ext cx="1905000" cy="1295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for Positive Regard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A489D-45BE-432C-9E8E-A50BFEC1DDEB}"/>
              </a:ext>
            </a:extLst>
          </p:cNvPr>
          <p:cNvSpPr/>
          <p:nvPr/>
        </p:nvSpPr>
        <p:spPr>
          <a:xfrm>
            <a:off x="6934200" y="3543301"/>
            <a:ext cx="1905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Anxiety and frustration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F40920-03C5-44F3-9765-1D07B3031294}"/>
              </a:ext>
            </a:extLst>
          </p:cNvPr>
          <p:cNvSpPr/>
          <p:nvPr/>
        </p:nvSpPr>
        <p:spPr>
          <a:xfrm>
            <a:off x="6934200" y="1539437"/>
            <a:ext cx="1905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Self- actualization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56A080-AA34-4524-AA70-8AA686E8DC08}"/>
              </a:ext>
            </a:extLst>
          </p:cNvPr>
          <p:cNvSpPr/>
          <p:nvPr/>
        </p:nvSpPr>
        <p:spPr>
          <a:xfrm>
            <a:off x="3619500" y="3543301"/>
            <a:ext cx="1905000" cy="129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Conditional positive regard</a:t>
            </a:r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CF3249-91BC-4B35-AEEA-36C76E5E7A49}"/>
              </a:ext>
            </a:extLst>
          </p:cNvPr>
          <p:cNvSpPr/>
          <p:nvPr/>
        </p:nvSpPr>
        <p:spPr>
          <a:xfrm>
            <a:off x="3619500" y="1539437"/>
            <a:ext cx="1905000" cy="129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Unconditional positive regard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ED8BD1-4824-46F6-93E1-986EAB7BFA1D}"/>
              </a:ext>
            </a:extLst>
          </p:cNvPr>
          <p:cNvCxnSpPr>
            <a:stCxn id="3" idx="3"/>
            <a:endCxn id="11" idx="1"/>
          </p:cNvCxnSpPr>
          <p:nvPr/>
        </p:nvCxnSpPr>
        <p:spPr>
          <a:xfrm flipV="1">
            <a:off x="2438400" y="2187137"/>
            <a:ext cx="1181100" cy="112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EDD227-DB20-43EA-B56B-CE032C0611AC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438400" y="3314700"/>
            <a:ext cx="1181100" cy="876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043CEA-E3DE-4560-9B8D-E88A0B99BB02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5524500" y="2187137"/>
            <a:ext cx="14097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B3C49C-61DF-41A6-AA82-F1374B77E878}"/>
              </a:ext>
            </a:extLst>
          </p:cNvPr>
          <p:cNvCxnSpPr/>
          <p:nvPr/>
        </p:nvCxnSpPr>
        <p:spPr>
          <a:xfrm flipV="1">
            <a:off x="5524500" y="4191001"/>
            <a:ext cx="1409700" cy="937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A31700-FAA5-487D-8DC2-3BD658BCE7AD}"/>
              </a:ext>
            </a:extLst>
          </p:cNvPr>
          <p:cNvSpPr txBox="1"/>
          <p:nvPr/>
        </p:nvSpPr>
        <p:spPr>
          <a:xfrm>
            <a:off x="6896686" y="637102"/>
            <a:ext cx="190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/>
              <a:t>Your Response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C4BB42-427C-4588-A859-8D2DDC68FB9B}"/>
              </a:ext>
            </a:extLst>
          </p:cNvPr>
          <p:cNvSpPr txBox="1"/>
          <p:nvPr/>
        </p:nvSpPr>
        <p:spPr>
          <a:xfrm>
            <a:off x="3429000" y="637102"/>
            <a:ext cx="2286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/>
              <a:t>Other’s Behavior Toward you</a:t>
            </a:r>
          </a:p>
        </p:txBody>
      </p:sp>
    </p:spTree>
    <p:extLst>
      <p:ext uri="{BB962C8B-B14F-4D97-AF65-F5344CB8AC3E}">
        <p14:creationId xmlns:p14="http://schemas.microsoft.com/office/powerpoint/2010/main" val="287353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Cognitive-Social Learning Theory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19311"/>
            <a:ext cx="8839200" cy="495768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100" b="1" dirty="0"/>
              <a:t>The theory that emphasizes the influence of a person’s cognitions…thoughts, feelings, expectations, and values in determining personality”.</a:t>
            </a:r>
          </a:p>
          <a:p>
            <a:pPr marL="0" indent="0" algn="just">
              <a:buNone/>
            </a:pPr>
            <a:endParaRPr lang="en-US" sz="2100" b="1" dirty="0"/>
          </a:p>
          <a:p>
            <a:pPr marL="0" indent="0" algn="just">
              <a:buNone/>
            </a:pPr>
            <a:r>
              <a:rPr lang="en-US" sz="2100" dirty="0"/>
              <a:t>Albert Bandura….observational learning.</a:t>
            </a:r>
          </a:p>
          <a:p>
            <a:pPr marL="0" indent="0" algn="just">
              <a:buNone/>
            </a:pPr>
            <a:endParaRPr lang="en-US" sz="2100" b="1" dirty="0"/>
          </a:p>
          <a:p>
            <a:pPr algn="just"/>
            <a:r>
              <a:rPr lang="en-US" sz="2100" b="1" dirty="0"/>
              <a:t>Self efficacy</a:t>
            </a:r>
          </a:p>
          <a:p>
            <a:pPr marL="0" indent="0" algn="just">
              <a:buNone/>
            </a:pPr>
            <a:r>
              <a:rPr lang="en-US" sz="2100" b="1" dirty="0"/>
              <a:t>           “The belief in one’s own personal capabilities, leads to higher aspirations and greater persistence (and ultimately achieve greater success than those with lower self-efficacy).”</a:t>
            </a:r>
          </a:p>
          <a:p>
            <a:pPr marL="0" indent="0" algn="just">
              <a:buNone/>
            </a:pPr>
            <a:endParaRPr lang="en-US" sz="2100" b="1" dirty="0"/>
          </a:p>
          <a:p>
            <a:pPr algn="just"/>
            <a:r>
              <a:rPr lang="en-US" sz="2100" b="1" dirty="0"/>
              <a:t>Self-esteem</a:t>
            </a:r>
          </a:p>
          <a:p>
            <a:pPr marL="0" indent="0" algn="just">
              <a:buNone/>
            </a:pPr>
            <a:r>
              <a:rPr lang="en-US" sz="2100" b="1" dirty="0"/>
              <a:t>            “It is the component of the personality that encompasses our positive and negative self-evaluations.”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4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38200"/>
            <a:ext cx="7467600" cy="48737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i="1" dirty="0"/>
              <a:t>THANK YOU </a:t>
            </a:r>
          </a:p>
          <a:p>
            <a:pPr marL="0" indent="0" algn="ctr">
              <a:buNone/>
            </a:pPr>
            <a:r>
              <a:rPr lang="en-US" sz="3200" b="1" i="1" dirty="0"/>
              <a:t>HAPPY LEARNING STUDENTS!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958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ellow">
  <a:themeElements>
    <a:clrScheme name="Custom 40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A43925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3147</TotalTime>
  <Words>270</Words>
  <Application>Microsoft Office PowerPoint</Application>
  <PresentationFormat>On-screen Show (4:3)</PresentationFormat>
  <Paragraphs>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Georgia</vt:lpstr>
      <vt:lpstr>Wingdings</vt:lpstr>
      <vt:lpstr>Wingdings 2</vt:lpstr>
      <vt:lpstr>Yellow</vt:lpstr>
      <vt:lpstr>PERSONALITY </vt:lpstr>
      <vt:lpstr>Learning Outcomes</vt:lpstr>
      <vt:lpstr>Carl Roger</vt:lpstr>
      <vt:lpstr>Cont…</vt:lpstr>
      <vt:lpstr>PowerPoint Presentation</vt:lpstr>
      <vt:lpstr>Cognitive-Social Learning Theory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PSYCHOLOGY</dc:title>
  <cp:lastModifiedBy>ramsha khalid</cp:lastModifiedBy>
  <cp:revision>562</cp:revision>
  <dcterms:created xsi:type="dcterms:W3CDTF">2006-08-16T00:00:00Z</dcterms:created>
  <dcterms:modified xsi:type="dcterms:W3CDTF">2022-06-05T13:08:30Z</dcterms:modified>
</cp:coreProperties>
</file>