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>
      <p:cViewPr varScale="1">
        <p:scale>
          <a:sx n="68" d="100"/>
          <a:sy n="68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SOCIAL PSYCHOLOGY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68952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400" b="1" i="1" dirty="0"/>
              <a:t>Review of previous session</a:t>
            </a:r>
          </a:p>
          <a:p>
            <a:pPr lvl="2">
              <a:lnSpc>
                <a:spcPct val="150000"/>
              </a:lnSpc>
            </a:pPr>
            <a:r>
              <a:rPr lang="en-US" sz="2400" b="1" i="1" dirty="0"/>
              <a:t>Definition of social psychology</a:t>
            </a:r>
          </a:p>
          <a:p>
            <a:pPr lvl="2">
              <a:lnSpc>
                <a:spcPct val="150000"/>
              </a:lnSpc>
            </a:pPr>
            <a:r>
              <a:rPr lang="en-US" sz="2400" b="1" i="1" dirty="0"/>
              <a:t>Social Cognition</a:t>
            </a:r>
          </a:p>
          <a:p>
            <a:pPr lvl="3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Impression Formation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i="1" dirty="0"/>
              <a:t>Schema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i="1" dirty="0"/>
              <a:t>Self-Fulfilling prophecy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i="1" dirty="0"/>
              <a:t>Stereotype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Attribution Theory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Attitudes</a:t>
            </a:r>
          </a:p>
          <a:p>
            <a:pPr lvl="2">
              <a:lnSpc>
                <a:spcPct val="150000"/>
              </a:lnSpc>
            </a:pPr>
            <a:endParaRPr lang="en-US" sz="2100" b="1" i="1" dirty="0"/>
          </a:p>
          <a:p>
            <a:pPr marL="594360" lvl="2" indent="0">
              <a:lnSpc>
                <a:spcPct val="150000"/>
              </a:lnSpc>
              <a:buNone/>
            </a:pPr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800" b="1" i="1" dirty="0"/>
          </a:p>
          <a:p>
            <a:pPr marL="0" indent="0" algn="ctr">
              <a:buNone/>
            </a:pPr>
            <a:r>
              <a:rPr lang="en-US" sz="2800" b="1" i="1" dirty="0"/>
              <a:t>“Social psychology is the scientific study of how a person’s thoughts, feelings and behaviors are influenced by the behavior and characteristics of other people, whether real, imagined or inferred</a:t>
            </a:r>
            <a:r>
              <a:rPr lang="en-US" sz="2800" dirty="0"/>
              <a:t>”.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8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Social Cognition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/>
          </a:bodyPr>
          <a:lstStyle/>
          <a:p>
            <a:r>
              <a:rPr lang="en-US" sz="2400" b="1" i="1" dirty="0"/>
              <a:t>“Knowledge and understanding concerning the social world and people in it (including oneself)”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algn="ctr"/>
            <a:r>
              <a:rPr lang="en-US" sz="2400" b="1" i="1" dirty="0"/>
              <a:t>“Part of the process of being influenced by other people involves organizing and interpreting information about them so as to form </a:t>
            </a:r>
            <a:r>
              <a:rPr lang="en-US" sz="2400" b="1" i="1" u="sng" dirty="0"/>
              <a:t>first impressions </a:t>
            </a:r>
            <a:r>
              <a:rPr lang="en-US" sz="2400" b="1" i="1" dirty="0"/>
              <a:t>, to try to understand their behavior, and to determine to what extent we are attracted to them. This taking in and assessing of information about other people is called social cognition.”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17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Schema</a:t>
            </a:r>
          </a:p>
          <a:p>
            <a:pPr marL="0" indent="0">
              <a:buNone/>
            </a:pPr>
            <a:r>
              <a:rPr lang="en-US" dirty="0"/>
              <a:t>        “</a:t>
            </a:r>
            <a:r>
              <a:rPr lang="en-US" i="1" dirty="0"/>
              <a:t>A set of beliefs or expectations about something that is based on past experience</a:t>
            </a:r>
            <a:r>
              <a:rPr lang="en-US" dirty="0"/>
              <a:t>.” </a:t>
            </a:r>
          </a:p>
          <a:p>
            <a:pPr marL="0" indent="0">
              <a:buNone/>
            </a:pPr>
            <a:r>
              <a:rPr lang="en-US" dirty="0"/>
              <a:t>e.g. we identify doctor by his or her appearance.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Self-fulfilling prophecy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i="1" dirty="0"/>
              <a:t>“The process in which a person’s expectation about another elicits behavior from the second person that confirms the expectation”.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Stereotype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i="1" dirty="0"/>
              <a:t>“A set of characteristics presumed to be shared by all members of social category.”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5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Attribution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“</a:t>
            </a:r>
            <a:r>
              <a:rPr lang="en-US" b="1" i="1" dirty="0"/>
              <a:t>The theory that addresses the question of how people make judgments about the cause of behavior.”</a:t>
            </a:r>
          </a:p>
          <a:p>
            <a:pPr lvl="1" algn="just"/>
            <a:r>
              <a:rPr lang="en-US" i="1" dirty="0">
                <a:solidFill>
                  <a:schemeClr val="tx1"/>
                </a:solidFill>
              </a:rPr>
              <a:t>Personal factors (internal)</a:t>
            </a:r>
          </a:p>
          <a:p>
            <a:pPr lvl="1" algn="just"/>
            <a:r>
              <a:rPr lang="en-US" i="1" dirty="0">
                <a:solidFill>
                  <a:schemeClr val="tx1"/>
                </a:solidFill>
              </a:rPr>
              <a:t>Situational factors (external)</a:t>
            </a:r>
          </a:p>
          <a:p>
            <a:pPr marL="0" indent="0" algn="just">
              <a:buNone/>
            </a:pPr>
            <a:r>
              <a:rPr lang="en-US" b="1" i="1" dirty="0"/>
              <a:t>e.g. Class mate coming in class</a:t>
            </a:r>
          </a:p>
          <a:p>
            <a:pPr marL="0" indent="0" algn="just">
              <a:buNone/>
            </a:pPr>
            <a:endParaRPr lang="en-US" b="1" i="1" dirty="0"/>
          </a:p>
          <a:p>
            <a:pPr algn="just"/>
            <a:r>
              <a:rPr lang="en-US" b="1" i="1" dirty="0"/>
              <a:t>Fundamental Attribution Error: </a:t>
            </a:r>
            <a:r>
              <a:rPr lang="en-US" dirty="0"/>
              <a:t>“ The tendency of people to overemphasize personal causes for other people’s behavior and to underemphasize personal causes for their own behavior”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Halo effect: </a:t>
            </a:r>
            <a:r>
              <a:rPr lang="en-US" dirty="0"/>
              <a:t>A phenomenon in which an initial perception of a person as having positive traits produces expectation that person has other uniformly characteristics.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Attitudes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“</a:t>
            </a:r>
            <a:r>
              <a:rPr lang="en-US" sz="2400" b="1" i="1" dirty="0"/>
              <a:t>Relatively stable organization of belief’s, feelings, and behavior tendencies directed toward something or someone---the attitude object</a:t>
            </a:r>
            <a:r>
              <a:rPr lang="en-US" sz="2400" dirty="0"/>
              <a:t>.”</a:t>
            </a:r>
          </a:p>
          <a:p>
            <a:r>
              <a:rPr lang="en-US" dirty="0"/>
              <a:t>Three components: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solidFill>
                  <a:schemeClr val="tx1"/>
                </a:solidFill>
              </a:rPr>
              <a:t>Evaluative beliefs…qualification and position on crucial issues.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solidFill>
                  <a:schemeClr val="tx1"/>
                </a:solidFill>
              </a:rPr>
              <a:t>Feelings….like, dislike, trust etc.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solidFill>
                  <a:schemeClr val="tx1"/>
                </a:solidFill>
              </a:rPr>
              <a:t>Behavior tendencies….vote for or against </a:t>
            </a:r>
          </a:p>
          <a:p>
            <a:pPr marL="36576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e.g. our attitude towards politician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50">
      <a:dk1>
        <a:sysClr val="windowText" lastClr="000000"/>
      </a:dk1>
      <a:lt1>
        <a:sysClr val="window" lastClr="FFFFFF"/>
      </a:lt1>
      <a:dk2>
        <a:srgbClr val="5B6973"/>
      </a:dk2>
      <a:lt2>
        <a:srgbClr val="FBEFD9"/>
      </a:lt2>
      <a:accent1>
        <a:srgbClr val="98C723"/>
      </a:accent1>
      <a:accent2>
        <a:srgbClr val="59B0B9"/>
      </a:accent2>
      <a:accent3>
        <a:srgbClr val="0000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3270</TotalTime>
  <Words>381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</vt:lpstr>
      <vt:lpstr>Wingdings</vt:lpstr>
      <vt:lpstr>Wingdings 2</vt:lpstr>
      <vt:lpstr>Yellow</vt:lpstr>
      <vt:lpstr>SOCIAL PSYCHOLOGY </vt:lpstr>
      <vt:lpstr>Learning Outcomes</vt:lpstr>
      <vt:lpstr>Definition</vt:lpstr>
      <vt:lpstr>Social Cognition</vt:lpstr>
      <vt:lpstr>PowerPoint Presentation</vt:lpstr>
      <vt:lpstr>Attribution Theory</vt:lpstr>
      <vt:lpstr>Attitudes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ramsha khalid</cp:lastModifiedBy>
  <cp:revision>570</cp:revision>
  <dcterms:created xsi:type="dcterms:W3CDTF">2006-08-16T00:00:00Z</dcterms:created>
  <dcterms:modified xsi:type="dcterms:W3CDTF">2022-06-05T15:55:42Z</dcterms:modified>
</cp:coreProperties>
</file>