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98" r:id="rId4"/>
    <p:sldId id="283" r:id="rId5"/>
    <p:sldId id="284" r:id="rId6"/>
    <p:sldId id="285" r:id="rId7"/>
    <p:sldId id="288" r:id="rId8"/>
    <p:sldId id="295" r:id="rId9"/>
    <p:sldId id="289" r:id="rId10"/>
    <p:sldId id="290" r:id="rId11"/>
    <p:sldId id="297" r:id="rId12"/>
    <p:sldId id="291" r:id="rId13"/>
    <p:sldId id="292" r:id="rId14"/>
    <p:sldId id="296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657C-4629-45A3-B65E-DA7D7C4C7FAC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465E4-F82C-4E63-A9ED-2187FF4662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86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F6CF-36DB-41DE-8E5F-922366CF2C26}" type="datetimeFigureOut">
              <a:rPr lang="en-US" smtClean="0"/>
              <a:t>4/2/2022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Introduction to Behavioral Sciences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1A2C-2C72-42AC-B3EE-0544371AB5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36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51A2C-2C72-42AC-B3EE-0544371AB5C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Behavioral Sciences</a:t>
            </a:r>
          </a:p>
        </p:txBody>
      </p:sp>
    </p:spTree>
    <p:extLst>
      <p:ext uri="{BB962C8B-B14F-4D97-AF65-F5344CB8AC3E}">
        <p14:creationId xmlns:p14="http://schemas.microsoft.com/office/powerpoint/2010/main" val="3945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15B4-995F-4AD5-8A71-E81ADC7C7BF9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D4087-6263-48AA-A2DA-456513EBB6D6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67A60-4268-44F7-9317-B508477344D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3465-0DE6-42FF-BFCA-35069C2E1082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96F6-0BF4-4FDC-92C0-0685B3A37B44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3F2C76E-7523-4E5B-AC44-7CB99694E22A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89BB-8845-40FE-9DA8-8C506B2091C7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C972-18FC-4725-9F1C-4BB128CF4A93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D4D8-2B96-4727-A0DD-55BFE2DA4A90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1DB1-675E-4F36-8D4F-D5D3F1B0B155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F3B8EE4-857C-4761-811B-38FD3AE19298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440ACA-D949-4873-9F13-A5DFD287CEF7}" type="datetime1">
              <a:rPr lang="en-US" smtClean="0"/>
              <a:t>4/2/2022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5" r:id="rId1"/>
    <p:sldLayoutId id="2147484286" r:id="rId2"/>
    <p:sldLayoutId id="2147484287" r:id="rId3"/>
    <p:sldLayoutId id="2147484288" r:id="rId4"/>
    <p:sldLayoutId id="2147484289" r:id="rId5"/>
    <p:sldLayoutId id="2147484290" r:id="rId6"/>
    <p:sldLayoutId id="2147484291" r:id="rId7"/>
    <p:sldLayoutId id="2147484292" r:id="rId8"/>
    <p:sldLayoutId id="2147484293" r:id="rId9"/>
    <p:sldLayoutId id="2147484294" r:id="rId10"/>
    <p:sldLayoutId id="214748429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2819400"/>
            <a:ext cx="5181600" cy="23622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304800"/>
            <a:ext cx="7162800" cy="14700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PERCEPTION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58674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527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b="1" i="1" dirty="0"/>
              <a:t>Closure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sz="2400" i="1" dirty="0"/>
              <a:t>Groupings are usually made in terms of enclosed or complete figures rather than open ones. We need to ignore the breaks and concentrate on overall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 descr="C:\Users\iman__000\Desktop\download 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05200"/>
            <a:ext cx="22860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66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 descr="ATT2180709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07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371600"/>
            <a:ext cx="8503920" cy="4727448"/>
          </a:xfrm>
        </p:spPr>
        <p:txBody>
          <a:bodyPr/>
          <a:lstStyle/>
          <a:p>
            <a:r>
              <a:rPr lang="en-US" sz="2600" b="1" i="1" dirty="0"/>
              <a:t>Proximity</a:t>
            </a:r>
          </a:p>
          <a:p>
            <a:pPr marL="0" indent="0">
              <a:buNone/>
            </a:pPr>
            <a:r>
              <a:rPr lang="en-US" sz="2400" b="1" dirty="0"/>
              <a:t>     </a:t>
            </a:r>
            <a:r>
              <a:rPr lang="en-US" sz="2400" i="1" dirty="0"/>
              <a:t>Elements that are close together in space and time tend to be perceived as forming a figure.</a:t>
            </a:r>
          </a:p>
          <a:p>
            <a:pPr marL="0" indent="0">
              <a:buNone/>
            </a:pPr>
            <a:r>
              <a:rPr lang="en-US" sz="2400" i="1" dirty="0"/>
              <a:t>       For example, elements that are closer together are grouped together. As a result, we tend to see pairs of dots rather than rows of single dots. </a:t>
            </a:r>
          </a:p>
          <a:p>
            <a:endParaRPr lang="en-US" dirty="0"/>
          </a:p>
        </p:txBody>
      </p:sp>
      <p:pic>
        <p:nvPicPr>
          <p:cNvPr id="5" name="Picture 2" descr="C:\Users\iman__000\Desktop\proxim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343400"/>
            <a:ext cx="38862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30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b="1" i="1" dirty="0"/>
              <a:t>Similarity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dirty="0"/>
              <a:t>Elements that are similar in appearance tend to be perceived as forming a group.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600" b="1" i="1" dirty="0"/>
              <a:t>Continuity  </a:t>
            </a:r>
          </a:p>
          <a:p>
            <a:pPr marL="0" indent="0">
              <a:buNone/>
            </a:pPr>
            <a:r>
              <a:rPr lang="en-US" b="1" i="1" dirty="0"/>
              <a:t>     </a:t>
            </a:r>
            <a:r>
              <a:rPr lang="en-US" dirty="0"/>
              <a:t>Items that continue a pattern or direction tend to be grouped together as part of the pattern.</a:t>
            </a:r>
            <a:endParaRPr lang="en-US" b="1" i="1" dirty="0"/>
          </a:p>
          <a:p>
            <a:endParaRPr lang="en-US" dirty="0"/>
          </a:p>
        </p:txBody>
      </p:sp>
      <p:pic>
        <p:nvPicPr>
          <p:cNvPr id="5" name="Picture 2" descr="C:\Users\iman__000\Desktop\similar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42" y="2490716"/>
            <a:ext cx="1752599" cy="13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iman__000\Desktop\continui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24400"/>
            <a:ext cx="1972974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2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 descr="ATT2180709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3163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838200"/>
            <a:ext cx="7467600" cy="487375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i="1" dirty="0"/>
              <a:t>THANK YOU </a:t>
            </a:r>
          </a:p>
          <a:p>
            <a:pPr marL="0" indent="0" algn="ctr">
              <a:buNone/>
            </a:pPr>
            <a:r>
              <a:rPr lang="en-US" sz="3200" b="1" i="1" dirty="0"/>
              <a:t>HAPPY LEARNING STUDENTS!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2595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467600" cy="685800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3403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Top-Down and Bottom-Up Processing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Stages of Perceptual Process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The Gestalt Laws Of Organization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i="1" dirty="0"/>
          </a:p>
          <a:p>
            <a:pPr>
              <a:lnSpc>
                <a:spcPct val="150000"/>
              </a:lnSpc>
            </a:pPr>
            <a:endParaRPr lang="en-US" sz="2400" b="1" i="1" dirty="0"/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1843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Top-Down and Bottom-Up Processing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27048"/>
            <a:ext cx="8763000" cy="5102352"/>
          </a:xfrm>
        </p:spPr>
        <p:txBody>
          <a:bodyPr>
            <a:normAutofit/>
          </a:bodyPr>
          <a:lstStyle/>
          <a:p>
            <a:r>
              <a:rPr lang="en-US" sz="2400" b="1" i="1" dirty="0"/>
              <a:t>Top-Down Processing</a:t>
            </a:r>
          </a:p>
          <a:p>
            <a:pPr marL="0" indent="0" algn="ctr">
              <a:buNone/>
            </a:pPr>
            <a:r>
              <a:rPr lang="en-US" sz="2400" b="1" i="1" dirty="0"/>
              <a:t>          </a:t>
            </a:r>
            <a:r>
              <a:rPr lang="en-US" sz="2200" i="1" dirty="0"/>
              <a:t>“Perception that is guided by higher level knowledge, experience, expectations and motivation.”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re-d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  –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  w-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ha-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ev-ry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–hi-d  l-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  m-ss-ng?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i="1" dirty="0"/>
              <a:t>Bottom-Up Processing</a:t>
            </a:r>
          </a:p>
          <a:p>
            <a:pPr marL="0" indent="0" algn="ctr">
              <a:buNone/>
            </a:pPr>
            <a:r>
              <a:rPr lang="en-US" sz="2200" i="1" dirty="0"/>
              <a:t>“Perception that consist of recognizing and processing information about the individual components of the stimuli”.</a:t>
            </a:r>
          </a:p>
          <a:p>
            <a:pPr marL="0" indent="0" algn="ctr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Relies on current input of sensory information.</a:t>
            </a:r>
          </a:p>
          <a:p>
            <a:pPr marL="0" indent="0" algn="ctr">
              <a:buNone/>
            </a:pPr>
            <a:endParaRPr lang="en-US" sz="2400" i="1" dirty="0"/>
          </a:p>
          <a:p>
            <a:pPr marL="0" indent="0" algn="l">
              <a:buNone/>
            </a:pPr>
            <a:endParaRPr lang="en-GB" sz="1600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marL="0" indent="0" algn="ctr">
              <a:buNone/>
            </a:pPr>
            <a:endParaRPr lang="en-US" sz="2400" b="1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88" y="5330952"/>
            <a:ext cx="2895600" cy="1023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762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Stages of Perceptual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/>
              <a:t>Information attention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Selective screening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/>
              <a:t>Lets in only a tiny proportion of all the information that bombards a person        </a:t>
            </a:r>
          </a:p>
          <a:p>
            <a:pPr marL="731520" lvl="2" indent="0">
              <a:buNone/>
            </a:pPr>
            <a:endParaRPr lang="en-US" dirty="0"/>
          </a:p>
          <a:p>
            <a:r>
              <a:rPr lang="en-US" b="1" i="1" dirty="0"/>
              <a:t>Organization of information</a:t>
            </a:r>
          </a:p>
          <a:p>
            <a:pPr lvl="1">
              <a:buFont typeface="Wingdings" pitchFamily="2" charset="2"/>
              <a:buChar char="ü"/>
            </a:pPr>
            <a:r>
              <a:rPr lang="en-US" b="1" dirty="0"/>
              <a:t>Schemas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dirty="0"/>
              <a:t>Cognitive frameworks that represent organized knowledge about a given concept or stimulus developed through experience.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Cont…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648200"/>
          </a:xfrm>
        </p:spPr>
        <p:txBody>
          <a:bodyPr/>
          <a:lstStyle/>
          <a:p>
            <a:r>
              <a:rPr lang="en-US" b="1" i="1" dirty="0"/>
              <a:t>Information interpretation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/>
              <a:t>Uncovering the reasons behind the ways stimulus are grouped.</a:t>
            </a:r>
          </a:p>
          <a:p>
            <a:pPr marL="274320" lvl="1" indent="0">
              <a:buNone/>
            </a:pPr>
            <a:endParaRPr lang="en-US" i="1" dirty="0"/>
          </a:p>
          <a:p>
            <a:r>
              <a:rPr lang="en-US" b="1" i="1" dirty="0"/>
              <a:t>Information retrieval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/>
              <a:t>Attention and selection, organization, and interpretation are part of memory.</a:t>
            </a:r>
          </a:p>
          <a:p>
            <a:pPr lvl="1">
              <a:buFont typeface="Wingdings" pitchFamily="2" charset="2"/>
              <a:buChar char="ü"/>
            </a:pPr>
            <a:r>
              <a:rPr lang="en-US" i="1" dirty="0"/>
              <a:t>Information stored in memory must be retrieved in order to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2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Response to a Perceptual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b="1" i="1" dirty="0"/>
              <a:t>Thoughts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i="1" dirty="0"/>
          </a:p>
          <a:p>
            <a:pPr>
              <a:lnSpc>
                <a:spcPct val="200000"/>
              </a:lnSpc>
            </a:pPr>
            <a:r>
              <a:rPr lang="en-US" sz="2400" b="1" i="1" dirty="0"/>
              <a:t>Feelings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400" b="1" i="1" dirty="0"/>
          </a:p>
          <a:p>
            <a:pPr>
              <a:lnSpc>
                <a:spcPct val="200000"/>
              </a:lnSpc>
            </a:pPr>
            <a:r>
              <a:rPr lang="en-US" sz="2400" b="1" i="1" dirty="0"/>
              <a:t>Actions </a:t>
            </a:r>
          </a:p>
          <a:p>
            <a:endParaRPr lang="en-US" dirty="0"/>
          </a:p>
        </p:txBody>
      </p:sp>
      <p:pic>
        <p:nvPicPr>
          <p:cNvPr id="5" name="Picture 2" descr="C:\Users\iman__000\Desktop\though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0200"/>
            <a:ext cx="1976437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iman__000\Desktop\feelinfs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883943"/>
            <a:ext cx="2057400" cy="138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iman__000\Desktop\6-call-to-action-tip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2" y="4343400"/>
            <a:ext cx="16668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82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What matters most is how you see yourself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C:\Users\iman__000\Desktop\images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7800" cy="359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5334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Self Perception</a:t>
            </a:r>
          </a:p>
        </p:txBody>
      </p:sp>
    </p:spTree>
    <p:extLst>
      <p:ext uri="{BB962C8B-B14F-4D97-AF65-F5344CB8AC3E}">
        <p14:creationId xmlns:p14="http://schemas.microsoft.com/office/powerpoint/2010/main" val="5877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 descr="ATT218070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8839200" cy="624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88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/>
              <a:t>The Gestalt Laws of Organization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37448" cy="403860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sz="2400" b="1" i="1" dirty="0"/>
              <a:t>“A series of principles that describe how we organize bits and pieces of information into meaningful wholes”.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Closure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Proximity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Similarity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b="1" i="1" dirty="0"/>
              <a:t>Simplicity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3" descr="000 (16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352800"/>
            <a:ext cx="354965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103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ellow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1455</TotalTime>
  <Words>362</Words>
  <Application>Microsoft Office PowerPoint</Application>
  <PresentationFormat>On-screen Show (4:3)</PresentationFormat>
  <Paragraphs>83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Times New Roman</vt:lpstr>
      <vt:lpstr>Wingdings</vt:lpstr>
      <vt:lpstr>Wingdings 2</vt:lpstr>
      <vt:lpstr>Yellow</vt:lpstr>
      <vt:lpstr>PERCEPTION</vt:lpstr>
      <vt:lpstr>Learning Outcomes</vt:lpstr>
      <vt:lpstr>Top-Down and Bottom-Up Processing</vt:lpstr>
      <vt:lpstr>Stages of Perceptual Process</vt:lpstr>
      <vt:lpstr>Cont…</vt:lpstr>
      <vt:lpstr>Response to a Perceptual Process</vt:lpstr>
      <vt:lpstr>What matters most is how you see yourself</vt:lpstr>
      <vt:lpstr>PowerPoint Presentation</vt:lpstr>
      <vt:lpstr>The Gestalt Laws of Organization</vt:lpstr>
      <vt:lpstr>Cont…</vt:lpstr>
      <vt:lpstr>PowerPoint Presentation</vt:lpstr>
      <vt:lpstr>Cont…</vt:lpstr>
      <vt:lpstr>Cont…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PSYCHOLOGY</dc:title>
  <cp:lastModifiedBy>Welcome Welcome Estate</cp:lastModifiedBy>
  <cp:revision>267</cp:revision>
  <dcterms:created xsi:type="dcterms:W3CDTF">2006-08-16T00:00:00Z</dcterms:created>
  <dcterms:modified xsi:type="dcterms:W3CDTF">2022-04-02T16:06:30Z</dcterms:modified>
</cp:coreProperties>
</file>