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3" r:id="rId4"/>
    <p:sldId id="298" r:id="rId5"/>
    <p:sldId id="294" r:id="rId6"/>
    <p:sldId id="306" r:id="rId7"/>
    <p:sldId id="299" r:id="rId8"/>
    <p:sldId id="300" r:id="rId9"/>
    <p:sldId id="301" r:id="rId10"/>
    <p:sldId id="304" r:id="rId11"/>
    <p:sldId id="302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752600"/>
            <a:ext cx="8503920" cy="4346448"/>
          </a:xfrm>
        </p:spPr>
        <p:txBody>
          <a:bodyPr/>
          <a:lstStyle/>
          <a:p>
            <a:r>
              <a:rPr lang="en-US" sz="2600" b="1" i="1" dirty="0"/>
              <a:t>Projection </a:t>
            </a:r>
          </a:p>
          <a:p>
            <a:pPr marL="0" indent="0">
              <a:buNone/>
            </a:pPr>
            <a:r>
              <a:rPr lang="en-US" sz="2200" i="1" dirty="0"/>
              <a:t>The assignment of one’s personal attributes to other individual. It occurs at interpretation stage. </a:t>
            </a:r>
          </a:p>
          <a:p>
            <a:pPr marL="0" indent="0">
              <a:buNone/>
            </a:pPr>
            <a:r>
              <a:rPr lang="en-US" sz="2200" i="1" dirty="0"/>
              <a:t>It can be controlled by high degree of understanding and self-awareness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A person who is corrupt will see others as corrupt.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A teacher who is regular and punctual will expect his/her students to be regular and punctual.</a:t>
            </a:r>
          </a:p>
        </p:txBody>
      </p:sp>
    </p:spTree>
    <p:extLst>
      <p:ext uri="{BB962C8B-B14F-4D97-AF65-F5344CB8AC3E}">
        <p14:creationId xmlns:p14="http://schemas.microsoft.com/office/powerpoint/2010/main" val="132451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/>
          <a:lstStyle/>
          <a:p>
            <a:r>
              <a:rPr lang="en-US" sz="2600" b="1" i="1" dirty="0"/>
              <a:t>Contrast Effects </a:t>
            </a:r>
          </a:p>
          <a:p>
            <a:pPr marL="0" indent="0">
              <a:buNone/>
            </a:pPr>
            <a:r>
              <a:rPr lang="en-US" sz="2400" i="1" dirty="0"/>
              <a:t>When an individual is compared to other people on the same characteristics on which the other rank higher or lower.</a:t>
            </a:r>
          </a:p>
          <a:p>
            <a:pPr marL="0" indent="0" algn="ctr">
              <a:buNone/>
            </a:pP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e.g. two siblings with different academic performance.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600" b="1" i="1" dirty="0"/>
              <a:t>Self-fulfilling prophecy</a:t>
            </a:r>
          </a:p>
          <a:p>
            <a:pPr marL="0" indent="0">
              <a:buNone/>
            </a:pPr>
            <a:r>
              <a:rPr lang="en-US" sz="2400" i="1" dirty="0"/>
              <a:t>The tendency to create or find in another situation or individual that which one expected to find</a:t>
            </a:r>
            <a:r>
              <a:rPr lang="en-US" sz="2400" b="1" i="1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e.g. predictions</a:t>
            </a:r>
          </a:p>
          <a:p>
            <a:pPr marL="0" indent="0" algn="ctr">
              <a:buNone/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 if investors think the stock market will crash, they will buy fewer stocks.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3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Perceptual Constancies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Common perceptual distortion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Perceptual Constancies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i="1" dirty="0"/>
              <a:t>Perceptual constancy</a:t>
            </a:r>
          </a:p>
          <a:p>
            <a:pPr marL="0" indent="0">
              <a:buNone/>
            </a:pPr>
            <a:r>
              <a:rPr lang="en-US" b="1" i="1" dirty="0"/>
              <a:t>       </a:t>
            </a:r>
            <a:r>
              <a:rPr lang="en-US" sz="2400" i="1" dirty="0"/>
              <a:t>A tendency to perceive objects as stable and unchanging despite changes in sensory stimulation. </a:t>
            </a:r>
            <a:r>
              <a:rPr lang="en-US" sz="2400" b="1" i="1" dirty="0"/>
              <a:t>Memory</a:t>
            </a:r>
            <a:r>
              <a:rPr lang="en-US" sz="2400" i="1" dirty="0"/>
              <a:t> and </a:t>
            </a:r>
            <a:r>
              <a:rPr lang="en-US" sz="2400" b="1" i="1" dirty="0"/>
              <a:t>experience</a:t>
            </a:r>
            <a:r>
              <a:rPr lang="en-US" sz="2400" i="1" dirty="0"/>
              <a:t> plays vital role. </a:t>
            </a:r>
          </a:p>
          <a:p>
            <a:pPr marL="0" indent="0">
              <a:buNone/>
            </a:pPr>
            <a:r>
              <a:rPr lang="en-US" sz="2400" i="1" dirty="0"/>
              <a:t>e.g. white house will remain white, (Taj Mahal)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b="1" i="1" dirty="0"/>
              <a:t>Size constancy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i="1" dirty="0"/>
              <a:t>A perception of an object as the same size regardless of the distance from which it is viewed.</a:t>
            </a:r>
          </a:p>
          <a:p>
            <a:pPr marL="0" indent="0">
              <a:buNone/>
            </a:pPr>
            <a:r>
              <a:rPr lang="en-US" sz="2400" i="1" dirty="0"/>
              <a:t>e.g. 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7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37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766048" cy="5105400"/>
          </a:xfrm>
        </p:spPr>
        <p:txBody>
          <a:bodyPr>
            <a:normAutofit/>
          </a:bodyPr>
          <a:lstStyle/>
          <a:p>
            <a:r>
              <a:rPr lang="en-US" sz="2600" b="1" i="1" dirty="0"/>
              <a:t>Shape constancy</a:t>
            </a:r>
          </a:p>
          <a:p>
            <a:pPr marL="0" indent="0">
              <a:buNone/>
            </a:pPr>
            <a:r>
              <a:rPr lang="en-US" b="1" i="1" dirty="0"/>
              <a:t>         </a:t>
            </a:r>
            <a:r>
              <a:rPr lang="en-US" sz="2400" i="1" dirty="0"/>
              <a:t>A tendency to see an object as the same shape no matter what angle it is viewed from</a:t>
            </a:r>
            <a:r>
              <a:rPr lang="en-US" sz="2400" b="1" i="1" dirty="0"/>
              <a:t>.</a:t>
            </a:r>
          </a:p>
          <a:p>
            <a:r>
              <a:rPr lang="en-US" sz="2600" b="1" i="1" dirty="0"/>
              <a:t>Brightness constancy</a:t>
            </a:r>
          </a:p>
          <a:p>
            <a:pPr marL="0" indent="0">
              <a:buNone/>
            </a:pPr>
            <a:r>
              <a:rPr lang="en-US" b="1" i="1" dirty="0"/>
              <a:t>         </a:t>
            </a:r>
            <a:r>
              <a:rPr lang="en-US" sz="2400" i="1" dirty="0"/>
              <a:t>A perception of brightness as the same, even though the amount of light reaching the retina changes.</a:t>
            </a:r>
          </a:p>
          <a:p>
            <a:r>
              <a:rPr lang="en-US" sz="2600" b="1" i="1" dirty="0"/>
              <a:t>Color constancy 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An inclination to perceive familiar objects as retaining their color despite changes in sensory information</a:t>
            </a:r>
            <a:r>
              <a:rPr lang="en-US" sz="2600" i="1" dirty="0"/>
              <a:t>.</a:t>
            </a:r>
          </a:p>
          <a:p>
            <a:endParaRPr lang="en-US" dirty="0"/>
          </a:p>
        </p:txBody>
      </p:sp>
      <p:pic>
        <p:nvPicPr>
          <p:cNvPr id="5" name="Picture 3" descr="C:\Users\iman__000\Desktop\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10201"/>
            <a:ext cx="2581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iman__000\Desktop\sha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62201"/>
            <a:ext cx="19716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Does spelling really matter?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 </a:t>
            </a:r>
            <a:r>
              <a:rPr lang="en-US" b="1" i="1" dirty="0" err="1"/>
              <a:t>cdnuolt</a:t>
            </a:r>
            <a:r>
              <a:rPr lang="en-US" b="1" i="1" dirty="0"/>
              <a:t> </a:t>
            </a:r>
            <a:r>
              <a:rPr lang="en-US" b="1" i="1" dirty="0" err="1"/>
              <a:t>blveiee</a:t>
            </a:r>
            <a:r>
              <a:rPr lang="en-US" b="1" i="1" dirty="0"/>
              <a:t> </a:t>
            </a:r>
            <a:r>
              <a:rPr lang="en-US" b="1" i="1" dirty="0" err="1"/>
              <a:t>taht</a:t>
            </a:r>
            <a:r>
              <a:rPr lang="en-US" b="1" i="1" dirty="0"/>
              <a:t> I </a:t>
            </a:r>
            <a:r>
              <a:rPr lang="en-US" b="1" i="1" dirty="0" err="1"/>
              <a:t>aulaclty</a:t>
            </a:r>
            <a:r>
              <a:rPr lang="en-US" b="1" i="1" dirty="0"/>
              <a:t> </a:t>
            </a:r>
            <a:r>
              <a:rPr lang="en-US" b="1" i="1" dirty="0" err="1"/>
              <a:t>uesdnatnrd</a:t>
            </a:r>
            <a:r>
              <a:rPr lang="en-US" b="1" i="1" dirty="0"/>
              <a:t> </a:t>
            </a:r>
            <a:r>
              <a:rPr lang="en-US" b="1" i="1" dirty="0" err="1"/>
              <a:t>waht</a:t>
            </a:r>
            <a:r>
              <a:rPr lang="en-US" b="1" i="1" dirty="0"/>
              <a:t> I was </a:t>
            </a:r>
            <a:r>
              <a:rPr lang="en-US" b="1" i="1" dirty="0" err="1"/>
              <a:t>rdanieg</a:t>
            </a:r>
            <a:r>
              <a:rPr lang="en-US" b="1" i="1" dirty="0"/>
              <a:t> The </a:t>
            </a:r>
            <a:r>
              <a:rPr lang="en-US" b="1" i="1" dirty="0" err="1"/>
              <a:t>phaonmneal</a:t>
            </a:r>
            <a:r>
              <a:rPr lang="en-US" b="1" i="1" dirty="0"/>
              <a:t> </a:t>
            </a:r>
            <a:r>
              <a:rPr lang="en-US" b="1" i="1" dirty="0" err="1"/>
              <a:t>pweor</a:t>
            </a:r>
            <a:r>
              <a:rPr lang="en-US" b="1" i="1" dirty="0"/>
              <a:t> of the </a:t>
            </a:r>
            <a:r>
              <a:rPr lang="en-US" b="1" i="1" dirty="0" err="1"/>
              <a:t>hmuan</a:t>
            </a:r>
            <a:r>
              <a:rPr lang="en-US" b="1" i="1" dirty="0"/>
              <a:t> </a:t>
            </a:r>
            <a:r>
              <a:rPr lang="en-US" b="1" i="1" dirty="0" err="1"/>
              <a:t>mnid</a:t>
            </a:r>
            <a:r>
              <a:rPr lang="en-US" b="1" i="1" dirty="0"/>
              <a:t> </a:t>
            </a:r>
            <a:r>
              <a:rPr lang="en-US" b="1" i="1" dirty="0" err="1"/>
              <a:t>Aoccdrnig</a:t>
            </a:r>
            <a:r>
              <a:rPr lang="en-US" b="1" i="1" dirty="0"/>
              <a:t> to a </a:t>
            </a:r>
            <a:r>
              <a:rPr lang="en-US" b="1" i="1" dirty="0" err="1"/>
              <a:t>rscheearch</a:t>
            </a:r>
            <a:r>
              <a:rPr lang="en-US" b="1" i="1" dirty="0"/>
              <a:t> at </a:t>
            </a:r>
            <a:r>
              <a:rPr lang="en-US" b="1" i="1" dirty="0" err="1"/>
              <a:t>Cmabrigde</a:t>
            </a:r>
            <a:r>
              <a:rPr lang="en-US" b="1" i="1" dirty="0"/>
              <a:t> </a:t>
            </a:r>
            <a:r>
              <a:rPr lang="en-US" b="1" i="1" dirty="0" err="1"/>
              <a:t>Uinervtisy</a:t>
            </a:r>
            <a:r>
              <a:rPr lang="en-US" b="1" i="1" dirty="0"/>
              <a:t>, it </a:t>
            </a:r>
            <a:r>
              <a:rPr lang="en-US" b="1" i="1" dirty="0" err="1"/>
              <a:t>deosn’t</a:t>
            </a:r>
            <a:r>
              <a:rPr lang="en-US" b="1" i="1" dirty="0"/>
              <a:t> </a:t>
            </a:r>
            <a:r>
              <a:rPr lang="en-US" b="1" i="1" dirty="0" err="1"/>
              <a:t>mttaer</a:t>
            </a:r>
            <a:r>
              <a:rPr lang="en-US" b="1" i="1" dirty="0"/>
              <a:t> in </a:t>
            </a:r>
            <a:r>
              <a:rPr lang="en-US" b="1" i="1" dirty="0" err="1"/>
              <a:t>waht</a:t>
            </a:r>
            <a:r>
              <a:rPr lang="en-US" b="1" i="1" dirty="0"/>
              <a:t> </a:t>
            </a:r>
            <a:r>
              <a:rPr lang="en-US" b="1" i="1" dirty="0" err="1"/>
              <a:t>oredr</a:t>
            </a:r>
            <a:r>
              <a:rPr lang="en-US" b="1" i="1" dirty="0"/>
              <a:t> the </a:t>
            </a:r>
            <a:r>
              <a:rPr lang="en-US" b="1" i="1" dirty="0" err="1"/>
              <a:t>ltteers</a:t>
            </a:r>
            <a:r>
              <a:rPr lang="en-US" b="1" i="1" dirty="0"/>
              <a:t> in a </a:t>
            </a:r>
            <a:r>
              <a:rPr lang="en-US" b="1" i="1" dirty="0" err="1"/>
              <a:t>wrod</a:t>
            </a:r>
            <a:r>
              <a:rPr lang="en-US" b="1" i="1" dirty="0"/>
              <a:t> are, the </a:t>
            </a:r>
            <a:r>
              <a:rPr lang="en-US" b="1" i="1" dirty="0" err="1"/>
              <a:t>olny</a:t>
            </a:r>
            <a:r>
              <a:rPr lang="en-US" b="1" i="1" dirty="0"/>
              <a:t> </a:t>
            </a:r>
            <a:r>
              <a:rPr lang="en-US" b="1" i="1" dirty="0" err="1"/>
              <a:t>iprmoatnt</a:t>
            </a:r>
            <a:r>
              <a:rPr lang="en-US" b="1" i="1" dirty="0"/>
              <a:t> </a:t>
            </a:r>
            <a:r>
              <a:rPr lang="en-US" b="1" i="1" dirty="0" err="1"/>
              <a:t>tihng</a:t>
            </a:r>
            <a:r>
              <a:rPr lang="en-US" b="1" i="1" dirty="0"/>
              <a:t> is </a:t>
            </a:r>
            <a:r>
              <a:rPr lang="en-US" b="1" i="1" dirty="0" err="1"/>
              <a:t>taht</a:t>
            </a:r>
            <a:r>
              <a:rPr lang="en-US" b="1" i="1" dirty="0"/>
              <a:t> the </a:t>
            </a:r>
            <a:r>
              <a:rPr lang="en-US" b="1" i="1" dirty="0" err="1"/>
              <a:t>frist</a:t>
            </a:r>
            <a:r>
              <a:rPr lang="en-US" b="1" i="1" dirty="0"/>
              <a:t> and </a:t>
            </a:r>
            <a:r>
              <a:rPr lang="en-US" b="1" i="1" dirty="0" err="1"/>
              <a:t>lsat</a:t>
            </a:r>
            <a:r>
              <a:rPr lang="en-US" b="1" i="1" dirty="0"/>
              <a:t> </a:t>
            </a:r>
            <a:r>
              <a:rPr lang="en-US" b="1" i="1" dirty="0" err="1"/>
              <a:t>ltteer</a:t>
            </a:r>
            <a:r>
              <a:rPr lang="en-US" b="1" i="1" dirty="0"/>
              <a:t> be in the </a:t>
            </a:r>
            <a:r>
              <a:rPr lang="en-US" b="1" i="1" dirty="0" err="1"/>
              <a:t>rghit</a:t>
            </a:r>
            <a:r>
              <a:rPr lang="en-US" b="1" i="1" dirty="0"/>
              <a:t> </a:t>
            </a:r>
            <a:r>
              <a:rPr lang="en-US" b="1" i="1" dirty="0" err="1"/>
              <a:t>pclae</a:t>
            </a:r>
            <a:r>
              <a:rPr lang="en-US" b="1" i="1" dirty="0"/>
              <a:t>. The </a:t>
            </a:r>
            <a:r>
              <a:rPr lang="en-US" b="1" i="1" dirty="0" err="1"/>
              <a:t>rset</a:t>
            </a:r>
            <a:r>
              <a:rPr lang="en-US" b="1" i="1" dirty="0"/>
              <a:t> can be a </a:t>
            </a:r>
            <a:r>
              <a:rPr lang="en-US" b="1" i="1" dirty="0" err="1"/>
              <a:t>taotl</a:t>
            </a:r>
            <a:r>
              <a:rPr lang="en-US" b="1" i="1" dirty="0"/>
              <a:t> </a:t>
            </a:r>
            <a:r>
              <a:rPr lang="en-US" b="1" i="1" dirty="0" err="1"/>
              <a:t>mses</a:t>
            </a:r>
            <a:r>
              <a:rPr lang="en-US" b="1" i="1" dirty="0"/>
              <a:t> and you can </a:t>
            </a:r>
            <a:r>
              <a:rPr lang="en-US" b="1" i="1" dirty="0" err="1"/>
              <a:t>sitll</a:t>
            </a:r>
            <a:r>
              <a:rPr lang="en-US" b="1" i="1" dirty="0"/>
              <a:t> </a:t>
            </a:r>
            <a:r>
              <a:rPr lang="en-US" b="1" i="1" dirty="0" err="1"/>
              <a:t>raed</a:t>
            </a:r>
            <a:r>
              <a:rPr lang="en-US" b="1" i="1" dirty="0"/>
              <a:t> it </a:t>
            </a:r>
            <a:r>
              <a:rPr lang="en-US" b="1" i="1" dirty="0" err="1"/>
              <a:t>wouthit</a:t>
            </a:r>
            <a:r>
              <a:rPr lang="en-US" b="1" i="1" dirty="0"/>
              <a:t> a </a:t>
            </a:r>
            <a:r>
              <a:rPr lang="en-US" b="1" i="1" dirty="0" err="1"/>
              <a:t>porblem</a:t>
            </a:r>
            <a:r>
              <a:rPr lang="en-US" b="1" i="1" dirty="0"/>
              <a:t>. </a:t>
            </a:r>
            <a:r>
              <a:rPr lang="en-US" b="1" i="1" dirty="0" err="1"/>
              <a:t>Tihs</a:t>
            </a:r>
            <a:r>
              <a:rPr lang="en-US" b="1" i="1" dirty="0"/>
              <a:t> is </a:t>
            </a:r>
            <a:r>
              <a:rPr lang="en-US" b="1" i="1" dirty="0" err="1"/>
              <a:t>bcuseae</a:t>
            </a:r>
            <a:r>
              <a:rPr lang="en-US" b="1" i="1" dirty="0"/>
              <a:t> the </a:t>
            </a:r>
            <a:r>
              <a:rPr lang="en-US" b="1" i="1" dirty="0" err="1"/>
              <a:t>huamn</a:t>
            </a:r>
            <a:r>
              <a:rPr lang="en-US" b="1" i="1" dirty="0"/>
              <a:t> </a:t>
            </a:r>
            <a:r>
              <a:rPr lang="en-US" b="1" i="1" dirty="0" err="1"/>
              <a:t>mnid</a:t>
            </a:r>
            <a:r>
              <a:rPr lang="en-US" b="1" i="1" dirty="0"/>
              <a:t> </a:t>
            </a:r>
            <a:r>
              <a:rPr lang="en-US" b="1" i="1" dirty="0" err="1"/>
              <a:t>deos</a:t>
            </a:r>
            <a:r>
              <a:rPr lang="en-US" b="1" i="1" dirty="0"/>
              <a:t> not </a:t>
            </a:r>
            <a:r>
              <a:rPr lang="en-US" b="1" i="1" dirty="0" err="1"/>
              <a:t>raed</a:t>
            </a:r>
            <a:r>
              <a:rPr lang="en-US" b="1" i="1" dirty="0"/>
              <a:t> </a:t>
            </a:r>
            <a:r>
              <a:rPr lang="en-US" b="1" i="1" dirty="0" err="1"/>
              <a:t>ervey</a:t>
            </a:r>
            <a:r>
              <a:rPr lang="en-US" b="1" i="1" dirty="0"/>
              <a:t> </a:t>
            </a:r>
            <a:r>
              <a:rPr lang="en-US" b="1" i="1" dirty="0" err="1"/>
              <a:t>lteter</a:t>
            </a:r>
            <a:r>
              <a:rPr lang="en-US" b="1" i="1" dirty="0"/>
              <a:t> by </a:t>
            </a:r>
            <a:r>
              <a:rPr lang="en-US" b="1" i="1" dirty="0" err="1"/>
              <a:t>istlef</a:t>
            </a:r>
            <a:r>
              <a:rPr lang="en-US" b="1" i="1" dirty="0"/>
              <a:t>, but the </a:t>
            </a:r>
            <a:r>
              <a:rPr lang="en-US" b="1" i="1" dirty="0" err="1"/>
              <a:t>wrod</a:t>
            </a:r>
            <a:r>
              <a:rPr lang="en-US" b="1" i="1" dirty="0"/>
              <a:t> as a </a:t>
            </a:r>
            <a:r>
              <a:rPr lang="en-US" b="1" i="1" dirty="0" err="1"/>
              <a:t>wlohe</a:t>
            </a:r>
            <a:r>
              <a:rPr lang="en-US" b="1" i="1" dirty="0"/>
              <a:t>. </a:t>
            </a:r>
            <a:r>
              <a:rPr lang="en-US" b="1" i="1" dirty="0" err="1"/>
              <a:t>Amzanig</a:t>
            </a:r>
            <a:r>
              <a:rPr lang="en-US" b="1" i="1" dirty="0"/>
              <a:t> huh? </a:t>
            </a:r>
            <a:r>
              <a:rPr lang="en-US" b="1" i="1" dirty="0" err="1"/>
              <a:t>Yaeh</a:t>
            </a:r>
            <a:r>
              <a:rPr lang="en-US" b="1" i="1" dirty="0"/>
              <a:t> and I </a:t>
            </a:r>
            <a:r>
              <a:rPr lang="en-US" b="1" i="1" dirty="0" err="1"/>
              <a:t>awlyas</a:t>
            </a:r>
            <a:r>
              <a:rPr lang="en-US" b="1" i="1" dirty="0"/>
              <a:t> </a:t>
            </a:r>
            <a:r>
              <a:rPr lang="en-US" b="1" i="1" dirty="0" err="1"/>
              <a:t>thuohgt</a:t>
            </a:r>
            <a:r>
              <a:rPr lang="en-US" b="1" i="1" dirty="0"/>
              <a:t> </a:t>
            </a:r>
            <a:r>
              <a:rPr lang="en-US" b="1" i="1" dirty="0" err="1"/>
              <a:t>slpeling</a:t>
            </a:r>
            <a:r>
              <a:rPr lang="en-US" b="1" i="1" dirty="0"/>
              <a:t> was </a:t>
            </a:r>
            <a:r>
              <a:rPr lang="en-US" b="1" i="1" dirty="0" err="1"/>
              <a:t>ipmorantt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2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Common Perceptual Distortions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i="1" dirty="0"/>
              <a:t>All of the perceptual distortions occur at different stages of perceptual process.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Stereotypes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Halo Effects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Selective Perception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Projection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Contrast Effects 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Self-fulfilling prophecy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1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842248" cy="5105400"/>
          </a:xfrm>
        </p:spPr>
        <p:txBody>
          <a:bodyPr>
            <a:normAutofit/>
          </a:bodyPr>
          <a:lstStyle/>
          <a:p>
            <a:r>
              <a:rPr lang="en-US" sz="2600" b="1" i="1" dirty="0"/>
              <a:t>Stereotypes</a:t>
            </a:r>
          </a:p>
          <a:p>
            <a:pPr marL="0" indent="0">
              <a:buNone/>
            </a:pPr>
            <a:r>
              <a:rPr lang="en-US" sz="2400" i="1" dirty="0"/>
              <a:t>Combines information based on the category or class to which a person, situation or object belongs.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e.g. women are poor drivers and cannot be a managers.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Old people cannot learn new skills.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600" b="1" i="1" dirty="0"/>
              <a:t>Halo Effect </a:t>
            </a:r>
          </a:p>
          <a:p>
            <a:pPr marL="0" indent="0">
              <a:buNone/>
            </a:pPr>
            <a:r>
              <a:rPr lang="en-US" sz="2400" i="1" dirty="0"/>
              <a:t>When one attribute (intelligence, sociability or appearance) of a person or situation is used to develop an overall impression of the individual or situation.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Punctuality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9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953000"/>
          </a:xfrm>
        </p:spPr>
        <p:txBody>
          <a:bodyPr>
            <a:normAutofit/>
          </a:bodyPr>
          <a:lstStyle/>
          <a:p>
            <a:r>
              <a:rPr lang="en-US" sz="2600" b="1" i="1" dirty="0"/>
              <a:t>Selective Perception</a:t>
            </a:r>
          </a:p>
          <a:p>
            <a:pPr>
              <a:buFont typeface="Wingdings" pitchFamily="2" charset="2"/>
              <a:buChar char="ü"/>
            </a:pPr>
            <a:r>
              <a:rPr lang="en-US" sz="2200" i="1" dirty="0"/>
              <a:t>The tendency to single out those aspects of a situation, person, or object that are consistent with one’s needs, values or attitudes</a:t>
            </a:r>
          </a:p>
          <a:p>
            <a:pPr>
              <a:buFont typeface="Wingdings" pitchFamily="2" charset="2"/>
              <a:buChar char="ü"/>
            </a:pPr>
            <a:r>
              <a:rPr lang="en-GB" sz="2200" i="1" dirty="0"/>
              <a:t>A person only perceives what he desires to and ignores other viewpoints.</a:t>
            </a:r>
            <a:endParaRPr lang="en-US" sz="2200" i="1" dirty="0"/>
          </a:p>
          <a:p>
            <a:pPr marL="0" indent="0">
              <a:buNone/>
            </a:pPr>
            <a:endParaRPr lang="en-US" sz="2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e.g. Teacher may have favorite student </a:t>
            </a:r>
            <a:r>
              <a:rPr lang="en-GB" sz="2000" i="1" dirty="0"/>
              <a:t>because they are biased by in-group </a:t>
            </a:r>
            <a:r>
              <a:rPr lang="en-GB" sz="2000" i="1" dirty="0" err="1"/>
              <a:t>favoritism</a:t>
            </a:r>
            <a:r>
              <a:rPr lang="en-GB" sz="2000" i="1" dirty="0"/>
              <a:t>. The teacher ignores the student's poor attainment and they might not notice the progress of their least </a:t>
            </a:r>
            <a:r>
              <a:rPr lang="en-GB" sz="2000" i="1" dirty="0" err="1"/>
              <a:t>favorite</a:t>
            </a:r>
            <a:r>
              <a:rPr lang="en-GB" sz="2000" i="1" dirty="0"/>
              <a:t> student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Consumers may engage in some ads and not others due to their pre-affiliation with the product or </a:t>
            </a:r>
            <a:r>
              <a:rPr lang="en-GB" sz="2000" i="1" dirty="0"/>
              <a:t>pre-existing beliefs about the brand</a:t>
            </a:r>
            <a:endParaRPr lang="en-US" sz="2400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18">
      <a:dk1>
        <a:sysClr val="windowText" lastClr="000000"/>
      </a:dk1>
      <a:lt1>
        <a:sysClr val="window" lastClr="FFFFFF"/>
      </a:lt1>
      <a:dk2>
        <a:srgbClr val="04617B"/>
      </a:dk2>
      <a:lt2>
        <a:srgbClr val="C4EEFF"/>
      </a:lt2>
      <a:accent1>
        <a:srgbClr val="005070"/>
      </a:accent1>
      <a:accent2>
        <a:srgbClr val="0075A2"/>
      </a:accent2>
      <a:accent3>
        <a:srgbClr val="0075A2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1326</TotalTime>
  <Words>617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</vt:lpstr>
      <vt:lpstr>Wingdings</vt:lpstr>
      <vt:lpstr>Wingdings 2</vt:lpstr>
      <vt:lpstr>Yellow</vt:lpstr>
      <vt:lpstr>PERCEPTION</vt:lpstr>
      <vt:lpstr>Learning Outcomes</vt:lpstr>
      <vt:lpstr>Perceptual Constancies</vt:lpstr>
      <vt:lpstr>PowerPoint Presentation</vt:lpstr>
      <vt:lpstr>Cont…</vt:lpstr>
      <vt:lpstr>Does spelling really matter?</vt:lpstr>
      <vt:lpstr>Common Perceptual Distortions</vt:lpstr>
      <vt:lpstr>Cont…</vt:lpstr>
      <vt:lpstr>Cont…</vt:lpstr>
      <vt:lpstr>Cont…</vt:lpstr>
      <vt:lpstr>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Welcome Welcome Estate</cp:lastModifiedBy>
  <cp:revision>318</cp:revision>
  <dcterms:created xsi:type="dcterms:W3CDTF">2006-08-16T00:00:00Z</dcterms:created>
  <dcterms:modified xsi:type="dcterms:W3CDTF">2022-04-04T05:28:10Z</dcterms:modified>
</cp:coreProperties>
</file>