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05" r:id="rId4"/>
    <p:sldId id="311" r:id="rId5"/>
    <p:sldId id="306" r:id="rId6"/>
    <p:sldId id="307" r:id="rId7"/>
    <p:sldId id="308" r:id="rId8"/>
    <p:sldId id="309" r:id="rId9"/>
    <p:sldId id="310" r:id="rId10"/>
    <p:sldId id="313" r:id="rId11"/>
    <p:sldId id="314" r:id="rId12"/>
    <p:sldId id="315" r:id="rId13"/>
    <p:sldId id="31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  <p:pic>
        <p:nvPicPr>
          <p:cNvPr id="6" name="Picture 2" descr="C:\Users\iman__000\Desktop\images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9" y="6096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03BCD-5A09-464F-9CB6-5010E033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3A1CBF-B79D-4D85-AE51-1B5D433B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75F463-81D6-4706-A1DC-4685EAD9C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Extinction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None/>
              <a:tabLst/>
              <a:defRPr/>
            </a:pPr>
            <a:r>
              <a:rPr lang="en-US" sz="2600" b="1" i="1" dirty="0">
                <a:solidFill>
                  <a:prstClr val="black"/>
                </a:solidFill>
                <a:latin typeface="Georgia"/>
              </a:rPr>
              <a:t>                          </a:t>
            </a:r>
            <a:r>
              <a:rPr lang="en-US" sz="2600" dirty="0">
                <a:solidFill>
                  <a:prstClr val="black"/>
                </a:solidFill>
                <a:latin typeface="Georgia"/>
              </a:rPr>
              <a:t>The decrease in frequency, and eventual disappearance, of a previously conditioned response; one of the basic phenomena of learning.   </a:t>
            </a:r>
            <a:endParaRPr kumimoji="0" lang="en-US" sz="2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Spontaneous Recovery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None/>
              <a:tabLst/>
              <a:defRPr/>
            </a:pPr>
            <a:r>
              <a:rPr lang="en-US" sz="2600" b="1" i="1" dirty="0">
                <a:solidFill>
                  <a:prstClr val="black"/>
                </a:solidFill>
                <a:latin typeface="Georgia"/>
              </a:rPr>
              <a:t>                      </a:t>
            </a:r>
            <a:r>
              <a:rPr lang="en-US" sz="2600" dirty="0">
                <a:solidFill>
                  <a:prstClr val="black"/>
                </a:solidFill>
                <a:latin typeface="Georgia"/>
              </a:rPr>
              <a:t>The reemergence of an extinguished conditioned response after a period of rest</a:t>
            </a:r>
            <a:r>
              <a:rPr lang="en-GB" sz="2600" dirty="0">
                <a:solidFill>
                  <a:prstClr val="black"/>
                </a:solidFill>
                <a:latin typeface="Georgia"/>
              </a:rPr>
              <a:t>.</a:t>
            </a:r>
            <a:r>
              <a:rPr lang="en-GB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3805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33346-42A9-4220-8196-C519F95D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41B17EB-3273-4C84-A722-442BE14F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368592-B139-48E6-86E7-DC9D33E6CB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600" b="1" i="1" dirty="0"/>
              <a:t>Stimulus Generalization</a:t>
            </a:r>
          </a:p>
          <a:p>
            <a:pPr marL="0" indent="0">
              <a:buNone/>
            </a:pPr>
            <a:r>
              <a:rPr lang="en-GB" sz="2600" b="1" i="1" dirty="0"/>
              <a:t>                                </a:t>
            </a:r>
            <a:r>
              <a:rPr lang="en-GB" sz="2600" dirty="0"/>
              <a:t>        A response to a stimulus that is similar to but different from a conditioned stimulus ; the more similar the two stimuli, the more likely generalization is to occur.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US" sz="2800" i="1" dirty="0"/>
              <a:t>e.g.</a:t>
            </a:r>
            <a:r>
              <a:rPr lang="en-GB" sz="2600" b="1" i="1" dirty="0"/>
              <a:t> </a:t>
            </a:r>
            <a:r>
              <a:rPr lang="en-GB" sz="2600" dirty="0"/>
              <a:t>Baby was conditioned to be fearful of rats, was later found to be afraid of other furry white things as well. </a:t>
            </a:r>
            <a:endParaRPr lang="en-GB" sz="2600" b="1" i="1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b="1" i="1" dirty="0"/>
          </a:p>
        </p:txBody>
      </p:sp>
    </p:spTree>
    <p:extLst>
      <p:ext uri="{BB962C8B-B14F-4D97-AF65-F5344CB8AC3E}">
        <p14:creationId xmlns:p14="http://schemas.microsoft.com/office/powerpoint/2010/main" val="234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9F07D-D250-453B-9446-12B80F05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CB0F321-3A62-4E1F-A221-11D3F3F7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9508EE-579D-44B7-9CE5-E98150B5D9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Stimulus Discrimination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                                     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The ability to differentiate between stimuli.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B592"/>
              </a:buClr>
              <a:buSzPct val="85000"/>
              <a:buFont typeface="Wingdings 2"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800" i="1" dirty="0"/>
              <a:t>e.g. </a:t>
            </a:r>
            <a:r>
              <a:rPr lang="en-US" sz="2600" dirty="0"/>
              <a:t>The ability to discriminate between a red and a green traffic light. </a:t>
            </a:r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49867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Think!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As I was going to DHA,</a:t>
            </a:r>
            <a:br>
              <a:rPr lang="en-US" b="1" i="1" dirty="0"/>
            </a:br>
            <a:r>
              <a:rPr lang="en-US" b="1" i="1" dirty="0"/>
              <a:t>I met a man with seven wives.</a:t>
            </a:r>
            <a:br>
              <a:rPr lang="en-US" b="1" i="1" dirty="0"/>
            </a:br>
            <a:r>
              <a:rPr lang="en-US" b="1" i="1" dirty="0"/>
              <a:t>Each wife had seven sacks,</a:t>
            </a:r>
            <a:br>
              <a:rPr lang="en-US" b="1" i="1" dirty="0"/>
            </a:br>
            <a:r>
              <a:rPr lang="en-US" b="1" i="1" dirty="0"/>
              <a:t>Each sack had seven cats,</a:t>
            </a:r>
            <a:br>
              <a:rPr lang="en-US" b="1" i="1" dirty="0"/>
            </a:br>
            <a:r>
              <a:rPr lang="en-US" b="1" i="1" dirty="0"/>
              <a:t>Each cat had seven kits.</a:t>
            </a:r>
            <a:br>
              <a:rPr lang="en-US" b="1" i="1" dirty="0"/>
            </a:br>
            <a:r>
              <a:rPr lang="en-US" b="1" i="1" dirty="0"/>
              <a:t>Kits, cats, sacks and wives,</a:t>
            </a:r>
            <a:br>
              <a:rPr lang="en-US" b="1" i="1" dirty="0"/>
            </a:br>
            <a:r>
              <a:rPr lang="en-US" b="1" i="1" dirty="0"/>
              <a:t>How many were going to DHA?</a:t>
            </a:r>
          </a:p>
        </p:txBody>
      </p:sp>
    </p:spTree>
    <p:extLst>
      <p:ext uri="{BB962C8B-B14F-4D97-AF65-F5344CB8AC3E}">
        <p14:creationId xmlns:p14="http://schemas.microsoft.com/office/powerpoint/2010/main" val="171899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Definition of Learning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Classical Conditioning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200" b="1" i="1" dirty="0"/>
              <a:t>“Learning is relatively any durable change in behavior or knowledge that is due to experience”.</a:t>
            </a:r>
          </a:p>
          <a:p>
            <a:pPr marL="0" indent="0" algn="ctr">
              <a:buNone/>
            </a:pPr>
            <a:endParaRPr lang="en-US" sz="2200" b="1" i="1" dirty="0"/>
          </a:p>
          <a:p>
            <a:pPr algn="ctr"/>
            <a:r>
              <a:rPr lang="en-US" sz="2200" b="1" i="1" dirty="0"/>
              <a:t>“Learning is a relatively permanent change in behavior, and the frequency of its occurrence; this change is not automatic and results from practice or experience.”</a:t>
            </a:r>
          </a:p>
          <a:p>
            <a:pPr marL="0" indent="0" algn="ctr">
              <a:buNone/>
            </a:pPr>
            <a:endParaRPr lang="en-US" sz="2200" b="1" i="1" dirty="0"/>
          </a:p>
          <a:p>
            <a:pPr algn="ctr"/>
            <a:r>
              <a:rPr lang="en-US" sz="2200" b="1" i="1" dirty="0"/>
              <a:t>A process by which experience or practice results in a relatively permanent change in behavior”.</a:t>
            </a:r>
          </a:p>
          <a:p>
            <a:pPr marL="0" indent="0" algn="ctr">
              <a:buNone/>
            </a:pPr>
            <a:endParaRPr lang="en-US" sz="2200" b="1" i="1" dirty="0"/>
          </a:p>
          <a:p>
            <a:pPr algn="ctr"/>
            <a:r>
              <a:rPr lang="en-US" sz="2200" b="1" i="1" dirty="0"/>
              <a:t>“A relatively permanent change in behavior brought about by experience”.</a:t>
            </a:r>
          </a:p>
          <a:p>
            <a:pPr algn="ctr"/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393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000" b="1" i="1" dirty="0"/>
              <a:t>Read each line aloud without making any mistakes. If you make a mistake you MUST start again without going any further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This is this puzzle</a:t>
            </a:r>
            <a:br>
              <a:rPr lang="en-US" b="1" i="1" dirty="0"/>
            </a:br>
            <a:r>
              <a:rPr lang="en-US" b="1" i="1" dirty="0"/>
              <a:t>This is </a:t>
            </a:r>
            <a:r>
              <a:rPr lang="en-US" b="1" i="1" dirty="0" err="1"/>
              <a:t>is</a:t>
            </a:r>
            <a:r>
              <a:rPr lang="en-US" b="1" i="1" dirty="0"/>
              <a:t> puzzle</a:t>
            </a:r>
            <a:br>
              <a:rPr lang="en-US" b="1" i="1" dirty="0"/>
            </a:br>
            <a:r>
              <a:rPr lang="en-US" b="1" i="1" dirty="0"/>
              <a:t>This is how puzzle</a:t>
            </a:r>
            <a:br>
              <a:rPr lang="en-US" b="1" i="1" dirty="0"/>
            </a:br>
            <a:r>
              <a:rPr lang="en-US" b="1" i="1" dirty="0"/>
              <a:t>This is to puzzle</a:t>
            </a:r>
            <a:br>
              <a:rPr lang="en-US" b="1" i="1" dirty="0"/>
            </a:br>
            <a:r>
              <a:rPr lang="en-US" b="1" i="1" dirty="0"/>
              <a:t>This is keep puzzle</a:t>
            </a:r>
            <a:br>
              <a:rPr lang="en-US" b="1" i="1" dirty="0"/>
            </a:br>
            <a:r>
              <a:rPr lang="en-US" b="1" i="1" dirty="0"/>
              <a:t>This is someone puzzle</a:t>
            </a:r>
            <a:br>
              <a:rPr lang="en-US" b="1" i="1" dirty="0"/>
            </a:br>
            <a:r>
              <a:rPr lang="en-US" b="1" i="1" dirty="0"/>
              <a:t>This is busy puzzle</a:t>
            </a:r>
            <a:br>
              <a:rPr lang="en-US" b="1" i="1" dirty="0"/>
            </a:br>
            <a:r>
              <a:rPr lang="en-US" b="1" i="1" dirty="0"/>
              <a:t>This is for puzzle</a:t>
            </a:r>
            <a:br>
              <a:rPr lang="en-US" b="1" i="1" dirty="0"/>
            </a:br>
            <a:r>
              <a:rPr lang="en-US" b="1" i="1" dirty="0"/>
              <a:t>This is about puzzle</a:t>
            </a:r>
            <a:br>
              <a:rPr lang="en-US" b="1" i="1" dirty="0"/>
            </a:br>
            <a:r>
              <a:rPr lang="en-US" b="1" i="1" dirty="0"/>
              <a:t>This is forty puzzle</a:t>
            </a:r>
            <a:br>
              <a:rPr lang="en-US" b="1" i="1" dirty="0"/>
            </a:br>
            <a:r>
              <a:rPr lang="en-US" b="1" i="1" dirty="0"/>
              <a:t>This is seconds! puzzle</a:t>
            </a:r>
          </a:p>
        </p:txBody>
      </p:sp>
    </p:spTree>
    <p:extLst>
      <p:ext uri="{BB962C8B-B14F-4D97-AF65-F5344CB8AC3E}">
        <p14:creationId xmlns:p14="http://schemas.microsoft.com/office/powerpoint/2010/main" val="11298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Classical Conditioning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i="1" dirty="0"/>
              <a:t>A  type of learning in which a neutral stimulus comes to bring about a response after it is paired with a stimulus that naturally brings about that response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“</a:t>
            </a:r>
            <a:r>
              <a:rPr lang="en-US" sz="2600" i="1" dirty="0"/>
              <a:t>Classical conditioning is a type of learning in which a stimulus acquires the capacity to evoke a response that was originally evoked by another stimulus”. </a:t>
            </a:r>
          </a:p>
          <a:p>
            <a:pPr marL="0" indent="0">
              <a:buNone/>
            </a:pPr>
            <a:endParaRPr lang="en-US" sz="2600" i="1" dirty="0"/>
          </a:p>
          <a:p>
            <a:r>
              <a:rPr lang="en-US" sz="2600" i="1" dirty="0"/>
              <a:t>A Russian physiologist, Ivan P. Pavlov (1849-1936).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It is also known as </a:t>
            </a:r>
            <a:r>
              <a:rPr lang="en-US" sz="2600" b="1" i="1" dirty="0"/>
              <a:t>respondent conditioning </a:t>
            </a:r>
            <a:r>
              <a:rPr lang="en-US" sz="2600" dirty="0"/>
              <a:t>or </a:t>
            </a:r>
            <a:r>
              <a:rPr lang="en-US" sz="2600" b="1" i="1" dirty="0"/>
              <a:t>Pavlovian conditioning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/>
          <a:lstStyle/>
          <a:p>
            <a:r>
              <a:rPr lang="en-US" sz="2400" b="1" i="1" dirty="0"/>
              <a:t>Neutral Stimuli (Bell)</a:t>
            </a:r>
          </a:p>
          <a:p>
            <a:pPr marL="0" indent="0" algn="just">
              <a:buNone/>
            </a:pPr>
            <a:r>
              <a:rPr lang="en-US" b="1" i="1" dirty="0"/>
              <a:t>       </a:t>
            </a:r>
            <a:r>
              <a:rPr lang="en-US" sz="2200" dirty="0"/>
              <a:t>A stimulus that, before conditioning, does not naturally bring about the response of interest.</a:t>
            </a:r>
          </a:p>
          <a:p>
            <a:pPr marL="0" indent="0" algn="just">
              <a:buNone/>
            </a:pPr>
            <a:r>
              <a:rPr lang="en-US" sz="2400" b="1" i="1" dirty="0"/>
              <a:t>Before conditioning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1587" y="3200400"/>
            <a:ext cx="2209800" cy="1309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Neutral stimulus</a:t>
            </a:r>
          </a:p>
          <a:p>
            <a:pPr algn="ctr"/>
            <a:r>
              <a:rPr lang="en-US" b="1" dirty="0"/>
              <a:t>(sound of bell)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3266" y="3177654"/>
            <a:ext cx="2286000" cy="1309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  </a:t>
            </a:r>
          </a:p>
          <a:p>
            <a:pPr algn="ctr"/>
            <a:r>
              <a:rPr lang="en-US" b="1" dirty="0"/>
              <a:t>(Picking up of ears)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4914900"/>
            <a:ext cx="220980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Unconditioned stimulus (UCS)</a:t>
            </a:r>
          </a:p>
          <a:p>
            <a:pPr algn="ctr"/>
            <a:r>
              <a:rPr lang="en-US" b="1" dirty="0"/>
              <a:t>(Meat)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00132" y="4914900"/>
            <a:ext cx="228600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Unconditioned Response (UCR)</a:t>
            </a:r>
          </a:p>
          <a:p>
            <a:pPr algn="ctr"/>
            <a:r>
              <a:rPr lang="en-US" b="1" dirty="0"/>
              <a:t>Salivation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3821581"/>
            <a:ext cx="1600200" cy="1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733800" y="5524500"/>
            <a:ext cx="1809466" cy="1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During conditioning 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1"/>
            <a:ext cx="22098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Neutral stimulus</a:t>
            </a:r>
          </a:p>
          <a:p>
            <a:pPr algn="ctr"/>
            <a:r>
              <a:rPr lang="en-US" b="1" dirty="0"/>
              <a:t>(sound of bell)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301" y="3657600"/>
            <a:ext cx="2209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Unconditioned stimulus (UCS)</a:t>
            </a:r>
          </a:p>
          <a:p>
            <a:pPr algn="ctr"/>
            <a:r>
              <a:rPr lang="en-US" b="1" dirty="0"/>
              <a:t>(Meat)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0797" y="2644023"/>
            <a:ext cx="2286000" cy="1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Unconditioned Response (UCR)</a:t>
            </a:r>
          </a:p>
          <a:p>
            <a:pPr algn="ctr"/>
            <a:r>
              <a:rPr lang="en-US" b="1" dirty="0"/>
              <a:t>Salivation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48000" y="2644023"/>
            <a:ext cx="9913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5101" y="4249572"/>
            <a:ext cx="96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9376" y="2644023"/>
            <a:ext cx="0" cy="1605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9376" y="3427229"/>
            <a:ext cx="1059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5105400"/>
            <a:ext cx="784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1" dirty="0"/>
              <a:t>Unconditioned stimulus</a:t>
            </a:r>
          </a:p>
          <a:p>
            <a:pPr algn="just"/>
            <a:r>
              <a:rPr lang="en-US" sz="2200" i="1" dirty="0"/>
              <a:t>     A stimulus that brings about a response without having being learned.</a:t>
            </a:r>
          </a:p>
        </p:txBody>
      </p:sp>
    </p:spTree>
    <p:extLst>
      <p:ext uri="{BB962C8B-B14F-4D97-AF65-F5344CB8AC3E}">
        <p14:creationId xmlns:p14="http://schemas.microsoft.com/office/powerpoint/2010/main" val="25413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pPr marL="365760" lvl="1" indent="0">
              <a:buNone/>
            </a:pPr>
            <a:r>
              <a:rPr lang="en-US" sz="2600" b="1" i="1" dirty="0"/>
              <a:t>Unconditioned response (UR)</a:t>
            </a:r>
          </a:p>
          <a:p>
            <a:pPr marL="365760" lvl="1" indent="0">
              <a:buNone/>
            </a:pPr>
            <a:r>
              <a:rPr lang="en-US" i="1" dirty="0"/>
              <a:t>A response that is natural and needs no training (e.g. salivation at the smell of food).</a:t>
            </a:r>
            <a:endParaRPr lang="en-US" b="1" i="1" dirty="0"/>
          </a:p>
          <a:p>
            <a:r>
              <a:rPr lang="en-US" sz="2600" b="1" i="1" dirty="0"/>
              <a:t>After conditioning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133970"/>
            <a:ext cx="3124200" cy="1309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Conditioned stimulus (CS)</a:t>
            </a:r>
          </a:p>
          <a:p>
            <a:pPr algn="ctr"/>
            <a:r>
              <a:rPr lang="en-US" b="1" dirty="0"/>
              <a:t>(sound of bell)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133969"/>
            <a:ext cx="3124200" cy="1309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Conditioned response</a:t>
            </a:r>
          </a:p>
          <a:p>
            <a:pPr algn="ctr"/>
            <a:r>
              <a:rPr lang="en-US" b="1" dirty="0"/>
              <a:t>(CR)</a:t>
            </a:r>
          </a:p>
          <a:p>
            <a:pPr algn="ctr"/>
            <a:r>
              <a:rPr lang="en-US" b="1" dirty="0"/>
              <a:t>(salivation)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376424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4800600"/>
            <a:ext cx="8686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i="1" dirty="0"/>
              <a:t>    Conditioned stimulus (CS)</a:t>
            </a:r>
          </a:p>
          <a:p>
            <a:r>
              <a:rPr lang="en-US" b="1" i="1" dirty="0"/>
              <a:t>  </a:t>
            </a:r>
            <a:r>
              <a:rPr lang="en-US" sz="2200" i="1" dirty="0"/>
              <a:t>A once neutral stimulus that has been paired with an unconditioned stimulus to bring about a response formerly caused only by the unconditioned stimulus.</a:t>
            </a:r>
          </a:p>
        </p:txBody>
      </p:sp>
    </p:spTree>
    <p:extLst>
      <p:ext uri="{BB962C8B-B14F-4D97-AF65-F5344CB8AC3E}">
        <p14:creationId xmlns:p14="http://schemas.microsoft.com/office/powerpoint/2010/main" val="97102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i="1" dirty="0"/>
              <a:t>Conditioned response (CR)   </a:t>
            </a:r>
          </a:p>
          <a:p>
            <a:pPr marL="0" indent="0">
              <a:buNone/>
            </a:pPr>
            <a:r>
              <a:rPr lang="en-US" b="1" i="1" dirty="0"/>
              <a:t>       </a:t>
            </a:r>
            <a:r>
              <a:rPr lang="en-US" sz="2400" i="1" dirty="0"/>
              <a:t>A response, after conditioning , follows a previously neutral stimulus (e.g. salivation at the ringing of a bell).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b="1" i="1" dirty="0"/>
              <a:t>CLASSICAL CONDITIONING IN HUMANS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Phobias can be learned and unlearned.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Association of smell, idea with any incident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20">
      <a:dk1>
        <a:sysClr val="windowText" lastClr="000000"/>
      </a:dk1>
      <a:lt1>
        <a:sysClr val="window" lastClr="FFFFFF"/>
      </a:lt1>
      <a:dk2>
        <a:srgbClr val="444D26"/>
      </a:dk2>
      <a:lt2>
        <a:srgbClr val="FDF59C"/>
      </a:lt2>
      <a:accent1>
        <a:srgbClr val="A5B592"/>
      </a:accent1>
      <a:accent2>
        <a:srgbClr val="F3A447"/>
      </a:accent2>
      <a:accent3>
        <a:srgbClr val="9C85C0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1711</TotalTime>
  <Words>567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2</vt:lpstr>
      <vt:lpstr>Yellow</vt:lpstr>
      <vt:lpstr>LEARNING</vt:lpstr>
      <vt:lpstr>Learning Outcomes</vt:lpstr>
      <vt:lpstr>Learning</vt:lpstr>
      <vt:lpstr>Read each line aloud without making any mistakes. If you make a mistake you MUST start again without going any further.</vt:lpstr>
      <vt:lpstr>Classical 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Punjab Tech</cp:lastModifiedBy>
  <cp:revision>339</cp:revision>
  <dcterms:created xsi:type="dcterms:W3CDTF">2006-08-16T00:00:00Z</dcterms:created>
  <dcterms:modified xsi:type="dcterms:W3CDTF">2022-04-12T04:24:01Z</dcterms:modified>
</cp:coreProperties>
</file>