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86" r:id="rId4"/>
    <p:sldId id="278" r:id="rId5"/>
    <p:sldId id="279" r:id="rId6"/>
    <p:sldId id="284" r:id="rId7"/>
    <p:sldId id="280" r:id="rId8"/>
    <p:sldId id="287" r:id="rId9"/>
    <p:sldId id="281" r:id="rId10"/>
    <p:sldId id="288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66" d="100"/>
          <a:sy n="66" d="100"/>
        </p:scale>
        <p:origin x="15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657C-4629-45A3-B65E-DA7D7C4C7FAC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465E4-F82C-4E63-A9ED-2187FF4662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86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F6CF-36DB-41DE-8E5F-922366CF2C26}" type="datetimeFigureOut">
              <a:rPr lang="en-US" smtClean="0"/>
              <a:t>4/11/2022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51A2C-2C72-42AC-B3EE-0544371AB5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362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51A2C-2C72-42AC-B3EE-0544371AB5C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Behavioral Sciences</a:t>
            </a:r>
          </a:p>
        </p:txBody>
      </p:sp>
    </p:spTree>
    <p:extLst>
      <p:ext uri="{BB962C8B-B14F-4D97-AF65-F5344CB8AC3E}">
        <p14:creationId xmlns:p14="http://schemas.microsoft.com/office/powerpoint/2010/main" val="3945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15B4-995F-4AD5-8A71-E81ADC7C7BF9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4087-6263-48AA-A2DA-456513EBB6D6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7A60-4268-44F7-9317-B508477344D5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3465-0DE6-42FF-BFCA-35069C2E1082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6F6-0BF4-4FDC-92C0-0685B3A37B44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3F2C76E-7523-4E5B-AC44-7CB99694E22A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89BB-8845-40FE-9DA8-8C506B2091C7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C972-18FC-4725-9F1C-4BB128CF4A93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D4D8-2B96-4727-A0DD-55BFE2DA4A90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1DB1-675E-4F36-8D4F-D5D3F1B0B155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F3B8EE4-857C-4761-811B-38FD3AE19298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440ACA-D949-4873-9F13-A5DFD287CEF7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819400"/>
            <a:ext cx="5181600" cy="23622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304800"/>
            <a:ext cx="7162800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5867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Psychology</a:t>
            </a:r>
          </a:p>
        </p:txBody>
      </p:sp>
    </p:spTree>
    <p:extLst>
      <p:ext uri="{BB962C8B-B14F-4D97-AF65-F5344CB8AC3E}">
        <p14:creationId xmlns:p14="http://schemas.microsoft.com/office/powerpoint/2010/main" val="527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00B050"/>
              </a:buClr>
            </a:pPr>
            <a:r>
              <a:rPr lang="en-US" sz="2600" b="1" i="1" dirty="0">
                <a:solidFill>
                  <a:prstClr val="black"/>
                </a:solidFill>
              </a:rPr>
              <a:t>Negative reinforcer</a:t>
            </a:r>
          </a:p>
          <a:p>
            <a:pPr marL="0" lvl="0" indent="0">
              <a:buClr>
                <a:srgbClr val="00B050"/>
              </a:buClr>
              <a:buNone/>
            </a:pPr>
            <a:r>
              <a:rPr lang="en-US" sz="2400" b="1" i="1" dirty="0">
                <a:solidFill>
                  <a:prstClr val="black"/>
                </a:solidFill>
              </a:rPr>
              <a:t>              </a:t>
            </a:r>
            <a:r>
              <a:rPr lang="en-US" sz="2400" i="1" dirty="0">
                <a:solidFill>
                  <a:prstClr val="black"/>
                </a:solidFill>
              </a:rPr>
              <a:t>“An unpleasant stimulus whose removal leads to an increase in the probability that a preceding response will occur again in future”.</a:t>
            </a:r>
          </a:p>
          <a:p>
            <a:pPr marL="0" lvl="0" indent="0">
              <a:buClr>
                <a:srgbClr val="00B050"/>
              </a:buClr>
              <a:buNone/>
            </a:pPr>
            <a:r>
              <a:rPr lang="en-US" sz="2400" i="1" dirty="0">
                <a:solidFill>
                  <a:prstClr val="black"/>
                </a:solidFill>
              </a:rPr>
              <a:t>e.g. </a:t>
            </a:r>
          </a:p>
          <a:p>
            <a:pPr lvl="0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b="1" i="1" dirty="0">
                <a:solidFill>
                  <a:srgbClr val="00B050"/>
                </a:solidFill>
              </a:rPr>
              <a:t>Lowering the volume of the speaker (unpleasant stimulus) relieves the problem (preceding response).</a:t>
            </a:r>
          </a:p>
          <a:p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76495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467600" cy="48737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i="1" dirty="0"/>
              <a:t>THANK YOU </a:t>
            </a:r>
          </a:p>
          <a:p>
            <a:pPr marL="0" indent="0" algn="ctr">
              <a:buNone/>
            </a:pPr>
            <a:r>
              <a:rPr lang="en-US" sz="3200" b="1" i="1" dirty="0"/>
              <a:t>HAPPY LEARNING STUDENTS!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95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467600" cy="685800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Learning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3403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/>
              <a:t>Operant Conditioning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Reinforcing desired behavior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i="1" dirty="0"/>
          </a:p>
          <a:p>
            <a:pPr marL="0" indent="0">
              <a:lnSpc>
                <a:spcPct val="150000"/>
              </a:lnSpc>
              <a:buNone/>
            </a:pPr>
            <a:endParaRPr lang="en-US" sz="2400" b="1" i="1" dirty="0"/>
          </a:p>
          <a:p>
            <a:pPr>
              <a:lnSpc>
                <a:spcPct val="150000"/>
              </a:lnSpc>
            </a:pPr>
            <a:endParaRPr lang="en-US" sz="2400" b="1" i="1" dirty="0"/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1843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6472CC-BA72-474D-9D38-E5A8357E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7773196-82F3-48B9-ACF3-3977D947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9277D38-A594-42CA-BA1A-C69DD1ECC6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500" dirty="0" smtClean="0"/>
              <a:t>Very good…what </a:t>
            </a:r>
            <a:r>
              <a:rPr lang="en-GB" sz="2500" dirty="0"/>
              <a:t>a clever idea…fantastic…i agree…thank you…excellent…super…right on…this is the best paper you’ve ever written; you get an A…you are really getting the hang of it…I’m impressed…let me give you a hug…you’re getting a raise…have a cookie…you look great…love you…</a:t>
            </a:r>
          </a:p>
        </p:txBody>
      </p:sp>
    </p:spTree>
    <p:extLst>
      <p:ext uri="{BB962C8B-B14F-4D97-AF65-F5344CB8AC3E}">
        <p14:creationId xmlns:p14="http://schemas.microsoft.com/office/powerpoint/2010/main" val="190456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accent1"/>
                </a:solidFill>
              </a:rPr>
              <a:t>Operant Conditioning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2600" b="1" i="1" dirty="0"/>
              <a:t>The term </a:t>
            </a:r>
            <a:r>
              <a:rPr lang="en-US" sz="2600" b="1" i="1" dirty="0">
                <a:solidFill>
                  <a:schemeClr val="accent1"/>
                </a:solidFill>
              </a:rPr>
              <a:t>“operant</a:t>
            </a:r>
            <a:r>
              <a:rPr lang="en-US" sz="2600" b="1" i="1" dirty="0"/>
              <a:t>” refers to the fact that an organism learns through responding-through operating on the environment. </a:t>
            </a:r>
          </a:p>
          <a:p>
            <a:pPr algn="ctr"/>
            <a:endParaRPr lang="en-US" sz="2600" b="1" i="1" dirty="0"/>
          </a:p>
          <a:p>
            <a:pPr algn="ctr"/>
            <a:r>
              <a:rPr lang="en-US" dirty="0"/>
              <a:t>“</a:t>
            </a:r>
            <a:r>
              <a:rPr lang="en-US" sz="2600" b="1" i="1" dirty="0"/>
              <a:t>Learning in which a </a:t>
            </a:r>
            <a:r>
              <a:rPr lang="en-US" sz="2600" b="1" i="1" dirty="0">
                <a:solidFill>
                  <a:schemeClr val="accent1"/>
                </a:solidFill>
              </a:rPr>
              <a:t>voluntary response </a:t>
            </a:r>
            <a:r>
              <a:rPr lang="en-US" sz="2600" b="1" i="1" dirty="0"/>
              <a:t>is strengthened or weakened, depending on its favorable or unfavorable consequences”.</a:t>
            </a:r>
          </a:p>
          <a:p>
            <a:pPr marL="0" indent="0" algn="ctr">
              <a:buNone/>
            </a:pPr>
            <a:r>
              <a:rPr lang="en-US" sz="2400" b="1" i="1" dirty="0">
                <a:solidFill>
                  <a:schemeClr val="accent1"/>
                </a:solidFill>
              </a:rPr>
              <a:t>e.g. working hard results in good grades.</a:t>
            </a:r>
          </a:p>
          <a:p>
            <a:pPr marL="0" indent="0" algn="ctr">
              <a:buNone/>
            </a:pPr>
            <a:endParaRPr lang="en-US" b="1" i="1" dirty="0"/>
          </a:p>
          <a:p>
            <a:pPr algn="ctr"/>
            <a:r>
              <a:rPr lang="en-US" b="1" i="1" dirty="0"/>
              <a:t>“</a:t>
            </a:r>
            <a:r>
              <a:rPr lang="en-US" sz="2600" b="1" i="1" dirty="0"/>
              <a:t>The type of learning in which behaviors are emitted (in the presence of specific stimuli) to earn rewards or avoid punishment</a:t>
            </a:r>
            <a:r>
              <a:rPr lang="en-US" b="1" i="1" dirty="0"/>
              <a:t>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5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accent1"/>
                </a:solidFill>
              </a:rPr>
              <a:t>Thorndike's Law of Effect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i="1" u="sng" dirty="0"/>
              <a:t>Edward L. Thorndike in 1932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i="1" dirty="0"/>
              <a:t>“Responses that lead to satisfying consequences are more likely to be repeated, and responses followed by negative outcomes are less likely to be repeated.”</a:t>
            </a:r>
          </a:p>
          <a:p>
            <a:pPr marL="0" indent="0" algn="ctr">
              <a:buNone/>
            </a:pPr>
            <a:endParaRPr lang="en-US" b="1" i="1" dirty="0"/>
          </a:p>
          <a:p>
            <a:r>
              <a:rPr lang="en-US" sz="2400" i="1" dirty="0"/>
              <a:t>Hungry cat in puzzle box…..learning by </a:t>
            </a:r>
            <a:r>
              <a:rPr lang="en-US" sz="2400" b="1" i="1" dirty="0">
                <a:solidFill>
                  <a:schemeClr val="accent1"/>
                </a:solidFill>
              </a:rPr>
              <a:t>trial and error</a:t>
            </a:r>
            <a:r>
              <a:rPr lang="en-US" sz="24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67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accent1"/>
                </a:solidFill>
              </a:rPr>
              <a:t>Skinner and Operant Behavior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8704" y="1527067"/>
            <a:ext cx="27527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228600" y="1447800"/>
            <a:ext cx="5867400" cy="4681538"/>
          </a:xfrm>
        </p:spPr>
        <p:txBody>
          <a:bodyPr/>
          <a:lstStyle/>
          <a:p>
            <a:r>
              <a:rPr lang="en-US" sz="2400" b="1" i="1" dirty="0"/>
              <a:t>Frederic Skinner </a:t>
            </a:r>
            <a:r>
              <a:rPr lang="en-US" sz="2400" i="1" dirty="0"/>
              <a:t>championed the laboratory study of the law of effect and advocated the application of behavior analysis and its methods to solving human problems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i="1" dirty="0"/>
              <a:t>In case of humans, instead of giving their participant some food, points (like in a video game) or points exchangeable for money were given.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3242846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</a:rPr>
              <a:t>Operant Chamber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988" y="3810000"/>
            <a:ext cx="24288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840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accent1"/>
                </a:solidFill>
              </a:rPr>
              <a:t>Reinforcing desired behavior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b="1" i="1" dirty="0"/>
              <a:t>Reinforcement</a:t>
            </a:r>
          </a:p>
          <a:p>
            <a:pPr marL="0" indent="0">
              <a:buNone/>
            </a:pPr>
            <a:r>
              <a:rPr lang="en-US" sz="2400" b="1" i="1" dirty="0"/>
              <a:t>           </a:t>
            </a:r>
            <a:r>
              <a:rPr lang="en-US" sz="2400" i="1" dirty="0"/>
              <a:t>“The process by which a stimulus increases the probability that a preceding behavior will be repeated”.</a:t>
            </a:r>
          </a:p>
          <a:p>
            <a:pPr marL="0" indent="0">
              <a:buNone/>
            </a:pPr>
            <a:endParaRPr lang="en-US" sz="2400" i="1" dirty="0"/>
          </a:p>
          <a:p>
            <a:r>
              <a:rPr lang="en-US" sz="2600" b="1" i="1" dirty="0"/>
              <a:t>Reinforcer</a:t>
            </a:r>
          </a:p>
          <a:p>
            <a:pPr marL="0" indent="0">
              <a:buNone/>
            </a:pPr>
            <a:r>
              <a:rPr lang="en-US" b="1" i="1" dirty="0"/>
              <a:t>              </a:t>
            </a:r>
            <a:r>
              <a:rPr lang="en-US" sz="2400" i="1" dirty="0"/>
              <a:t>“Any stimulus that increases the probability that a preceding  behavior will occur again.”</a:t>
            </a:r>
          </a:p>
          <a:p>
            <a:pPr lvl="1">
              <a:buFont typeface="Wingdings" pitchFamily="2" charset="2"/>
              <a:buChar char="ü"/>
            </a:pPr>
            <a:r>
              <a:rPr lang="en-GB" b="1" i="1" dirty="0">
                <a:solidFill>
                  <a:schemeClr val="accent1"/>
                </a:solidFill>
              </a:rPr>
              <a:t>Primary </a:t>
            </a:r>
            <a:r>
              <a:rPr lang="en-US" b="1" i="1" dirty="0">
                <a:solidFill>
                  <a:schemeClr val="accent1"/>
                </a:solidFill>
              </a:rPr>
              <a:t>reinforcer</a:t>
            </a:r>
          </a:p>
          <a:p>
            <a:pPr lvl="1">
              <a:buFont typeface="Wingdings" pitchFamily="2" charset="2"/>
              <a:buChar char="ü"/>
            </a:pPr>
            <a:r>
              <a:rPr lang="en-US" b="1" i="1" dirty="0">
                <a:solidFill>
                  <a:schemeClr val="accent1"/>
                </a:solidFill>
              </a:rPr>
              <a:t>Secondary reinforcer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8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769C35-371E-684D-8F80-3A86B8FB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472E70B-176C-5446-BAD1-4532B33A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5D88070-C846-2444-8F1B-EA5685329B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ü"/>
            </a:pPr>
            <a:r>
              <a:rPr lang="en-GB" sz="2600" b="1" i="1" dirty="0">
                <a:solidFill>
                  <a:schemeClr val="accent1"/>
                </a:solidFill>
              </a:rPr>
              <a:t>Primary </a:t>
            </a:r>
            <a:r>
              <a:rPr lang="en-US" sz="2600" b="1" i="1" dirty="0">
                <a:solidFill>
                  <a:schemeClr val="accent1"/>
                </a:solidFill>
              </a:rPr>
              <a:t>reinforcer</a:t>
            </a:r>
            <a:endParaRPr lang="en-GB" sz="2600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2200" b="1" i="1" dirty="0"/>
              <a:t>Satisfies some biological need and works naturally, regardless of a person’s prior experience.</a:t>
            </a:r>
          </a:p>
          <a:p>
            <a:pPr marL="0" indent="0">
              <a:buNone/>
            </a:pPr>
            <a:r>
              <a:rPr lang="en-GB" sz="2200" b="1" i="1" dirty="0"/>
              <a:t> E.g. </a:t>
            </a:r>
            <a:r>
              <a:rPr lang="en-GB" sz="2200" b="1" i="1" dirty="0" smtClean="0"/>
              <a:t>food</a:t>
            </a:r>
          </a:p>
          <a:p>
            <a:pPr marL="0" indent="0">
              <a:buNone/>
            </a:pPr>
            <a:endParaRPr lang="en-US" sz="2200" b="1" i="1" dirty="0"/>
          </a:p>
          <a:p>
            <a:pPr lvl="1">
              <a:buFont typeface="Wingdings" pitchFamily="2" charset="2"/>
              <a:buChar char="ü"/>
            </a:pPr>
            <a:r>
              <a:rPr lang="en-GB" sz="2600" b="1" i="1" dirty="0">
                <a:solidFill>
                  <a:schemeClr val="accent1"/>
                </a:solidFill>
              </a:rPr>
              <a:t>Secondary</a:t>
            </a:r>
            <a:r>
              <a:rPr lang="en-US" sz="2600" b="1" i="1" dirty="0">
                <a:solidFill>
                  <a:schemeClr val="accent1"/>
                </a:solidFill>
              </a:rPr>
              <a:t> reinforcer </a:t>
            </a:r>
            <a:endParaRPr lang="en-GB" sz="2600" b="1" i="1" dirty="0">
              <a:solidFill>
                <a:schemeClr val="accent1"/>
              </a:solidFill>
            </a:endParaRPr>
          </a:p>
          <a:p>
            <a:pPr marL="274320" lvl="1" indent="0">
              <a:buNone/>
            </a:pPr>
            <a:r>
              <a:rPr lang="en-GB" b="1" i="1" dirty="0">
                <a:solidFill>
                  <a:schemeClr val="tx1"/>
                </a:solidFill>
              </a:rPr>
              <a:t>Is a stimulus thus becomes reinforcing because of its association with a primary reinforcer.</a:t>
            </a:r>
          </a:p>
          <a:p>
            <a:pPr marL="274320" lvl="1" indent="0">
              <a:buNone/>
            </a:pPr>
            <a:r>
              <a:rPr lang="en-GB" b="1" i="1" dirty="0">
                <a:solidFill>
                  <a:schemeClr val="tx1"/>
                </a:solidFill>
              </a:rPr>
              <a:t> E.g. Money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28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b="1" i="1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4727448"/>
          </a:xfrm>
        </p:spPr>
        <p:txBody>
          <a:bodyPr>
            <a:normAutofit/>
          </a:bodyPr>
          <a:lstStyle/>
          <a:p>
            <a:r>
              <a:rPr lang="en-US" sz="2600" b="1" i="1" dirty="0"/>
              <a:t>Positive reinforcer</a:t>
            </a:r>
          </a:p>
          <a:p>
            <a:pPr marL="0" indent="0">
              <a:buNone/>
            </a:pPr>
            <a:r>
              <a:rPr lang="en-US" b="1" i="1" dirty="0"/>
              <a:t>            </a:t>
            </a:r>
            <a:r>
              <a:rPr lang="en-US" sz="2400" i="1" dirty="0"/>
              <a:t>“A stimulus added to the environment that brings about an increase in a preceding response”.</a:t>
            </a:r>
          </a:p>
          <a:p>
            <a:pPr marL="0" indent="0">
              <a:buNone/>
            </a:pPr>
            <a:r>
              <a:rPr lang="en-US" sz="2400" i="1" dirty="0"/>
              <a:t>e.g. </a:t>
            </a:r>
          </a:p>
          <a:p>
            <a:pPr>
              <a:buFont typeface="Wingdings" pitchFamily="2" charset="2"/>
              <a:buChar char="§"/>
            </a:pPr>
            <a:r>
              <a:rPr lang="en-US" sz="2400" b="1" i="1" dirty="0">
                <a:solidFill>
                  <a:schemeClr val="accent1"/>
                </a:solidFill>
              </a:rPr>
              <a:t>Enjoyment of the food ( pleasant stimulus) reinforces your going to restaurant and ordering dinner (the response).</a:t>
            </a:r>
          </a:p>
          <a:p>
            <a:pPr>
              <a:buFont typeface="Wingdings" pitchFamily="2" charset="2"/>
              <a:buChar char="§"/>
            </a:pPr>
            <a:r>
              <a:rPr lang="en-US" sz="2400" b="1" i="1" dirty="0">
                <a:solidFill>
                  <a:schemeClr val="accent1"/>
                </a:solidFill>
              </a:rPr>
              <a:t>Paycheck (pleasant stimuli) that workers get at the end of a year to work harder (response)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72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ellow">
  <a:themeElements>
    <a:clrScheme name="Custom 25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B050"/>
      </a:accent1>
      <a:accent2>
        <a:srgbClr val="9B2D1F"/>
      </a:accent2>
      <a:accent3>
        <a:srgbClr val="742117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1934</TotalTime>
  <Words>453</Words>
  <Application>Microsoft Office PowerPoint</Application>
  <PresentationFormat>On-screen Show (4:3)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Georgia</vt:lpstr>
      <vt:lpstr>Wingdings</vt:lpstr>
      <vt:lpstr>Wingdings 2</vt:lpstr>
      <vt:lpstr>Yellow</vt:lpstr>
      <vt:lpstr>LEARNING</vt:lpstr>
      <vt:lpstr>Learning Outcomes</vt:lpstr>
      <vt:lpstr>PowerPoint Presentation</vt:lpstr>
      <vt:lpstr>Operant Conditioning</vt:lpstr>
      <vt:lpstr>Thorndike's Law of Effect</vt:lpstr>
      <vt:lpstr>Skinner and Operant Behavior</vt:lpstr>
      <vt:lpstr>Reinforcing desired behavior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PSYCHOLOGY</dc:title>
  <cp:lastModifiedBy>Punjab Tech</cp:lastModifiedBy>
  <cp:revision>381</cp:revision>
  <dcterms:created xsi:type="dcterms:W3CDTF">2006-08-16T00:00:00Z</dcterms:created>
  <dcterms:modified xsi:type="dcterms:W3CDTF">2022-04-11T17:36:38Z</dcterms:modified>
</cp:coreProperties>
</file>