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  <p:sldMasterId id="2147484296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82" r:id="rId5"/>
    <p:sldId id="278" r:id="rId6"/>
    <p:sldId id="279" r:id="rId7"/>
    <p:sldId id="280" r:id="rId8"/>
    <p:sldId id="281" r:id="rId9"/>
    <p:sldId id="284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41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807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14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192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3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24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01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44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405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25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Review of previous </a:t>
            </a:r>
            <a:r>
              <a:rPr lang="en-US" sz="2400" b="1" i="1" dirty="0" smtClean="0"/>
              <a:t>session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Punishment</a:t>
            </a:r>
            <a:endParaRPr lang="en-US" sz="2400" b="1" i="1" dirty="0"/>
          </a:p>
          <a:p>
            <a:pPr>
              <a:lnSpc>
                <a:spcPct val="150000"/>
              </a:lnSpc>
            </a:pPr>
            <a:r>
              <a:rPr lang="en-US" sz="2400" b="1" i="1" dirty="0"/>
              <a:t>Cognitive-Social Approaches to learning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i="1" dirty="0"/>
              <a:t>Latent Learning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i="1" dirty="0"/>
              <a:t>Observational </a:t>
            </a:r>
            <a:r>
              <a:rPr lang="en-US" sz="2000" b="1" i="1" dirty="0" smtClean="0"/>
              <a:t>Learning</a:t>
            </a:r>
          </a:p>
          <a:p>
            <a:pPr lvl="0">
              <a:lnSpc>
                <a:spcPct val="150000"/>
              </a:lnSpc>
              <a:buClr>
                <a:srgbClr val="AD0101"/>
              </a:buClr>
            </a:pPr>
            <a:r>
              <a:rPr lang="en-US" sz="2400" b="1" i="1" dirty="0" smtClean="0">
                <a:solidFill>
                  <a:prstClr val="black"/>
                </a:solidFill>
              </a:rPr>
              <a:t>Behavior modification</a:t>
            </a:r>
            <a:endParaRPr lang="en-US" sz="2400" b="1" i="1" dirty="0">
              <a:solidFill>
                <a:prstClr val="black"/>
              </a:solidFill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sz="2000" b="1" i="1" dirty="0" smtClean="0"/>
          </a:p>
          <a:p>
            <a:pPr marL="274320" lvl="1" indent="0">
              <a:lnSpc>
                <a:spcPct val="150000"/>
              </a:lnSpc>
              <a:buNone/>
            </a:pPr>
            <a:endParaRPr lang="en-US" sz="19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b="1" i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742117">
                    <a:shade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742117">
                  <a:shade val="75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0060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buClr>
                <a:srgbClr val="AD0101"/>
              </a:buClr>
            </a:pPr>
            <a:r>
              <a:rPr lang="en-US" sz="2600" b="1" i="1" dirty="0">
                <a:solidFill>
                  <a:prstClr val="black"/>
                </a:solidFill>
              </a:rPr>
              <a:t>Punishment</a:t>
            </a:r>
          </a:p>
          <a:p>
            <a:pPr marL="0" indent="0" algn="just">
              <a:buNone/>
            </a:pPr>
            <a:r>
              <a:rPr lang="en-US" b="1" i="1" dirty="0" smtClean="0"/>
              <a:t>           </a:t>
            </a:r>
            <a:r>
              <a:rPr lang="en-US" dirty="0" smtClean="0"/>
              <a:t>“</a:t>
            </a:r>
            <a:r>
              <a:rPr lang="en-US" sz="2400" i="1" dirty="0" smtClean="0"/>
              <a:t>A stimulus that decreases the probability that a previous behavior will occur again”.</a:t>
            </a:r>
          </a:p>
          <a:p>
            <a:pPr marL="0" indent="0" algn="just">
              <a:buNone/>
            </a:pPr>
            <a:r>
              <a:rPr lang="en-US" sz="2000" b="1" i="1" dirty="0" smtClean="0">
                <a:solidFill>
                  <a:schemeClr val="accent2"/>
                </a:solidFill>
              </a:rPr>
              <a:t>e.g</a:t>
            </a:r>
            <a:r>
              <a:rPr lang="en-US" sz="2000" b="1" i="1" dirty="0">
                <a:solidFill>
                  <a:schemeClr val="accent2"/>
                </a:solidFill>
              </a:rPr>
              <a:t>. received a shock to decrease the likelihood of any behavior</a:t>
            </a:r>
            <a:r>
              <a:rPr lang="en-US" sz="2000" i="1" dirty="0">
                <a:solidFill>
                  <a:schemeClr val="accent1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Positive punishment </a:t>
            </a:r>
            <a:r>
              <a:rPr lang="en-US" b="1" i="1" dirty="0">
                <a:solidFill>
                  <a:schemeClr val="accent1"/>
                </a:solidFill>
              </a:rPr>
              <a:t>(weakens the response through application/presentation of an unpleasant stimulus)</a:t>
            </a:r>
          </a:p>
          <a:p>
            <a:pPr marL="365760" lvl="1" indent="0" algn="just">
              <a:buNone/>
            </a:pPr>
            <a:r>
              <a:rPr lang="en-US" b="1" i="1" dirty="0">
                <a:solidFill>
                  <a:schemeClr val="accent1"/>
                </a:solidFill>
              </a:rPr>
              <a:t>        </a:t>
            </a:r>
            <a:r>
              <a:rPr lang="en-US" b="1" i="1" dirty="0">
                <a:solidFill>
                  <a:schemeClr val="accent4"/>
                </a:solidFill>
              </a:rPr>
              <a:t>e.g. punishing a child or ten years in jail for committing crime</a:t>
            </a:r>
            <a:r>
              <a:rPr lang="en-US" b="1" i="1" dirty="0" smtClean="0">
                <a:solidFill>
                  <a:schemeClr val="accent1"/>
                </a:solidFill>
              </a:rPr>
              <a:t>.</a:t>
            </a:r>
            <a:endParaRPr lang="en-US" b="1" i="1" dirty="0">
              <a:solidFill>
                <a:schemeClr val="accent1"/>
              </a:solidFill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</a:rPr>
              <a:t>Negative punishment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removal of </a:t>
            </a:r>
            <a:r>
              <a:rPr lang="en-US" b="1" i="1" dirty="0">
                <a:solidFill>
                  <a:schemeClr val="accent1"/>
                </a:solidFill>
              </a:rPr>
              <a:t>something pleasant)</a:t>
            </a:r>
          </a:p>
          <a:p>
            <a:pPr marL="365760" lvl="1" indent="0" algn="just">
              <a:buNone/>
            </a:pPr>
            <a:r>
              <a:rPr lang="en-US" b="1" i="1" dirty="0">
                <a:solidFill>
                  <a:schemeClr val="accent4"/>
                </a:solidFill>
              </a:rPr>
              <a:t>         e.g. removal of favorite toy after misbehaving.</a:t>
            </a:r>
          </a:p>
          <a:p>
            <a:pPr algn="just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8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Cognitive-Social Learning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sz="2400" b="1" i="1" dirty="0"/>
              <a:t>The study of thought/mental processes (not observable) that underline learning is called cognitive-social learning theory</a:t>
            </a:r>
            <a:r>
              <a:rPr lang="en-US" b="1" i="1" dirty="0"/>
              <a:t>”.</a:t>
            </a:r>
          </a:p>
          <a:p>
            <a:pPr algn="ctr"/>
            <a:endParaRPr lang="en-US" b="1" i="1" dirty="0"/>
          </a:p>
          <a:p>
            <a:pPr>
              <a:buFont typeface="Wingdings" pitchFamily="2" charset="2"/>
              <a:buChar char="Ø"/>
            </a:pPr>
            <a:r>
              <a:rPr lang="en-US" sz="2400" b="1" i="1" dirty="0"/>
              <a:t>Focused on unseen mental processes and cognition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i="1" dirty="0"/>
              <a:t>No concentration solely on external stimuli, responses and reinforcement.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i="1" dirty="0"/>
              <a:t>e.g. learn to drive a car.</a:t>
            </a:r>
          </a:p>
          <a:p>
            <a:endParaRPr lang="en-US" dirty="0"/>
          </a:p>
        </p:txBody>
      </p:sp>
      <p:pic>
        <p:nvPicPr>
          <p:cNvPr id="5" name="Picture 2" descr="C:\Users\iman__000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14600"/>
            <a:ext cx="1295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2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Latent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sz="2400" b="1" i="1" dirty="0"/>
              <a:t>“Learning in which a new behavior is acquired but is not demonstrated until reinforcement is provided”.</a:t>
            </a:r>
          </a:p>
          <a:p>
            <a:r>
              <a:rPr lang="en-US" b="1" i="1" dirty="0"/>
              <a:t>Examples: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/>
              <a:t>A young boy learns how to play basketball but does not demonstrate that knowledge until he joins a basketball team.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/>
              <a:t>A person learns to cook by watching cooking shows on television, but exhibits the knowledge later, when asked to make a dish for a work event.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/>
              <a:t>A university student is taught how to teach, but is unable to demonstrate that knowledge until she receives a teaching job</a:t>
            </a:r>
            <a:r>
              <a:rPr lang="en-US" dirty="0"/>
              <a:t>.</a:t>
            </a:r>
            <a:r>
              <a:rPr lang="en-US" b="1" i="1" dirty="0"/>
              <a:t>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1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Observational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“Learning through observing the behavior of another person (called a model )is known as observational learning”.</a:t>
            </a:r>
          </a:p>
          <a:p>
            <a:pPr marL="0" indent="0" algn="ctr">
              <a:buNone/>
            </a:pPr>
            <a:endParaRPr lang="en-US" b="1" i="1" dirty="0"/>
          </a:p>
          <a:p>
            <a:pPr>
              <a:buFont typeface="Wingdings" pitchFamily="2" charset="2"/>
              <a:buChar char="Ø"/>
            </a:pPr>
            <a:r>
              <a:rPr lang="en-US" sz="2200" i="1" dirty="0"/>
              <a:t>Albert Bandura (1977, 1986)</a:t>
            </a:r>
          </a:p>
          <a:p>
            <a:pPr>
              <a:buFont typeface="Wingdings" pitchFamily="2" charset="2"/>
              <a:buChar char="Ø"/>
            </a:pPr>
            <a:r>
              <a:rPr lang="en-US" sz="2200" i="1" dirty="0"/>
              <a:t>Observational learning is the form of social learning because it involves interaction with other people.</a:t>
            </a:r>
          </a:p>
          <a:p>
            <a:pPr>
              <a:buFont typeface="Wingdings" pitchFamily="2" charset="2"/>
              <a:buChar char="Ø"/>
            </a:pPr>
            <a:r>
              <a:rPr lang="en-US" sz="2200" i="1" dirty="0"/>
              <a:t>This form of learning does not need reinforcement to occur, but instead, requires a model.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/>
              <a:t>e.g. piloting an airplane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/>
              <a:t>Performing brain surgery</a:t>
            </a:r>
          </a:p>
          <a:p>
            <a:endParaRPr lang="en-US" dirty="0"/>
          </a:p>
        </p:txBody>
      </p:sp>
      <p:pic>
        <p:nvPicPr>
          <p:cNvPr id="5" name="Picture 3" descr="C:\Users\iman__000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119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9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Steps of Observational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/>
              <a:t>Paying attention and perceiving the most critical features of another person’s (model)behavior.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Remembering the behavior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Reproducing the action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Being motivated to learn and carry out the behavior.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b="1" i="1" dirty="0"/>
              <a:t>Model can be a friend, teacher, sibling, colleague, celebrity etc.</a:t>
            </a:r>
          </a:p>
          <a:p>
            <a:endParaRPr lang="en-US" dirty="0"/>
          </a:p>
        </p:txBody>
      </p:sp>
      <p:pic>
        <p:nvPicPr>
          <p:cNvPr id="5" name="Picture 2" descr="C:\Users\iman__000\Desktop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9800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lr>
                <a:srgbClr val="AD0101"/>
              </a:buClr>
            </a:pPr>
            <a:r>
              <a:rPr lang="en-US" sz="2600" b="1" i="1" dirty="0">
                <a:solidFill>
                  <a:prstClr val="black"/>
                </a:solidFill>
              </a:rPr>
              <a:t>Behavior </a:t>
            </a:r>
            <a:r>
              <a:rPr lang="en-US" sz="2600" b="1" i="1" dirty="0">
                <a:solidFill>
                  <a:prstClr val="black"/>
                </a:solidFill>
              </a:rPr>
              <a:t>M</a:t>
            </a:r>
            <a:r>
              <a:rPr lang="en-US" sz="2600" b="1" i="1" dirty="0" smtClean="0">
                <a:solidFill>
                  <a:prstClr val="black"/>
                </a:solidFill>
              </a:rPr>
              <a:t>odification</a:t>
            </a:r>
            <a:endParaRPr lang="en-US" sz="2600" dirty="0" smtClean="0"/>
          </a:p>
          <a:p>
            <a:pPr marL="0" lvl="0" indent="0">
              <a:lnSpc>
                <a:spcPct val="150000"/>
              </a:lnSpc>
              <a:buClr>
                <a:srgbClr val="AD0101"/>
              </a:buClr>
              <a:buNone/>
            </a:pPr>
            <a:r>
              <a:rPr lang="en-US" sz="2400" b="1" i="1" dirty="0">
                <a:solidFill>
                  <a:prstClr val="black"/>
                </a:solidFill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</a:rPr>
              <a:t>                               </a:t>
            </a:r>
            <a:r>
              <a:rPr lang="en-US" sz="2600" dirty="0" smtClean="0">
                <a:solidFill>
                  <a:prstClr val="black"/>
                </a:solidFill>
              </a:rPr>
              <a:t>A formalized technique for promoting the frequency of desirable behaviors and decreasing the incidence of unwanted ones.</a:t>
            </a:r>
          </a:p>
          <a:p>
            <a:pPr marL="0" lvl="0" indent="0">
              <a:lnSpc>
                <a:spcPct val="150000"/>
              </a:lnSpc>
              <a:buClr>
                <a:srgbClr val="AD0101"/>
              </a:buClr>
              <a:buNone/>
            </a:pPr>
            <a:r>
              <a:rPr lang="en-US" sz="2400" i="1" dirty="0" smtClean="0">
                <a:solidFill>
                  <a:prstClr val="black"/>
                </a:solidFill>
              </a:rPr>
              <a:t>Proved to be helpful in a variety of situations: lose weight, give up smoking, behave more safely etc. </a:t>
            </a:r>
            <a:endParaRPr lang="en-US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24">
      <a:dk1>
        <a:sysClr val="windowText" lastClr="000000"/>
      </a:dk1>
      <a:lt1>
        <a:sysClr val="window" lastClr="FFFFFF"/>
      </a:lt1>
      <a:dk2>
        <a:srgbClr val="303030"/>
      </a:dk2>
      <a:lt2>
        <a:srgbClr val="FCC2DB"/>
      </a:lt2>
      <a:accent1>
        <a:srgbClr val="AD0101"/>
      </a:accent1>
      <a:accent2>
        <a:srgbClr val="726056"/>
      </a:accent2>
      <a:accent3>
        <a:srgbClr val="000000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Yellow">
  <a:themeElements>
    <a:clrScheme name="Custom 2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B050"/>
      </a:accent1>
      <a:accent2>
        <a:srgbClr val="9B2D1F"/>
      </a:accent2>
      <a:accent3>
        <a:srgbClr val="742117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2000</TotalTime>
  <Words>420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Wingdings</vt:lpstr>
      <vt:lpstr>Wingdings 2</vt:lpstr>
      <vt:lpstr>Yellow</vt:lpstr>
      <vt:lpstr>1_Yellow</vt:lpstr>
      <vt:lpstr>LEARNING</vt:lpstr>
      <vt:lpstr>Learning Outcomes</vt:lpstr>
      <vt:lpstr>PowerPoint Presentation</vt:lpstr>
      <vt:lpstr>Cognitive-Social Learning Theory</vt:lpstr>
      <vt:lpstr>Latent Learning</vt:lpstr>
      <vt:lpstr>Observational Learning</vt:lpstr>
      <vt:lpstr>Steps of Observational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Punjab Tech</cp:lastModifiedBy>
  <cp:revision>404</cp:revision>
  <dcterms:created xsi:type="dcterms:W3CDTF">2006-08-16T00:00:00Z</dcterms:created>
  <dcterms:modified xsi:type="dcterms:W3CDTF">2022-04-13T05:39:01Z</dcterms:modified>
</cp:coreProperties>
</file>