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890" r:id="rId2"/>
    <p:sldId id="912" r:id="rId3"/>
    <p:sldId id="917" r:id="rId4"/>
    <p:sldId id="281" r:id="rId5"/>
    <p:sldId id="915" r:id="rId6"/>
    <p:sldId id="282" r:id="rId7"/>
    <p:sldId id="283" r:id="rId8"/>
    <p:sldId id="284" r:id="rId9"/>
    <p:sldId id="913" r:id="rId10"/>
    <p:sldId id="861" r:id="rId11"/>
    <p:sldId id="862" r:id="rId12"/>
    <p:sldId id="285" r:id="rId13"/>
    <p:sldId id="911" r:id="rId14"/>
    <p:sldId id="300" r:id="rId15"/>
    <p:sldId id="901" r:id="rId16"/>
    <p:sldId id="900" r:id="rId17"/>
    <p:sldId id="287" r:id="rId18"/>
    <p:sldId id="902" r:id="rId19"/>
    <p:sldId id="904" r:id="rId20"/>
    <p:sldId id="914" r:id="rId21"/>
    <p:sldId id="918" r:id="rId22"/>
    <p:sldId id="289" r:id="rId23"/>
    <p:sldId id="916" r:id="rId24"/>
    <p:sldId id="908" r:id="rId25"/>
    <p:sldId id="291" r:id="rId26"/>
    <p:sldId id="290" r:id="rId27"/>
  </p:sldIdLst>
  <p:sldSz cx="12192000" cy="6858000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1000" kern="1200">
        <a:solidFill>
          <a:srgbClr val="96969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000" kern="1200">
        <a:solidFill>
          <a:srgbClr val="96969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000" kern="1200">
        <a:solidFill>
          <a:srgbClr val="96969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000" kern="1200">
        <a:solidFill>
          <a:srgbClr val="96969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000" kern="1200">
        <a:solidFill>
          <a:srgbClr val="96969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96969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96969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96969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969696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66745" autoAdjust="0"/>
  </p:normalViewPr>
  <p:slideViewPr>
    <p:cSldViewPr snapToGrid="0">
      <p:cViewPr varScale="1">
        <p:scale>
          <a:sx n="124" d="100"/>
          <a:sy n="124" d="100"/>
        </p:scale>
        <p:origin x="384" y="17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1740-69E3-4556-8977-4086335BB112}" type="datetimeFigureOut">
              <a:rPr lang="en-AU" smtClean="0"/>
              <a:t>12/3/2023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C9596-314D-41AC-9860-7C3A2BB687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54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32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637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950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6214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8329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6039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990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835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902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985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186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623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966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854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898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268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7173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750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663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27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673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4860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871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091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498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C9596-314D-41AC-9860-7C3A2BB6878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91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19" indent="0" algn="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78F3-CC09-43AD-BAB3-B4541B17B9A1}" type="datetimeFigureOut">
              <a:rPr lang="en-AU" smtClean="0"/>
              <a:t>12/3/2023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D342-6FE4-4C37-8E1F-0DFF16D192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4224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872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with </a:t>
            </a:r>
            <a:r>
              <a:rPr lang="en-US" dirty="0" err="1"/>
              <a:t>COntent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0D342-6FE4-4C37-8E1F-0DFF16D19254}" type="slidenum">
              <a:rPr lang="en-AU" smtClean="0"/>
              <a:t>‹#›</a:t>
            </a:fld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09600" y="1092200"/>
            <a:ext cx="11176000" cy="5427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970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7" y="228600"/>
            <a:ext cx="11472333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143000"/>
            <a:ext cx="5638800" cy="5715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143001"/>
            <a:ext cx="5638800" cy="2781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4076701"/>
            <a:ext cx="5638800" cy="2781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149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78F3-CC09-43AD-BAB3-B4541B17B9A1}" type="datetimeFigureOut">
              <a:rPr lang="en-AU" smtClean="0"/>
              <a:t>12/3/2023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D342-6FE4-4C37-8E1F-0DFF16D192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75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78F3-CC09-43AD-BAB3-B4541B17B9A1}" type="datetimeFigureOut">
              <a:rPr lang="en-AU" smtClean="0"/>
              <a:t>12/3/2023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D342-6FE4-4C37-8E1F-0DFF16D192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40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1859757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78F3-CC09-43AD-BAB3-B4541B17B9A1}" type="datetimeFigureOut">
              <a:rPr lang="en-AU" smtClean="0"/>
              <a:t>12/3/2023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D342-6FE4-4C37-8E1F-0DFF16D192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6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0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6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1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78F3-CC09-43AD-BAB3-B4541B17B9A1}" type="datetimeFigureOut">
              <a:rPr lang="en-AU" smtClean="0"/>
              <a:t>12/3/2023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24F0D342-6FE4-4C37-8E1F-0DFF16D19254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38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78F3-CC09-43AD-BAB3-B4541B17B9A1}" type="datetimeFigureOut">
              <a:rPr lang="en-AU" smtClean="0"/>
              <a:t>12/3/2023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D342-6FE4-4C37-8E1F-0DFF16D192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259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78F3-CC09-43AD-BAB3-B4541B17B9A1}" type="datetimeFigureOut">
              <a:rPr lang="en-AU" smtClean="0"/>
              <a:t>12/3/2023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D342-6FE4-4C37-8E1F-0DFF16D192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094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06400" y="115060"/>
            <a:ext cx="11684000" cy="647176"/>
          </a:xfrm>
        </p:spPr>
        <p:txBody>
          <a:bodyPr/>
          <a:lstStyle>
            <a:lvl1pPr>
              <a:defRPr b="0" i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  <a:ea typeface="Tahoma" panose="020B060403050404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Title and Text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06400" y="990600"/>
            <a:ext cx="11684000" cy="5486400"/>
          </a:xfrm>
        </p:spPr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06404" y="6519532"/>
            <a:ext cx="11684001" cy="333056"/>
          </a:xfrm>
        </p:spPr>
        <p:txBody>
          <a:bodyPr lIns="0" tIns="0" rIns="0" bIns="91440" anchor="b">
            <a:normAutofit/>
          </a:bodyPr>
          <a:lstStyle>
            <a:lvl1pPr marL="0" indent="0" algn="r">
              <a:buNone/>
              <a:defRPr lang="en-US" sz="900" kern="1200" dirty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 vert="horz" lIns="91440" tIns="0" rIns="0" bIns="73152" rtlCol="0" anchor="b"/>
          <a:lstStyle>
            <a:lvl1pPr>
              <a:defRPr lang="en-US" sz="800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</a:defRPr>
            </a:lvl1pPr>
          </a:lstStyle>
          <a:p>
            <a:fld id="{24F0D342-6FE4-4C37-8E1F-0DFF16D192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7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8217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8217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62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5978F3-CC09-43AD-BAB3-B4541B17B9A1}" type="datetimeFigureOut">
              <a:rPr lang="en-AU" smtClean="0"/>
              <a:t>12/3/2023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F0D342-6FE4-4C37-8E1F-0DFF16D19254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0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98191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7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13" indent="-27431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4" indent="-246882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246882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690" indent="-210307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03" indent="-210307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17" indent="-21030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192" indent="-182875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05" indent="-182875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18" indent="-182875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2.07409.pdf#:~:text=Causal%20forests%20are%20an%20adaptation,of%20heterogeneous%20treatment%20effect%20estimation.&amp;text=Then%2C%20in%20the%20next%20section,effect%20estimation%20in%20observational%20studies.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sagepub.com/doi/10.1509/jmkr.43.2.27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online.informs.org/doi/10.1287/deca.2017.035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98C6-19A9-4591-B91F-993152E7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tx2"/>
                </a:solidFill>
              </a:rPr>
              <a:t>Study about Continued Use of LinkedIn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9DD73-B266-4A7A-9F56-5BE8D6BE8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6400" y="1905000"/>
            <a:ext cx="11684000" cy="4572000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things considered, it is likely that I will continue to use LinkedIn (1) </a:t>
            </a:r>
          </a:p>
          <a:p>
            <a:r>
              <a:rPr lang="en-US" dirty="0"/>
              <a:t>I value the information LinkedIn offers, with the help of which I get what I need in a certain situation (2) </a:t>
            </a:r>
          </a:p>
          <a:p>
            <a:r>
              <a:rPr lang="en-US" dirty="0"/>
              <a:t>Using LinkedIn helps me to feel accepted by others (3) </a:t>
            </a:r>
          </a:p>
          <a:p>
            <a:r>
              <a:rPr lang="en-US" dirty="0"/>
              <a:t>LinkedIn properly satisfies users’ needs (4) </a:t>
            </a:r>
          </a:p>
          <a:p>
            <a:r>
              <a:rPr lang="en-US" dirty="0"/>
              <a:t>LinkedIn is part of my everyday activity (5) </a:t>
            </a:r>
          </a:p>
          <a:p>
            <a:r>
              <a:rPr lang="en-US" dirty="0"/>
              <a:t>I would be upset if LinkedIn shut down (6) </a:t>
            </a:r>
          </a:p>
          <a:p>
            <a:r>
              <a:rPr lang="en-US" dirty="0"/>
              <a:t>I rely on LinkedIn when I have a specific information need (7) </a:t>
            </a:r>
          </a:p>
          <a:p>
            <a:r>
              <a:rPr lang="en-US" dirty="0"/>
              <a:t>LinkedIn provides convenient functions (8) </a:t>
            </a:r>
          </a:p>
          <a:p>
            <a:r>
              <a:rPr lang="en-US" dirty="0"/>
              <a:t>Using LinkedIn bores me (9)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DDE60-6CD9-43DF-9D69-F4257B2ED2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21318-016A-4527-90EB-DF3EF111810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buClr>
                <a:srgbClr val="C00000"/>
              </a:buClr>
              <a:buSzPct val="75000"/>
              <a:buFont typeface="Wingdings" panose="05000000000000000000" pitchFamily="2" charset="2"/>
              <a:buNone/>
            </a:pPr>
            <a:fld id="{ED4E8DE7-8107-485D-819E-7A652D98D056}" type="slidenum">
              <a:rPr lang="en-US" smtClean="0"/>
              <a:pPr>
                <a:buClr>
                  <a:srgbClr val="C00000"/>
                </a:buClr>
                <a:buSzPct val="75000"/>
                <a:buFont typeface="Wingdings" panose="05000000000000000000" pitchFamily="2" charset="2"/>
                <a:buNone/>
              </a:pPr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7E1CC-11BC-4C90-9195-72753AF0D312}"/>
              </a:ext>
            </a:extLst>
          </p:cNvPr>
          <p:cNvSpPr txBox="1"/>
          <p:nvPr/>
        </p:nvSpPr>
        <p:spPr>
          <a:xfrm>
            <a:off x="406400" y="1000830"/>
            <a:ext cx="7315200" cy="725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sz="1867" b="1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Q5 How much do you agree with the following statements about LinkedIn usage? (7-point scale)</a:t>
            </a:r>
            <a:endParaRPr lang="en-AU" sz="1867" b="1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2F4DA-F0C9-456F-8961-4F4234B66816}"/>
              </a:ext>
            </a:extLst>
          </p:cNvPr>
          <p:cNvSpPr txBox="1"/>
          <p:nvPr/>
        </p:nvSpPr>
        <p:spPr>
          <a:xfrm>
            <a:off x="7924800" y="4140200"/>
            <a:ext cx="3962400" cy="748795"/>
          </a:xfrm>
          <a:custGeom>
            <a:avLst/>
            <a:gdLst>
              <a:gd name="connsiteX0" fmla="*/ 0 w 3962400"/>
              <a:gd name="connsiteY0" fmla="*/ 0 h 748795"/>
              <a:gd name="connsiteX1" fmla="*/ 605681 w 3962400"/>
              <a:gd name="connsiteY1" fmla="*/ 0 h 748795"/>
              <a:gd name="connsiteX2" fmla="*/ 1132114 w 3962400"/>
              <a:gd name="connsiteY2" fmla="*/ 0 h 748795"/>
              <a:gd name="connsiteX3" fmla="*/ 1579299 w 3962400"/>
              <a:gd name="connsiteY3" fmla="*/ 0 h 748795"/>
              <a:gd name="connsiteX4" fmla="*/ 2184981 w 3962400"/>
              <a:gd name="connsiteY4" fmla="*/ 0 h 748795"/>
              <a:gd name="connsiteX5" fmla="*/ 2751038 w 3962400"/>
              <a:gd name="connsiteY5" fmla="*/ 0 h 748795"/>
              <a:gd name="connsiteX6" fmla="*/ 3198223 w 3962400"/>
              <a:gd name="connsiteY6" fmla="*/ 0 h 748795"/>
              <a:gd name="connsiteX7" fmla="*/ 3962400 w 3962400"/>
              <a:gd name="connsiteY7" fmla="*/ 0 h 748795"/>
              <a:gd name="connsiteX8" fmla="*/ 3962400 w 3962400"/>
              <a:gd name="connsiteY8" fmla="*/ 366910 h 748795"/>
              <a:gd name="connsiteX9" fmla="*/ 3962400 w 3962400"/>
              <a:gd name="connsiteY9" fmla="*/ 748795 h 748795"/>
              <a:gd name="connsiteX10" fmla="*/ 3396343 w 3962400"/>
              <a:gd name="connsiteY10" fmla="*/ 748795 h 748795"/>
              <a:gd name="connsiteX11" fmla="*/ 2751038 w 3962400"/>
              <a:gd name="connsiteY11" fmla="*/ 748795 h 748795"/>
              <a:gd name="connsiteX12" fmla="*/ 2224605 w 3962400"/>
              <a:gd name="connsiteY12" fmla="*/ 748795 h 748795"/>
              <a:gd name="connsiteX13" fmla="*/ 1698171 w 3962400"/>
              <a:gd name="connsiteY13" fmla="*/ 748795 h 748795"/>
              <a:gd name="connsiteX14" fmla="*/ 1132114 w 3962400"/>
              <a:gd name="connsiteY14" fmla="*/ 748795 h 748795"/>
              <a:gd name="connsiteX15" fmla="*/ 526433 w 3962400"/>
              <a:gd name="connsiteY15" fmla="*/ 748795 h 748795"/>
              <a:gd name="connsiteX16" fmla="*/ 0 w 3962400"/>
              <a:gd name="connsiteY16" fmla="*/ 748795 h 748795"/>
              <a:gd name="connsiteX17" fmla="*/ 0 w 3962400"/>
              <a:gd name="connsiteY17" fmla="*/ 396861 h 748795"/>
              <a:gd name="connsiteX18" fmla="*/ 0 w 3962400"/>
              <a:gd name="connsiteY18" fmla="*/ 0 h 74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62400" h="748795" extrusionOk="0">
                <a:moveTo>
                  <a:pt x="0" y="0"/>
                </a:moveTo>
                <a:cubicBezTo>
                  <a:pt x="207223" y="-25202"/>
                  <a:pt x="473816" y="31660"/>
                  <a:pt x="605681" y="0"/>
                </a:cubicBezTo>
                <a:cubicBezTo>
                  <a:pt x="737546" y="-31660"/>
                  <a:pt x="965447" y="23995"/>
                  <a:pt x="1132114" y="0"/>
                </a:cubicBezTo>
                <a:cubicBezTo>
                  <a:pt x="1298781" y="-23995"/>
                  <a:pt x="1467951" y="30499"/>
                  <a:pt x="1579299" y="0"/>
                </a:cubicBezTo>
                <a:cubicBezTo>
                  <a:pt x="1690648" y="-30499"/>
                  <a:pt x="1992986" y="4462"/>
                  <a:pt x="2184981" y="0"/>
                </a:cubicBezTo>
                <a:cubicBezTo>
                  <a:pt x="2376976" y="-4462"/>
                  <a:pt x="2582747" y="34418"/>
                  <a:pt x="2751038" y="0"/>
                </a:cubicBezTo>
                <a:cubicBezTo>
                  <a:pt x="2919329" y="-34418"/>
                  <a:pt x="3006606" y="49039"/>
                  <a:pt x="3198223" y="0"/>
                </a:cubicBezTo>
                <a:cubicBezTo>
                  <a:pt x="3389840" y="-49039"/>
                  <a:pt x="3593070" y="36957"/>
                  <a:pt x="3962400" y="0"/>
                </a:cubicBezTo>
                <a:cubicBezTo>
                  <a:pt x="3992890" y="91106"/>
                  <a:pt x="3921669" y="256692"/>
                  <a:pt x="3962400" y="366910"/>
                </a:cubicBezTo>
                <a:cubicBezTo>
                  <a:pt x="4003131" y="477128"/>
                  <a:pt x="3938767" y="604949"/>
                  <a:pt x="3962400" y="748795"/>
                </a:cubicBezTo>
                <a:cubicBezTo>
                  <a:pt x="3762216" y="783114"/>
                  <a:pt x="3513683" y="703805"/>
                  <a:pt x="3396343" y="748795"/>
                </a:cubicBezTo>
                <a:cubicBezTo>
                  <a:pt x="3279003" y="793785"/>
                  <a:pt x="2936255" y="677701"/>
                  <a:pt x="2751038" y="748795"/>
                </a:cubicBezTo>
                <a:cubicBezTo>
                  <a:pt x="2565821" y="819889"/>
                  <a:pt x="2478230" y="715953"/>
                  <a:pt x="2224605" y="748795"/>
                </a:cubicBezTo>
                <a:cubicBezTo>
                  <a:pt x="1970980" y="781637"/>
                  <a:pt x="1946657" y="708865"/>
                  <a:pt x="1698171" y="748795"/>
                </a:cubicBezTo>
                <a:cubicBezTo>
                  <a:pt x="1449685" y="788725"/>
                  <a:pt x="1407153" y="729417"/>
                  <a:pt x="1132114" y="748795"/>
                </a:cubicBezTo>
                <a:cubicBezTo>
                  <a:pt x="857075" y="768173"/>
                  <a:pt x="687254" y="704909"/>
                  <a:pt x="526433" y="748795"/>
                </a:cubicBezTo>
                <a:cubicBezTo>
                  <a:pt x="365612" y="792681"/>
                  <a:pt x="168755" y="731004"/>
                  <a:pt x="0" y="748795"/>
                </a:cubicBezTo>
                <a:cubicBezTo>
                  <a:pt x="-3112" y="665817"/>
                  <a:pt x="25731" y="528540"/>
                  <a:pt x="0" y="396861"/>
                </a:cubicBezTo>
                <a:cubicBezTo>
                  <a:pt x="-25731" y="265182"/>
                  <a:pt x="31187" y="88643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4327307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AU" sz="2133" b="1" dirty="0">
                <a:solidFill>
                  <a:srgbClr val="FF0000"/>
                </a:solidFill>
              </a:rPr>
              <a:t>How likely is a person to stop using LinkedIn?</a:t>
            </a:r>
          </a:p>
        </p:txBody>
      </p:sp>
    </p:spTree>
    <p:extLst>
      <p:ext uri="{BB962C8B-B14F-4D97-AF65-F5344CB8AC3E}">
        <p14:creationId xmlns:p14="http://schemas.microsoft.com/office/powerpoint/2010/main" val="158990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67" dirty="0">
                <a:solidFill>
                  <a:srgbClr val="FF0000"/>
                </a:solidFill>
              </a:rPr>
              <a:t>An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buClr>
                <a:srgbClr val="C00000"/>
              </a:buClr>
              <a:buSzPct val="75000"/>
              <a:buFont typeface="Wingdings" panose="05000000000000000000" pitchFamily="2" charset="2"/>
              <a:buNone/>
            </a:pPr>
            <a:fld id="{ED4E8DE7-8107-485D-819E-7A652D98D056}" type="slidenum">
              <a:rPr lang="en-US" smtClean="0"/>
              <a:pPr>
                <a:buClr>
                  <a:srgbClr val="C00000"/>
                </a:buClr>
                <a:buSzPct val="75000"/>
                <a:buFont typeface="Wingdings" panose="05000000000000000000" pitchFamily="2" charset="2"/>
                <a:buNone/>
              </a:pPr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518" y="1203877"/>
            <a:ext cx="8331200" cy="505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67" dirty="0">
                <a:solidFill>
                  <a:srgbClr val="FF0000"/>
                </a:solidFill>
              </a:rPr>
              <a:t>Answer Key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b="1" dirty="0"/>
              <a:t>Accuracy</a:t>
            </a:r>
          </a:p>
          <a:p>
            <a:pPr lvl="1"/>
            <a:r>
              <a:rPr lang="en-US" sz="3000" dirty="0"/>
              <a:t> </a:t>
            </a:r>
            <a:endParaRPr lang="en-US" sz="3000" b="1" dirty="0"/>
          </a:p>
          <a:p>
            <a:r>
              <a:rPr lang="en-US" sz="3200" b="1" dirty="0"/>
              <a:t>Error Rate:</a:t>
            </a:r>
            <a:r>
              <a:rPr lang="en-US" sz="3200" dirty="0"/>
              <a:t>  </a:t>
            </a:r>
          </a:p>
          <a:p>
            <a:pPr lvl="1"/>
            <a:endParaRPr lang="en-US" sz="3000" b="1" dirty="0"/>
          </a:p>
          <a:p>
            <a:r>
              <a:rPr lang="en-US" sz="3200" b="1" dirty="0"/>
              <a:t>Sensitivity:</a:t>
            </a:r>
            <a:r>
              <a:rPr lang="en-US" sz="3200" dirty="0"/>
              <a:t> </a:t>
            </a:r>
          </a:p>
          <a:p>
            <a:pPr lvl="1"/>
            <a:endParaRPr lang="en-US" sz="3000" b="1" dirty="0"/>
          </a:p>
          <a:p>
            <a:r>
              <a:rPr lang="en-US" sz="3200" b="1" dirty="0"/>
              <a:t>Precision:</a:t>
            </a:r>
            <a:r>
              <a:rPr lang="en-US" sz="3200" dirty="0"/>
              <a:t> </a:t>
            </a:r>
          </a:p>
          <a:p>
            <a:pPr lvl="1"/>
            <a:r>
              <a:rPr lang="en-US" sz="3000" dirty="0"/>
              <a:t> </a:t>
            </a:r>
          </a:p>
          <a:p>
            <a:r>
              <a:rPr lang="en-US" sz="2667" b="1" dirty="0"/>
              <a:t>Specificity:</a:t>
            </a:r>
            <a:r>
              <a:rPr lang="en-US" sz="2667" dirty="0"/>
              <a:t>  </a:t>
            </a:r>
          </a:p>
          <a:p>
            <a:pPr lvl="1"/>
            <a:r>
              <a:rPr lang="en-US" sz="2467" dirty="0"/>
              <a:t> </a:t>
            </a:r>
          </a:p>
          <a:p>
            <a:endParaRPr lang="en-US" sz="3200" dirty="0"/>
          </a:p>
          <a:p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buClr>
                <a:srgbClr val="C00000"/>
              </a:buClr>
              <a:buSzPct val="75000"/>
              <a:buFont typeface="Wingdings" panose="05000000000000000000" pitchFamily="2" charset="2"/>
              <a:buNone/>
            </a:pPr>
            <a:fld id="{ED4E8DE7-8107-485D-819E-7A652D98D056}" type="slidenum">
              <a:rPr lang="en-US" smtClean="0"/>
              <a:pPr>
                <a:buClr>
                  <a:srgbClr val="C00000"/>
                </a:buClr>
                <a:buSzPct val="75000"/>
                <a:buFont typeface="Wingdings" panose="05000000000000000000" pitchFamily="2" charset="2"/>
                <a:buNone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7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AA9D-ACAF-4757-8B34-7ECDE4AD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46594"/>
          </a:xfrm>
        </p:spPr>
        <p:txBody>
          <a:bodyPr>
            <a:normAutofit/>
          </a:bodyPr>
          <a:lstStyle/>
          <a:p>
            <a:r>
              <a:rPr lang="en-AU" sz="3200" dirty="0"/>
              <a:t>Model Performance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09CD-5C10-4F9B-AE43-34CE1428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72405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9057B-546D-478E-A7D2-B51F3880FE04}"/>
              </a:ext>
            </a:extLst>
          </p:cNvPr>
          <p:cNvSpPr txBox="1"/>
          <p:nvPr/>
        </p:nvSpPr>
        <p:spPr>
          <a:xfrm>
            <a:off x="363383" y="1297874"/>
            <a:ext cx="10258926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accuracy_score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precision_score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roc_auc_score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log_loss</a:t>
            </a:r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pandas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</a:p>
          <a:p>
            <a:pPr algn="l"/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columns=[</a:t>
            </a:r>
            <a:r>
              <a:rPr lang="en-AU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'Error rate', 'Precision', 'Sensitivity', 'Specificity', 'AUC', 'Cross-Entropy']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rows=[</a:t>
            </a:r>
            <a:r>
              <a:rPr lang="en-AU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‘Random Forest'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l"/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results=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columns=columns, index=rows) </a:t>
            </a:r>
          </a:p>
          <a:p>
            <a:pPr algn="l"/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rnd.predict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y_prob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rnd.predict_proba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)[:,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l"/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results.iloc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]=  1 -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accuracy_score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results.iloc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0,1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]= 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precision_score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 =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results.iloc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0,2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]=  confusion[1,1]/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np.sum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(confusion[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,:])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results.iloc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0,3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]=  confusion[0,0]/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np.sum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(confusion[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,:])</a:t>
            </a:r>
          </a:p>
          <a:p>
            <a:pPr algn="l"/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results.iloc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0, 4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]= 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roc_auc_score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y_prob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results.iloc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0, 5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]= 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log_loss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y_prob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B52461-D97E-43ED-AD00-D74F6FCF8405}"/>
                  </a:ext>
                </a:extLst>
              </p:cNvPr>
              <p:cNvSpPr txBox="1"/>
              <p:nvPr/>
            </p:nvSpPr>
            <p:spPr>
              <a:xfrm>
                <a:off x="7975533" y="4541213"/>
                <a:ext cx="3853084" cy="478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A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ensitivity</m:t>
                    </m:r>
                    <m:r>
                      <a:rPr lang="en-A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A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B52461-D97E-43ED-AD00-D74F6FCF8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533" y="4541213"/>
                <a:ext cx="3853084" cy="478593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8216D-5291-446F-B9B5-BF89B4A00DC0}"/>
                  </a:ext>
                </a:extLst>
              </p:cNvPr>
              <p:cNvSpPr txBox="1"/>
              <p:nvPr/>
            </p:nvSpPr>
            <p:spPr>
              <a:xfrm>
                <a:off x="7975533" y="5157885"/>
                <a:ext cx="3853084" cy="478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A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pecificity</m:t>
                    </m:r>
                    <m:r>
                      <a:rPr lang="en-A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num>
                      <m:den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A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8216D-5291-446F-B9B5-BF89B4A00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533" y="5157885"/>
                <a:ext cx="3853084" cy="478593"/>
              </a:xfrm>
              <a:prstGeom prst="rect">
                <a:avLst/>
              </a:prstGeom>
              <a:blipFill>
                <a:blip r:embed="rId4"/>
                <a:stretch>
                  <a:fillRect b="-101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7647A9-7D79-41BB-BFB1-5DF71A416A90}"/>
              </a:ext>
            </a:extLst>
          </p:cNvPr>
          <p:cNvCxnSpPr>
            <a:cxnSpLocks/>
          </p:cNvCxnSpPr>
          <p:nvPr/>
        </p:nvCxnSpPr>
        <p:spPr>
          <a:xfrm flipV="1">
            <a:off x="5085567" y="4969197"/>
            <a:ext cx="2889966" cy="377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16518B-9EAE-4FCB-8938-0B8E0652BEDB}"/>
              </a:ext>
            </a:extLst>
          </p:cNvPr>
          <p:cNvCxnSpPr>
            <a:cxnSpLocks/>
          </p:cNvCxnSpPr>
          <p:nvPr/>
        </p:nvCxnSpPr>
        <p:spPr>
          <a:xfrm flipV="1">
            <a:off x="5085567" y="5613592"/>
            <a:ext cx="2889966" cy="50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2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0CFC-95F4-40AA-963D-4F2F9D8C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463" y="425885"/>
            <a:ext cx="10567792" cy="450937"/>
          </a:xfrm>
        </p:spPr>
        <p:txBody>
          <a:bodyPr>
            <a:normAutofit fontScale="90000"/>
          </a:bodyPr>
          <a:lstStyle/>
          <a:p>
            <a:r>
              <a:rPr lang="en-AU" dirty="0"/>
              <a:t>Predicated DV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8E80C6-71FE-4C10-A1BE-4126EBBA1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525726"/>
              </p:ext>
            </p:extLst>
          </p:nvPr>
        </p:nvGraphicFramePr>
        <p:xfrm>
          <a:off x="0" y="0"/>
          <a:ext cx="3643190" cy="6741696"/>
        </p:xfrm>
        <a:graphic>
          <a:graphicData uri="http://schemas.openxmlformats.org/drawingml/2006/table">
            <a:tbl>
              <a:tblPr/>
              <a:tblGrid>
                <a:gridCol w="1581700">
                  <a:extLst>
                    <a:ext uri="{9D8B030D-6E8A-4147-A177-3AD203B41FA5}">
                      <a16:colId xmlns:a16="http://schemas.microsoft.com/office/drawing/2014/main" val="2983976792"/>
                    </a:ext>
                  </a:extLst>
                </a:gridCol>
                <a:gridCol w="965105">
                  <a:extLst>
                    <a:ext uri="{9D8B030D-6E8A-4147-A177-3AD203B41FA5}">
                      <a16:colId xmlns:a16="http://schemas.microsoft.com/office/drawing/2014/main" val="1998808307"/>
                    </a:ext>
                  </a:extLst>
                </a:gridCol>
                <a:gridCol w="1096385">
                  <a:extLst>
                    <a:ext uri="{9D8B030D-6E8A-4147-A177-3AD203B41FA5}">
                      <a16:colId xmlns:a16="http://schemas.microsoft.com/office/drawing/2014/main" val="733144761"/>
                    </a:ext>
                  </a:extLst>
                </a:gridCol>
              </a:tblGrid>
              <a:tr h="280904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Respondent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y_test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y_pred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359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58891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746906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65566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272105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5373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441431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735698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303424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052365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57519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200815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105449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52981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04719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37743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197279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226100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58037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153815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4100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37070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232613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8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2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CE3B-0B90-4C5A-B607-30A7C746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Performance Measures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C896F8-FDD0-4C40-92D6-56AF1B360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960423"/>
              </p:ext>
            </p:extLst>
          </p:nvPr>
        </p:nvGraphicFramePr>
        <p:xfrm>
          <a:off x="609600" y="3489801"/>
          <a:ext cx="10972801" cy="1280160"/>
        </p:xfrm>
        <a:graphic>
          <a:graphicData uri="http://schemas.openxmlformats.org/drawingml/2006/table">
            <a:tbl>
              <a:tblPr/>
              <a:tblGrid>
                <a:gridCol w="1567543">
                  <a:extLst>
                    <a:ext uri="{9D8B030D-6E8A-4147-A177-3AD203B41FA5}">
                      <a16:colId xmlns:a16="http://schemas.microsoft.com/office/drawing/2014/main" val="3723970769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919356269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83446901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5237718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11669053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42176273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50935818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 fontAlgn="ctr"/>
                      <a:endParaRPr lang="en-AU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Error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Sensitivity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Specificity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AUC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Cross-Entropy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458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dirty="0">
                          <a:effectLst/>
                        </a:rPr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0.214286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0.733333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0.825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0.758621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0.9075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effectLst/>
                        </a:rPr>
                        <a:t>0.414877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467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60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A7CF-D762-4992-AE55-A44CCB52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Random Forests: Multi-class DV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37F0D-7979-442C-9322-8C64FC005D2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7137" y="1143000"/>
            <a:ext cx="4422864" cy="76200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Run the same codes with multi-class DV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88B969-B692-473E-B444-BDCD6F33C853}"/>
              </a:ext>
            </a:extLst>
          </p:cNvPr>
          <p:cNvSpPr txBox="1"/>
          <p:nvPr/>
        </p:nvSpPr>
        <p:spPr>
          <a:xfrm>
            <a:off x="756951" y="2462713"/>
            <a:ext cx="3363984" cy="1117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1333" dirty="0"/>
              <a:t>7    126</a:t>
            </a:r>
          </a:p>
          <a:p>
            <a:pPr algn="l"/>
            <a:r>
              <a:rPr lang="en-AU" sz="1333" dirty="0"/>
              <a:t>6     73</a:t>
            </a:r>
          </a:p>
          <a:p>
            <a:pPr algn="l"/>
            <a:r>
              <a:rPr lang="en-AU" sz="1333" dirty="0"/>
              <a:t>5     57</a:t>
            </a:r>
          </a:p>
          <a:p>
            <a:pPr algn="l"/>
            <a:r>
              <a:rPr lang="en-AU" sz="1333" dirty="0"/>
              <a:t>4     22</a:t>
            </a:r>
          </a:p>
          <a:p>
            <a:pPr algn="l"/>
            <a:r>
              <a:rPr lang="en-AU" sz="1333" dirty="0"/>
              <a:t>3      2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750BE-C6EA-4E21-A485-E2BC9EF3BED9}"/>
              </a:ext>
            </a:extLst>
          </p:cNvPr>
          <p:cNvSpPr txBox="1"/>
          <p:nvPr/>
        </p:nvSpPr>
        <p:spPr>
          <a:xfrm>
            <a:off x="303464" y="4158934"/>
            <a:ext cx="743284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=500,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max_leaf_nodes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=16,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n_jobs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=-1,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=21)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rnd.fit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rnd.predict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2C06E-6E17-4FD3-AD3A-605418A6AC2A}"/>
              </a:ext>
            </a:extLst>
          </p:cNvPr>
          <p:cNvSpPr txBox="1"/>
          <p:nvPr/>
        </p:nvSpPr>
        <p:spPr>
          <a:xfrm>
            <a:off x="443832" y="1845186"/>
            <a:ext cx="565216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sv-SE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y.value_counts()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DD958E6-2310-48BA-95C2-2F1416E47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824"/>
              </p:ext>
            </p:extLst>
          </p:nvPr>
        </p:nvGraphicFramePr>
        <p:xfrm>
          <a:off x="8384184" y="132348"/>
          <a:ext cx="3363984" cy="6628512"/>
        </p:xfrm>
        <a:graphic>
          <a:graphicData uri="http://schemas.openxmlformats.org/drawingml/2006/table">
            <a:tbl>
              <a:tblPr/>
              <a:tblGrid>
                <a:gridCol w="1121328">
                  <a:extLst>
                    <a:ext uri="{9D8B030D-6E8A-4147-A177-3AD203B41FA5}">
                      <a16:colId xmlns:a16="http://schemas.microsoft.com/office/drawing/2014/main" val="3145197696"/>
                    </a:ext>
                  </a:extLst>
                </a:gridCol>
                <a:gridCol w="1121328">
                  <a:extLst>
                    <a:ext uri="{9D8B030D-6E8A-4147-A177-3AD203B41FA5}">
                      <a16:colId xmlns:a16="http://schemas.microsoft.com/office/drawing/2014/main" val="4143830147"/>
                    </a:ext>
                  </a:extLst>
                </a:gridCol>
                <a:gridCol w="1121328">
                  <a:extLst>
                    <a:ext uri="{9D8B030D-6E8A-4147-A177-3AD203B41FA5}">
                      <a16:colId xmlns:a16="http://schemas.microsoft.com/office/drawing/2014/main" val="570879177"/>
                    </a:ext>
                  </a:extLst>
                </a:gridCol>
              </a:tblGrid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Respondent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y_test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y_pred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419916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318383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281263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477653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18112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41249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986267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160771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816569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35865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35440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235148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9518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600935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010402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656344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939419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236634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77718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629412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8845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108586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742804"/>
                  </a:ext>
                </a:extLst>
              </a:tr>
              <a:tr h="27618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63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4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A7CF-D762-4992-AE55-A44CCB52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82" y="891597"/>
            <a:ext cx="6655691" cy="762000"/>
          </a:xfrm>
        </p:spPr>
        <p:txBody>
          <a:bodyPr>
            <a:noAutofit/>
          </a:bodyPr>
          <a:lstStyle/>
          <a:p>
            <a:r>
              <a:rPr lang="en-AU" sz="3200" dirty="0"/>
              <a:t>Random Forests – Continuous DV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750BE-C6EA-4E21-A485-E2BC9EF3BED9}"/>
              </a:ext>
            </a:extLst>
          </p:cNvPr>
          <p:cNvSpPr txBox="1"/>
          <p:nvPr/>
        </p:nvSpPr>
        <p:spPr>
          <a:xfrm>
            <a:off x="188250" y="3054706"/>
            <a:ext cx="743284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rnd_reg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max_leaf_nodes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n_jobs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rnd_reg.fit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rnd_reg.predict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222926-049C-422B-BDDB-006DACE53F1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11200" y="1653597"/>
            <a:ext cx="4690979" cy="1041478"/>
          </a:xfrm>
        </p:spPr>
        <p:txBody>
          <a:bodyPr/>
          <a:lstStyle/>
          <a:p>
            <a:r>
              <a:rPr lang="en-AU" dirty="0"/>
              <a:t>Use </a:t>
            </a:r>
            <a:r>
              <a:rPr lang="en-AU" dirty="0" err="1"/>
              <a:t>RandomeForestRegressor</a:t>
            </a:r>
            <a:endParaRPr lang="en-A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83613E6-2588-4B92-A82B-477D584EA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00381"/>
              </p:ext>
            </p:extLst>
          </p:nvPr>
        </p:nvGraphicFramePr>
        <p:xfrm>
          <a:off x="7621090" y="-36696"/>
          <a:ext cx="4570909" cy="6620376"/>
        </p:xfrm>
        <a:graphic>
          <a:graphicData uri="http://schemas.openxmlformats.org/drawingml/2006/table">
            <a:tbl>
              <a:tblPr/>
              <a:tblGrid>
                <a:gridCol w="1237063">
                  <a:extLst>
                    <a:ext uri="{9D8B030D-6E8A-4147-A177-3AD203B41FA5}">
                      <a16:colId xmlns:a16="http://schemas.microsoft.com/office/drawing/2014/main" val="2383367710"/>
                    </a:ext>
                  </a:extLst>
                </a:gridCol>
                <a:gridCol w="686508">
                  <a:extLst>
                    <a:ext uri="{9D8B030D-6E8A-4147-A177-3AD203B41FA5}">
                      <a16:colId xmlns:a16="http://schemas.microsoft.com/office/drawing/2014/main" val="4242322008"/>
                    </a:ext>
                  </a:extLst>
                </a:gridCol>
                <a:gridCol w="805820">
                  <a:extLst>
                    <a:ext uri="{9D8B030D-6E8A-4147-A177-3AD203B41FA5}">
                      <a16:colId xmlns:a16="http://schemas.microsoft.com/office/drawing/2014/main" val="873443248"/>
                    </a:ext>
                  </a:extLst>
                </a:gridCol>
                <a:gridCol w="1841518">
                  <a:extLst>
                    <a:ext uri="{9D8B030D-6E8A-4147-A177-3AD203B41FA5}">
                      <a16:colId xmlns:a16="http://schemas.microsoft.com/office/drawing/2014/main" val="1008483134"/>
                    </a:ext>
                  </a:extLst>
                </a:gridCol>
              </a:tblGrid>
              <a:tr h="155925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Respondent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y_test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y_pred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y_pred_continuous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278603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4.994999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195406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5.862776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61964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6.609993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971157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5.614799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16929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6.820223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9304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6.649467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82984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4.657991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894228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6.826157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96090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4.681163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89870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5.410153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792557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6.699634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78901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4.574776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213823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5.891488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75043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6.70538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757735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4.976296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790701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6.71917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587307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6.545537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306432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6.830737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40397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4.899143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734808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6.316029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5998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6.636469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343765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5.91422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31957"/>
                  </a:ext>
                </a:extLst>
              </a:tr>
              <a:tr h="78928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5.839056</a:t>
                      </a:r>
                    </a:p>
                  </a:txBody>
                  <a:tcPr marL="1529" marR="1529" marT="15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826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4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9C0A-7933-466A-AA4F-E7609A2F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Random Forests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94A7C-1B4D-4A66-8419-DF969A4FD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3253D-7C03-4FD6-BBC9-1D5B10D7A2FC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AU" dirty="0"/>
              <a:t>Cons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C3E240-55DB-41AB-8848-C0DFFEB87876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Categorical or continuous target variable</a:t>
            </a:r>
          </a:p>
          <a:p>
            <a:r>
              <a:rPr lang="en-US" dirty="0"/>
              <a:t>Interested in importance of predictors</a:t>
            </a:r>
          </a:p>
          <a:p>
            <a:r>
              <a:rPr lang="en-US" dirty="0"/>
              <a:t>Need a quick benchmark model</a:t>
            </a:r>
          </a:p>
          <a:p>
            <a:r>
              <a:rPr lang="en-US" dirty="0"/>
              <a:t>If you have messy data, such as missing values, outliers</a:t>
            </a:r>
          </a:p>
          <a:p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C7D59-4141-411B-8561-4B175C305F4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If you’re solving a very complex, novel problem</a:t>
            </a:r>
          </a:p>
          <a:p>
            <a:r>
              <a:rPr lang="en-US" dirty="0"/>
              <a:t>Transparency is important</a:t>
            </a:r>
          </a:p>
          <a:p>
            <a:r>
              <a:rPr lang="en-US" dirty="0"/>
              <a:t>Prediction time is important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4905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C472-9BA8-4B33-BE67-D6FCC80D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Logistic Regression vs. Random Forests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7003F-356C-4700-9AE3-11B9F86E8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Logistic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4F25B-BDB6-49FA-B670-13C503BCC6C8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AU" dirty="0"/>
              <a:t>Random Forest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C3737F-9981-4B13-BA2A-49E2A38218F6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AU" dirty="0"/>
              <a:t>Want to know the impact of a feature on DV (positive/negative)</a:t>
            </a:r>
          </a:p>
          <a:p>
            <a:r>
              <a:rPr lang="en-AU" dirty="0"/>
              <a:t> Statistical significance is important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DE20B-5F2E-49EB-8A95-747ED05288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Continuous target variable</a:t>
            </a:r>
          </a:p>
          <a:p>
            <a:r>
              <a:rPr lang="en-AU" dirty="0"/>
              <a:t>Prediction is the focus rather than the impact of a particular feature </a:t>
            </a:r>
          </a:p>
          <a:p>
            <a:r>
              <a:rPr lang="en-AU" dirty="0"/>
              <a:t>Fine with ‘black’ boxes</a:t>
            </a:r>
          </a:p>
          <a:p>
            <a:r>
              <a:rPr lang="en-AU" dirty="0"/>
              <a:t>Messy data</a:t>
            </a:r>
          </a:p>
        </p:txBody>
      </p:sp>
    </p:spTree>
    <p:extLst>
      <p:ext uri="{BB962C8B-B14F-4D97-AF65-F5344CB8AC3E}">
        <p14:creationId xmlns:p14="http://schemas.microsoft.com/office/powerpoint/2010/main" val="266112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55AA-C603-489A-97B0-C3686C79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57" y="258920"/>
            <a:ext cx="10972800" cy="920175"/>
          </a:xfrm>
        </p:spPr>
        <p:txBody>
          <a:bodyPr/>
          <a:lstStyle/>
          <a:p>
            <a:r>
              <a:rPr lang="en-AU" dirty="0"/>
              <a:t>Causal Forest – Causal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BF1A9-1F0F-41BA-BA9B-A057FDE0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57" y="1592580"/>
            <a:ext cx="10972800" cy="4389120"/>
          </a:xfrm>
        </p:spPr>
        <p:txBody>
          <a:bodyPr>
            <a:normAutofit fontScale="92500" lnSpcReduction="10000"/>
          </a:bodyPr>
          <a:lstStyle/>
          <a:p>
            <a:r>
              <a:rPr lang="en-AU" dirty="0" err="1">
                <a:hlinkClick r:id="rId3"/>
              </a:rPr>
              <a:t>Athey</a:t>
            </a:r>
            <a:r>
              <a:rPr lang="en-AU" dirty="0">
                <a:hlinkClick r:id="rId3"/>
              </a:rPr>
              <a:t> and Wager (2019)</a:t>
            </a:r>
            <a:endParaRPr lang="en-AU" dirty="0"/>
          </a:p>
          <a:p>
            <a:r>
              <a:rPr lang="en-AU" dirty="0"/>
              <a:t>Tackle the ‘black’ box issue by estimating the causal effect</a:t>
            </a:r>
          </a:p>
          <a:p>
            <a:r>
              <a:rPr lang="en-AU" dirty="0"/>
              <a:t> Study </a:t>
            </a:r>
            <a:r>
              <a:rPr lang="en-US" dirty="0"/>
              <a:t>the mindset intervention effective in improving student achievement</a:t>
            </a:r>
            <a:endParaRPr lang="en-AU" dirty="0"/>
          </a:p>
          <a:p>
            <a:r>
              <a:rPr lang="en-US" dirty="0"/>
              <a:t>76 schools (with 10, 391) were split into experiment group and control group</a:t>
            </a:r>
            <a:endParaRPr lang="en-AU" dirty="0"/>
          </a:p>
          <a:p>
            <a:r>
              <a:rPr lang="en-AU" dirty="0"/>
              <a:t>Control for the treatment effect heterogeneity.  </a:t>
            </a:r>
          </a:p>
          <a:p>
            <a:pPr marL="640064" marR="0" lvl="1" indent="-24688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A treatment can be</a:t>
            </a:r>
            <a:r>
              <a:rPr lang="en-US" noProof="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US" dirty="0">
                <a:solidFill>
                  <a:prstClr val="black"/>
                </a:solidFill>
                <a:latin typeface="Constantia"/>
              </a:rPr>
              <a:t>exposure to an ad, a discount, or social media site (e.g., Facebook fan page) </a:t>
            </a:r>
          </a:p>
          <a:p>
            <a:pPr marL="640064" marR="0" lvl="1" indent="-24688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T</a:t>
            </a:r>
            <a:r>
              <a:rPr lang="en-US" dirty="0">
                <a:solidFill>
                  <a:prstClr val="black"/>
                </a:solidFill>
                <a:latin typeface="Constantia"/>
              </a:rPr>
              <a:t>o check the impact of a treatment, usually we randomly assign people to treatment group (with exposure to the treatment) and control group (without exposure to the treatment and then check the two groups’ difference in outcomes </a:t>
            </a:r>
          </a:p>
          <a:p>
            <a:pPr marL="640064" marR="0" lvl="1" indent="-24688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However</a:t>
            </a:r>
            <a:r>
              <a:rPr lang="en-US" dirty="0">
                <a:solidFill>
                  <a:prstClr val="black"/>
                </a:solidFill>
                <a:latin typeface="Constantia"/>
              </a:rPr>
              <a:t>, the groups might have differences themselves. How to deal with it?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39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E377-A256-4C47-88AB-8E6BF8F5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40" y="845507"/>
            <a:ext cx="10972800" cy="707785"/>
          </a:xfrm>
        </p:spPr>
        <p:txBody>
          <a:bodyPr/>
          <a:lstStyle/>
          <a:p>
            <a:r>
              <a:rPr lang="en-AU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E8CA-9F06-4990-A1FD-BE63ABA47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87" y="1920500"/>
            <a:ext cx="10972800" cy="4091993"/>
          </a:xfrm>
        </p:spPr>
        <p:txBody>
          <a:bodyPr>
            <a:noAutofit/>
          </a:bodyPr>
          <a:lstStyle/>
          <a:p>
            <a:r>
              <a:rPr lang="en-US" sz="2400" dirty="0"/>
              <a:t>A decision tree model </a:t>
            </a:r>
          </a:p>
          <a:p>
            <a:r>
              <a:rPr lang="en-US" sz="2400" dirty="0"/>
              <a:t>An ensemble method -  To make predictions based on the predictions of a group of the individual trees, each of which on a different random subset of the training set. </a:t>
            </a:r>
          </a:p>
          <a:p>
            <a:r>
              <a:rPr lang="en-US" sz="2400" dirty="0"/>
              <a:t>One of the most powerful Machine Learning algorithms available.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7248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E377-A256-4C47-88AB-8E6BF8F5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17249"/>
            <a:ext cx="10972800" cy="707785"/>
          </a:xfrm>
        </p:spPr>
        <p:txBody>
          <a:bodyPr>
            <a:normAutofit/>
          </a:bodyPr>
          <a:lstStyle/>
          <a:p>
            <a:r>
              <a:rPr lang="en-AU" sz="3600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E8CA-9F06-4990-A1FD-BE63ABA47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622249"/>
            <a:ext cx="10972800" cy="2663735"/>
          </a:xfrm>
        </p:spPr>
        <p:txBody>
          <a:bodyPr>
            <a:noAutofit/>
          </a:bodyPr>
          <a:lstStyle/>
          <a:p>
            <a:r>
              <a:rPr lang="en-US" sz="2800" dirty="0"/>
              <a:t>A decision tree model</a:t>
            </a:r>
          </a:p>
          <a:p>
            <a:r>
              <a:rPr lang="en-US" sz="2800" dirty="0"/>
              <a:t>Any ensemble method that can combine several weak learners into a strong learner. </a:t>
            </a:r>
          </a:p>
          <a:p>
            <a:r>
              <a:rPr lang="en-US" sz="2800" dirty="0"/>
              <a:t>Specifically, to train predictors sequentially, each trying to correct its predecessor. 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26536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7B1C-1025-42B3-9C27-8AA85E50F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40" y="217184"/>
            <a:ext cx="10972800" cy="460763"/>
          </a:xfrm>
        </p:spPr>
        <p:txBody>
          <a:bodyPr>
            <a:normAutofit fontScale="90000"/>
          </a:bodyPr>
          <a:lstStyle/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D5CC1-55E3-4CEA-8277-9CE1917F5C7F}"/>
              </a:ext>
            </a:extLst>
          </p:cNvPr>
          <p:cNvSpPr txBox="1"/>
          <p:nvPr/>
        </p:nvSpPr>
        <p:spPr>
          <a:xfrm>
            <a:off x="4493550" y="63626"/>
            <a:ext cx="1801906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Training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14C71-085A-4893-A6C5-CA6774E7A16A}"/>
              </a:ext>
            </a:extLst>
          </p:cNvPr>
          <p:cNvSpPr txBox="1"/>
          <p:nvPr/>
        </p:nvSpPr>
        <p:spPr>
          <a:xfrm>
            <a:off x="912698" y="647088"/>
            <a:ext cx="2066365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Data Sample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F0D601-44E7-4C8B-88D3-27FC0B1E649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930532" y="402180"/>
            <a:ext cx="3463971" cy="229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C1B2B2-35A9-4C0B-8252-F906EC319AF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930532" y="1509459"/>
            <a:ext cx="0" cy="269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D54BC2B-8B22-4A49-8DCE-58B0982AE0CC}"/>
              </a:ext>
            </a:extLst>
          </p:cNvPr>
          <p:cNvGrpSpPr/>
          <p:nvPr/>
        </p:nvGrpSpPr>
        <p:grpSpPr>
          <a:xfrm>
            <a:off x="498421" y="1779211"/>
            <a:ext cx="2920336" cy="1801235"/>
            <a:chOff x="412376" y="4885356"/>
            <a:chExt cx="2920336" cy="180123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76F095-6B90-4C6A-9534-15C676CAB81C}"/>
                </a:ext>
              </a:extLst>
            </p:cNvPr>
            <p:cNvSpPr/>
            <p:nvPr/>
          </p:nvSpPr>
          <p:spPr>
            <a:xfrm>
              <a:off x="412376" y="6093708"/>
              <a:ext cx="161365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C7DC2F4-084C-473A-9DBD-28525EDE723D}"/>
                </a:ext>
              </a:extLst>
            </p:cNvPr>
            <p:cNvGrpSpPr/>
            <p:nvPr/>
          </p:nvGrpSpPr>
          <p:grpSpPr>
            <a:xfrm>
              <a:off x="493059" y="4885356"/>
              <a:ext cx="2839653" cy="1801235"/>
              <a:chOff x="493059" y="4885356"/>
              <a:chExt cx="2839653" cy="180123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A2DE178-3A37-44DE-BEB4-750C8DEB8B92}"/>
                  </a:ext>
                </a:extLst>
              </p:cNvPr>
              <p:cNvSpPr/>
              <p:nvPr/>
            </p:nvSpPr>
            <p:spPr>
              <a:xfrm>
                <a:off x="1763805" y="4885356"/>
                <a:ext cx="161364" cy="1748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6568EB5-986D-4AA0-AB69-685C7E1C359C}"/>
                  </a:ext>
                </a:extLst>
              </p:cNvPr>
              <p:cNvSpPr/>
              <p:nvPr/>
            </p:nvSpPr>
            <p:spPr>
              <a:xfrm>
                <a:off x="1039906" y="5160249"/>
                <a:ext cx="161365" cy="1748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3B889C9-337E-4D69-95BD-F0F39391A00D}"/>
                  </a:ext>
                </a:extLst>
              </p:cNvPr>
              <p:cNvSpPr/>
              <p:nvPr/>
            </p:nvSpPr>
            <p:spPr>
              <a:xfrm>
                <a:off x="2429435" y="5217254"/>
                <a:ext cx="161365" cy="1748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28FCB76-A4E2-41D6-8799-FD344A63EB55}"/>
                  </a:ext>
                </a:extLst>
              </p:cNvPr>
              <p:cNvSpPr/>
              <p:nvPr/>
            </p:nvSpPr>
            <p:spPr>
              <a:xfrm>
                <a:off x="730622" y="5655104"/>
                <a:ext cx="161365" cy="1748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D32C49D-E482-4A54-9121-9D610388A954}"/>
                  </a:ext>
                </a:extLst>
              </p:cNvPr>
              <p:cNvSpPr/>
              <p:nvPr/>
            </p:nvSpPr>
            <p:spPr>
              <a:xfrm>
                <a:off x="1358152" y="5627902"/>
                <a:ext cx="161365" cy="1748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A2F1983-236A-42DB-8414-7E458DEDA6F4}"/>
                  </a:ext>
                </a:extLst>
              </p:cNvPr>
              <p:cNvSpPr/>
              <p:nvPr/>
            </p:nvSpPr>
            <p:spPr>
              <a:xfrm>
                <a:off x="1882588" y="5648997"/>
                <a:ext cx="161365" cy="1748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53EFB6F-EC09-47A0-B632-878E809F4508}"/>
                  </a:ext>
                </a:extLst>
              </p:cNvPr>
              <p:cNvSpPr/>
              <p:nvPr/>
            </p:nvSpPr>
            <p:spPr>
              <a:xfrm>
                <a:off x="2796987" y="5627902"/>
                <a:ext cx="161365" cy="1748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15FBA89-A4EE-4482-9B02-C637230D0CD8}"/>
                  </a:ext>
                </a:extLst>
              </p:cNvPr>
              <p:cNvSpPr/>
              <p:nvPr/>
            </p:nvSpPr>
            <p:spPr>
              <a:xfrm>
                <a:off x="1039906" y="6066506"/>
                <a:ext cx="161365" cy="1748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BE9760F-0EA5-41CC-A635-5D68AE27EA43}"/>
                  </a:ext>
                </a:extLst>
              </p:cNvPr>
              <p:cNvSpPr/>
              <p:nvPr/>
            </p:nvSpPr>
            <p:spPr>
              <a:xfrm>
                <a:off x="2250140" y="6033504"/>
                <a:ext cx="161365" cy="1748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D44F0F0-AF3F-43FF-B5FF-1C1293D04BAA}"/>
                  </a:ext>
                </a:extLst>
              </p:cNvPr>
              <p:cNvSpPr/>
              <p:nvPr/>
            </p:nvSpPr>
            <p:spPr>
              <a:xfrm>
                <a:off x="3171347" y="6006302"/>
                <a:ext cx="161365" cy="1748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7EE4001-633C-4687-B830-D8526278D22B}"/>
                  </a:ext>
                </a:extLst>
              </p:cNvPr>
              <p:cNvSpPr/>
              <p:nvPr/>
            </p:nvSpPr>
            <p:spPr>
              <a:xfrm>
                <a:off x="730621" y="6505872"/>
                <a:ext cx="161365" cy="1748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6DDE039-E0D2-4A07-86C0-2C602B6DA1B5}"/>
                  </a:ext>
                </a:extLst>
              </p:cNvPr>
              <p:cNvSpPr/>
              <p:nvPr/>
            </p:nvSpPr>
            <p:spPr>
              <a:xfrm>
                <a:off x="1533984" y="6511779"/>
                <a:ext cx="161365" cy="1748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25841B9-C2CC-4319-B067-F8C560BA7587}"/>
                  </a:ext>
                </a:extLst>
              </p:cNvPr>
              <p:cNvCxnSpPr>
                <a:cxnSpLocks/>
                <a:stCxn id="11" idx="2"/>
                <a:endCxn id="12" idx="6"/>
              </p:cNvCxnSpPr>
              <p:nvPr/>
            </p:nvCxnSpPr>
            <p:spPr>
              <a:xfrm flipH="1">
                <a:off x="1201271" y="4972762"/>
                <a:ext cx="562534" cy="2748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3259C9C-B481-4E33-8E26-66C86801B45C}"/>
                  </a:ext>
                </a:extLst>
              </p:cNvPr>
              <p:cNvCxnSpPr>
                <a:cxnSpLocks/>
                <a:stCxn id="11" idx="6"/>
                <a:endCxn id="13" idx="1"/>
              </p:cNvCxnSpPr>
              <p:nvPr/>
            </p:nvCxnSpPr>
            <p:spPr>
              <a:xfrm>
                <a:off x="1925169" y="4972762"/>
                <a:ext cx="527897" cy="2700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A6AC1CB-53DF-4262-9FDF-49B52110A00A}"/>
                  </a:ext>
                </a:extLst>
              </p:cNvPr>
              <p:cNvCxnSpPr>
                <a:cxnSpLocks/>
                <a:stCxn id="13" idx="3"/>
                <a:endCxn id="16" idx="7"/>
              </p:cNvCxnSpPr>
              <p:nvPr/>
            </p:nvCxnSpPr>
            <p:spPr>
              <a:xfrm flipH="1">
                <a:off x="2020322" y="5366465"/>
                <a:ext cx="432744" cy="3081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87E6C93-D6D1-4CBC-8496-89DEAE228F41}"/>
                  </a:ext>
                </a:extLst>
              </p:cNvPr>
              <p:cNvCxnSpPr>
                <a:cxnSpLocks/>
                <a:stCxn id="13" idx="5"/>
                <a:endCxn id="17" idx="1"/>
              </p:cNvCxnSpPr>
              <p:nvPr/>
            </p:nvCxnSpPr>
            <p:spPr>
              <a:xfrm>
                <a:off x="2567169" y="5366465"/>
                <a:ext cx="253449" cy="2870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C1314A5C-64B5-40D5-A7E8-DB90D15526AC}"/>
                  </a:ext>
                </a:extLst>
              </p:cNvPr>
              <p:cNvCxnSpPr>
                <a:cxnSpLocks/>
                <a:stCxn id="12" idx="3"/>
                <a:endCxn id="14" idx="7"/>
              </p:cNvCxnSpPr>
              <p:nvPr/>
            </p:nvCxnSpPr>
            <p:spPr>
              <a:xfrm flipH="1">
                <a:off x="868356" y="5309460"/>
                <a:ext cx="195181" cy="3712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EF40301-76E8-4E7D-A910-3792EF582E0B}"/>
                  </a:ext>
                </a:extLst>
              </p:cNvPr>
              <p:cNvCxnSpPr>
                <a:cxnSpLocks/>
                <a:stCxn id="12" idx="4"/>
                <a:endCxn id="15" idx="1"/>
              </p:cNvCxnSpPr>
              <p:nvPr/>
            </p:nvCxnSpPr>
            <p:spPr>
              <a:xfrm>
                <a:off x="1120589" y="5335061"/>
                <a:ext cx="261194" cy="3184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95CD682-2B46-46DA-9111-8B3473754BD9}"/>
                  </a:ext>
                </a:extLst>
              </p:cNvPr>
              <p:cNvCxnSpPr>
                <a:cxnSpLocks/>
                <a:stCxn id="17" idx="5"/>
                <a:endCxn id="20" idx="1"/>
              </p:cNvCxnSpPr>
              <p:nvPr/>
            </p:nvCxnSpPr>
            <p:spPr>
              <a:xfrm>
                <a:off x="2934721" y="5777113"/>
                <a:ext cx="260257" cy="2547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EF6ECBD-86A2-4013-8FEA-116D5C0F83E3}"/>
                  </a:ext>
                </a:extLst>
              </p:cNvPr>
              <p:cNvCxnSpPr>
                <a:cxnSpLocks/>
                <a:stCxn id="17" idx="4"/>
                <a:endCxn id="19" idx="7"/>
              </p:cNvCxnSpPr>
              <p:nvPr/>
            </p:nvCxnSpPr>
            <p:spPr>
              <a:xfrm flipH="1">
                <a:off x="2387874" y="5802714"/>
                <a:ext cx="489796" cy="2563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F5D70C2-2101-445F-99CD-D0724AEAD8EE}"/>
                  </a:ext>
                </a:extLst>
              </p:cNvPr>
              <p:cNvCxnSpPr>
                <a:cxnSpLocks/>
                <a:stCxn id="14" idx="5"/>
                <a:endCxn id="18" idx="6"/>
              </p:cNvCxnSpPr>
              <p:nvPr/>
            </p:nvCxnSpPr>
            <p:spPr>
              <a:xfrm>
                <a:off x="868356" y="5804315"/>
                <a:ext cx="332915" cy="349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0C77583-3221-4466-85CE-3963907A218E}"/>
                  </a:ext>
                </a:extLst>
              </p:cNvPr>
              <p:cNvCxnSpPr>
                <a:cxnSpLocks/>
                <a:stCxn id="14" idx="2"/>
                <a:endCxn id="9" idx="0"/>
              </p:cNvCxnSpPr>
              <p:nvPr/>
            </p:nvCxnSpPr>
            <p:spPr>
              <a:xfrm flipH="1">
                <a:off x="493059" y="5742510"/>
                <a:ext cx="237563" cy="3511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659F643-B44E-4B0A-85B2-B61CA5760216}"/>
                  </a:ext>
                </a:extLst>
              </p:cNvPr>
              <p:cNvCxnSpPr>
                <a:cxnSpLocks/>
                <a:stCxn id="18" idx="7"/>
                <a:endCxn id="21" idx="7"/>
              </p:cNvCxnSpPr>
              <p:nvPr/>
            </p:nvCxnSpPr>
            <p:spPr>
              <a:xfrm flipH="1">
                <a:off x="868355" y="6092107"/>
                <a:ext cx="309285" cy="4393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F1AE157-CF1B-4906-BCDB-6C793693F8EF}"/>
                  </a:ext>
                </a:extLst>
              </p:cNvPr>
              <p:cNvCxnSpPr>
                <a:cxnSpLocks/>
                <a:stCxn id="18" idx="6"/>
                <a:endCxn id="22" idx="6"/>
              </p:cNvCxnSpPr>
              <p:nvPr/>
            </p:nvCxnSpPr>
            <p:spPr>
              <a:xfrm>
                <a:off x="1201271" y="6153912"/>
                <a:ext cx="494078" cy="4452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5E14E35-7134-4CF9-87A3-E40DC93B513D}"/>
              </a:ext>
            </a:extLst>
          </p:cNvPr>
          <p:cNvSpPr txBox="1"/>
          <p:nvPr/>
        </p:nvSpPr>
        <p:spPr>
          <a:xfrm>
            <a:off x="4889709" y="946083"/>
            <a:ext cx="2066365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Data Sample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BC9F8E5-6C21-4D27-9B25-7909D061B034}"/>
              </a:ext>
            </a:extLst>
          </p:cNvPr>
          <p:cNvGrpSpPr/>
          <p:nvPr/>
        </p:nvGrpSpPr>
        <p:grpSpPr>
          <a:xfrm>
            <a:off x="4472074" y="2134701"/>
            <a:ext cx="2595985" cy="1893196"/>
            <a:chOff x="3355745" y="4748379"/>
            <a:chExt cx="2595985" cy="189319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C50FCB9-C77B-4495-A758-9F58D469C8E6}"/>
                </a:ext>
              </a:extLst>
            </p:cNvPr>
            <p:cNvSpPr/>
            <p:nvPr/>
          </p:nvSpPr>
          <p:spPr>
            <a:xfrm>
              <a:off x="3355745" y="5956731"/>
              <a:ext cx="161365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996BA82-5C00-436C-B80F-250E174A212A}"/>
                </a:ext>
              </a:extLst>
            </p:cNvPr>
            <p:cNvSpPr/>
            <p:nvPr/>
          </p:nvSpPr>
          <p:spPr>
            <a:xfrm>
              <a:off x="4707174" y="4748379"/>
              <a:ext cx="161364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CA08C2B-C81E-418D-A20B-C0A2DDDD84AB}"/>
                </a:ext>
              </a:extLst>
            </p:cNvPr>
            <p:cNvSpPr/>
            <p:nvPr/>
          </p:nvSpPr>
          <p:spPr>
            <a:xfrm>
              <a:off x="3983275" y="5023272"/>
              <a:ext cx="161365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12ED503-CBCC-48C8-974C-FC4A0CD8A5C3}"/>
                </a:ext>
              </a:extLst>
            </p:cNvPr>
            <p:cNvSpPr/>
            <p:nvPr/>
          </p:nvSpPr>
          <p:spPr>
            <a:xfrm>
              <a:off x="5372804" y="5080277"/>
              <a:ext cx="161365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7B251F5-C4C6-4EF4-8E07-9F6CAE151697}"/>
                </a:ext>
              </a:extLst>
            </p:cNvPr>
            <p:cNvSpPr/>
            <p:nvPr/>
          </p:nvSpPr>
          <p:spPr>
            <a:xfrm>
              <a:off x="3673991" y="5518127"/>
              <a:ext cx="161365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BE3ABAB-83D5-482D-A920-F7BF4FC3A251}"/>
                </a:ext>
              </a:extLst>
            </p:cNvPr>
            <p:cNvSpPr/>
            <p:nvPr/>
          </p:nvSpPr>
          <p:spPr>
            <a:xfrm>
              <a:off x="4301521" y="5490925"/>
              <a:ext cx="161365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09BF44A-486E-411E-A44C-3C024E80B729}"/>
                </a:ext>
              </a:extLst>
            </p:cNvPr>
            <p:cNvSpPr/>
            <p:nvPr/>
          </p:nvSpPr>
          <p:spPr>
            <a:xfrm>
              <a:off x="4825957" y="5512020"/>
              <a:ext cx="161365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4240E90-0C57-475E-BF36-8257E17BB03D}"/>
                </a:ext>
              </a:extLst>
            </p:cNvPr>
            <p:cNvSpPr/>
            <p:nvPr/>
          </p:nvSpPr>
          <p:spPr>
            <a:xfrm>
              <a:off x="5651244" y="5490925"/>
              <a:ext cx="161365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E57710F-57A9-4726-8B28-9E1C24091EF4}"/>
                </a:ext>
              </a:extLst>
            </p:cNvPr>
            <p:cNvSpPr/>
            <p:nvPr/>
          </p:nvSpPr>
          <p:spPr>
            <a:xfrm>
              <a:off x="3983275" y="5929529"/>
              <a:ext cx="161365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F000B7-8715-4E5E-8D67-DF7833855C4C}"/>
                </a:ext>
              </a:extLst>
            </p:cNvPr>
            <p:cNvSpPr/>
            <p:nvPr/>
          </p:nvSpPr>
          <p:spPr>
            <a:xfrm>
              <a:off x="4595117" y="5902608"/>
              <a:ext cx="161365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A706109-2991-43DB-8ABF-56F6A3519E08}"/>
                </a:ext>
              </a:extLst>
            </p:cNvPr>
            <p:cNvSpPr/>
            <p:nvPr/>
          </p:nvSpPr>
          <p:spPr>
            <a:xfrm>
              <a:off x="5250560" y="5907193"/>
              <a:ext cx="161365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FF6E010-ABE3-4A6D-B289-47F605739C52}"/>
                </a:ext>
              </a:extLst>
            </p:cNvPr>
            <p:cNvSpPr/>
            <p:nvPr/>
          </p:nvSpPr>
          <p:spPr>
            <a:xfrm>
              <a:off x="4957738" y="6466763"/>
              <a:ext cx="161365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F4BC7E4-6556-449B-96E7-9FC5C211CAD3}"/>
                </a:ext>
              </a:extLst>
            </p:cNvPr>
            <p:cNvSpPr/>
            <p:nvPr/>
          </p:nvSpPr>
          <p:spPr>
            <a:xfrm>
              <a:off x="5790365" y="6394496"/>
              <a:ext cx="161365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6F220C4-1234-465E-8916-7BB80741B486}"/>
                </a:ext>
              </a:extLst>
            </p:cNvPr>
            <p:cNvCxnSpPr>
              <a:cxnSpLocks/>
              <a:stCxn id="40" idx="2"/>
              <a:endCxn id="41" idx="6"/>
            </p:cNvCxnSpPr>
            <p:nvPr/>
          </p:nvCxnSpPr>
          <p:spPr>
            <a:xfrm flipH="1">
              <a:off x="4144640" y="4835785"/>
              <a:ext cx="562534" cy="2748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9707F5D-A0A5-4E24-B6A2-2017FE84D3FF}"/>
                </a:ext>
              </a:extLst>
            </p:cNvPr>
            <p:cNvCxnSpPr>
              <a:cxnSpLocks/>
              <a:stCxn id="40" idx="6"/>
              <a:endCxn id="42" idx="1"/>
            </p:cNvCxnSpPr>
            <p:nvPr/>
          </p:nvCxnSpPr>
          <p:spPr>
            <a:xfrm>
              <a:off x="4868538" y="4835785"/>
              <a:ext cx="527897" cy="270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6F87185-758C-4613-BAD1-89388FC667A3}"/>
                </a:ext>
              </a:extLst>
            </p:cNvPr>
            <p:cNvCxnSpPr>
              <a:cxnSpLocks/>
              <a:stCxn id="42" idx="3"/>
              <a:endCxn id="45" idx="7"/>
            </p:cNvCxnSpPr>
            <p:nvPr/>
          </p:nvCxnSpPr>
          <p:spPr>
            <a:xfrm flipH="1">
              <a:off x="4963691" y="5229488"/>
              <a:ext cx="432744" cy="308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1C830EF-8A06-46A8-A2E1-D573CA6140A1}"/>
                </a:ext>
              </a:extLst>
            </p:cNvPr>
            <p:cNvCxnSpPr>
              <a:cxnSpLocks/>
              <a:stCxn id="42" idx="5"/>
              <a:endCxn id="46" idx="1"/>
            </p:cNvCxnSpPr>
            <p:nvPr/>
          </p:nvCxnSpPr>
          <p:spPr>
            <a:xfrm>
              <a:off x="5510538" y="5229488"/>
              <a:ext cx="164337" cy="2870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1BB1C7D-B370-4309-AC8B-D104BD3737D7}"/>
                </a:ext>
              </a:extLst>
            </p:cNvPr>
            <p:cNvCxnSpPr>
              <a:cxnSpLocks/>
              <a:stCxn id="41" idx="3"/>
              <a:endCxn id="43" idx="7"/>
            </p:cNvCxnSpPr>
            <p:nvPr/>
          </p:nvCxnSpPr>
          <p:spPr>
            <a:xfrm flipH="1">
              <a:off x="3811725" y="5172483"/>
              <a:ext cx="195181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8620714-05F7-4DA7-AA4A-9B47B60AAB54}"/>
                </a:ext>
              </a:extLst>
            </p:cNvPr>
            <p:cNvCxnSpPr>
              <a:cxnSpLocks/>
              <a:stCxn id="41" idx="4"/>
              <a:endCxn id="44" idx="1"/>
            </p:cNvCxnSpPr>
            <p:nvPr/>
          </p:nvCxnSpPr>
          <p:spPr>
            <a:xfrm>
              <a:off x="4063958" y="5198084"/>
              <a:ext cx="261194" cy="3184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B8423B9-DB53-4894-8459-D55C17FBDC9A}"/>
                </a:ext>
              </a:extLst>
            </p:cNvPr>
            <p:cNvCxnSpPr>
              <a:cxnSpLocks/>
              <a:stCxn id="45" idx="5"/>
              <a:endCxn id="49" idx="1"/>
            </p:cNvCxnSpPr>
            <p:nvPr/>
          </p:nvCxnSpPr>
          <p:spPr>
            <a:xfrm>
              <a:off x="4963691" y="5661231"/>
              <a:ext cx="310500" cy="2715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EBBE8D4-B7DD-4481-8AC2-F059492D812F}"/>
                </a:ext>
              </a:extLst>
            </p:cNvPr>
            <p:cNvCxnSpPr>
              <a:cxnSpLocks/>
              <a:stCxn id="45" idx="4"/>
              <a:endCxn id="48" idx="7"/>
            </p:cNvCxnSpPr>
            <p:nvPr/>
          </p:nvCxnSpPr>
          <p:spPr>
            <a:xfrm flipH="1">
              <a:off x="4732851" y="5686832"/>
              <a:ext cx="173789" cy="241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539A91A-C4F9-4C18-A6A8-F34681D5617C}"/>
                </a:ext>
              </a:extLst>
            </p:cNvPr>
            <p:cNvCxnSpPr>
              <a:cxnSpLocks/>
              <a:stCxn id="43" idx="5"/>
              <a:endCxn id="47" idx="6"/>
            </p:cNvCxnSpPr>
            <p:nvPr/>
          </p:nvCxnSpPr>
          <p:spPr>
            <a:xfrm>
              <a:off x="3811725" y="5667338"/>
              <a:ext cx="332915" cy="3495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5E20107-88E4-4E5C-8031-456A80F8D49A}"/>
                </a:ext>
              </a:extLst>
            </p:cNvPr>
            <p:cNvCxnSpPr>
              <a:cxnSpLocks/>
              <a:stCxn id="43" idx="2"/>
              <a:endCxn id="39" idx="0"/>
            </p:cNvCxnSpPr>
            <p:nvPr/>
          </p:nvCxnSpPr>
          <p:spPr>
            <a:xfrm flipH="1">
              <a:off x="3436428" y="5605533"/>
              <a:ext cx="237563" cy="3511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1091E8D-E3F8-45E2-BF67-AB21F8D8D0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8421" y="6027397"/>
              <a:ext cx="309285" cy="4393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78759AB-038B-4EFB-A039-EFCF70955D78}"/>
                </a:ext>
              </a:extLst>
            </p:cNvPr>
            <p:cNvCxnSpPr>
              <a:cxnSpLocks/>
            </p:cNvCxnSpPr>
            <p:nvPr/>
          </p:nvCxnSpPr>
          <p:spPr>
            <a:xfrm>
              <a:off x="5345667" y="6006302"/>
              <a:ext cx="494078" cy="445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865B36-D9B6-4106-8EFD-F503833A4377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5823503" y="1284637"/>
            <a:ext cx="49308" cy="220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692146D-1538-49BB-8375-8128ED45415F}"/>
              </a:ext>
            </a:extLst>
          </p:cNvPr>
          <p:cNvSpPr txBox="1"/>
          <p:nvPr/>
        </p:nvSpPr>
        <p:spPr>
          <a:xfrm>
            <a:off x="9380835" y="1115633"/>
            <a:ext cx="2066365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Data Sample 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A5FA97D-BAB5-4449-988F-368D84ED5EB0}"/>
              </a:ext>
            </a:extLst>
          </p:cNvPr>
          <p:cNvGrpSpPr/>
          <p:nvPr/>
        </p:nvGrpSpPr>
        <p:grpSpPr>
          <a:xfrm>
            <a:off x="9119711" y="2114525"/>
            <a:ext cx="2178424" cy="2497178"/>
            <a:chOff x="8151075" y="4245575"/>
            <a:chExt cx="2178424" cy="249717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4FD9EA5-7CD4-4523-ACF1-99E73FF41C31}"/>
                </a:ext>
              </a:extLst>
            </p:cNvPr>
            <p:cNvSpPr/>
            <p:nvPr/>
          </p:nvSpPr>
          <p:spPr>
            <a:xfrm>
              <a:off x="8151075" y="6149870"/>
              <a:ext cx="161365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ED1BCC7-2B75-4E17-B2C9-0B35C56DCD4F}"/>
                </a:ext>
              </a:extLst>
            </p:cNvPr>
            <p:cNvSpPr/>
            <p:nvPr/>
          </p:nvSpPr>
          <p:spPr>
            <a:xfrm>
              <a:off x="9473452" y="4889948"/>
              <a:ext cx="161364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2BD67A6-1ACC-440C-878D-250299EF6C79}"/>
                </a:ext>
              </a:extLst>
            </p:cNvPr>
            <p:cNvSpPr/>
            <p:nvPr/>
          </p:nvSpPr>
          <p:spPr>
            <a:xfrm>
              <a:off x="8778605" y="5216411"/>
              <a:ext cx="161365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DBD15C0-862B-4F21-9F6E-2EE88B09412B}"/>
                </a:ext>
              </a:extLst>
            </p:cNvPr>
            <p:cNvSpPr/>
            <p:nvPr/>
          </p:nvSpPr>
          <p:spPr>
            <a:xfrm>
              <a:off x="10168134" y="5273416"/>
              <a:ext cx="161365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3D95EC3-9469-4638-9573-7056F74EBC91}"/>
                </a:ext>
              </a:extLst>
            </p:cNvPr>
            <p:cNvSpPr/>
            <p:nvPr/>
          </p:nvSpPr>
          <p:spPr>
            <a:xfrm>
              <a:off x="8469321" y="5711266"/>
              <a:ext cx="161365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834B6F9-4E08-4894-8024-014857E29FE4}"/>
                </a:ext>
              </a:extLst>
            </p:cNvPr>
            <p:cNvSpPr/>
            <p:nvPr/>
          </p:nvSpPr>
          <p:spPr>
            <a:xfrm>
              <a:off x="9096851" y="5684064"/>
              <a:ext cx="161365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3190E92-F61A-4DEA-BCBE-2C9276F13D3F}"/>
                </a:ext>
              </a:extLst>
            </p:cNvPr>
            <p:cNvSpPr/>
            <p:nvPr/>
          </p:nvSpPr>
          <p:spPr>
            <a:xfrm>
              <a:off x="8778605" y="6122668"/>
              <a:ext cx="161365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87F411E-314F-4796-BA1D-077918BE9358}"/>
                </a:ext>
              </a:extLst>
            </p:cNvPr>
            <p:cNvSpPr/>
            <p:nvPr/>
          </p:nvSpPr>
          <p:spPr>
            <a:xfrm>
              <a:off x="8469320" y="6562034"/>
              <a:ext cx="161365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123FC6F-5C32-4ECA-8AC1-4BC18C1EFFEC}"/>
                </a:ext>
              </a:extLst>
            </p:cNvPr>
            <p:cNvSpPr/>
            <p:nvPr/>
          </p:nvSpPr>
          <p:spPr>
            <a:xfrm>
              <a:off x="9272683" y="6567941"/>
              <a:ext cx="161365" cy="174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E0EC5BF-C0F7-46EF-A9FD-AD6D8F30F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9970" y="4977354"/>
              <a:ext cx="533482" cy="326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EF16D15-53D1-4F86-9FDF-FF27F7CDF999}"/>
                </a:ext>
              </a:extLst>
            </p:cNvPr>
            <p:cNvCxnSpPr>
              <a:cxnSpLocks/>
            </p:cNvCxnSpPr>
            <p:nvPr/>
          </p:nvCxnSpPr>
          <p:spPr>
            <a:xfrm>
              <a:off x="9634816" y="4977354"/>
              <a:ext cx="556949" cy="3216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1CC3300-D7FA-423E-966C-C966915A3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07055" y="5365622"/>
              <a:ext cx="195181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E7AEBA7-4E35-4C8A-BD33-113E52BA06DF}"/>
                </a:ext>
              </a:extLst>
            </p:cNvPr>
            <p:cNvCxnSpPr>
              <a:cxnSpLocks/>
            </p:cNvCxnSpPr>
            <p:nvPr/>
          </p:nvCxnSpPr>
          <p:spPr>
            <a:xfrm>
              <a:off x="8859288" y="5391223"/>
              <a:ext cx="261194" cy="3184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68041EA-B809-4F74-93CA-4B8AC66FE24C}"/>
                </a:ext>
              </a:extLst>
            </p:cNvPr>
            <p:cNvCxnSpPr>
              <a:cxnSpLocks/>
            </p:cNvCxnSpPr>
            <p:nvPr/>
          </p:nvCxnSpPr>
          <p:spPr>
            <a:xfrm>
              <a:off x="8607055" y="5860477"/>
              <a:ext cx="332915" cy="3495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41D915C-F307-4341-B078-E0B441D2DD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1758" y="5798672"/>
              <a:ext cx="237563" cy="3511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814D50F-9714-40C4-BF22-0BB583067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07054" y="6148269"/>
              <a:ext cx="309285" cy="4393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BA96827-4C02-4E21-B059-9CFF7FA034EC}"/>
                </a:ext>
              </a:extLst>
            </p:cNvPr>
            <p:cNvCxnSpPr>
              <a:cxnSpLocks/>
            </p:cNvCxnSpPr>
            <p:nvPr/>
          </p:nvCxnSpPr>
          <p:spPr>
            <a:xfrm>
              <a:off x="8939970" y="6210074"/>
              <a:ext cx="494078" cy="445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BF96A33-C59F-4159-A1F8-D1D0D3EF28F4}"/>
                </a:ext>
              </a:extLst>
            </p:cNvPr>
            <p:cNvCxnSpPr>
              <a:cxnSpLocks/>
              <a:stCxn id="129" idx="2"/>
            </p:cNvCxnSpPr>
            <p:nvPr/>
          </p:nvCxnSpPr>
          <p:spPr>
            <a:xfrm>
              <a:off x="9473452" y="4245575"/>
              <a:ext cx="80682" cy="644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C5FE169-5B61-4A14-ABB6-EDC123100C18}"/>
              </a:ext>
            </a:extLst>
          </p:cNvPr>
          <p:cNvSpPr txBox="1"/>
          <p:nvPr/>
        </p:nvSpPr>
        <p:spPr>
          <a:xfrm>
            <a:off x="6981923" y="2189480"/>
            <a:ext cx="133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…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5CE275-339C-4751-8B3A-9217FAD10256}"/>
              </a:ext>
            </a:extLst>
          </p:cNvPr>
          <p:cNvSpPr txBox="1"/>
          <p:nvPr/>
        </p:nvSpPr>
        <p:spPr>
          <a:xfrm>
            <a:off x="6997353" y="2944035"/>
            <a:ext cx="133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…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ED14D4AD-E579-46FA-A472-E8F477FA28D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589227" y="1115360"/>
            <a:ext cx="4300482" cy="2700405"/>
          </a:xfrm>
          <a:prstGeom prst="bentConnector3">
            <a:avLst>
              <a:gd name="adj1" fmla="val 7214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5F688FF-B4B7-4EB2-B700-B17B75969E4F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4705771" y="1284910"/>
            <a:ext cx="4675064" cy="2809259"/>
          </a:xfrm>
          <a:prstGeom prst="bentConnector3">
            <a:avLst>
              <a:gd name="adj1" fmla="val 777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D92C2BC-9506-4CE5-A8A8-1FADF6A8151D}"/>
              </a:ext>
            </a:extLst>
          </p:cNvPr>
          <p:cNvSpPr txBox="1"/>
          <p:nvPr/>
        </p:nvSpPr>
        <p:spPr>
          <a:xfrm>
            <a:off x="517038" y="3878969"/>
            <a:ext cx="267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600" dirty="0">
                <a:solidFill>
                  <a:srgbClr val="FF0000"/>
                </a:solidFill>
              </a:rPr>
              <a:t>Overweight misclassified examples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A3434B-2C69-4738-B42D-F85215A82C5B}"/>
              </a:ext>
            </a:extLst>
          </p:cNvPr>
          <p:cNvSpPr txBox="1"/>
          <p:nvPr/>
        </p:nvSpPr>
        <p:spPr>
          <a:xfrm>
            <a:off x="5111196" y="4134658"/>
            <a:ext cx="267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600" dirty="0">
                <a:solidFill>
                  <a:srgbClr val="FF0000"/>
                </a:solidFill>
              </a:rPr>
              <a:t>Overweight misclassified examples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B971DF-873D-4642-825A-9F2DCB94F0C2}"/>
              </a:ext>
            </a:extLst>
          </p:cNvPr>
          <p:cNvSpPr txBox="1"/>
          <p:nvPr/>
        </p:nvSpPr>
        <p:spPr>
          <a:xfrm>
            <a:off x="4384110" y="6252263"/>
            <a:ext cx="3399836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Boosting Prediction: </a:t>
            </a:r>
          </a:p>
          <a:p>
            <a:pPr algn="ctr"/>
            <a:r>
              <a:rPr lang="en-AU" sz="1600" b="1" u="sng" dirty="0">
                <a:solidFill>
                  <a:schemeClr val="bg1"/>
                </a:solidFill>
              </a:rPr>
              <a:t>Weighted </a:t>
            </a:r>
            <a:r>
              <a:rPr lang="en-AU" sz="1600" dirty="0">
                <a:solidFill>
                  <a:schemeClr val="bg1"/>
                </a:solidFill>
              </a:rPr>
              <a:t>average prediction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AC36EEB-0B12-4DB1-9242-256D59AEA559}"/>
              </a:ext>
            </a:extLst>
          </p:cNvPr>
          <p:cNvGrpSpPr/>
          <p:nvPr/>
        </p:nvGrpSpPr>
        <p:grpSpPr>
          <a:xfrm>
            <a:off x="3957200" y="4878078"/>
            <a:ext cx="2083599" cy="636619"/>
            <a:chOff x="1108408" y="4876957"/>
            <a:chExt cx="2083599" cy="63661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CB7597E-C6C2-4C86-B3F2-58997CAD99C8}"/>
                </a:ext>
              </a:extLst>
            </p:cNvPr>
            <p:cNvSpPr txBox="1"/>
            <p:nvPr/>
          </p:nvSpPr>
          <p:spPr>
            <a:xfrm>
              <a:off x="1108408" y="5175022"/>
              <a:ext cx="2083599" cy="3385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Prediction 2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D2B4EAF-3858-4B5C-B691-3DEBCF268A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5846" y="4876957"/>
              <a:ext cx="6365" cy="3148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B39B769-9A9C-4C74-B2A4-9E908A7F290A}"/>
              </a:ext>
            </a:extLst>
          </p:cNvPr>
          <p:cNvGrpSpPr/>
          <p:nvPr/>
        </p:nvGrpSpPr>
        <p:grpSpPr>
          <a:xfrm>
            <a:off x="8165308" y="4904493"/>
            <a:ext cx="2083599" cy="636619"/>
            <a:chOff x="1108408" y="4876957"/>
            <a:chExt cx="2083599" cy="636619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D38C30D-A3DE-4DF3-A9C7-FDBDE43E3FFF}"/>
                </a:ext>
              </a:extLst>
            </p:cNvPr>
            <p:cNvSpPr txBox="1"/>
            <p:nvPr/>
          </p:nvSpPr>
          <p:spPr>
            <a:xfrm>
              <a:off x="1108408" y="5175022"/>
              <a:ext cx="2083599" cy="3385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Prediction N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7C0CD57-AB86-4EA1-81E2-EBE9C7174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5846" y="4876957"/>
              <a:ext cx="6365" cy="3148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7876261-8AD2-48FA-A7D9-87F5ED16B914}"/>
              </a:ext>
            </a:extLst>
          </p:cNvPr>
          <p:cNvGrpSpPr/>
          <p:nvPr/>
        </p:nvGrpSpPr>
        <p:grpSpPr>
          <a:xfrm>
            <a:off x="1247938" y="4878078"/>
            <a:ext cx="2083599" cy="636619"/>
            <a:chOff x="1108408" y="4876957"/>
            <a:chExt cx="2083599" cy="636619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504E819-372B-4773-AFD2-CB6BC420DEDD}"/>
                </a:ext>
              </a:extLst>
            </p:cNvPr>
            <p:cNvSpPr txBox="1"/>
            <p:nvPr/>
          </p:nvSpPr>
          <p:spPr>
            <a:xfrm>
              <a:off x="1108408" y="5175022"/>
              <a:ext cx="2083599" cy="3385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Prediction 1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E8FC830-8F0A-402D-A399-279E21D21C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5846" y="4876957"/>
              <a:ext cx="6365" cy="3148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F5A31F3-83B8-47FC-B6C1-C9C9321612CC}"/>
              </a:ext>
            </a:extLst>
          </p:cNvPr>
          <p:cNvCxnSpPr>
            <a:cxnSpLocks/>
            <a:stCxn id="99" idx="2"/>
            <a:endCxn id="91" idx="0"/>
          </p:cNvCxnSpPr>
          <p:nvPr/>
        </p:nvCxnSpPr>
        <p:spPr>
          <a:xfrm>
            <a:off x="2289738" y="5514697"/>
            <a:ext cx="3794290" cy="737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350782-65CC-4845-94F4-1A86B5DD7787}"/>
              </a:ext>
            </a:extLst>
          </p:cNvPr>
          <p:cNvCxnSpPr>
            <a:cxnSpLocks/>
            <a:stCxn id="93" idx="2"/>
            <a:endCxn id="91" idx="0"/>
          </p:cNvCxnSpPr>
          <p:nvPr/>
        </p:nvCxnSpPr>
        <p:spPr>
          <a:xfrm>
            <a:off x="4999000" y="5514697"/>
            <a:ext cx="1085028" cy="737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EE40C13-1EB8-456A-BCF5-EEBAD278BDE3}"/>
              </a:ext>
            </a:extLst>
          </p:cNvPr>
          <p:cNvCxnSpPr>
            <a:cxnSpLocks/>
            <a:stCxn id="96" idx="2"/>
            <a:endCxn id="91" idx="0"/>
          </p:cNvCxnSpPr>
          <p:nvPr/>
        </p:nvCxnSpPr>
        <p:spPr>
          <a:xfrm flipH="1">
            <a:off x="6084028" y="5541112"/>
            <a:ext cx="3123080" cy="711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EC1F912-6F2E-41F8-95E7-424EDC9DBFE8}"/>
              </a:ext>
            </a:extLst>
          </p:cNvPr>
          <p:cNvSpPr txBox="1"/>
          <p:nvPr/>
        </p:nvSpPr>
        <p:spPr>
          <a:xfrm>
            <a:off x="897349" y="1140706"/>
            <a:ext cx="2066365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Feature Sample 1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65110BA-9083-409B-A572-DB0D6EE7204E}"/>
              </a:ext>
            </a:extLst>
          </p:cNvPr>
          <p:cNvCxnSpPr>
            <a:cxnSpLocks/>
            <a:stCxn id="5" idx="2"/>
            <a:endCxn id="109" idx="0"/>
          </p:cNvCxnSpPr>
          <p:nvPr/>
        </p:nvCxnSpPr>
        <p:spPr>
          <a:xfrm flipH="1">
            <a:off x="1930532" y="985642"/>
            <a:ext cx="15349" cy="15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277590A-6F2A-4D48-B093-E43859B6FB93}"/>
              </a:ext>
            </a:extLst>
          </p:cNvPr>
          <p:cNvSpPr txBox="1"/>
          <p:nvPr/>
        </p:nvSpPr>
        <p:spPr>
          <a:xfrm>
            <a:off x="4839628" y="1505032"/>
            <a:ext cx="2066365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Feature Sample 2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BAA8DC0-AE51-4351-B1D3-A0E8BA8A98FA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5872811" y="1843586"/>
            <a:ext cx="20651" cy="358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DF4514F-02B2-4D27-A9CF-7981DD9DDA02}"/>
              </a:ext>
            </a:extLst>
          </p:cNvPr>
          <p:cNvSpPr txBox="1"/>
          <p:nvPr/>
        </p:nvSpPr>
        <p:spPr>
          <a:xfrm>
            <a:off x="9408905" y="1775971"/>
            <a:ext cx="2066365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Feature Sample 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E4F41EA-971F-4BF6-9427-91F088E2F81D}"/>
              </a:ext>
            </a:extLst>
          </p:cNvPr>
          <p:cNvCxnSpPr>
            <a:cxnSpLocks/>
            <a:endCxn id="129" idx="0"/>
          </p:cNvCxnSpPr>
          <p:nvPr/>
        </p:nvCxnSpPr>
        <p:spPr>
          <a:xfrm flipH="1">
            <a:off x="10442088" y="1430286"/>
            <a:ext cx="3435" cy="345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35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6" grpId="0" animBg="1"/>
      <p:bldP spid="65" grpId="0" animBg="1"/>
      <p:bldP spid="85" grpId="0"/>
      <p:bldP spid="86" grpId="0"/>
      <p:bldP spid="89" grpId="0"/>
      <p:bldP spid="90" grpId="0"/>
      <p:bldP spid="91" grpId="0" animBg="1"/>
      <p:bldP spid="109" grpId="0" animBg="1"/>
      <p:bldP spid="120" grpId="0" animBg="1"/>
      <p:bldP spid="1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AC61-ACCC-4DD8-A884-63D0AA5C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21" y="421106"/>
            <a:ext cx="10972800" cy="692056"/>
          </a:xfrm>
        </p:spPr>
        <p:txBody>
          <a:bodyPr/>
          <a:lstStyle/>
          <a:p>
            <a:r>
              <a:rPr lang="en-AU" dirty="0"/>
              <a:t>Boosting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6FD5-375C-4862-8F4F-134B342FB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1" y="1113162"/>
            <a:ext cx="10972800" cy="45103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AdaBoost (Adaptive Boosting)</a:t>
            </a:r>
          </a:p>
          <a:p>
            <a:pPr marL="640064" marR="0" lvl="1" indent="-24688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In AdaBoost, a new predictor to correct its predecessor is to pay a bit more attention to the training instances that the predecessor underfitted. This results in new predictors focusing more and more on the hard cases.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Gradient Boosting</a:t>
            </a:r>
          </a:p>
          <a:p>
            <a:pPr marL="640064" marR="0" lvl="1" indent="-24688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onstantia"/>
              </a:rPr>
              <a:t>I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nstead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of tweaking the instance weights at every iteration like AdaBoost does, this method tries to fit the new predictor to the residual errors made by the previous predictor.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EF121-D79B-4D19-BE71-A59A4B946828}"/>
              </a:ext>
            </a:extLst>
          </p:cNvPr>
          <p:cNvSpPr txBox="1"/>
          <p:nvPr/>
        </p:nvSpPr>
        <p:spPr>
          <a:xfrm>
            <a:off x="188493" y="2586072"/>
            <a:ext cx="1153828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AdaBoostClassifier</a:t>
            </a:r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ada_clf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AdaBoostClassifier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  algorithm=</a:t>
            </a:r>
            <a:r>
              <a:rPr lang="en-AU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"SAMME.R"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ada_clf.fit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042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BD10-DE59-4377-ABF8-80D7EAF3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Boosting Classification Trees to Predict Customer Churn</a:t>
            </a:r>
            <a:endParaRPr lang="en-AU" sz="3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ED1F-EE85-4A01-93DD-C2CE78CE7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000" err="1"/>
              <a:t>Lemmens</a:t>
            </a:r>
            <a:r>
              <a:rPr lang="en-AU" sz="2000"/>
              <a:t> and </a:t>
            </a:r>
            <a:r>
              <a:rPr lang="en-AU" sz="2000" err="1"/>
              <a:t>Croux</a:t>
            </a:r>
            <a:r>
              <a:rPr lang="en-AU" sz="2000"/>
              <a:t> 2006, Journal of Marketing Research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2000">
                <a:hlinkClick r:id="rId3"/>
              </a:rPr>
              <a:t>https://journals.sagepub.com/doi/10.1509/jmkr.43.2.276</a:t>
            </a:r>
            <a:r>
              <a:rPr lang="en-AU" sz="2000"/>
              <a:t> </a:t>
            </a:r>
          </a:p>
          <a:p>
            <a:pPr>
              <a:lnSpc>
                <a:spcPct val="90000"/>
              </a:lnSpc>
            </a:pPr>
            <a:r>
              <a:rPr lang="en-AU" sz="2000"/>
              <a:t>The</a:t>
            </a:r>
            <a:r>
              <a:rPr lang="en-US" sz="2000"/>
              <a:t> database contains the mature subscribers (i.e., customers who had been with the  company for at least six months) to a major U.S. wireless telecommunications carrier</a:t>
            </a:r>
          </a:p>
          <a:p>
            <a:pPr>
              <a:lnSpc>
                <a:spcPct val="90000"/>
              </a:lnSpc>
            </a:pPr>
            <a:r>
              <a:rPr lang="en-US" sz="2000"/>
              <a:t>Predict whether a subscriber churns during the period of 31–60 days after the sampling date</a:t>
            </a:r>
          </a:p>
          <a:p>
            <a:pPr>
              <a:lnSpc>
                <a:spcPct val="90000"/>
              </a:lnSpc>
            </a:pPr>
            <a:r>
              <a:rPr lang="en-US" sz="2000"/>
              <a:t>Boosting performs substantially better than a binary logit model</a:t>
            </a:r>
            <a:endParaRPr lang="en-AU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2D7DA-5CA9-41E8-A464-B622E109D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0" y="2737457"/>
            <a:ext cx="5384800" cy="2800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10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1861-CC16-482D-B5B4-BDC9D3C2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1978"/>
            <a:ext cx="10972800" cy="895110"/>
          </a:xfrm>
        </p:spPr>
        <p:txBody>
          <a:bodyPr/>
          <a:lstStyle/>
          <a:p>
            <a:r>
              <a:rPr lang="en-AU" dirty="0"/>
              <a:t>Extreme Gradient Boosting - </a:t>
            </a:r>
            <a:r>
              <a:rPr lang="en-AU" dirty="0" err="1"/>
              <a:t>XGBoost</a:t>
            </a:r>
            <a:r>
              <a:rPr lang="en-AU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E0CF-E6E0-4D1F-830B-7678E3680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popular gradient boosting library from Kaggle </a:t>
            </a:r>
          </a:p>
          <a:p>
            <a:r>
              <a:rPr lang="en-AU" dirty="0"/>
              <a:t>Install it: 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Run it in Python</a:t>
            </a:r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126DB-5197-40C6-87B2-DBA0B54ECB5A}"/>
              </a:ext>
            </a:extLst>
          </p:cNvPr>
          <p:cNvSpPr txBox="1"/>
          <p:nvPr/>
        </p:nvSpPr>
        <p:spPr>
          <a:xfrm>
            <a:off x="176769" y="4692748"/>
            <a:ext cx="1153828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</a:t>
            </a:r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XGB_clf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XGB_clf.fit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2A466-EA71-4A33-A07E-437860A111E0}"/>
              </a:ext>
            </a:extLst>
          </p:cNvPr>
          <p:cNvSpPr txBox="1"/>
          <p:nvPr/>
        </p:nvSpPr>
        <p:spPr>
          <a:xfrm>
            <a:off x="176770" y="2876973"/>
            <a:ext cx="1153828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37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7F4D-5E29-4AB7-89A5-85FFA03A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Boosting Hyperparameter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807D7-654F-4967-9DFB-114AD7C5F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4094747" cy="4389120"/>
          </a:xfrm>
        </p:spPr>
        <p:txBody>
          <a:bodyPr/>
          <a:lstStyle/>
          <a:p>
            <a:r>
              <a:rPr lang="en-AU" dirty="0"/>
              <a:t> Learning rate: </a:t>
            </a:r>
          </a:p>
          <a:p>
            <a:pPr marL="640064" marR="0" lvl="1" indent="-24688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lang="en-AU" dirty="0"/>
              <a:t>Facilitating both how quickly and whether or not the algorithm will find the optimal solution 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4CC1D-EBD5-480B-B84A-23EDE0358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655" y="1275588"/>
            <a:ext cx="3391373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5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9C0A-7933-466A-AA4F-E7609A2F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94A7C-1B4D-4A66-8419-DF969A4FD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3253D-7C03-4FD6-BBC9-1D5B10D7A2FC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AU" dirty="0"/>
              <a:t>Cons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C3E240-55DB-41AB-8848-C0DFFEB87876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Categorical or continuous target variable</a:t>
            </a:r>
          </a:p>
          <a:p>
            <a:r>
              <a:rPr lang="en-US" dirty="0"/>
              <a:t>Useful on nearly any type of problem</a:t>
            </a:r>
          </a:p>
          <a:p>
            <a:r>
              <a:rPr lang="en-US" dirty="0"/>
              <a:t>Interested in importance of predictors</a:t>
            </a:r>
          </a:p>
          <a:p>
            <a:endParaRPr lang="en-US" dirty="0"/>
          </a:p>
          <a:p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C7D59-4141-411B-8561-4B175C305F4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Transparency is important </a:t>
            </a:r>
          </a:p>
          <a:p>
            <a:r>
              <a:rPr lang="en-US" dirty="0"/>
              <a:t>Training time is important or computing power is limited</a:t>
            </a:r>
          </a:p>
          <a:p>
            <a:r>
              <a:rPr lang="en-US" dirty="0"/>
              <a:t>Data is really noisy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017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2DC3-B6AA-4AD8-A69A-738C7172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C90E-224A-4DB1-B9F0-DB694FFC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EFDC0A8-8C49-45DB-A5CA-A7503D6FBFF1}"/>
              </a:ext>
            </a:extLst>
          </p:cNvPr>
          <p:cNvSpPr txBox="1"/>
          <p:nvPr/>
        </p:nvSpPr>
        <p:spPr>
          <a:xfrm>
            <a:off x="4804782" y="188656"/>
            <a:ext cx="1816934" cy="3447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Training data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9560EFA-E085-4194-803C-534F033947D4}"/>
              </a:ext>
            </a:extLst>
          </p:cNvPr>
          <p:cNvSpPr txBox="1"/>
          <p:nvPr/>
        </p:nvSpPr>
        <p:spPr>
          <a:xfrm>
            <a:off x="1190412" y="1168957"/>
            <a:ext cx="2083598" cy="3447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Data Sample 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C6CCC9A-E698-49AC-92F8-6BAC4A0243C2}"/>
              </a:ext>
            </a:extLst>
          </p:cNvPr>
          <p:cNvSpPr txBox="1"/>
          <p:nvPr/>
        </p:nvSpPr>
        <p:spPr>
          <a:xfrm>
            <a:off x="1190412" y="2045618"/>
            <a:ext cx="2083599" cy="3447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Feature Sample 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77D1C10-5A76-4717-9A27-AFC28EDBBC0E}"/>
              </a:ext>
            </a:extLst>
          </p:cNvPr>
          <p:cNvSpPr txBox="1"/>
          <p:nvPr/>
        </p:nvSpPr>
        <p:spPr>
          <a:xfrm>
            <a:off x="8964356" y="1168957"/>
            <a:ext cx="2083598" cy="3447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Data Sample N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9B760FB-1618-4F07-BF6F-1F934D553171}"/>
              </a:ext>
            </a:extLst>
          </p:cNvPr>
          <p:cNvSpPr txBox="1"/>
          <p:nvPr/>
        </p:nvSpPr>
        <p:spPr>
          <a:xfrm>
            <a:off x="8964356" y="2045618"/>
            <a:ext cx="2083599" cy="3447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Feature Sample N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50113E7-2C62-43F6-B705-3EA8226FC5FF}"/>
              </a:ext>
            </a:extLst>
          </p:cNvPr>
          <p:cNvCxnSpPr>
            <a:stCxn id="186" idx="2"/>
            <a:endCxn id="187" idx="0"/>
          </p:cNvCxnSpPr>
          <p:nvPr/>
        </p:nvCxnSpPr>
        <p:spPr>
          <a:xfrm flipH="1">
            <a:off x="2232212" y="533400"/>
            <a:ext cx="3481037" cy="635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D71343C-0A7F-460E-B497-912FB31A1E9B}"/>
              </a:ext>
            </a:extLst>
          </p:cNvPr>
          <p:cNvCxnSpPr>
            <a:cxnSpLocks/>
            <a:stCxn id="186" idx="2"/>
            <a:endCxn id="189" idx="0"/>
          </p:cNvCxnSpPr>
          <p:nvPr/>
        </p:nvCxnSpPr>
        <p:spPr>
          <a:xfrm>
            <a:off x="5713249" y="533400"/>
            <a:ext cx="4292907" cy="635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17F5E2F-DAD1-4F5E-A1E5-B8BB599BC3CB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2232212" y="1513701"/>
            <a:ext cx="0" cy="531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D3FD6CF1-ED75-40C8-88A4-5FA353A2C379}"/>
              </a:ext>
            </a:extLst>
          </p:cNvPr>
          <p:cNvSpPr txBox="1"/>
          <p:nvPr/>
        </p:nvSpPr>
        <p:spPr>
          <a:xfrm>
            <a:off x="4149828" y="1144606"/>
            <a:ext cx="2110960" cy="3548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Data Sample 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AB15DE7-A2D7-418E-ACD0-28798ED0F8FF}"/>
              </a:ext>
            </a:extLst>
          </p:cNvPr>
          <p:cNvSpPr txBox="1"/>
          <p:nvPr/>
        </p:nvSpPr>
        <p:spPr>
          <a:xfrm>
            <a:off x="4149828" y="2046860"/>
            <a:ext cx="2110961" cy="3548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Feature Sample 2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37F6A80-711C-4414-8734-A60F3FA85AFD}"/>
              </a:ext>
            </a:extLst>
          </p:cNvPr>
          <p:cNvCxnSpPr>
            <a:cxnSpLocks/>
            <a:stCxn id="186" idx="2"/>
            <a:endCxn id="194" idx="0"/>
          </p:cNvCxnSpPr>
          <p:nvPr/>
        </p:nvCxnSpPr>
        <p:spPr>
          <a:xfrm flipH="1">
            <a:off x="5205309" y="478860"/>
            <a:ext cx="528471" cy="665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A500769-15CC-405D-BC39-52F52DA384C1}"/>
              </a:ext>
            </a:extLst>
          </p:cNvPr>
          <p:cNvCxnSpPr>
            <a:cxnSpLocks/>
            <a:stCxn id="194" idx="2"/>
            <a:endCxn id="195" idx="0"/>
          </p:cNvCxnSpPr>
          <p:nvPr/>
        </p:nvCxnSpPr>
        <p:spPr>
          <a:xfrm>
            <a:off x="5205309" y="1499414"/>
            <a:ext cx="0" cy="547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384B443-78FB-4CC5-A634-A634F4BF918D}"/>
              </a:ext>
            </a:extLst>
          </p:cNvPr>
          <p:cNvCxnSpPr>
            <a:cxnSpLocks/>
            <a:stCxn id="189" idx="2"/>
            <a:endCxn id="190" idx="0"/>
          </p:cNvCxnSpPr>
          <p:nvPr/>
        </p:nvCxnSpPr>
        <p:spPr>
          <a:xfrm>
            <a:off x="10006155" y="1513701"/>
            <a:ext cx="0" cy="531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B91A4F2-B13F-4188-9102-9C53987E2901}"/>
              </a:ext>
            </a:extLst>
          </p:cNvPr>
          <p:cNvCxnSpPr>
            <a:cxnSpLocks/>
            <a:stCxn id="188" idx="2"/>
            <a:endCxn id="204" idx="0"/>
          </p:cNvCxnSpPr>
          <p:nvPr/>
        </p:nvCxnSpPr>
        <p:spPr>
          <a:xfrm flipH="1">
            <a:off x="2232211" y="2390362"/>
            <a:ext cx="1" cy="507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C331F90-CE0B-4595-BFD5-B59A4B541DD0}"/>
              </a:ext>
            </a:extLst>
          </p:cNvPr>
          <p:cNvGrpSpPr/>
          <p:nvPr/>
        </p:nvGrpSpPr>
        <p:grpSpPr>
          <a:xfrm>
            <a:off x="788156" y="2898100"/>
            <a:ext cx="2944691" cy="1834169"/>
            <a:chOff x="412375" y="4851396"/>
            <a:chExt cx="2944691" cy="1834169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E9784406-DCC8-4EE9-B5F1-B8D562A16997}"/>
                </a:ext>
              </a:extLst>
            </p:cNvPr>
            <p:cNvSpPr/>
            <p:nvPr/>
          </p:nvSpPr>
          <p:spPr>
            <a:xfrm>
              <a:off x="412375" y="6081842"/>
              <a:ext cx="162711" cy="1780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CA7C311D-CF6B-46B1-8C59-4415395AFD87}"/>
                </a:ext>
              </a:extLst>
            </p:cNvPr>
            <p:cNvSpPr/>
            <p:nvPr/>
          </p:nvSpPr>
          <p:spPr>
            <a:xfrm>
              <a:off x="3194355" y="5992838"/>
              <a:ext cx="162711" cy="1780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511613BD-ED25-4470-BF34-5442C6B282AC}"/>
                </a:ext>
              </a:extLst>
            </p:cNvPr>
            <p:cNvGrpSpPr/>
            <p:nvPr/>
          </p:nvGrpSpPr>
          <p:grpSpPr>
            <a:xfrm>
              <a:off x="493731" y="4851396"/>
              <a:ext cx="2724452" cy="1834169"/>
              <a:chOff x="493731" y="4851396"/>
              <a:chExt cx="2724452" cy="1834169"/>
            </a:xfrm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DC23F98-B440-4094-9795-D3CFBCDB526D}"/>
                  </a:ext>
                </a:extLst>
              </p:cNvPr>
              <p:cNvSpPr/>
              <p:nvPr/>
            </p:nvSpPr>
            <p:spPr>
              <a:xfrm>
                <a:off x="1775075" y="4851396"/>
                <a:ext cx="162710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AB7891-119D-4647-A98C-1C898E3C2BCF}"/>
                  </a:ext>
                </a:extLst>
              </p:cNvPr>
              <p:cNvSpPr/>
              <p:nvPr/>
            </p:nvSpPr>
            <p:spPr>
              <a:xfrm>
                <a:off x="1045139" y="5131315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57271D1-94CB-4CE0-A89D-384040AD4894}"/>
                  </a:ext>
                </a:extLst>
              </p:cNvPr>
              <p:cNvSpPr/>
              <p:nvPr/>
            </p:nvSpPr>
            <p:spPr>
              <a:xfrm>
                <a:off x="2446256" y="5189362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DB0F2595-C2AB-4BCF-B07D-CFA914584FCA}"/>
                  </a:ext>
                </a:extLst>
              </p:cNvPr>
              <p:cNvSpPr/>
              <p:nvPr/>
            </p:nvSpPr>
            <p:spPr>
              <a:xfrm>
                <a:off x="733275" y="5635218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32954808-479C-425E-A6C4-A2B9427980AB}"/>
                  </a:ext>
                </a:extLst>
              </p:cNvPr>
              <p:cNvSpPr/>
              <p:nvPr/>
            </p:nvSpPr>
            <p:spPr>
              <a:xfrm>
                <a:off x="1366039" y="5607519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E395250B-C75A-49F5-AEB9-9ECB200EB5D2}"/>
                  </a:ext>
                </a:extLst>
              </p:cNvPr>
              <p:cNvSpPr/>
              <p:nvPr/>
            </p:nvSpPr>
            <p:spPr>
              <a:xfrm>
                <a:off x="1894848" y="5629000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77293F77-1946-498C-8E82-19B260818544}"/>
                  </a:ext>
                </a:extLst>
              </p:cNvPr>
              <p:cNvSpPr/>
              <p:nvPr/>
            </p:nvSpPr>
            <p:spPr>
              <a:xfrm>
                <a:off x="2816873" y="5607519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24402E95-2441-42EF-A893-CFCB9CEA9802}"/>
                  </a:ext>
                </a:extLst>
              </p:cNvPr>
              <p:cNvSpPr/>
              <p:nvPr/>
            </p:nvSpPr>
            <p:spPr>
              <a:xfrm>
                <a:off x="1045139" y="6054142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28C8317A-13B5-4AA6-99D2-C56F0BEB9D3C}"/>
                  </a:ext>
                </a:extLst>
              </p:cNvPr>
              <p:cNvSpPr/>
              <p:nvPr/>
            </p:nvSpPr>
            <p:spPr>
              <a:xfrm>
                <a:off x="2265466" y="6020537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1613F6A-EF33-418F-8E86-5AD8F355E4B0}"/>
                  </a:ext>
                </a:extLst>
              </p:cNvPr>
              <p:cNvSpPr/>
              <p:nvPr/>
            </p:nvSpPr>
            <p:spPr>
              <a:xfrm>
                <a:off x="733274" y="6501542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9EE5C25-9486-4C3E-BA77-EC063322F281}"/>
                  </a:ext>
                </a:extLst>
              </p:cNvPr>
              <p:cNvSpPr/>
              <p:nvPr/>
            </p:nvSpPr>
            <p:spPr>
              <a:xfrm>
                <a:off x="1543337" y="6507557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62AEFC0A-DBE3-439E-9EC3-FCFFB1068E0C}"/>
                  </a:ext>
                </a:extLst>
              </p:cNvPr>
              <p:cNvCxnSpPr>
                <a:cxnSpLocks/>
                <a:stCxn id="204" idx="2"/>
                <a:endCxn id="205" idx="6"/>
              </p:cNvCxnSpPr>
              <p:nvPr/>
            </p:nvCxnSpPr>
            <p:spPr>
              <a:xfrm flipH="1">
                <a:off x="1207849" y="4940400"/>
                <a:ext cx="567225" cy="279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2128E197-1E4E-4C63-A7DB-F370874C76B3}"/>
                  </a:ext>
                </a:extLst>
              </p:cNvPr>
              <p:cNvCxnSpPr>
                <a:cxnSpLocks/>
                <a:stCxn id="204" idx="6"/>
                <a:endCxn id="206" idx="1"/>
              </p:cNvCxnSpPr>
              <p:nvPr/>
            </p:nvCxnSpPr>
            <p:spPr>
              <a:xfrm>
                <a:off x="1937784" y="4940400"/>
                <a:ext cx="532300" cy="2750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8B8F3E0C-1804-43F8-9EBD-4D91817EF2DC}"/>
                  </a:ext>
                </a:extLst>
              </p:cNvPr>
              <p:cNvCxnSpPr>
                <a:cxnSpLocks/>
                <a:stCxn id="206" idx="3"/>
                <a:endCxn id="209" idx="7"/>
              </p:cNvCxnSpPr>
              <p:nvPr/>
            </p:nvCxnSpPr>
            <p:spPr>
              <a:xfrm flipH="1">
                <a:off x="2033731" y="5341302"/>
                <a:ext cx="436353" cy="313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CEC32D99-F3C9-4332-9D51-950C30A2CC80}"/>
                  </a:ext>
                </a:extLst>
              </p:cNvPr>
              <p:cNvCxnSpPr>
                <a:cxnSpLocks/>
                <a:stCxn id="206" idx="5"/>
                <a:endCxn id="210" idx="1"/>
              </p:cNvCxnSpPr>
              <p:nvPr/>
            </p:nvCxnSpPr>
            <p:spPr>
              <a:xfrm>
                <a:off x="2585139" y="5341302"/>
                <a:ext cx="255563" cy="292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EE7C5D46-ECF9-4772-B258-440317BA0EC2}"/>
                  </a:ext>
                </a:extLst>
              </p:cNvPr>
              <p:cNvCxnSpPr>
                <a:cxnSpLocks/>
                <a:stCxn id="205" idx="3"/>
                <a:endCxn id="207" idx="7"/>
              </p:cNvCxnSpPr>
              <p:nvPr/>
            </p:nvCxnSpPr>
            <p:spPr>
              <a:xfrm flipH="1">
                <a:off x="872158" y="5283254"/>
                <a:ext cx="196809" cy="3780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256F8EBD-4A57-4FE9-B341-9FC0753B1D01}"/>
                  </a:ext>
                </a:extLst>
              </p:cNvPr>
              <p:cNvCxnSpPr>
                <a:cxnSpLocks/>
                <a:stCxn id="205" idx="4"/>
                <a:endCxn id="208" idx="1"/>
              </p:cNvCxnSpPr>
              <p:nvPr/>
            </p:nvCxnSpPr>
            <p:spPr>
              <a:xfrm>
                <a:off x="1126494" y="5309323"/>
                <a:ext cx="263372" cy="324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3CF2232F-9ECA-41A6-B8E9-BE1196B270E5}"/>
                  </a:ext>
                </a:extLst>
              </p:cNvPr>
              <p:cNvCxnSpPr>
                <a:cxnSpLocks/>
                <a:stCxn id="210" idx="5"/>
                <a:endCxn id="202" idx="1"/>
              </p:cNvCxnSpPr>
              <p:nvPr/>
            </p:nvCxnSpPr>
            <p:spPr>
              <a:xfrm>
                <a:off x="2955756" y="5759458"/>
                <a:ext cx="262427" cy="2594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30715EF2-17F4-4C16-8C0D-43AAD19EFF49}"/>
                  </a:ext>
                </a:extLst>
              </p:cNvPr>
              <p:cNvCxnSpPr>
                <a:cxnSpLocks/>
                <a:stCxn id="210" idx="4"/>
                <a:endCxn id="212" idx="7"/>
              </p:cNvCxnSpPr>
              <p:nvPr/>
            </p:nvCxnSpPr>
            <p:spPr>
              <a:xfrm flipH="1">
                <a:off x="2404348" y="5785527"/>
                <a:ext cx="493881" cy="2610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BC9FC617-8396-41FD-A17B-837EEFA09DD4}"/>
                  </a:ext>
                </a:extLst>
              </p:cNvPr>
              <p:cNvCxnSpPr>
                <a:cxnSpLocks/>
                <a:stCxn id="207" idx="5"/>
                <a:endCxn id="211" idx="6"/>
              </p:cNvCxnSpPr>
              <p:nvPr/>
            </p:nvCxnSpPr>
            <p:spPr>
              <a:xfrm>
                <a:off x="872158" y="5787157"/>
                <a:ext cx="335691" cy="3559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9C1828B0-02B5-420B-BFEA-AD1115A15FA3}"/>
                  </a:ext>
                </a:extLst>
              </p:cNvPr>
              <p:cNvCxnSpPr>
                <a:cxnSpLocks/>
                <a:stCxn id="207" idx="2"/>
                <a:endCxn id="201" idx="0"/>
              </p:cNvCxnSpPr>
              <p:nvPr/>
            </p:nvCxnSpPr>
            <p:spPr>
              <a:xfrm flipH="1">
                <a:off x="493731" y="5724222"/>
                <a:ext cx="239544" cy="3576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19D09234-733A-42C4-9458-6C93B2BB3B8F}"/>
                  </a:ext>
                </a:extLst>
              </p:cNvPr>
              <p:cNvCxnSpPr>
                <a:cxnSpLocks/>
                <a:stCxn id="211" idx="3"/>
                <a:endCxn id="213" idx="7"/>
              </p:cNvCxnSpPr>
              <p:nvPr/>
            </p:nvCxnSpPr>
            <p:spPr>
              <a:xfrm flipH="1">
                <a:off x="872157" y="6206081"/>
                <a:ext cx="196810" cy="3215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0C41DE6D-643E-4AE8-88D6-EF68C8A905EF}"/>
                  </a:ext>
                </a:extLst>
              </p:cNvPr>
              <p:cNvCxnSpPr>
                <a:cxnSpLocks/>
                <a:stCxn id="211" idx="5"/>
                <a:endCxn id="214" idx="6"/>
              </p:cNvCxnSpPr>
              <p:nvPr/>
            </p:nvCxnSpPr>
            <p:spPr>
              <a:xfrm>
                <a:off x="1184022" y="6206081"/>
                <a:ext cx="522026" cy="390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8E8C91A7-6EC9-48CF-A582-D915855D0279}"/>
              </a:ext>
            </a:extLst>
          </p:cNvPr>
          <p:cNvCxnSpPr>
            <a:cxnSpLocks/>
            <a:stCxn id="195" idx="2"/>
            <a:endCxn id="251" idx="0"/>
          </p:cNvCxnSpPr>
          <p:nvPr/>
        </p:nvCxnSpPr>
        <p:spPr>
          <a:xfrm flipH="1">
            <a:off x="5200127" y="2401668"/>
            <a:ext cx="5182" cy="35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19637F3-D45F-4A2A-BEE5-0BC27C5DEC5D}"/>
              </a:ext>
            </a:extLst>
          </p:cNvPr>
          <p:cNvGrpSpPr/>
          <p:nvPr/>
        </p:nvGrpSpPr>
        <p:grpSpPr>
          <a:xfrm>
            <a:off x="8591394" y="2902776"/>
            <a:ext cx="2196592" cy="1886682"/>
            <a:chOff x="8215613" y="4856072"/>
            <a:chExt cx="2196592" cy="1886682"/>
          </a:xfrm>
        </p:grpSpPr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EFD21B9E-41F5-41F1-B1D3-3555FEB5CFAB}"/>
                </a:ext>
              </a:extLst>
            </p:cNvPr>
            <p:cNvSpPr/>
            <p:nvPr/>
          </p:nvSpPr>
          <p:spPr>
            <a:xfrm>
              <a:off x="9549019" y="4856072"/>
              <a:ext cx="162710" cy="1780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4AF52E21-F0B1-45DD-B5E2-2625C3029EB9}"/>
                </a:ext>
              </a:extLst>
            </p:cNvPr>
            <p:cNvGrpSpPr/>
            <p:nvPr/>
          </p:nvGrpSpPr>
          <p:grpSpPr>
            <a:xfrm>
              <a:off x="8215613" y="4945076"/>
              <a:ext cx="2196592" cy="1797678"/>
              <a:chOff x="8215613" y="4945076"/>
              <a:chExt cx="2196592" cy="1797678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3F28E8BA-5DE4-4ACA-BE32-0B82878241EE}"/>
                  </a:ext>
                </a:extLst>
              </p:cNvPr>
              <p:cNvSpPr/>
              <p:nvPr/>
            </p:nvSpPr>
            <p:spPr>
              <a:xfrm>
                <a:off x="8215613" y="6139031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28F49FCD-926F-40AD-881F-F37B23CB6510}"/>
                  </a:ext>
                </a:extLst>
              </p:cNvPr>
              <p:cNvSpPr/>
              <p:nvPr/>
            </p:nvSpPr>
            <p:spPr>
              <a:xfrm>
                <a:off x="8848377" y="5188504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7D582429-85F9-4CC5-96FB-0C4546FA4535}"/>
                  </a:ext>
                </a:extLst>
              </p:cNvPr>
              <p:cNvSpPr/>
              <p:nvPr/>
            </p:nvSpPr>
            <p:spPr>
              <a:xfrm>
                <a:off x="10249494" y="5246552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09BABC28-B51E-4619-AFAD-D009BF25BE1C}"/>
                  </a:ext>
                </a:extLst>
              </p:cNvPr>
              <p:cNvSpPr/>
              <p:nvPr/>
            </p:nvSpPr>
            <p:spPr>
              <a:xfrm>
                <a:off x="8536513" y="5692407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956D675A-8F73-48BE-BE73-F42B83F1683B}"/>
                  </a:ext>
                </a:extLst>
              </p:cNvPr>
              <p:cNvSpPr/>
              <p:nvPr/>
            </p:nvSpPr>
            <p:spPr>
              <a:xfrm>
                <a:off x="9169277" y="5664708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E44BE416-71E0-4B14-B102-524237F7DA4F}"/>
                  </a:ext>
                </a:extLst>
              </p:cNvPr>
              <p:cNvSpPr/>
              <p:nvPr/>
            </p:nvSpPr>
            <p:spPr>
              <a:xfrm>
                <a:off x="8848377" y="6111331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7D7472A5-5858-4D17-A646-CAE6CDA3ECCB}"/>
                  </a:ext>
                </a:extLst>
              </p:cNvPr>
              <p:cNvSpPr/>
              <p:nvPr/>
            </p:nvSpPr>
            <p:spPr>
              <a:xfrm>
                <a:off x="8536512" y="6558731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64183BF3-8CC9-4EAA-A5A9-845CE1A48025}"/>
                  </a:ext>
                </a:extLst>
              </p:cNvPr>
              <p:cNvSpPr/>
              <p:nvPr/>
            </p:nvSpPr>
            <p:spPr>
              <a:xfrm>
                <a:off x="9346575" y="6564746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02EDB756-FC73-4E37-9271-EFE9B9106F00}"/>
                  </a:ext>
                </a:extLst>
              </p:cNvPr>
              <p:cNvCxnSpPr>
                <a:cxnSpLocks/>
                <a:stCxn id="229" idx="2"/>
                <a:endCxn id="232" idx="6"/>
              </p:cNvCxnSpPr>
              <p:nvPr/>
            </p:nvCxnSpPr>
            <p:spPr>
              <a:xfrm flipH="1">
                <a:off x="9011087" y="4945076"/>
                <a:ext cx="537931" cy="3324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EFCD39DC-69D4-4B2A-893B-BC06414B2303}"/>
                  </a:ext>
                </a:extLst>
              </p:cNvPr>
              <p:cNvCxnSpPr>
                <a:cxnSpLocks/>
                <a:stCxn id="229" idx="6"/>
                <a:endCxn id="233" idx="1"/>
              </p:cNvCxnSpPr>
              <p:nvPr/>
            </p:nvCxnSpPr>
            <p:spPr>
              <a:xfrm>
                <a:off x="9711728" y="4945076"/>
                <a:ext cx="561594" cy="327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6DFB2109-F933-4A09-A59D-0EEF1513F00C}"/>
                  </a:ext>
                </a:extLst>
              </p:cNvPr>
              <p:cNvCxnSpPr>
                <a:cxnSpLocks/>
                <a:stCxn id="232" idx="3"/>
                <a:endCxn id="234" idx="7"/>
              </p:cNvCxnSpPr>
              <p:nvPr/>
            </p:nvCxnSpPr>
            <p:spPr>
              <a:xfrm flipH="1">
                <a:off x="8675396" y="5340443"/>
                <a:ext cx="196809" cy="3780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2D53CC5D-9A17-476C-9E64-01CB06E437B8}"/>
                  </a:ext>
                </a:extLst>
              </p:cNvPr>
              <p:cNvCxnSpPr>
                <a:cxnSpLocks/>
                <a:stCxn id="232" idx="4"/>
                <a:endCxn id="235" idx="1"/>
              </p:cNvCxnSpPr>
              <p:nvPr/>
            </p:nvCxnSpPr>
            <p:spPr>
              <a:xfrm>
                <a:off x="8929733" y="5366513"/>
                <a:ext cx="263372" cy="324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493C0950-0F16-4051-9BFB-F84BEE4A65B7}"/>
                  </a:ext>
                </a:extLst>
              </p:cNvPr>
              <p:cNvCxnSpPr>
                <a:cxnSpLocks/>
                <a:stCxn id="234" idx="5"/>
                <a:endCxn id="236" idx="6"/>
              </p:cNvCxnSpPr>
              <p:nvPr/>
            </p:nvCxnSpPr>
            <p:spPr>
              <a:xfrm>
                <a:off x="8675396" y="5844346"/>
                <a:ext cx="335691" cy="3559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F348D107-708F-4D80-BEEF-10122A8B2F83}"/>
                  </a:ext>
                </a:extLst>
              </p:cNvPr>
              <p:cNvCxnSpPr>
                <a:cxnSpLocks/>
                <a:stCxn id="234" idx="2"/>
                <a:endCxn id="231" idx="0"/>
              </p:cNvCxnSpPr>
              <p:nvPr/>
            </p:nvCxnSpPr>
            <p:spPr>
              <a:xfrm flipH="1">
                <a:off x="8296969" y="5781411"/>
                <a:ext cx="239544" cy="3576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0A511677-1A98-42DA-95B6-CDB1BD882918}"/>
                  </a:ext>
                </a:extLst>
              </p:cNvPr>
              <p:cNvCxnSpPr>
                <a:cxnSpLocks/>
                <a:stCxn id="236" idx="7"/>
                <a:endCxn id="237" idx="7"/>
              </p:cNvCxnSpPr>
              <p:nvPr/>
            </p:nvCxnSpPr>
            <p:spPr>
              <a:xfrm flipH="1">
                <a:off x="8675395" y="6137400"/>
                <a:ext cx="311864" cy="4473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39693766-346F-4F85-89BB-412B457A7475}"/>
                  </a:ext>
                </a:extLst>
              </p:cNvPr>
              <p:cNvCxnSpPr>
                <a:cxnSpLocks/>
                <a:stCxn id="236" idx="6"/>
                <a:endCxn id="238" idx="6"/>
              </p:cNvCxnSpPr>
              <p:nvPr/>
            </p:nvCxnSpPr>
            <p:spPr>
              <a:xfrm>
                <a:off x="9011087" y="6200335"/>
                <a:ext cx="498199" cy="4534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9123FA60-C0C7-43C1-9634-89FDCAFB298F}"/>
              </a:ext>
            </a:extLst>
          </p:cNvPr>
          <p:cNvCxnSpPr>
            <a:cxnSpLocks/>
            <a:stCxn id="190" idx="2"/>
            <a:endCxn id="229" idx="0"/>
          </p:cNvCxnSpPr>
          <p:nvPr/>
        </p:nvCxnSpPr>
        <p:spPr>
          <a:xfrm flipH="1">
            <a:off x="10006154" y="2390362"/>
            <a:ext cx="1" cy="512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69025E8-FC72-4198-A4B8-1BEA2F8F58A2}"/>
              </a:ext>
            </a:extLst>
          </p:cNvPr>
          <p:cNvSpPr txBox="1"/>
          <p:nvPr/>
        </p:nvSpPr>
        <p:spPr>
          <a:xfrm>
            <a:off x="6932679" y="1010808"/>
            <a:ext cx="1342189" cy="53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…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E09D6D8-C14B-43A6-81FD-A32F1ACF6CD8}"/>
              </a:ext>
            </a:extLst>
          </p:cNvPr>
          <p:cNvSpPr txBox="1"/>
          <p:nvPr/>
        </p:nvSpPr>
        <p:spPr>
          <a:xfrm>
            <a:off x="6922916" y="1856355"/>
            <a:ext cx="1342189" cy="53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…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A7C58188-AF38-4035-8BCF-340EA882ED65}"/>
              </a:ext>
            </a:extLst>
          </p:cNvPr>
          <p:cNvGrpSpPr/>
          <p:nvPr/>
        </p:nvGrpSpPr>
        <p:grpSpPr>
          <a:xfrm>
            <a:off x="3756072" y="2758619"/>
            <a:ext cx="2477354" cy="1408453"/>
            <a:chOff x="3380291" y="4711915"/>
            <a:chExt cx="2477354" cy="1408453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49E1D808-A84C-482B-A7D6-5F75530DF5FA}"/>
                </a:ext>
              </a:extLst>
            </p:cNvPr>
            <p:cNvSpPr/>
            <p:nvPr/>
          </p:nvSpPr>
          <p:spPr>
            <a:xfrm>
              <a:off x="4742991" y="4711915"/>
              <a:ext cx="162710" cy="1780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F981119B-1D6F-47A0-86C8-98258AD45A95}"/>
                </a:ext>
              </a:extLst>
            </p:cNvPr>
            <p:cNvGrpSpPr/>
            <p:nvPr/>
          </p:nvGrpSpPr>
          <p:grpSpPr>
            <a:xfrm>
              <a:off x="3380291" y="4800919"/>
              <a:ext cx="2477354" cy="1319449"/>
              <a:chOff x="3380291" y="4800919"/>
              <a:chExt cx="2477354" cy="1319449"/>
            </a:xfrm>
          </p:grpSpPr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7231DEA4-A9AB-4471-8BE9-7FFAABC6F598}"/>
                  </a:ext>
                </a:extLst>
              </p:cNvPr>
              <p:cNvSpPr/>
              <p:nvPr/>
            </p:nvSpPr>
            <p:spPr>
              <a:xfrm>
                <a:off x="3380291" y="5942360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D7633E58-188C-45A2-8166-16922DEE16FD}"/>
                  </a:ext>
                </a:extLst>
              </p:cNvPr>
              <p:cNvSpPr/>
              <p:nvPr/>
            </p:nvSpPr>
            <p:spPr>
              <a:xfrm>
                <a:off x="4013055" y="4991834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8A1472B8-F84E-46A0-8482-E1174B408C57}"/>
                  </a:ext>
                </a:extLst>
              </p:cNvPr>
              <p:cNvSpPr/>
              <p:nvPr/>
            </p:nvSpPr>
            <p:spPr>
              <a:xfrm>
                <a:off x="5414172" y="5049881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3C0DE64F-3312-4555-9B4E-DC674FAC410D}"/>
                  </a:ext>
                </a:extLst>
              </p:cNvPr>
              <p:cNvSpPr/>
              <p:nvPr/>
            </p:nvSpPr>
            <p:spPr>
              <a:xfrm>
                <a:off x="3701191" y="5495737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07AF85E7-8BC2-4203-B5C1-8E28C8F66697}"/>
                  </a:ext>
                </a:extLst>
              </p:cNvPr>
              <p:cNvSpPr/>
              <p:nvPr/>
            </p:nvSpPr>
            <p:spPr>
              <a:xfrm>
                <a:off x="4333955" y="5468037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F997103F-0578-40E2-ACB6-6F1E7FCE46AE}"/>
                  </a:ext>
                </a:extLst>
              </p:cNvPr>
              <p:cNvSpPr/>
              <p:nvPr/>
            </p:nvSpPr>
            <p:spPr>
              <a:xfrm>
                <a:off x="4862764" y="5489518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367198D7-F853-4CB1-829F-3D93ECF4F253}"/>
                  </a:ext>
                </a:extLst>
              </p:cNvPr>
              <p:cNvSpPr/>
              <p:nvPr/>
            </p:nvSpPr>
            <p:spPr>
              <a:xfrm>
                <a:off x="5694934" y="5468037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169E90FD-CB92-4A92-B42D-507A0D1EFFCA}"/>
                  </a:ext>
                </a:extLst>
              </p:cNvPr>
              <p:cNvSpPr/>
              <p:nvPr/>
            </p:nvSpPr>
            <p:spPr>
              <a:xfrm>
                <a:off x="4013055" y="5914661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799BFDE6-4E78-4B00-8871-01AF6A971CAB}"/>
                  </a:ext>
                </a:extLst>
              </p:cNvPr>
              <p:cNvSpPr/>
              <p:nvPr/>
            </p:nvSpPr>
            <p:spPr>
              <a:xfrm>
                <a:off x="4629999" y="5887248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D023BF42-5736-4C58-A95E-767C1156DE17}"/>
                  </a:ext>
                </a:extLst>
              </p:cNvPr>
              <p:cNvSpPr/>
              <p:nvPr/>
            </p:nvSpPr>
            <p:spPr>
              <a:xfrm>
                <a:off x="5290908" y="5891917"/>
                <a:ext cx="162711" cy="17800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0B2F8ACC-3E5A-4D65-B321-2B06C26E81DD}"/>
                  </a:ext>
                </a:extLst>
              </p:cNvPr>
              <p:cNvCxnSpPr>
                <a:cxnSpLocks/>
                <a:stCxn id="251" idx="2"/>
                <a:endCxn id="254" idx="6"/>
              </p:cNvCxnSpPr>
              <p:nvPr/>
            </p:nvCxnSpPr>
            <p:spPr>
              <a:xfrm flipH="1">
                <a:off x="4175766" y="4800919"/>
                <a:ext cx="567225" cy="279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C95DF66D-0CE8-4649-BCBC-04A0C39F7BDF}"/>
                  </a:ext>
                </a:extLst>
              </p:cNvPr>
              <p:cNvCxnSpPr>
                <a:cxnSpLocks/>
                <a:stCxn id="251" idx="6"/>
                <a:endCxn id="255" idx="1"/>
              </p:cNvCxnSpPr>
              <p:nvPr/>
            </p:nvCxnSpPr>
            <p:spPr>
              <a:xfrm>
                <a:off x="4905701" y="4800919"/>
                <a:ext cx="532299" cy="2750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0F984CBB-F121-49CC-92E8-E12ABCFDD915}"/>
                  </a:ext>
                </a:extLst>
              </p:cNvPr>
              <p:cNvCxnSpPr>
                <a:cxnSpLocks/>
                <a:stCxn id="255" idx="3"/>
                <a:endCxn id="258" idx="7"/>
              </p:cNvCxnSpPr>
              <p:nvPr/>
            </p:nvCxnSpPr>
            <p:spPr>
              <a:xfrm flipH="1">
                <a:off x="5001647" y="5201820"/>
                <a:ext cx="436353" cy="313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0EF3AFAA-44FD-4173-98CC-E2A57893182C}"/>
                  </a:ext>
                </a:extLst>
              </p:cNvPr>
              <p:cNvCxnSpPr>
                <a:cxnSpLocks/>
                <a:stCxn id="255" idx="5"/>
                <a:endCxn id="259" idx="1"/>
              </p:cNvCxnSpPr>
              <p:nvPr/>
            </p:nvCxnSpPr>
            <p:spPr>
              <a:xfrm>
                <a:off x="5553055" y="5201820"/>
                <a:ext cx="165707" cy="292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C37613AB-1E20-4C09-AB99-05308DB06695}"/>
                  </a:ext>
                </a:extLst>
              </p:cNvPr>
              <p:cNvCxnSpPr>
                <a:cxnSpLocks/>
                <a:stCxn id="254" idx="3"/>
                <a:endCxn id="256" idx="7"/>
              </p:cNvCxnSpPr>
              <p:nvPr/>
            </p:nvCxnSpPr>
            <p:spPr>
              <a:xfrm flipH="1">
                <a:off x="3840074" y="5143773"/>
                <a:ext cx="196809" cy="3780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36346A08-104E-4811-896D-E902184B57B0}"/>
                  </a:ext>
                </a:extLst>
              </p:cNvPr>
              <p:cNvCxnSpPr>
                <a:cxnSpLocks/>
                <a:stCxn id="254" idx="4"/>
                <a:endCxn id="257" idx="1"/>
              </p:cNvCxnSpPr>
              <p:nvPr/>
            </p:nvCxnSpPr>
            <p:spPr>
              <a:xfrm>
                <a:off x="4094411" y="5169842"/>
                <a:ext cx="263372" cy="324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930C19C9-0BA5-4724-8525-BCD39066E8CA}"/>
                  </a:ext>
                </a:extLst>
              </p:cNvPr>
              <p:cNvCxnSpPr>
                <a:cxnSpLocks/>
                <a:stCxn id="258" idx="5"/>
                <a:endCxn id="262" idx="1"/>
              </p:cNvCxnSpPr>
              <p:nvPr/>
            </p:nvCxnSpPr>
            <p:spPr>
              <a:xfrm>
                <a:off x="5001647" y="5641457"/>
                <a:ext cx="313089" cy="276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8F2F4C4F-3EC8-44DC-B843-D7A1C7676C5E}"/>
                  </a:ext>
                </a:extLst>
              </p:cNvPr>
              <p:cNvCxnSpPr>
                <a:cxnSpLocks/>
                <a:stCxn id="258" idx="4"/>
                <a:endCxn id="261" idx="7"/>
              </p:cNvCxnSpPr>
              <p:nvPr/>
            </p:nvCxnSpPr>
            <p:spPr>
              <a:xfrm flipH="1">
                <a:off x="4768882" y="5667526"/>
                <a:ext cx="175238" cy="24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AFAD8D82-B760-497C-9B25-400605E911B1}"/>
                  </a:ext>
                </a:extLst>
              </p:cNvPr>
              <p:cNvCxnSpPr>
                <a:cxnSpLocks/>
                <a:stCxn id="256" idx="5"/>
                <a:endCxn id="260" idx="6"/>
              </p:cNvCxnSpPr>
              <p:nvPr/>
            </p:nvCxnSpPr>
            <p:spPr>
              <a:xfrm>
                <a:off x="3840074" y="5647676"/>
                <a:ext cx="335692" cy="3559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DE4A9024-F196-4ACE-B450-D5FE260E70E9}"/>
                  </a:ext>
                </a:extLst>
              </p:cNvPr>
              <p:cNvCxnSpPr>
                <a:cxnSpLocks/>
                <a:stCxn id="256" idx="2"/>
                <a:endCxn id="253" idx="0"/>
              </p:cNvCxnSpPr>
              <p:nvPr/>
            </p:nvCxnSpPr>
            <p:spPr>
              <a:xfrm flipH="1">
                <a:off x="3461647" y="5584741"/>
                <a:ext cx="239544" cy="3576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B5EB0911-BC19-4E12-B3EF-517E8A46C0F7}"/>
              </a:ext>
            </a:extLst>
          </p:cNvPr>
          <p:cNvSpPr txBox="1"/>
          <p:nvPr/>
        </p:nvSpPr>
        <p:spPr>
          <a:xfrm>
            <a:off x="4076973" y="6252263"/>
            <a:ext cx="3814423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Random Forests Prediction: average prediction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B7E2924A-81DE-41E8-8202-209F7EE60249}"/>
              </a:ext>
            </a:extLst>
          </p:cNvPr>
          <p:cNvGrpSpPr/>
          <p:nvPr/>
        </p:nvGrpSpPr>
        <p:grpSpPr>
          <a:xfrm>
            <a:off x="3957200" y="4878078"/>
            <a:ext cx="2083599" cy="636619"/>
            <a:chOff x="1108408" y="4876957"/>
            <a:chExt cx="2083599" cy="636619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270247B1-76FC-4A06-B94A-32122F4DD8F2}"/>
                </a:ext>
              </a:extLst>
            </p:cNvPr>
            <p:cNvSpPr txBox="1"/>
            <p:nvPr/>
          </p:nvSpPr>
          <p:spPr>
            <a:xfrm>
              <a:off x="1108408" y="5175022"/>
              <a:ext cx="2083599" cy="3385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Prediction 2</a:t>
              </a:r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3C9D1B7D-D6E7-405F-889B-D6218404A8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5846" y="4876957"/>
              <a:ext cx="6365" cy="3148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A9D6341-87AB-42AE-B86D-CD25A39F078A}"/>
              </a:ext>
            </a:extLst>
          </p:cNvPr>
          <p:cNvGrpSpPr/>
          <p:nvPr/>
        </p:nvGrpSpPr>
        <p:grpSpPr>
          <a:xfrm>
            <a:off x="8165308" y="4904493"/>
            <a:ext cx="2083599" cy="636619"/>
            <a:chOff x="1108408" y="4876957"/>
            <a:chExt cx="2083599" cy="636619"/>
          </a:xfrm>
        </p:grpSpPr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92DC4EDD-685A-4F41-9ED2-F3701FC64455}"/>
                </a:ext>
              </a:extLst>
            </p:cNvPr>
            <p:cNvSpPr txBox="1"/>
            <p:nvPr/>
          </p:nvSpPr>
          <p:spPr>
            <a:xfrm>
              <a:off x="1108408" y="5175022"/>
              <a:ext cx="2083599" cy="3385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Prediction N</a:t>
              </a:r>
            </a:p>
          </p:txBody>
        </p: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636B934D-70C2-477D-825F-6ADDFCA0C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5846" y="4876957"/>
              <a:ext cx="6365" cy="3148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DB5824C-F578-4005-AA18-D9132018B0D7}"/>
              </a:ext>
            </a:extLst>
          </p:cNvPr>
          <p:cNvGrpSpPr/>
          <p:nvPr/>
        </p:nvGrpSpPr>
        <p:grpSpPr>
          <a:xfrm>
            <a:off x="1247938" y="4878078"/>
            <a:ext cx="2083599" cy="636619"/>
            <a:chOff x="1108408" y="4876957"/>
            <a:chExt cx="2083599" cy="636619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7903804-F192-463D-803C-2F98B1B5B0F6}"/>
                </a:ext>
              </a:extLst>
            </p:cNvPr>
            <p:cNvSpPr txBox="1"/>
            <p:nvPr/>
          </p:nvSpPr>
          <p:spPr>
            <a:xfrm>
              <a:off x="1108408" y="5175022"/>
              <a:ext cx="2083599" cy="3385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Prediction 1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62D76BA0-3273-46FC-9A77-615907C6DD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5846" y="4876957"/>
              <a:ext cx="6365" cy="3148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D2DDF55B-5762-4750-9C2B-798BC348D01E}"/>
              </a:ext>
            </a:extLst>
          </p:cNvPr>
          <p:cNvCxnSpPr>
            <a:cxnSpLocks/>
            <a:stCxn id="285" idx="2"/>
            <a:endCxn id="274" idx="0"/>
          </p:cNvCxnSpPr>
          <p:nvPr/>
        </p:nvCxnSpPr>
        <p:spPr>
          <a:xfrm>
            <a:off x="2289738" y="5514697"/>
            <a:ext cx="3694447" cy="737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E1C3193F-A02E-451B-B8B7-256015B544BD}"/>
              </a:ext>
            </a:extLst>
          </p:cNvPr>
          <p:cNvCxnSpPr>
            <a:cxnSpLocks/>
            <a:stCxn id="279" idx="2"/>
            <a:endCxn id="274" idx="0"/>
          </p:cNvCxnSpPr>
          <p:nvPr/>
        </p:nvCxnSpPr>
        <p:spPr>
          <a:xfrm>
            <a:off x="4999000" y="5514697"/>
            <a:ext cx="985185" cy="737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C75073D7-CE13-4736-9BAF-47B555B5C854}"/>
              </a:ext>
            </a:extLst>
          </p:cNvPr>
          <p:cNvCxnSpPr>
            <a:cxnSpLocks/>
            <a:stCxn id="282" idx="2"/>
            <a:endCxn id="274" idx="0"/>
          </p:cNvCxnSpPr>
          <p:nvPr/>
        </p:nvCxnSpPr>
        <p:spPr>
          <a:xfrm flipH="1">
            <a:off x="5984185" y="5541112"/>
            <a:ext cx="3222923" cy="711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CD62A52D-B2CD-4693-8076-EFA39F158611}"/>
              </a:ext>
            </a:extLst>
          </p:cNvPr>
          <p:cNvSpPr txBox="1"/>
          <p:nvPr/>
        </p:nvSpPr>
        <p:spPr>
          <a:xfrm>
            <a:off x="443725" y="2584922"/>
            <a:ext cx="1138087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Tree 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8F3D41F-6832-4B21-978D-151AA1DDEC02}"/>
              </a:ext>
            </a:extLst>
          </p:cNvPr>
          <p:cNvSpPr txBox="1"/>
          <p:nvPr/>
        </p:nvSpPr>
        <p:spPr>
          <a:xfrm>
            <a:off x="3646811" y="2474735"/>
            <a:ext cx="1138087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Tree 2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34525E55-6FA7-4E40-ADD2-55EBAE694A8B}"/>
              </a:ext>
            </a:extLst>
          </p:cNvPr>
          <p:cNvSpPr txBox="1"/>
          <p:nvPr/>
        </p:nvSpPr>
        <p:spPr>
          <a:xfrm>
            <a:off x="8515144" y="2639816"/>
            <a:ext cx="1138087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Tree N</a:t>
            </a:r>
          </a:p>
        </p:txBody>
      </p:sp>
    </p:spTree>
    <p:extLst>
      <p:ext uri="{BB962C8B-B14F-4D97-AF65-F5344CB8AC3E}">
        <p14:creationId xmlns:p14="http://schemas.microsoft.com/office/powerpoint/2010/main" val="129547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7" grpId="0" animBg="1"/>
      <p:bldP spid="188" grpId="0" animBg="1"/>
      <p:bldP spid="189" grpId="0" animBg="1"/>
      <p:bldP spid="190" grpId="0" animBg="1"/>
      <p:bldP spid="194" grpId="0" animBg="1"/>
      <p:bldP spid="195" grpId="0" animBg="1"/>
      <p:bldP spid="248" grpId="0"/>
      <p:bldP spid="249" grpId="0"/>
      <p:bldP spid="274" grpId="0" animBg="1"/>
      <p:bldP spid="301" grpId="0" animBg="1"/>
      <p:bldP spid="305" grpId="0" animBg="1"/>
      <p:bldP spid="3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1C5C-9D44-4C9A-BA1E-9078BFC9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8915"/>
            <a:ext cx="10972800" cy="571741"/>
          </a:xfrm>
        </p:spPr>
        <p:txBody>
          <a:bodyPr>
            <a:normAutofit/>
          </a:bodyPr>
          <a:lstStyle/>
          <a:p>
            <a:r>
              <a:rPr lang="en-AU" sz="3200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9C3D-D95F-413D-A5B8-8004AB418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4440"/>
            <a:ext cx="10972800" cy="4389120"/>
          </a:xfrm>
        </p:spPr>
        <p:txBody>
          <a:bodyPr>
            <a:normAutofit lnSpcReduction="10000"/>
          </a:bodyPr>
          <a:lstStyle/>
          <a:p>
            <a:r>
              <a:rPr lang="en-AU" dirty="0"/>
              <a:t>Voting Classifiers</a:t>
            </a:r>
          </a:p>
          <a:p>
            <a:pPr marL="640064" marR="0" lvl="1" indent="-24688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onstantia"/>
              </a:rPr>
              <a:t>H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ard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voting classifier: aggregate the predictions of each classifier and predict the class that gets the most votes. </a:t>
            </a:r>
          </a:p>
          <a:p>
            <a:pPr lvl="2">
              <a:buClr>
                <a:srgbClr val="0F6FC6"/>
              </a:buClr>
              <a:buSzPct val="85000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This majority-vote classifier is called a hard voting classifier. </a:t>
            </a:r>
          </a:p>
          <a:p>
            <a:pPr lvl="2">
              <a:buClr>
                <a:srgbClr val="0F6FC6"/>
              </a:buClr>
              <a:buSzPct val="85000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Higher accuracy than the best classifier in the ensemble</a:t>
            </a:r>
          </a:p>
          <a:p>
            <a:pPr marL="640064" marR="0" lvl="1" indent="-24688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lang="en-US" dirty="0"/>
              <a:t>Soft voting classifier: predict the class with the highest-class probability, averaged over all the individual classifiers. </a:t>
            </a:r>
          </a:p>
          <a:p>
            <a:r>
              <a:rPr lang="en-AU" dirty="0"/>
              <a:t>Bagging and Pasting</a:t>
            </a:r>
          </a:p>
          <a:p>
            <a:pPr marL="640064" marR="0" lvl="1" indent="-24688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lang="en-US" dirty="0"/>
              <a:t>When sampling is performed with replacement, this method is called bagging (short for bootstrap aggregating). </a:t>
            </a:r>
          </a:p>
          <a:p>
            <a:pPr marL="640064" marR="0" lvl="1" indent="-24688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lang="en-US" dirty="0"/>
              <a:t>When sampling is performed without replacement, it is called pasting.</a:t>
            </a:r>
          </a:p>
        </p:txBody>
      </p:sp>
    </p:spTree>
    <p:extLst>
      <p:ext uri="{BB962C8B-B14F-4D97-AF65-F5344CB8AC3E}">
        <p14:creationId xmlns:p14="http://schemas.microsoft.com/office/powerpoint/2010/main" val="33820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5B02-BEEA-4DCA-81FD-55088F03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Soccer Players on Facebook through Predictive Analytics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19D0-B7DA-40C3-860B-E3B496E6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Bogaert et al. (2017), Decision Analysis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https://pubsonline.informs.org/doi/10.1287/deca.2017.0354</a:t>
            </a:r>
            <a:r>
              <a:rPr lang="en-AU" dirty="0"/>
              <a:t> </a:t>
            </a:r>
          </a:p>
          <a:p>
            <a:r>
              <a:rPr lang="en-AU" dirty="0"/>
              <a:t> D</a:t>
            </a:r>
            <a:r>
              <a:rPr lang="en-US" dirty="0" err="1"/>
              <a:t>evelop</a:t>
            </a:r>
            <a:r>
              <a:rPr lang="en-US" dirty="0"/>
              <a:t> a system to support marketers with the decision as to which prospects to target for advertising purpose</a:t>
            </a:r>
          </a:p>
          <a:p>
            <a:r>
              <a:rPr lang="en-US" dirty="0"/>
              <a:t>Using several ML methods including Random forest and logistic regression</a:t>
            </a:r>
          </a:p>
          <a:p>
            <a:r>
              <a:rPr lang="en-US" dirty="0"/>
              <a:t>Prediction performance varies from 81.96% to 83.95% for accuracy</a:t>
            </a:r>
          </a:p>
          <a:p>
            <a:r>
              <a:rPr lang="en-US" dirty="0"/>
              <a:t> The most important features/variables: </a:t>
            </a:r>
          </a:p>
          <a:p>
            <a:pPr lvl="1"/>
            <a:r>
              <a:rPr lang="en-US" dirty="0"/>
              <a:t>The average number of friends that play soccer</a:t>
            </a:r>
          </a:p>
          <a:p>
            <a:pPr lvl="1"/>
            <a:r>
              <a:rPr lang="en-US" dirty="0"/>
              <a:t>Membership of a soccer group</a:t>
            </a:r>
          </a:p>
          <a:p>
            <a:pPr lvl="1"/>
            <a:r>
              <a:rPr lang="en-US" dirty="0"/>
              <a:t>The number of favorite teams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882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24C9-B73C-44CE-81E5-757D9B48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141526"/>
            <a:ext cx="10972800" cy="764246"/>
          </a:xfrm>
        </p:spPr>
        <p:txBody>
          <a:bodyPr>
            <a:normAutofit/>
          </a:bodyPr>
          <a:lstStyle/>
          <a:p>
            <a:r>
              <a:rPr lang="en-AU" sz="3200" dirty="0"/>
              <a:t>Run Random Forests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1C40-2A23-4ABB-96E7-2C768F257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3" y="2551394"/>
            <a:ext cx="11261558" cy="3813312"/>
          </a:xfrm>
        </p:spPr>
        <p:txBody>
          <a:bodyPr>
            <a:normAutofit/>
          </a:bodyPr>
          <a:lstStyle/>
          <a:p>
            <a:r>
              <a:rPr lang="en-US" sz="2000" dirty="0" err="1"/>
              <a:t>Hyperparamters</a:t>
            </a:r>
            <a:endParaRPr lang="en-US" sz="2000" dirty="0"/>
          </a:p>
          <a:p>
            <a:pPr marL="640064" marR="0" lvl="1" indent="-24688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000" dirty="0"/>
              <a:t>The </a:t>
            </a:r>
            <a:r>
              <a:rPr lang="en-US" sz="2000" dirty="0" err="1"/>
              <a:t>n_estimators</a:t>
            </a:r>
            <a:r>
              <a:rPr lang="en-US" sz="2000" dirty="0"/>
              <a:t> hyperparameters controls how many individual decision trees will be built</a:t>
            </a:r>
          </a:p>
          <a:p>
            <a:pPr marL="640064" marR="0" lvl="1" indent="-24688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000" dirty="0" err="1"/>
              <a:t>Max_leaf_nodes</a:t>
            </a:r>
            <a:r>
              <a:rPr lang="en-US" sz="2000" dirty="0"/>
              <a:t>: maximal number of leaf nodes which can be grown</a:t>
            </a:r>
          </a:p>
          <a:p>
            <a:r>
              <a:rPr lang="en-US" sz="2000" dirty="0"/>
              <a:t> Extremely Randomized Trees (Extra trees)</a:t>
            </a:r>
          </a:p>
          <a:p>
            <a:pPr lvl="1">
              <a:buClr>
                <a:srgbClr val="0F6FC6"/>
              </a:buClr>
              <a:defRPr/>
            </a:pPr>
            <a:r>
              <a:rPr lang="en-US" sz="2000" dirty="0">
                <a:solidFill>
                  <a:prstClr val="black"/>
                </a:solidFill>
              </a:rPr>
              <a:t>A forest of extremely random trees being selected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using random thresholds for each feature rather than searching for the best possible thresholds (like regular Decision Trees do). </a:t>
            </a:r>
            <a:endParaRPr lang="en-US" sz="2000" dirty="0"/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F850B-D205-42DD-B8A1-F70B9C269214}"/>
              </a:ext>
            </a:extLst>
          </p:cNvPr>
          <p:cNvSpPr txBox="1"/>
          <p:nvPr/>
        </p:nvSpPr>
        <p:spPr>
          <a:xfrm>
            <a:off x="457200" y="1014379"/>
            <a:ext cx="979370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=500,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max_leaf_nodes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=16,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n_jobs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=-1,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=21)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rnd.fit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rnd.predict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22770-A871-4F6C-A7F3-45DD19E68CB6}"/>
              </a:ext>
            </a:extLst>
          </p:cNvPr>
          <p:cNvSpPr txBox="1"/>
          <p:nvPr/>
        </p:nvSpPr>
        <p:spPr>
          <a:xfrm>
            <a:off x="320842" y="4968325"/>
            <a:ext cx="1025892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en-AU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ExtraTreesClassifier</a:t>
            </a:r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ExtraTreesClassifier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=500,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max_leaf_nodes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=16,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n_jobs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=-1,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=21)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rnd.fit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rnd.predict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A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866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2421-66C3-438B-A409-11161171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07" y="-110299"/>
            <a:ext cx="10972800" cy="1143000"/>
          </a:xfrm>
        </p:spPr>
        <p:txBody>
          <a:bodyPr>
            <a:normAutofit/>
          </a:bodyPr>
          <a:lstStyle/>
          <a:p>
            <a:r>
              <a:rPr lang="en-AU" sz="3200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53B14-0B54-4E17-80F4-1F42EFBD1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44" y="1132713"/>
            <a:ext cx="4876800" cy="4477512"/>
          </a:xfrm>
        </p:spPr>
        <p:txBody>
          <a:bodyPr>
            <a:normAutofit/>
          </a:bodyPr>
          <a:lstStyle/>
          <a:p>
            <a:r>
              <a:rPr lang="en-AU" dirty="0"/>
              <a:t>Feature Importance</a:t>
            </a:r>
          </a:p>
          <a:p>
            <a:pPr lvl="1">
              <a:buClr>
                <a:srgbClr val="0F6FC6"/>
              </a:buClr>
              <a:defRPr/>
            </a:pPr>
            <a:r>
              <a:rPr lang="en-US" dirty="0">
                <a:solidFill>
                  <a:prstClr val="black"/>
                </a:solidFill>
              </a:rPr>
              <a:t>Measuring how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much the tree nodes that use that feature reduce impurity on average (across all trees in the forest).</a:t>
            </a:r>
          </a:p>
          <a:p>
            <a:pPr lvl="1">
              <a:buClr>
                <a:srgbClr val="0F6FC6"/>
              </a:buClr>
              <a:defRPr/>
            </a:pPr>
            <a:r>
              <a:rPr lang="en-US" dirty="0">
                <a:solidFill>
                  <a:prstClr val="black"/>
                </a:solidFill>
              </a:rPr>
              <a:t>A weighted average, where each node’s weight is equal to the number of training samples that are associated with it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  <a:p>
            <a:pPr marL="640064" marR="0" lvl="1" indent="-24688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25CF0-59DB-4934-8633-1DA1A911966F}"/>
              </a:ext>
            </a:extLst>
          </p:cNvPr>
          <p:cNvSpPr txBox="1"/>
          <p:nvPr/>
        </p:nvSpPr>
        <p:spPr>
          <a:xfrm>
            <a:off x="302419" y="5610225"/>
            <a:ext cx="459143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mpd="dbl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l"/>
            <a:r>
              <a:rPr lang="en-AU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AU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rnd.feature_importances</a:t>
            </a:r>
            <a:r>
              <a:rPr lang="en-AU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_)</a:t>
            </a:r>
          </a:p>
          <a:p>
            <a:pPr algn="l"/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B62A2D-718E-46D3-AF1E-C9DC527F7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920933"/>
              </p:ext>
            </p:extLst>
          </p:nvPr>
        </p:nvGraphicFramePr>
        <p:xfrm>
          <a:off x="6822279" y="148856"/>
          <a:ext cx="3618310" cy="6480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2207">
                  <a:extLst>
                    <a:ext uri="{9D8B030D-6E8A-4147-A177-3AD203B41FA5}">
                      <a16:colId xmlns:a16="http://schemas.microsoft.com/office/drawing/2014/main" val="3946744314"/>
                    </a:ext>
                  </a:extLst>
                </a:gridCol>
                <a:gridCol w="1206103">
                  <a:extLst>
                    <a:ext uri="{9D8B030D-6E8A-4147-A177-3AD203B41FA5}">
                      <a16:colId xmlns:a16="http://schemas.microsoft.com/office/drawing/2014/main" val="2156378368"/>
                    </a:ext>
                  </a:extLst>
                </a:gridCol>
              </a:tblGrid>
              <a:tr h="1630746"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Feature importance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341347"/>
                  </a:ext>
                </a:extLst>
              </a:tr>
              <a:tr h="606225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Q5_2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 dirty="0">
                          <a:effectLst/>
                        </a:rPr>
                        <a:t>0.221445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9134831"/>
                  </a:ext>
                </a:extLst>
              </a:tr>
              <a:tr h="606225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Q5_3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 dirty="0">
                          <a:effectLst/>
                        </a:rPr>
                        <a:t>0.071668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7361125"/>
                  </a:ext>
                </a:extLst>
              </a:tr>
              <a:tr h="606225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>
                          <a:effectLst/>
                        </a:rPr>
                        <a:t>Q5_4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 dirty="0">
                          <a:effectLst/>
                        </a:rPr>
                        <a:t>0.114795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0742983"/>
                  </a:ext>
                </a:extLst>
              </a:tr>
              <a:tr h="606225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>
                          <a:effectLst/>
                        </a:rPr>
                        <a:t>Q5_5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 dirty="0">
                          <a:effectLst/>
                        </a:rPr>
                        <a:t>0.232877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1708527"/>
                  </a:ext>
                </a:extLst>
              </a:tr>
              <a:tr h="606225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>
                          <a:effectLst/>
                        </a:rPr>
                        <a:t>Q5_6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 dirty="0">
                          <a:effectLst/>
                        </a:rPr>
                        <a:t>0.064925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4205316"/>
                  </a:ext>
                </a:extLst>
              </a:tr>
              <a:tr h="606225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>
                          <a:effectLst/>
                        </a:rPr>
                        <a:t>Q5_7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 dirty="0">
                          <a:effectLst/>
                        </a:rPr>
                        <a:t>0.077191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5653537"/>
                  </a:ext>
                </a:extLst>
              </a:tr>
              <a:tr h="606225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>
                          <a:effectLst/>
                        </a:rPr>
                        <a:t>Q5_8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 dirty="0">
                          <a:effectLst/>
                        </a:rPr>
                        <a:t>0.139245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1063615"/>
                  </a:ext>
                </a:extLst>
              </a:tr>
              <a:tr h="606225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>
                          <a:effectLst/>
                        </a:rPr>
                        <a:t>Q5_9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 dirty="0">
                          <a:effectLst/>
                        </a:rPr>
                        <a:t>0.077854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90094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0982A9-1879-439D-A03E-7850F544B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10880"/>
              </p:ext>
            </p:extLst>
          </p:nvPr>
        </p:nvGraphicFramePr>
        <p:xfrm>
          <a:off x="10440589" y="148856"/>
          <a:ext cx="1206103" cy="6480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103">
                  <a:extLst>
                    <a:ext uri="{9D8B030D-6E8A-4147-A177-3AD203B41FA5}">
                      <a16:colId xmlns:a16="http://schemas.microsoft.com/office/drawing/2014/main" val="1594759237"/>
                    </a:ext>
                  </a:extLst>
                </a:gridCol>
              </a:tblGrid>
              <a:tr h="1630746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Logit model coefficients 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1540738"/>
                  </a:ext>
                </a:extLst>
              </a:tr>
              <a:tr h="606225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0.960953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128686"/>
                  </a:ext>
                </a:extLst>
              </a:tr>
              <a:tr h="606225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-0.02877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8024751"/>
                  </a:ext>
                </a:extLst>
              </a:tr>
              <a:tr h="606225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0.219149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0601467"/>
                  </a:ext>
                </a:extLst>
              </a:tr>
              <a:tr h="606225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0.030241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1227840"/>
                  </a:ext>
                </a:extLst>
              </a:tr>
              <a:tr h="606225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5717000"/>
                  </a:ext>
                </a:extLst>
              </a:tr>
              <a:tr h="606225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-0.29359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993465"/>
                  </a:ext>
                </a:extLst>
              </a:tr>
              <a:tr h="606225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0.655277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9460485"/>
                  </a:ext>
                </a:extLst>
              </a:tr>
              <a:tr h="606225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0.156657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862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41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AA9D-ACAF-4757-8B34-7ECDE4AD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2900"/>
            <a:ext cx="10972800" cy="659654"/>
          </a:xfrm>
        </p:spPr>
        <p:txBody>
          <a:bodyPr>
            <a:normAutofit/>
          </a:bodyPr>
          <a:lstStyle/>
          <a:p>
            <a:r>
              <a:rPr lang="en-AU" sz="3200" dirty="0"/>
              <a:t>Model Performance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09CD-5C10-4F9B-AE43-34CE1428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2554"/>
            <a:ext cx="10972800" cy="5855446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Error rate (accuracy)</a:t>
            </a:r>
          </a:p>
          <a:p>
            <a:pPr lvl="1"/>
            <a:r>
              <a:rPr lang="en-US" sz="2200" dirty="0"/>
              <a:t>The proportion of incorrect (/correct) classifications for all the cases </a:t>
            </a:r>
          </a:p>
          <a:p>
            <a:r>
              <a:rPr lang="en-US" sz="2200" dirty="0"/>
              <a:t>Precision</a:t>
            </a:r>
          </a:p>
          <a:p>
            <a:pPr lvl="1"/>
            <a:r>
              <a:rPr lang="en-US" sz="2200" dirty="0"/>
              <a:t>The model’s ability to correctly predict the positives out of all the positive prediction it made </a:t>
            </a:r>
          </a:p>
          <a:p>
            <a:pPr lvl="1"/>
            <a:r>
              <a:rPr lang="en-US" sz="2200" dirty="0">
                <a:solidFill>
                  <a:prstClr val="black"/>
                </a:solidFill>
                <a:latin typeface="Constantia"/>
              </a:rPr>
              <a:t>True positives/(True positives + False positives)</a:t>
            </a:r>
            <a:endParaRPr lang="en-US" sz="2200" dirty="0"/>
          </a:p>
          <a:p>
            <a:r>
              <a:rPr lang="en-US" sz="2200" dirty="0"/>
              <a:t>Sensitivity </a:t>
            </a:r>
          </a:p>
          <a:p>
            <a:pPr lvl="1"/>
            <a:r>
              <a:rPr lang="en-US" sz="2200" dirty="0"/>
              <a:t>The proportion of the positive class got correctly classified</a:t>
            </a:r>
          </a:p>
          <a:p>
            <a:pPr marL="640064" marR="0" lvl="1" indent="-24688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True positives/(True positives + False negatives)</a:t>
            </a:r>
            <a:endParaRPr lang="en-US" sz="2200" dirty="0"/>
          </a:p>
          <a:p>
            <a:r>
              <a:rPr lang="en-US" sz="2200" dirty="0"/>
              <a:t> Specificity</a:t>
            </a:r>
          </a:p>
          <a:p>
            <a:pPr lvl="1"/>
            <a:r>
              <a:rPr lang="en-US" sz="2200" dirty="0"/>
              <a:t>The proportion of the negative class got correctly classified</a:t>
            </a:r>
          </a:p>
          <a:p>
            <a:pPr marL="640064" marR="0" lvl="1" indent="-24688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True negatives/(True negatives + False positives)</a:t>
            </a:r>
            <a:endParaRPr lang="en-US" sz="2200" dirty="0"/>
          </a:p>
          <a:p>
            <a:r>
              <a:rPr lang="en-US" sz="2200" dirty="0"/>
              <a:t>AUC-ROC</a:t>
            </a:r>
          </a:p>
          <a:p>
            <a:pPr lvl="1"/>
            <a:r>
              <a:rPr lang="en-US" sz="2200" dirty="0"/>
              <a:t>The higher the AUC, the better the performance of the model at distinguishing between the positive and negative classes (0 ~ 1, the higher </a:t>
            </a:r>
            <a:r>
              <a:rPr lang="en-US" sz="2200"/>
              <a:t>the better)</a:t>
            </a:r>
            <a:endParaRPr lang="en-US" sz="2200" dirty="0"/>
          </a:p>
          <a:p>
            <a:r>
              <a:rPr lang="en-US" sz="2200" dirty="0"/>
              <a:t>Cross-entropy</a:t>
            </a:r>
          </a:p>
          <a:p>
            <a:pPr lvl="1"/>
            <a:r>
              <a:rPr lang="en-US" sz="2200" dirty="0"/>
              <a:t>A measure of the difference between two probability distributions for a given random variable or set of events (the lower the better)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521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4EF8-7D4D-4AC9-905A-87F729DC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>
                <a:solidFill>
                  <a:schemeClr val="tx2"/>
                </a:solidFill>
              </a:rPr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97769-7FB9-43FA-A7DA-5C574DC0AE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6400" y="990600"/>
            <a:ext cx="11684000" cy="953947"/>
          </a:xfrm>
        </p:spPr>
        <p:txBody>
          <a:bodyPr/>
          <a:lstStyle/>
          <a:p>
            <a:r>
              <a:rPr lang="en-AU" sz="2400" dirty="0">
                <a:solidFill>
                  <a:schemeClr val="tx2"/>
                </a:solidFill>
              </a:rPr>
              <a:t>All possible mistakes a classification model can make</a:t>
            </a:r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3AC83E-A936-4CD5-BEA1-E054843D9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94935"/>
              </p:ext>
            </p:extLst>
          </p:nvPr>
        </p:nvGraphicFramePr>
        <p:xfrm>
          <a:off x="101600" y="1467573"/>
          <a:ext cx="7827058" cy="3209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5704">
                  <a:extLst>
                    <a:ext uri="{9D8B030D-6E8A-4147-A177-3AD203B41FA5}">
                      <a16:colId xmlns:a16="http://schemas.microsoft.com/office/drawing/2014/main" val="620247735"/>
                    </a:ext>
                  </a:extLst>
                </a:gridCol>
                <a:gridCol w="1894646">
                  <a:extLst>
                    <a:ext uri="{9D8B030D-6E8A-4147-A177-3AD203B41FA5}">
                      <a16:colId xmlns:a16="http://schemas.microsoft.com/office/drawing/2014/main" val="2644845711"/>
                    </a:ext>
                  </a:extLst>
                </a:gridCol>
                <a:gridCol w="2038888">
                  <a:extLst>
                    <a:ext uri="{9D8B030D-6E8A-4147-A177-3AD203B41FA5}">
                      <a16:colId xmlns:a16="http://schemas.microsoft.com/office/drawing/2014/main" val="1495438821"/>
                    </a:ext>
                  </a:extLst>
                </a:gridCol>
                <a:gridCol w="1967820">
                  <a:extLst>
                    <a:ext uri="{9D8B030D-6E8A-4147-A177-3AD203B41FA5}">
                      <a16:colId xmlns:a16="http://schemas.microsoft.com/office/drawing/2014/main" val="3392044576"/>
                    </a:ext>
                  </a:extLst>
                </a:gridCol>
              </a:tblGrid>
              <a:tr h="910594"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AU" sz="2400" b="1" u="none" strike="noStrike" dirty="0">
                          <a:effectLst/>
                        </a:rPr>
                        <a:t>Predicted Class</a:t>
                      </a:r>
                      <a:endParaRPr lang="en-A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2607374"/>
                  </a:ext>
                </a:extLst>
              </a:tr>
              <a:tr h="47793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AU" sz="2400" b="1" u="none" strike="noStrike" dirty="0">
                          <a:effectLst/>
                        </a:rPr>
                        <a:t>Actual Class</a:t>
                      </a:r>
                    </a:p>
                    <a:p>
                      <a:pPr algn="ct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Class=No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Class=Yes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6745890"/>
                  </a:ext>
                </a:extLst>
              </a:tr>
              <a:tr h="910594">
                <a:tc vMerge="1"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Class=No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True Negative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False Positive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94960"/>
                  </a:ext>
                </a:extLst>
              </a:tr>
              <a:tr h="910594">
                <a:tc vMerge="1"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Class=Yes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False Negative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True Positive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6874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AD1DB-A77F-4C70-AC92-376C7C9FB85E}"/>
                  </a:ext>
                </a:extLst>
              </p:cNvPr>
              <p:cNvSpPr txBox="1"/>
              <p:nvPr/>
            </p:nvSpPr>
            <p:spPr>
              <a:xfrm>
                <a:off x="101600" y="6177047"/>
                <a:ext cx="3795210" cy="450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Error</m:t>
                    </m:r>
                    <m:r>
                      <a:rPr lang="en-A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A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𝑐𝑎𝑠𝑒𝑠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A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AD1DB-A77F-4C70-AC92-376C7C9FB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" y="6177047"/>
                <a:ext cx="3795210" cy="450573"/>
              </a:xfrm>
              <a:prstGeom prst="rect">
                <a:avLst/>
              </a:prstGeom>
              <a:blipFill>
                <a:blip r:embed="rId3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0A2CC7-DEF8-4F37-8A2F-13DE5D3FD8DB}"/>
                  </a:ext>
                </a:extLst>
              </p:cNvPr>
              <p:cNvSpPr txBox="1"/>
              <p:nvPr/>
            </p:nvSpPr>
            <p:spPr>
              <a:xfrm>
                <a:off x="8082987" y="3967200"/>
                <a:ext cx="3853084" cy="478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A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ensitivity</m:t>
                    </m:r>
                    <m:r>
                      <a:rPr lang="en-A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A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0A2CC7-DEF8-4F37-8A2F-13DE5D3FD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987" y="3967200"/>
                <a:ext cx="3853084" cy="478593"/>
              </a:xfrm>
              <a:prstGeom prst="rect">
                <a:avLst/>
              </a:prstGeom>
              <a:blipFill>
                <a:blip r:embed="rId4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C55CA1-71CB-464C-99C4-314D9D7C6FBA}"/>
                  </a:ext>
                </a:extLst>
              </p:cNvPr>
              <p:cNvSpPr txBox="1"/>
              <p:nvPr/>
            </p:nvSpPr>
            <p:spPr>
              <a:xfrm>
                <a:off x="8082987" y="3090056"/>
                <a:ext cx="3853084" cy="478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A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pecificity</m:t>
                    </m:r>
                    <m:r>
                      <a:rPr lang="en-A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num>
                      <m:den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A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C55CA1-71CB-464C-99C4-314D9D7C6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987" y="3090056"/>
                <a:ext cx="3853084" cy="478593"/>
              </a:xfrm>
              <a:prstGeom prst="rect">
                <a:avLst/>
              </a:prstGeom>
              <a:blipFill>
                <a:blip r:embed="rId5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5B61C4-B0D9-4D73-8767-51C3F4EDC2B6}"/>
                  </a:ext>
                </a:extLst>
              </p:cNvPr>
              <p:cNvSpPr txBox="1"/>
              <p:nvPr/>
            </p:nvSpPr>
            <p:spPr>
              <a:xfrm>
                <a:off x="5223934" y="4976595"/>
                <a:ext cx="3853084" cy="450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A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recision</m:t>
                    </m:r>
                    <m:r>
                      <a:rPr lang="en-A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A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5B61C4-B0D9-4D73-8767-51C3F4EDC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934" y="4976595"/>
                <a:ext cx="3853084" cy="450573"/>
              </a:xfrm>
              <a:prstGeom prst="rect">
                <a:avLst/>
              </a:prstGeom>
              <a:blipFill>
                <a:blip r:embed="rId6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7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ustom 4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4617B"/>
      </a:hlink>
      <a:folHlink>
        <a:srgbClr val="A5A5A5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A3801E7-8016-4A67-A7BB-6467D1B4B4B0}" vid="{C144AB92-5526-4B3C-A9AA-E634164924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16662</TotalTime>
  <Words>2250</Words>
  <Application>Microsoft Macintosh PowerPoint</Application>
  <PresentationFormat>Widescreen</PresentationFormat>
  <Paragraphs>560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Cambria Math</vt:lpstr>
      <vt:lpstr>Constantia</vt:lpstr>
      <vt:lpstr>Segoe UI Semilight</vt:lpstr>
      <vt:lpstr>Times New Roman</vt:lpstr>
      <vt:lpstr>Verdana</vt:lpstr>
      <vt:lpstr>Wingdings</vt:lpstr>
      <vt:lpstr>Wingdings 2</vt:lpstr>
      <vt:lpstr>Theme1</vt:lpstr>
      <vt:lpstr>Study about Continued Use of LinkedIn</vt:lpstr>
      <vt:lpstr>Random Forests</vt:lpstr>
      <vt:lpstr>PowerPoint Presentation</vt:lpstr>
      <vt:lpstr>Random Forests</vt:lpstr>
      <vt:lpstr>Identifying Soccer Players on Facebook through Predictive Analytics</vt:lpstr>
      <vt:lpstr>Run Random Forests in Python</vt:lpstr>
      <vt:lpstr>Random Forests</vt:lpstr>
      <vt:lpstr>Model Performance Measures</vt:lpstr>
      <vt:lpstr>Confusion Matrix</vt:lpstr>
      <vt:lpstr>An Exercise</vt:lpstr>
      <vt:lpstr>Answer Key</vt:lpstr>
      <vt:lpstr>Model Performance Measures</vt:lpstr>
      <vt:lpstr>Predicated DV</vt:lpstr>
      <vt:lpstr>Model Performance Measures</vt:lpstr>
      <vt:lpstr>Random Forests: Multi-class DV</vt:lpstr>
      <vt:lpstr>Random Forests – Continuous DV</vt:lpstr>
      <vt:lpstr>Random Forests</vt:lpstr>
      <vt:lpstr>Logistic Regression vs. Random Forests </vt:lpstr>
      <vt:lpstr>Causal Forest – Causal Machine Learning </vt:lpstr>
      <vt:lpstr>Boosting</vt:lpstr>
      <vt:lpstr>PowerPoint Presentation</vt:lpstr>
      <vt:lpstr>Boosting Methods</vt:lpstr>
      <vt:lpstr>Boosting Classification Trees to Predict Customer Churn</vt:lpstr>
      <vt:lpstr>Extreme Gradient Boosting - XGBoost </vt:lpstr>
      <vt:lpstr>Boosting Hyperparameter </vt:lpstr>
      <vt:lpstr>Boosting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MKTG6001  Marketing Research Concepts</dc:title>
  <dc:creator>Steven Lu</dc:creator>
  <cp:lastModifiedBy>Annika Sylvia Schwarz</cp:lastModifiedBy>
  <cp:revision>212</cp:revision>
  <dcterms:created xsi:type="dcterms:W3CDTF">2021-01-07T09:43:32Z</dcterms:created>
  <dcterms:modified xsi:type="dcterms:W3CDTF">2023-03-12T09:44:32Z</dcterms:modified>
</cp:coreProperties>
</file>