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90" r:id="rId2"/>
    <p:sldId id="304" r:id="rId3"/>
    <p:sldId id="905" r:id="rId4"/>
    <p:sldId id="302" r:id="rId5"/>
    <p:sldId id="909" r:id="rId6"/>
    <p:sldId id="907" r:id="rId7"/>
    <p:sldId id="912" r:id="rId8"/>
    <p:sldId id="913" r:id="rId9"/>
    <p:sldId id="914" r:id="rId10"/>
    <p:sldId id="279" r:id="rId11"/>
    <p:sldId id="294" r:id="rId12"/>
    <p:sldId id="295" r:id="rId13"/>
    <p:sldId id="924" r:id="rId14"/>
    <p:sldId id="293" r:id="rId15"/>
    <p:sldId id="296" r:id="rId16"/>
    <p:sldId id="303" r:id="rId17"/>
    <p:sldId id="305" r:id="rId18"/>
    <p:sldId id="915" r:id="rId19"/>
    <p:sldId id="923" r:id="rId20"/>
    <p:sldId id="917" r:id="rId21"/>
    <p:sldId id="918" r:id="rId22"/>
    <p:sldId id="298" r:id="rId23"/>
    <p:sldId id="297" r:id="rId24"/>
    <p:sldId id="916" r:id="rId25"/>
    <p:sldId id="919" r:id="rId26"/>
    <p:sldId id="921" r:id="rId27"/>
    <p:sldId id="922" r:id="rId28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61927" autoAdjust="0"/>
  </p:normalViewPr>
  <p:slideViewPr>
    <p:cSldViewPr snapToGrid="0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1740-69E3-4556-8977-4086335BB112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596-314D-41AC-9860-7C3A2BB687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5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21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81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84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35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273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61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358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488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3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537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86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64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699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05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22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733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446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8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0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28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1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25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19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36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46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22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with </a:t>
            </a:r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092200"/>
            <a:ext cx="11176000" cy="542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7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228600"/>
            <a:ext cx="1147233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143000"/>
            <a:ext cx="5638800" cy="5715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143001"/>
            <a:ext cx="5638800" cy="2781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076701"/>
            <a:ext cx="5638800" cy="2781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14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7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4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1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5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9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115060"/>
            <a:ext cx="11684000" cy="647176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ea typeface="Tahoma" panose="020B060403050404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Title and Text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06400" y="990600"/>
            <a:ext cx="11684000" cy="54864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6404" y="6519532"/>
            <a:ext cx="11684001" cy="333056"/>
          </a:xfrm>
        </p:spPr>
        <p:txBody>
          <a:bodyPr lIns="0" tIns="0" rIns="0" bIns="91440" anchor="b">
            <a:normAutofit/>
          </a:bodyPr>
          <a:lstStyle>
            <a:lvl1pPr marL="0" indent="0" algn="r">
              <a:buNone/>
              <a:defRPr lang="en-US" sz="900" kern="1200" dirty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0" rIns="0" bIns="73152" rtlCol="0" anchor="b"/>
          <a:lstStyle>
            <a:lvl1pPr>
              <a:defRPr lang="en-US" sz="80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</a:defRPr>
            </a:lvl1pPr>
          </a:lstStyle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217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8217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5978F3-CC09-43AD-BAB3-B4541B17B9A1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98191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indent="-24688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4688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90" indent="-21030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03" indent="-21030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17" indent="-2103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5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1828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781161830054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98C6-19A9-4591-B91F-993152E7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Study about Continued Use of LinkedIn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DD73-B266-4A7A-9F56-5BE8D6BE8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400" y="1905000"/>
            <a:ext cx="11684000" cy="4572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things considered, it is likely that I will continue to use LinkedIn (1) </a:t>
            </a:r>
          </a:p>
          <a:p>
            <a:r>
              <a:rPr lang="en-US" dirty="0"/>
              <a:t>I value the information LinkedIn offers, with the help of which I get what I need in a certain situation (2) </a:t>
            </a:r>
          </a:p>
          <a:p>
            <a:r>
              <a:rPr lang="en-US" dirty="0"/>
              <a:t>Using LinkedIn helps me to feel accepted by others (3) </a:t>
            </a:r>
          </a:p>
          <a:p>
            <a:r>
              <a:rPr lang="en-US" dirty="0"/>
              <a:t>LinkedIn properly satisfies users’ needs (4) </a:t>
            </a:r>
          </a:p>
          <a:p>
            <a:r>
              <a:rPr lang="en-US" dirty="0"/>
              <a:t>LinkedIn is part of my everyday activity (5) </a:t>
            </a:r>
          </a:p>
          <a:p>
            <a:r>
              <a:rPr lang="en-US" dirty="0"/>
              <a:t>I would be upset if LinkedIn shut down (6) </a:t>
            </a:r>
          </a:p>
          <a:p>
            <a:r>
              <a:rPr lang="en-US" dirty="0"/>
              <a:t>I rely on LinkedIn when I have a specific information need (7) </a:t>
            </a:r>
          </a:p>
          <a:p>
            <a:r>
              <a:rPr lang="en-US" dirty="0"/>
              <a:t>LinkedIn provides convenient functions (8) </a:t>
            </a:r>
          </a:p>
          <a:p>
            <a:r>
              <a:rPr lang="en-US" dirty="0"/>
              <a:t>Using LinkedIn bores me (9)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DE60-6CD9-43DF-9D69-F4257B2ED2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1318-016A-4527-90EB-DF3EF11181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None/>
            </a:pPr>
            <a:fld id="{ED4E8DE7-8107-485D-819E-7A652D98D056}" type="slidenum">
              <a:rPr lang="en-US" smtClean="0"/>
              <a:pPr>
                <a:buClr>
                  <a:srgbClr val="C00000"/>
                </a:buClr>
                <a:buSzPct val="75000"/>
                <a:buFont typeface="Wingdings" panose="05000000000000000000" pitchFamily="2" charset="2"/>
                <a:buNone/>
              </a:pPr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7E1CC-11BC-4C90-9195-72753AF0D312}"/>
              </a:ext>
            </a:extLst>
          </p:cNvPr>
          <p:cNvSpPr txBox="1"/>
          <p:nvPr/>
        </p:nvSpPr>
        <p:spPr>
          <a:xfrm>
            <a:off x="406400" y="1000830"/>
            <a:ext cx="7315200" cy="725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sz="1867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Q5 How much do you agree with the following statements about LinkedIn usage? (7-point scale)</a:t>
            </a:r>
            <a:endParaRPr lang="en-AU" sz="1867" b="1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2F4DA-F0C9-456F-8961-4F4234B66816}"/>
              </a:ext>
            </a:extLst>
          </p:cNvPr>
          <p:cNvSpPr txBox="1"/>
          <p:nvPr/>
        </p:nvSpPr>
        <p:spPr>
          <a:xfrm>
            <a:off x="7924800" y="4140200"/>
            <a:ext cx="3962400" cy="748795"/>
          </a:xfrm>
          <a:custGeom>
            <a:avLst/>
            <a:gdLst>
              <a:gd name="connsiteX0" fmla="*/ 0 w 3962400"/>
              <a:gd name="connsiteY0" fmla="*/ 0 h 748795"/>
              <a:gd name="connsiteX1" fmla="*/ 605681 w 3962400"/>
              <a:gd name="connsiteY1" fmla="*/ 0 h 748795"/>
              <a:gd name="connsiteX2" fmla="*/ 1132114 w 3962400"/>
              <a:gd name="connsiteY2" fmla="*/ 0 h 748795"/>
              <a:gd name="connsiteX3" fmla="*/ 1579299 w 3962400"/>
              <a:gd name="connsiteY3" fmla="*/ 0 h 748795"/>
              <a:gd name="connsiteX4" fmla="*/ 2184981 w 3962400"/>
              <a:gd name="connsiteY4" fmla="*/ 0 h 748795"/>
              <a:gd name="connsiteX5" fmla="*/ 2751038 w 3962400"/>
              <a:gd name="connsiteY5" fmla="*/ 0 h 748795"/>
              <a:gd name="connsiteX6" fmla="*/ 3198223 w 3962400"/>
              <a:gd name="connsiteY6" fmla="*/ 0 h 748795"/>
              <a:gd name="connsiteX7" fmla="*/ 3962400 w 3962400"/>
              <a:gd name="connsiteY7" fmla="*/ 0 h 748795"/>
              <a:gd name="connsiteX8" fmla="*/ 3962400 w 3962400"/>
              <a:gd name="connsiteY8" fmla="*/ 366910 h 748795"/>
              <a:gd name="connsiteX9" fmla="*/ 3962400 w 3962400"/>
              <a:gd name="connsiteY9" fmla="*/ 748795 h 748795"/>
              <a:gd name="connsiteX10" fmla="*/ 3396343 w 3962400"/>
              <a:gd name="connsiteY10" fmla="*/ 748795 h 748795"/>
              <a:gd name="connsiteX11" fmla="*/ 2751038 w 3962400"/>
              <a:gd name="connsiteY11" fmla="*/ 748795 h 748795"/>
              <a:gd name="connsiteX12" fmla="*/ 2224605 w 3962400"/>
              <a:gd name="connsiteY12" fmla="*/ 748795 h 748795"/>
              <a:gd name="connsiteX13" fmla="*/ 1698171 w 3962400"/>
              <a:gd name="connsiteY13" fmla="*/ 748795 h 748795"/>
              <a:gd name="connsiteX14" fmla="*/ 1132114 w 3962400"/>
              <a:gd name="connsiteY14" fmla="*/ 748795 h 748795"/>
              <a:gd name="connsiteX15" fmla="*/ 526433 w 3962400"/>
              <a:gd name="connsiteY15" fmla="*/ 748795 h 748795"/>
              <a:gd name="connsiteX16" fmla="*/ 0 w 3962400"/>
              <a:gd name="connsiteY16" fmla="*/ 748795 h 748795"/>
              <a:gd name="connsiteX17" fmla="*/ 0 w 3962400"/>
              <a:gd name="connsiteY17" fmla="*/ 396861 h 748795"/>
              <a:gd name="connsiteX18" fmla="*/ 0 w 3962400"/>
              <a:gd name="connsiteY18" fmla="*/ 0 h 74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0" h="748795" extrusionOk="0">
                <a:moveTo>
                  <a:pt x="0" y="0"/>
                </a:moveTo>
                <a:cubicBezTo>
                  <a:pt x="207223" y="-25202"/>
                  <a:pt x="473816" y="31660"/>
                  <a:pt x="605681" y="0"/>
                </a:cubicBezTo>
                <a:cubicBezTo>
                  <a:pt x="737546" y="-31660"/>
                  <a:pt x="965447" y="23995"/>
                  <a:pt x="1132114" y="0"/>
                </a:cubicBezTo>
                <a:cubicBezTo>
                  <a:pt x="1298781" y="-23995"/>
                  <a:pt x="1467951" y="30499"/>
                  <a:pt x="1579299" y="0"/>
                </a:cubicBezTo>
                <a:cubicBezTo>
                  <a:pt x="1690648" y="-30499"/>
                  <a:pt x="1992986" y="4462"/>
                  <a:pt x="2184981" y="0"/>
                </a:cubicBezTo>
                <a:cubicBezTo>
                  <a:pt x="2376976" y="-4462"/>
                  <a:pt x="2582747" y="34418"/>
                  <a:pt x="2751038" y="0"/>
                </a:cubicBezTo>
                <a:cubicBezTo>
                  <a:pt x="2919329" y="-34418"/>
                  <a:pt x="3006606" y="49039"/>
                  <a:pt x="3198223" y="0"/>
                </a:cubicBezTo>
                <a:cubicBezTo>
                  <a:pt x="3389840" y="-49039"/>
                  <a:pt x="3593070" y="36957"/>
                  <a:pt x="3962400" y="0"/>
                </a:cubicBezTo>
                <a:cubicBezTo>
                  <a:pt x="3992890" y="91106"/>
                  <a:pt x="3921669" y="256692"/>
                  <a:pt x="3962400" y="366910"/>
                </a:cubicBezTo>
                <a:cubicBezTo>
                  <a:pt x="4003131" y="477128"/>
                  <a:pt x="3938767" y="604949"/>
                  <a:pt x="3962400" y="748795"/>
                </a:cubicBezTo>
                <a:cubicBezTo>
                  <a:pt x="3762216" y="783114"/>
                  <a:pt x="3513683" y="703805"/>
                  <a:pt x="3396343" y="748795"/>
                </a:cubicBezTo>
                <a:cubicBezTo>
                  <a:pt x="3279003" y="793785"/>
                  <a:pt x="2936255" y="677701"/>
                  <a:pt x="2751038" y="748795"/>
                </a:cubicBezTo>
                <a:cubicBezTo>
                  <a:pt x="2565821" y="819889"/>
                  <a:pt x="2478230" y="715953"/>
                  <a:pt x="2224605" y="748795"/>
                </a:cubicBezTo>
                <a:cubicBezTo>
                  <a:pt x="1970980" y="781637"/>
                  <a:pt x="1946657" y="708865"/>
                  <a:pt x="1698171" y="748795"/>
                </a:cubicBezTo>
                <a:cubicBezTo>
                  <a:pt x="1449685" y="788725"/>
                  <a:pt x="1407153" y="729417"/>
                  <a:pt x="1132114" y="748795"/>
                </a:cubicBezTo>
                <a:cubicBezTo>
                  <a:pt x="857075" y="768173"/>
                  <a:pt x="687254" y="704909"/>
                  <a:pt x="526433" y="748795"/>
                </a:cubicBezTo>
                <a:cubicBezTo>
                  <a:pt x="365612" y="792681"/>
                  <a:pt x="168755" y="731004"/>
                  <a:pt x="0" y="748795"/>
                </a:cubicBezTo>
                <a:cubicBezTo>
                  <a:pt x="-3112" y="665817"/>
                  <a:pt x="25731" y="528540"/>
                  <a:pt x="0" y="396861"/>
                </a:cubicBezTo>
                <a:cubicBezTo>
                  <a:pt x="-25731" y="265182"/>
                  <a:pt x="31187" y="88643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327307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133" b="1" dirty="0">
                <a:solidFill>
                  <a:srgbClr val="FF0000"/>
                </a:solidFill>
              </a:rPr>
              <a:t>How likely is a person to stop using LinkedIn?</a:t>
            </a:r>
          </a:p>
        </p:txBody>
      </p:sp>
    </p:spTree>
    <p:extLst>
      <p:ext uri="{BB962C8B-B14F-4D97-AF65-F5344CB8AC3E}">
        <p14:creationId xmlns:p14="http://schemas.microsoft.com/office/powerpoint/2010/main" val="15899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A953-1DDA-4B94-861D-2C4435EF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91C8-0C7D-4B8A-B0A1-9FC68BB8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4591691" cy="4389120"/>
          </a:xfrm>
        </p:spPr>
        <p:txBody>
          <a:bodyPr/>
          <a:lstStyle/>
          <a:p>
            <a:r>
              <a:rPr lang="en-US" dirty="0"/>
              <a:t>A support vector machine is a classifier that finds an optimal hyperplane that maximizes the margin between two choices </a:t>
            </a:r>
          </a:p>
          <a:p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DCA79-C31C-467B-AD67-EF22A7A0A359}"/>
              </a:ext>
            </a:extLst>
          </p:cNvPr>
          <p:cNvCxnSpPr>
            <a:cxnSpLocks/>
          </p:cNvCxnSpPr>
          <p:nvPr/>
        </p:nvCxnSpPr>
        <p:spPr>
          <a:xfrm flipV="1">
            <a:off x="7019244" y="2784389"/>
            <a:ext cx="0" cy="3294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88176-DA7E-439A-AEEB-FF038999AD21}"/>
              </a:ext>
            </a:extLst>
          </p:cNvPr>
          <p:cNvCxnSpPr/>
          <p:nvPr/>
        </p:nvCxnSpPr>
        <p:spPr>
          <a:xfrm>
            <a:off x="7019244" y="6079338"/>
            <a:ext cx="4163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BA8570-2952-470E-B6A4-0FA86B27BF59}"/>
              </a:ext>
            </a:extLst>
          </p:cNvPr>
          <p:cNvSpPr txBox="1"/>
          <p:nvPr/>
        </p:nvSpPr>
        <p:spPr>
          <a:xfrm>
            <a:off x="10541024" y="6361225"/>
            <a:ext cx="641840" cy="24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35B9D-B285-42BA-B823-A8A509D61CD0}"/>
              </a:ext>
            </a:extLst>
          </p:cNvPr>
          <p:cNvSpPr txBox="1"/>
          <p:nvPr/>
        </p:nvSpPr>
        <p:spPr>
          <a:xfrm>
            <a:off x="6264877" y="2882527"/>
            <a:ext cx="641840" cy="24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408CF-6F83-4C7D-B5D9-019AD59AD44D}"/>
              </a:ext>
            </a:extLst>
          </p:cNvPr>
          <p:cNvSpPr/>
          <p:nvPr/>
        </p:nvSpPr>
        <p:spPr>
          <a:xfrm>
            <a:off x="9203162" y="2884161"/>
            <a:ext cx="225060" cy="24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C94C10-4D61-4547-BBF9-0CDFACB8990F}"/>
              </a:ext>
            </a:extLst>
          </p:cNvPr>
          <p:cNvSpPr/>
          <p:nvPr/>
        </p:nvSpPr>
        <p:spPr>
          <a:xfrm>
            <a:off x="9753303" y="3532262"/>
            <a:ext cx="225060" cy="24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FB8311-CD94-485D-90D2-565A6522293D}"/>
              </a:ext>
            </a:extLst>
          </p:cNvPr>
          <p:cNvSpPr/>
          <p:nvPr/>
        </p:nvSpPr>
        <p:spPr>
          <a:xfrm>
            <a:off x="8402947" y="3331102"/>
            <a:ext cx="225060" cy="24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49D2B4-8D3B-4950-A144-A918E4707442}"/>
              </a:ext>
            </a:extLst>
          </p:cNvPr>
          <p:cNvSpPr/>
          <p:nvPr/>
        </p:nvSpPr>
        <p:spPr>
          <a:xfrm>
            <a:off x="9753302" y="4307049"/>
            <a:ext cx="225060" cy="24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F1DA68-6DDD-45EE-9CDD-45C9D2CF8801}"/>
              </a:ext>
            </a:extLst>
          </p:cNvPr>
          <p:cNvSpPr/>
          <p:nvPr/>
        </p:nvSpPr>
        <p:spPr>
          <a:xfrm>
            <a:off x="8875994" y="3966571"/>
            <a:ext cx="225060" cy="24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233609-23F2-4B72-80EB-ED95C2A119D1}"/>
              </a:ext>
            </a:extLst>
          </p:cNvPr>
          <p:cNvSpPr/>
          <p:nvPr/>
        </p:nvSpPr>
        <p:spPr>
          <a:xfrm>
            <a:off x="7598566" y="4307049"/>
            <a:ext cx="225060" cy="249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7F385C-9B14-477A-A037-B37C347D61A3}"/>
              </a:ext>
            </a:extLst>
          </p:cNvPr>
          <p:cNvSpPr/>
          <p:nvPr/>
        </p:nvSpPr>
        <p:spPr>
          <a:xfrm>
            <a:off x="8440452" y="4938098"/>
            <a:ext cx="225060" cy="249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7BB3E6-806C-4978-AF91-FCE69BFDB91C}"/>
              </a:ext>
            </a:extLst>
          </p:cNvPr>
          <p:cNvSpPr/>
          <p:nvPr/>
        </p:nvSpPr>
        <p:spPr>
          <a:xfrm>
            <a:off x="7771529" y="5118570"/>
            <a:ext cx="225060" cy="249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AC9F29-1068-4114-B7D8-0A88EFB5C54E}"/>
              </a:ext>
            </a:extLst>
          </p:cNvPr>
          <p:cNvSpPr/>
          <p:nvPr/>
        </p:nvSpPr>
        <p:spPr>
          <a:xfrm>
            <a:off x="7404755" y="5484930"/>
            <a:ext cx="225060" cy="249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A252-BD47-4613-96FA-9F770A36CBB9}"/>
              </a:ext>
            </a:extLst>
          </p:cNvPr>
          <p:cNvSpPr/>
          <p:nvPr/>
        </p:nvSpPr>
        <p:spPr>
          <a:xfrm>
            <a:off x="8086184" y="5598955"/>
            <a:ext cx="225060" cy="249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552338-1CB8-48C4-9020-535343434D3A}"/>
              </a:ext>
            </a:extLst>
          </p:cNvPr>
          <p:cNvCxnSpPr/>
          <p:nvPr/>
        </p:nvCxnSpPr>
        <p:spPr>
          <a:xfrm>
            <a:off x="7365162" y="3166744"/>
            <a:ext cx="2573606" cy="2466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AF4FE1-FA7D-4CE5-A04B-8A7D7B74C65B}"/>
              </a:ext>
            </a:extLst>
          </p:cNvPr>
          <p:cNvCxnSpPr/>
          <p:nvPr/>
        </p:nvCxnSpPr>
        <p:spPr>
          <a:xfrm>
            <a:off x="7179696" y="3423056"/>
            <a:ext cx="2573606" cy="2466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F003D8-FDB3-4F8C-A5CC-740D84E09E68}"/>
              </a:ext>
            </a:extLst>
          </p:cNvPr>
          <p:cNvCxnSpPr/>
          <p:nvPr/>
        </p:nvCxnSpPr>
        <p:spPr>
          <a:xfrm>
            <a:off x="7823626" y="3210954"/>
            <a:ext cx="2573606" cy="2466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7FA-5CE0-4655-8D71-0C728949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144378"/>
            <a:ext cx="10972800" cy="607835"/>
          </a:xfrm>
        </p:spPr>
        <p:txBody>
          <a:bodyPr/>
          <a:lstStyle/>
          <a:p>
            <a:r>
              <a:rPr lang="en-AU" dirty="0"/>
              <a:t> Hard vs. 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9BFE-C8A4-49B3-A88D-6E63E853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999583"/>
            <a:ext cx="10972800" cy="4389120"/>
          </a:xfrm>
        </p:spPr>
        <p:txBody>
          <a:bodyPr/>
          <a:lstStyle/>
          <a:p>
            <a:r>
              <a:rPr lang="en-AU" dirty="0"/>
              <a:t>Hard margin classification: </a:t>
            </a:r>
            <a:r>
              <a:rPr lang="en-US" dirty="0"/>
              <a:t>all instances must be off the street and on the right side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8B756-288A-43BB-B939-3DEE6E56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6" y="1862994"/>
            <a:ext cx="985022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7FA-5CE0-4655-8D71-0C728949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144378"/>
            <a:ext cx="10972800" cy="607835"/>
          </a:xfrm>
        </p:spPr>
        <p:txBody>
          <a:bodyPr/>
          <a:lstStyle/>
          <a:p>
            <a:r>
              <a:rPr lang="en-AU" dirty="0"/>
              <a:t>Hard vs. 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9BFE-C8A4-49B3-A88D-6E63E853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999583"/>
            <a:ext cx="10972800" cy="4389120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 Soft margin classification: </a:t>
            </a:r>
            <a:r>
              <a:rPr lang="en-US" dirty="0"/>
              <a:t>finding a good balance between keeping the street as large as possible and limiting the margin violations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yperparameter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C: the larger the C, the harder margin it becomes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BA052-27E9-4753-8C8C-E78150FE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5" y="3676521"/>
            <a:ext cx="990738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6416-1CB9-411B-A4AA-A02ED1A9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Automated Text 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ECE1-8FED-4A0D-98BE-42B4D51E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 Hartmann et al. (2019) International Journal of Research in Marketing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https://www.sciencedirect.com/science/article/pii/S0167811618300545</a:t>
            </a:r>
            <a:r>
              <a:rPr lang="en-AU" dirty="0"/>
              <a:t> </a:t>
            </a:r>
          </a:p>
          <a:p>
            <a:r>
              <a:rPr lang="en-AU" dirty="0"/>
              <a:t>Many marketing applications require structuring this data at scales e.g., to detect communication shifts in sentiment or other researcher-defined content categories. </a:t>
            </a:r>
          </a:p>
          <a:p>
            <a:r>
              <a:rPr lang="en-AU" dirty="0"/>
              <a:t>To automatically classify unstructured text using ML methods (e.g., Random forests, Support Vector Machines, and dictionary based) </a:t>
            </a:r>
          </a:p>
          <a:p>
            <a:r>
              <a:rPr lang="en-AU" dirty="0"/>
              <a:t> Using </a:t>
            </a:r>
            <a:r>
              <a:rPr lang="en-US" dirty="0"/>
              <a:t>41 different social media datasets covering different sample sizes, languages, and platforms.</a:t>
            </a:r>
            <a:endParaRPr lang="en-AU" dirty="0"/>
          </a:p>
          <a:p>
            <a:r>
              <a:rPr lang="en-AU" dirty="0"/>
              <a:t> </a:t>
            </a:r>
            <a:r>
              <a:rPr lang="en-US" dirty="0"/>
              <a:t>Showing that no single method performs equally well across all application settings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3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9C0A-7933-466A-AA4F-E7609A2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4A7C-1B4D-4A66-8419-DF969A4F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253D-7C03-4FD6-BBC9-1D5B10D7A2FC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3E240-55DB-41AB-8848-C0DFFEB8787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Categorical or continuous target variable</a:t>
            </a:r>
          </a:p>
          <a:p>
            <a:r>
              <a:rPr lang="en-US" dirty="0"/>
              <a:t>Feature-to-row ratio is very high</a:t>
            </a:r>
          </a:p>
          <a:p>
            <a:r>
              <a:rPr lang="en-US" dirty="0"/>
              <a:t>Very complex relationships</a:t>
            </a:r>
          </a:p>
          <a:p>
            <a:r>
              <a:rPr lang="en-US" dirty="0"/>
              <a:t>Lots of outliers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7D59-4141-411B-8561-4B175C305F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Feature-to-row ratio is very low</a:t>
            </a:r>
          </a:p>
          <a:p>
            <a:r>
              <a:rPr lang="en-US" dirty="0"/>
              <a:t>Transparency is important or interested in significance of predictors</a:t>
            </a:r>
          </a:p>
          <a:p>
            <a:r>
              <a:rPr lang="en-US" dirty="0"/>
              <a:t>Looking for a quick benchmark model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2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FD6B-1751-48F5-8641-5FDC711E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580D-EA93-4522-BE51-DDEA9FE1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use of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Pipeline</a:t>
            </a:r>
            <a:r>
              <a:rPr lang="en-AU" dirty="0"/>
              <a:t> function from </a:t>
            </a:r>
            <a:r>
              <a:rPr lang="en-AU" dirty="0" err="1">
                <a:solidFill>
                  <a:schemeClr val="accent5">
                    <a:lumMod val="75000"/>
                  </a:schemeClr>
                </a:solidFill>
              </a:rPr>
              <a:t>sklearn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AU" dirty="0"/>
              <a:t>Combining steps together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C367-FE97-449F-B386-B8B7E15118DC}"/>
              </a:ext>
            </a:extLst>
          </p:cNvPr>
          <p:cNvSpPr txBox="1"/>
          <p:nvPr/>
        </p:nvSpPr>
        <p:spPr>
          <a:xfrm>
            <a:off x="326857" y="2975878"/>
            <a:ext cx="115382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sklearn.pipeline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Pipeline</a:t>
            </a: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LinearSVC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Pipeline([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("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with_mean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("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linear_svc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LinearSVC(C=1, loss="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])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1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8324-AB32-4D74-B9EE-EF6724A2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628620-C159-4B9E-A136-507DA7BD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92231"/>
              </p:ext>
            </p:extLst>
          </p:nvPr>
        </p:nvGraphicFramePr>
        <p:xfrm>
          <a:off x="757881" y="2423160"/>
          <a:ext cx="9405258" cy="100584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43288105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9994582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292135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4610761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6576052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287567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079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0.214286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0.823529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0.756757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17017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63DCDC6-AAB1-4B18-9F7C-C8A6D4A08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3241"/>
              </p:ext>
            </p:extLst>
          </p:nvPr>
        </p:nvGraphicFramePr>
        <p:xfrm>
          <a:off x="280086" y="5088512"/>
          <a:ext cx="9405258" cy="100584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280787576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6251358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26355090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1437269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7843771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7222876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55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0.764706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0.805556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0.787879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0.871732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96959"/>
                  </a:ext>
                </a:extLst>
              </a:tr>
            </a:tbl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D77790A-033E-426E-875F-7EDB4D699390}"/>
              </a:ext>
            </a:extLst>
          </p:cNvPr>
          <p:cNvSpPr txBox="1">
            <a:spLocks/>
          </p:cNvSpPr>
          <p:nvPr/>
        </p:nvSpPr>
        <p:spPr>
          <a:xfrm>
            <a:off x="609600" y="4077729"/>
            <a:ext cx="6079524" cy="799071"/>
          </a:xfrm>
          <a:prstGeom prst="rect">
            <a:avLst/>
          </a:prstGeom>
        </p:spPr>
        <p:txBody>
          <a:bodyPr/>
          <a:lstStyle>
            <a:lvl1pPr marL="274313" indent="-27431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64" indent="-24688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24688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1030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03" indent="-21030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17" indent="-21030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192" indent="-18287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05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18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Hard Margin Classification: Change hyperparameter c from 1 to 50 </a:t>
            </a:r>
          </a:p>
          <a:p>
            <a:pPr fontAlgn="auto">
              <a:spcAft>
                <a:spcPts val="0"/>
              </a:spcAft>
            </a:pP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9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81ED-893C-4E88-B372-68AD5856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Importance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09A31A-5D70-4FD7-B6F5-4EF6E957A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93437"/>
              </p:ext>
            </p:extLst>
          </p:nvPr>
        </p:nvGraphicFramePr>
        <p:xfrm>
          <a:off x="4324864" y="111206"/>
          <a:ext cx="4759570" cy="6487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8606">
                  <a:extLst>
                    <a:ext uri="{9D8B030D-6E8A-4147-A177-3AD203B41FA5}">
                      <a16:colId xmlns:a16="http://schemas.microsoft.com/office/drawing/2014/main" val="2326077457"/>
                    </a:ext>
                  </a:extLst>
                </a:gridCol>
                <a:gridCol w="3560964">
                  <a:extLst>
                    <a:ext uri="{9D8B030D-6E8A-4147-A177-3AD203B41FA5}">
                      <a16:colId xmlns:a16="http://schemas.microsoft.com/office/drawing/2014/main" val="2461738274"/>
                    </a:ext>
                  </a:extLst>
                </a:gridCol>
              </a:tblGrid>
              <a:tr h="144427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SVM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Feature importance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547308"/>
                  </a:ext>
                </a:extLst>
              </a:tr>
              <a:tr h="61887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Q5_2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0.76261089,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841846"/>
                  </a:ext>
                </a:extLst>
              </a:tr>
              <a:tr h="74938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Q5_3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-0.10301142,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784409"/>
                  </a:ext>
                </a:extLst>
              </a:tr>
              <a:tr h="61887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0.09992458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91724"/>
                  </a:ext>
                </a:extLst>
              </a:tr>
              <a:tr h="61887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0.21804102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2150611"/>
                  </a:ext>
                </a:extLst>
              </a:tr>
              <a:tr h="67528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-0.05551437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020649"/>
                  </a:ext>
                </a:extLst>
              </a:tr>
              <a:tr h="64612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-0.18371202,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009990"/>
                  </a:ext>
                </a:extLst>
              </a:tr>
              <a:tr h="61887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0.42033796,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213192"/>
                  </a:ext>
                </a:extLst>
              </a:tr>
              <a:tr h="4967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0.07928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873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565619-1661-4DCD-8046-16F414671E1F}"/>
              </a:ext>
            </a:extLst>
          </p:cNvPr>
          <p:cNvSpPr txBox="1"/>
          <p:nvPr/>
        </p:nvSpPr>
        <p:spPr>
          <a:xfrm>
            <a:off x="326857" y="2022175"/>
            <a:ext cx="3108321" cy="22775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AU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svm.SVC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(kernel=</a:t>
            </a:r>
            <a:r>
              <a:rPr lang="en-AU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'linear'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svm.fit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svm.coef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10600-A325-4FF4-B3AA-5BC0E7935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03253"/>
              </p:ext>
            </p:extLst>
          </p:nvPr>
        </p:nvGraphicFramePr>
        <p:xfrm>
          <a:off x="7396270" y="111206"/>
          <a:ext cx="1482543" cy="6487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543">
                  <a:extLst>
                    <a:ext uri="{9D8B030D-6E8A-4147-A177-3AD203B41FA5}">
                      <a16:colId xmlns:a16="http://schemas.microsoft.com/office/drawing/2014/main" val="3990883042"/>
                    </a:ext>
                  </a:extLst>
                </a:gridCol>
              </a:tblGrid>
              <a:tr h="145416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Boosting Feature importance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929621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0.244268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511171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0.085783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06659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0.070811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808701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0.271757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572096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0.047562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721626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0.05547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050795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0.141423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74246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0.082926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37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685C7-E21E-4046-A517-A31A48E2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95278"/>
              </p:ext>
            </p:extLst>
          </p:nvPr>
        </p:nvGraphicFramePr>
        <p:xfrm>
          <a:off x="8891170" y="111211"/>
          <a:ext cx="1802607" cy="648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85120767"/>
                    </a:ext>
                  </a:extLst>
                </a:gridCol>
              </a:tblGrid>
              <a:tr h="144542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Random forest feature importance</a:t>
                      </a:r>
                    </a:p>
                    <a:p>
                      <a:pPr algn="l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856962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0.221445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73335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0.071668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733830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0.114795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286067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0.232877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035426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0.064925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692871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0.077191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430765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0.139245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742946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0.077854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4636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A5EE4F-B035-4E56-BD4B-1E3A5D80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2334"/>
              </p:ext>
            </p:extLst>
          </p:nvPr>
        </p:nvGraphicFramePr>
        <p:xfrm>
          <a:off x="10693777" y="111211"/>
          <a:ext cx="1448485" cy="648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485">
                  <a:extLst>
                    <a:ext uri="{9D8B030D-6E8A-4147-A177-3AD203B41FA5}">
                      <a16:colId xmlns:a16="http://schemas.microsoft.com/office/drawing/2014/main" val="2181427627"/>
                    </a:ext>
                  </a:extLst>
                </a:gridCol>
              </a:tblGrid>
              <a:tr h="146582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Logit model coefficients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187880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u="none" strike="noStrike" dirty="0">
                          <a:effectLst/>
                        </a:rPr>
                        <a:t>0.519509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300882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0.063834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416854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-0.08723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306258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0.183154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934843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-0.07961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449153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-0.10728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682954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0.225757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964400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-0.00966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06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1CF-C5E8-43AC-9B0D-FB0C8B7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Multi-Class 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4FF3-5941-45C6-A09F-DB3E46B1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2726724" cy="43891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F03C-F262-48E8-8071-03240CA297D6}"/>
              </a:ext>
            </a:extLst>
          </p:cNvPr>
          <p:cNvSpPr txBox="1"/>
          <p:nvPr/>
        </p:nvSpPr>
        <p:spPr>
          <a:xfrm>
            <a:off x="1039430" y="2274838"/>
            <a:ext cx="795628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sklearn.pipeline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Pipeline([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("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with_mean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=False)),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("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linear_svc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LinearSVC(C=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loss="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])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69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1CF-C5E8-43AC-9B0D-FB0C8B7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Multi-Class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4FF3-5941-45C6-A09F-DB3E46B1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2726724" cy="43891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AB6FFF-6459-435E-B196-B2A8A914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14181"/>
              </p:ext>
            </p:extLst>
          </p:nvPr>
        </p:nvGraphicFramePr>
        <p:xfrm>
          <a:off x="6096000" y="117636"/>
          <a:ext cx="4698825" cy="6622728"/>
        </p:xfrm>
        <a:graphic>
          <a:graphicData uri="http://schemas.openxmlformats.org/drawingml/2006/table">
            <a:tbl>
              <a:tblPr/>
              <a:tblGrid>
                <a:gridCol w="1721931">
                  <a:extLst>
                    <a:ext uri="{9D8B030D-6E8A-4147-A177-3AD203B41FA5}">
                      <a16:colId xmlns:a16="http://schemas.microsoft.com/office/drawing/2014/main" val="612256938"/>
                    </a:ext>
                  </a:extLst>
                </a:gridCol>
                <a:gridCol w="1488447">
                  <a:extLst>
                    <a:ext uri="{9D8B030D-6E8A-4147-A177-3AD203B41FA5}">
                      <a16:colId xmlns:a16="http://schemas.microsoft.com/office/drawing/2014/main" val="3970770102"/>
                    </a:ext>
                  </a:extLst>
                </a:gridCol>
                <a:gridCol w="1488447">
                  <a:extLst>
                    <a:ext uri="{9D8B030D-6E8A-4147-A177-3AD203B41FA5}">
                      <a16:colId xmlns:a16="http://schemas.microsoft.com/office/drawing/2014/main" val="3447359117"/>
                    </a:ext>
                  </a:extLst>
                </a:gridCol>
              </a:tblGrid>
              <a:tr h="85168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8748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15311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73361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48158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27526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3019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25745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28190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06013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09960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11030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29787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42643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65456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52483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64983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67446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61476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26594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70195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49930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68287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03938"/>
                  </a:ext>
                </a:extLst>
              </a:tr>
              <a:tr h="8516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27" marR="1627" marT="1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361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51F03C-F262-48E8-8071-03240CA297D6}"/>
              </a:ext>
            </a:extLst>
          </p:cNvPr>
          <p:cNvSpPr txBox="1"/>
          <p:nvPr/>
        </p:nvSpPr>
        <p:spPr>
          <a:xfrm>
            <a:off x="421592" y="2241920"/>
            <a:ext cx="490163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error_rate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=1-SVM_clf.score(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x_test,y_test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error_rate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5E086-A3FB-4BB8-B424-908B018E4E67}"/>
              </a:ext>
            </a:extLst>
          </p:cNvPr>
          <p:cNvSpPr txBox="1"/>
          <p:nvPr/>
        </p:nvSpPr>
        <p:spPr>
          <a:xfrm>
            <a:off x="177111" y="3785084"/>
            <a:ext cx="3884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0.48571428571428577</a:t>
            </a:r>
          </a:p>
        </p:txBody>
      </p:sp>
    </p:spTree>
    <p:extLst>
      <p:ext uri="{BB962C8B-B14F-4D97-AF65-F5344CB8AC3E}">
        <p14:creationId xmlns:p14="http://schemas.microsoft.com/office/powerpoint/2010/main" val="34349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6883-009A-4E5D-8D5A-2A572FF5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Boosting:</a:t>
            </a:r>
            <a:br>
              <a:rPr lang="en-AU" dirty="0"/>
            </a:br>
            <a:r>
              <a:rPr lang="en-AU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DB9D-A748-4723-B411-67B27AF8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7088"/>
            <a:ext cx="2719754" cy="4477512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B3E30-CB53-4640-8BC0-ECB62726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69487"/>
              </p:ext>
            </p:extLst>
          </p:nvPr>
        </p:nvGraphicFramePr>
        <p:xfrm>
          <a:off x="5897563" y="111211"/>
          <a:ext cx="2965086" cy="6487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543">
                  <a:extLst>
                    <a:ext uri="{9D8B030D-6E8A-4147-A177-3AD203B41FA5}">
                      <a16:colId xmlns:a16="http://schemas.microsoft.com/office/drawing/2014/main" val="3419280387"/>
                    </a:ext>
                  </a:extLst>
                </a:gridCol>
                <a:gridCol w="1482543">
                  <a:extLst>
                    <a:ext uri="{9D8B030D-6E8A-4147-A177-3AD203B41FA5}">
                      <a16:colId xmlns:a16="http://schemas.microsoft.com/office/drawing/2014/main" val="3990883042"/>
                    </a:ext>
                  </a:extLst>
                </a:gridCol>
              </a:tblGrid>
              <a:tr h="145416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XGBoost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Feature importance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929621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0.244268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511171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0.085783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06659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0.070811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808701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0.271757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572096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0.047562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721626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0.05547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050795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0.141423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742467"/>
                  </a:ext>
                </a:extLst>
              </a:tr>
              <a:tr h="629142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Q5_9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0.082926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375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D289FA-ABF4-4C1C-AC4B-425D832F7287}"/>
              </a:ext>
            </a:extLst>
          </p:cNvPr>
          <p:cNvSpPr txBox="1"/>
          <p:nvPr/>
        </p:nvSpPr>
        <p:spPr>
          <a:xfrm>
            <a:off x="132744" y="3957261"/>
            <a:ext cx="45616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(XGB_clf.feature_importances_)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DF03E-74C5-4D37-9B95-45B1C25B95C3}"/>
              </a:ext>
            </a:extLst>
          </p:cNvPr>
          <p:cNvSpPr txBox="1"/>
          <p:nvPr/>
        </p:nvSpPr>
        <p:spPr>
          <a:xfrm>
            <a:off x="170763" y="2749131"/>
            <a:ext cx="559984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09079C-67DF-42AF-8900-83A824ED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10320"/>
              </p:ext>
            </p:extLst>
          </p:nvPr>
        </p:nvGraphicFramePr>
        <p:xfrm>
          <a:off x="8891170" y="111211"/>
          <a:ext cx="1802607" cy="648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85120767"/>
                    </a:ext>
                  </a:extLst>
                </a:gridCol>
              </a:tblGrid>
              <a:tr h="144542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Random forest feature importance</a:t>
                      </a:r>
                    </a:p>
                    <a:p>
                      <a:pPr algn="l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856962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0.221445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73335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0.071668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733830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0.114795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286067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0.232877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035426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0.064925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692871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0.077191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430765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0.139245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742946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0.077854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4636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09B602-423A-4938-AC8C-03E83F57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70233"/>
              </p:ext>
            </p:extLst>
          </p:nvPr>
        </p:nvGraphicFramePr>
        <p:xfrm>
          <a:off x="10693777" y="111211"/>
          <a:ext cx="1448485" cy="648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485">
                  <a:extLst>
                    <a:ext uri="{9D8B030D-6E8A-4147-A177-3AD203B41FA5}">
                      <a16:colId xmlns:a16="http://schemas.microsoft.com/office/drawing/2014/main" val="2181427627"/>
                    </a:ext>
                  </a:extLst>
                </a:gridCol>
              </a:tblGrid>
              <a:tr h="146582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Logit model coefficients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187880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u="none" strike="noStrike" dirty="0">
                          <a:effectLst/>
                        </a:rPr>
                        <a:t>0.519509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300882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0.063834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416854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-0.08723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306258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0.183154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934843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-0.07961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449153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-0.10728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682954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0.225757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2964400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-0.00966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06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1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1CF-C5E8-43AC-9B0D-FB0C8B7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Continuous 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4FF3-5941-45C6-A09F-DB3E46B1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2726724" cy="43891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F03C-F262-48E8-8071-03240CA297D6}"/>
              </a:ext>
            </a:extLst>
          </p:cNvPr>
          <p:cNvSpPr txBox="1"/>
          <p:nvPr/>
        </p:nvSpPr>
        <p:spPr>
          <a:xfrm>
            <a:off x="609600" y="2455454"/>
            <a:ext cx="102828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sklearn.pipeline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SVR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 = Pipeline([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("scaler",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with_mean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SVR(epsilon=</a:t>
            </a:r>
            <a:r>
              <a:rPr lang="en-AU" sz="16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])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20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1CF-C5E8-43AC-9B0D-FB0C8B7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Continuous Y: Value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4FF3-5941-45C6-A09F-DB3E46B1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2726724" cy="438912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F03C-F262-48E8-8071-03240CA297D6}"/>
              </a:ext>
            </a:extLst>
          </p:cNvPr>
          <p:cNvSpPr txBox="1"/>
          <p:nvPr/>
        </p:nvSpPr>
        <p:spPr>
          <a:xfrm>
            <a:off x="335094" y="2948810"/>
            <a:ext cx="49016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y_pred_reg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SVR.predict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R2=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SVR.score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x_test,y_test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879D6-6425-42DE-9501-4432608E6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41233"/>
              </p:ext>
            </p:extLst>
          </p:nvPr>
        </p:nvGraphicFramePr>
        <p:xfrm>
          <a:off x="7319276" y="1"/>
          <a:ext cx="4757396" cy="6620376"/>
        </p:xfrm>
        <a:graphic>
          <a:graphicData uri="http://schemas.openxmlformats.org/drawingml/2006/table">
            <a:tbl>
              <a:tblPr/>
              <a:tblGrid>
                <a:gridCol w="1189349">
                  <a:extLst>
                    <a:ext uri="{9D8B030D-6E8A-4147-A177-3AD203B41FA5}">
                      <a16:colId xmlns:a16="http://schemas.microsoft.com/office/drawing/2014/main" val="1694006603"/>
                    </a:ext>
                  </a:extLst>
                </a:gridCol>
                <a:gridCol w="1189349">
                  <a:extLst>
                    <a:ext uri="{9D8B030D-6E8A-4147-A177-3AD203B41FA5}">
                      <a16:colId xmlns:a16="http://schemas.microsoft.com/office/drawing/2014/main" val="422748454"/>
                    </a:ext>
                  </a:extLst>
                </a:gridCol>
                <a:gridCol w="1189349">
                  <a:extLst>
                    <a:ext uri="{9D8B030D-6E8A-4147-A177-3AD203B41FA5}">
                      <a16:colId xmlns:a16="http://schemas.microsoft.com/office/drawing/2014/main" val="1163048930"/>
                    </a:ext>
                  </a:extLst>
                </a:gridCol>
                <a:gridCol w="1189349">
                  <a:extLst>
                    <a:ext uri="{9D8B030D-6E8A-4147-A177-3AD203B41FA5}">
                      <a16:colId xmlns:a16="http://schemas.microsoft.com/office/drawing/2014/main" val="3176127187"/>
                    </a:ext>
                  </a:extLst>
                </a:gridCol>
              </a:tblGrid>
              <a:tr h="249314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y_pred_reg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723560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4.898182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74569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6.012666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53712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6.673026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32793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5.839693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94174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6.643603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1146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6.928679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3680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4.712188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6343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6.73979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00042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4.704715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55681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5.334243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6195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6.675396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37701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5.094732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9157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5.593758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8532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6.606025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07410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5.284378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7617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6.939705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238152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6.777427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942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6.882776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29069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4.944276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4696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6.475189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65351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6.528171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22769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6.123639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46708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6.128615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08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C7F1AF-0815-4159-832D-C091BF502BD4}"/>
              </a:ext>
            </a:extLst>
          </p:cNvPr>
          <p:cNvSpPr txBox="1"/>
          <p:nvPr/>
        </p:nvSpPr>
        <p:spPr>
          <a:xfrm>
            <a:off x="0" y="4219809"/>
            <a:ext cx="3574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0.38841116582259505</a:t>
            </a:r>
          </a:p>
        </p:txBody>
      </p:sp>
    </p:spTree>
    <p:extLst>
      <p:ext uri="{BB962C8B-B14F-4D97-AF65-F5344CB8AC3E}">
        <p14:creationId xmlns:p14="http://schemas.microsoft.com/office/powerpoint/2010/main" val="12635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A78B-625B-469F-B33B-FAE1C9BF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Non-linear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B38F-9A1F-4D5C-ADB9-C7C419B0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US" dirty="0"/>
              <a:t>Many datasets are not even close to being linearly separable.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1694-330A-4088-8A5C-C8B66E15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4" y="2514600"/>
            <a:ext cx="9469171" cy="39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C44-0927-4521-A162-875EA46D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57" y="533400"/>
            <a:ext cx="10972800" cy="1143000"/>
          </a:xfrm>
        </p:spPr>
        <p:txBody>
          <a:bodyPr/>
          <a:lstStyle/>
          <a:p>
            <a:r>
              <a:rPr lang="en-AU" dirty="0"/>
              <a:t>Non-linear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5A9-B039-44CF-8C10-392A82C8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Polynomial kernel </a:t>
            </a:r>
          </a:p>
          <a:p>
            <a:r>
              <a:rPr lang="en-US" dirty="0"/>
              <a:t>The kernel trick (or kernel method)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/>
              <a:t>Transform data that is not linearly separable in n-dimensional space to a higher dimension where it is linearly separable.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7018B-0E33-4002-BFBF-41132B4A42E6}"/>
              </a:ext>
            </a:extLst>
          </p:cNvPr>
          <p:cNvSpPr txBox="1"/>
          <p:nvPr/>
        </p:nvSpPr>
        <p:spPr>
          <a:xfrm>
            <a:off x="326857" y="4235985"/>
            <a:ext cx="1153828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SVC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poly_kernel_svm_clf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Pipeline([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("scaler",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("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SVC(kernel="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degree=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coef0=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 ])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poly_kernel_svm_clf.fit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914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5F99-8F67-430F-8B1F-1E016EA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6B8C2B-5B2A-4362-AFDB-4616A6B75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03404"/>
              </p:ext>
            </p:extLst>
          </p:nvPr>
        </p:nvGraphicFramePr>
        <p:xfrm>
          <a:off x="609600" y="2780800"/>
          <a:ext cx="9405258" cy="1346222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46292092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8522234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845301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1462419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769808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39754049"/>
                    </a:ext>
                  </a:extLst>
                </a:gridCol>
              </a:tblGrid>
              <a:tr h="706142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8621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SVM (non-linear)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0.257143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0.764706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0.722222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0.722222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0.818627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28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681456-D3A7-433D-8C68-86F739E7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7642"/>
              </p:ext>
            </p:extLst>
          </p:nvPr>
        </p:nvGraphicFramePr>
        <p:xfrm>
          <a:off x="609600" y="4400241"/>
          <a:ext cx="9405258" cy="100584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43288105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9994582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292135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4610761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6576052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287567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079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SVM (linear)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0.214286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0.823529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0.756757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1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69B6-45D6-485E-8A75-41D659F5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ML 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F809-6512-4A2D-98C2-828A2AC9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Logit, Random Forests, Gradient Boosting or Support Vector Machine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Target variable is continuous </a:t>
            </a:r>
          </a:p>
          <a:p>
            <a:pPr lvl="2">
              <a:buClr>
                <a:srgbClr val="009DD9"/>
              </a:buClr>
              <a:defRPr/>
            </a:pPr>
            <a:r>
              <a:rPr lang="en-AU" dirty="0"/>
              <a:t>Random Forests, Gradient Boosting or Support Vector Machine 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Need to know the specific impact of a feature on outcome</a:t>
            </a:r>
            <a:endParaRPr lang="en-US" dirty="0">
              <a:solidFill>
                <a:prstClr val="black"/>
              </a:solidFill>
              <a:latin typeface="Constantia"/>
            </a:endParaRPr>
          </a:p>
          <a:p>
            <a:pPr lvl="2">
              <a:buClr>
                <a:srgbClr val="0F6FC6"/>
              </a:buClr>
              <a:buSzPct val="85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Logit, </a:t>
            </a:r>
            <a:r>
              <a:rPr lang="en-AU" dirty="0"/>
              <a:t>Support Vector </a:t>
            </a:r>
            <a:r>
              <a:rPr lang="en-AU"/>
              <a:t>Machine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Need to statistical significance of a feature’s impact</a:t>
            </a:r>
          </a:p>
          <a:p>
            <a:pPr lvl="2">
              <a:buClr>
                <a:srgbClr val="0F6FC6"/>
              </a:buClr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Logit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Prediction accuracy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7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5F99-8F67-430F-8B1F-1E016EA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ML Model Selection – Prediction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6B8C2B-5B2A-4362-AFDB-4616A6B759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780800"/>
          <a:ext cx="9405258" cy="1071902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46292092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8522234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845301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1462419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769808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39754049"/>
                    </a:ext>
                  </a:extLst>
                </a:gridCol>
              </a:tblGrid>
              <a:tr h="706142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8621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0.257143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0.764706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0.722222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0.722222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0.818627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28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FF37E-B385-4325-A0F5-32CDB5B27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99237"/>
              </p:ext>
            </p:extLst>
          </p:nvPr>
        </p:nvGraphicFramePr>
        <p:xfrm>
          <a:off x="445826" y="2388328"/>
          <a:ext cx="10972801" cy="100584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2679833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2471016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417978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1321669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8328526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7781153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447911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Cross-Entropy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3058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Logistic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0.242857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0.735294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0.777778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0.757576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0.843954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0.488734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99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81B4CB-BCAE-45B9-94C9-38692470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1829"/>
              </p:ext>
            </p:extLst>
          </p:nvPr>
        </p:nvGraphicFramePr>
        <p:xfrm>
          <a:off x="609599" y="4924639"/>
          <a:ext cx="10972801" cy="64008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411486402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22311667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0659231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3248022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5219759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7496660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282145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0.285714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0.705882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0.722222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0.705882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0.838235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0.499165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934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059B08-E273-46E4-BEF3-AB270CC92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58690"/>
              </p:ext>
            </p:extLst>
          </p:nvPr>
        </p:nvGraphicFramePr>
        <p:xfrm>
          <a:off x="551337" y="4068630"/>
          <a:ext cx="10867290" cy="640080"/>
        </p:xfrm>
        <a:graphic>
          <a:graphicData uri="http://schemas.openxmlformats.org/drawingml/2006/table">
            <a:tbl>
              <a:tblPr/>
              <a:tblGrid>
                <a:gridCol w="1552470">
                  <a:extLst>
                    <a:ext uri="{9D8B030D-6E8A-4147-A177-3AD203B41FA5}">
                      <a16:colId xmlns:a16="http://schemas.microsoft.com/office/drawing/2014/main" val="442873195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2684100774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78643834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821247151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55052064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806039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3251344336"/>
                    </a:ext>
                  </a:extLst>
                </a:gridCol>
              </a:tblGrid>
              <a:tr h="5976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XG Boost</a:t>
                      </a:r>
                    </a:p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Original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0.328571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0.676471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0.797386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0.897337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78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5F99-8F67-430F-8B1F-1E016EA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 Prediction Accuracy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FF37E-B385-4325-A0F5-32CDB5B27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98194"/>
              </p:ext>
            </p:extLst>
          </p:nvPr>
        </p:nvGraphicFramePr>
        <p:xfrm>
          <a:off x="445823" y="2315024"/>
          <a:ext cx="10972801" cy="64008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2679833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2471016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417978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1321669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8328526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7781153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44791196"/>
                    </a:ext>
                  </a:extLst>
                </a:gridCol>
              </a:tblGrid>
              <a:tr h="456518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Cross-Entropy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3058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B72D3A-7A69-405D-B7EA-A06BE2306DD3}"/>
              </a:ext>
            </a:extLst>
          </p:cNvPr>
          <p:cNvSpPr txBox="1"/>
          <p:nvPr/>
        </p:nvSpPr>
        <p:spPr>
          <a:xfrm>
            <a:off x="1119116" y="1935859"/>
            <a:ext cx="433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Add more variables e.g., use frequency and length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2113CE-53AB-4F79-A610-1C3E0654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6888"/>
              </p:ext>
            </p:extLst>
          </p:nvPr>
        </p:nvGraphicFramePr>
        <p:xfrm>
          <a:off x="869655" y="3093879"/>
          <a:ext cx="10452690" cy="36576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1358059485"/>
                    </a:ext>
                  </a:extLst>
                </a:gridCol>
                <a:gridCol w="1047432">
                  <a:extLst>
                    <a:ext uri="{9D8B030D-6E8A-4147-A177-3AD203B41FA5}">
                      <a16:colId xmlns:a16="http://schemas.microsoft.com/office/drawing/2014/main" val="35576355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1438671"/>
                    </a:ext>
                  </a:extLst>
                </a:gridCol>
                <a:gridCol w="2001059">
                  <a:extLst>
                    <a:ext uri="{9D8B030D-6E8A-4147-A177-3AD203B41FA5}">
                      <a16:colId xmlns:a16="http://schemas.microsoft.com/office/drawing/2014/main" val="2504859646"/>
                    </a:ext>
                  </a:extLst>
                </a:gridCol>
                <a:gridCol w="1134027">
                  <a:extLst>
                    <a:ext uri="{9D8B030D-6E8A-4147-A177-3AD203B41FA5}">
                      <a16:colId xmlns:a16="http://schemas.microsoft.com/office/drawing/2014/main" val="307697774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86838906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9753014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Logistic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0.657895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0.525791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9277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1A2E8F-3152-4F96-AF6A-4032FCD09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6543"/>
              </p:ext>
            </p:extLst>
          </p:nvPr>
        </p:nvGraphicFramePr>
        <p:xfrm>
          <a:off x="445825" y="3581241"/>
          <a:ext cx="10972801" cy="36576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80022538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9968961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8679968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71302054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08669242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225371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7745993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0.242857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0.675676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0.799167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398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30357-5404-4D3C-8091-FE82D103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7861"/>
              </p:ext>
            </p:extLst>
          </p:nvPr>
        </p:nvGraphicFramePr>
        <p:xfrm>
          <a:off x="445823" y="4737277"/>
          <a:ext cx="10972801" cy="64008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238300285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29407030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7062627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2632732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0311924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7017786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07438685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0.314286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0.705882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0.824346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0.508355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1127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954395-6BBF-479C-A6E4-CDAF3CDA1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4822"/>
              </p:ext>
            </p:extLst>
          </p:nvPr>
        </p:nvGraphicFramePr>
        <p:xfrm>
          <a:off x="445823" y="4154547"/>
          <a:ext cx="10972801" cy="36576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87587323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3533027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78509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2767060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78454323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0429653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58804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XG 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0.271429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0.794118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0.692308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0.804739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0.944369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CFC-95F4-40AA-963D-4F2F9D8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Value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8E80C6-71FE-4C10-A1BE-4126EBBA1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49237"/>
              </p:ext>
            </p:extLst>
          </p:nvPr>
        </p:nvGraphicFramePr>
        <p:xfrm>
          <a:off x="8582213" y="137458"/>
          <a:ext cx="3161552" cy="6620376"/>
        </p:xfrm>
        <a:graphic>
          <a:graphicData uri="http://schemas.openxmlformats.org/drawingml/2006/table">
            <a:tbl>
              <a:tblPr/>
              <a:tblGrid>
                <a:gridCol w="1372596">
                  <a:extLst>
                    <a:ext uri="{9D8B030D-6E8A-4147-A177-3AD203B41FA5}">
                      <a16:colId xmlns:a16="http://schemas.microsoft.com/office/drawing/2014/main" val="2983976792"/>
                    </a:ext>
                  </a:extLst>
                </a:gridCol>
                <a:gridCol w="837516">
                  <a:extLst>
                    <a:ext uri="{9D8B030D-6E8A-4147-A177-3AD203B41FA5}">
                      <a16:colId xmlns:a16="http://schemas.microsoft.com/office/drawing/2014/main" val="1998808307"/>
                    </a:ext>
                  </a:extLst>
                </a:gridCol>
                <a:gridCol w="951440">
                  <a:extLst>
                    <a:ext uri="{9D8B030D-6E8A-4147-A177-3AD203B41FA5}">
                      <a16:colId xmlns:a16="http://schemas.microsoft.com/office/drawing/2014/main" val="733144761"/>
                    </a:ext>
                  </a:extLst>
                </a:gridCol>
              </a:tblGrid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359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58891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46906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65566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7210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5373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41431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3569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03424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05236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57519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0081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05449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2981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04719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7743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97279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26100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58037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381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100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37070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2613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833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E3525B-5845-4E73-A502-E59A880A3AF1}"/>
              </a:ext>
            </a:extLst>
          </p:cNvPr>
          <p:cNvSpPr txBox="1"/>
          <p:nvPr/>
        </p:nvSpPr>
        <p:spPr>
          <a:xfrm>
            <a:off x="331929" y="2237831"/>
            <a:ext cx="571028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XGB_clf.predict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15AE-1458-49C2-BB86-BF92BF8E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F060F7-3D8C-4592-9C38-5BD335FD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18" name="Content Placeholder 9">
            <a:extLst>
              <a:ext uri="{FF2B5EF4-FFF2-40B4-BE49-F238E27FC236}">
                <a16:creationId xmlns:a16="http://schemas.microsoft.com/office/drawing/2014/main" id="{3180C277-E4D3-4347-B0CB-F83660CB7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58467"/>
              </p:ext>
            </p:extLst>
          </p:nvPr>
        </p:nvGraphicFramePr>
        <p:xfrm>
          <a:off x="609600" y="3598985"/>
          <a:ext cx="10867290" cy="1643416"/>
        </p:xfrm>
        <a:graphic>
          <a:graphicData uri="http://schemas.openxmlformats.org/drawingml/2006/table">
            <a:tbl>
              <a:tblPr/>
              <a:tblGrid>
                <a:gridCol w="1552470">
                  <a:extLst>
                    <a:ext uri="{9D8B030D-6E8A-4147-A177-3AD203B41FA5}">
                      <a16:colId xmlns:a16="http://schemas.microsoft.com/office/drawing/2014/main" val="4210281518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608392983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37414326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324277330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2924034129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595632178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3592184968"/>
                    </a:ext>
                  </a:extLst>
                </a:gridCol>
              </a:tblGrid>
              <a:tr h="104581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Cross-Entropy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220114"/>
                  </a:ext>
                </a:extLst>
              </a:tr>
              <a:tr h="5976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XG 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0.328571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0.676471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0.797386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0.897337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04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8A2F0A-3FB9-4FF8-97C2-39977212DA19}"/>
                  </a:ext>
                </a:extLst>
              </p:cNvPr>
              <p:cNvSpPr txBox="1"/>
              <p:nvPr/>
            </p:nvSpPr>
            <p:spPr>
              <a:xfrm>
                <a:off x="5869393" y="5558214"/>
                <a:ext cx="3853084" cy="450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8A2F0A-3FB9-4FF8-97C2-39977212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93" y="5558214"/>
                <a:ext cx="3853084" cy="450573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81294-8707-4B5D-9EC8-3E08F9DAD2EA}"/>
                  </a:ext>
                </a:extLst>
              </p:cNvPr>
              <p:cNvSpPr txBox="1"/>
              <p:nvPr/>
            </p:nvSpPr>
            <p:spPr>
              <a:xfrm>
                <a:off x="2757951" y="2781374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81294-8707-4B5D-9EC8-3E08F9DA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51" y="2781374"/>
                <a:ext cx="3853084" cy="478593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E7DBB-EAD2-4F76-924C-E7B92F215110}"/>
                  </a:ext>
                </a:extLst>
              </p:cNvPr>
              <p:cNvSpPr txBox="1"/>
              <p:nvPr/>
            </p:nvSpPr>
            <p:spPr>
              <a:xfrm>
                <a:off x="6611035" y="2778194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pecificity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E7DBB-EAD2-4F76-924C-E7B92F21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35" y="2778194"/>
                <a:ext cx="3853084" cy="478593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8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98EB-2F6D-4A77-B602-001B5B1C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121"/>
            <a:ext cx="10972800" cy="597881"/>
          </a:xfrm>
        </p:spPr>
        <p:txBody>
          <a:bodyPr/>
          <a:lstStyle/>
          <a:p>
            <a:r>
              <a:rPr lang="en-AU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3F24-1DBC-4E33-A445-B9B5F1AA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2"/>
            <a:ext cx="10972800" cy="4389120"/>
          </a:xfrm>
        </p:spPr>
        <p:txBody>
          <a:bodyPr/>
          <a:lstStyle/>
          <a:p>
            <a:r>
              <a:rPr lang="en-AU" dirty="0"/>
              <a:t>How to decide the best hyperparameters? E.g., learning rate</a:t>
            </a:r>
          </a:p>
          <a:p>
            <a:r>
              <a:rPr lang="en-AU" dirty="0"/>
              <a:t>Use hyperparameter search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8AD5C-4803-4449-95C2-5DD4519C6166}"/>
              </a:ext>
            </a:extLst>
          </p:cNvPr>
          <p:cNvSpPr txBox="1"/>
          <p:nvPr/>
        </p:nvSpPr>
        <p:spPr>
          <a:xfrm>
            <a:off x="44115" y="1841242"/>
            <a:ext cx="1153828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skopt.space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Real, Integer</a:t>
            </a: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skopt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BayesSearchCV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= 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Real(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0.01, 0.9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: Integer(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20, 2000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: Integer(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1, 20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'subsample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: Real(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0.5, 1.0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colsample_bynode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: Real(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0.01, 1.0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xgb_search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BayesSearchCV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(model, space, cv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n_iter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scoring = 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neg_log_loss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xgb_search.fit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xgb_search.best_estimator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'Best parameters found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xgb_search.best_params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30790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B91D-CD86-4666-885E-0D7CE5F7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Performance with Hyperparameter Search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6E8F98-E10C-4C12-A0E3-876CFB715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95767"/>
              </p:ext>
            </p:extLst>
          </p:nvPr>
        </p:nvGraphicFramePr>
        <p:xfrm>
          <a:off x="609600" y="3626961"/>
          <a:ext cx="10972801" cy="182880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412682834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5834869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34417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5641273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46996982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6331707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3308277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800" b="1" dirty="0">
                          <a:effectLst/>
                        </a:rPr>
                      </a:br>
                      <a:r>
                        <a:rPr lang="en-AU" sz="1800" b="1" dirty="0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Cross-Entropy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6036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XG Boost</a:t>
                      </a:r>
                    </a:p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After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0.735294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0.675676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0.820261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</a:rPr>
                        <a:t>0.537094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668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294941-92B3-4269-9FE3-FF7F4B22A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87966"/>
              </p:ext>
            </p:extLst>
          </p:nvPr>
        </p:nvGraphicFramePr>
        <p:xfrm>
          <a:off x="662355" y="5703974"/>
          <a:ext cx="10867290" cy="640080"/>
        </p:xfrm>
        <a:graphic>
          <a:graphicData uri="http://schemas.openxmlformats.org/drawingml/2006/table">
            <a:tbl>
              <a:tblPr/>
              <a:tblGrid>
                <a:gridCol w="1552470">
                  <a:extLst>
                    <a:ext uri="{9D8B030D-6E8A-4147-A177-3AD203B41FA5}">
                      <a16:colId xmlns:a16="http://schemas.microsoft.com/office/drawing/2014/main" val="442873195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2684100774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78643834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821247151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55052064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18060397"/>
                    </a:ext>
                  </a:extLst>
                </a:gridCol>
                <a:gridCol w="1552470">
                  <a:extLst>
                    <a:ext uri="{9D8B030D-6E8A-4147-A177-3AD203B41FA5}">
                      <a16:colId xmlns:a16="http://schemas.microsoft.com/office/drawing/2014/main" val="3251344336"/>
                    </a:ext>
                  </a:extLst>
                </a:gridCol>
              </a:tblGrid>
              <a:tr h="5976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XG Boost</a:t>
                      </a:r>
                    </a:p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Original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0.328571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0.676471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0.657143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0.797386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0.897337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8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A7CF-D762-4992-AE55-A44CCB5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err="1"/>
              <a:t>XGboost</a:t>
            </a:r>
            <a:r>
              <a:rPr lang="en-AU" sz="3200" dirty="0"/>
              <a:t>: Multi-class DVs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7F0D-7979-442C-9322-8C64FC005D2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87574" y="3631712"/>
            <a:ext cx="6423285" cy="762000"/>
          </a:xfrm>
        </p:spPr>
        <p:txBody>
          <a:bodyPr>
            <a:normAutofit/>
          </a:bodyPr>
          <a:lstStyle/>
          <a:p>
            <a:r>
              <a:rPr lang="en-AU" dirty="0"/>
              <a:t>Run the same codes with multi-class 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8B969-B692-473E-B444-BDCD6F33C853}"/>
              </a:ext>
            </a:extLst>
          </p:cNvPr>
          <p:cNvSpPr txBox="1"/>
          <p:nvPr/>
        </p:nvSpPr>
        <p:spPr>
          <a:xfrm>
            <a:off x="1140011" y="2487003"/>
            <a:ext cx="3363984" cy="111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333" dirty="0"/>
              <a:t>7    126</a:t>
            </a:r>
          </a:p>
          <a:p>
            <a:pPr algn="l"/>
            <a:r>
              <a:rPr lang="en-AU" sz="1333" dirty="0"/>
              <a:t>6     73</a:t>
            </a:r>
          </a:p>
          <a:p>
            <a:pPr algn="l"/>
            <a:r>
              <a:rPr lang="en-AU" sz="1333" dirty="0"/>
              <a:t>5     57</a:t>
            </a:r>
          </a:p>
          <a:p>
            <a:pPr algn="l"/>
            <a:r>
              <a:rPr lang="en-AU" sz="1333" dirty="0"/>
              <a:t>4     22</a:t>
            </a:r>
          </a:p>
          <a:p>
            <a:pPr algn="l"/>
            <a:r>
              <a:rPr lang="en-AU" sz="1333" dirty="0"/>
              <a:t>3      2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750BE-C6EA-4E21-A485-E2BC9EF3BED9}"/>
              </a:ext>
            </a:extLst>
          </p:cNvPr>
          <p:cNvSpPr txBox="1"/>
          <p:nvPr/>
        </p:nvSpPr>
        <p:spPr>
          <a:xfrm>
            <a:off x="787574" y="4393712"/>
            <a:ext cx="743284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2C06E-6E17-4FD3-AD3A-605418A6AC2A}"/>
              </a:ext>
            </a:extLst>
          </p:cNvPr>
          <p:cNvSpPr txBox="1"/>
          <p:nvPr/>
        </p:nvSpPr>
        <p:spPr>
          <a:xfrm>
            <a:off x="1042694" y="1855589"/>
            <a:ext cx="56521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sv-SE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y.value_counts()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C42F89-F44E-4CB8-879C-CBE7F13462FA}"/>
              </a:ext>
            </a:extLst>
          </p:cNvPr>
          <p:cNvSpPr txBox="1">
            <a:spLocks/>
          </p:cNvSpPr>
          <p:nvPr/>
        </p:nvSpPr>
        <p:spPr>
          <a:xfrm>
            <a:off x="657135" y="1328159"/>
            <a:ext cx="6423285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64" indent="-24688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24688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1030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03" indent="-21030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17" indent="-21030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192" indent="-18287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05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18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dirty="0">
                <a:effectLst/>
              </a:rPr>
              <a:t>Multi-category DVs </a:t>
            </a:r>
          </a:p>
        </p:txBody>
      </p:sp>
    </p:spTree>
    <p:extLst>
      <p:ext uri="{BB962C8B-B14F-4D97-AF65-F5344CB8AC3E}">
        <p14:creationId xmlns:p14="http://schemas.microsoft.com/office/powerpoint/2010/main" val="2272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CFC-95F4-40AA-963D-4F2F9D8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3525B-5845-4E73-A502-E59A880A3AF1}"/>
              </a:ext>
            </a:extLst>
          </p:cNvPr>
          <p:cNvSpPr txBox="1"/>
          <p:nvPr/>
        </p:nvSpPr>
        <p:spPr>
          <a:xfrm>
            <a:off x="331929" y="2237831"/>
            <a:ext cx="57102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=1-xgb.score(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x_test,y_test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B1958-E1EE-4C0D-83F2-3B4983FF8A29}"/>
              </a:ext>
            </a:extLst>
          </p:cNvPr>
          <p:cNvSpPr/>
          <p:nvPr/>
        </p:nvSpPr>
        <p:spPr>
          <a:xfrm>
            <a:off x="218680" y="3063380"/>
            <a:ext cx="2467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/>
              <a:t>0.4571428571428572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2F6E74-A2E8-474F-939F-87E4DD5D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901"/>
              </p:ext>
            </p:extLst>
          </p:nvPr>
        </p:nvGraphicFramePr>
        <p:xfrm>
          <a:off x="7577360" y="143084"/>
          <a:ext cx="3363984" cy="6628512"/>
        </p:xfrm>
        <a:graphic>
          <a:graphicData uri="http://schemas.openxmlformats.org/drawingml/2006/table">
            <a:tbl>
              <a:tblPr/>
              <a:tblGrid>
                <a:gridCol w="1121328">
                  <a:extLst>
                    <a:ext uri="{9D8B030D-6E8A-4147-A177-3AD203B41FA5}">
                      <a16:colId xmlns:a16="http://schemas.microsoft.com/office/drawing/2014/main" val="3145197696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4143830147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570879177"/>
                    </a:ext>
                  </a:extLst>
                </a:gridCol>
              </a:tblGrid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419916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1838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8126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7765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1811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4124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86267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0771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1656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3586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35440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3514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51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60093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1040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5634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3941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3663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771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2941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84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08586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4280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6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A7CF-D762-4992-AE55-A44CCB5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err="1"/>
              <a:t>XGBoost</a:t>
            </a:r>
            <a:r>
              <a:rPr lang="en-AU" sz="3200" dirty="0"/>
              <a:t>: Continuous DV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750BE-C6EA-4E21-A485-E2BC9EF3BED9}"/>
              </a:ext>
            </a:extLst>
          </p:cNvPr>
          <p:cNvSpPr txBox="1"/>
          <p:nvPr/>
        </p:nvSpPr>
        <p:spPr>
          <a:xfrm>
            <a:off x="102485" y="1540392"/>
            <a:ext cx="77687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xgb_reg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xgb.XGBRegressor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(objective =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reg:linear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alpha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xgb_reg.fit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54427-45EB-4C67-B1D3-F51704026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75557"/>
              </p:ext>
            </p:extLst>
          </p:nvPr>
        </p:nvGraphicFramePr>
        <p:xfrm>
          <a:off x="7268618" y="-36672"/>
          <a:ext cx="4203715" cy="6931344"/>
        </p:xfrm>
        <a:graphic>
          <a:graphicData uri="http://schemas.openxmlformats.org/drawingml/2006/table">
            <a:tbl>
              <a:tblPr/>
              <a:tblGrid>
                <a:gridCol w="1443241">
                  <a:extLst>
                    <a:ext uri="{9D8B030D-6E8A-4147-A177-3AD203B41FA5}">
                      <a16:colId xmlns:a16="http://schemas.microsoft.com/office/drawing/2014/main" val="2638421630"/>
                    </a:ext>
                  </a:extLst>
                </a:gridCol>
                <a:gridCol w="1065777">
                  <a:extLst>
                    <a:ext uri="{9D8B030D-6E8A-4147-A177-3AD203B41FA5}">
                      <a16:colId xmlns:a16="http://schemas.microsoft.com/office/drawing/2014/main" val="2943929914"/>
                    </a:ext>
                  </a:extLst>
                </a:gridCol>
                <a:gridCol w="628920">
                  <a:extLst>
                    <a:ext uri="{9D8B030D-6E8A-4147-A177-3AD203B41FA5}">
                      <a16:colId xmlns:a16="http://schemas.microsoft.com/office/drawing/2014/main" val="2917141814"/>
                    </a:ext>
                  </a:extLst>
                </a:gridCol>
                <a:gridCol w="1065777">
                  <a:extLst>
                    <a:ext uri="{9D8B030D-6E8A-4147-A177-3AD203B41FA5}">
                      <a16:colId xmlns:a16="http://schemas.microsoft.com/office/drawing/2014/main" val="2056119121"/>
                    </a:ext>
                  </a:extLst>
                </a:gridCol>
              </a:tblGrid>
              <a:tr h="128637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y_pred_reg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8987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88068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24991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92731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00520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95443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94395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03618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61397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119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88704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20960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738023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30066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29146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7919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77089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50400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336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00876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77621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74460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3.985251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9185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4.106572</a:t>
                      </a:r>
                    </a:p>
                  </a:txBody>
                  <a:tcPr marL="3056" marR="3056" marT="3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29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330691-AA2B-41CF-9128-BD289F3068FD}"/>
              </a:ext>
            </a:extLst>
          </p:cNvPr>
          <p:cNvSpPr txBox="1"/>
          <p:nvPr/>
        </p:nvSpPr>
        <p:spPr>
          <a:xfrm>
            <a:off x="179012" y="4116666"/>
            <a:ext cx="708960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  <a:p>
            <a:pPr algn="l"/>
            <a:r>
              <a:rPr lang="es-E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y_log</a:t>
            </a:r>
            <a:r>
              <a:rPr lang="es-E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np.log1p(y)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51969C-75DB-43E3-9B1E-F1D995F8AA57}"/>
              </a:ext>
            </a:extLst>
          </p:cNvPr>
          <p:cNvSpPr txBox="1">
            <a:spLocks/>
          </p:cNvSpPr>
          <p:nvPr/>
        </p:nvSpPr>
        <p:spPr>
          <a:xfrm>
            <a:off x="294621" y="3123048"/>
            <a:ext cx="4845789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64" indent="-246882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24688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1030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03" indent="-21030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17" indent="-21030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192" indent="-18287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05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18" indent="-18287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Log-transform the dependent variable </a:t>
            </a:r>
          </a:p>
          <a:p>
            <a:pPr fontAlgn="auto">
              <a:spcAft>
                <a:spcPts val="0"/>
              </a:spcAft>
            </a:pPr>
            <a:endParaRPr lang="en-US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US" dirty="0">
              <a:effectLst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Normalize the independent variables</a:t>
            </a:r>
            <a:endParaRPr lang="en-AU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22EF9-9978-49B4-9B5A-63FAD0F61C12}"/>
              </a:ext>
            </a:extLst>
          </p:cNvPr>
          <p:cNvSpPr txBox="1"/>
          <p:nvPr/>
        </p:nvSpPr>
        <p:spPr>
          <a:xfrm>
            <a:off x="109758" y="5752208"/>
            <a:ext cx="715886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preprocessing.normalize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uiExpand="1" build="p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4617B"/>
      </a:hlink>
      <a:folHlink>
        <a:srgbClr val="A5A5A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A3801E7-8016-4A67-A7BB-6467D1B4B4B0}" vid="{C144AB92-5526-4B3C-A9AA-E634164924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15674</TotalTime>
  <Words>2127</Words>
  <Application>Microsoft Macintosh PowerPoint</Application>
  <PresentationFormat>Widescreen</PresentationFormat>
  <Paragraphs>855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Constantia</vt:lpstr>
      <vt:lpstr>Segoe UI Semilight</vt:lpstr>
      <vt:lpstr>Times New Roman</vt:lpstr>
      <vt:lpstr>Verdana</vt:lpstr>
      <vt:lpstr>Wingdings</vt:lpstr>
      <vt:lpstr>Wingdings 2</vt:lpstr>
      <vt:lpstr>Theme1</vt:lpstr>
      <vt:lpstr>Study about Continued Use of LinkedIn</vt:lpstr>
      <vt:lpstr>Gradient Boosting: Feature importance</vt:lpstr>
      <vt:lpstr>Value Prediction</vt:lpstr>
      <vt:lpstr>Model Evaluation</vt:lpstr>
      <vt:lpstr>Hyperparameter Optimization</vt:lpstr>
      <vt:lpstr>Model Performance with Hyperparameter Search</vt:lpstr>
      <vt:lpstr>XGboost: Multi-class DVs</vt:lpstr>
      <vt:lpstr>Prediction Performance</vt:lpstr>
      <vt:lpstr>XGBoost: Continuous DV </vt:lpstr>
      <vt:lpstr>Support Vector Machines (SVM)</vt:lpstr>
      <vt:lpstr> Hard vs. Soft Margin Classification</vt:lpstr>
      <vt:lpstr>Hard vs. Soft Margin Classification</vt:lpstr>
      <vt:lpstr>Comparing Automated Text Classification Methods</vt:lpstr>
      <vt:lpstr>SVM</vt:lpstr>
      <vt:lpstr>Run Linear SVM</vt:lpstr>
      <vt:lpstr>Model Evaluation</vt:lpstr>
      <vt:lpstr>Feature Importance</vt:lpstr>
      <vt:lpstr>SVM Multi-Class DV</vt:lpstr>
      <vt:lpstr>SVM Multi-Class Prediction</vt:lpstr>
      <vt:lpstr>SVM Continuous DV</vt:lpstr>
      <vt:lpstr>SVM Continuous Y: Value Prediction</vt:lpstr>
      <vt:lpstr>Non-linear SVC</vt:lpstr>
      <vt:lpstr>Non-linear SVC</vt:lpstr>
      <vt:lpstr>Model Evaluation</vt:lpstr>
      <vt:lpstr>ML Model Selection </vt:lpstr>
      <vt:lpstr>ML Model Selection – Prediction Accuracy</vt:lpstr>
      <vt:lpstr>Improve Prediction Accuracy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MKTG6001  Marketing Research Concepts</dc:title>
  <dc:creator>Steven Lu</dc:creator>
  <cp:lastModifiedBy>Annika Sylvia Schwarz</cp:lastModifiedBy>
  <cp:revision>208</cp:revision>
  <dcterms:created xsi:type="dcterms:W3CDTF">2021-01-07T09:43:32Z</dcterms:created>
  <dcterms:modified xsi:type="dcterms:W3CDTF">2023-03-20T18:34:32Z</dcterms:modified>
</cp:coreProperties>
</file>