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74" r:id="rId1"/>
  </p:sldMasterIdLst>
  <p:notesMasterIdLst>
    <p:notesMasterId r:id="rId28"/>
  </p:notesMasterIdLst>
  <p:handoutMasterIdLst>
    <p:handoutMasterId r:id="rId29"/>
  </p:handoutMasterIdLst>
  <p:sldIdLst>
    <p:sldId id="486" r:id="rId2"/>
    <p:sldId id="875" r:id="rId3"/>
    <p:sldId id="487" r:id="rId4"/>
    <p:sldId id="859" r:id="rId5"/>
    <p:sldId id="855" r:id="rId6"/>
    <p:sldId id="856" r:id="rId7"/>
    <p:sldId id="857" r:id="rId8"/>
    <p:sldId id="860" r:id="rId9"/>
    <p:sldId id="861" r:id="rId10"/>
    <p:sldId id="858" r:id="rId11"/>
    <p:sldId id="862" r:id="rId12"/>
    <p:sldId id="863" r:id="rId13"/>
    <p:sldId id="864" r:id="rId14"/>
    <p:sldId id="488" r:id="rId15"/>
    <p:sldId id="865" r:id="rId16"/>
    <p:sldId id="873" r:id="rId17"/>
    <p:sldId id="874" r:id="rId18"/>
    <p:sldId id="877" r:id="rId19"/>
    <p:sldId id="853" r:id="rId20"/>
    <p:sldId id="489" r:id="rId21"/>
    <p:sldId id="866" r:id="rId22"/>
    <p:sldId id="868" r:id="rId23"/>
    <p:sldId id="872" r:id="rId24"/>
    <p:sldId id="871" r:id="rId25"/>
    <p:sldId id="876" r:id="rId26"/>
    <p:sldId id="663" r:id="rId27"/>
  </p:sldIdLst>
  <p:sldSz cx="9144000" cy="5143500" type="screen16x9"/>
  <p:notesSz cx="6877050" cy="9163050"/>
  <p:kinsoku lang="ja-JP" invalStChars="、。，．・：；？！゛゜ヽヾゝゞ々ー’”）〕］｝〉》」』】°‰′″℃￠％ぁぃぅぇぉっゃゅょゎァィゥェォッャュョヮヵヶ!%),.:;?]}｡｣､･ｧｨｩｪｫｬｭｮｯｰﾞﾟ" invalEndChars="‘“（〔［｛〈《「『【￥＄$([\{｢￡"/>
  <p:defaultTextStyle>
    <a:defPPr>
      <a:defRPr lang="en-A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6">
          <p15:clr>
            <a:srgbClr val="A4A3A4"/>
          </p15:clr>
        </p15:guide>
        <p15:guide id="2" pos="21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zioli, Stefano" initials="GS" lastIdx="2" clrIdx="0">
    <p:extLst>
      <p:ext uri="{19B8F6BF-5375-455C-9EA6-DF929625EA0E}">
        <p15:presenceInfo xmlns:p15="http://schemas.microsoft.com/office/powerpoint/2012/main" userId="S-1-5-21-2146980441-1255177082-1939875897-97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00"/>
    <a:srgbClr val="366092"/>
    <a:srgbClr val="FFFFFF"/>
    <a:srgbClr val="B2B2B2"/>
    <a:srgbClr val="0099FF"/>
    <a:srgbClr val="000066"/>
    <a:srgbClr val="0066FF"/>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78966" autoAdjust="0"/>
  </p:normalViewPr>
  <p:slideViewPr>
    <p:cSldViewPr>
      <p:cViewPr varScale="1">
        <p:scale>
          <a:sx n="165" d="100"/>
          <a:sy n="165" d="100"/>
        </p:scale>
        <p:origin x="352" y="192"/>
      </p:cViewPr>
      <p:guideLst>
        <p:guide orient="horz" pos="1620"/>
        <p:guide pos="2880"/>
      </p:guideLst>
    </p:cSldViewPr>
  </p:slideViewPr>
  <p:outlineViewPr>
    <p:cViewPr>
      <p:scale>
        <a:sx n="33" d="100"/>
        <a:sy n="33" d="100"/>
      </p:scale>
      <p:origin x="0" y="-6132"/>
    </p:cViewPr>
  </p:outlineViewPr>
  <p:notesTextViewPr>
    <p:cViewPr>
      <p:scale>
        <a:sx n="125" d="100"/>
        <a:sy n="125" d="100"/>
      </p:scale>
      <p:origin x="0" y="0"/>
    </p:cViewPr>
  </p:notesTextViewPr>
  <p:sorterViewPr>
    <p:cViewPr varScale="1">
      <p:scale>
        <a:sx n="1" d="1"/>
        <a:sy n="1" d="1"/>
      </p:scale>
      <p:origin x="0" y="0"/>
    </p:cViewPr>
  </p:sorterViewPr>
  <p:notesViewPr>
    <p:cSldViewPr>
      <p:cViewPr varScale="1">
        <p:scale>
          <a:sx n="86" d="100"/>
          <a:sy n="86" d="100"/>
        </p:scale>
        <p:origin x="3006" y="108"/>
      </p:cViewPr>
      <p:guideLst>
        <p:guide orient="horz" pos="2886"/>
        <p:guide pos="216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08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352925"/>
            <a:ext cx="5041900" cy="4122738"/>
          </a:xfrm>
          <a:prstGeom prst="rect">
            <a:avLst/>
          </a:prstGeom>
          <a:noFill/>
          <a:ln w="12700">
            <a:noFill/>
            <a:miter lim="800000"/>
            <a:headEnd/>
            <a:tailEnd/>
          </a:ln>
          <a:effectLst/>
        </p:spPr>
        <p:txBody>
          <a:bodyPr vert="horz" wrap="square" lIns="90696" tIns="44552" rIns="90696" bIns="445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398463" y="693738"/>
            <a:ext cx="6081712" cy="342265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749456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46457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347403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7516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792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663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Tree>
    <p:extLst>
      <p:ext uri="{BB962C8B-B14F-4D97-AF65-F5344CB8AC3E}">
        <p14:creationId xmlns:p14="http://schemas.microsoft.com/office/powerpoint/2010/main" val="136367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164857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74431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Tree>
    <p:extLst>
      <p:ext uri="{BB962C8B-B14F-4D97-AF65-F5344CB8AC3E}">
        <p14:creationId xmlns:p14="http://schemas.microsoft.com/office/powerpoint/2010/main" val="393574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080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603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26854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472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72361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52360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57799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173022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783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92CC0-F4A6-4099-AC4A-BA2AE6F11F12}" type="slidenum">
              <a:rPr lang="en-US" smtClean="0"/>
              <a:t>3</a:t>
            </a:fld>
            <a:endParaRPr lang="en-US"/>
          </a:p>
        </p:txBody>
      </p:sp>
    </p:spTree>
    <p:extLst>
      <p:ext uri="{BB962C8B-B14F-4D97-AF65-F5344CB8AC3E}">
        <p14:creationId xmlns:p14="http://schemas.microsoft.com/office/powerpoint/2010/main" val="84107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8089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4457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0446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42018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2287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a:lnSpc>
                <a:spcPct val="200000"/>
              </a:lnSpc>
            </a:pPr>
            <a:endParaRPr lang="en-AU" dirty="0"/>
          </a:p>
        </p:txBody>
      </p:sp>
    </p:spTree>
    <p:extLst>
      <p:ext uri="{BB962C8B-B14F-4D97-AF65-F5344CB8AC3E}">
        <p14:creationId xmlns:p14="http://schemas.microsoft.com/office/powerpoint/2010/main" val="2780289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a:xfrm>
            <a:off x="457200" y="4767263"/>
            <a:ext cx="2133600" cy="273844"/>
          </a:xfrm>
          <a:prstGeom prst="rect">
            <a:avLst/>
          </a:prstGeom>
        </p:spPr>
        <p:txBody>
          <a:bodyPr/>
          <a:lstStyle/>
          <a:p>
            <a:endParaRPr lang="en-AU"/>
          </a:p>
        </p:txBody>
      </p:sp>
      <p:sp>
        <p:nvSpPr>
          <p:cNvPr id="19" name="Footer Placeholder 18"/>
          <p:cNvSpPr>
            <a:spLocks noGrp="1"/>
          </p:cNvSpPr>
          <p:nvPr>
            <p:ph type="ftr" sz="quarter" idx="11"/>
          </p:nvPr>
        </p:nvSpPr>
        <p:spPr>
          <a:xfrm>
            <a:off x="2667000" y="4767263"/>
            <a:ext cx="3352800" cy="273844"/>
          </a:xfrm>
          <a:prstGeom prst="rect">
            <a:avLst/>
          </a:prstGeom>
        </p:spPr>
        <p:txBody>
          <a:bodyPr/>
          <a:lstStyle/>
          <a:p>
            <a:endParaRPr lang="en-AU"/>
          </a:p>
        </p:txBody>
      </p:sp>
      <p:sp>
        <p:nvSpPr>
          <p:cNvPr id="27" name="Slide Number Placeholder 26"/>
          <p:cNvSpPr>
            <a:spLocks noGrp="1"/>
          </p:cNvSpPr>
          <p:nvPr>
            <p:ph type="sldNum" sz="quarter" idx="12"/>
          </p:nvPr>
        </p:nvSpPr>
        <p:spPr>
          <a:xfrm>
            <a:off x="7924800" y="4767263"/>
            <a:ext cx="762000" cy="273844"/>
          </a:xfrm>
          <a:prstGeom prst="rect">
            <a:avLst/>
          </a:prstGeom>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1257949616"/>
      </p:ext>
    </p:extLst>
  </p:cSld>
  <p:clrMapOvr>
    <a:overrideClrMapping bg1="dk1" tx1="lt1" bg2="dk2" tx2="lt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2"/>
                </a:solidFill>
                <a:effectLst/>
              </a:defRPr>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39693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AU"/>
          </a:p>
        </p:txBody>
      </p:sp>
      <p:sp>
        <p:nvSpPr>
          <p:cNvPr id="5" name="Footer Placeholder 4"/>
          <p:cNvSpPr>
            <a:spLocks noGrp="1"/>
          </p:cNvSpPr>
          <p:nvPr>
            <p:ph type="ftr" sz="quarter" idx="11"/>
          </p:nvPr>
        </p:nvSpPr>
        <p:spPr>
          <a:xfrm>
            <a:off x="2667000" y="4767263"/>
            <a:ext cx="33528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7924800" y="4767263"/>
            <a:ext cx="762000" cy="273844"/>
          </a:xfrm>
          <a:prstGeom prst="rect">
            <a:avLst/>
          </a:prstGeom>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554540772"/>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lvl1pPr>
              <a:defRPr>
                <a:solidFill>
                  <a:schemeClr val="tx2"/>
                </a:solidFill>
                <a:effectLst/>
              </a:defRPr>
            </a:lvl1pPr>
          </a:lstStyle>
          <a:p>
            <a:r>
              <a:rPr kumimoji="0" lang="en-US" dirty="0"/>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AU"/>
          </a:p>
        </p:txBody>
      </p:sp>
      <p:sp>
        <p:nvSpPr>
          <p:cNvPr id="6" name="Footer Placeholder 5"/>
          <p:cNvSpPr>
            <a:spLocks noGrp="1"/>
          </p:cNvSpPr>
          <p:nvPr>
            <p:ph type="ftr" sz="quarter" idx="11"/>
          </p:nvPr>
        </p:nvSpPr>
        <p:spPr>
          <a:xfrm>
            <a:off x="2667000" y="4767263"/>
            <a:ext cx="3352800" cy="273844"/>
          </a:xfrm>
          <a:prstGeom prst="rect">
            <a:avLst/>
          </a:prstGeom>
        </p:spPr>
        <p:txBody>
          <a:bodyPr/>
          <a:lstStyle/>
          <a:p>
            <a:endParaRPr lang="en-AU"/>
          </a:p>
        </p:txBody>
      </p:sp>
      <p:sp>
        <p:nvSpPr>
          <p:cNvPr id="7" name="Slide Number Placeholder 6"/>
          <p:cNvSpPr>
            <a:spLocks noGrp="1"/>
          </p:cNvSpPr>
          <p:nvPr>
            <p:ph type="sldNum" sz="quarter" idx="12"/>
          </p:nvPr>
        </p:nvSpPr>
        <p:spPr>
          <a:xfrm>
            <a:off x="7924800" y="4767263"/>
            <a:ext cx="762000" cy="273844"/>
          </a:xfrm>
          <a:prstGeom prst="rect">
            <a:avLst/>
          </a:prstGeom>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11736276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b="0">
                <a:solidFill>
                  <a:schemeClr val="tx2"/>
                </a:solidFill>
                <a:effectLst/>
              </a:defRPr>
            </a:lvl1pPr>
          </a:lstStyle>
          <a:p>
            <a:r>
              <a:rPr kumimoji="0" lang="en-US" dirty="0"/>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endParaRPr lang="en-AU"/>
          </a:p>
        </p:txBody>
      </p:sp>
      <p:sp>
        <p:nvSpPr>
          <p:cNvPr id="8" name="Footer Placeholder 7"/>
          <p:cNvSpPr>
            <a:spLocks noGrp="1"/>
          </p:cNvSpPr>
          <p:nvPr>
            <p:ph type="ftr" sz="quarter" idx="11"/>
          </p:nvPr>
        </p:nvSpPr>
        <p:spPr>
          <a:xfrm>
            <a:off x="2667000" y="4767263"/>
            <a:ext cx="3352800" cy="273844"/>
          </a:xfrm>
          <a:prstGeom prst="rect">
            <a:avLst/>
          </a:prstGeom>
        </p:spPr>
        <p:txBody>
          <a:bodyPr/>
          <a:lstStyle/>
          <a:p>
            <a:endParaRPr lang="en-AU"/>
          </a:p>
        </p:txBody>
      </p:sp>
      <p:sp>
        <p:nvSpPr>
          <p:cNvPr id="9" name="Slide Number Placeholder 8"/>
          <p:cNvSpPr>
            <a:spLocks noGrp="1"/>
          </p:cNvSpPr>
          <p:nvPr>
            <p:ph type="sldNum" sz="quarter" idx="12"/>
          </p:nvPr>
        </p:nvSpPr>
        <p:spPr>
          <a:xfrm>
            <a:off x="7924800" y="4767263"/>
            <a:ext cx="762000" cy="273844"/>
          </a:xfrm>
          <a:prstGeom prst="rect">
            <a:avLst/>
          </a:prstGeom>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2084858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dirty="0"/>
              <a:t>Click to edit Master title style</a:t>
            </a:r>
          </a:p>
        </p:txBody>
      </p:sp>
    </p:spTree>
    <p:extLst>
      <p:ext uri="{BB962C8B-B14F-4D97-AF65-F5344CB8AC3E}">
        <p14:creationId xmlns:p14="http://schemas.microsoft.com/office/powerpoint/2010/main" val="245408116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742950"/>
            <a:ext cx="8763000" cy="485382"/>
          </a:xfrm>
        </p:spPr>
        <p:txBody>
          <a:bodyPr/>
          <a:lstStyle>
            <a:lvl1pPr>
              <a:defRPr sz="3200" b="0" i="0" baseline="0">
                <a:solidFill>
                  <a:schemeClr val="tx2"/>
                </a:solidFill>
                <a:effectLst/>
                <a:latin typeface="+mj-lt"/>
                <a:ea typeface="Tahoma" panose="020B0604030504040204" pitchFamily="34" charset="0"/>
                <a:cs typeface="Segoe UI Light" panose="020B0502040204020203" pitchFamily="34" charset="0"/>
              </a:defRPr>
            </a:lvl1pPr>
          </a:lstStyle>
          <a:p>
            <a:r>
              <a:rPr lang="en-US" dirty="0"/>
              <a:t>Title and Text Layout</a:t>
            </a:r>
          </a:p>
        </p:txBody>
      </p:sp>
      <p:sp>
        <p:nvSpPr>
          <p:cNvPr id="10" name="Text Placeholder 9"/>
          <p:cNvSpPr>
            <a:spLocks noGrp="1"/>
          </p:cNvSpPr>
          <p:nvPr>
            <p:ph type="body" sz="quarter" idx="15"/>
          </p:nvPr>
        </p:nvSpPr>
        <p:spPr>
          <a:xfrm>
            <a:off x="304800" y="1428750"/>
            <a:ext cx="8763000" cy="3429000"/>
          </a:xfrm>
        </p:spPr>
        <p:txBody>
          <a:bodyPr/>
          <a:lstStyle>
            <a:lvl1pPr>
              <a:spcAft>
                <a:spcPts val="900"/>
              </a:spcAft>
              <a:defRPr/>
            </a:lvl1pPr>
            <a:lvl2pPr>
              <a:spcAft>
                <a:spcPts val="900"/>
              </a:spcAft>
              <a:defRPr/>
            </a:lvl2pPr>
            <a:lvl3pPr>
              <a:spcAft>
                <a:spcPts val="900"/>
              </a:spcAf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11"/>
          <p:cNvSpPr>
            <a:spLocks noGrp="1"/>
          </p:cNvSpPr>
          <p:nvPr>
            <p:ph type="body" sz="quarter" idx="16" hasCustomPrompt="1"/>
          </p:nvPr>
        </p:nvSpPr>
        <p:spPr>
          <a:xfrm>
            <a:off x="304802" y="4889649"/>
            <a:ext cx="8763001" cy="249792"/>
          </a:xfrm>
        </p:spPr>
        <p:txBody>
          <a:bodyPr lIns="0" tIns="0" rIns="0" bIns="91440" anchor="b">
            <a:normAutofit/>
          </a:bodyPr>
          <a:lstStyle>
            <a:lvl1pPr marL="0" indent="0" algn="r">
              <a:buNone/>
              <a:defRPr lang="en-US" sz="675" kern="1200" dirty="0">
                <a:solidFill>
                  <a:srgbClr val="002060"/>
                </a:solidFill>
                <a:latin typeface="+mn-lt"/>
                <a:ea typeface="+mn-ea"/>
                <a:cs typeface="+mn-cs"/>
              </a:defRPr>
            </a:lvl1pPr>
          </a:lstStyle>
          <a:p>
            <a:pPr lvl="0"/>
            <a:r>
              <a:rPr lang="en-US" dirty="0"/>
              <a:t>Source:</a:t>
            </a:r>
          </a:p>
        </p:txBody>
      </p:sp>
      <p:sp>
        <p:nvSpPr>
          <p:cNvPr id="3" name="Slide Number Placeholder 2"/>
          <p:cNvSpPr>
            <a:spLocks noGrp="1"/>
          </p:cNvSpPr>
          <p:nvPr>
            <p:ph type="sldNum" sz="quarter" idx="17"/>
          </p:nvPr>
        </p:nvSpPr>
        <p:spPr>
          <a:xfrm>
            <a:off x="7924800" y="4767263"/>
            <a:ext cx="762000" cy="273844"/>
          </a:xfrm>
          <a:prstGeom prst="rect">
            <a:avLst/>
          </a:prstGeom>
        </p:spPr>
        <p:txBody>
          <a:bodyPr vert="horz" lIns="91440" tIns="0" rIns="0" bIns="73152" rtlCol="0" anchor="b"/>
          <a:lstStyle>
            <a:lvl1pPr>
              <a:defRPr lang="en-US" sz="600" smtClean="0">
                <a:solidFill>
                  <a:schemeClr val="tx1"/>
                </a:solidFill>
                <a:effectLst/>
                <a:latin typeface="Segoe UI Semilight" panose="020B0402040204020203" pitchFamily="34" charset="0"/>
              </a:defRPr>
            </a:lvl1p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a:t>
            </a:fld>
            <a:endParaRPr lang="en-US" dirty="0"/>
          </a:p>
        </p:txBody>
      </p:sp>
    </p:spTree>
    <p:extLst>
      <p:ext uri="{BB962C8B-B14F-4D97-AF65-F5344CB8AC3E}">
        <p14:creationId xmlns:p14="http://schemas.microsoft.com/office/powerpoint/2010/main" val="286233658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750">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750">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75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750"/>
            </a:p>
          </p:txBody>
        </p:sp>
      </p:grpSp>
    </p:spTree>
    <p:extLst>
      <p:ext uri="{BB962C8B-B14F-4D97-AF65-F5344CB8AC3E}">
        <p14:creationId xmlns:p14="http://schemas.microsoft.com/office/powerpoint/2010/main" val="313278812"/>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6" r:id="rId7"/>
  </p:sldLayoutIdLst>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hf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sonline.informs.org/doi/10.1287/mksc.2016.0993"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we8there.com/" TargetMode="External"/><Relationship Id="rId4" Type="http://schemas.openxmlformats.org/officeDocument/2006/relationships/hyperlink" Target="http://www.expedia.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ubsonline.informs.org/doi/10.1287/mksc.2019.121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vitalsource.com/en-au/"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038350"/>
            <a:ext cx="4343400" cy="1728957"/>
          </a:xfrm>
        </p:spPr>
        <p:txBody>
          <a:bodyPr>
            <a:normAutofit fontScale="90000"/>
          </a:bodyPr>
          <a:lstStyle/>
          <a:p>
            <a:pPr algn="ctr"/>
            <a:br>
              <a:rPr lang="en-US" sz="3600" dirty="0">
                <a:solidFill>
                  <a:srgbClr val="FF0000"/>
                </a:solidFill>
              </a:rPr>
            </a:br>
            <a:r>
              <a:rPr lang="en-US" sz="3600" b="1" dirty="0">
                <a:solidFill>
                  <a:srgbClr val="FF0000"/>
                </a:solidFill>
              </a:rPr>
              <a:t>Text Pre-processing</a:t>
            </a:r>
            <a:br>
              <a:rPr lang="en-US" sz="3600" b="1" dirty="0">
                <a:solidFill>
                  <a:srgbClr val="FF0000"/>
                </a:solidFill>
              </a:rPr>
            </a:br>
            <a:br>
              <a:rPr lang="en-US" sz="3600" b="1" dirty="0">
                <a:solidFill>
                  <a:srgbClr val="FF0000"/>
                </a:solidFill>
              </a:rPr>
            </a:br>
            <a:br>
              <a:rPr lang="en-US" sz="2200" i="1" dirty="0">
                <a:solidFill>
                  <a:srgbClr val="FF0000"/>
                </a:solidFill>
              </a:rPr>
            </a:br>
            <a:endParaRPr lang="en-US" sz="2200" i="1" dirty="0">
              <a:solidFill>
                <a:srgbClr val="FF0000"/>
              </a:solidFill>
            </a:endParaRPr>
          </a:p>
        </p:txBody>
      </p:sp>
    </p:spTree>
    <p:extLst>
      <p:ext uri="{BB962C8B-B14F-4D97-AF65-F5344CB8AC3E}">
        <p14:creationId xmlns:p14="http://schemas.microsoft.com/office/powerpoint/2010/main" val="139655094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71F9-01A0-40EE-86B9-CB140150E2A9}"/>
              </a:ext>
            </a:extLst>
          </p:cNvPr>
          <p:cNvSpPr>
            <a:spLocks noGrp="1"/>
          </p:cNvSpPr>
          <p:nvPr>
            <p:ph type="title"/>
          </p:nvPr>
        </p:nvSpPr>
        <p:spPr>
          <a:xfrm>
            <a:off x="17477" y="-50492"/>
            <a:ext cx="8763000" cy="485382"/>
          </a:xfrm>
        </p:spPr>
        <p:txBody>
          <a:bodyPr>
            <a:normAutofit fontScale="90000"/>
          </a:bodyPr>
          <a:lstStyle/>
          <a:p>
            <a:r>
              <a:rPr lang="en-US" dirty="0"/>
              <a:t>N-Grams</a:t>
            </a:r>
            <a:endParaRPr lang="en-AU" dirty="0"/>
          </a:p>
        </p:txBody>
      </p:sp>
      <p:sp>
        <p:nvSpPr>
          <p:cNvPr id="3" name="Text Placeholder 2">
            <a:extLst>
              <a:ext uri="{FF2B5EF4-FFF2-40B4-BE49-F238E27FC236}">
                <a16:creationId xmlns:a16="http://schemas.microsoft.com/office/drawing/2014/main" id="{25C8CEB1-00B0-4D9A-BC98-F28D1A781191}"/>
              </a:ext>
            </a:extLst>
          </p:cNvPr>
          <p:cNvSpPr>
            <a:spLocks noGrp="1"/>
          </p:cNvSpPr>
          <p:nvPr>
            <p:ph type="body" sz="quarter" idx="15"/>
          </p:nvPr>
        </p:nvSpPr>
        <p:spPr>
          <a:xfrm>
            <a:off x="0" y="349371"/>
            <a:ext cx="8763000" cy="3429000"/>
          </a:xfrm>
        </p:spPr>
        <p:txBody>
          <a:bodyPr/>
          <a:lstStyle/>
          <a:p>
            <a:r>
              <a:rPr lang="en-US" sz="1400" dirty="0"/>
              <a:t>N-grams is a sequence of n items in a sample of text</a:t>
            </a:r>
          </a:p>
          <a:p>
            <a:r>
              <a:rPr lang="en-US" sz="1400" dirty="0"/>
              <a:t>Bigrams, trigrams, four-grams, and so on</a:t>
            </a:r>
          </a:p>
          <a:p>
            <a:r>
              <a:rPr lang="en-US" sz="1400" dirty="0"/>
              <a:t>For example, “Dogs are </a:t>
            </a:r>
            <a:r>
              <a:rPr lang="en-US" sz="1400" dirty="0" err="1"/>
              <a:t>favourite</a:t>
            </a:r>
            <a:r>
              <a:rPr lang="en-US" sz="1400" dirty="0"/>
              <a:t> pets”</a:t>
            </a:r>
          </a:p>
          <a:p>
            <a:pPr lvl="1"/>
            <a:r>
              <a:rPr lang="en-US" sz="1250" dirty="0"/>
              <a:t>Bigrams: (Dogs, are), (are, </a:t>
            </a:r>
            <a:r>
              <a:rPr lang="en-US" sz="1250" dirty="0" err="1"/>
              <a:t>favourite</a:t>
            </a:r>
            <a:r>
              <a:rPr lang="en-US" sz="1250" dirty="0"/>
              <a:t>), (</a:t>
            </a:r>
            <a:r>
              <a:rPr lang="en-US" sz="1250" dirty="0" err="1"/>
              <a:t>favourite</a:t>
            </a:r>
            <a:r>
              <a:rPr lang="en-US" sz="1250" dirty="0"/>
              <a:t>, pets)</a:t>
            </a:r>
          </a:p>
          <a:p>
            <a:pPr lvl="1"/>
            <a:r>
              <a:rPr lang="en-US" sz="1250" dirty="0"/>
              <a:t>Trigrams: (Dogs, are, </a:t>
            </a:r>
            <a:r>
              <a:rPr lang="en-US" sz="1250" dirty="0" err="1"/>
              <a:t>favourite</a:t>
            </a:r>
            <a:r>
              <a:rPr lang="en-US" sz="1250" dirty="0"/>
              <a:t>)(are, </a:t>
            </a:r>
            <a:r>
              <a:rPr lang="en-US" sz="1250" dirty="0" err="1"/>
              <a:t>favourite</a:t>
            </a:r>
            <a:r>
              <a:rPr lang="en-US" sz="1250" dirty="0"/>
              <a:t>, pets)</a:t>
            </a:r>
          </a:p>
          <a:p>
            <a:endParaRPr lang="en-AU" dirty="0"/>
          </a:p>
        </p:txBody>
      </p:sp>
      <p:sp>
        <p:nvSpPr>
          <p:cNvPr id="4" name="Text Placeholder 3">
            <a:extLst>
              <a:ext uri="{FF2B5EF4-FFF2-40B4-BE49-F238E27FC236}">
                <a16:creationId xmlns:a16="http://schemas.microsoft.com/office/drawing/2014/main" id="{9EE12E8C-D7E4-41F1-9835-A7116ADC451F}"/>
              </a:ext>
            </a:extLst>
          </p:cNvPr>
          <p:cNvSpPr>
            <a:spLocks noGrp="1"/>
          </p:cNvSpPr>
          <p:nvPr>
            <p:ph type="body" sz="quarter" idx="16"/>
          </p:nvPr>
        </p:nvSpPr>
        <p:spPr/>
        <p:txBody>
          <a:bodyPr/>
          <a:lstStyle/>
          <a:p>
            <a:endParaRPr lang="en-AU"/>
          </a:p>
        </p:txBody>
      </p:sp>
      <p:sp>
        <p:nvSpPr>
          <p:cNvPr id="5" name="Slide Number Placeholder 4">
            <a:extLst>
              <a:ext uri="{FF2B5EF4-FFF2-40B4-BE49-F238E27FC236}">
                <a16:creationId xmlns:a16="http://schemas.microsoft.com/office/drawing/2014/main" id="{046C0AC8-30F0-4452-970B-D8A1FB8E5035}"/>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10</a:t>
            </a:fld>
            <a:endParaRPr lang="en-US" dirty="0"/>
          </a:p>
        </p:txBody>
      </p:sp>
      <p:sp>
        <p:nvSpPr>
          <p:cNvPr id="7" name="TextBox 6">
            <a:extLst>
              <a:ext uri="{FF2B5EF4-FFF2-40B4-BE49-F238E27FC236}">
                <a16:creationId xmlns:a16="http://schemas.microsoft.com/office/drawing/2014/main" id="{46DD17F3-45E2-4085-B3D8-D3D306366BCD}"/>
              </a:ext>
            </a:extLst>
          </p:cNvPr>
          <p:cNvSpPr txBox="1"/>
          <p:nvPr/>
        </p:nvSpPr>
        <p:spPr>
          <a:xfrm>
            <a:off x="4392386" y="3334525"/>
            <a:ext cx="4580708" cy="1569660"/>
          </a:xfrm>
          <a:prstGeom prst="rect">
            <a:avLst/>
          </a:prstGeom>
          <a:noFill/>
        </p:spPr>
        <p:txBody>
          <a:bodyPr wrap="square">
            <a:spAutoFit/>
          </a:bodyPr>
          <a:lstStyle/>
          <a:p>
            <a:r>
              <a:rPr lang="en-AU" sz="1200" dirty="0"/>
              <a:t>{'heartbreaking': 12, 'moment': 17, 'for': 6, '</a:t>
            </a:r>
            <a:r>
              <a:rPr lang="en-AU" sz="1200" dirty="0" err="1"/>
              <a:t>shane</a:t>
            </a:r>
            <a:r>
              <a:rPr lang="en-AU" sz="1200" dirty="0"/>
              <a:t>': 21, 'van': 31, '</a:t>
            </a:r>
            <a:r>
              <a:rPr lang="en-AU" sz="1200" dirty="0" err="1"/>
              <a:t>gisbergen</a:t>
            </a:r>
            <a:r>
              <a:rPr lang="en-AU" sz="1200" dirty="0"/>
              <a:t>': 10, 'as': 0, 'his': 15, 'car': 2, 'fails': 4, 'to': 28, 'start': 24, 'from': 8, 'the': 26, 'pits': 19, 'v8sc': 30, 'heartbreaking moment': 13, 'moment for': 18, 'for </a:t>
            </a:r>
            <a:r>
              <a:rPr lang="en-AU" sz="1200" dirty="0" err="1"/>
              <a:t>shane</a:t>
            </a:r>
            <a:r>
              <a:rPr lang="en-AU" sz="1200" dirty="0"/>
              <a:t>': 7, '</a:t>
            </a:r>
            <a:r>
              <a:rPr lang="en-AU" sz="1200" dirty="0" err="1"/>
              <a:t>shane</a:t>
            </a:r>
            <a:r>
              <a:rPr lang="en-AU" sz="1200" dirty="0"/>
              <a:t> van': 23, 'van </a:t>
            </a:r>
            <a:r>
              <a:rPr lang="en-AU" sz="1200" dirty="0" err="1"/>
              <a:t>gisbergen</a:t>
            </a:r>
            <a:r>
              <a:rPr lang="en-AU" sz="1200" dirty="0"/>
              <a:t>': 32, '</a:t>
            </a:r>
            <a:r>
              <a:rPr lang="en-AU" sz="1200" dirty="0" err="1"/>
              <a:t>gisbergen</a:t>
            </a:r>
            <a:r>
              <a:rPr lang="en-AU" sz="1200" dirty="0"/>
              <a:t> as': 11, 'as his': 1, 'his car': 16, 'car fails': 3, 'fails to': 5, 'to start': 29, 'start from': 25, 'from the': 9, 'the pits': 27, 'pits heartbreaking': 20, 'heartbreaking </a:t>
            </a:r>
            <a:r>
              <a:rPr lang="en-AU" sz="1200" dirty="0" err="1"/>
              <a:t>shane</a:t>
            </a:r>
            <a:r>
              <a:rPr lang="en-AU" sz="1200" dirty="0"/>
              <a:t>': 14, '</a:t>
            </a:r>
            <a:r>
              <a:rPr lang="en-AU" sz="1200" dirty="0" err="1"/>
              <a:t>shane</a:t>
            </a:r>
            <a:r>
              <a:rPr lang="en-AU" sz="1200" dirty="0"/>
              <a:t> v8sc': 22}</a:t>
            </a:r>
          </a:p>
        </p:txBody>
      </p:sp>
      <p:sp>
        <p:nvSpPr>
          <p:cNvPr id="10" name="TextBox 9">
            <a:extLst>
              <a:ext uri="{FF2B5EF4-FFF2-40B4-BE49-F238E27FC236}">
                <a16:creationId xmlns:a16="http://schemas.microsoft.com/office/drawing/2014/main" id="{13E3C477-28A9-4659-A8FC-2DF3842E5BE6}"/>
              </a:ext>
            </a:extLst>
          </p:cNvPr>
          <p:cNvSpPr txBox="1"/>
          <p:nvPr/>
        </p:nvSpPr>
        <p:spPr>
          <a:xfrm>
            <a:off x="304802" y="2195325"/>
            <a:ext cx="6172198" cy="1169551"/>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sklearn.feature_extraction.text</a:t>
            </a:r>
            <a:r>
              <a:rPr lang="en-AU" sz="1400" dirty="0">
                <a:latin typeface="Times New Roman" panose="02020603050405020304" pitchFamily="18" charset="0"/>
                <a:cs typeface="Times New Roman" panose="02020603050405020304" pitchFamily="18" charset="0"/>
              </a:rPr>
              <a:t> </a:t>
            </a:r>
            <a:r>
              <a:rPr lang="en-AU" sz="1400"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CountVectorizer</a:t>
            </a:r>
            <a:endParaRPr lang="en-AU" sz="1400" dirty="0">
              <a:latin typeface="Times New Roman" panose="02020603050405020304" pitchFamily="18" charset="0"/>
              <a:cs typeface="Times New Roman" panose="02020603050405020304" pitchFamily="18" charset="0"/>
            </a:endParaRPr>
          </a:p>
          <a:p>
            <a:endParaRPr lang="en-AU"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vectoriser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CountVectorizer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ngram_range</a:t>
            </a:r>
            <a:r>
              <a:rPr lang="en-US" sz="1400" dirty="0">
                <a:latin typeface="Times New Roman" panose="02020603050405020304" pitchFamily="18" charset="0"/>
                <a:cs typeface="Times New Roman" panose="02020603050405020304" pitchFamily="18" charset="0"/>
              </a:rPr>
              <a:t>=(1, 2))</a:t>
            </a:r>
          </a:p>
          <a:p>
            <a:r>
              <a:rPr lang="en-US" sz="1400" dirty="0" err="1">
                <a:latin typeface="Times New Roman" panose="02020603050405020304" pitchFamily="18" charset="0"/>
                <a:cs typeface="Times New Roman" panose="02020603050405020304" pitchFamily="18" charset="0"/>
              </a:rPr>
              <a:t>n_gram</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vectoriser.fit_transform</a:t>
            </a:r>
            <a:r>
              <a:rPr lang="en-US" sz="1400" dirty="0">
                <a:latin typeface="Times New Roman" panose="02020603050405020304" pitchFamily="18" charset="0"/>
                <a:cs typeface="Times New Roman" panose="02020603050405020304" pitchFamily="18" charset="0"/>
              </a:rPr>
              <a:t>([tweet])</a:t>
            </a:r>
          </a:p>
          <a:p>
            <a:r>
              <a:rPr lang="en-US" sz="1400" dirty="0">
                <a:solidFill>
                  <a:schemeClr val="accent5">
                    <a:lumMod val="75000"/>
                  </a:schemeClr>
                </a:solidFill>
                <a:latin typeface="Times New Roman" panose="02020603050405020304" pitchFamily="18" charset="0"/>
                <a:cs typeface="Times New Roman" panose="02020603050405020304" pitchFamily="18" charset="0"/>
              </a:rPr>
              <a:t>print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vectoriser.fit</a:t>
            </a:r>
            <a:r>
              <a:rPr lang="en-US" sz="1400" dirty="0">
                <a:latin typeface="Times New Roman" panose="02020603050405020304" pitchFamily="18" charset="0"/>
                <a:cs typeface="Times New Roman" panose="02020603050405020304" pitchFamily="18" charset="0"/>
              </a:rPr>
              <a:t>([tweet]).vocabulary_)</a:t>
            </a:r>
          </a:p>
        </p:txBody>
      </p:sp>
    </p:spTree>
    <p:extLst>
      <p:ext uri="{BB962C8B-B14F-4D97-AF65-F5344CB8AC3E}">
        <p14:creationId xmlns:p14="http://schemas.microsoft.com/office/powerpoint/2010/main" val="159696721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7A7B-BFB6-4A5B-B4F0-0102ED69F6B3}"/>
              </a:ext>
            </a:extLst>
          </p:cNvPr>
          <p:cNvSpPr>
            <a:spLocks noGrp="1"/>
          </p:cNvSpPr>
          <p:nvPr>
            <p:ph type="title"/>
          </p:nvPr>
        </p:nvSpPr>
        <p:spPr/>
        <p:txBody>
          <a:bodyPr>
            <a:noAutofit/>
          </a:bodyPr>
          <a:lstStyle/>
          <a:p>
            <a:r>
              <a:rPr lang="en-US" sz="2800" dirty="0"/>
              <a:t>TF-IDF (Term Frequency/Inverse Document Frequency)</a:t>
            </a:r>
            <a:endParaRPr lang="en-AU" sz="2800" dirty="0"/>
          </a:p>
        </p:txBody>
      </p:sp>
      <p:sp>
        <p:nvSpPr>
          <p:cNvPr id="3" name="Text Placeholder 2">
            <a:extLst>
              <a:ext uri="{FF2B5EF4-FFF2-40B4-BE49-F238E27FC236}">
                <a16:creationId xmlns:a16="http://schemas.microsoft.com/office/drawing/2014/main" id="{239B96C0-DA71-4A81-8253-DF8DC02101B2}"/>
              </a:ext>
            </a:extLst>
          </p:cNvPr>
          <p:cNvSpPr>
            <a:spLocks noGrp="1"/>
          </p:cNvSpPr>
          <p:nvPr>
            <p:ph type="body" sz="quarter" idx="15"/>
          </p:nvPr>
        </p:nvSpPr>
        <p:spPr/>
        <p:txBody>
          <a:bodyPr>
            <a:normAutofit/>
          </a:bodyPr>
          <a:lstStyle/>
          <a:p>
            <a:r>
              <a:rPr lang="en-AU" sz="1600" dirty="0"/>
              <a:t> </a:t>
            </a:r>
            <a:r>
              <a:rPr lang="en-US" sz="1600" dirty="0"/>
              <a:t>A technique to quantify the importance of the word in the document and corpus.</a:t>
            </a:r>
          </a:p>
          <a:p>
            <a:r>
              <a:rPr lang="en-US" sz="1600" dirty="0"/>
              <a:t> Term Frequency:  normalized frequency value in a document  (the frequency divided by the total number of words in the document).</a:t>
            </a:r>
          </a:p>
          <a:p>
            <a:r>
              <a:rPr lang="en-US" sz="1600" dirty="0"/>
              <a:t> Inverse Document Frequency: the inverse of the document frequency which measures the informativeness of the term.</a:t>
            </a:r>
            <a:endParaRPr lang="en-AU" sz="1600" dirty="0"/>
          </a:p>
        </p:txBody>
      </p:sp>
      <p:sp>
        <p:nvSpPr>
          <p:cNvPr id="5" name="Slide Number Placeholder 4">
            <a:extLst>
              <a:ext uri="{FF2B5EF4-FFF2-40B4-BE49-F238E27FC236}">
                <a16:creationId xmlns:a16="http://schemas.microsoft.com/office/drawing/2014/main" id="{E81BF6C6-8291-454E-B990-C224DA6938B8}"/>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11</a:t>
            </a:fld>
            <a:endParaRPr lang="en-US" dirty="0"/>
          </a:p>
        </p:txBody>
      </p:sp>
      <p:sp>
        <p:nvSpPr>
          <p:cNvPr id="6" name="TextBox 5">
            <a:extLst>
              <a:ext uri="{FF2B5EF4-FFF2-40B4-BE49-F238E27FC236}">
                <a16:creationId xmlns:a16="http://schemas.microsoft.com/office/drawing/2014/main" id="{FA4DF889-3154-4DFF-BE19-02644733D985}"/>
              </a:ext>
            </a:extLst>
          </p:cNvPr>
          <p:cNvSpPr txBox="1"/>
          <p:nvPr/>
        </p:nvSpPr>
        <p:spPr>
          <a:xfrm>
            <a:off x="381000" y="3028950"/>
            <a:ext cx="6172198" cy="1169551"/>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b="1"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sklearn.feature_extraction.text</a:t>
            </a:r>
            <a:r>
              <a:rPr lang="en-AU" sz="1400" dirty="0">
                <a:latin typeface="Times New Roman" panose="02020603050405020304" pitchFamily="18" charset="0"/>
                <a:cs typeface="Times New Roman" panose="02020603050405020304" pitchFamily="18" charset="0"/>
              </a:rPr>
              <a:t> </a:t>
            </a:r>
            <a:r>
              <a:rPr lang="en-AU" sz="1400" b="1"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TfidfVectorizer</a:t>
            </a:r>
            <a:endParaRPr lang="en-AU" sz="1400" dirty="0">
              <a:latin typeface="Times New Roman" panose="02020603050405020304" pitchFamily="18" charset="0"/>
              <a:cs typeface="Times New Roman" panose="02020603050405020304" pitchFamily="18" charset="0"/>
            </a:endParaRPr>
          </a:p>
          <a:p>
            <a:endParaRPr lang="en-AU" sz="1400" dirty="0">
              <a:latin typeface="Times New Roman" panose="02020603050405020304" pitchFamily="18" charset="0"/>
              <a:cs typeface="Times New Roman" panose="02020603050405020304" pitchFamily="18" charset="0"/>
            </a:endParaRPr>
          </a:p>
          <a:p>
            <a:r>
              <a:rPr lang="en-AU" sz="1400" dirty="0" err="1">
                <a:latin typeface="Times New Roman" panose="02020603050405020304" pitchFamily="18" charset="0"/>
                <a:cs typeface="Times New Roman" panose="02020603050405020304" pitchFamily="18" charset="0"/>
              </a:rPr>
              <a:t>vectoriser</a:t>
            </a:r>
            <a:r>
              <a:rPr lang="en-AU" sz="1400" dirty="0">
                <a:latin typeface="Times New Roman" panose="02020603050405020304" pitchFamily="18" charset="0"/>
                <a:cs typeface="Times New Roman" panose="02020603050405020304" pitchFamily="18" charset="0"/>
              </a:rPr>
              <a:t> = </a:t>
            </a:r>
            <a:r>
              <a:rPr lang="en-AU" sz="1400" dirty="0" err="1">
                <a:latin typeface="Times New Roman" panose="02020603050405020304" pitchFamily="18" charset="0"/>
                <a:cs typeface="Times New Roman" panose="02020603050405020304" pitchFamily="18" charset="0"/>
              </a:rPr>
              <a:t>TfidfVectorizer</a:t>
            </a:r>
            <a:r>
              <a:rPr lang="en-AU" sz="1400" dirty="0">
                <a:latin typeface="Times New Roman" panose="02020603050405020304" pitchFamily="18" charset="0"/>
                <a:cs typeface="Times New Roman" panose="02020603050405020304" pitchFamily="18" charset="0"/>
              </a:rPr>
              <a:t>()</a:t>
            </a:r>
          </a:p>
          <a:p>
            <a:r>
              <a:rPr lang="en-AU" sz="1400" dirty="0" err="1">
                <a:latin typeface="Times New Roman" panose="02020603050405020304" pitchFamily="18" charset="0"/>
                <a:cs typeface="Times New Roman" panose="02020603050405020304" pitchFamily="18" charset="0"/>
              </a:rPr>
              <a:t>Tfidf</a:t>
            </a:r>
            <a:r>
              <a:rPr lang="en-AU" sz="1400" dirty="0">
                <a:latin typeface="Times New Roman" panose="02020603050405020304" pitchFamily="18" charset="0"/>
                <a:cs typeface="Times New Roman" panose="02020603050405020304" pitchFamily="18" charset="0"/>
              </a:rPr>
              <a:t> = </a:t>
            </a:r>
            <a:r>
              <a:rPr lang="en-AU" sz="1400" dirty="0" err="1">
                <a:latin typeface="Times New Roman" panose="02020603050405020304" pitchFamily="18" charset="0"/>
                <a:cs typeface="Times New Roman" panose="02020603050405020304" pitchFamily="18" charset="0"/>
              </a:rPr>
              <a:t>vectoriser.fit_transform</a:t>
            </a:r>
            <a:r>
              <a:rPr lang="en-AU" sz="1400" dirty="0">
                <a:latin typeface="Times New Roman" panose="02020603050405020304" pitchFamily="18" charset="0"/>
                <a:cs typeface="Times New Roman" panose="02020603050405020304" pitchFamily="18" charset="0"/>
              </a:rPr>
              <a:t>([</a:t>
            </a:r>
            <a:r>
              <a:rPr lang="en-AU" sz="1400" dirty="0">
                <a:solidFill>
                  <a:srgbClr val="C00000"/>
                </a:solidFill>
                <a:latin typeface="Times New Roman" panose="02020603050405020304" pitchFamily="18" charset="0"/>
                <a:cs typeface="Times New Roman" panose="02020603050405020304" pitchFamily="18" charset="0"/>
              </a:rPr>
              <a:t>tweet</a:t>
            </a:r>
            <a:r>
              <a:rPr lang="en-AU" sz="1400" dirty="0">
                <a:latin typeface="Times New Roman" panose="02020603050405020304" pitchFamily="18" charset="0"/>
                <a:cs typeface="Times New Roman" panose="02020603050405020304" pitchFamily="18" charset="0"/>
              </a:rPr>
              <a:t>])</a:t>
            </a:r>
          </a:p>
          <a:p>
            <a:r>
              <a:rPr lang="en-AU" sz="1400" dirty="0">
                <a:solidFill>
                  <a:schemeClr val="accent5">
                    <a:lumMod val="75000"/>
                  </a:schemeClr>
                </a:solidFill>
                <a:latin typeface="Times New Roman" panose="02020603050405020304" pitchFamily="18" charset="0"/>
                <a:cs typeface="Times New Roman" panose="02020603050405020304" pitchFamily="18" charset="0"/>
              </a:rPr>
              <a:t>print</a:t>
            </a:r>
            <a:r>
              <a:rPr lang="en-AU" sz="1400" dirty="0">
                <a:latin typeface="Times New Roman" panose="02020603050405020304" pitchFamily="18" charset="0"/>
                <a:cs typeface="Times New Roman" panose="02020603050405020304" pitchFamily="18" charset="0"/>
              </a:rPr>
              <a:t>(</a:t>
            </a:r>
            <a:r>
              <a:rPr lang="en-AU" sz="1400" dirty="0" err="1">
                <a:latin typeface="Times New Roman" panose="02020603050405020304" pitchFamily="18" charset="0"/>
                <a:cs typeface="Times New Roman" panose="02020603050405020304" pitchFamily="18" charset="0"/>
              </a:rPr>
              <a:t>vectoriser.get_feature_names</a:t>
            </a:r>
            <a:r>
              <a:rPr lang="en-AU"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08F9DA44-E54C-4B3B-97EE-564C62C3B84C}"/>
              </a:ext>
            </a:extLst>
          </p:cNvPr>
          <p:cNvSpPr>
            <a:spLocks noChangeArrowheads="1"/>
          </p:cNvSpPr>
          <p:nvPr/>
        </p:nvSpPr>
        <p:spPr bwMode="auto">
          <a:xfrm>
            <a:off x="114300" y="4404815"/>
            <a:ext cx="896239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['as', 'car', 'fails', 'for', 'from',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gisbergen</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'heartbreaking', 'his', 'moment', 'pits',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'start', 'the', 'to', 'v8sc', 'van']</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081794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D4FA-6846-4A22-BEAC-BDB8DC91E526}"/>
              </a:ext>
            </a:extLst>
          </p:cNvPr>
          <p:cNvSpPr>
            <a:spLocks noGrp="1"/>
          </p:cNvSpPr>
          <p:nvPr>
            <p:ph type="title"/>
          </p:nvPr>
        </p:nvSpPr>
        <p:spPr>
          <a:xfrm>
            <a:off x="233362" y="431203"/>
            <a:ext cx="8763000" cy="485382"/>
          </a:xfrm>
        </p:spPr>
        <p:txBody>
          <a:bodyPr>
            <a:normAutofit/>
          </a:bodyPr>
          <a:lstStyle/>
          <a:p>
            <a:r>
              <a:rPr lang="en-AU" sz="2800" dirty="0"/>
              <a:t>Word2Vec(Google)</a:t>
            </a:r>
          </a:p>
        </p:txBody>
      </p:sp>
      <p:sp>
        <p:nvSpPr>
          <p:cNvPr id="3" name="Text Placeholder 2">
            <a:extLst>
              <a:ext uri="{FF2B5EF4-FFF2-40B4-BE49-F238E27FC236}">
                <a16:creationId xmlns:a16="http://schemas.microsoft.com/office/drawing/2014/main" id="{3EB21E8D-C6F4-4322-BFEC-461CD65322B5}"/>
              </a:ext>
            </a:extLst>
          </p:cNvPr>
          <p:cNvSpPr>
            <a:spLocks noGrp="1"/>
          </p:cNvSpPr>
          <p:nvPr>
            <p:ph type="body" sz="quarter" idx="15"/>
          </p:nvPr>
        </p:nvSpPr>
        <p:spPr>
          <a:xfrm>
            <a:off x="233362" y="880790"/>
            <a:ext cx="8763000" cy="3429000"/>
          </a:xfrm>
        </p:spPr>
        <p:txBody>
          <a:bodyPr/>
          <a:lstStyle/>
          <a:p>
            <a:r>
              <a:rPr lang="en-AU" dirty="0"/>
              <a:t> </a:t>
            </a:r>
            <a:r>
              <a:rPr lang="en-US" dirty="0"/>
              <a:t>A technique to produce word embedding for better word representation. It captures a large number of precise syntactic and semantic word relationship. It is a shallow two-layered neural network. </a:t>
            </a:r>
          </a:p>
          <a:p>
            <a:r>
              <a:rPr lang="en-US" dirty="0"/>
              <a:t>The shallow neural network consists of the only a hidden layer between input and output whereas deep neural network contains multiple hidden layers between input and output. </a:t>
            </a:r>
            <a:endParaRPr lang="en-AU" dirty="0"/>
          </a:p>
        </p:txBody>
      </p:sp>
      <p:sp>
        <p:nvSpPr>
          <p:cNvPr id="4" name="Text Placeholder 3">
            <a:extLst>
              <a:ext uri="{FF2B5EF4-FFF2-40B4-BE49-F238E27FC236}">
                <a16:creationId xmlns:a16="http://schemas.microsoft.com/office/drawing/2014/main" id="{CEE3A453-ABD8-4E0E-B616-25A970208DC5}"/>
              </a:ext>
            </a:extLst>
          </p:cNvPr>
          <p:cNvSpPr>
            <a:spLocks noGrp="1"/>
          </p:cNvSpPr>
          <p:nvPr>
            <p:ph type="body" sz="quarter" idx="16"/>
          </p:nvPr>
        </p:nvSpPr>
        <p:spPr/>
        <p:txBody>
          <a:bodyPr/>
          <a:lstStyle/>
          <a:p>
            <a:endParaRPr lang="en-AU"/>
          </a:p>
        </p:txBody>
      </p:sp>
      <p:sp>
        <p:nvSpPr>
          <p:cNvPr id="5" name="Slide Number Placeholder 4">
            <a:extLst>
              <a:ext uri="{FF2B5EF4-FFF2-40B4-BE49-F238E27FC236}">
                <a16:creationId xmlns:a16="http://schemas.microsoft.com/office/drawing/2014/main" id="{77DE65A1-2761-4A2C-814F-43343ABB74FA}"/>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12</a:t>
            </a:fld>
            <a:endParaRPr lang="en-US" dirty="0"/>
          </a:p>
        </p:txBody>
      </p:sp>
      <p:pic>
        <p:nvPicPr>
          <p:cNvPr id="7" name="Picture 6">
            <a:extLst>
              <a:ext uri="{FF2B5EF4-FFF2-40B4-BE49-F238E27FC236}">
                <a16:creationId xmlns:a16="http://schemas.microsoft.com/office/drawing/2014/main" id="{BF3A52C9-8F9A-441D-89D4-7DC220A7F9BA}"/>
              </a:ext>
            </a:extLst>
          </p:cNvPr>
          <p:cNvPicPr>
            <a:picLocks noChangeAspect="1"/>
          </p:cNvPicPr>
          <p:nvPr/>
        </p:nvPicPr>
        <p:blipFill>
          <a:blip r:embed="rId3"/>
          <a:stretch>
            <a:fillRect/>
          </a:stretch>
        </p:blipFill>
        <p:spPr>
          <a:xfrm>
            <a:off x="3314482" y="2927987"/>
            <a:ext cx="2515036" cy="2070304"/>
          </a:xfrm>
          <a:prstGeom prst="rect">
            <a:avLst/>
          </a:prstGeom>
        </p:spPr>
      </p:pic>
    </p:spTree>
    <p:extLst>
      <p:ext uri="{BB962C8B-B14F-4D97-AF65-F5344CB8AC3E}">
        <p14:creationId xmlns:p14="http://schemas.microsoft.com/office/powerpoint/2010/main" val="62567675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A2B-956D-4439-8082-5C1E30FA2106}"/>
              </a:ext>
            </a:extLst>
          </p:cNvPr>
          <p:cNvSpPr>
            <a:spLocks noGrp="1"/>
          </p:cNvSpPr>
          <p:nvPr>
            <p:ph type="title"/>
          </p:nvPr>
        </p:nvSpPr>
        <p:spPr>
          <a:xfrm>
            <a:off x="190500" y="235408"/>
            <a:ext cx="8763000" cy="485382"/>
          </a:xfrm>
        </p:spPr>
        <p:txBody>
          <a:bodyPr>
            <a:normAutofit fontScale="90000"/>
          </a:bodyPr>
          <a:lstStyle/>
          <a:p>
            <a:r>
              <a:rPr lang="en-AU" dirty="0"/>
              <a:t>Word2Vec(Google)</a:t>
            </a:r>
          </a:p>
        </p:txBody>
      </p:sp>
      <p:sp>
        <p:nvSpPr>
          <p:cNvPr id="7" name="TextBox 6">
            <a:extLst>
              <a:ext uri="{FF2B5EF4-FFF2-40B4-BE49-F238E27FC236}">
                <a16:creationId xmlns:a16="http://schemas.microsoft.com/office/drawing/2014/main" id="{CD614EF4-FE66-4061-942F-80CE1024EE21}"/>
              </a:ext>
            </a:extLst>
          </p:cNvPr>
          <p:cNvSpPr txBox="1"/>
          <p:nvPr/>
        </p:nvSpPr>
        <p:spPr>
          <a:xfrm>
            <a:off x="4071258" y="136088"/>
            <a:ext cx="4580708" cy="369332"/>
          </a:xfrm>
          <a:prstGeom prst="rect">
            <a:avLst/>
          </a:prstGeom>
          <a:noFill/>
        </p:spPr>
        <p:txBody>
          <a:bodyPr wrap="square">
            <a:spAutoFit/>
          </a:bodyPr>
          <a:lstStyle/>
          <a:p>
            <a:endParaRPr lang="en-AU" dirty="0"/>
          </a:p>
        </p:txBody>
      </p:sp>
      <p:sp>
        <p:nvSpPr>
          <p:cNvPr id="8" name="TextBox 7">
            <a:extLst>
              <a:ext uri="{FF2B5EF4-FFF2-40B4-BE49-F238E27FC236}">
                <a16:creationId xmlns:a16="http://schemas.microsoft.com/office/drawing/2014/main" id="{361A88D9-5EA3-4D9E-A1E0-8942DFD62779}"/>
              </a:ext>
            </a:extLst>
          </p:cNvPr>
          <p:cNvSpPr txBox="1"/>
          <p:nvPr/>
        </p:nvSpPr>
        <p:spPr>
          <a:xfrm>
            <a:off x="189414" y="951696"/>
            <a:ext cx="6172198" cy="954107"/>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gensim.models</a:t>
            </a:r>
            <a:r>
              <a:rPr lang="en-AU" sz="1400" dirty="0">
                <a:latin typeface="Times New Roman" panose="02020603050405020304" pitchFamily="18" charset="0"/>
                <a:cs typeface="Times New Roman" panose="02020603050405020304" pitchFamily="18" charset="0"/>
              </a:rPr>
              <a:t> </a:t>
            </a:r>
            <a:r>
              <a:rPr lang="en-AU" sz="1400"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Word2Vec</a:t>
            </a:r>
          </a:p>
          <a:p>
            <a:r>
              <a:rPr lang="en-AU" sz="1400" dirty="0">
                <a:latin typeface="Times New Roman" panose="02020603050405020304" pitchFamily="18" charset="0"/>
                <a:cs typeface="Times New Roman" panose="02020603050405020304" pitchFamily="18" charset="0"/>
              </a:rPr>
              <a:t>model = Word2Vec([</a:t>
            </a:r>
            <a:r>
              <a:rPr lang="en-AU" sz="1400" dirty="0">
                <a:solidFill>
                  <a:srgbClr val="C00000"/>
                </a:solidFill>
                <a:latin typeface="Times New Roman" panose="02020603050405020304" pitchFamily="18" charset="0"/>
                <a:cs typeface="Times New Roman" panose="02020603050405020304" pitchFamily="18" charset="0"/>
              </a:rPr>
              <a:t>tokens</a:t>
            </a:r>
            <a:r>
              <a:rPr lang="en-AU" sz="1400" dirty="0">
                <a:latin typeface="Times New Roman" panose="02020603050405020304" pitchFamily="18" charset="0"/>
                <a:cs typeface="Times New Roman" panose="02020603050405020304" pitchFamily="18" charset="0"/>
              </a:rPr>
              <a:t>], size=</a:t>
            </a:r>
            <a:r>
              <a:rPr lang="en-AU" sz="1400" dirty="0">
                <a:solidFill>
                  <a:schemeClr val="accent5">
                    <a:lumMod val="75000"/>
                  </a:schemeClr>
                </a:solidFill>
                <a:latin typeface="Times New Roman" panose="02020603050405020304" pitchFamily="18" charset="0"/>
                <a:cs typeface="Times New Roman" panose="02020603050405020304" pitchFamily="18" charset="0"/>
              </a:rPr>
              <a:t>100</a:t>
            </a:r>
            <a:r>
              <a:rPr lang="en-AU" sz="1400" dirty="0">
                <a:latin typeface="Times New Roman" panose="02020603050405020304" pitchFamily="18" charset="0"/>
                <a:cs typeface="Times New Roman" panose="02020603050405020304" pitchFamily="18" charset="0"/>
              </a:rPr>
              <a:t>, window=</a:t>
            </a:r>
            <a:r>
              <a:rPr lang="en-AU" sz="1400" dirty="0">
                <a:solidFill>
                  <a:schemeClr val="accent5">
                    <a:lumMod val="75000"/>
                  </a:schemeClr>
                </a:solidFill>
                <a:latin typeface="Times New Roman" panose="02020603050405020304" pitchFamily="18" charset="0"/>
                <a:cs typeface="Times New Roman" panose="02020603050405020304" pitchFamily="18" charset="0"/>
              </a:rPr>
              <a:t>5</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min_count</a:t>
            </a:r>
            <a:r>
              <a:rPr lang="en-AU" sz="1400" dirty="0">
                <a:latin typeface="Times New Roman" panose="02020603050405020304" pitchFamily="18" charset="0"/>
                <a:cs typeface="Times New Roman" panose="02020603050405020304" pitchFamily="18" charset="0"/>
              </a:rPr>
              <a:t>=</a:t>
            </a:r>
            <a:r>
              <a:rPr lang="en-AU" sz="1400" dirty="0">
                <a:solidFill>
                  <a:schemeClr val="accent5">
                    <a:lumMod val="75000"/>
                  </a:schemeClr>
                </a:solidFill>
                <a:latin typeface="Times New Roman" panose="02020603050405020304" pitchFamily="18" charset="0"/>
                <a:cs typeface="Times New Roman" panose="02020603050405020304" pitchFamily="18" charset="0"/>
              </a:rPr>
              <a:t>1</a:t>
            </a:r>
            <a:r>
              <a:rPr lang="en-AU" sz="1400" dirty="0">
                <a:latin typeface="Times New Roman" panose="02020603050405020304" pitchFamily="18" charset="0"/>
                <a:cs typeface="Times New Roman" panose="02020603050405020304" pitchFamily="18" charset="0"/>
              </a:rPr>
              <a:t>, workers=</a:t>
            </a:r>
            <a:r>
              <a:rPr lang="en-AU" sz="1400" dirty="0">
                <a:solidFill>
                  <a:schemeClr val="accent5">
                    <a:lumMod val="75000"/>
                  </a:schemeClr>
                </a:solidFill>
                <a:latin typeface="Times New Roman" panose="02020603050405020304" pitchFamily="18" charset="0"/>
                <a:cs typeface="Times New Roman" panose="02020603050405020304" pitchFamily="18" charset="0"/>
              </a:rPr>
              <a:t>4</a:t>
            </a:r>
            <a:r>
              <a:rPr lang="en-AU" sz="1400" dirty="0">
                <a:latin typeface="Times New Roman" panose="02020603050405020304" pitchFamily="18" charset="0"/>
                <a:cs typeface="Times New Roman" panose="02020603050405020304" pitchFamily="18" charset="0"/>
              </a:rPr>
              <a:t>)</a:t>
            </a:r>
          </a:p>
          <a:p>
            <a:r>
              <a:rPr lang="en-AU" sz="1400" dirty="0">
                <a:latin typeface="Times New Roman" panose="02020603050405020304" pitchFamily="18" charset="0"/>
                <a:cs typeface="Times New Roman" panose="02020603050405020304" pitchFamily="18" charset="0"/>
              </a:rPr>
              <a:t>print(</a:t>
            </a:r>
            <a:r>
              <a:rPr lang="en-AU" sz="1400" dirty="0" err="1">
                <a:latin typeface="Times New Roman" panose="02020603050405020304" pitchFamily="18" charset="0"/>
                <a:cs typeface="Times New Roman" panose="02020603050405020304" pitchFamily="18" charset="0"/>
              </a:rPr>
              <a:t>model.wv</a:t>
            </a:r>
            <a:r>
              <a:rPr lang="en-AU" sz="1400" dirty="0">
                <a:latin typeface="Times New Roman" panose="02020603050405020304" pitchFamily="18" charset="0"/>
                <a:cs typeface="Times New Roman" panose="02020603050405020304" pitchFamily="18" charset="0"/>
              </a:rPr>
              <a:t>[</a:t>
            </a:r>
            <a:r>
              <a:rPr lang="en-AU" sz="1400" dirty="0">
                <a:solidFill>
                  <a:srgbClr val="CC0000"/>
                </a:solidFill>
                <a:latin typeface="Times New Roman" panose="02020603050405020304" pitchFamily="18" charset="0"/>
                <a:cs typeface="Times New Roman" panose="02020603050405020304" pitchFamily="18" charset="0"/>
              </a:rPr>
              <a:t>"heartbreaking"</a:t>
            </a:r>
            <a:r>
              <a:rPr lang="en-AU"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print(</a:t>
            </a:r>
            <a:r>
              <a:rPr lang="en-US" sz="1400" dirty="0" err="1">
                <a:latin typeface="Times New Roman" panose="02020603050405020304" pitchFamily="18" charset="0"/>
                <a:cs typeface="Times New Roman" panose="02020603050405020304" pitchFamily="18" charset="0"/>
              </a:rPr>
              <a:t>model.wv.most_similar</a:t>
            </a:r>
            <a:r>
              <a:rPr lang="en-US" sz="1400" dirty="0">
                <a:latin typeface="Times New Roman" panose="02020603050405020304" pitchFamily="18" charset="0"/>
                <a:cs typeface="Times New Roman" panose="02020603050405020304" pitchFamily="18" charset="0"/>
              </a:rPr>
              <a:t>(</a:t>
            </a:r>
            <a:r>
              <a:rPr lang="en-US" sz="1400" dirty="0">
                <a:solidFill>
                  <a:srgbClr val="CC0000"/>
                </a:solidFill>
                <a:latin typeface="Times New Roman" panose="02020603050405020304" pitchFamily="18" charset="0"/>
                <a:cs typeface="Times New Roman" panose="02020603050405020304" pitchFamily="18" charset="0"/>
              </a:rPr>
              <a:t>"heartbreaking"</a:t>
            </a:r>
            <a:r>
              <a:rPr lang="en-US" sz="1400" dirty="0">
                <a:latin typeface="Times New Roman" panose="02020603050405020304" pitchFamily="18" charset="0"/>
                <a:cs typeface="Times New Roman" panose="02020603050405020304" pitchFamily="18" charset="0"/>
              </a:rPr>
              <a:t>))</a:t>
            </a:r>
            <a:endParaRPr lang="en-AU" sz="1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BF8B935-55E0-433D-B7B0-3B0BC701855A}"/>
              </a:ext>
            </a:extLst>
          </p:cNvPr>
          <p:cNvPicPr>
            <a:picLocks noChangeAspect="1"/>
          </p:cNvPicPr>
          <p:nvPr/>
        </p:nvPicPr>
        <p:blipFill>
          <a:blip r:embed="rId3"/>
          <a:stretch>
            <a:fillRect/>
          </a:stretch>
        </p:blipFill>
        <p:spPr>
          <a:xfrm>
            <a:off x="209008" y="2026455"/>
            <a:ext cx="3886200" cy="2980957"/>
          </a:xfrm>
          <a:prstGeom prst="rect">
            <a:avLst/>
          </a:prstGeom>
        </p:spPr>
      </p:pic>
      <p:sp>
        <p:nvSpPr>
          <p:cNvPr id="19" name="TextBox 18">
            <a:extLst>
              <a:ext uri="{FF2B5EF4-FFF2-40B4-BE49-F238E27FC236}">
                <a16:creationId xmlns:a16="http://schemas.microsoft.com/office/drawing/2014/main" id="{E71F1AC6-75C7-415D-94BD-9C2B880C3542}"/>
              </a:ext>
            </a:extLst>
          </p:cNvPr>
          <p:cNvSpPr txBox="1"/>
          <p:nvPr/>
        </p:nvSpPr>
        <p:spPr>
          <a:xfrm>
            <a:off x="4267200" y="2057479"/>
            <a:ext cx="3886200" cy="2308324"/>
          </a:xfrm>
          <a:prstGeom prst="rect">
            <a:avLst/>
          </a:prstGeom>
          <a:noFill/>
        </p:spPr>
        <p:txBody>
          <a:bodyPr wrap="square">
            <a:spAutoFit/>
          </a:bodyPr>
          <a:lstStyle/>
          <a:p>
            <a:r>
              <a:rPr lang="en-AU" sz="1600" dirty="0"/>
              <a:t>[('#v8sc', 0.1389063000679016), ('pit', 0.10494619607925415), ('moment', 0.08247969299554825), ('fails', 0.02073480561375618), ('van', -0.0442444272339344), ('start', -0.06102637201547623), ('</a:t>
            </a:r>
            <a:r>
              <a:rPr lang="en-AU" sz="1600" dirty="0" err="1"/>
              <a:t>shane</a:t>
            </a:r>
            <a:r>
              <a:rPr lang="en-AU" sz="1600" dirty="0"/>
              <a:t>', -0.0871562734246254), ('</a:t>
            </a:r>
            <a:r>
              <a:rPr lang="en-AU" sz="1600" dirty="0" err="1"/>
              <a:t>gisbergen</a:t>
            </a:r>
            <a:r>
              <a:rPr lang="en-AU" sz="1600" dirty="0"/>
              <a:t>', -0.11229747533798218), ('car', -0.22383444011211395)]</a:t>
            </a:r>
          </a:p>
        </p:txBody>
      </p:sp>
    </p:spTree>
    <p:extLst>
      <p:ext uri="{BB962C8B-B14F-4D97-AF65-F5344CB8AC3E}">
        <p14:creationId xmlns:p14="http://schemas.microsoft.com/office/powerpoint/2010/main" val="126236744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229600" cy="857250"/>
          </a:xfrm>
        </p:spPr>
        <p:txBody>
          <a:bodyPr>
            <a:noAutofit/>
          </a:bodyPr>
          <a:lstStyle/>
          <a:p>
            <a:r>
              <a:rPr lang="en-US" sz="2800" dirty="0"/>
              <a:t>Part-of-Speech Tagging</a:t>
            </a:r>
          </a:p>
        </p:txBody>
      </p:sp>
      <p:sp>
        <p:nvSpPr>
          <p:cNvPr id="27" name="Content Placeholder 2">
            <a:extLst>
              <a:ext uri="{FF2B5EF4-FFF2-40B4-BE49-F238E27FC236}">
                <a16:creationId xmlns:a16="http://schemas.microsoft.com/office/drawing/2014/main" id="{31FF8A1E-FF78-4097-8FD0-B6764EC6B0BA}"/>
              </a:ext>
            </a:extLst>
          </p:cNvPr>
          <p:cNvSpPr>
            <a:spLocks noGrp="1"/>
          </p:cNvSpPr>
          <p:nvPr>
            <p:ph idx="1"/>
          </p:nvPr>
        </p:nvSpPr>
        <p:spPr>
          <a:xfrm>
            <a:off x="349250" y="1022350"/>
            <a:ext cx="7965007" cy="2948940"/>
          </a:xfrm>
        </p:spPr>
        <p:txBody>
          <a:bodyPr>
            <a:normAutofit lnSpcReduction="10000"/>
          </a:bodyPr>
          <a:lstStyle/>
          <a:p>
            <a:pPr lvl="0" eaLnBrk="1" latinLnBrk="0" hangingPunct="1"/>
            <a:r>
              <a:rPr lang="en-US" dirty="0"/>
              <a:t>POS tagging involves identifying the part of speech for each word in a corpus</a:t>
            </a:r>
          </a:p>
          <a:p>
            <a:pPr lvl="1">
              <a:buClr>
                <a:srgbClr val="0F6FC6"/>
              </a:buClr>
              <a:defRPr/>
            </a:pPr>
            <a:r>
              <a:rPr lang="en-US" dirty="0">
                <a:solidFill>
                  <a:prstClr val="black"/>
                </a:solidFill>
                <a:latin typeface="Constantia"/>
              </a:rPr>
              <a:t>Usually, </a:t>
            </a:r>
            <a:r>
              <a:rPr kumimoji="0" lang="en-US" sz="1800" b="0" i="0" u="none" strike="noStrike" kern="1200" cap="none" spc="0" normalizeH="0" baseline="0" noProof="0" dirty="0">
                <a:ln>
                  <a:noFill/>
                </a:ln>
                <a:solidFill>
                  <a:prstClr val="black"/>
                </a:solidFill>
                <a:effectLst/>
                <a:uLnTx/>
                <a:uFillTx/>
                <a:latin typeface="Constantia"/>
                <a:ea typeface="+mn-ea"/>
                <a:cs typeface="+mn-cs"/>
              </a:rPr>
              <a:t> parts of speech: Verbs, Nouns, Pronouns (e.g., he, their, her, its, my, I, us) Adjectives, Adverbs, </a:t>
            </a:r>
            <a:r>
              <a:rPr lang="en-US" dirty="0">
                <a:solidFill>
                  <a:prstClr val="black"/>
                </a:solidFill>
                <a:latin typeface="Constantia"/>
              </a:rPr>
              <a:t>pre</a:t>
            </a:r>
            <a:r>
              <a:rPr kumimoji="0" lang="en-US" sz="1800" b="0" i="0" u="none" strike="noStrike" kern="1200" cap="none" spc="0" normalizeH="0" baseline="0" noProof="0" dirty="0">
                <a:ln>
                  <a:noFill/>
                </a:ln>
                <a:solidFill>
                  <a:prstClr val="black"/>
                </a:solidFill>
                <a:effectLst/>
                <a:uLnTx/>
                <a:uFillTx/>
                <a:latin typeface="Constantia"/>
                <a:ea typeface="+mn-ea"/>
                <a:cs typeface="+mn-cs"/>
              </a:rPr>
              <a:t>positions (e.g., on, of, at with, by, into, under), Conjunctions (e.g., and, or, but , if, while, although), Determiners (e.g., the, a, some most, every), </a:t>
            </a:r>
            <a:r>
              <a:rPr lang="en-US" dirty="0">
                <a:solidFill>
                  <a:prstClr val="black"/>
                </a:solidFill>
                <a:latin typeface="Constantia"/>
              </a:rPr>
              <a:t>Interjections (</a:t>
            </a:r>
            <a:r>
              <a:rPr lang="en-US" dirty="0">
                <a:solidFill>
                  <a:prstClr val="black"/>
                </a:solidFill>
              </a:rPr>
              <a:t>e.g., ouch!, wow!)</a:t>
            </a:r>
            <a:endParaRPr kumimoji="0" lang="en-US" sz="1800" b="0" i="0" u="none" strike="noStrike" kern="1200" cap="none" spc="0" normalizeH="0" baseline="0" noProof="0" dirty="0">
              <a:ln>
                <a:noFill/>
              </a:ln>
              <a:solidFill>
                <a:prstClr val="black"/>
              </a:solidFill>
              <a:effectLst/>
              <a:uLnTx/>
              <a:uFillTx/>
              <a:latin typeface="Constantia"/>
              <a:ea typeface="+mn-ea"/>
              <a:cs typeface="+mn-cs"/>
            </a:endParaRPr>
          </a:p>
          <a:p>
            <a:pPr marL="480060" marR="0" lvl="1" indent="-185166" algn="l" defTabSz="914400" rtl="0" eaLnBrk="1" fontAlgn="auto" latinLnBrk="0" hangingPunct="1">
              <a:lnSpc>
                <a:spcPct val="100000"/>
              </a:lnSpc>
              <a:spcBef>
                <a:spcPct val="20000"/>
              </a:spcBef>
              <a:spcAft>
                <a:spcPts val="0"/>
              </a:spcAft>
              <a:buClr>
                <a:srgbClr val="0F6FC6"/>
              </a:buClr>
              <a:buSzPct val="85000"/>
              <a:buFont typeface="Wingdings 2"/>
              <a:buChar char=""/>
              <a:tabLst/>
              <a:defRPr/>
            </a:pPr>
            <a:endParaRPr kumimoji="0" lang="en-US" sz="1800" b="0" i="0" u="none" strike="noStrike" kern="1200" cap="none" spc="0" normalizeH="0" baseline="0" noProof="0" dirty="0">
              <a:ln>
                <a:noFill/>
              </a:ln>
              <a:solidFill>
                <a:prstClr val="black"/>
              </a:solidFill>
              <a:effectLst/>
              <a:uLnTx/>
              <a:uFillTx/>
              <a:latin typeface="Constantia"/>
              <a:ea typeface="+mn-ea"/>
              <a:cs typeface="+mn-cs"/>
            </a:endParaRPr>
          </a:p>
          <a:p>
            <a:pPr marL="480060" marR="0" lvl="1" indent="-185166" algn="l" defTabSz="914400" rtl="0" eaLnBrk="1" fontAlgn="auto" latinLnBrk="0" hangingPunct="1">
              <a:lnSpc>
                <a:spcPct val="100000"/>
              </a:lnSpc>
              <a:spcBef>
                <a:spcPct val="20000"/>
              </a:spcBef>
              <a:spcAft>
                <a:spcPts val="0"/>
              </a:spcAft>
              <a:buClr>
                <a:srgbClr val="0F6FC6"/>
              </a:buClr>
              <a:buSzPct val="85000"/>
              <a:buFont typeface="Wingdings 2"/>
              <a:buChar char=""/>
              <a:tabLst/>
              <a:defRPr/>
            </a:pPr>
            <a:endParaRPr kumimoji="0" lang="en-US" sz="1800" b="0" i="0" u="none" strike="noStrike" kern="1200" cap="none" spc="0" normalizeH="0" baseline="0" noProof="0" dirty="0">
              <a:ln>
                <a:noFill/>
              </a:ln>
              <a:solidFill>
                <a:prstClr val="black"/>
              </a:solidFill>
              <a:effectLst/>
              <a:uLnTx/>
              <a:uFillTx/>
              <a:latin typeface="Constantia"/>
              <a:ea typeface="+mn-ea"/>
              <a:cs typeface="+mn-cs"/>
            </a:endParaRPr>
          </a:p>
          <a:p>
            <a:pPr lvl="0" eaLnBrk="1" latinLnBrk="0" hangingPunct="1"/>
            <a:endParaRPr lang="en-US" dirty="0"/>
          </a:p>
          <a:p>
            <a:pPr lvl="0" eaLnBrk="1" latinLnBrk="0" hangingPunct="1"/>
            <a:r>
              <a:rPr lang="en-US" dirty="0"/>
              <a:t>Used for entity recognition, and sentiment analysis</a:t>
            </a:r>
          </a:p>
          <a:p>
            <a:pPr lvl="0" eaLnBrk="1" latinLnBrk="0" hangingPunct="1"/>
            <a:endParaRPr lang="en-US" dirty="0"/>
          </a:p>
        </p:txBody>
      </p:sp>
      <p:grpSp>
        <p:nvGrpSpPr>
          <p:cNvPr id="28" name="Group 27">
            <a:extLst>
              <a:ext uri="{FF2B5EF4-FFF2-40B4-BE49-F238E27FC236}">
                <a16:creationId xmlns:a16="http://schemas.microsoft.com/office/drawing/2014/main" id="{98FD6103-892D-41C1-A630-7CBE4753E628}"/>
              </a:ext>
            </a:extLst>
          </p:cNvPr>
          <p:cNvGrpSpPr/>
          <p:nvPr/>
        </p:nvGrpSpPr>
        <p:grpSpPr>
          <a:xfrm>
            <a:off x="381000" y="2724150"/>
            <a:ext cx="7489612" cy="759279"/>
            <a:chOff x="-1122129" y="4965248"/>
            <a:chExt cx="10354901" cy="1012372"/>
          </a:xfrm>
        </p:grpSpPr>
        <p:sp>
          <p:nvSpPr>
            <p:cNvPr id="29" name="Rounded Rectangle 22">
              <a:extLst>
                <a:ext uri="{FF2B5EF4-FFF2-40B4-BE49-F238E27FC236}">
                  <a16:creationId xmlns:a16="http://schemas.microsoft.com/office/drawing/2014/main" id="{3C180127-F162-4E3E-89B9-770450872089}"/>
                </a:ext>
              </a:extLst>
            </p:cNvPr>
            <p:cNvSpPr/>
            <p:nvPr/>
          </p:nvSpPr>
          <p:spPr>
            <a:xfrm>
              <a:off x="-1122129" y="4965248"/>
              <a:ext cx="10354901" cy="1012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sp>
          <p:nvSpPr>
            <p:cNvPr id="30" name="Text Box 3">
              <a:extLst>
                <a:ext uri="{FF2B5EF4-FFF2-40B4-BE49-F238E27FC236}">
                  <a16:creationId xmlns:a16="http://schemas.microsoft.com/office/drawing/2014/main" id="{E5945D28-179E-4C54-93DA-C1E2FF6BFD5D}"/>
                </a:ext>
              </a:extLst>
            </p:cNvPr>
            <p:cNvSpPr txBox="1">
              <a:spLocks noChangeArrowheads="1"/>
            </p:cNvSpPr>
            <p:nvPr/>
          </p:nvSpPr>
          <p:spPr bwMode="auto">
            <a:xfrm>
              <a:off x="-756311" y="5048413"/>
              <a:ext cx="9883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solidFill>
                    <a:srgbClr val="FF0000"/>
                  </a:solidFill>
                </a:rPr>
                <a:t>A</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dog</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is</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chasing</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a</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boy</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on</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the</a:t>
              </a:r>
              <a:r>
                <a:rPr lang="en-US" altLang="en-US" sz="1800" dirty="0"/>
                <a:t> </a:t>
              </a:r>
              <a:r>
                <a:rPr lang="en-US" altLang="en-US" sz="1800" dirty="0">
                  <a:solidFill>
                    <a:schemeClr val="bg1"/>
                  </a:solidFill>
                </a:rPr>
                <a:t>+</a:t>
              </a:r>
              <a:r>
                <a:rPr lang="en-US" altLang="en-US" sz="1800" dirty="0"/>
                <a:t> </a:t>
              </a:r>
              <a:r>
                <a:rPr lang="en-US" altLang="en-US" sz="1800" dirty="0">
                  <a:solidFill>
                    <a:srgbClr val="FF0000"/>
                  </a:solidFill>
                </a:rPr>
                <a:t>playground</a:t>
              </a:r>
            </a:p>
          </p:txBody>
        </p:sp>
        <p:sp>
          <p:nvSpPr>
            <p:cNvPr id="31" name="Line 4">
              <a:extLst>
                <a:ext uri="{FF2B5EF4-FFF2-40B4-BE49-F238E27FC236}">
                  <a16:creationId xmlns:a16="http://schemas.microsoft.com/office/drawing/2014/main" id="{D2310881-7BA6-41B0-908D-82FFECC257E0}"/>
                </a:ext>
              </a:extLst>
            </p:cNvPr>
            <p:cNvSpPr>
              <a:spLocks noChangeShapeType="1"/>
            </p:cNvSpPr>
            <p:nvPr/>
          </p:nvSpPr>
          <p:spPr bwMode="auto">
            <a:xfrm>
              <a:off x="990598" y="547891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32" name="Text Box 5">
              <a:extLst>
                <a:ext uri="{FF2B5EF4-FFF2-40B4-BE49-F238E27FC236}">
                  <a16:creationId xmlns:a16="http://schemas.microsoft.com/office/drawing/2014/main" id="{3E795B16-DEAF-406A-8B4F-D58591B8A804}"/>
                </a:ext>
              </a:extLst>
            </p:cNvPr>
            <p:cNvSpPr txBox="1">
              <a:spLocks noChangeArrowheads="1"/>
            </p:cNvSpPr>
            <p:nvPr/>
          </p:nvSpPr>
          <p:spPr bwMode="auto">
            <a:xfrm>
              <a:off x="-801626" y="5485653"/>
              <a:ext cx="49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err="1"/>
                <a:t>Det</a:t>
              </a:r>
              <a:endParaRPr lang="en-US" altLang="en-US" sz="750" b="1" dirty="0"/>
            </a:p>
          </p:txBody>
        </p:sp>
        <p:sp>
          <p:nvSpPr>
            <p:cNvPr id="33" name="Line 6">
              <a:extLst>
                <a:ext uri="{FF2B5EF4-FFF2-40B4-BE49-F238E27FC236}">
                  <a16:creationId xmlns:a16="http://schemas.microsoft.com/office/drawing/2014/main" id="{BDE61E39-C25E-4769-BEF2-6CF1C1822D72}"/>
                </a:ext>
              </a:extLst>
            </p:cNvPr>
            <p:cNvSpPr>
              <a:spLocks noChangeShapeType="1"/>
            </p:cNvSpPr>
            <p:nvPr/>
          </p:nvSpPr>
          <p:spPr bwMode="auto">
            <a:xfrm>
              <a:off x="1628825" y="5478916"/>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34" name="Text Box 7">
              <a:extLst>
                <a:ext uri="{FF2B5EF4-FFF2-40B4-BE49-F238E27FC236}">
                  <a16:creationId xmlns:a16="http://schemas.microsoft.com/office/drawing/2014/main" id="{13389587-FCF8-4497-9997-B70CA652E9D4}"/>
                </a:ext>
              </a:extLst>
            </p:cNvPr>
            <p:cNvSpPr txBox="1">
              <a:spLocks noChangeArrowheads="1"/>
            </p:cNvSpPr>
            <p:nvPr/>
          </p:nvSpPr>
          <p:spPr bwMode="auto">
            <a:xfrm>
              <a:off x="-16157" y="5509886"/>
              <a:ext cx="6266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a:t>Noun</a:t>
              </a:r>
            </a:p>
          </p:txBody>
        </p:sp>
        <p:sp>
          <p:nvSpPr>
            <p:cNvPr id="35" name="Line 8">
              <a:extLst>
                <a:ext uri="{FF2B5EF4-FFF2-40B4-BE49-F238E27FC236}">
                  <a16:creationId xmlns:a16="http://schemas.microsoft.com/office/drawing/2014/main" id="{445B493C-A408-4379-874B-858EBCD9D5BC}"/>
                </a:ext>
              </a:extLst>
            </p:cNvPr>
            <p:cNvSpPr>
              <a:spLocks noChangeShapeType="1"/>
            </p:cNvSpPr>
            <p:nvPr/>
          </p:nvSpPr>
          <p:spPr bwMode="auto">
            <a:xfrm>
              <a:off x="2394855" y="547891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36" name="Text Box 9">
              <a:extLst>
                <a:ext uri="{FF2B5EF4-FFF2-40B4-BE49-F238E27FC236}">
                  <a16:creationId xmlns:a16="http://schemas.microsoft.com/office/drawing/2014/main" id="{1D68A300-DB50-4147-ABBB-9B036EB62AF4}"/>
                </a:ext>
              </a:extLst>
            </p:cNvPr>
            <p:cNvSpPr txBox="1">
              <a:spLocks noChangeArrowheads="1"/>
            </p:cNvSpPr>
            <p:nvPr/>
          </p:nvSpPr>
          <p:spPr bwMode="auto">
            <a:xfrm>
              <a:off x="933559" y="5522691"/>
              <a:ext cx="5500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a:t>Verb</a:t>
              </a:r>
            </a:p>
          </p:txBody>
        </p:sp>
        <p:sp>
          <p:nvSpPr>
            <p:cNvPr id="37" name="Line 10">
              <a:extLst>
                <a:ext uri="{FF2B5EF4-FFF2-40B4-BE49-F238E27FC236}">
                  <a16:creationId xmlns:a16="http://schemas.microsoft.com/office/drawing/2014/main" id="{296E5DF4-FE37-43B3-B64E-084726837826}"/>
                </a:ext>
              </a:extLst>
            </p:cNvPr>
            <p:cNvSpPr>
              <a:spLocks noChangeShapeType="1"/>
            </p:cNvSpPr>
            <p:nvPr/>
          </p:nvSpPr>
          <p:spPr bwMode="auto">
            <a:xfrm>
              <a:off x="2928255" y="5478916"/>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38" name="Text Box 11">
              <a:extLst>
                <a:ext uri="{FF2B5EF4-FFF2-40B4-BE49-F238E27FC236}">
                  <a16:creationId xmlns:a16="http://schemas.microsoft.com/office/drawing/2014/main" id="{D2019D26-8FA9-41FC-9191-4B449CB752D8}"/>
                </a:ext>
              </a:extLst>
            </p:cNvPr>
            <p:cNvSpPr txBox="1">
              <a:spLocks noChangeArrowheads="1"/>
            </p:cNvSpPr>
            <p:nvPr/>
          </p:nvSpPr>
          <p:spPr bwMode="auto">
            <a:xfrm>
              <a:off x="2102894" y="5490506"/>
              <a:ext cx="5839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a:t>Verb</a:t>
              </a:r>
            </a:p>
          </p:txBody>
        </p:sp>
        <p:sp>
          <p:nvSpPr>
            <p:cNvPr id="39" name="Line 12">
              <a:extLst>
                <a:ext uri="{FF2B5EF4-FFF2-40B4-BE49-F238E27FC236}">
                  <a16:creationId xmlns:a16="http://schemas.microsoft.com/office/drawing/2014/main" id="{9C074DE2-654E-40C1-8CC9-30D01EC0CADC}"/>
                </a:ext>
              </a:extLst>
            </p:cNvPr>
            <p:cNvSpPr>
              <a:spLocks noChangeShapeType="1"/>
            </p:cNvSpPr>
            <p:nvPr/>
          </p:nvSpPr>
          <p:spPr bwMode="auto">
            <a:xfrm>
              <a:off x="3995055" y="547891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40" name="Text Box 13">
              <a:extLst>
                <a:ext uri="{FF2B5EF4-FFF2-40B4-BE49-F238E27FC236}">
                  <a16:creationId xmlns:a16="http://schemas.microsoft.com/office/drawing/2014/main" id="{7612B753-FE0B-4D9F-9C13-3D182BDC1251}"/>
                </a:ext>
              </a:extLst>
            </p:cNvPr>
            <p:cNvSpPr txBox="1">
              <a:spLocks noChangeArrowheads="1"/>
            </p:cNvSpPr>
            <p:nvPr/>
          </p:nvSpPr>
          <p:spPr bwMode="auto">
            <a:xfrm>
              <a:off x="2990344" y="5493205"/>
              <a:ext cx="49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err="1"/>
                <a:t>Det</a:t>
              </a:r>
              <a:endParaRPr lang="en-US" altLang="en-US" sz="750" b="1" dirty="0"/>
            </a:p>
          </p:txBody>
        </p:sp>
        <p:sp>
          <p:nvSpPr>
            <p:cNvPr id="41" name="Line 14">
              <a:extLst>
                <a:ext uri="{FF2B5EF4-FFF2-40B4-BE49-F238E27FC236}">
                  <a16:creationId xmlns:a16="http://schemas.microsoft.com/office/drawing/2014/main" id="{9485C3AB-CC59-460B-86C1-66554F522AED}"/>
                </a:ext>
              </a:extLst>
            </p:cNvPr>
            <p:cNvSpPr>
              <a:spLocks noChangeShapeType="1"/>
            </p:cNvSpPr>
            <p:nvPr/>
          </p:nvSpPr>
          <p:spPr bwMode="auto">
            <a:xfrm>
              <a:off x="4568319" y="5478916"/>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42" name="Text Box 15">
              <a:extLst>
                <a:ext uri="{FF2B5EF4-FFF2-40B4-BE49-F238E27FC236}">
                  <a16:creationId xmlns:a16="http://schemas.microsoft.com/office/drawing/2014/main" id="{E43A4EBE-3E34-40BE-8575-BE7AEEEE541A}"/>
                </a:ext>
              </a:extLst>
            </p:cNvPr>
            <p:cNvSpPr txBox="1">
              <a:spLocks noChangeArrowheads="1"/>
            </p:cNvSpPr>
            <p:nvPr/>
          </p:nvSpPr>
          <p:spPr bwMode="auto">
            <a:xfrm>
              <a:off x="3550058" y="5504525"/>
              <a:ext cx="6266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a:t>Noun</a:t>
              </a:r>
            </a:p>
          </p:txBody>
        </p:sp>
        <p:sp>
          <p:nvSpPr>
            <p:cNvPr id="43" name="Line 16">
              <a:extLst>
                <a:ext uri="{FF2B5EF4-FFF2-40B4-BE49-F238E27FC236}">
                  <a16:creationId xmlns:a16="http://schemas.microsoft.com/office/drawing/2014/main" id="{57694C0D-49D4-486A-B306-41ECD9487081}"/>
                </a:ext>
              </a:extLst>
            </p:cNvPr>
            <p:cNvSpPr>
              <a:spLocks noChangeShapeType="1"/>
            </p:cNvSpPr>
            <p:nvPr/>
          </p:nvSpPr>
          <p:spPr bwMode="auto">
            <a:xfrm>
              <a:off x="5277420" y="5471433"/>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44" name="Text Box 17">
              <a:extLst>
                <a:ext uri="{FF2B5EF4-FFF2-40B4-BE49-F238E27FC236}">
                  <a16:creationId xmlns:a16="http://schemas.microsoft.com/office/drawing/2014/main" id="{585AC9C4-FB87-45AF-BDE7-8B6B5170899A}"/>
                </a:ext>
              </a:extLst>
            </p:cNvPr>
            <p:cNvSpPr txBox="1">
              <a:spLocks noChangeArrowheads="1"/>
            </p:cNvSpPr>
            <p:nvPr/>
          </p:nvSpPr>
          <p:spPr bwMode="auto">
            <a:xfrm>
              <a:off x="4313126" y="5537375"/>
              <a:ext cx="5796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a:t>Prep</a:t>
              </a:r>
            </a:p>
          </p:txBody>
        </p:sp>
        <p:sp>
          <p:nvSpPr>
            <p:cNvPr id="45" name="Line 18">
              <a:extLst>
                <a:ext uri="{FF2B5EF4-FFF2-40B4-BE49-F238E27FC236}">
                  <a16:creationId xmlns:a16="http://schemas.microsoft.com/office/drawing/2014/main" id="{7573B328-FECE-43F3-A5EF-E0E2A8C993E0}"/>
                </a:ext>
              </a:extLst>
            </p:cNvPr>
            <p:cNvSpPr>
              <a:spLocks noChangeShapeType="1"/>
            </p:cNvSpPr>
            <p:nvPr/>
          </p:nvSpPr>
          <p:spPr bwMode="auto">
            <a:xfrm>
              <a:off x="5897790" y="5478916"/>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46" name="Text Box 19">
              <a:extLst>
                <a:ext uri="{FF2B5EF4-FFF2-40B4-BE49-F238E27FC236}">
                  <a16:creationId xmlns:a16="http://schemas.microsoft.com/office/drawing/2014/main" id="{4196E9E1-DC37-48A7-8C08-6BE03D8CA174}"/>
                </a:ext>
              </a:extLst>
            </p:cNvPr>
            <p:cNvSpPr txBox="1">
              <a:spLocks noChangeArrowheads="1"/>
            </p:cNvSpPr>
            <p:nvPr/>
          </p:nvSpPr>
          <p:spPr bwMode="auto">
            <a:xfrm>
              <a:off x="5251373" y="5513120"/>
              <a:ext cx="4962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err="1"/>
                <a:t>Det</a:t>
              </a:r>
              <a:endParaRPr lang="en-US" altLang="en-US" sz="750" b="1" dirty="0"/>
            </a:p>
          </p:txBody>
        </p:sp>
        <p:sp>
          <p:nvSpPr>
            <p:cNvPr id="47" name="Line 20">
              <a:extLst>
                <a:ext uri="{FF2B5EF4-FFF2-40B4-BE49-F238E27FC236}">
                  <a16:creationId xmlns:a16="http://schemas.microsoft.com/office/drawing/2014/main" id="{8A9BE29E-2364-412D-90E3-76B93E162904}"/>
                </a:ext>
              </a:extLst>
            </p:cNvPr>
            <p:cNvSpPr>
              <a:spLocks noChangeShapeType="1"/>
            </p:cNvSpPr>
            <p:nvPr/>
          </p:nvSpPr>
          <p:spPr bwMode="auto">
            <a:xfrm>
              <a:off x="6578827" y="5478916"/>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750"/>
            </a:p>
          </p:txBody>
        </p:sp>
        <p:sp>
          <p:nvSpPr>
            <p:cNvPr id="48" name="Text Box 21">
              <a:extLst>
                <a:ext uri="{FF2B5EF4-FFF2-40B4-BE49-F238E27FC236}">
                  <a16:creationId xmlns:a16="http://schemas.microsoft.com/office/drawing/2014/main" id="{83BBB3E6-05EB-4327-BB1C-B121B8BB2E60}"/>
                </a:ext>
              </a:extLst>
            </p:cNvPr>
            <p:cNvSpPr txBox="1">
              <a:spLocks noChangeArrowheads="1"/>
            </p:cNvSpPr>
            <p:nvPr/>
          </p:nvSpPr>
          <p:spPr bwMode="auto">
            <a:xfrm>
              <a:off x="6436103" y="5527159"/>
              <a:ext cx="6266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50" b="1" dirty="0"/>
                <a:t>Noun</a:t>
              </a:r>
            </a:p>
          </p:txBody>
        </p:sp>
      </p:grpSp>
    </p:spTree>
    <p:extLst>
      <p:ext uri="{BB962C8B-B14F-4D97-AF65-F5344CB8AC3E}">
        <p14:creationId xmlns:p14="http://schemas.microsoft.com/office/powerpoint/2010/main" val="390190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65B-EF8C-48B9-BCB3-BC8B74526F7B}"/>
              </a:ext>
            </a:extLst>
          </p:cNvPr>
          <p:cNvSpPr>
            <a:spLocks noGrp="1"/>
          </p:cNvSpPr>
          <p:nvPr>
            <p:ph type="title"/>
          </p:nvPr>
        </p:nvSpPr>
        <p:spPr/>
        <p:txBody>
          <a:bodyPr>
            <a:normAutofit/>
          </a:bodyPr>
          <a:lstStyle/>
          <a:p>
            <a:r>
              <a:rPr lang="en-US" sz="2800" dirty="0"/>
              <a:t>Part-of-Speech Tagging</a:t>
            </a:r>
            <a:endParaRPr lang="en-AU" sz="2800" dirty="0"/>
          </a:p>
        </p:txBody>
      </p:sp>
      <p:sp>
        <p:nvSpPr>
          <p:cNvPr id="3" name="Content Placeholder 2">
            <a:extLst>
              <a:ext uri="{FF2B5EF4-FFF2-40B4-BE49-F238E27FC236}">
                <a16:creationId xmlns:a16="http://schemas.microsoft.com/office/drawing/2014/main" id="{61A824CA-FA1A-47C8-86A5-9DA079140821}"/>
              </a:ext>
            </a:extLst>
          </p:cNvPr>
          <p:cNvSpPr>
            <a:spLocks noGrp="1"/>
          </p:cNvSpPr>
          <p:nvPr>
            <p:ph idx="1"/>
          </p:nvPr>
        </p:nvSpPr>
        <p:spPr>
          <a:xfrm>
            <a:off x="457200" y="1451610"/>
            <a:ext cx="8229600" cy="1120140"/>
          </a:xfrm>
        </p:spPr>
        <p:txBody>
          <a:bodyPr/>
          <a:lstStyle/>
          <a:p>
            <a:endParaRPr lang="en-AU"/>
          </a:p>
        </p:txBody>
      </p:sp>
      <p:sp>
        <p:nvSpPr>
          <p:cNvPr id="6" name="TextBox 5">
            <a:extLst>
              <a:ext uri="{FF2B5EF4-FFF2-40B4-BE49-F238E27FC236}">
                <a16:creationId xmlns:a16="http://schemas.microsoft.com/office/drawing/2014/main" id="{4F86719D-C5E5-45B8-9D94-FFFC3822C511}"/>
              </a:ext>
            </a:extLst>
          </p:cNvPr>
          <p:cNvSpPr txBox="1"/>
          <p:nvPr/>
        </p:nvSpPr>
        <p:spPr>
          <a:xfrm>
            <a:off x="381000" y="2332958"/>
            <a:ext cx="7772400" cy="738664"/>
          </a:xfrm>
          <a:prstGeom prst="rect">
            <a:avLst/>
          </a:prstGeom>
          <a:noFill/>
        </p:spPr>
        <p:txBody>
          <a:bodyPr wrap="square">
            <a:spAutoFit/>
          </a:bodyPr>
          <a:lstStyle/>
          <a:p>
            <a:r>
              <a:rPr lang="en-AU" sz="1400" dirty="0"/>
              <a:t>[('heartbreaking', 'VBG'), ('moment', 'NN'), ('</a:t>
            </a:r>
            <a:r>
              <a:rPr lang="en-AU" sz="1400" dirty="0" err="1"/>
              <a:t>shane</a:t>
            </a:r>
            <a:r>
              <a:rPr lang="en-AU" sz="1400" dirty="0"/>
              <a:t>', 'NN'), ('van', 'NN'), ('</a:t>
            </a:r>
            <a:r>
              <a:rPr lang="en-AU" sz="1400" dirty="0" err="1"/>
              <a:t>gisbergen</a:t>
            </a:r>
            <a:r>
              <a:rPr lang="en-AU" sz="1400" dirty="0"/>
              <a:t>', 'NN'), ('car', 'NN'), ('fails', 'VBZ'), ('start', 'VBP'), ('pit', 'NN'), ('heartbreaking', 'VBG'), ('</a:t>
            </a:r>
            <a:r>
              <a:rPr lang="en-AU" sz="1400" dirty="0" err="1"/>
              <a:t>shane</a:t>
            </a:r>
            <a:r>
              <a:rPr lang="en-AU" sz="1400" dirty="0"/>
              <a:t>', 'NN'), ('#v8sc', 'NN')]</a:t>
            </a:r>
          </a:p>
        </p:txBody>
      </p:sp>
      <p:sp>
        <p:nvSpPr>
          <p:cNvPr id="7" name="TextBox 6">
            <a:extLst>
              <a:ext uri="{FF2B5EF4-FFF2-40B4-BE49-F238E27FC236}">
                <a16:creationId xmlns:a16="http://schemas.microsoft.com/office/drawing/2014/main" id="{B13319D0-EBDA-4F04-80E4-186FBDA2864E}"/>
              </a:ext>
            </a:extLst>
          </p:cNvPr>
          <p:cNvSpPr txBox="1"/>
          <p:nvPr/>
        </p:nvSpPr>
        <p:spPr>
          <a:xfrm>
            <a:off x="457200" y="1522952"/>
            <a:ext cx="6172198" cy="738664"/>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sv-SE" sz="1400" dirty="0">
                <a:solidFill>
                  <a:schemeClr val="accent5">
                    <a:lumMod val="75000"/>
                  </a:schemeClr>
                </a:solidFill>
                <a:latin typeface="Times New Roman" panose="02020603050405020304" pitchFamily="18" charset="0"/>
                <a:cs typeface="Times New Roman" panose="02020603050405020304" pitchFamily="18" charset="0"/>
              </a:rPr>
              <a:t>import </a:t>
            </a:r>
            <a:r>
              <a:rPr lang="sv-SE" sz="1400" dirty="0">
                <a:latin typeface="Times New Roman" panose="02020603050405020304" pitchFamily="18" charset="0"/>
                <a:cs typeface="Times New Roman" panose="02020603050405020304" pitchFamily="18" charset="0"/>
              </a:rPr>
              <a:t>nltk</a:t>
            </a:r>
          </a:p>
          <a:p>
            <a:r>
              <a:rPr lang="sv-SE" sz="1400" dirty="0">
                <a:latin typeface="Times New Roman" panose="02020603050405020304" pitchFamily="18" charset="0"/>
                <a:cs typeface="Times New Roman" panose="02020603050405020304" pitchFamily="18" charset="0"/>
              </a:rPr>
              <a:t>pos_tag=nltk.pos_tag(tokens)</a:t>
            </a:r>
          </a:p>
          <a:p>
            <a:r>
              <a:rPr lang="sv-SE" sz="1400" dirty="0">
                <a:solidFill>
                  <a:schemeClr val="accent5">
                    <a:lumMod val="75000"/>
                  </a:schemeClr>
                </a:solidFill>
                <a:latin typeface="Times New Roman" panose="02020603050405020304" pitchFamily="18" charset="0"/>
                <a:cs typeface="Times New Roman" panose="02020603050405020304" pitchFamily="18" charset="0"/>
              </a:rPr>
              <a:t>print</a:t>
            </a:r>
            <a:r>
              <a:rPr lang="sv-SE" sz="1400" dirty="0">
                <a:latin typeface="Times New Roman" panose="02020603050405020304" pitchFamily="18" charset="0"/>
                <a:cs typeface="Times New Roman" panose="02020603050405020304" pitchFamily="18" charset="0"/>
              </a:rPr>
              <a:t>(pos_tag)</a:t>
            </a:r>
          </a:p>
        </p:txBody>
      </p:sp>
      <p:sp>
        <p:nvSpPr>
          <p:cNvPr id="8" name="TextBox 7">
            <a:extLst>
              <a:ext uri="{FF2B5EF4-FFF2-40B4-BE49-F238E27FC236}">
                <a16:creationId xmlns:a16="http://schemas.microsoft.com/office/drawing/2014/main" id="{F7D68095-448C-4049-810E-81C658CEDD73}"/>
              </a:ext>
            </a:extLst>
          </p:cNvPr>
          <p:cNvSpPr txBox="1"/>
          <p:nvPr/>
        </p:nvSpPr>
        <p:spPr>
          <a:xfrm>
            <a:off x="533400" y="3486150"/>
            <a:ext cx="5867400" cy="923330"/>
          </a:xfrm>
          <a:prstGeom prst="rect">
            <a:avLst/>
          </a:prstGeom>
          <a:noFill/>
        </p:spPr>
        <p:txBody>
          <a:bodyPr wrap="square" rtlCol="0">
            <a:spAutoFit/>
          </a:bodyPr>
          <a:lstStyle/>
          <a:p>
            <a:r>
              <a:rPr lang="en-AU" dirty="0"/>
              <a:t>VBG: verb gerund; NN: noun, singular; VBZ: </a:t>
            </a:r>
            <a:r>
              <a:rPr lang="en-US" dirty="0"/>
              <a:t>verb, present tense with 3rd person singular; VBP: </a:t>
            </a:r>
            <a:r>
              <a:rPr lang="en-AU" dirty="0"/>
              <a:t> verb, present tense not 3rd person singular</a:t>
            </a:r>
          </a:p>
        </p:txBody>
      </p:sp>
    </p:spTree>
    <p:extLst>
      <p:ext uri="{BB962C8B-B14F-4D97-AF65-F5344CB8AC3E}">
        <p14:creationId xmlns:p14="http://schemas.microsoft.com/office/powerpoint/2010/main" val="273695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1DDD-9137-470B-BAE2-D42D556EB3C6}"/>
              </a:ext>
            </a:extLst>
          </p:cNvPr>
          <p:cNvSpPr>
            <a:spLocks noGrp="1"/>
          </p:cNvSpPr>
          <p:nvPr>
            <p:ph type="title"/>
          </p:nvPr>
        </p:nvSpPr>
        <p:spPr/>
        <p:txBody>
          <a:bodyPr>
            <a:noAutofit/>
          </a:bodyPr>
          <a:lstStyle/>
          <a:p>
            <a:r>
              <a:rPr lang="en-US" sz="2800" i="0" dirty="0">
                <a:effectLst/>
                <a:latin typeface="Roboto"/>
              </a:rPr>
              <a:t>Sentence-Based Text Analysis for Customer Reviews</a:t>
            </a:r>
            <a:endParaRPr lang="en-AU" sz="2800" dirty="0"/>
          </a:p>
        </p:txBody>
      </p:sp>
      <p:sp>
        <p:nvSpPr>
          <p:cNvPr id="3" name="Content Placeholder 2">
            <a:extLst>
              <a:ext uri="{FF2B5EF4-FFF2-40B4-BE49-F238E27FC236}">
                <a16:creationId xmlns:a16="http://schemas.microsoft.com/office/drawing/2014/main" id="{5ECB4C7B-F4C4-4F3E-AF04-97F7B79413E2}"/>
              </a:ext>
            </a:extLst>
          </p:cNvPr>
          <p:cNvSpPr>
            <a:spLocks noGrp="1"/>
          </p:cNvSpPr>
          <p:nvPr>
            <p:ph idx="1"/>
          </p:nvPr>
        </p:nvSpPr>
        <p:spPr/>
        <p:txBody>
          <a:bodyPr/>
          <a:lstStyle/>
          <a:p>
            <a:r>
              <a:rPr lang="en-AU" dirty="0"/>
              <a:t>  </a:t>
            </a:r>
            <a:r>
              <a:rPr lang="de-DE" dirty="0"/>
              <a:t>Büschken and Allenby 2016, Marketing Science</a:t>
            </a:r>
            <a:endParaRPr lang="en-AU" dirty="0"/>
          </a:p>
          <a:p>
            <a:pPr marL="0" indent="0">
              <a:buNone/>
            </a:pPr>
            <a:r>
              <a:rPr lang="en-AU" dirty="0">
                <a:hlinkClick r:id="rId3"/>
              </a:rPr>
              <a:t>https://pubsonline.informs.org/doi/10.1287/mksc.2016.0993</a:t>
            </a:r>
            <a:r>
              <a:rPr lang="en-AU" dirty="0"/>
              <a:t> </a:t>
            </a:r>
          </a:p>
          <a:p>
            <a:r>
              <a:rPr lang="en-US" dirty="0"/>
              <a:t>Makes use of the sentence structure contained in the reviews</a:t>
            </a:r>
          </a:p>
          <a:p>
            <a:r>
              <a:rPr lang="en-US" dirty="0"/>
              <a:t>Use data from </a:t>
            </a:r>
          </a:p>
          <a:p>
            <a:pPr lvl="1"/>
            <a:r>
              <a:rPr lang="en-US" dirty="0">
                <a:hlinkClick r:id="rId4"/>
              </a:rPr>
              <a:t>www.expedia.com</a:t>
            </a:r>
            <a:endParaRPr lang="en-US" dirty="0"/>
          </a:p>
          <a:p>
            <a:pPr lvl="1"/>
            <a:r>
              <a:rPr lang="en-US" dirty="0">
                <a:hlinkClick r:id="rId5"/>
              </a:rPr>
              <a:t>www.we8there.com</a:t>
            </a:r>
            <a:r>
              <a:rPr lang="en-US" dirty="0"/>
              <a:t> </a:t>
            </a:r>
          </a:p>
          <a:p>
            <a:r>
              <a:rPr lang="en-US" dirty="0"/>
              <a:t>Show that it leads to improved inference and prediction of consumer ratings relative to existing models</a:t>
            </a:r>
            <a:endParaRPr lang="en-AU" dirty="0"/>
          </a:p>
          <a:p>
            <a:endParaRPr lang="en-AU" dirty="0"/>
          </a:p>
        </p:txBody>
      </p:sp>
    </p:spTree>
    <p:extLst>
      <p:ext uri="{BB962C8B-B14F-4D97-AF65-F5344CB8AC3E}">
        <p14:creationId xmlns:p14="http://schemas.microsoft.com/office/powerpoint/2010/main" val="39807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B8C2-F56C-4649-B534-2500765FD2F6}"/>
              </a:ext>
            </a:extLst>
          </p:cNvPr>
          <p:cNvSpPr>
            <a:spLocks noGrp="1"/>
          </p:cNvSpPr>
          <p:nvPr>
            <p:ph type="title"/>
          </p:nvPr>
        </p:nvSpPr>
        <p:spPr/>
        <p:txBody>
          <a:bodyPr>
            <a:normAutofit fontScale="90000"/>
          </a:bodyPr>
          <a:lstStyle/>
          <a:p>
            <a:r>
              <a:rPr lang="en-US" sz="3100" i="0" dirty="0">
                <a:effectLst/>
                <a:latin typeface="Roboto"/>
              </a:rPr>
              <a:t>Improving Text Analysis Using Sentence Conjunctions and Punctuation</a:t>
            </a:r>
            <a:endParaRPr lang="en-AU" dirty="0"/>
          </a:p>
        </p:txBody>
      </p:sp>
      <p:sp>
        <p:nvSpPr>
          <p:cNvPr id="3" name="Content Placeholder 2">
            <a:extLst>
              <a:ext uri="{FF2B5EF4-FFF2-40B4-BE49-F238E27FC236}">
                <a16:creationId xmlns:a16="http://schemas.microsoft.com/office/drawing/2014/main" id="{414F7263-D253-4379-8D6D-C48CBA7D6E82}"/>
              </a:ext>
            </a:extLst>
          </p:cNvPr>
          <p:cNvSpPr>
            <a:spLocks noGrp="1"/>
          </p:cNvSpPr>
          <p:nvPr>
            <p:ph idx="1"/>
          </p:nvPr>
        </p:nvSpPr>
        <p:spPr/>
        <p:txBody>
          <a:bodyPr>
            <a:normAutofit lnSpcReduction="10000"/>
          </a:bodyPr>
          <a:lstStyle/>
          <a:p>
            <a:r>
              <a:rPr lang="en-AU" dirty="0"/>
              <a:t> </a:t>
            </a:r>
            <a:r>
              <a:rPr lang="de-DE" dirty="0"/>
              <a:t>Joachim Büschken , Greg M. Allenby  2020, Marketing Science</a:t>
            </a:r>
            <a:endParaRPr lang="en-AU" dirty="0"/>
          </a:p>
          <a:p>
            <a:pPr marL="0" indent="0">
              <a:buNone/>
            </a:pPr>
            <a:r>
              <a:rPr lang="en-AU" dirty="0">
                <a:hlinkClick r:id="rId3"/>
              </a:rPr>
              <a:t>https://pubsonline.informs.org/doi/10.1287/mksc.2019.1214</a:t>
            </a:r>
            <a:r>
              <a:rPr lang="en-AU" dirty="0"/>
              <a:t> </a:t>
            </a:r>
          </a:p>
          <a:p>
            <a:r>
              <a:rPr lang="en-US" dirty="0"/>
              <a:t>Propose a new topic model that allows for serial dependency of topics in text</a:t>
            </a:r>
          </a:p>
          <a:p>
            <a:r>
              <a:rPr lang="en-US" dirty="0"/>
              <a:t>Topic carryover is informed by sentence conjunctions and punctuation. Typically, such observed information is eliminated prior to analyzing text data (i.e., preprocessing) because words such as “and” and “but” do not differentiate topics. </a:t>
            </a:r>
          </a:p>
          <a:p>
            <a:r>
              <a:rPr lang="en-US" dirty="0"/>
              <a:t>Find that these elements of grammar contain information relevant to topic changes. </a:t>
            </a:r>
            <a:endParaRPr lang="en-AU" dirty="0"/>
          </a:p>
        </p:txBody>
      </p:sp>
    </p:spTree>
    <p:extLst>
      <p:ext uri="{BB962C8B-B14F-4D97-AF65-F5344CB8AC3E}">
        <p14:creationId xmlns:p14="http://schemas.microsoft.com/office/powerpoint/2010/main" val="56631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038350"/>
            <a:ext cx="5257800" cy="1728957"/>
          </a:xfrm>
        </p:spPr>
        <p:txBody>
          <a:bodyPr>
            <a:normAutofit fontScale="90000"/>
          </a:bodyPr>
          <a:lstStyle/>
          <a:p>
            <a:br>
              <a:rPr lang="en-US" sz="3600" dirty="0">
                <a:solidFill>
                  <a:srgbClr val="FF0000"/>
                </a:solidFill>
              </a:rPr>
            </a:br>
            <a:r>
              <a:rPr lang="en-US" sz="3600" b="1" dirty="0">
                <a:solidFill>
                  <a:srgbClr val="FF0000"/>
                </a:solidFill>
              </a:rPr>
              <a:t>Commonly-used NLP techniques</a:t>
            </a:r>
            <a:br>
              <a:rPr lang="en-US" sz="3600" b="1" dirty="0">
                <a:solidFill>
                  <a:srgbClr val="FF0000"/>
                </a:solidFill>
              </a:rPr>
            </a:br>
            <a:br>
              <a:rPr lang="en-US" sz="3600" b="1" dirty="0">
                <a:solidFill>
                  <a:srgbClr val="FF0000"/>
                </a:solidFill>
              </a:rPr>
            </a:br>
            <a:br>
              <a:rPr lang="en-US" sz="2200" i="1" dirty="0">
                <a:solidFill>
                  <a:srgbClr val="FF0000"/>
                </a:solidFill>
              </a:rPr>
            </a:br>
            <a:endParaRPr lang="en-US" sz="2200" i="1" dirty="0">
              <a:solidFill>
                <a:srgbClr val="FF0000"/>
              </a:solidFill>
            </a:endParaRPr>
          </a:p>
        </p:txBody>
      </p:sp>
    </p:spTree>
    <p:extLst>
      <p:ext uri="{BB962C8B-B14F-4D97-AF65-F5344CB8AC3E}">
        <p14:creationId xmlns:p14="http://schemas.microsoft.com/office/powerpoint/2010/main" val="365036274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1D9D-6B38-4B99-AA9E-ED305624F80A}"/>
              </a:ext>
            </a:extLst>
          </p:cNvPr>
          <p:cNvSpPr>
            <a:spLocks noGrp="1"/>
          </p:cNvSpPr>
          <p:nvPr>
            <p:ph type="title"/>
          </p:nvPr>
        </p:nvSpPr>
        <p:spPr/>
        <p:txBody>
          <a:bodyPr>
            <a:normAutofit fontScale="90000"/>
          </a:bodyPr>
          <a:lstStyle/>
          <a:p>
            <a:r>
              <a:rPr lang="en-US" sz="3100" dirty="0"/>
              <a:t>Commonly-used NLP techniques</a:t>
            </a:r>
            <a:br>
              <a:rPr lang="en-US" sz="1600" dirty="0"/>
            </a:br>
            <a:endParaRPr lang="en-AU" sz="1600" dirty="0"/>
          </a:p>
        </p:txBody>
      </p:sp>
      <p:sp>
        <p:nvSpPr>
          <p:cNvPr id="3" name="Text Placeholder 2">
            <a:extLst>
              <a:ext uri="{FF2B5EF4-FFF2-40B4-BE49-F238E27FC236}">
                <a16:creationId xmlns:a16="http://schemas.microsoft.com/office/drawing/2014/main" id="{8EC21453-7AFB-47E4-A1B0-0767031B75AD}"/>
              </a:ext>
            </a:extLst>
          </p:cNvPr>
          <p:cNvSpPr>
            <a:spLocks noGrp="1"/>
          </p:cNvSpPr>
          <p:nvPr>
            <p:ph type="body" sz="quarter" idx="15"/>
          </p:nvPr>
        </p:nvSpPr>
        <p:spPr/>
        <p:txBody>
          <a:bodyPr>
            <a:normAutofit/>
          </a:bodyPr>
          <a:lstStyle/>
          <a:p>
            <a:endParaRPr lang="en-US" sz="1000" dirty="0"/>
          </a:p>
          <a:p>
            <a:r>
              <a:rPr lang="en-US" sz="2000" dirty="0"/>
              <a:t>Named Entity Recognition</a:t>
            </a:r>
          </a:p>
          <a:p>
            <a:r>
              <a:rPr lang="en-US" sz="2000" dirty="0"/>
              <a:t>Sentiment Analysis</a:t>
            </a:r>
          </a:p>
          <a:p>
            <a:r>
              <a:rPr lang="en-US" sz="2000" dirty="0"/>
              <a:t>Text Summarization</a:t>
            </a:r>
          </a:p>
          <a:p>
            <a:r>
              <a:rPr lang="en-US" sz="2000" dirty="0"/>
              <a:t>Topic Modeling</a:t>
            </a:r>
          </a:p>
          <a:p>
            <a:r>
              <a:rPr lang="en-US" sz="2000" dirty="0"/>
              <a:t>Word Cloud</a:t>
            </a:r>
          </a:p>
          <a:p>
            <a:r>
              <a:rPr lang="en-US" sz="2000" dirty="0"/>
              <a:t>Predictive Text</a:t>
            </a:r>
          </a:p>
          <a:p>
            <a:endParaRPr lang="en-US" sz="2000" dirty="0"/>
          </a:p>
          <a:p>
            <a:endParaRPr lang="en-US" sz="1000" dirty="0"/>
          </a:p>
        </p:txBody>
      </p:sp>
      <p:sp>
        <p:nvSpPr>
          <p:cNvPr id="5" name="Slide Number Placeholder 4">
            <a:extLst>
              <a:ext uri="{FF2B5EF4-FFF2-40B4-BE49-F238E27FC236}">
                <a16:creationId xmlns:a16="http://schemas.microsoft.com/office/drawing/2014/main" id="{22FF763A-503A-402E-A561-791654714970}"/>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19</a:t>
            </a:fld>
            <a:endParaRPr lang="en-US" dirty="0"/>
          </a:p>
        </p:txBody>
      </p:sp>
    </p:spTree>
    <p:extLst>
      <p:ext uri="{BB962C8B-B14F-4D97-AF65-F5344CB8AC3E}">
        <p14:creationId xmlns:p14="http://schemas.microsoft.com/office/powerpoint/2010/main" val="233243016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56CC-D1F4-43F4-8A61-3B1F72B52DA8}"/>
              </a:ext>
            </a:extLst>
          </p:cNvPr>
          <p:cNvSpPr>
            <a:spLocks noGrp="1"/>
          </p:cNvSpPr>
          <p:nvPr>
            <p:ph type="title"/>
          </p:nvPr>
        </p:nvSpPr>
        <p:spPr>
          <a:xfrm>
            <a:off x="114303" y="0"/>
            <a:ext cx="8229600" cy="566166"/>
          </a:xfrm>
        </p:spPr>
        <p:txBody>
          <a:bodyPr>
            <a:normAutofit/>
          </a:bodyPr>
          <a:lstStyle/>
          <a:p>
            <a:r>
              <a:rPr lang="en-AU" sz="2400" dirty="0"/>
              <a:t>Supercar Racing Data </a:t>
            </a:r>
          </a:p>
        </p:txBody>
      </p:sp>
      <p:graphicFrame>
        <p:nvGraphicFramePr>
          <p:cNvPr id="5" name="Content Placeholder 3">
            <a:extLst>
              <a:ext uri="{FF2B5EF4-FFF2-40B4-BE49-F238E27FC236}">
                <a16:creationId xmlns:a16="http://schemas.microsoft.com/office/drawing/2014/main" id="{DEB7DD0D-EDE0-470D-B4E6-93D9D691DC62}"/>
              </a:ext>
            </a:extLst>
          </p:cNvPr>
          <p:cNvGraphicFramePr>
            <a:graphicFrameLocks/>
          </p:cNvGraphicFramePr>
          <p:nvPr>
            <p:extLst>
              <p:ext uri="{D42A27DB-BD31-4B8C-83A1-F6EECF244321}">
                <p14:modId xmlns:p14="http://schemas.microsoft.com/office/powerpoint/2010/main" val="854242641"/>
              </p:ext>
            </p:extLst>
          </p:nvPr>
        </p:nvGraphicFramePr>
        <p:xfrm>
          <a:off x="0" y="570885"/>
          <a:ext cx="9109131" cy="4636942"/>
        </p:xfrm>
        <a:graphic>
          <a:graphicData uri="http://schemas.openxmlformats.org/drawingml/2006/table">
            <a:tbl>
              <a:tblPr/>
              <a:tblGrid>
                <a:gridCol w="292510">
                  <a:extLst>
                    <a:ext uri="{9D8B030D-6E8A-4147-A177-3AD203B41FA5}">
                      <a16:colId xmlns:a16="http://schemas.microsoft.com/office/drawing/2014/main" val="2035257475"/>
                    </a:ext>
                  </a:extLst>
                </a:gridCol>
                <a:gridCol w="3669890">
                  <a:extLst>
                    <a:ext uri="{9D8B030D-6E8A-4147-A177-3AD203B41FA5}">
                      <a16:colId xmlns:a16="http://schemas.microsoft.com/office/drawing/2014/main" val="84701739"/>
                    </a:ext>
                  </a:extLst>
                </a:gridCol>
                <a:gridCol w="609600">
                  <a:extLst>
                    <a:ext uri="{9D8B030D-6E8A-4147-A177-3AD203B41FA5}">
                      <a16:colId xmlns:a16="http://schemas.microsoft.com/office/drawing/2014/main" val="3752967386"/>
                    </a:ext>
                  </a:extLst>
                </a:gridCol>
                <a:gridCol w="762000">
                  <a:extLst>
                    <a:ext uri="{9D8B030D-6E8A-4147-A177-3AD203B41FA5}">
                      <a16:colId xmlns:a16="http://schemas.microsoft.com/office/drawing/2014/main" val="3397485121"/>
                    </a:ext>
                  </a:extLst>
                </a:gridCol>
                <a:gridCol w="914400">
                  <a:extLst>
                    <a:ext uri="{9D8B030D-6E8A-4147-A177-3AD203B41FA5}">
                      <a16:colId xmlns:a16="http://schemas.microsoft.com/office/drawing/2014/main" val="251198799"/>
                    </a:ext>
                  </a:extLst>
                </a:gridCol>
                <a:gridCol w="609600">
                  <a:extLst>
                    <a:ext uri="{9D8B030D-6E8A-4147-A177-3AD203B41FA5}">
                      <a16:colId xmlns:a16="http://schemas.microsoft.com/office/drawing/2014/main" val="950164731"/>
                    </a:ext>
                  </a:extLst>
                </a:gridCol>
                <a:gridCol w="457200">
                  <a:extLst>
                    <a:ext uri="{9D8B030D-6E8A-4147-A177-3AD203B41FA5}">
                      <a16:colId xmlns:a16="http://schemas.microsoft.com/office/drawing/2014/main" val="1937820166"/>
                    </a:ext>
                  </a:extLst>
                </a:gridCol>
                <a:gridCol w="381000">
                  <a:extLst>
                    <a:ext uri="{9D8B030D-6E8A-4147-A177-3AD203B41FA5}">
                      <a16:colId xmlns:a16="http://schemas.microsoft.com/office/drawing/2014/main" val="2240390096"/>
                    </a:ext>
                  </a:extLst>
                </a:gridCol>
                <a:gridCol w="457200">
                  <a:extLst>
                    <a:ext uri="{9D8B030D-6E8A-4147-A177-3AD203B41FA5}">
                      <a16:colId xmlns:a16="http://schemas.microsoft.com/office/drawing/2014/main" val="3136121748"/>
                    </a:ext>
                  </a:extLst>
                </a:gridCol>
                <a:gridCol w="955731">
                  <a:extLst>
                    <a:ext uri="{9D8B030D-6E8A-4147-A177-3AD203B41FA5}">
                      <a16:colId xmlns:a16="http://schemas.microsoft.com/office/drawing/2014/main" val="3108361748"/>
                    </a:ext>
                  </a:extLst>
                </a:gridCol>
              </a:tblGrid>
              <a:tr h="367435">
                <a:tc>
                  <a:txBody>
                    <a:bodyPr/>
                    <a:lstStyle/>
                    <a:p>
                      <a:pPr algn="l" fontAlgn="b"/>
                      <a:r>
                        <a:rPr lang="en-AU" sz="1200" b="0" i="0" u="none" strike="noStrike">
                          <a:solidFill>
                            <a:srgbClr val="000000"/>
                          </a:solidFill>
                          <a:effectLst/>
                          <a:latin typeface="Calibri" panose="020F0502020204030204" pitchFamily="34" charset="0"/>
                        </a:rPr>
                        <a:t>id</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dirty="0">
                          <a:solidFill>
                            <a:srgbClr val="000000"/>
                          </a:solidFill>
                          <a:effectLst/>
                          <a:latin typeface="Calibri" panose="020F0502020204030204" pitchFamily="34" charset="0"/>
                        </a:rPr>
                        <a:t>text</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a:solidFill>
                            <a:srgbClr val="000000"/>
                          </a:solidFill>
                          <a:effectLst/>
                          <a:latin typeface="Calibri" panose="020F0502020204030204" pitchFamily="34" charset="0"/>
                        </a:rPr>
                        <a:t>event_number</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dirty="0" err="1">
                          <a:solidFill>
                            <a:srgbClr val="000000"/>
                          </a:solidFill>
                          <a:effectLst/>
                          <a:latin typeface="Calibri" panose="020F0502020204030204" pitchFamily="34" charset="0"/>
                        </a:rPr>
                        <a:t>player_dummy</a:t>
                      </a:r>
                      <a:endParaRPr lang="en-AU" sz="1200" b="0" i="0" u="none" strike="noStrike" dirty="0">
                        <a:solidFill>
                          <a:srgbClr val="000000"/>
                        </a:solidFill>
                        <a:effectLst/>
                        <a:latin typeface="Calibri" panose="020F0502020204030204" pitchFamily="34" charset="0"/>
                      </a:endParaRP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dirty="0" err="1">
                          <a:solidFill>
                            <a:srgbClr val="000000"/>
                          </a:solidFill>
                          <a:effectLst/>
                          <a:latin typeface="Calibri" panose="020F0502020204030204" pitchFamily="34" charset="0"/>
                        </a:rPr>
                        <a:t>team_dummy</a:t>
                      </a:r>
                      <a:endParaRPr lang="en-AU" sz="1200" b="0" i="0" u="none" strike="noStrike" dirty="0">
                        <a:solidFill>
                          <a:srgbClr val="000000"/>
                        </a:solidFill>
                        <a:effectLst/>
                        <a:latin typeface="Calibri" panose="020F0502020204030204" pitchFamily="34" charset="0"/>
                      </a:endParaRP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dirty="0">
                          <a:solidFill>
                            <a:srgbClr val="000000"/>
                          </a:solidFill>
                          <a:effectLst/>
                          <a:latin typeface="Calibri" panose="020F0502020204030204" pitchFamily="34" charset="0"/>
                        </a:rPr>
                        <a:t>weekday</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a:solidFill>
                            <a:srgbClr val="000000"/>
                          </a:solidFill>
                          <a:effectLst/>
                          <a:latin typeface="Calibri" panose="020F0502020204030204" pitchFamily="34" charset="0"/>
                        </a:rPr>
                        <a:t>month</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a:solidFill>
                            <a:srgbClr val="000000"/>
                          </a:solidFill>
                          <a:effectLst/>
                          <a:latin typeface="Calibri" panose="020F0502020204030204" pitchFamily="34" charset="0"/>
                        </a:rPr>
                        <a:t>day</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a:solidFill>
                            <a:srgbClr val="000000"/>
                          </a:solidFill>
                          <a:effectLst/>
                          <a:latin typeface="Calibri" panose="020F0502020204030204" pitchFamily="34" charset="0"/>
                        </a:rPr>
                        <a:t>time</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dirty="0" err="1">
                          <a:solidFill>
                            <a:srgbClr val="000000"/>
                          </a:solidFill>
                          <a:effectLst/>
                          <a:latin typeface="Calibri" panose="020F0502020204030204" pitchFamily="34" charset="0"/>
                        </a:rPr>
                        <a:t>user_screen_name</a:t>
                      </a:r>
                      <a:endParaRPr lang="en-AU" sz="1200" b="0" i="0" u="none" strike="noStrike" dirty="0">
                        <a:solidFill>
                          <a:srgbClr val="000000"/>
                        </a:solidFill>
                        <a:effectLst/>
                        <a:latin typeface="Calibri" panose="020F0502020204030204" pitchFamily="34" charset="0"/>
                      </a:endParaRPr>
                    </a:p>
                  </a:txBody>
                  <a:tcPr marL="1405" marR="1405" marT="140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905230092"/>
                  </a:ext>
                </a:extLst>
              </a:tr>
              <a:tr h="679897">
                <a:tc>
                  <a:txBody>
                    <a:bodyPr/>
                    <a:lstStyle/>
                    <a:p>
                      <a:pPr algn="r" fontAlgn="b"/>
                      <a:r>
                        <a:rPr lang="en-AU" sz="1200" b="0" i="0" u="none" strike="noStrike">
                          <a:solidFill>
                            <a:srgbClr val="000000"/>
                          </a:solidFill>
                          <a:effectLst/>
                          <a:latin typeface="Calibri" panose="020F0502020204030204" pitchFamily="34" charset="0"/>
                        </a:rPr>
                        <a:t>2</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"congrats to all this weeks winners. you'll all be listed in this </a:t>
                      </a:r>
                      <a:r>
                        <a:rPr lang="en-US" sz="1200" b="0" i="0" u="none" strike="noStrike" dirty="0" err="1">
                          <a:solidFill>
                            <a:srgbClr val="000000"/>
                          </a:solidFill>
                          <a:effectLst/>
                          <a:latin typeface="Calibri" panose="020F0502020204030204" pitchFamily="34" charset="0"/>
                        </a:rPr>
                        <a:t>saturday's</a:t>
                      </a:r>
                      <a:r>
                        <a:rPr lang="en-US" sz="1200" b="0" i="0" u="none" strike="noStrike" dirty="0">
                          <a:solidFill>
                            <a:srgbClr val="000000"/>
                          </a:solidFill>
                          <a:effectLst/>
                          <a:latin typeface="Calibri" panose="020F0502020204030204" pitchFamily="34" charset="0"/>
                        </a:rPr>
                        <a:t> @thetiser and in tomorrow's fringe </a:t>
                      </a:r>
                      <a:r>
                        <a:rPr lang="en-US" sz="1200" b="0" i="0" u="none" strike="noStrike" dirty="0" err="1">
                          <a:solidFill>
                            <a:srgbClr val="000000"/>
                          </a:solidFill>
                          <a:effectLst/>
                          <a:latin typeface="Calibri" panose="020F0502020204030204" pitchFamily="34" charset="0"/>
                        </a:rPr>
                        <a:t>enews</a:t>
                      </a:r>
                      <a:r>
                        <a:rPr lang="en-US" sz="1200" b="0" i="0" u="none" strike="noStrike" dirty="0">
                          <a:solidFill>
                            <a:srgbClr val="000000"/>
                          </a:solidFill>
                          <a:effectLst/>
                          <a:latin typeface="Calibri" panose="020F0502020204030204" pitchFamily="34" charset="0"/>
                        </a:rPr>
                        <a:t>. #adlfringe #adelaide"</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dirty="0">
                          <a:solidFill>
                            <a:srgbClr val="000000"/>
                          </a:solidFill>
                          <a:effectLst/>
                          <a:latin typeface="Calibri" panose="020F0502020204030204" pitchFamily="34" charset="0"/>
                        </a:rPr>
                        <a:t>1</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a:solidFill>
                            <a:srgbClr val="000000"/>
                          </a:solidFill>
                          <a:effectLst/>
                          <a:latin typeface="Calibri" panose="020F0502020204030204" pitchFamily="34" charset="0"/>
                        </a:rPr>
                        <a:t>0</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a:solidFill>
                            <a:srgbClr val="000000"/>
                          </a:solidFill>
                          <a:effectLst/>
                          <a:latin typeface="Calibri" panose="020F0502020204030204" pitchFamily="34" charset="0"/>
                        </a:rPr>
                        <a:t>0</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dirty="0">
                          <a:solidFill>
                            <a:srgbClr val="000000"/>
                          </a:solidFill>
                          <a:effectLst/>
                          <a:latin typeface="Calibri" panose="020F0502020204030204" pitchFamily="34" charset="0"/>
                        </a:rPr>
                        <a:t>5</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a:solidFill>
                            <a:srgbClr val="000000"/>
                          </a:solidFill>
                          <a:effectLst/>
                          <a:latin typeface="Calibri" panose="020F0502020204030204" pitchFamily="34" charset="0"/>
                        </a:rPr>
                        <a:t>2</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a:solidFill>
                            <a:srgbClr val="000000"/>
                          </a:solidFill>
                          <a:effectLst/>
                          <a:latin typeface="Calibri" panose="020F0502020204030204" pitchFamily="34" charset="0"/>
                        </a:rPr>
                        <a:t>28</a:t>
                      </a:r>
                    </a:p>
                  </a:txBody>
                  <a:tcPr marL="1405" marR="1405" marT="1405" marB="0" anchor="b">
                    <a:lnL>
                      <a:noFill/>
                    </a:lnL>
                    <a:lnR>
                      <a:noFill/>
                    </a:lnR>
                    <a:lnT>
                      <a:noFill/>
                    </a:lnT>
                    <a:lnB>
                      <a:noFill/>
                    </a:lnB>
                    <a:solidFill>
                      <a:schemeClr val="accent1">
                        <a:lumMod val="40000"/>
                        <a:lumOff val="60000"/>
                      </a:schemeClr>
                    </a:solidFill>
                  </a:tcPr>
                </a:tc>
                <a:tc>
                  <a:txBody>
                    <a:bodyPr/>
                    <a:lstStyle/>
                    <a:p>
                      <a:pPr algn="r" fontAlgn="b"/>
                      <a:r>
                        <a:rPr lang="en-AU" sz="1200" b="0" i="0" u="none" strike="noStrike">
                          <a:solidFill>
                            <a:srgbClr val="000000"/>
                          </a:solidFill>
                          <a:effectLst/>
                          <a:latin typeface="Calibri" panose="020F0502020204030204" pitchFamily="34" charset="0"/>
                        </a:rPr>
                        <a:t>14:02</a:t>
                      </a:r>
                    </a:p>
                  </a:txBody>
                  <a:tcPr marL="1405" marR="1405" marT="1405" marB="0" anchor="b">
                    <a:lnL>
                      <a:noFill/>
                    </a:lnL>
                    <a:lnR>
                      <a:noFill/>
                    </a:lnR>
                    <a:lnT>
                      <a:noFill/>
                    </a:lnT>
                    <a:lnB>
                      <a:noFill/>
                    </a:lnB>
                    <a:solidFill>
                      <a:schemeClr val="accent1">
                        <a:lumMod val="40000"/>
                        <a:lumOff val="60000"/>
                      </a:schemeClr>
                    </a:solidFill>
                  </a:tcPr>
                </a:tc>
                <a:tc>
                  <a:txBody>
                    <a:bodyPr/>
                    <a:lstStyle/>
                    <a:p>
                      <a:pPr algn="l" fontAlgn="b"/>
                      <a:r>
                        <a:rPr lang="en-AU" sz="1200" b="0" i="0" u="none" strike="noStrike" dirty="0" err="1">
                          <a:solidFill>
                            <a:srgbClr val="000000"/>
                          </a:solidFill>
                          <a:effectLst/>
                          <a:latin typeface="Calibri" panose="020F0502020204030204" pitchFamily="34" charset="0"/>
                        </a:rPr>
                        <a:t>adlfringe</a:t>
                      </a:r>
                      <a:endParaRPr lang="en-AU" sz="1200" b="0" i="0" u="none" strike="noStrike" dirty="0">
                        <a:solidFill>
                          <a:srgbClr val="000000"/>
                        </a:solidFill>
                        <a:effectLst/>
                        <a:latin typeface="Calibri" panose="020F0502020204030204" pitchFamily="34" charset="0"/>
                      </a:endParaRPr>
                    </a:p>
                  </a:txBody>
                  <a:tcPr marL="1405" marR="1405" marT="140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052398159"/>
                  </a:ext>
                </a:extLst>
              </a:tr>
              <a:tr h="541610">
                <a:tc>
                  <a:txBody>
                    <a:bodyPr/>
                    <a:lstStyle/>
                    <a:p>
                      <a:pPr algn="r" fontAlgn="b"/>
                      <a:r>
                        <a:rPr lang="en-AU" sz="1100" b="0" i="0" u="none" strike="noStrike">
                          <a:solidFill>
                            <a:srgbClr val="000000"/>
                          </a:solidFill>
                          <a:effectLst/>
                          <a:latin typeface="Calibri" panose="020F0502020204030204" pitchFamily="34" charset="0"/>
                        </a:rPr>
                        <a:t>242</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"crappy weather means it's a perfect day to stay in and watch #v8sc hoping to see both @redbullracingau cars lead the way"</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20:26</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AU" sz="1100" b="0" i="0" u="none" strike="noStrike" dirty="0">
                          <a:solidFill>
                            <a:srgbClr val="000000"/>
                          </a:solidFill>
                          <a:effectLst/>
                          <a:latin typeface="Calibri" panose="020F0502020204030204" pitchFamily="34" charset="0"/>
                        </a:rPr>
                        <a:t>_</a:t>
                      </a:r>
                      <a:r>
                        <a:rPr lang="en-AU" sz="1100" b="0" i="0" u="none" strike="noStrike" dirty="0" err="1">
                          <a:solidFill>
                            <a:srgbClr val="000000"/>
                          </a:solidFill>
                          <a:effectLst/>
                          <a:latin typeface="Calibri" panose="020F0502020204030204" pitchFamily="34" charset="0"/>
                        </a:rPr>
                        <a:t>maniacalmitch</a:t>
                      </a:r>
                      <a:endParaRPr lang="en-AU"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939653036"/>
                  </a:ext>
                </a:extLst>
              </a:tr>
              <a:tr h="677365">
                <a:tc>
                  <a:txBody>
                    <a:bodyPr/>
                    <a:lstStyle/>
                    <a:p>
                      <a:pPr algn="r" fontAlgn="b"/>
                      <a:r>
                        <a:rPr lang="en-AU" sz="1100" b="0" i="0" u="none" strike="noStrike">
                          <a:solidFill>
                            <a:srgbClr val="000000"/>
                          </a:solidFill>
                          <a:effectLst/>
                          <a:latin typeface="Calibri" panose="020F0502020204030204" pitchFamily="34" charset="0"/>
                        </a:rPr>
                        <a:t>252</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"the sun is up and we're ready for day 3 of #clipsal500 are you? http://t.co/nnfqvngjvi"</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20:33</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AU" sz="1100" b="0" i="0" u="none" strike="noStrike" dirty="0">
                          <a:solidFill>
                            <a:srgbClr val="000000"/>
                          </a:solidFill>
                          <a:effectLst/>
                          <a:latin typeface="Calibri" panose="020F0502020204030204" pitchFamily="34" charset="0"/>
                        </a:rPr>
                        <a:t>adelaide500</a:t>
                      </a:r>
                    </a:p>
                  </a:txBody>
                  <a:tcPr marL="9525" marR="9525" marT="952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706445897"/>
                  </a:ext>
                </a:extLst>
              </a:tr>
              <a:tr h="762000">
                <a:tc>
                  <a:txBody>
                    <a:bodyPr/>
                    <a:lstStyle/>
                    <a:p>
                      <a:pPr algn="r" fontAlgn="b"/>
                      <a:r>
                        <a:rPr lang="en-AU" sz="1100" b="0" i="0" u="none" strike="noStrike">
                          <a:solidFill>
                            <a:srgbClr val="000000"/>
                          </a:solidFill>
                          <a:effectLst/>
                          <a:latin typeface="Calibri" panose="020F0502020204030204" pitchFamily="34" charset="0"/>
                        </a:rPr>
                        <a:t>304</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"race report: thrilling podium finish for #volvo #polestar racing in #v8sc-debut: http://t.co/4ys2yb4jsk http://t.co/kqwmouxexv"</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13:20</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AU" sz="1100" b="0" i="0" u="none" strike="noStrike" dirty="0" err="1">
                          <a:solidFill>
                            <a:srgbClr val="000000"/>
                          </a:solidFill>
                          <a:effectLst/>
                          <a:latin typeface="Calibri" panose="020F0502020204030204" pitchFamily="34" charset="0"/>
                        </a:rPr>
                        <a:t>polestarcars</a:t>
                      </a:r>
                      <a:endParaRPr lang="en-AU"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084013848"/>
                  </a:ext>
                </a:extLst>
              </a:tr>
              <a:tr h="609600">
                <a:tc>
                  <a:txBody>
                    <a:bodyPr/>
                    <a:lstStyle/>
                    <a:p>
                      <a:pPr algn="r" fontAlgn="b"/>
                      <a:r>
                        <a:rPr lang="en-AU" sz="1100" b="0" i="0" u="none" strike="noStrike">
                          <a:solidFill>
                            <a:srgbClr val="000000"/>
                          </a:solidFill>
                          <a:effectLst/>
                          <a:latin typeface="Calibri" panose="020F0502020204030204" pitchFamily="34" charset="0"/>
                        </a:rPr>
                        <a:t>322</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"just spotted @chaz_mostert in that picture as well class! #v8sc"</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13:38</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AU" sz="1100" b="0" i="0" u="none" strike="noStrike">
                          <a:solidFill>
                            <a:srgbClr val="000000"/>
                          </a:solidFill>
                          <a:effectLst/>
                          <a:latin typeface="Calibri" panose="020F0502020204030204" pitchFamily="34" charset="0"/>
                        </a:rPr>
                        <a:t>james_newbold</a:t>
                      </a:r>
                    </a:p>
                  </a:txBody>
                  <a:tcPr marL="9525" marR="9525" marT="952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992219785"/>
                  </a:ext>
                </a:extLst>
              </a:tr>
              <a:tr h="457200">
                <a:tc>
                  <a:txBody>
                    <a:bodyPr/>
                    <a:lstStyle/>
                    <a:p>
                      <a:pPr algn="r" fontAlgn="b"/>
                      <a:r>
                        <a:rPr lang="en-AU" sz="1100" b="0" i="0" u="none" strike="noStrike">
                          <a:solidFill>
                            <a:srgbClr val="000000"/>
                          </a:solidFill>
                          <a:effectLst/>
                          <a:latin typeface="Calibri" panose="020F0502020204030204" pitchFamily="34" charset="0"/>
                        </a:rPr>
                        <a:t>323</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"set the #v8sc to record on 7mate and halfway the telecast switches back to 7. meaning it didn't record. f you #channel7 #shambles #bring10"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13:39</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AU" sz="1100" b="0" i="0" u="none" strike="noStrike" dirty="0">
                          <a:solidFill>
                            <a:srgbClr val="000000"/>
                          </a:solidFill>
                          <a:effectLst/>
                          <a:latin typeface="Calibri" panose="020F0502020204030204" pitchFamily="34" charset="0"/>
                        </a:rPr>
                        <a:t>haydenjohnson94</a:t>
                      </a:r>
                    </a:p>
                  </a:txBody>
                  <a:tcPr marL="9525" marR="9525" marT="952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37722718"/>
                  </a:ext>
                </a:extLst>
              </a:tr>
              <a:tr h="486590">
                <a:tc>
                  <a:txBody>
                    <a:bodyPr/>
                    <a:lstStyle/>
                    <a:p>
                      <a:pPr algn="r" fontAlgn="b"/>
                      <a:r>
                        <a:rPr lang="en-AU" sz="1100" b="0" i="0" u="none" strike="noStrike">
                          <a:solidFill>
                            <a:srgbClr val="000000"/>
                          </a:solidFill>
                          <a:effectLst/>
                          <a:latin typeface="Calibri" panose="020F0502020204030204" pitchFamily="34" charset="0"/>
                        </a:rPr>
                        <a:t>342</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US" sz="1100" b="0" i="0" u="none" strike="noStrike">
                          <a:solidFill>
                            <a:srgbClr val="000000"/>
                          </a:solidFill>
                          <a:effectLst/>
                          <a:latin typeface="Calibri" panose="020F0502020204030204" pitchFamily="34" charset="0"/>
                        </a:rPr>
                        <a:t>"i may only have seen just the one race so far, but i already rank v8 supercars higher than dtm, wtcc and stcc. #v8sc"</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chemeClr val="accent1">
                        <a:lumMod val="40000"/>
                        <a:lumOff val="60000"/>
                      </a:schemeClr>
                    </a:solidFill>
                  </a:tcPr>
                </a:tc>
                <a:tc>
                  <a:txBody>
                    <a:bodyPr/>
                    <a:lstStyle/>
                    <a:p>
                      <a:pPr algn="r" fontAlgn="b"/>
                      <a:r>
                        <a:rPr lang="en-AU" sz="1100" b="0" i="0" u="none" strike="noStrike">
                          <a:solidFill>
                            <a:srgbClr val="000000"/>
                          </a:solidFill>
                          <a:effectLst/>
                          <a:latin typeface="Calibri" panose="020F0502020204030204" pitchFamily="34" charset="0"/>
                        </a:rPr>
                        <a:t>13:49</a:t>
                      </a:r>
                    </a:p>
                  </a:txBody>
                  <a:tcPr marL="9525" marR="9525" marT="9525" marB="0" anchor="b">
                    <a:lnL>
                      <a:noFill/>
                    </a:lnL>
                    <a:lnR>
                      <a:noFill/>
                    </a:lnR>
                    <a:lnT>
                      <a:noFill/>
                    </a:lnT>
                    <a:lnB>
                      <a:noFill/>
                    </a:lnB>
                    <a:solidFill>
                      <a:schemeClr val="accent1">
                        <a:lumMod val="40000"/>
                        <a:lumOff val="60000"/>
                      </a:schemeClr>
                    </a:solidFill>
                  </a:tcPr>
                </a:tc>
                <a:tc>
                  <a:txBody>
                    <a:bodyPr/>
                    <a:lstStyle/>
                    <a:p>
                      <a:pPr algn="l" fontAlgn="b"/>
                      <a:r>
                        <a:rPr lang="en-AU" sz="1100" b="0" i="0" u="none" strike="noStrike" dirty="0">
                          <a:solidFill>
                            <a:srgbClr val="000000"/>
                          </a:solidFill>
                          <a:effectLst/>
                          <a:latin typeface="Calibri" panose="020F0502020204030204" pitchFamily="34" charset="0"/>
                        </a:rPr>
                        <a:t>__</a:t>
                      </a:r>
                      <a:r>
                        <a:rPr lang="en-AU" sz="1100" b="0" i="0" u="none" strike="noStrike" dirty="0" err="1">
                          <a:solidFill>
                            <a:srgbClr val="000000"/>
                          </a:solidFill>
                          <a:effectLst/>
                          <a:latin typeface="Calibri" panose="020F0502020204030204" pitchFamily="34" charset="0"/>
                        </a:rPr>
                        <a:t>ashima</a:t>
                      </a:r>
                      <a:endParaRPr lang="en-AU"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688678152"/>
                  </a:ext>
                </a:extLst>
              </a:tr>
            </a:tbl>
          </a:graphicData>
        </a:graphic>
      </p:graphicFrame>
    </p:spTree>
    <p:extLst>
      <p:ext uri="{BB962C8B-B14F-4D97-AF65-F5344CB8AC3E}">
        <p14:creationId xmlns:p14="http://schemas.microsoft.com/office/powerpoint/2010/main" val="2320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39" y="153488"/>
            <a:ext cx="8229600" cy="857250"/>
          </a:xfrm>
        </p:spPr>
        <p:txBody>
          <a:bodyPr/>
          <a:lstStyle/>
          <a:p>
            <a:r>
              <a:rPr lang="en-US" sz="3200" dirty="0"/>
              <a:t>Named Entity Recognition</a:t>
            </a:r>
          </a:p>
        </p:txBody>
      </p:sp>
      <p:sp>
        <p:nvSpPr>
          <p:cNvPr id="3" name="Content Placeholder 2"/>
          <p:cNvSpPr>
            <a:spLocks noGrp="1"/>
          </p:cNvSpPr>
          <p:nvPr>
            <p:ph idx="1"/>
          </p:nvPr>
        </p:nvSpPr>
        <p:spPr>
          <a:xfrm>
            <a:off x="457200" y="1123950"/>
            <a:ext cx="8229600" cy="3619500"/>
          </a:xfrm>
        </p:spPr>
        <p:txBody>
          <a:bodyPr/>
          <a:lstStyle/>
          <a:p>
            <a:r>
              <a:rPr lang="en-US" sz="2400" dirty="0"/>
              <a:t>Determine text mapping to proper names</a:t>
            </a:r>
          </a:p>
          <a:p>
            <a:pPr lvl="1"/>
            <a:r>
              <a:rPr lang="en-US" sz="2400" dirty="0"/>
              <a:t>Task: what is the most </a:t>
            </a:r>
            <a:r>
              <a:rPr lang="en-US" sz="2400" dirty="0">
                <a:solidFill>
                  <a:srgbClr val="FF0000"/>
                </a:solidFill>
              </a:rPr>
              <a:t>likely</a:t>
            </a:r>
            <a:r>
              <a:rPr lang="en-US" sz="2400" dirty="0"/>
              <a:t> mapping </a:t>
            </a:r>
          </a:p>
        </p:txBody>
      </p:sp>
      <p:sp>
        <p:nvSpPr>
          <p:cNvPr id="4" name="Rounded Rectangle 3"/>
          <p:cNvSpPr/>
          <p:nvPr/>
        </p:nvSpPr>
        <p:spPr>
          <a:xfrm>
            <a:off x="2298246" y="2155373"/>
            <a:ext cx="4461782" cy="86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Its initial Board of Visitors included U.S. Presidents Thomas Jefferson, James Madison, and James Monroe.</a:t>
            </a:r>
          </a:p>
        </p:txBody>
      </p:sp>
      <p:sp>
        <p:nvSpPr>
          <p:cNvPr id="5" name="Rounded Rectangle 4"/>
          <p:cNvSpPr/>
          <p:nvPr/>
        </p:nvSpPr>
        <p:spPr>
          <a:xfrm>
            <a:off x="2298246" y="3262531"/>
            <a:ext cx="4461782" cy="899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Its initial </a:t>
            </a:r>
            <a:r>
              <a:rPr lang="en-US" sz="1800" dirty="0">
                <a:solidFill>
                  <a:srgbClr val="FF0000"/>
                </a:solidFill>
              </a:rPr>
              <a:t>Board of Visitors </a:t>
            </a:r>
            <a:r>
              <a:rPr lang="en-US" sz="1800" dirty="0"/>
              <a:t>included </a:t>
            </a:r>
            <a:r>
              <a:rPr lang="en-US" sz="1800" dirty="0">
                <a:solidFill>
                  <a:srgbClr val="FFFF00"/>
                </a:solidFill>
              </a:rPr>
              <a:t>U.S.</a:t>
            </a:r>
            <a:r>
              <a:rPr lang="en-US" sz="1800" dirty="0"/>
              <a:t> Presidents </a:t>
            </a:r>
            <a:r>
              <a:rPr lang="en-US" sz="1800" dirty="0">
                <a:solidFill>
                  <a:schemeClr val="tx1"/>
                </a:solidFill>
              </a:rPr>
              <a:t>Thomas Jefferson</a:t>
            </a:r>
            <a:r>
              <a:rPr lang="en-US" sz="1800" dirty="0"/>
              <a:t>, </a:t>
            </a:r>
            <a:r>
              <a:rPr lang="en-US" sz="1800" dirty="0">
                <a:solidFill>
                  <a:schemeClr val="tx1"/>
                </a:solidFill>
              </a:rPr>
              <a:t>James Madison</a:t>
            </a:r>
            <a:r>
              <a:rPr lang="en-US" sz="1800" dirty="0"/>
              <a:t>, and </a:t>
            </a:r>
            <a:r>
              <a:rPr lang="en-US" sz="1800" dirty="0">
                <a:solidFill>
                  <a:schemeClr val="tx1"/>
                </a:solidFill>
              </a:rPr>
              <a:t>James Monroe</a:t>
            </a:r>
            <a:r>
              <a:rPr lang="en-US" sz="1800" dirty="0"/>
              <a:t>.</a:t>
            </a:r>
          </a:p>
        </p:txBody>
      </p:sp>
      <p:sp>
        <p:nvSpPr>
          <p:cNvPr id="6" name="TextBox 5"/>
          <p:cNvSpPr txBox="1"/>
          <p:nvPr/>
        </p:nvSpPr>
        <p:spPr>
          <a:xfrm>
            <a:off x="2888115" y="4186579"/>
            <a:ext cx="3282043" cy="646331"/>
          </a:xfrm>
          <a:prstGeom prst="rect">
            <a:avLst/>
          </a:prstGeom>
          <a:noFill/>
        </p:spPr>
        <p:txBody>
          <a:bodyPr wrap="square" rtlCol="0">
            <a:spAutoFit/>
          </a:bodyPr>
          <a:lstStyle/>
          <a:p>
            <a:r>
              <a:rPr lang="en-US" sz="1800" b="1" dirty="0">
                <a:solidFill>
                  <a:srgbClr val="FF0000"/>
                </a:solidFill>
              </a:rPr>
              <a:t>Organization</a:t>
            </a:r>
            <a:r>
              <a:rPr lang="en-US" sz="1800" b="1" dirty="0"/>
              <a:t>, </a:t>
            </a:r>
            <a:r>
              <a:rPr lang="en-US" sz="1800" b="1" dirty="0">
                <a:solidFill>
                  <a:srgbClr val="FFC000"/>
                </a:solidFill>
              </a:rPr>
              <a:t>Location</a:t>
            </a:r>
            <a:r>
              <a:rPr lang="en-US" sz="1800" b="1" dirty="0"/>
              <a:t>, Person</a:t>
            </a:r>
          </a:p>
        </p:txBody>
      </p:sp>
    </p:spTree>
    <p:extLst>
      <p:ext uri="{BB962C8B-B14F-4D97-AF65-F5344CB8AC3E}">
        <p14:creationId xmlns:p14="http://schemas.microsoft.com/office/powerpoint/2010/main" val="79527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D156-D67D-4933-8CDB-374E97928525}"/>
              </a:ext>
            </a:extLst>
          </p:cNvPr>
          <p:cNvSpPr>
            <a:spLocks noGrp="1"/>
          </p:cNvSpPr>
          <p:nvPr>
            <p:ph type="title"/>
          </p:nvPr>
        </p:nvSpPr>
        <p:spPr>
          <a:xfrm>
            <a:off x="457200" y="399328"/>
            <a:ext cx="8229600" cy="566166"/>
          </a:xfrm>
        </p:spPr>
        <p:txBody>
          <a:bodyPr>
            <a:normAutofit/>
          </a:bodyPr>
          <a:lstStyle/>
          <a:p>
            <a:r>
              <a:rPr lang="en-US" sz="3200" dirty="0"/>
              <a:t>Named Entity Recognition</a:t>
            </a:r>
            <a:endParaRPr lang="en-AU" sz="3200" dirty="0"/>
          </a:p>
        </p:txBody>
      </p:sp>
      <p:sp>
        <p:nvSpPr>
          <p:cNvPr id="4" name="TextBox 3">
            <a:extLst>
              <a:ext uri="{FF2B5EF4-FFF2-40B4-BE49-F238E27FC236}">
                <a16:creationId xmlns:a16="http://schemas.microsoft.com/office/drawing/2014/main" id="{74CB2DF9-BE87-41EC-A218-6AD75A5ED639}"/>
              </a:ext>
            </a:extLst>
          </p:cNvPr>
          <p:cNvSpPr txBox="1"/>
          <p:nvPr/>
        </p:nvSpPr>
        <p:spPr>
          <a:xfrm>
            <a:off x="449179" y="1091088"/>
            <a:ext cx="6172198" cy="738664"/>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fr-FR" sz="1400" dirty="0" err="1">
                <a:solidFill>
                  <a:schemeClr val="accent5">
                    <a:lumMod val="75000"/>
                  </a:schemeClr>
                </a:solidFill>
                <a:latin typeface="Times New Roman" panose="02020603050405020304" pitchFamily="18" charset="0"/>
                <a:cs typeface="Times New Roman" panose="02020603050405020304" pitchFamily="18" charset="0"/>
              </a:rPr>
              <a:t>from</a:t>
            </a:r>
            <a:r>
              <a:rPr lang="fr-FR" sz="1400" dirty="0">
                <a:solidFill>
                  <a:schemeClr val="accent5">
                    <a:lumMod val="75000"/>
                  </a:schemeClr>
                </a:solidFill>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nltk</a:t>
            </a:r>
            <a:r>
              <a:rPr lang="fr-FR" sz="1400" dirty="0">
                <a:latin typeface="Times New Roman" panose="02020603050405020304" pitchFamily="18" charset="0"/>
                <a:cs typeface="Times New Roman" panose="02020603050405020304" pitchFamily="18" charset="0"/>
              </a:rPr>
              <a:t> </a:t>
            </a:r>
            <a:r>
              <a:rPr lang="fr-FR" sz="1400" dirty="0">
                <a:solidFill>
                  <a:schemeClr val="accent5">
                    <a:lumMod val="75000"/>
                  </a:schemeClr>
                </a:solidFill>
                <a:latin typeface="Times New Roman" panose="02020603050405020304" pitchFamily="18" charset="0"/>
                <a:cs typeface="Times New Roman" panose="02020603050405020304" pitchFamily="18" charset="0"/>
              </a:rPr>
              <a:t>import</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ne_chunk</a:t>
            </a:r>
            <a:endParaRPr lang="fr-FR" sz="1400" dirty="0">
              <a:latin typeface="Times New Roman" panose="02020603050405020304" pitchFamily="18" charset="0"/>
              <a:cs typeface="Times New Roman" panose="02020603050405020304" pitchFamily="18" charset="0"/>
            </a:endParaRPr>
          </a:p>
          <a:p>
            <a:r>
              <a:rPr lang="fr-FR" sz="1400" dirty="0" err="1">
                <a:latin typeface="Times New Roman" panose="02020603050405020304" pitchFamily="18" charset="0"/>
                <a:cs typeface="Times New Roman" panose="02020603050405020304" pitchFamily="18" charset="0"/>
              </a:rPr>
              <a:t>ne_tree</a:t>
            </a:r>
            <a:r>
              <a:rPr lang="fr-FR" sz="1400" dirty="0">
                <a:latin typeface="Times New Roman" panose="02020603050405020304" pitchFamily="18" charset="0"/>
                <a:cs typeface="Times New Roman" panose="02020603050405020304" pitchFamily="18" charset="0"/>
              </a:rPr>
              <a:t> = </a:t>
            </a:r>
            <a:r>
              <a:rPr lang="fr-FR" sz="1400" dirty="0" err="1">
                <a:latin typeface="Times New Roman" panose="02020603050405020304" pitchFamily="18" charset="0"/>
                <a:cs typeface="Times New Roman" panose="02020603050405020304" pitchFamily="18" charset="0"/>
              </a:rPr>
              <a:t>ne_chunk</a:t>
            </a:r>
            <a:r>
              <a:rPr lang="fr-FR" sz="1400" dirty="0">
                <a:latin typeface="Times New Roman" panose="02020603050405020304" pitchFamily="18" charset="0"/>
                <a:cs typeface="Times New Roman" panose="02020603050405020304" pitchFamily="18" charset="0"/>
              </a:rPr>
              <a:t>(</a:t>
            </a:r>
            <a:r>
              <a:rPr lang="fr-FR" sz="1400" dirty="0" err="1">
                <a:latin typeface="Times New Roman" panose="02020603050405020304" pitchFamily="18" charset="0"/>
                <a:cs typeface="Times New Roman" panose="02020603050405020304" pitchFamily="18" charset="0"/>
              </a:rPr>
              <a:t>pos_tag</a:t>
            </a:r>
            <a:r>
              <a:rPr lang="fr-FR" sz="1400" dirty="0">
                <a:latin typeface="Times New Roman" panose="02020603050405020304" pitchFamily="18" charset="0"/>
                <a:cs typeface="Times New Roman" panose="02020603050405020304" pitchFamily="18" charset="0"/>
              </a:rPr>
              <a:t>)</a:t>
            </a:r>
          </a:p>
          <a:p>
            <a:r>
              <a:rPr lang="fr-FR" sz="1400" dirty="0" err="1">
                <a:latin typeface="Times New Roman" panose="02020603050405020304" pitchFamily="18" charset="0"/>
                <a:cs typeface="Times New Roman" panose="02020603050405020304" pitchFamily="18" charset="0"/>
              </a:rPr>
              <a:t>print</a:t>
            </a:r>
            <a:r>
              <a:rPr lang="fr-FR" sz="1400" dirty="0">
                <a:latin typeface="Times New Roman" panose="02020603050405020304" pitchFamily="18" charset="0"/>
                <a:cs typeface="Times New Roman" panose="02020603050405020304" pitchFamily="18" charset="0"/>
              </a:rPr>
              <a:t>(</a:t>
            </a:r>
            <a:r>
              <a:rPr lang="fr-FR" sz="1400" dirty="0" err="1">
                <a:latin typeface="Times New Roman" panose="02020603050405020304" pitchFamily="18" charset="0"/>
                <a:cs typeface="Times New Roman" panose="02020603050405020304" pitchFamily="18" charset="0"/>
              </a:rPr>
              <a:t>ne_tree</a:t>
            </a:r>
            <a:r>
              <a:rPr lang="fr-FR" sz="1400" dirty="0">
                <a:latin typeface="Times New Roman" panose="02020603050405020304" pitchFamily="18" charset="0"/>
                <a:cs typeface="Times New Roman" panose="02020603050405020304" pitchFamily="18" charset="0"/>
              </a:rPr>
              <a:t>)</a:t>
            </a:r>
            <a:endParaRPr lang="en-AU"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1CF9834-65DF-48C0-890C-046882F89B9A}"/>
              </a:ext>
            </a:extLst>
          </p:cNvPr>
          <p:cNvSpPr txBox="1"/>
          <p:nvPr/>
        </p:nvSpPr>
        <p:spPr>
          <a:xfrm>
            <a:off x="498507" y="1961151"/>
            <a:ext cx="4580708" cy="2893100"/>
          </a:xfrm>
          <a:prstGeom prst="rect">
            <a:avLst/>
          </a:prstGeom>
          <a:noFill/>
        </p:spPr>
        <p:txBody>
          <a:bodyPr wrap="square">
            <a:spAutoFit/>
          </a:bodyPr>
          <a:lstStyle/>
          <a:p>
            <a:r>
              <a:rPr lang="en-AU" sz="1400" dirty="0"/>
              <a:t>(S</a:t>
            </a:r>
          </a:p>
          <a:p>
            <a:r>
              <a:rPr lang="en-AU" sz="1400" dirty="0"/>
              <a:t>  heartbreaking/VBG</a:t>
            </a:r>
          </a:p>
          <a:p>
            <a:r>
              <a:rPr lang="en-AU" sz="1400" dirty="0"/>
              <a:t>  moment/NN</a:t>
            </a:r>
          </a:p>
          <a:p>
            <a:r>
              <a:rPr lang="en-AU" sz="1400" dirty="0"/>
              <a:t>  </a:t>
            </a:r>
            <a:r>
              <a:rPr lang="en-AU" sz="1400" dirty="0" err="1"/>
              <a:t>shane</a:t>
            </a:r>
            <a:r>
              <a:rPr lang="en-AU" sz="1400" dirty="0"/>
              <a:t>/NN</a:t>
            </a:r>
          </a:p>
          <a:p>
            <a:r>
              <a:rPr lang="en-AU" sz="1400" dirty="0"/>
              <a:t>  van/NN</a:t>
            </a:r>
          </a:p>
          <a:p>
            <a:r>
              <a:rPr lang="en-AU" sz="1400" dirty="0"/>
              <a:t>  </a:t>
            </a:r>
            <a:r>
              <a:rPr lang="en-AU" sz="1400" dirty="0" err="1"/>
              <a:t>gisbergen</a:t>
            </a:r>
            <a:r>
              <a:rPr lang="en-AU" sz="1400" dirty="0"/>
              <a:t>/NN</a:t>
            </a:r>
          </a:p>
          <a:p>
            <a:r>
              <a:rPr lang="en-AU" sz="1400" dirty="0"/>
              <a:t>  car/NN</a:t>
            </a:r>
          </a:p>
          <a:p>
            <a:r>
              <a:rPr lang="en-AU" sz="1400" dirty="0"/>
              <a:t>  fails/VBZ</a:t>
            </a:r>
          </a:p>
          <a:p>
            <a:r>
              <a:rPr lang="en-AU" sz="1400" dirty="0"/>
              <a:t>  start/VBP</a:t>
            </a:r>
          </a:p>
          <a:p>
            <a:r>
              <a:rPr lang="en-AU" sz="1400" dirty="0"/>
              <a:t>  pit/NN</a:t>
            </a:r>
          </a:p>
          <a:p>
            <a:r>
              <a:rPr lang="en-AU" sz="1400" dirty="0"/>
              <a:t>  heartbreaking/VBG</a:t>
            </a:r>
          </a:p>
          <a:p>
            <a:r>
              <a:rPr lang="en-AU" sz="1400" dirty="0"/>
              <a:t>  </a:t>
            </a:r>
            <a:r>
              <a:rPr lang="en-AU" sz="1400" dirty="0" err="1"/>
              <a:t>shane</a:t>
            </a:r>
            <a:r>
              <a:rPr lang="en-AU" sz="1400" dirty="0"/>
              <a:t>/NN</a:t>
            </a:r>
          </a:p>
          <a:p>
            <a:r>
              <a:rPr lang="en-AU" sz="1400" dirty="0"/>
              <a:t>  #v8sc/NN)</a:t>
            </a:r>
          </a:p>
        </p:txBody>
      </p:sp>
    </p:spTree>
    <p:extLst>
      <p:ext uri="{BB962C8B-B14F-4D97-AF65-F5344CB8AC3E}">
        <p14:creationId xmlns:p14="http://schemas.microsoft.com/office/powerpoint/2010/main" val="265248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C58D-1402-4006-9875-41613D2A6350}"/>
              </a:ext>
            </a:extLst>
          </p:cNvPr>
          <p:cNvSpPr>
            <a:spLocks noGrp="1"/>
          </p:cNvSpPr>
          <p:nvPr>
            <p:ph type="title"/>
          </p:nvPr>
        </p:nvSpPr>
        <p:spPr>
          <a:xfrm>
            <a:off x="39189" y="-16873"/>
            <a:ext cx="8229600" cy="619125"/>
          </a:xfrm>
        </p:spPr>
        <p:txBody>
          <a:bodyPr>
            <a:normAutofit/>
          </a:bodyPr>
          <a:lstStyle/>
          <a:p>
            <a:r>
              <a:rPr lang="en-US" sz="3200" dirty="0"/>
              <a:t>Text Summarization</a:t>
            </a:r>
            <a:endParaRPr lang="en-AU" sz="3200" dirty="0"/>
          </a:p>
        </p:txBody>
      </p:sp>
      <p:sp>
        <p:nvSpPr>
          <p:cNvPr id="3" name="Content Placeholder 2">
            <a:extLst>
              <a:ext uri="{FF2B5EF4-FFF2-40B4-BE49-F238E27FC236}">
                <a16:creationId xmlns:a16="http://schemas.microsoft.com/office/drawing/2014/main" id="{E1345ECB-C8CA-4E32-A096-546EBAF4FF4E}"/>
              </a:ext>
            </a:extLst>
          </p:cNvPr>
          <p:cNvSpPr>
            <a:spLocks noGrp="1"/>
          </p:cNvSpPr>
          <p:nvPr>
            <p:ph idx="1"/>
          </p:nvPr>
        </p:nvSpPr>
        <p:spPr>
          <a:xfrm>
            <a:off x="133895" y="493123"/>
            <a:ext cx="8229600" cy="753700"/>
          </a:xfrm>
        </p:spPr>
        <p:txBody>
          <a:bodyPr>
            <a:normAutofit lnSpcReduction="10000"/>
          </a:bodyPr>
          <a:lstStyle/>
          <a:p>
            <a:r>
              <a:rPr lang="en-US" sz="1600" dirty="0"/>
              <a:t>As the name suggests, there are techniques in NLP that help summarize large chunks of text. Text summarization is mainly used in cases such as news articles and research articles.</a:t>
            </a:r>
          </a:p>
          <a:p>
            <a:endParaRPr lang="en-AU" dirty="0"/>
          </a:p>
        </p:txBody>
      </p:sp>
      <p:sp>
        <p:nvSpPr>
          <p:cNvPr id="6" name="TextBox 5">
            <a:extLst>
              <a:ext uri="{FF2B5EF4-FFF2-40B4-BE49-F238E27FC236}">
                <a16:creationId xmlns:a16="http://schemas.microsoft.com/office/drawing/2014/main" id="{66E1CC4B-F303-415E-95DE-A75F91694A10}"/>
              </a:ext>
            </a:extLst>
          </p:cNvPr>
          <p:cNvSpPr txBox="1"/>
          <p:nvPr/>
        </p:nvSpPr>
        <p:spPr>
          <a:xfrm>
            <a:off x="4800600" y="1308050"/>
            <a:ext cx="4114800" cy="1200329"/>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US" sz="1200" dirty="0">
                <a:solidFill>
                  <a:schemeClr val="accent5">
                    <a:lumMod val="75000"/>
                  </a:schemeClr>
                </a:solidFill>
                <a:latin typeface="Times New Roman" panose="02020603050405020304" pitchFamily="18" charset="0"/>
                <a:cs typeface="Times New Roman" panose="02020603050405020304" pitchFamily="18" charset="0"/>
              </a:rPr>
              <a:t>from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heapq</a:t>
            </a:r>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nlargest</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select_length</a:t>
            </a:r>
            <a:r>
              <a:rPr lang="en-US" sz="1200" dirty="0">
                <a:latin typeface="Times New Roman" panose="02020603050405020304" pitchFamily="18" charset="0"/>
                <a:cs typeface="Times New Roman" panose="02020603050405020304" pitchFamily="18" charset="0"/>
              </a:rPr>
              <a:t> = int(</a:t>
            </a:r>
            <a:r>
              <a:rPr lang="en-US" sz="1200" dirty="0" err="1">
                <a:latin typeface="Times New Roman" panose="02020603050405020304" pitchFamily="18" charset="0"/>
                <a:cs typeface="Times New Roman" panose="02020603050405020304" pitchFamily="18" charset="0"/>
              </a:rPr>
              <a:t>len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)*0.01)</a:t>
            </a:r>
          </a:p>
          <a:p>
            <a:r>
              <a:rPr lang="en-US" sz="1200" dirty="0">
                <a:solidFill>
                  <a:schemeClr val="accent5">
                    <a:lumMod val="75000"/>
                  </a:schemeClr>
                </a:solidFill>
                <a:latin typeface="Times New Roman" panose="02020603050405020304" pitchFamily="18" charset="0"/>
                <a:cs typeface="Times New Roman" panose="02020603050405020304" pitchFamily="18" charset="0"/>
              </a:rPr>
              <a:t>print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select_length</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summary = </a:t>
            </a:r>
            <a:r>
              <a:rPr lang="en-US" sz="1200" dirty="0" err="1">
                <a:latin typeface="Times New Roman" panose="02020603050405020304" pitchFamily="18" charset="0"/>
                <a:cs typeface="Times New Roman" panose="02020603050405020304" pitchFamily="18" charset="0"/>
              </a:rPr>
              <a:t>nlargest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select_length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 key = </a:t>
            </a:r>
            <a:r>
              <a:rPr lang="en-US" sz="1200" dirty="0" err="1">
                <a:latin typeface="Times New Roman" panose="02020603050405020304" pitchFamily="18" charset="0"/>
                <a:cs typeface="Times New Roman" panose="02020603050405020304" pitchFamily="18" charset="0"/>
              </a:rPr>
              <a:t>sentence_weight.get</a:t>
            </a:r>
            <a:r>
              <a:rPr lang="en-US" sz="1200" dirty="0">
                <a:latin typeface="Times New Roman" panose="02020603050405020304" pitchFamily="18" charset="0"/>
                <a:cs typeface="Times New Roman" panose="02020603050405020304" pitchFamily="18" charset="0"/>
              </a:rPr>
              <a:t>)</a:t>
            </a:r>
          </a:p>
          <a:p>
            <a:r>
              <a:rPr lang="en-US" sz="1200" dirty="0">
                <a:solidFill>
                  <a:schemeClr val="accent5">
                    <a:lumMod val="75000"/>
                  </a:schemeClr>
                </a:solidFill>
                <a:latin typeface="Times New Roman" panose="02020603050405020304" pitchFamily="18" charset="0"/>
                <a:cs typeface="Times New Roman" panose="02020603050405020304" pitchFamily="18" charset="0"/>
              </a:rPr>
              <a:t>print</a:t>
            </a:r>
            <a:r>
              <a:rPr lang="en-US" sz="1200" dirty="0">
                <a:latin typeface="Times New Roman" panose="02020603050405020304" pitchFamily="18" charset="0"/>
                <a:cs typeface="Times New Roman" panose="02020603050405020304" pitchFamily="18" charset="0"/>
              </a:rPr>
              <a:t>(summary)</a:t>
            </a:r>
          </a:p>
        </p:txBody>
      </p:sp>
      <p:sp>
        <p:nvSpPr>
          <p:cNvPr id="7" name="TextBox 6">
            <a:extLst>
              <a:ext uri="{FF2B5EF4-FFF2-40B4-BE49-F238E27FC236}">
                <a16:creationId xmlns:a16="http://schemas.microsoft.com/office/drawing/2014/main" id="{C2407159-82CF-4630-A6E6-E80C6338666E}"/>
              </a:ext>
            </a:extLst>
          </p:cNvPr>
          <p:cNvSpPr txBox="1"/>
          <p:nvPr/>
        </p:nvSpPr>
        <p:spPr>
          <a:xfrm>
            <a:off x="47210" y="1237902"/>
            <a:ext cx="4648200" cy="3785652"/>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US" sz="1200" dirty="0">
                <a:solidFill>
                  <a:schemeClr val="accent5">
                    <a:lumMod val="75000"/>
                  </a:schemeClr>
                </a:solidFill>
                <a:latin typeface="Times New Roman" panose="02020603050405020304" pitchFamily="18" charset="0"/>
                <a:cs typeface="Times New Roman" panose="02020603050405020304" pitchFamily="18" charset="0"/>
              </a:rPr>
              <a:t>#sentence tokenize</a:t>
            </a:r>
          </a:p>
          <a:p>
            <a:r>
              <a:rPr lang="en-US" sz="1200" dirty="0">
                <a:solidFill>
                  <a:schemeClr val="accent5">
                    <a:lumMod val="75000"/>
                  </a:schemeClr>
                </a:solidFill>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nltk.tokenize</a:t>
            </a:r>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sent_tokenize</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sentence_tokens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sent_tokenize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article_content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sentence_tokens</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solidFill>
                  <a:schemeClr val="accent5">
                    <a:lumMod val="75000"/>
                  </a:schemeClr>
                </a:solidFill>
                <a:latin typeface="Times New Roman" panose="02020603050405020304" pitchFamily="18" charset="0"/>
                <a:cs typeface="Times New Roman" panose="02020603050405020304" pitchFamily="18" charset="0"/>
              </a:rPr>
              <a:t>#Scoring a sentence by its words</a:t>
            </a:r>
          </a:p>
          <a:p>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dict</a:t>
            </a:r>
            <a:r>
              <a:rPr lang="en-US" sz="1200" dirty="0">
                <a:latin typeface="Times New Roman" panose="02020603050405020304" pitchFamily="18" charset="0"/>
                <a:cs typeface="Times New Roman" panose="02020603050405020304" pitchFamily="18" charset="0"/>
              </a:rPr>
              <a:t>()</a:t>
            </a:r>
          </a:p>
          <a:p>
            <a:r>
              <a:rPr lang="en-US" sz="1200" dirty="0">
                <a:solidFill>
                  <a:schemeClr val="accent5">
                    <a:lumMod val="75000"/>
                  </a:schemeClr>
                </a:solidFill>
                <a:latin typeface="Times New Roman" panose="02020603050405020304" pitchFamily="18" charset="0"/>
                <a:cs typeface="Times New Roman" panose="02020603050405020304" pitchFamily="18" charset="0"/>
              </a:rPr>
              <a:t>for </a:t>
            </a:r>
            <a:r>
              <a:rPr lang="en-US" sz="1200" dirty="0">
                <a:latin typeface="Times New Roman" panose="02020603050405020304" pitchFamily="18" charset="0"/>
                <a:cs typeface="Times New Roman" panose="02020603050405020304" pitchFamily="18" charset="0"/>
              </a:rPr>
              <a:t>sentence </a:t>
            </a:r>
            <a:r>
              <a:rPr lang="en-US" sz="1200" dirty="0">
                <a:solidFill>
                  <a:schemeClr val="accent5">
                    <a:lumMod val="75000"/>
                  </a:schemeClr>
                </a:solidFill>
                <a:latin typeface="Times New Roman" panose="02020603050405020304" pitchFamily="18" charset="0"/>
                <a:cs typeface="Times New Roman" panose="02020603050405020304" pitchFamily="18" charset="0"/>
              </a:rPr>
              <a:t>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sentence_tokens</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sentence_wordcount</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len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word_tokenize</a:t>
            </a:r>
            <a:r>
              <a:rPr lang="en-US" sz="1200" dirty="0">
                <a:latin typeface="Times New Roman" panose="02020603050405020304" pitchFamily="18" charset="0"/>
                <a:cs typeface="Times New Roman" panose="02020603050405020304" pitchFamily="18" charset="0"/>
              </a:rPr>
              <a:t>(sentence)))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sentence_wordcount_without_stop_words</a:t>
            </a:r>
            <a:r>
              <a:rPr lang="en-US" sz="1200" dirty="0">
                <a:latin typeface="Times New Roman" panose="02020603050405020304" pitchFamily="18" charset="0"/>
                <a:cs typeface="Times New Roman" panose="02020603050405020304" pitchFamily="18" charset="0"/>
              </a:rPr>
              <a:t> = 0</a:t>
            </a:r>
          </a:p>
          <a:p>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for </a:t>
            </a:r>
            <a:r>
              <a:rPr lang="en-US" sz="1200" dirty="0" err="1">
                <a:latin typeface="Times New Roman" panose="02020603050405020304" pitchFamily="18" charset="0"/>
                <a:cs typeface="Times New Roman" panose="02020603050405020304" pitchFamily="18" charset="0"/>
              </a:rPr>
              <a:t>word_weight</a:t>
            </a:r>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in </a:t>
            </a:r>
            <a:r>
              <a:rPr lang="en-US" sz="1200" dirty="0" err="1">
                <a:latin typeface="Times New Roman" panose="02020603050405020304" pitchFamily="18" charset="0"/>
                <a:cs typeface="Times New Roman" panose="02020603050405020304" pitchFamily="18" charset="0"/>
              </a:rPr>
              <a:t>word_frequencies</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if </a:t>
            </a:r>
            <a:r>
              <a:rPr lang="en-US" sz="1200" dirty="0" err="1">
                <a:latin typeface="Times New Roman" panose="02020603050405020304" pitchFamily="18" charset="0"/>
                <a:cs typeface="Times New Roman" panose="02020603050405020304" pitchFamily="18" charset="0"/>
              </a:rPr>
              <a:t>word_weight</a:t>
            </a:r>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sentence.lower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sentence_wordcount_without_stop_words</a:t>
            </a:r>
            <a:r>
              <a:rPr lang="en-US" sz="1200" dirty="0">
                <a:latin typeface="Times New Roman" panose="02020603050405020304" pitchFamily="18" charset="0"/>
                <a:cs typeface="Times New Roman" panose="02020603050405020304" pitchFamily="18" charset="0"/>
              </a:rPr>
              <a:t> +=1</a:t>
            </a:r>
          </a:p>
          <a:p>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if</a:t>
            </a:r>
            <a:r>
              <a:rPr lang="en-US" sz="1200" dirty="0">
                <a:latin typeface="Times New Roman" panose="02020603050405020304" pitchFamily="18" charset="0"/>
                <a:cs typeface="Times New Roman" panose="02020603050405020304" pitchFamily="18" charset="0"/>
              </a:rPr>
              <a:t> sentence </a:t>
            </a:r>
            <a:r>
              <a:rPr lang="en-US" sz="1200" dirty="0">
                <a:solidFill>
                  <a:schemeClr val="accent5">
                    <a:lumMod val="75000"/>
                  </a:schemeClr>
                </a:solidFill>
                <a:latin typeface="Times New Roman" panose="02020603050405020304" pitchFamily="18" charset="0"/>
                <a:cs typeface="Times New Roman" panose="02020603050405020304" pitchFamily="18" charset="0"/>
              </a:rPr>
              <a:t>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[sentence] += </a:t>
            </a:r>
            <a:r>
              <a:rPr lang="en-US" sz="1200" dirty="0" err="1">
                <a:latin typeface="Times New Roman" panose="02020603050405020304" pitchFamily="18" charset="0"/>
                <a:cs typeface="Times New Roman" panose="02020603050405020304" pitchFamily="18" charset="0"/>
              </a:rPr>
              <a:t>word_frequencies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word_weight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a:solidFill>
                  <a:schemeClr val="accent5">
                    <a:lumMod val="75000"/>
                  </a:schemeClr>
                </a:solidFill>
                <a:latin typeface="Times New Roman" panose="02020603050405020304" pitchFamily="18" charset="0"/>
                <a:cs typeface="Times New Roman" panose="02020603050405020304" pitchFamily="18" charset="0"/>
              </a:rPr>
              <a:t>else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[sentence] = </a:t>
            </a:r>
            <a:r>
              <a:rPr lang="en-US" sz="1200" dirty="0" err="1">
                <a:latin typeface="Times New Roman" panose="02020603050405020304" pitchFamily="18" charset="0"/>
                <a:cs typeface="Times New Roman" panose="02020603050405020304" pitchFamily="18" charset="0"/>
              </a:rPr>
              <a:t>word_frequencies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word_weight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[sentence] = </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[sentence]</a:t>
            </a: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sentence_weight</a:t>
            </a:r>
            <a:r>
              <a:rPr lang="en-US" sz="1200" dirty="0">
                <a:latin typeface="Times New Roman" panose="02020603050405020304" pitchFamily="18" charset="0"/>
                <a:cs typeface="Times New Roman" panose="02020603050405020304" pitchFamily="18" charset="0"/>
              </a:rPr>
              <a:t>)</a:t>
            </a:r>
            <a:endParaRPr lang="en-AU"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5614B4A-87B3-43EB-AC0C-EC2A64A64BB7}"/>
              </a:ext>
            </a:extLst>
          </p:cNvPr>
          <p:cNvSpPr txBox="1"/>
          <p:nvPr/>
        </p:nvSpPr>
        <p:spPr>
          <a:xfrm>
            <a:off x="4800600" y="2715230"/>
            <a:ext cx="3962400" cy="2308324"/>
          </a:xfrm>
          <a:prstGeom prst="rect">
            <a:avLst/>
          </a:prstGeom>
          <a:noFill/>
        </p:spPr>
        <p:txBody>
          <a:bodyPr wrap="square">
            <a:spAutoFit/>
          </a:bodyPr>
          <a:lstStyle/>
          <a:p>
            <a:r>
              <a:rPr lang="en-US" sz="1600" dirty="0"/>
              <a:t>[100]\</a:t>
            </a:r>
            <a:r>
              <a:rPr lang="en-US" sz="1600" dirty="0" err="1"/>
              <a:t>nClassification</a:t>
            </a:r>
            <a:r>
              <a:rPr lang="en-US" sz="1600" dirty="0"/>
              <a:t> of machine learning models can be validated by accuracy estimation techniques like the holdout method, which splits the data in a training and test set (conventionally 2/3 training set and 1/3 test set designation) and evaluates the performance of the training model on the test set.': 3.697530864197532, </a:t>
            </a:r>
            <a:endParaRPr lang="en-AU" sz="1600" dirty="0"/>
          </a:p>
        </p:txBody>
      </p:sp>
    </p:spTree>
    <p:extLst>
      <p:ext uri="{BB962C8B-B14F-4D97-AF65-F5344CB8AC3E}">
        <p14:creationId xmlns:p14="http://schemas.microsoft.com/office/powerpoint/2010/main" val="1559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A26A-AFB8-4DBC-9855-147340F86009}"/>
              </a:ext>
            </a:extLst>
          </p:cNvPr>
          <p:cNvSpPr>
            <a:spLocks noGrp="1"/>
          </p:cNvSpPr>
          <p:nvPr>
            <p:ph type="title"/>
          </p:nvPr>
        </p:nvSpPr>
        <p:spPr/>
        <p:txBody>
          <a:bodyPr>
            <a:normAutofit/>
          </a:bodyPr>
          <a:lstStyle/>
          <a:p>
            <a:r>
              <a:rPr lang="en-US" sz="3200" dirty="0"/>
              <a:t>Word Cloud</a:t>
            </a:r>
            <a:endParaRPr lang="en-AU" sz="3200" dirty="0"/>
          </a:p>
        </p:txBody>
      </p:sp>
      <p:sp>
        <p:nvSpPr>
          <p:cNvPr id="3" name="Content Placeholder 2">
            <a:extLst>
              <a:ext uri="{FF2B5EF4-FFF2-40B4-BE49-F238E27FC236}">
                <a16:creationId xmlns:a16="http://schemas.microsoft.com/office/drawing/2014/main" id="{F1197BFE-841E-4037-A5A0-0580DB60C106}"/>
              </a:ext>
            </a:extLst>
          </p:cNvPr>
          <p:cNvSpPr>
            <a:spLocks noGrp="1"/>
          </p:cNvSpPr>
          <p:nvPr>
            <p:ph idx="1"/>
          </p:nvPr>
        </p:nvSpPr>
        <p:spPr/>
        <p:txBody>
          <a:bodyPr/>
          <a:lstStyle/>
          <a:p>
            <a:r>
              <a:rPr lang="en-US" dirty="0"/>
              <a:t>A graphical display of words in a corpus</a:t>
            </a:r>
          </a:p>
          <a:p>
            <a:r>
              <a:rPr lang="en-US" dirty="0"/>
              <a:t>Size of word based on number of occurrences</a:t>
            </a:r>
          </a:p>
          <a:p>
            <a:r>
              <a:rPr lang="en-US" dirty="0"/>
              <a:t>Visual view of the most popular terms </a:t>
            </a:r>
          </a:p>
          <a:p>
            <a:r>
              <a:rPr lang="en-US" dirty="0"/>
              <a:t>Popular presentation concept in text analytics</a:t>
            </a:r>
          </a:p>
          <a:p>
            <a:endParaRPr lang="en-AU" dirty="0"/>
          </a:p>
        </p:txBody>
      </p:sp>
      <p:sp>
        <p:nvSpPr>
          <p:cNvPr id="4" name="TextBox 3">
            <a:extLst>
              <a:ext uri="{FF2B5EF4-FFF2-40B4-BE49-F238E27FC236}">
                <a16:creationId xmlns:a16="http://schemas.microsoft.com/office/drawing/2014/main" id="{7436A197-5006-4718-ABEC-8E8D39D102D7}"/>
              </a:ext>
            </a:extLst>
          </p:cNvPr>
          <p:cNvSpPr txBox="1"/>
          <p:nvPr/>
        </p:nvSpPr>
        <p:spPr>
          <a:xfrm>
            <a:off x="457200" y="3257550"/>
            <a:ext cx="6172198" cy="1815882"/>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 </a:t>
            </a:r>
            <a:r>
              <a:rPr lang="en-AU" sz="1400" dirty="0" err="1">
                <a:latin typeface="Times New Roman" panose="02020603050405020304" pitchFamily="18" charset="0"/>
                <a:cs typeface="Times New Roman" panose="02020603050405020304" pitchFamily="18" charset="0"/>
              </a:rPr>
              <a:t>wordcloud</a:t>
            </a:r>
            <a:r>
              <a:rPr lang="en-AU" sz="1400" dirty="0">
                <a:latin typeface="Times New Roman" panose="02020603050405020304" pitchFamily="18" charset="0"/>
                <a:cs typeface="Times New Roman" panose="02020603050405020304" pitchFamily="18" charset="0"/>
              </a:rPr>
              <a:t> </a:t>
            </a:r>
            <a:r>
              <a:rPr lang="en-AU" sz="1400"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WordCloud</a:t>
            </a:r>
            <a:endParaRPr lang="en-AU" sz="1400" dirty="0">
              <a:latin typeface="Times New Roman" panose="02020603050405020304" pitchFamily="18" charset="0"/>
              <a:cs typeface="Times New Roman" panose="02020603050405020304" pitchFamily="18" charset="0"/>
            </a:endParaRPr>
          </a:p>
          <a:p>
            <a:endParaRPr lang="en-AU"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fig, </a:t>
            </a:r>
            <a:r>
              <a:rPr lang="en-AU" sz="1400" dirty="0" err="1">
                <a:latin typeface="Times New Roman" panose="02020603050405020304" pitchFamily="18" charset="0"/>
                <a:cs typeface="Times New Roman" panose="02020603050405020304" pitchFamily="18" charset="0"/>
              </a:rPr>
              <a:t>ax</a:t>
            </a:r>
            <a:r>
              <a:rPr lang="en-AU" sz="1400" dirty="0">
                <a:latin typeface="Times New Roman" panose="02020603050405020304" pitchFamily="18" charset="0"/>
                <a:cs typeface="Times New Roman" panose="02020603050405020304" pitchFamily="18" charset="0"/>
              </a:rPr>
              <a:t> = </a:t>
            </a:r>
            <a:r>
              <a:rPr lang="en-AU" sz="1400" dirty="0" err="1">
                <a:latin typeface="Times New Roman" panose="02020603050405020304" pitchFamily="18" charset="0"/>
                <a:cs typeface="Times New Roman" panose="02020603050405020304" pitchFamily="18" charset="0"/>
              </a:rPr>
              <a:t>plt.subplots</a:t>
            </a:r>
            <a:r>
              <a:rPr lang="en-AU" sz="1400" dirty="0">
                <a:latin typeface="Times New Roman" panose="02020603050405020304" pitchFamily="18" charset="0"/>
                <a:cs typeface="Times New Roman" panose="02020603050405020304" pitchFamily="18" charset="0"/>
              </a:rPr>
              <a:t>()</a:t>
            </a:r>
          </a:p>
          <a:p>
            <a:r>
              <a:rPr lang="en-AU" sz="1400" dirty="0" err="1">
                <a:latin typeface="Times New Roman" panose="02020603050405020304" pitchFamily="18" charset="0"/>
                <a:cs typeface="Times New Roman" panose="02020603050405020304" pitchFamily="18" charset="0"/>
              </a:rPr>
              <a:t>wordcloud</a:t>
            </a:r>
            <a:r>
              <a:rPr lang="en-AU" sz="1400" dirty="0">
                <a:latin typeface="Times New Roman" panose="02020603050405020304" pitchFamily="18" charset="0"/>
                <a:cs typeface="Times New Roman" panose="02020603050405020304" pitchFamily="18" charset="0"/>
              </a:rPr>
              <a:t> = </a:t>
            </a:r>
            <a:r>
              <a:rPr lang="en-AU" sz="1400" dirty="0" err="1">
                <a:latin typeface="Times New Roman" panose="02020603050405020304" pitchFamily="18" charset="0"/>
                <a:cs typeface="Times New Roman" panose="02020603050405020304" pitchFamily="18" charset="0"/>
              </a:rPr>
              <a:t>WordCloud</a:t>
            </a:r>
            <a:r>
              <a:rPr lang="en-AU" sz="1400" dirty="0">
                <a:latin typeface="Times New Roman" panose="02020603050405020304" pitchFamily="18" charset="0"/>
                <a:cs typeface="Times New Roman" panose="02020603050405020304" pitchFamily="18" charset="0"/>
              </a:rPr>
              <a:t>(</a:t>
            </a:r>
            <a:r>
              <a:rPr lang="en-AU" sz="1400" dirty="0" err="1">
                <a:latin typeface="Times New Roman" panose="02020603050405020304" pitchFamily="18" charset="0"/>
                <a:cs typeface="Times New Roman" panose="02020603050405020304" pitchFamily="18" charset="0"/>
              </a:rPr>
              <a:t>background_color</a:t>
            </a:r>
            <a:r>
              <a:rPr lang="en-AU" sz="1400" dirty="0">
                <a:latin typeface="Times New Roman" panose="02020603050405020304" pitchFamily="18" charset="0"/>
                <a:cs typeface="Times New Roman" panose="02020603050405020304" pitchFamily="18" charset="0"/>
              </a:rPr>
              <a:t>="</a:t>
            </a:r>
            <a:r>
              <a:rPr lang="en-AU" sz="1400" dirty="0">
                <a:solidFill>
                  <a:srgbClr val="C00000"/>
                </a:solidFill>
                <a:latin typeface="Times New Roman" panose="02020603050405020304" pitchFamily="18" charset="0"/>
                <a:cs typeface="Times New Roman" panose="02020603050405020304" pitchFamily="18" charset="0"/>
              </a:rPr>
              <a:t>whit</a:t>
            </a:r>
            <a:r>
              <a:rPr lang="en-AU" sz="1400" dirty="0">
                <a:latin typeface="Times New Roman" panose="02020603050405020304" pitchFamily="18" charset="0"/>
                <a:cs typeface="Times New Roman" panose="02020603050405020304" pitchFamily="18" charset="0"/>
              </a:rPr>
              <a:t>e", colormap='</a:t>
            </a:r>
            <a:r>
              <a:rPr lang="en-AU" sz="1400" dirty="0">
                <a:solidFill>
                  <a:srgbClr val="C00000"/>
                </a:solidFill>
                <a:latin typeface="Times New Roman" panose="02020603050405020304" pitchFamily="18" charset="0"/>
                <a:cs typeface="Times New Roman" panose="02020603050405020304" pitchFamily="18" charset="0"/>
              </a:rPr>
              <a:t>tab10</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max_words</a:t>
            </a:r>
            <a:r>
              <a:rPr lang="en-AU" sz="1400" dirty="0">
                <a:latin typeface="Times New Roman" panose="02020603050405020304" pitchFamily="18" charset="0"/>
                <a:cs typeface="Times New Roman" panose="02020603050405020304" pitchFamily="18" charset="0"/>
              </a:rPr>
              <a:t>=200).generate(str(tweets))</a:t>
            </a:r>
          </a:p>
          <a:p>
            <a:r>
              <a:rPr lang="en-AU" sz="1400" dirty="0" err="1">
                <a:latin typeface="Times New Roman" panose="02020603050405020304" pitchFamily="18" charset="0"/>
                <a:cs typeface="Times New Roman" panose="02020603050405020304" pitchFamily="18" charset="0"/>
              </a:rPr>
              <a:t>plt.imshow</a:t>
            </a:r>
            <a:r>
              <a:rPr lang="en-AU" sz="1400" dirty="0">
                <a:latin typeface="Times New Roman" panose="02020603050405020304" pitchFamily="18" charset="0"/>
                <a:cs typeface="Times New Roman" panose="02020603050405020304" pitchFamily="18" charset="0"/>
              </a:rPr>
              <a:t>(</a:t>
            </a:r>
            <a:r>
              <a:rPr lang="en-AU" sz="1400" dirty="0" err="1">
                <a:latin typeface="Times New Roman" panose="02020603050405020304" pitchFamily="18" charset="0"/>
                <a:cs typeface="Times New Roman" panose="02020603050405020304" pitchFamily="18" charset="0"/>
              </a:rPr>
              <a:t>wordcloud</a:t>
            </a:r>
            <a:r>
              <a:rPr lang="en-AU" sz="1400" dirty="0">
                <a:latin typeface="Times New Roman" panose="02020603050405020304" pitchFamily="18" charset="0"/>
                <a:cs typeface="Times New Roman" panose="02020603050405020304" pitchFamily="18" charset="0"/>
              </a:rPr>
              <a:t>, interpolation='bilinear')</a:t>
            </a:r>
          </a:p>
          <a:p>
            <a:r>
              <a:rPr lang="en-AU" sz="1400" dirty="0" err="1">
                <a:latin typeface="Times New Roman" panose="02020603050405020304" pitchFamily="18" charset="0"/>
                <a:cs typeface="Times New Roman" panose="02020603050405020304" pitchFamily="18" charset="0"/>
              </a:rPr>
              <a:t>plt.axis</a:t>
            </a:r>
            <a:r>
              <a:rPr lang="en-AU" sz="1400" dirty="0">
                <a:latin typeface="Times New Roman" panose="02020603050405020304" pitchFamily="18" charset="0"/>
                <a:cs typeface="Times New Roman" panose="02020603050405020304" pitchFamily="18" charset="0"/>
              </a:rPr>
              <a:t>('</a:t>
            </a:r>
            <a:r>
              <a:rPr lang="en-AU" sz="1400" dirty="0">
                <a:solidFill>
                  <a:srgbClr val="C00000"/>
                </a:solidFill>
                <a:latin typeface="Times New Roman" panose="02020603050405020304" pitchFamily="18" charset="0"/>
                <a:cs typeface="Times New Roman" panose="02020603050405020304" pitchFamily="18" charset="0"/>
              </a:rPr>
              <a:t>off</a:t>
            </a:r>
            <a:r>
              <a:rPr lang="en-AU" sz="1400" dirty="0">
                <a:latin typeface="Times New Roman" panose="02020603050405020304" pitchFamily="18" charset="0"/>
                <a:cs typeface="Times New Roman" panose="02020603050405020304" pitchFamily="18" charset="0"/>
              </a:rPr>
              <a:t>')</a:t>
            </a:r>
          </a:p>
          <a:p>
            <a:r>
              <a:rPr lang="en-AU" sz="1400" dirty="0" err="1">
                <a:latin typeface="Times New Roman" panose="02020603050405020304" pitchFamily="18" charset="0"/>
                <a:cs typeface="Times New Roman" panose="02020603050405020304" pitchFamily="18" charset="0"/>
              </a:rPr>
              <a:t>plt.show</a:t>
            </a:r>
            <a:r>
              <a:rPr lang="en-AU" sz="1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FB354EEF-DA1D-4236-B6A3-E367C37F097A}"/>
              </a:ext>
            </a:extLst>
          </p:cNvPr>
          <p:cNvPicPr>
            <a:picLocks noChangeAspect="1"/>
          </p:cNvPicPr>
          <p:nvPr/>
        </p:nvPicPr>
        <p:blipFill>
          <a:blip r:embed="rId3"/>
          <a:stretch>
            <a:fillRect/>
          </a:stretch>
        </p:blipFill>
        <p:spPr>
          <a:xfrm>
            <a:off x="5723693" y="120579"/>
            <a:ext cx="3420307" cy="1792860"/>
          </a:xfrm>
          <a:prstGeom prst="rect">
            <a:avLst/>
          </a:prstGeom>
        </p:spPr>
      </p:pic>
    </p:spTree>
    <p:extLst>
      <p:ext uri="{BB962C8B-B14F-4D97-AF65-F5344CB8AC3E}">
        <p14:creationId xmlns:p14="http://schemas.microsoft.com/office/powerpoint/2010/main" val="24209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EB3E-0E23-49FD-A783-213844335D74}"/>
              </a:ext>
            </a:extLst>
          </p:cNvPr>
          <p:cNvSpPr>
            <a:spLocks noGrp="1"/>
          </p:cNvSpPr>
          <p:nvPr>
            <p:ph type="title"/>
          </p:nvPr>
        </p:nvSpPr>
        <p:spPr/>
        <p:txBody>
          <a:bodyPr>
            <a:normAutofit/>
          </a:bodyPr>
          <a:lstStyle/>
          <a:p>
            <a:r>
              <a:rPr lang="en-US" dirty="0"/>
              <a:t>Predictive Text</a:t>
            </a:r>
            <a:endParaRPr lang="en-AU" dirty="0"/>
          </a:p>
        </p:txBody>
      </p:sp>
      <p:sp>
        <p:nvSpPr>
          <p:cNvPr id="3" name="Content Placeholder 2">
            <a:extLst>
              <a:ext uri="{FF2B5EF4-FFF2-40B4-BE49-F238E27FC236}">
                <a16:creationId xmlns:a16="http://schemas.microsoft.com/office/drawing/2014/main" id="{94BBB866-E069-404A-82BB-B822BBEDAF32}"/>
              </a:ext>
            </a:extLst>
          </p:cNvPr>
          <p:cNvSpPr>
            <a:spLocks noGrp="1"/>
          </p:cNvSpPr>
          <p:nvPr>
            <p:ph idx="1"/>
          </p:nvPr>
        </p:nvSpPr>
        <p:spPr/>
        <p:txBody>
          <a:bodyPr/>
          <a:lstStyle/>
          <a:p>
            <a:r>
              <a:rPr lang="en-US" dirty="0"/>
              <a:t>Recommend next word</a:t>
            </a:r>
          </a:p>
          <a:p>
            <a:r>
              <a:rPr lang="en-US" dirty="0"/>
              <a:t>Choose from list instead of typing </a:t>
            </a:r>
          </a:p>
          <a:p>
            <a:r>
              <a:rPr lang="en-US" dirty="0"/>
              <a:t>How it works</a:t>
            </a:r>
          </a:p>
          <a:p>
            <a:pPr lvl="1"/>
            <a:r>
              <a:rPr lang="en-US" dirty="0"/>
              <a:t>Corpus of sentences</a:t>
            </a:r>
          </a:p>
          <a:p>
            <a:pPr lvl="1"/>
            <a:r>
              <a:rPr lang="en-US" dirty="0"/>
              <a:t>N-grams used to build a database</a:t>
            </a:r>
          </a:p>
          <a:p>
            <a:pPr lvl="1"/>
            <a:r>
              <a:rPr lang="en-US" dirty="0"/>
              <a:t>Predict from the database</a:t>
            </a:r>
          </a:p>
          <a:p>
            <a:pPr marL="0" indent="0">
              <a:buNone/>
            </a:pPr>
            <a:endParaRPr lang="en-AU" dirty="0"/>
          </a:p>
        </p:txBody>
      </p:sp>
      <p:pic>
        <p:nvPicPr>
          <p:cNvPr id="4" name="Picture 3">
            <a:extLst>
              <a:ext uri="{FF2B5EF4-FFF2-40B4-BE49-F238E27FC236}">
                <a16:creationId xmlns:a16="http://schemas.microsoft.com/office/drawing/2014/main" id="{F3633189-09BE-427E-9FCF-534D4AEB33AF}"/>
              </a:ext>
            </a:extLst>
          </p:cNvPr>
          <p:cNvPicPr>
            <a:picLocks noChangeAspect="1"/>
          </p:cNvPicPr>
          <p:nvPr/>
        </p:nvPicPr>
        <p:blipFill>
          <a:blip r:embed="rId3"/>
          <a:stretch>
            <a:fillRect/>
          </a:stretch>
        </p:blipFill>
        <p:spPr>
          <a:xfrm>
            <a:off x="5181600" y="2343150"/>
            <a:ext cx="3728007" cy="2001932"/>
          </a:xfrm>
          <a:prstGeom prst="rect">
            <a:avLst/>
          </a:prstGeom>
        </p:spPr>
      </p:pic>
    </p:spTree>
    <p:extLst>
      <p:ext uri="{BB962C8B-B14F-4D97-AF65-F5344CB8AC3E}">
        <p14:creationId xmlns:p14="http://schemas.microsoft.com/office/powerpoint/2010/main" val="290439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254126-FEC9-4491-A630-70F60E79D8E2}"/>
              </a:ext>
            </a:extLst>
          </p:cNvPr>
          <p:cNvSpPr txBox="1">
            <a:spLocks/>
          </p:cNvSpPr>
          <p:nvPr/>
        </p:nvSpPr>
        <p:spPr>
          <a:xfrm>
            <a:off x="76200" y="0"/>
            <a:ext cx="8229600" cy="701487"/>
          </a:xfrm>
          <a:prstGeom prst="rect">
            <a:avLst/>
          </a:prstGeom>
        </p:spPr>
        <p:txBody>
          <a:bodyPr vert="horz" lIns="0" rIns="0" bIns="0" anchor="b">
            <a:normAutofit/>
          </a:bodyPr>
          <a:lstStyle>
            <a:lvl1pPr algn="l" rtl="0" eaLnBrk="1" latinLnBrk="0" hangingPunct="1">
              <a:spcBef>
                <a:spcPct val="0"/>
              </a:spcBef>
              <a:buNone/>
              <a:defRPr kumimoji="0" sz="3750" b="0" kern="1200" baseline="0">
                <a:ln>
                  <a:noFill/>
                </a:ln>
                <a:solidFill>
                  <a:schemeClr val="tx2"/>
                </a:solidFill>
                <a:effectLst/>
                <a:latin typeface="+mj-lt"/>
                <a:ea typeface="+mj-ea"/>
                <a:cs typeface="+mj-cs"/>
              </a:defRPr>
            </a:lvl1pPr>
          </a:lstStyle>
          <a:p>
            <a:pPr fontAlgn="auto">
              <a:spcAft>
                <a:spcPts val="0"/>
              </a:spcAft>
            </a:pPr>
            <a:r>
              <a:rPr lang="en-US" sz="3200" dirty="0"/>
              <a:t>Topic Modeling</a:t>
            </a:r>
            <a:endParaRPr lang="en-AU" sz="3200" dirty="0"/>
          </a:p>
        </p:txBody>
      </p:sp>
      <p:sp>
        <p:nvSpPr>
          <p:cNvPr id="5" name="Content Placeholder 2">
            <a:extLst>
              <a:ext uri="{FF2B5EF4-FFF2-40B4-BE49-F238E27FC236}">
                <a16:creationId xmlns:a16="http://schemas.microsoft.com/office/drawing/2014/main" id="{E2013A42-A964-4839-B019-971C71C17C54}"/>
              </a:ext>
            </a:extLst>
          </p:cNvPr>
          <p:cNvSpPr txBox="1">
            <a:spLocks/>
          </p:cNvSpPr>
          <p:nvPr/>
        </p:nvSpPr>
        <p:spPr>
          <a:xfrm>
            <a:off x="76200" y="701487"/>
            <a:ext cx="8229600" cy="2415540"/>
          </a:xfrm>
          <a:prstGeom prst="rect">
            <a:avLst/>
          </a:prstGeom>
        </p:spPr>
        <p:txBody>
          <a:bodyPr vert="horz">
            <a:normAutofit/>
          </a:bodyPr>
          <a:lstStyle>
            <a:lvl1pPr marL="205740" indent="-205740" algn="l" rtl="0" eaLnBrk="1" latinLnBrk="0" hangingPunct="1">
              <a:spcBef>
                <a:spcPct val="20000"/>
              </a:spcBef>
              <a:buClr>
                <a:schemeClr val="accent3"/>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a:lstStyle>
          <a:p>
            <a:pPr fontAlgn="auto">
              <a:spcAft>
                <a:spcPts val="0"/>
              </a:spcAft>
            </a:pPr>
            <a:r>
              <a:rPr lang="en-US" dirty="0"/>
              <a:t>To identify natural topics in the text. </a:t>
            </a:r>
          </a:p>
          <a:p>
            <a:pPr lvl="1" fontAlgn="auto">
              <a:spcAft>
                <a:spcPts val="0"/>
              </a:spcAft>
            </a:pPr>
            <a:r>
              <a:rPr lang="en-US" dirty="0"/>
              <a:t>Supervised learning </a:t>
            </a:r>
          </a:p>
          <a:p>
            <a:pPr lvl="1" fontAlgn="auto">
              <a:spcAft>
                <a:spcPts val="0"/>
              </a:spcAft>
            </a:pPr>
            <a:r>
              <a:rPr lang="en-US" dirty="0"/>
              <a:t>Unsupervised learning</a:t>
            </a:r>
          </a:p>
          <a:p>
            <a:pPr lvl="2" fontAlgn="auto">
              <a:spcAft>
                <a:spcPts val="0"/>
              </a:spcAft>
            </a:pPr>
            <a:r>
              <a:rPr lang="en-US" dirty="0"/>
              <a:t> A prime advantage is that model training and a labeled training dataset are not required.</a:t>
            </a:r>
          </a:p>
          <a:p>
            <a:pPr fontAlgn="auto">
              <a:spcAft>
                <a:spcPts val="0"/>
              </a:spcAft>
            </a:pPr>
            <a:endParaRPr lang="en-AU" dirty="0"/>
          </a:p>
        </p:txBody>
      </p:sp>
      <p:sp>
        <p:nvSpPr>
          <p:cNvPr id="6" name="Title 1">
            <a:extLst>
              <a:ext uri="{FF2B5EF4-FFF2-40B4-BE49-F238E27FC236}">
                <a16:creationId xmlns:a16="http://schemas.microsoft.com/office/drawing/2014/main" id="{D03D3842-F43F-48DC-8883-A0F00EF9B46A}"/>
              </a:ext>
            </a:extLst>
          </p:cNvPr>
          <p:cNvSpPr>
            <a:spLocks noGrp="1"/>
          </p:cNvSpPr>
          <p:nvPr>
            <p:ph type="title"/>
          </p:nvPr>
        </p:nvSpPr>
        <p:spPr>
          <a:xfrm>
            <a:off x="76200" y="2259777"/>
            <a:ext cx="8229600" cy="857250"/>
          </a:xfrm>
        </p:spPr>
        <p:txBody>
          <a:bodyPr>
            <a:normAutofit/>
          </a:bodyPr>
          <a:lstStyle/>
          <a:p>
            <a:r>
              <a:rPr lang="en-US" sz="3200" dirty="0"/>
              <a:t>Sentiment Analysis</a:t>
            </a:r>
            <a:endParaRPr lang="en-AU" sz="3200" dirty="0"/>
          </a:p>
        </p:txBody>
      </p:sp>
      <p:sp>
        <p:nvSpPr>
          <p:cNvPr id="7" name="Content Placeholder 2">
            <a:extLst>
              <a:ext uri="{FF2B5EF4-FFF2-40B4-BE49-F238E27FC236}">
                <a16:creationId xmlns:a16="http://schemas.microsoft.com/office/drawing/2014/main" id="{EBBC2C1A-FB7C-4FF2-BBE1-5EDF4D3359FD}"/>
              </a:ext>
            </a:extLst>
          </p:cNvPr>
          <p:cNvSpPr>
            <a:spLocks noGrp="1"/>
          </p:cNvSpPr>
          <p:nvPr>
            <p:ph idx="1"/>
          </p:nvPr>
        </p:nvSpPr>
        <p:spPr>
          <a:xfrm>
            <a:off x="76200" y="3183321"/>
            <a:ext cx="8229600" cy="967740"/>
          </a:xfrm>
        </p:spPr>
        <p:txBody>
          <a:bodyPr>
            <a:noAutofit/>
          </a:bodyPr>
          <a:lstStyle/>
          <a:p>
            <a:r>
              <a:rPr lang="en-US" sz="1600" dirty="0"/>
              <a:t>Identify, extract, quantify, and study affective states and subjective information</a:t>
            </a:r>
          </a:p>
          <a:p>
            <a:r>
              <a:rPr lang="en-US" sz="1600" dirty="0"/>
              <a:t>The simplest output of sentiment analysis is a 3-point scale: positive/negative/neutral.</a:t>
            </a:r>
          </a:p>
          <a:p>
            <a:r>
              <a:rPr lang="en-US" sz="1600" dirty="0"/>
              <a:t> In more complex cases the output can be a numeric score that can be bucketed into as many categories as required. </a:t>
            </a:r>
          </a:p>
          <a:p>
            <a:r>
              <a:rPr lang="en-US" sz="1600" dirty="0"/>
              <a:t>Sentiment analysis is widely applied to voice of the customer materials such as social media/online reviews and survey responses</a:t>
            </a:r>
            <a:endParaRPr lang="en-US" sz="1200" dirty="0"/>
          </a:p>
          <a:p>
            <a:endParaRPr lang="en-AU" sz="1200" dirty="0"/>
          </a:p>
        </p:txBody>
      </p:sp>
    </p:spTree>
    <p:extLst>
      <p:ext uri="{BB962C8B-B14F-4D97-AF65-F5344CB8AC3E}">
        <p14:creationId xmlns:p14="http://schemas.microsoft.com/office/powerpoint/2010/main" val="89578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person&#10;&#10;Description automatically generated">
            <a:extLst>
              <a:ext uri="{FF2B5EF4-FFF2-40B4-BE49-F238E27FC236}">
                <a16:creationId xmlns:a16="http://schemas.microsoft.com/office/drawing/2014/main" id="{40E102FC-8EDB-3D1E-3F4C-389EDBC8C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61" y="110728"/>
            <a:ext cx="3957638" cy="4922044"/>
          </a:xfrm>
          <a:prstGeom prst="rect">
            <a:avLst/>
          </a:prstGeom>
        </p:spPr>
      </p:pic>
      <p:sp>
        <p:nvSpPr>
          <p:cNvPr id="7" name="TextBox 6">
            <a:extLst>
              <a:ext uri="{FF2B5EF4-FFF2-40B4-BE49-F238E27FC236}">
                <a16:creationId xmlns:a16="http://schemas.microsoft.com/office/drawing/2014/main" id="{8FCAD6E5-EC00-D6E8-F603-3B0B9140D7BC}"/>
              </a:ext>
            </a:extLst>
          </p:cNvPr>
          <p:cNvSpPr txBox="1"/>
          <p:nvPr/>
        </p:nvSpPr>
        <p:spPr>
          <a:xfrm>
            <a:off x="8238281" y="4679066"/>
            <a:ext cx="720524" cy="207749"/>
          </a:xfrm>
          <a:prstGeom prst="rect">
            <a:avLst/>
          </a:prstGeom>
          <a:solidFill>
            <a:schemeClr val="bg1"/>
          </a:solidFill>
        </p:spPr>
        <p:txBody>
          <a:bodyPr wrap="square" rtlCol="0">
            <a:spAutoFit/>
          </a:bodyPr>
          <a:lstStyle/>
          <a:p>
            <a:endParaRPr lang="en-AU" sz="750" dirty="0"/>
          </a:p>
        </p:txBody>
      </p:sp>
      <p:sp>
        <p:nvSpPr>
          <p:cNvPr id="2" name="TextBox 1">
            <a:extLst>
              <a:ext uri="{FF2B5EF4-FFF2-40B4-BE49-F238E27FC236}">
                <a16:creationId xmlns:a16="http://schemas.microsoft.com/office/drawing/2014/main" id="{34824C37-A4DF-0DC3-BF78-87F7435E9F77}"/>
              </a:ext>
            </a:extLst>
          </p:cNvPr>
          <p:cNvSpPr txBox="1"/>
          <p:nvPr/>
        </p:nvSpPr>
        <p:spPr>
          <a:xfrm>
            <a:off x="-10510" y="1123950"/>
            <a:ext cx="4724399" cy="523220"/>
          </a:xfrm>
          <a:prstGeom prst="rect">
            <a:avLst/>
          </a:prstGeom>
          <a:noFill/>
        </p:spPr>
        <p:txBody>
          <a:bodyPr wrap="square" rtlCol="0">
            <a:spAutoFit/>
          </a:bodyPr>
          <a:lstStyle/>
          <a:p>
            <a:r>
              <a:rPr lang="en-US" sz="2800" dirty="0">
                <a:solidFill>
                  <a:srgbClr val="FF0000"/>
                </a:solidFill>
              </a:rPr>
              <a:t>Extra Resource</a:t>
            </a:r>
            <a:endParaRPr lang="en-AU" sz="2800" dirty="0">
              <a:solidFill>
                <a:srgbClr val="FF0000"/>
              </a:solidFill>
            </a:endParaRPr>
          </a:p>
        </p:txBody>
      </p:sp>
      <p:sp>
        <p:nvSpPr>
          <p:cNvPr id="3" name="TextBox 2">
            <a:extLst>
              <a:ext uri="{FF2B5EF4-FFF2-40B4-BE49-F238E27FC236}">
                <a16:creationId xmlns:a16="http://schemas.microsoft.com/office/drawing/2014/main" id="{F48DE1BF-4655-2318-3532-D40A7D041168}"/>
              </a:ext>
            </a:extLst>
          </p:cNvPr>
          <p:cNvSpPr txBox="1"/>
          <p:nvPr/>
        </p:nvSpPr>
        <p:spPr>
          <a:xfrm>
            <a:off x="60434" y="2533650"/>
            <a:ext cx="4582510" cy="400110"/>
          </a:xfrm>
          <a:prstGeom prst="rect">
            <a:avLst/>
          </a:prstGeom>
          <a:noFill/>
        </p:spPr>
        <p:txBody>
          <a:bodyPr wrap="square">
            <a:spAutoFit/>
          </a:bodyPr>
          <a:lstStyle/>
          <a:p>
            <a:r>
              <a:rPr lang="en-AU" sz="2000" dirty="0">
                <a:solidFill>
                  <a:srgbClr val="04617B"/>
                </a:solidFill>
                <a:hlinkClick r:id="rId3">
                  <a:extLst>
                    <a:ext uri="{A12FA001-AC4F-418D-AE19-62706E023703}">
                      <ahyp:hlinkClr xmlns:ahyp="http://schemas.microsoft.com/office/drawing/2018/hyperlinkcolor" val="tx"/>
                    </a:ext>
                  </a:extLst>
                </a:hlinkClick>
              </a:rPr>
              <a:t>https://www.vitalsource.com</a:t>
            </a:r>
            <a:r>
              <a:rPr lang="en-AU" sz="2000" b="1" dirty="0">
                <a:solidFill>
                  <a:srgbClr val="FF0000"/>
                </a:solidFill>
                <a:hlinkClick r:id="rId3">
                  <a:extLst>
                    <a:ext uri="{A12FA001-AC4F-418D-AE19-62706E023703}">
                      <ahyp:hlinkClr xmlns:ahyp="http://schemas.microsoft.com/office/drawing/2018/hyperlinkcolor" val="tx"/>
                    </a:ext>
                  </a:extLst>
                </a:hlinkClick>
              </a:rPr>
              <a:t>/en-au/</a:t>
            </a:r>
            <a:r>
              <a:rPr lang="en-AU" sz="2000" b="1" dirty="0">
                <a:solidFill>
                  <a:srgbClr val="FF0000"/>
                </a:solidFill>
              </a:rPr>
              <a:t> </a:t>
            </a:r>
          </a:p>
        </p:txBody>
      </p:sp>
    </p:spTree>
    <p:extLst>
      <p:ext uri="{BB962C8B-B14F-4D97-AF65-F5344CB8AC3E}">
        <p14:creationId xmlns:p14="http://schemas.microsoft.com/office/powerpoint/2010/main" val="190878246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38711"/>
            <a:ext cx="8229600" cy="857250"/>
          </a:xfrm>
        </p:spPr>
        <p:txBody>
          <a:bodyPr/>
          <a:lstStyle/>
          <a:p>
            <a:r>
              <a:rPr lang="en-US" sz="3200" dirty="0"/>
              <a:t>Tokenization/Segmentation</a:t>
            </a:r>
          </a:p>
        </p:txBody>
      </p:sp>
      <p:sp>
        <p:nvSpPr>
          <p:cNvPr id="4" name="Content Placeholder 3"/>
          <p:cNvSpPr>
            <a:spLocks noGrp="1"/>
          </p:cNvSpPr>
          <p:nvPr>
            <p:ph idx="1"/>
          </p:nvPr>
        </p:nvSpPr>
        <p:spPr>
          <a:xfrm>
            <a:off x="457200" y="1047750"/>
            <a:ext cx="8229600" cy="3695700"/>
          </a:xfrm>
        </p:spPr>
        <p:txBody>
          <a:bodyPr/>
          <a:lstStyle/>
          <a:p>
            <a:r>
              <a:rPr lang="en-US" sz="2400" dirty="0"/>
              <a:t>The process of breaking a stream of textual content into words, terms, symbols, or other meaningful elements.</a:t>
            </a:r>
          </a:p>
          <a:p>
            <a:pPr lvl="1"/>
            <a:r>
              <a:rPr lang="en-US" sz="2400" dirty="0"/>
              <a:t>Task: what is the most </a:t>
            </a:r>
            <a:r>
              <a:rPr lang="en-US" sz="2400" dirty="0">
                <a:solidFill>
                  <a:srgbClr val="FF0000"/>
                </a:solidFill>
              </a:rPr>
              <a:t>likely</a:t>
            </a:r>
            <a:r>
              <a:rPr lang="en-US" sz="2400" dirty="0"/>
              <a:t> segmentation /tokenization?</a:t>
            </a:r>
          </a:p>
        </p:txBody>
      </p:sp>
      <p:sp>
        <p:nvSpPr>
          <p:cNvPr id="5" name="Rounded Rectangle 4"/>
          <p:cNvSpPr/>
          <p:nvPr/>
        </p:nvSpPr>
        <p:spPr>
          <a:xfrm>
            <a:off x="3012622" y="2490104"/>
            <a:ext cx="3322864" cy="1191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There was an earthquake near </a:t>
            </a:r>
            <a:r>
              <a:rPr lang="en-US" dirty="0"/>
              <a:t>Washington</a:t>
            </a:r>
            <a:r>
              <a:rPr lang="en-US" sz="1800" dirty="0"/>
              <a:t>. I’ve even felt it in Philadelphia. </a:t>
            </a:r>
          </a:p>
        </p:txBody>
      </p:sp>
      <p:sp>
        <p:nvSpPr>
          <p:cNvPr id="6" name="Rounded Rectangle 5"/>
          <p:cNvSpPr/>
          <p:nvPr/>
        </p:nvSpPr>
        <p:spPr>
          <a:xfrm>
            <a:off x="1289957" y="3859369"/>
            <a:ext cx="3118757" cy="832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There</a:t>
            </a:r>
            <a:r>
              <a:rPr lang="en-US" sz="1800" dirty="0"/>
              <a:t> + </a:t>
            </a:r>
            <a:r>
              <a:rPr lang="en-US" sz="1800" dirty="0">
                <a:solidFill>
                  <a:srgbClr val="FF0000"/>
                </a:solidFill>
              </a:rPr>
              <a:t>was </a:t>
            </a:r>
            <a:r>
              <a:rPr lang="en-US" sz="1800" dirty="0"/>
              <a:t>+ </a:t>
            </a:r>
            <a:r>
              <a:rPr lang="en-US" sz="1800" dirty="0">
                <a:solidFill>
                  <a:srgbClr val="FF0000"/>
                </a:solidFill>
              </a:rPr>
              <a:t>an</a:t>
            </a:r>
            <a:r>
              <a:rPr lang="en-US" sz="1800" dirty="0"/>
              <a:t> + </a:t>
            </a:r>
            <a:r>
              <a:rPr lang="en-US" sz="1800" dirty="0">
                <a:solidFill>
                  <a:srgbClr val="FF0000"/>
                </a:solidFill>
              </a:rPr>
              <a:t>earthquake</a:t>
            </a:r>
            <a:r>
              <a:rPr lang="en-US" sz="1800" dirty="0"/>
              <a:t> + </a:t>
            </a:r>
            <a:r>
              <a:rPr lang="en-US" sz="1800" dirty="0">
                <a:solidFill>
                  <a:srgbClr val="FF0000"/>
                </a:solidFill>
              </a:rPr>
              <a:t>near</a:t>
            </a:r>
            <a:r>
              <a:rPr lang="en-US" sz="1800" dirty="0"/>
              <a:t> + </a:t>
            </a:r>
            <a:r>
              <a:rPr lang="en-US" dirty="0">
                <a:solidFill>
                  <a:srgbClr val="FF0000"/>
                </a:solidFill>
              </a:rPr>
              <a:t>Washington </a:t>
            </a:r>
            <a:r>
              <a:rPr lang="en-US" dirty="0">
                <a:solidFill>
                  <a:schemeClr val="bg1"/>
                </a:solidFill>
              </a:rPr>
              <a:t>+</a:t>
            </a:r>
            <a:r>
              <a:rPr lang="en-US" dirty="0">
                <a:solidFill>
                  <a:srgbClr val="FF0000"/>
                </a:solidFill>
              </a:rPr>
              <a:t> </a:t>
            </a:r>
            <a:r>
              <a:rPr lang="en-US" sz="1800" dirty="0">
                <a:solidFill>
                  <a:srgbClr val="FF0000"/>
                </a:solidFill>
              </a:rPr>
              <a:t>.</a:t>
            </a:r>
            <a:r>
              <a:rPr lang="en-US" sz="1800" dirty="0"/>
              <a:t> </a:t>
            </a:r>
          </a:p>
        </p:txBody>
      </p:sp>
      <p:sp>
        <p:nvSpPr>
          <p:cNvPr id="7" name="Rounded Rectangle 6"/>
          <p:cNvSpPr/>
          <p:nvPr/>
        </p:nvSpPr>
        <p:spPr>
          <a:xfrm>
            <a:off x="4588326" y="3859369"/>
            <a:ext cx="3322864" cy="832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FF0000"/>
                </a:solidFill>
              </a:rPr>
              <a:t>I</a:t>
            </a:r>
            <a:r>
              <a:rPr lang="en-US" sz="1800" dirty="0"/>
              <a:t>  + </a:t>
            </a:r>
            <a:r>
              <a:rPr lang="en-US" sz="1800" dirty="0">
                <a:solidFill>
                  <a:srgbClr val="FF0000"/>
                </a:solidFill>
              </a:rPr>
              <a:t>’</a:t>
            </a:r>
            <a:r>
              <a:rPr lang="en-US" sz="1800" dirty="0"/>
              <a:t> + </a:t>
            </a:r>
            <a:r>
              <a:rPr lang="en-US" sz="1800" dirty="0" err="1">
                <a:solidFill>
                  <a:srgbClr val="FF0000"/>
                </a:solidFill>
              </a:rPr>
              <a:t>ve</a:t>
            </a:r>
            <a:r>
              <a:rPr lang="en-US" sz="1800" dirty="0">
                <a:solidFill>
                  <a:srgbClr val="FF0000"/>
                </a:solidFill>
              </a:rPr>
              <a:t> </a:t>
            </a:r>
            <a:r>
              <a:rPr lang="en-US" sz="1800" dirty="0"/>
              <a:t>+ </a:t>
            </a:r>
            <a:r>
              <a:rPr lang="en-US" sz="1800" dirty="0">
                <a:solidFill>
                  <a:srgbClr val="FF0000"/>
                </a:solidFill>
              </a:rPr>
              <a:t>even</a:t>
            </a:r>
            <a:r>
              <a:rPr lang="en-US" sz="1800" dirty="0"/>
              <a:t> + </a:t>
            </a:r>
            <a:r>
              <a:rPr lang="en-US" sz="1800" dirty="0">
                <a:solidFill>
                  <a:srgbClr val="FF0000"/>
                </a:solidFill>
              </a:rPr>
              <a:t>felt</a:t>
            </a:r>
            <a:r>
              <a:rPr lang="en-US" sz="1800" dirty="0"/>
              <a:t> + </a:t>
            </a:r>
            <a:r>
              <a:rPr lang="en-US" sz="1800" dirty="0">
                <a:solidFill>
                  <a:srgbClr val="FF0000"/>
                </a:solidFill>
              </a:rPr>
              <a:t>it</a:t>
            </a:r>
            <a:r>
              <a:rPr lang="en-US" sz="1800" dirty="0"/>
              <a:t> + </a:t>
            </a:r>
            <a:r>
              <a:rPr lang="en-US" sz="1800" dirty="0">
                <a:solidFill>
                  <a:srgbClr val="FF0000"/>
                </a:solidFill>
              </a:rPr>
              <a:t>in</a:t>
            </a:r>
            <a:r>
              <a:rPr lang="en-US" sz="1800" dirty="0"/>
              <a:t> + </a:t>
            </a:r>
            <a:r>
              <a:rPr lang="en-US" sz="1800" dirty="0">
                <a:solidFill>
                  <a:srgbClr val="FF0000"/>
                </a:solidFill>
              </a:rPr>
              <a:t>Philadelphia</a:t>
            </a:r>
            <a:r>
              <a:rPr lang="en-US" sz="1800" dirty="0"/>
              <a:t>+</a:t>
            </a:r>
            <a:r>
              <a:rPr lang="en-US" sz="1800" dirty="0">
                <a:solidFill>
                  <a:srgbClr val="FF0000"/>
                </a:solidFill>
              </a:rPr>
              <a:t>.</a:t>
            </a:r>
            <a:r>
              <a:rPr lang="en-US" sz="1800" dirty="0"/>
              <a:t> </a:t>
            </a:r>
          </a:p>
        </p:txBody>
      </p:sp>
    </p:spTree>
    <p:extLst>
      <p:ext uri="{BB962C8B-B14F-4D97-AF65-F5344CB8AC3E}">
        <p14:creationId xmlns:p14="http://schemas.microsoft.com/office/powerpoint/2010/main" val="428005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5417-E339-434D-BB24-B832F392A666}"/>
              </a:ext>
            </a:extLst>
          </p:cNvPr>
          <p:cNvSpPr>
            <a:spLocks noGrp="1"/>
          </p:cNvSpPr>
          <p:nvPr>
            <p:ph type="title"/>
          </p:nvPr>
        </p:nvSpPr>
        <p:spPr/>
        <p:txBody>
          <a:bodyPr>
            <a:normAutofit/>
          </a:bodyPr>
          <a:lstStyle/>
          <a:p>
            <a:r>
              <a:rPr lang="en-US" sz="3600" dirty="0"/>
              <a:t>Tokenization</a:t>
            </a:r>
            <a:endParaRPr lang="en-AU" sz="3600" dirty="0"/>
          </a:p>
        </p:txBody>
      </p:sp>
      <p:sp>
        <p:nvSpPr>
          <p:cNvPr id="3" name="Content Placeholder 2">
            <a:extLst>
              <a:ext uri="{FF2B5EF4-FFF2-40B4-BE49-F238E27FC236}">
                <a16:creationId xmlns:a16="http://schemas.microsoft.com/office/drawing/2014/main" id="{D72D677B-37E2-454E-A7F2-7680BF526F41}"/>
              </a:ext>
            </a:extLst>
          </p:cNvPr>
          <p:cNvSpPr>
            <a:spLocks noGrp="1"/>
          </p:cNvSpPr>
          <p:nvPr>
            <p:ph idx="1"/>
          </p:nvPr>
        </p:nvSpPr>
        <p:spPr/>
        <p:txBody>
          <a:bodyPr/>
          <a:lstStyle/>
          <a:p>
            <a:r>
              <a:rPr lang="en-AU" dirty="0"/>
              <a:t> Tokenize in Python</a:t>
            </a:r>
          </a:p>
          <a:p>
            <a:endParaRPr lang="en-AU" dirty="0"/>
          </a:p>
          <a:p>
            <a:endParaRPr lang="en-AU" dirty="0"/>
          </a:p>
          <a:p>
            <a:endParaRPr lang="en-AU" dirty="0"/>
          </a:p>
          <a:p>
            <a:endParaRPr lang="en-AU" dirty="0"/>
          </a:p>
          <a:p>
            <a:endParaRPr lang="en-AU" dirty="0"/>
          </a:p>
          <a:p>
            <a:r>
              <a:rPr lang="en-AU" dirty="0"/>
              <a:t> Remove punctuations </a:t>
            </a:r>
          </a:p>
          <a:p>
            <a:pPr marL="0" indent="0">
              <a:buNone/>
            </a:pPr>
            <a:endParaRPr lang="en-AU" dirty="0"/>
          </a:p>
        </p:txBody>
      </p:sp>
      <p:sp>
        <p:nvSpPr>
          <p:cNvPr id="4" name="TextBox 3">
            <a:extLst>
              <a:ext uri="{FF2B5EF4-FFF2-40B4-BE49-F238E27FC236}">
                <a16:creationId xmlns:a16="http://schemas.microsoft.com/office/drawing/2014/main" id="{8F5F7B92-F432-40C2-8606-36900B7BD5C3}"/>
              </a:ext>
            </a:extLst>
          </p:cNvPr>
          <p:cNvSpPr txBox="1"/>
          <p:nvPr/>
        </p:nvSpPr>
        <p:spPr>
          <a:xfrm>
            <a:off x="457200" y="1962150"/>
            <a:ext cx="4594122" cy="954107"/>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nltk.tokenize</a:t>
            </a:r>
            <a:r>
              <a:rPr lang="en-AU" sz="1400" dirty="0">
                <a:latin typeface="Times New Roman" panose="02020603050405020304" pitchFamily="18" charset="0"/>
                <a:cs typeface="Times New Roman" panose="02020603050405020304" pitchFamily="18" charset="0"/>
              </a:rPr>
              <a:t> </a:t>
            </a:r>
            <a:r>
              <a:rPr lang="en-AU" sz="1400"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TweetTokenizer</a:t>
            </a:r>
            <a:endParaRPr lang="en-AU" sz="1400" dirty="0">
              <a:latin typeface="Times New Roman" panose="02020603050405020304" pitchFamily="18" charset="0"/>
              <a:cs typeface="Times New Roman" panose="02020603050405020304" pitchFamily="18" charset="0"/>
            </a:endParaRPr>
          </a:p>
          <a:p>
            <a:endParaRPr lang="en-AU"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Tokenizer = </a:t>
            </a:r>
            <a:r>
              <a:rPr lang="en-AU" sz="1400" dirty="0" err="1">
                <a:latin typeface="Times New Roman" panose="02020603050405020304" pitchFamily="18" charset="0"/>
                <a:cs typeface="Times New Roman" panose="02020603050405020304" pitchFamily="18" charset="0"/>
              </a:rPr>
              <a:t>TweetTokenizer</a:t>
            </a:r>
            <a:r>
              <a:rPr lang="en-AU" sz="1400" dirty="0">
                <a:latin typeface="Times New Roman" panose="02020603050405020304" pitchFamily="18" charset="0"/>
                <a:cs typeface="Times New Roman" panose="02020603050405020304" pitchFamily="18" charset="0"/>
              </a:rPr>
              <a:t>()</a:t>
            </a:r>
          </a:p>
          <a:p>
            <a:r>
              <a:rPr lang="en-AU" sz="1400" dirty="0">
                <a:latin typeface="Times New Roman" panose="02020603050405020304" pitchFamily="18" charset="0"/>
                <a:cs typeface="Times New Roman" panose="02020603050405020304" pitchFamily="18" charset="0"/>
              </a:rPr>
              <a:t>tokenized = </a:t>
            </a:r>
            <a:r>
              <a:rPr lang="en-AU" sz="1400" dirty="0" err="1">
                <a:latin typeface="Times New Roman" panose="02020603050405020304" pitchFamily="18" charset="0"/>
                <a:cs typeface="Times New Roman" panose="02020603050405020304" pitchFamily="18" charset="0"/>
              </a:rPr>
              <a:t>Tokenizer.tokenize</a:t>
            </a:r>
            <a:r>
              <a:rPr lang="en-AU" sz="1400" dirty="0">
                <a:latin typeface="Times New Roman" panose="02020603050405020304" pitchFamily="18" charset="0"/>
                <a:cs typeface="Times New Roman" panose="02020603050405020304" pitchFamily="18" charset="0"/>
              </a:rPr>
              <a:t>(tweet)</a:t>
            </a:r>
          </a:p>
        </p:txBody>
      </p:sp>
      <p:sp>
        <p:nvSpPr>
          <p:cNvPr id="5" name="TextBox 4">
            <a:extLst>
              <a:ext uri="{FF2B5EF4-FFF2-40B4-BE49-F238E27FC236}">
                <a16:creationId xmlns:a16="http://schemas.microsoft.com/office/drawing/2014/main" id="{BDE00D4C-C235-4DB2-908F-E63045E65C5E}"/>
              </a:ext>
            </a:extLst>
          </p:cNvPr>
          <p:cNvSpPr txBox="1"/>
          <p:nvPr/>
        </p:nvSpPr>
        <p:spPr>
          <a:xfrm>
            <a:off x="533400" y="4017321"/>
            <a:ext cx="6858000" cy="738664"/>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US" sz="1400" dirty="0">
                <a:solidFill>
                  <a:schemeClr val="accent5">
                    <a:lumMod val="75000"/>
                  </a:schemeClr>
                </a:solidFill>
                <a:latin typeface="Times New Roman" panose="02020603050405020304" pitchFamily="18" charset="0"/>
                <a:cs typeface="Times New Roman" panose="02020603050405020304" pitchFamily="18" charset="0"/>
              </a:rPr>
              <a:t>import </a:t>
            </a:r>
            <a:r>
              <a:rPr lang="en-US" sz="1400" dirty="0">
                <a:latin typeface="Times New Roman" panose="02020603050405020304" pitchFamily="18" charset="0"/>
                <a:cs typeface="Times New Roman" panose="02020603050405020304" pitchFamily="18" charset="0"/>
              </a:rPr>
              <a:t>string</a:t>
            </a:r>
          </a:p>
          <a:p>
            <a:r>
              <a:rPr lang="en-US" sz="1400" dirty="0">
                <a:latin typeface="Times New Roman" panose="02020603050405020304" pitchFamily="18" charset="0"/>
                <a:cs typeface="Times New Roman" panose="02020603050405020304" pitchFamily="18" charset="0"/>
              </a:rPr>
              <a:t>punctuation = </a:t>
            </a:r>
            <a:r>
              <a:rPr lang="en-US" sz="1400" dirty="0">
                <a:solidFill>
                  <a:schemeClr val="accent5">
                    <a:lumMod val="75000"/>
                  </a:schemeClr>
                </a:solidFill>
                <a:latin typeface="Times New Roman" panose="02020603050405020304" pitchFamily="18" charset="0"/>
                <a:cs typeface="Times New Roman" panose="02020603050405020304" pitchFamily="18" charset="0"/>
              </a:rPr>
              <a:t>list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string.punctuation</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tokenized_no_punctuation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word.lower</a:t>
            </a:r>
            <a:r>
              <a:rPr lang="en-US" sz="1400" dirty="0">
                <a:latin typeface="Times New Roman" panose="02020603050405020304" pitchFamily="18" charset="0"/>
                <a:cs typeface="Times New Roman" panose="02020603050405020304" pitchFamily="18" charset="0"/>
              </a:rPr>
              <a:t>() </a:t>
            </a:r>
            <a:r>
              <a:rPr lang="en-US" sz="1400" dirty="0">
                <a:solidFill>
                  <a:schemeClr val="accent5">
                    <a:lumMod val="75000"/>
                  </a:schemeClr>
                </a:solidFill>
                <a:latin typeface="Times New Roman" panose="02020603050405020304" pitchFamily="18" charset="0"/>
                <a:cs typeface="Times New Roman" panose="02020603050405020304" pitchFamily="18" charset="0"/>
              </a:rPr>
              <a:t>for</a:t>
            </a:r>
            <a:r>
              <a:rPr lang="en-US" sz="1400" dirty="0">
                <a:latin typeface="Times New Roman" panose="02020603050405020304" pitchFamily="18" charset="0"/>
                <a:cs typeface="Times New Roman" panose="02020603050405020304" pitchFamily="18" charset="0"/>
              </a:rPr>
              <a:t> word </a:t>
            </a:r>
            <a:r>
              <a:rPr lang="en-US" sz="1400" dirty="0">
                <a:solidFill>
                  <a:schemeClr val="accent5">
                    <a:lumMod val="75000"/>
                  </a:schemeClr>
                </a:solidFill>
                <a:latin typeface="Times New Roman" panose="02020603050405020304" pitchFamily="18" charset="0"/>
                <a:cs typeface="Times New Roman" panose="02020603050405020304" pitchFamily="18" charset="0"/>
              </a:rPr>
              <a:t>in</a:t>
            </a:r>
            <a:r>
              <a:rPr lang="en-US" sz="1400" dirty="0">
                <a:latin typeface="Times New Roman" panose="02020603050405020304" pitchFamily="18" charset="0"/>
                <a:cs typeface="Times New Roman" panose="02020603050405020304" pitchFamily="18" charset="0"/>
              </a:rPr>
              <a:t> tokenized </a:t>
            </a:r>
            <a:r>
              <a:rPr lang="en-US" sz="1400" dirty="0">
                <a:solidFill>
                  <a:schemeClr val="accent5">
                    <a:lumMod val="75000"/>
                  </a:schemeClr>
                </a:solidFill>
                <a:latin typeface="Times New Roman" panose="02020603050405020304" pitchFamily="18" charset="0"/>
                <a:cs typeface="Times New Roman" panose="02020603050405020304" pitchFamily="18" charset="0"/>
              </a:rPr>
              <a:t>if</a:t>
            </a:r>
            <a:r>
              <a:rPr lang="en-US" sz="1400" dirty="0">
                <a:latin typeface="Times New Roman" panose="02020603050405020304" pitchFamily="18" charset="0"/>
                <a:cs typeface="Times New Roman" panose="02020603050405020304" pitchFamily="18" charset="0"/>
              </a:rPr>
              <a:t> word </a:t>
            </a:r>
            <a:r>
              <a:rPr lang="en-US" sz="1400" dirty="0">
                <a:solidFill>
                  <a:schemeClr val="accent5">
                    <a:lumMod val="75000"/>
                  </a:schemeClr>
                </a:solidFill>
                <a:latin typeface="Times New Roman" panose="02020603050405020304" pitchFamily="18" charset="0"/>
                <a:cs typeface="Times New Roman" panose="02020603050405020304" pitchFamily="18" charset="0"/>
              </a:rPr>
              <a:t>not in</a:t>
            </a:r>
            <a:r>
              <a:rPr lang="en-US" sz="1400" dirty="0">
                <a:latin typeface="Times New Roman" panose="02020603050405020304" pitchFamily="18" charset="0"/>
                <a:cs typeface="Times New Roman" panose="02020603050405020304" pitchFamily="18" charset="0"/>
              </a:rPr>
              <a:t> punctuation]</a:t>
            </a:r>
          </a:p>
        </p:txBody>
      </p:sp>
      <p:sp>
        <p:nvSpPr>
          <p:cNvPr id="7" name="TextBox 6">
            <a:extLst>
              <a:ext uri="{FF2B5EF4-FFF2-40B4-BE49-F238E27FC236}">
                <a16:creationId xmlns:a16="http://schemas.microsoft.com/office/drawing/2014/main" id="{1D24647C-B234-40E9-A6E6-252B9CE7F2CA}"/>
              </a:ext>
            </a:extLst>
          </p:cNvPr>
          <p:cNvSpPr txBox="1"/>
          <p:nvPr/>
        </p:nvSpPr>
        <p:spPr>
          <a:xfrm>
            <a:off x="3505200" y="666750"/>
            <a:ext cx="4581476" cy="923330"/>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"heartbreaking moment for </a:t>
            </a:r>
            <a:r>
              <a:rPr lang="en-US" sz="1800" b="0" i="0" u="none" strike="noStrike" dirty="0" err="1">
                <a:solidFill>
                  <a:srgbClr val="000000"/>
                </a:solidFill>
                <a:effectLst/>
                <a:latin typeface="Calibri" panose="020F0502020204030204" pitchFamily="34" charset="0"/>
              </a:rPr>
              <a:t>shane</a:t>
            </a:r>
            <a:r>
              <a:rPr lang="en-US" sz="1800" b="0" i="0" u="none" strike="noStrike" dirty="0">
                <a:solidFill>
                  <a:srgbClr val="000000"/>
                </a:solidFill>
                <a:effectLst/>
                <a:latin typeface="Calibri" panose="020F0502020204030204" pitchFamily="34" charset="0"/>
              </a:rPr>
              <a:t> van </a:t>
            </a:r>
            <a:r>
              <a:rPr lang="en-US" sz="1800" b="0" i="0" u="none" strike="noStrike" dirty="0" err="1">
                <a:solidFill>
                  <a:srgbClr val="000000"/>
                </a:solidFill>
                <a:effectLst/>
                <a:latin typeface="Calibri" panose="020F0502020204030204" pitchFamily="34" charset="0"/>
              </a:rPr>
              <a:t>gisbergen</a:t>
            </a:r>
            <a:r>
              <a:rPr lang="en-US" sz="1800" b="0" i="0" u="none" strike="noStrike" dirty="0">
                <a:solidFill>
                  <a:srgbClr val="000000"/>
                </a:solidFill>
                <a:effectLst/>
                <a:latin typeface="Calibri" panose="020F0502020204030204" pitchFamily="34" charset="0"/>
              </a:rPr>
              <a:t> as his car fails to start from the pits! heartbreaking! </a:t>
            </a:r>
            <a:r>
              <a:rPr lang="en-US" sz="1800" b="0" i="0" u="none" strike="noStrike" dirty="0" err="1">
                <a:solidFill>
                  <a:srgbClr val="000000"/>
                </a:solidFill>
                <a:effectLst/>
                <a:latin typeface="Calibri" panose="020F0502020204030204" pitchFamily="34" charset="0"/>
              </a:rPr>
              <a:t>shane</a:t>
            </a:r>
            <a:r>
              <a:rPr lang="en-US" sz="1800" b="0" i="0" u="none" strike="noStrike" dirty="0">
                <a:solidFill>
                  <a:srgbClr val="000000"/>
                </a:solidFill>
                <a:effectLst/>
                <a:latin typeface="Calibri" panose="020F0502020204030204" pitchFamily="34" charset="0"/>
              </a:rPr>
              <a:t>! #v8sc"</a:t>
            </a:r>
            <a:r>
              <a:rPr lang="en-US" dirty="0"/>
              <a:t> </a:t>
            </a:r>
            <a:endParaRPr lang="en-AU" dirty="0"/>
          </a:p>
        </p:txBody>
      </p:sp>
      <p:sp>
        <p:nvSpPr>
          <p:cNvPr id="8" name="Rectangle 1">
            <a:extLst>
              <a:ext uri="{FF2B5EF4-FFF2-40B4-BE49-F238E27FC236}">
                <a16:creationId xmlns:a16="http://schemas.microsoft.com/office/drawing/2014/main" id="{08CC96D0-76C0-436B-8D9E-1DE5FD147BAD}"/>
              </a:ext>
            </a:extLst>
          </p:cNvPr>
          <p:cNvSpPr>
            <a:spLocks noChangeArrowheads="1"/>
          </p:cNvSpPr>
          <p:nvPr/>
        </p:nvSpPr>
        <p:spPr bwMode="auto">
          <a:xfrm>
            <a:off x="152400" y="3059342"/>
            <a:ext cx="89916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'heartbreaking', 'moment', 'for',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'van',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gisbergen</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'as', 'his', 'car', 'fails', 'to', 'start', 'from', 'the', 'pits', '!', 'heartbreaking', '!',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 '#v8sc', '"']</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E6C64D40-38D5-4396-9679-DDDCB9BCA111}"/>
              </a:ext>
            </a:extLst>
          </p:cNvPr>
          <p:cNvSpPr>
            <a:spLocks noChangeArrowheads="1"/>
          </p:cNvSpPr>
          <p:nvPr/>
        </p:nvSpPr>
        <p:spPr bwMode="auto">
          <a:xfrm>
            <a:off x="0" y="4729237"/>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['heartbreaking', 'moment', 'for',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'van',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gisbergen</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'as', 'his', 'car', 'fails', 'to', 'start', 'from', 'the', 'pits', 'heartbreaking',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'#v8sc'</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68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DE42-0A82-4365-B1BF-06E57E259BF4}"/>
              </a:ext>
            </a:extLst>
          </p:cNvPr>
          <p:cNvSpPr>
            <a:spLocks noGrp="1"/>
          </p:cNvSpPr>
          <p:nvPr>
            <p:ph type="title"/>
          </p:nvPr>
        </p:nvSpPr>
        <p:spPr>
          <a:xfrm>
            <a:off x="381000" y="438150"/>
            <a:ext cx="8763000" cy="485382"/>
          </a:xfrm>
        </p:spPr>
        <p:txBody>
          <a:bodyPr>
            <a:normAutofit fontScale="90000"/>
          </a:bodyPr>
          <a:lstStyle/>
          <a:p>
            <a:r>
              <a:rPr lang="en-AU" sz="3600" dirty="0">
                <a:effectLst/>
                <a:ea typeface="+mj-ea"/>
                <a:cs typeface="+mj-cs"/>
              </a:rPr>
              <a:t>Stop Words Removal</a:t>
            </a:r>
          </a:p>
        </p:txBody>
      </p:sp>
      <p:sp>
        <p:nvSpPr>
          <p:cNvPr id="3" name="Text Placeholder 2">
            <a:extLst>
              <a:ext uri="{FF2B5EF4-FFF2-40B4-BE49-F238E27FC236}">
                <a16:creationId xmlns:a16="http://schemas.microsoft.com/office/drawing/2014/main" id="{F5330401-C1A4-4C64-B608-98B8054396CF}"/>
              </a:ext>
            </a:extLst>
          </p:cNvPr>
          <p:cNvSpPr>
            <a:spLocks noGrp="1"/>
          </p:cNvSpPr>
          <p:nvPr>
            <p:ph type="body" sz="quarter" idx="15"/>
          </p:nvPr>
        </p:nvSpPr>
        <p:spPr>
          <a:xfrm>
            <a:off x="304800" y="1123950"/>
            <a:ext cx="8763000" cy="3733800"/>
          </a:xfrm>
        </p:spPr>
        <p:txBody>
          <a:bodyPr/>
          <a:lstStyle/>
          <a:p>
            <a:r>
              <a:rPr lang="en-US" dirty="0"/>
              <a:t>A group of words that carry no meaning by themselves</a:t>
            </a:r>
          </a:p>
          <a:p>
            <a:pPr marL="457200" marR="0" lvl="1" indent="0" algn="l" defTabSz="914400" rtl="0" eaLnBrk="1" fontAlgn="base" latinLnBrk="0" hangingPunct="1">
              <a:lnSpc>
                <a:spcPct val="100000"/>
              </a:lnSpc>
              <a:spcBef>
                <a:spcPts val="0"/>
              </a:spcBef>
              <a:spcAft>
                <a:spcPct val="0"/>
              </a:spcAft>
              <a:buClr>
                <a:srgbClr val="C00000"/>
              </a:buClr>
              <a:buSzPct val="75000"/>
              <a:buFontTx/>
              <a:buNone/>
              <a:tabLst/>
              <a:defRPr/>
            </a:pPr>
            <a:r>
              <a:rPr lang="en-US" dirty="0"/>
              <a:t>For example, in, and, the, a, an, which</a:t>
            </a:r>
          </a:p>
          <a:p>
            <a:pPr marL="205740" marR="0" lvl="0" indent="-205740" algn="l" defTabSz="914400" rtl="0" eaLnBrk="1" fontAlgn="auto" latinLnBrk="0" hangingPunct="1">
              <a:lnSpc>
                <a:spcPct val="100000"/>
              </a:lnSpc>
              <a:spcBef>
                <a:spcPct val="20000"/>
              </a:spcBef>
              <a:spcAft>
                <a:spcPts val="900"/>
              </a:spcAft>
              <a:buClr>
                <a:srgbClr val="0BD0D9"/>
              </a:buClr>
              <a:buSzPct val="95000"/>
              <a:buFont typeface="Wingdings 2"/>
              <a:buChar char=""/>
              <a:tabLst/>
              <a:defRPr/>
            </a:pPr>
            <a:r>
              <a:rPr kumimoji="0" lang="en-US" sz="1950" b="0" i="0" u="none" strike="noStrike" kern="1200" cap="none" spc="0" normalizeH="0" baseline="0" noProof="0" dirty="0">
                <a:ln>
                  <a:noFill/>
                </a:ln>
                <a:solidFill>
                  <a:prstClr val="black"/>
                </a:solidFill>
                <a:effectLst/>
                <a:uLnTx/>
                <a:uFillTx/>
                <a:latin typeface="Constantia"/>
                <a:ea typeface="+mn-ea"/>
                <a:cs typeface="+mn-cs"/>
              </a:rPr>
              <a:t>A standard dictionary can be used </a:t>
            </a:r>
          </a:p>
          <a:p>
            <a:pPr marL="457200" marR="0" lvl="1" indent="0" algn="l" defTabSz="914400" rtl="0" eaLnBrk="1" fontAlgn="base" latinLnBrk="0" hangingPunct="1">
              <a:lnSpc>
                <a:spcPct val="100000"/>
              </a:lnSpc>
              <a:spcBef>
                <a:spcPts val="0"/>
              </a:spcBef>
              <a:spcAft>
                <a:spcPct val="0"/>
              </a:spcAft>
              <a:buClr>
                <a:srgbClr val="C00000"/>
              </a:buClr>
              <a:buSzPct val="75000"/>
              <a:buFontTx/>
              <a:buNone/>
              <a:tabLst/>
              <a:defRPr/>
            </a:pPr>
            <a:endParaRPr lang="en-US" dirty="0"/>
          </a:p>
          <a:p>
            <a:pPr marL="457200" marR="0" lvl="1" indent="0" algn="l" defTabSz="914400" rtl="0" eaLnBrk="1" fontAlgn="base" latinLnBrk="0" hangingPunct="1">
              <a:lnSpc>
                <a:spcPct val="100000"/>
              </a:lnSpc>
              <a:spcBef>
                <a:spcPts val="0"/>
              </a:spcBef>
              <a:spcAft>
                <a:spcPct val="0"/>
              </a:spcAft>
              <a:buClr>
                <a:srgbClr val="C00000"/>
              </a:buClr>
              <a:buSzPct val="75000"/>
              <a:buFontTx/>
              <a:buNone/>
              <a:tabLst/>
              <a:defRPr/>
            </a:pPr>
            <a:endParaRPr lang="en-US" dirty="0"/>
          </a:p>
          <a:p>
            <a:pPr marL="457200" marR="0" lvl="1" indent="0" algn="l" defTabSz="914400" rtl="0" eaLnBrk="1" fontAlgn="base" latinLnBrk="0" hangingPunct="1">
              <a:lnSpc>
                <a:spcPct val="100000"/>
              </a:lnSpc>
              <a:spcBef>
                <a:spcPts val="0"/>
              </a:spcBef>
              <a:spcAft>
                <a:spcPct val="0"/>
              </a:spcAft>
              <a:buClr>
                <a:srgbClr val="C00000"/>
              </a:buClr>
              <a:buSzPct val="75000"/>
              <a:buFontTx/>
              <a:buNone/>
              <a:tabLst/>
              <a:defRPr/>
            </a:pPr>
            <a:endParaRPr lang="en-US" dirty="0"/>
          </a:p>
          <a:p>
            <a:r>
              <a:rPr lang="en-US" dirty="0"/>
              <a:t>Or a custom stop-word dictionary can be used </a:t>
            </a:r>
          </a:p>
          <a:p>
            <a:endParaRPr lang="en-AU" dirty="0"/>
          </a:p>
        </p:txBody>
      </p:sp>
      <p:sp>
        <p:nvSpPr>
          <p:cNvPr id="4" name="Text Placeholder 3">
            <a:extLst>
              <a:ext uri="{FF2B5EF4-FFF2-40B4-BE49-F238E27FC236}">
                <a16:creationId xmlns:a16="http://schemas.microsoft.com/office/drawing/2014/main" id="{B82FF5B8-CB63-41A1-A0E9-8495D315493F}"/>
              </a:ext>
            </a:extLst>
          </p:cNvPr>
          <p:cNvSpPr>
            <a:spLocks noGrp="1"/>
          </p:cNvSpPr>
          <p:nvPr>
            <p:ph type="body" sz="quarter" idx="16"/>
          </p:nvPr>
        </p:nvSpPr>
        <p:spPr/>
        <p:txBody>
          <a:bodyPr/>
          <a:lstStyle/>
          <a:p>
            <a:endParaRPr lang="en-AU"/>
          </a:p>
        </p:txBody>
      </p:sp>
      <p:sp>
        <p:nvSpPr>
          <p:cNvPr id="5" name="Slide Number Placeholder 4">
            <a:extLst>
              <a:ext uri="{FF2B5EF4-FFF2-40B4-BE49-F238E27FC236}">
                <a16:creationId xmlns:a16="http://schemas.microsoft.com/office/drawing/2014/main" id="{7B97A9D8-BC19-4297-BFA6-52F753466606}"/>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5</a:t>
            </a:fld>
            <a:endParaRPr lang="en-US" dirty="0"/>
          </a:p>
        </p:txBody>
      </p:sp>
      <p:sp>
        <p:nvSpPr>
          <p:cNvPr id="6" name="TextBox 5">
            <a:extLst>
              <a:ext uri="{FF2B5EF4-FFF2-40B4-BE49-F238E27FC236}">
                <a16:creationId xmlns:a16="http://schemas.microsoft.com/office/drawing/2014/main" id="{9A86C43A-6944-4305-B153-67C8E43C1368}"/>
              </a:ext>
            </a:extLst>
          </p:cNvPr>
          <p:cNvSpPr txBox="1"/>
          <p:nvPr/>
        </p:nvSpPr>
        <p:spPr>
          <a:xfrm>
            <a:off x="113071" y="2261787"/>
            <a:ext cx="8573729" cy="523220"/>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US" sz="1400" dirty="0">
                <a:solidFill>
                  <a:schemeClr val="accent5">
                    <a:lumMod val="75000"/>
                  </a:schemeClr>
                </a:solidFill>
                <a:latin typeface="Times New Roman" panose="02020603050405020304" pitchFamily="18" charset="0"/>
                <a:cs typeface="Times New Roman" panose="02020603050405020304" pitchFamily="18" charset="0"/>
              </a:rPr>
              <a:t>from</a:t>
            </a:r>
            <a:r>
              <a:rPr lang="en-US" sz="1400" dirty="0">
                <a:latin typeface="Times New Roman" panose="02020603050405020304" pitchFamily="18" charset="0"/>
                <a:cs typeface="Times New Roman" panose="02020603050405020304" pitchFamily="18" charset="0"/>
              </a:rPr>
              <a:t> nltk.corpus </a:t>
            </a:r>
            <a:r>
              <a:rPr lang="en-US" sz="1400" dirty="0">
                <a:solidFill>
                  <a:schemeClr val="accent5">
                    <a:lumMod val="75000"/>
                  </a:schemeClr>
                </a:solidFill>
                <a:latin typeface="Times New Roman" panose="02020603050405020304" pitchFamily="18" charset="0"/>
                <a:cs typeface="Times New Roman" panose="02020603050405020304" pitchFamily="18" charset="0"/>
              </a:rPr>
              <a:t>import </a:t>
            </a:r>
            <a:r>
              <a:rPr lang="en-US" sz="1400" dirty="0">
                <a:latin typeface="Times New Roman" panose="02020603050405020304" pitchFamily="18" charset="0"/>
                <a:cs typeface="Times New Roman" panose="02020603050405020304" pitchFamily="18" charset="0"/>
              </a:rPr>
              <a:t>stopwords</a:t>
            </a:r>
          </a:p>
          <a:p>
            <a:r>
              <a:rPr lang="en-US" sz="1400" dirty="0">
                <a:latin typeface="Times New Roman" panose="02020603050405020304" pitchFamily="18" charset="0"/>
                <a:cs typeface="Times New Roman" panose="02020603050405020304" pitchFamily="18" charset="0"/>
              </a:rPr>
              <a:t>tokenized_no_stopwords=[word </a:t>
            </a:r>
            <a:r>
              <a:rPr lang="en-US" sz="1400" dirty="0">
                <a:solidFill>
                  <a:schemeClr val="accent5">
                    <a:lumMod val="75000"/>
                  </a:schemeClr>
                </a:solidFill>
                <a:latin typeface="Times New Roman" panose="02020603050405020304" pitchFamily="18" charset="0"/>
                <a:cs typeface="Times New Roman" panose="02020603050405020304" pitchFamily="18" charset="0"/>
              </a:rPr>
              <a:t>for</a:t>
            </a:r>
            <a:r>
              <a:rPr lang="en-US" sz="1400" dirty="0">
                <a:latin typeface="Times New Roman" panose="02020603050405020304" pitchFamily="18" charset="0"/>
                <a:cs typeface="Times New Roman" panose="02020603050405020304" pitchFamily="18" charset="0"/>
              </a:rPr>
              <a:t> word </a:t>
            </a:r>
            <a:r>
              <a:rPr lang="en-US" sz="1400" dirty="0">
                <a:solidFill>
                  <a:schemeClr val="accent5">
                    <a:lumMod val="75000"/>
                  </a:schemeClr>
                </a:solidFill>
                <a:latin typeface="Times New Roman" panose="02020603050405020304" pitchFamily="18" charset="0"/>
                <a:cs typeface="Times New Roman" panose="02020603050405020304" pitchFamily="18" charset="0"/>
              </a:rPr>
              <a:t>in</a:t>
            </a:r>
            <a:r>
              <a:rPr lang="en-US" sz="1400" dirty="0">
                <a:latin typeface="Times New Roman" panose="02020603050405020304" pitchFamily="18" charset="0"/>
                <a:cs typeface="Times New Roman" panose="02020603050405020304" pitchFamily="18" charset="0"/>
              </a:rPr>
              <a:t> tokenized_no_punctuation </a:t>
            </a:r>
            <a:r>
              <a:rPr lang="en-US" sz="1400" dirty="0">
                <a:solidFill>
                  <a:schemeClr val="accent5">
                    <a:lumMod val="75000"/>
                  </a:schemeClr>
                </a:solidFill>
                <a:latin typeface="Times New Roman" panose="02020603050405020304" pitchFamily="18" charset="0"/>
                <a:cs typeface="Times New Roman" panose="02020603050405020304" pitchFamily="18" charset="0"/>
              </a:rPr>
              <a:t>if</a:t>
            </a:r>
            <a:r>
              <a:rPr lang="en-US" sz="1400" dirty="0">
                <a:latin typeface="Times New Roman" panose="02020603050405020304" pitchFamily="18" charset="0"/>
                <a:cs typeface="Times New Roman" panose="02020603050405020304" pitchFamily="18" charset="0"/>
              </a:rPr>
              <a:t> word </a:t>
            </a:r>
            <a:r>
              <a:rPr lang="en-US" sz="1400" dirty="0">
                <a:solidFill>
                  <a:schemeClr val="accent5">
                    <a:lumMod val="75000"/>
                  </a:schemeClr>
                </a:solidFill>
                <a:latin typeface="Times New Roman" panose="02020603050405020304" pitchFamily="18" charset="0"/>
                <a:cs typeface="Times New Roman" panose="02020603050405020304" pitchFamily="18" charset="0"/>
              </a:rPr>
              <a:t>not in </a:t>
            </a:r>
            <a:r>
              <a:rPr lang="en-US" sz="1400" dirty="0" err="1">
                <a:latin typeface="Times New Roman" panose="02020603050405020304" pitchFamily="18" charset="0"/>
                <a:cs typeface="Times New Roman" panose="02020603050405020304" pitchFamily="18" charset="0"/>
              </a:rPr>
              <a:t>stopwords.words</a:t>
            </a:r>
            <a:r>
              <a:rPr lang="en-US" sz="1400" dirty="0">
                <a:latin typeface="Times New Roman" panose="02020603050405020304" pitchFamily="18" charset="0"/>
                <a:cs typeface="Times New Roman" panose="02020603050405020304" pitchFamily="18" charset="0"/>
              </a:rPr>
              <a:t>(</a:t>
            </a:r>
            <a:r>
              <a:rPr lang="en-US" sz="1400" dirty="0">
                <a:solidFill>
                  <a:srgbClr val="C00000"/>
                </a:solidFill>
                <a:latin typeface="Times New Roman" panose="02020603050405020304" pitchFamily="18" charset="0"/>
                <a:cs typeface="Times New Roman" panose="02020603050405020304" pitchFamily="18" charset="0"/>
              </a:rPr>
              <a:t>'</a:t>
            </a:r>
            <a:r>
              <a:rPr lang="en-US" sz="1400" dirty="0" err="1">
                <a:solidFill>
                  <a:srgbClr val="C00000"/>
                </a:solidFill>
                <a:latin typeface="Times New Roman" panose="02020603050405020304" pitchFamily="18" charset="0"/>
                <a:cs typeface="Times New Roman" panose="02020603050405020304" pitchFamily="18" charset="0"/>
              </a:rPr>
              <a:t>english</a:t>
            </a: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5307DE91-5460-4A15-803C-58EFFFC9BE04}"/>
              </a:ext>
            </a:extLst>
          </p:cNvPr>
          <p:cNvSpPr txBox="1"/>
          <p:nvPr/>
        </p:nvSpPr>
        <p:spPr>
          <a:xfrm>
            <a:off x="113071" y="3625896"/>
            <a:ext cx="8573729" cy="738664"/>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US" sz="1400" dirty="0">
                <a:solidFill>
                  <a:schemeClr val="accent5">
                    <a:lumMod val="75000"/>
                  </a:schemeClr>
                </a:solidFill>
                <a:latin typeface="Times New Roman" panose="02020603050405020304" pitchFamily="18" charset="0"/>
                <a:cs typeface="Times New Roman" panose="02020603050405020304" pitchFamily="18" charset="0"/>
              </a:rPr>
              <a:t>from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sklearn.feature_extraction</a:t>
            </a:r>
            <a:r>
              <a:rPr lang="en-US" sz="1400" dirty="0">
                <a:latin typeface="Times New Roman" panose="02020603050405020304" pitchFamily="18" charset="0"/>
                <a:cs typeface="Times New Roman" panose="02020603050405020304" pitchFamily="18" charset="0"/>
              </a:rPr>
              <a:t> </a:t>
            </a:r>
            <a:r>
              <a:rPr lang="en-US" sz="1400" dirty="0">
                <a:solidFill>
                  <a:schemeClr val="accent5">
                    <a:lumMod val="75000"/>
                  </a:schemeClr>
                </a:solidFill>
                <a:latin typeface="Times New Roman" panose="02020603050405020304" pitchFamily="18" charset="0"/>
                <a:cs typeface="Times New Roman" panose="02020603050405020304" pitchFamily="18" charset="0"/>
              </a:rPr>
              <a:t>import</a:t>
            </a:r>
            <a:r>
              <a:rPr lang="en-US" sz="1400" dirty="0">
                <a:latin typeface="Times New Roman" panose="02020603050405020304" pitchFamily="18" charset="0"/>
                <a:cs typeface="Times New Roman" panose="02020603050405020304" pitchFamily="18" charset="0"/>
              </a:rPr>
              <a:t> text </a:t>
            </a:r>
          </a:p>
          <a:p>
            <a:r>
              <a:rPr lang="en-US" sz="1400" dirty="0" err="1">
                <a:latin typeface="Times New Roman" panose="02020603050405020304" pitchFamily="18" charset="0"/>
                <a:cs typeface="Times New Roman" panose="02020603050405020304" pitchFamily="18" charset="0"/>
              </a:rPr>
              <a:t>my_additional_stop_words</a:t>
            </a:r>
            <a:r>
              <a:rPr lang="en-US" sz="1400" dirty="0">
                <a:latin typeface="Times New Roman" panose="02020603050405020304" pitchFamily="18" charset="0"/>
                <a:cs typeface="Times New Roman" panose="02020603050405020304" pitchFamily="18" charset="0"/>
              </a:rPr>
              <a:t> = [“</a:t>
            </a:r>
            <a:r>
              <a:rPr lang="en-US" sz="1400" dirty="0">
                <a:solidFill>
                  <a:srgbClr val="C00000"/>
                </a:solidFill>
                <a:latin typeface="Times New Roman" panose="02020603050405020304" pitchFamily="18" charset="0"/>
                <a:cs typeface="Times New Roman" panose="02020603050405020304" pitchFamily="18" charset="0"/>
              </a:rPr>
              <a:t>#v8sc</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stop_words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text.ENGLISH_STOP_WORDS.union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my_additional_stop_words</a:t>
            </a:r>
            <a:r>
              <a:rPr lang="en-US" sz="1400" dirty="0">
                <a:latin typeface="Times New Roman" panose="02020603050405020304" pitchFamily="18" charset="0"/>
                <a:cs typeface="Times New Roman" panose="02020603050405020304" pitchFamily="18" charset="0"/>
              </a:rPr>
              <a:t>)</a:t>
            </a:r>
          </a:p>
        </p:txBody>
      </p:sp>
      <p:sp>
        <p:nvSpPr>
          <p:cNvPr id="8" name="Rectangle 1">
            <a:extLst>
              <a:ext uri="{FF2B5EF4-FFF2-40B4-BE49-F238E27FC236}">
                <a16:creationId xmlns:a16="http://schemas.microsoft.com/office/drawing/2014/main" id="{8276EFB9-42AF-4DEE-AA86-765D0A8C92C8}"/>
              </a:ext>
            </a:extLst>
          </p:cNvPr>
          <p:cNvSpPr>
            <a:spLocks noChangeArrowheads="1"/>
          </p:cNvSpPr>
          <p:nvPr/>
        </p:nvSpPr>
        <p:spPr bwMode="auto">
          <a:xfrm>
            <a:off x="114300" y="2960765"/>
            <a:ext cx="854400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'heartbreaking', 'moment',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'van',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gisbergen</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'car', 'fails', 'start', 'pits', 'heartbreaking',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'#v8sc']</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179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F760-FFC5-4559-89B8-C1538339A90F}"/>
              </a:ext>
            </a:extLst>
          </p:cNvPr>
          <p:cNvSpPr>
            <a:spLocks noGrp="1"/>
          </p:cNvSpPr>
          <p:nvPr>
            <p:ph type="title"/>
          </p:nvPr>
        </p:nvSpPr>
        <p:spPr/>
        <p:txBody>
          <a:bodyPr>
            <a:normAutofit fontScale="90000"/>
          </a:bodyPr>
          <a:lstStyle/>
          <a:p>
            <a:r>
              <a:rPr lang="en-US" dirty="0"/>
              <a:t>Stemming</a:t>
            </a:r>
            <a:endParaRPr lang="en-AU" dirty="0"/>
          </a:p>
        </p:txBody>
      </p:sp>
      <p:sp>
        <p:nvSpPr>
          <p:cNvPr id="3" name="Text Placeholder 2">
            <a:extLst>
              <a:ext uri="{FF2B5EF4-FFF2-40B4-BE49-F238E27FC236}">
                <a16:creationId xmlns:a16="http://schemas.microsoft.com/office/drawing/2014/main" id="{5AB141E8-3E91-4ADD-AD1D-CB0A498DB225}"/>
              </a:ext>
            </a:extLst>
          </p:cNvPr>
          <p:cNvSpPr>
            <a:spLocks noGrp="1"/>
          </p:cNvSpPr>
          <p:nvPr>
            <p:ph type="body" sz="quarter" idx="15"/>
          </p:nvPr>
        </p:nvSpPr>
        <p:spPr>
          <a:xfrm>
            <a:off x="304800" y="1228332"/>
            <a:ext cx="8763000" cy="3629418"/>
          </a:xfrm>
        </p:spPr>
        <p:txBody>
          <a:bodyPr/>
          <a:lstStyle/>
          <a:p>
            <a:r>
              <a:rPr lang="en-US" dirty="0"/>
              <a:t>A stem is the base part of the word, to which affixes can be attached for derivatives</a:t>
            </a:r>
          </a:p>
          <a:p>
            <a:r>
              <a:rPr lang="en-US" dirty="0"/>
              <a:t>Stemming keeps only the base word, thus reducing the total words in the corpus</a:t>
            </a:r>
          </a:p>
          <a:p>
            <a:r>
              <a:rPr lang="en-US" dirty="0"/>
              <a:t>Stemming simply cuts off the affix and may not be a complete word</a:t>
            </a:r>
          </a:p>
          <a:p>
            <a:pPr lvl="1"/>
            <a:r>
              <a:rPr lang="en-US" dirty="0"/>
              <a:t>For example, “</a:t>
            </a:r>
            <a:r>
              <a:rPr lang="en-US" dirty="0" err="1"/>
              <a:t>combin</a:t>
            </a:r>
            <a:r>
              <a:rPr lang="en-US" dirty="0"/>
              <a:t>” is the stem for combine , combining , combined</a:t>
            </a:r>
          </a:p>
          <a:p>
            <a:endParaRPr lang="en-US" dirty="0"/>
          </a:p>
          <a:p>
            <a:endParaRPr lang="en-AU" dirty="0"/>
          </a:p>
        </p:txBody>
      </p:sp>
      <p:sp>
        <p:nvSpPr>
          <p:cNvPr id="4" name="Text Placeholder 3">
            <a:extLst>
              <a:ext uri="{FF2B5EF4-FFF2-40B4-BE49-F238E27FC236}">
                <a16:creationId xmlns:a16="http://schemas.microsoft.com/office/drawing/2014/main" id="{0942C0CC-2167-492C-8C40-4FBC65C40E06}"/>
              </a:ext>
            </a:extLst>
          </p:cNvPr>
          <p:cNvSpPr>
            <a:spLocks noGrp="1"/>
          </p:cNvSpPr>
          <p:nvPr>
            <p:ph type="body" sz="quarter" idx="16"/>
          </p:nvPr>
        </p:nvSpPr>
        <p:spPr/>
        <p:txBody>
          <a:bodyPr/>
          <a:lstStyle/>
          <a:p>
            <a:endParaRPr lang="en-AU" dirty="0"/>
          </a:p>
        </p:txBody>
      </p:sp>
      <p:sp>
        <p:nvSpPr>
          <p:cNvPr id="5" name="Slide Number Placeholder 4">
            <a:extLst>
              <a:ext uri="{FF2B5EF4-FFF2-40B4-BE49-F238E27FC236}">
                <a16:creationId xmlns:a16="http://schemas.microsoft.com/office/drawing/2014/main" id="{D5FFD3DC-75C2-4972-92D5-6D883EC182F8}"/>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6</a:t>
            </a:fld>
            <a:endParaRPr lang="en-US" dirty="0"/>
          </a:p>
        </p:txBody>
      </p:sp>
      <p:sp>
        <p:nvSpPr>
          <p:cNvPr id="6" name="TextBox 5">
            <a:extLst>
              <a:ext uri="{FF2B5EF4-FFF2-40B4-BE49-F238E27FC236}">
                <a16:creationId xmlns:a16="http://schemas.microsoft.com/office/drawing/2014/main" id="{FD6706FC-F1EE-4499-B3F7-56860D5EFBDF}"/>
              </a:ext>
            </a:extLst>
          </p:cNvPr>
          <p:cNvSpPr txBox="1"/>
          <p:nvPr/>
        </p:nvSpPr>
        <p:spPr>
          <a:xfrm>
            <a:off x="113071" y="3625896"/>
            <a:ext cx="8573729" cy="523220"/>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nltk.stem.porter</a:t>
            </a:r>
            <a:r>
              <a:rPr lang="en-AU" sz="1400" dirty="0">
                <a:latin typeface="Times New Roman" panose="02020603050405020304" pitchFamily="18" charset="0"/>
                <a:cs typeface="Times New Roman" panose="02020603050405020304" pitchFamily="18" charset="0"/>
              </a:rPr>
              <a:t> </a:t>
            </a:r>
            <a:r>
              <a:rPr lang="en-AU" sz="1400"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PorterStemmer</a:t>
            </a:r>
            <a:endParaRPr lang="en-AU"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tokens = [</a:t>
            </a:r>
            <a:r>
              <a:rPr lang="en-AU" sz="1400" dirty="0" err="1">
                <a:latin typeface="Times New Roman" panose="02020603050405020304" pitchFamily="18" charset="0"/>
                <a:cs typeface="Times New Roman" panose="02020603050405020304" pitchFamily="18" charset="0"/>
              </a:rPr>
              <a:t>PorterStemmer</a:t>
            </a:r>
            <a:r>
              <a:rPr lang="en-AU" sz="1400" dirty="0">
                <a:latin typeface="Times New Roman" panose="02020603050405020304" pitchFamily="18" charset="0"/>
                <a:cs typeface="Times New Roman" panose="02020603050405020304" pitchFamily="18" charset="0"/>
              </a:rPr>
              <a:t>().stem(</a:t>
            </a:r>
            <a:r>
              <a:rPr lang="en-AU" sz="1400" dirty="0">
                <a:solidFill>
                  <a:srgbClr val="C00000"/>
                </a:solidFill>
                <a:latin typeface="Times New Roman" panose="02020603050405020304" pitchFamily="18" charset="0"/>
                <a:cs typeface="Times New Roman" panose="02020603050405020304" pitchFamily="18" charset="0"/>
              </a:rPr>
              <a:t>word</a:t>
            </a:r>
            <a:r>
              <a:rPr lang="en-AU" sz="1400" dirty="0">
                <a:latin typeface="Times New Roman" panose="02020603050405020304" pitchFamily="18" charset="0"/>
                <a:cs typeface="Times New Roman" panose="02020603050405020304" pitchFamily="18" charset="0"/>
              </a:rPr>
              <a:t>) </a:t>
            </a:r>
            <a:r>
              <a:rPr lang="en-AU" sz="1400" dirty="0">
                <a:solidFill>
                  <a:schemeClr val="accent5"/>
                </a:solidFill>
                <a:latin typeface="Times New Roman" panose="02020603050405020304" pitchFamily="18" charset="0"/>
                <a:cs typeface="Times New Roman" panose="02020603050405020304" pitchFamily="18" charset="0"/>
              </a:rPr>
              <a:t>for </a:t>
            </a:r>
            <a:r>
              <a:rPr lang="en-AU" sz="1400" dirty="0">
                <a:latin typeface="Times New Roman" panose="02020603050405020304" pitchFamily="18" charset="0"/>
                <a:cs typeface="Times New Roman" panose="02020603050405020304" pitchFamily="18" charset="0"/>
              </a:rPr>
              <a:t>word </a:t>
            </a:r>
            <a:r>
              <a:rPr lang="en-AU" sz="1400" dirty="0">
                <a:solidFill>
                  <a:schemeClr val="accent5"/>
                </a:solidFill>
                <a:latin typeface="Times New Roman" panose="02020603050405020304" pitchFamily="18" charset="0"/>
                <a:cs typeface="Times New Roman" panose="02020603050405020304" pitchFamily="18" charset="0"/>
              </a:rPr>
              <a:t>in</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tokenized_no_stopwords</a:t>
            </a:r>
            <a:r>
              <a:rPr lang="en-AU" sz="1400" dirty="0">
                <a:latin typeface="Times New Roman" panose="02020603050405020304" pitchFamily="18" charset="0"/>
                <a:cs typeface="Times New Roman" panose="02020603050405020304" pitchFamily="18" charset="0"/>
              </a:rPr>
              <a:t>]</a:t>
            </a:r>
          </a:p>
        </p:txBody>
      </p:sp>
      <p:sp>
        <p:nvSpPr>
          <p:cNvPr id="7" name="Rectangle 1">
            <a:extLst>
              <a:ext uri="{FF2B5EF4-FFF2-40B4-BE49-F238E27FC236}">
                <a16:creationId xmlns:a16="http://schemas.microsoft.com/office/drawing/2014/main" id="{3C0A8C79-8898-4A69-B999-DA2537A1E7EF}"/>
              </a:ext>
            </a:extLst>
          </p:cNvPr>
          <p:cNvSpPr>
            <a:spLocks noChangeArrowheads="1"/>
          </p:cNvSpPr>
          <p:nvPr/>
        </p:nvSpPr>
        <p:spPr bwMode="auto">
          <a:xfrm>
            <a:off x="45009" y="4430941"/>
            <a:ext cx="793646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['heartbreak', 'moment',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'van',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gisbergen</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'car', 'fail', 'start', 'pit', 'heartbreak',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'#v8sc']</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4038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0CD6-20C3-4BE7-9C53-C00549517B32}"/>
              </a:ext>
            </a:extLst>
          </p:cNvPr>
          <p:cNvSpPr>
            <a:spLocks noGrp="1"/>
          </p:cNvSpPr>
          <p:nvPr>
            <p:ph type="title"/>
          </p:nvPr>
        </p:nvSpPr>
        <p:spPr/>
        <p:txBody>
          <a:bodyPr>
            <a:normAutofit fontScale="90000"/>
          </a:bodyPr>
          <a:lstStyle/>
          <a:p>
            <a:r>
              <a:rPr lang="en-US" dirty="0"/>
              <a:t>Lemmatization </a:t>
            </a:r>
            <a:endParaRPr lang="en-AU" dirty="0"/>
          </a:p>
        </p:txBody>
      </p:sp>
      <p:sp>
        <p:nvSpPr>
          <p:cNvPr id="3" name="Text Placeholder 2">
            <a:extLst>
              <a:ext uri="{FF2B5EF4-FFF2-40B4-BE49-F238E27FC236}">
                <a16:creationId xmlns:a16="http://schemas.microsoft.com/office/drawing/2014/main" id="{4657CD17-AD59-4F83-A918-3BB41A80C0BF}"/>
              </a:ext>
            </a:extLst>
          </p:cNvPr>
          <p:cNvSpPr>
            <a:spLocks noGrp="1"/>
          </p:cNvSpPr>
          <p:nvPr>
            <p:ph type="body" sz="quarter" idx="15"/>
          </p:nvPr>
        </p:nvSpPr>
        <p:spPr>
          <a:xfrm>
            <a:off x="94635" y="1277685"/>
            <a:ext cx="8763000" cy="2286000"/>
          </a:xfrm>
        </p:spPr>
        <p:txBody>
          <a:bodyPr/>
          <a:lstStyle/>
          <a:p>
            <a:r>
              <a:rPr lang="en-US" dirty="0"/>
              <a:t>Similar to stemming, but produces a proper root word that belongs to the language </a:t>
            </a:r>
          </a:p>
          <a:p>
            <a:r>
              <a:rPr lang="en-US" dirty="0"/>
              <a:t>Uses a dictionary to match words to their root word</a:t>
            </a:r>
          </a:p>
          <a:p>
            <a:pPr lvl="1"/>
            <a:r>
              <a:rPr lang="en-US" dirty="0"/>
              <a:t>For example, “combine” is the lemmatized version of combine, combined, and combining</a:t>
            </a:r>
          </a:p>
          <a:p>
            <a:endParaRPr lang="en-AU" dirty="0"/>
          </a:p>
        </p:txBody>
      </p:sp>
      <p:sp>
        <p:nvSpPr>
          <p:cNvPr id="5" name="Slide Number Placeholder 4">
            <a:extLst>
              <a:ext uri="{FF2B5EF4-FFF2-40B4-BE49-F238E27FC236}">
                <a16:creationId xmlns:a16="http://schemas.microsoft.com/office/drawing/2014/main" id="{D1BB1C81-A9B7-4344-815A-347865058180}"/>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7</a:t>
            </a:fld>
            <a:endParaRPr lang="en-US" dirty="0"/>
          </a:p>
        </p:txBody>
      </p:sp>
      <p:sp>
        <p:nvSpPr>
          <p:cNvPr id="8" name="TextBox 7">
            <a:extLst>
              <a:ext uri="{FF2B5EF4-FFF2-40B4-BE49-F238E27FC236}">
                <a16:creationId xmlns:a16="http://schemas.microsoft.com/office/drawing/2014/main" id="{AD563871-C965-4600-BAC2-BB5AC0E624E4}"/>
              </a:ext>
            </a:extLst>
          </p:cNvPr>
          <p:cNvSpPr txBox="1"/>
          <p:nvPr/>
        </p:nvSpPr>
        <p:spPr>
          <a:xfrm>
            <a:off x="94635" y="3687915"/>
            <a:ext cx="8573729" cy="523220"/>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nltk.stem</a:t>
            </a:r>
            <a:r>
              <a:rPr lang="en-AU" sz="1400" dirty="0">
                <a:solidFill>
                  <a:schemeClr val="accent5">
                    <a:lumMod val="75000"/>
                  </a:schemeClr>
                </a:solidFill>
                <a:latin typeface="Times New Roman" panose="02020603050405020304" pitchFamily="18" charset="0"/>
                <a:cs typeface="Times New Roman" panose="02020603050405020304" pitchFamily="18" charset="0"/>
              </a:rPr>
              <a:t> import </a:t>
            </a:r>
            <a:r>
              <a:rPr lang="en-AU" sz="1400" dirty="0" err="1">
                <a:latin typeface="Times New Roman" panose="02020603050405020304" pitchFamily="18" charset="0"/>
                <a:cs typeface="Times New Roman" panose="02020603050405020304" pitchFamily="18" charset="0"/>
              </a:rPr>
              <a:t>WordNetLemmatizer</a:t>
            </a:r>
            <a:endParaRPr lang="en-AU"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tokens = [</a:t>
            </a:r>
            <a:r>
              <a:rPr lang="en-AU" sz="1400" dirty="0" err="1">
                <a:solidFill>
                  <a:srgbClr val="C00000"/>
                </a:solidFill>
                <a:latin typeface="Times New Roman" panose="02020603050405020304" pitchFamily="18" charset="0"/>
                <a:cs typeface="Times New Roman" panose="02020603050405020304" pitchFamily="18" charset="0"/>
              </a:rPr>
              <a:t>WordNetLemmatizer</a:t>
            </a:r>
            <a:r>
              <a:rPr lang="en-AU" sz="1400" dirty="0">
                <a:solidFill>
                  <a:srgbClr val="C00000"/>
                </a:solidFill>
                <a:latin typeface="Times New Roman" panose="02020603050405020304" pitchFamily="18" charset="0"/>
                <a:cs typeface="Times New Roman" panose="02020603050405020304" pitchFamily="18" charset="0"/>
              </a:rPr>
              <a:t>().</a:t>
            </a:r>
            <a:r>
              <a:rPr lang="en-AU" sz="1400" dirty="0">
                <a:latin typeface="Times New Roman" panose="02020603050405020304" pitchFamily="18" charset="0"/>
                <a:cs typeface="Times New Roman" panose="02020603050405020304" pitchFamily="18" charset="0"/>
              </a:rPr>
              <a:t>lemmatize(word) </a:t>
            </a:r>
            <a:r>
              <a:rPr lang="en-AU" sz="1400" dirty="0">
                <a:solidFill>
                  <a:schemeClr val="accent5">
                    <a:lumMod val="75000"/>
                  </a:schemeClr>
                </a:solidFill>
                <a:latin typeface="Times New Roman" panose="02020603050405020304" pitchFamily="18" charset="0"/>
                <a:cs typeface="Times New Roman" panose="02020603050405020304" pitchFamily="18" charset="0"/>
              </a:rPr>
              <a:t>for</a:t>
            </a:r>
            <a:r>
              <a:rPr lang="en-AU" sz="1400" dirty="0">
                <a:latin typeface="Times New Roman" panose="02020603050405020304" pitchFamily="18" charset="0"/>
                <a:cs typeface="Times New Roman" panose="02020603050405020304" pitchFamily="18" charset="0"/>
              </a:rPr>
              <a:t> word </a:t>
            </a:r>
            <a:r>
              <a:rPr lang="en-AU" sz="1400" dirty="0">
                <a:solidFill>
                  <a:schemeClr val="accent5">
                    <a:lumMod val="75000"/>
                  </a:schemeClr>
                </a:solidFill>
                <a:latin typeface="Times New Roman" panose="02020603050405020304" pitchFamily="18" charset="0"/>
                <a:cs typeface="Times New Roman" panose="02020603050405020304" pitchFamily="18" charset="0"/>
              </a:rPr>
              <a:t>in</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tokenized_no_stopwords</a:t>
            </a:r>
            <a:r>
              <a:rPr lang="en-AU" sz="1400" dirty="0">
                <a:latin typeface="Times New Roman" panose="02020603050405020304" pitchFamily="18" charset="0"/>
                <a:cs typeface="Times New Roman" panose="02020603050405020304" pitchFamily="18" charset="0"/>
              </a:rPr>
              <a:t>]</a:t>
            </a:r>
          </a:p>
        </p:txBody>
      </p:sp>
      <p:sp>
        <p:nvSpPr>
          <p:cNvPr id="6" name="Rectangle 1">
            <a:extLst>
              <a:ext uri="{FF2B5EF4-FFF2-40B4-BE49-F238E27FC236}">
                <a16:creationId xmlns:a16="http://schemas.microsoft.com/office/drawing/2014/main" id="{1757F6A8-95C7-4FEC-8173-69F48DB02197}"/>
              </a:ext>
            </a:extLst>
          </p:cNvPr>
          <p:cNvSpPr>
            <a:spLocks noChangeArrowheads="1"/>
          </p:cNvSpPr>
          <p:nvPr/>
        </p:nvSpPr>
        <p:spPr bwMode="auto">
          <a:xfrm>
            <a:off x="24479" y="4381477"/>
            <a:ext cx="850393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['heartbreaking', 'moment',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'van',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gisbergen</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'car', 'fails', 'start', 'pit', 'heartbreaking', '</a:t>
            </a:r>
            <a:r>
              <a:rPr kumimoji="0" lang="en-US" altLang="en-US" sz="1400" b="0" i="0" u="none" strike="noStrike" cap="none" normalizeH="0" baseline="0" dirty="0" err="1">
                <a:ln>
                  <a:noFill/>
                </a:ln>
                <a:solidFill>
                  <a:srgbClr val="000000"/>
                </a:solidFill>
                <a:effectLst/>
                <a:latin typeface="Arial Unicode MS"/>
                <a:ea typeface="Courier New" panose="02070309020205020404" pitchFamily="49" charset="0"/>
              </a:rPr>
              <a:t>shane</a:t>
            </a: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 '#v8sc']</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395770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8C41-B731-4A85-9B3B-CEB5834763B7}"/>
              </a:ext>
            </a:extLst>
          </p:cNvPr>
          <p:cNvSpPr>
            <a:spLocks noGrp="1"/>
          </p:cNvSpPr>
          <p:nvPr>
            <p:ph type="title"/>
          </p:nvPr>
        </p:nvSpPr>
        <p:spPr>
          <a:xfrm>
            <a:off x="285135" y="997434"/>
            <a:ext cx="8763000" cy="485382"/>
          </a:xfrm>
        </p:spPr>
        <p:txBody>
          <a:bodyPr>
            <a:noAutofit/>
          </a:bodyPr>
          <a:lstStyle/>
          <a:p>
            <a:br>
              <a:rPr lang="en-AU" sz="2800" dirty="0"/>
            </a:br>
            <a:r>
              <a:rPr lang="en-AU" sz="2800" dirty="0"/>
              <a:t>Turning Tokens to Numerical Representations </a:t>
            </a:r>
            <a:br>
              <a:rPr lang="en-AU" sz="2800" dirty="0"/>
            </a:br>
            <a:r>
              <a:rPr lang="en-AU" sz="2800" dirty="0"/>
              <a:t>(Feature Extraction) </a:t>
            </a:r>
          </a:p>
        </p:txBody>
      </p:sp>
      <p:sp>
        <p:nvSpPr>
          <p:cNvPr id="3" name="Text Placeholder 2">
            <a:extLst>
              <a:ext uri="{FF2B5EF4-FFF2-40B4-BE49-F238E27FC236}">
                <a16:creationId xmlns:a16="http://schemas.microsoft.com/office/drawing/2014/main" id="{5B77E5F2-281B-4054-911F-226226DD31D8}"/>
              </a:ext>
            </a:extLst>
          </p:cNvPr>
          <p:cNvSpPr>
            <a:spLocks noGrp="1"/>
          </p:cNvSpPr>
          <p:nvPr>
            <p:ph type="body" sz="quarter" idx="15"/>
          </p:nvPr>
        </p:nvSpPr>
        <p:spPr>
          <a:xfrm>
            <a:off x="304800" y="1581150"/>
            <a:ext cx="8763000" cy="3276600"/>
          </a:xfrm>
        </p:spPr>
        <p:txBody>
          <a:bodyPr>
            <a:normAutofit/>
          </a:bodyPr>
          <a:lstStyle/>
          <a:p>
            <a:r>
              <a:rPr lang="en-AU" dirty="0"/>
              <a:t>Bag of words</a:t>
            </a:r>
          </a:p>
          <a:p>
            <a:r>
              <a:rPr lang="en-AU" dirty="0"/>
              <a:t>N-grams</a:t>
            </a:r>
          </a:p>
          <a:p>
            <a:r>
              <a:rPr lang="en-AU" dirty="0"/>
              <a:t>TF-IDF (</a:t>
            </a:r>
            <a:r>
              <a:rPr lang="en-US" dirty="0"/>
              <a:t>Term Frequency/Inverse Document Frequency)</a:t>
            </a:r>
            <a:endParaRPr lang="en-AU" dirty="0"/>
          </a:p>
          <a:p>
            <a:r>
              <a:rPr lang="en-AU" dirty="0"/>
              <a:t>Word embedding (Neural network) </a:t>
            </a:r>
          </a:p>
          <a:p>
            <a:pPr marL="480060" marR="0" lvl="1" indent="-185166" algn="l" defTabSz="914400" rtl="0" eaLnBrk="1" fontAlgn="auto" latinLnBrk="0" hangingPunct="1">
              <a:lnSpc>
                <a:spcPct val="100000"/>
              </a:lnSpc>
              <a:spcBef>
                <a:spcPct val="20000"/>
              </a:spcBef>
              <a:spcAft>
                <a:spcPts val="0"/>
              </a:spcAft>
              <a:buClr>
                <a:srgbClr val="0F6FC6"/>
              </a:buClr>
              <a:buSzPct val="85000"/>
              <a:buFont typeface="Wingdings 2"/>
              <a:buChar char=""/>
              <a:tabLst/>
              <a:defRPr/>
            </a:pPr>
            <a:r>
              <a:rPr lang="en-AU" dirty="0"/>
              <a:t>Word2Vec(Google)</a:t>
            </a:r>
          </a:p>
          <a:p>
            <a:pPr marL="480060" marR="0" lvl="1" indent="-185166" algn="l" defTabSz="914400" rtl="0" eaLnBrk="1" fontAlgn="auto" latinLnBrk="0" hangingPunct="1">
              <a:lnSpc>
                <a:spcPct val="100000"/>
              </a:lnSpc>
              <a:spcBef>
                <a:spcPct val="20000"/>
              </a:spcBef>
              <a:spcAft>
                <a:spcPts val="0"/>
              </a:spcAft>
              <a:buClr>
                <a:srgbClr val="0F6FC6"/>
              </a:buClr>
              <a:buSzPct val="85000"/>
              <a:buFont typeface="Wingdings 2"/>
              <a:buChar char=""/>
              <a:tabLst/>
              <a:defRPr/>
            </a:pPr>
            <a:r>
              <a:rPr lang="en-AU" dirty="0" err="1"/>
              <a:t>GloVe</a:t>
            </a:r>
            <a:r>
              <a:rPr lang="en-AU" dirty="0"/>
              <a:t> (Stanford)</a:t>
            </a:r>
          </a:p>
          <a:p>
            <a:pPr marL="480060" marR="0" lvl="1" indent="-185166" algn="l" defTabSz="914400" rtl="0" eaLnBrk="1" fontAlgn="auto" latinLnBrk="0" hangingPunct="1">
              <a:lnSpc>
                <a:spcPct val="100000"/>
              </a:lnSpc>
              <a:spcBef>
                <a:spcPct val="20000"/>
              </a:spcBef>
              <a:spcAft>
                <a:spcPts val="0"/>
              </a:spcAft>
              <a:buClr>
                <a:srgbClr val="0F6FC6"/>
              </a:buClr>
              <a:buSzPct val="85000"/>
              <a:buFont typeface="Wingdings 2"/>
              <a:buChar char=""/>
              <a:tabLst/>
              <a:defRPr/>
            </a:pPr>
            <a:r>
              <a:rPr lang="en-AU" dirty="0" err="1"/>
              <a:t>FastText</a:t>
            </a:r>
            <a:r>
              <a:rPr lang="en-AU" dirty="0"/>
              <a:t> (Facebook)</a:t>
            </a:r>
          </a:p>
          <a:p>
            <a:pPr marL="480060" marR="0" lvl="1" indent="-185166" algn="l" defTabSz="914400" rtl="0" eaLnBrk="1" fontAlgn="auto" latinLnBrk="0" hangingPunct="1">
              <a:lnSpc>
                <a:spcPct val="100000"/>
              </a:lnSpc>
              <a:spcBef>
                <a:spcPct val="20000"/>
              </a:spcBef>
              <a:spcAft>
                <a:spcPts val="0"/>
              </a:spcAft>
              <a:buClr>
                <a:srgbClr val="0F6FC6"/>
              </a:buClr>
              <a:buSzPct val="85000"/>
              <a:buFont typeface="Wingdings 2"/>
              <a:buChar char=""/>
              <a:tabLst/>
              <a:defRPr/>
            </a:pPr>
            <a:r>
              <a:rPr lang="en-AU" dirty="0"/>
              <a:t>BERT (Google)</a:t>
            </a:r>
          </a:p>
          <a:p>
            <a:endParaRPr lang="en-AU" dirty="0"/>
          </a:p>
        </p:txBody>
      </p:sp>
      <p:sp>
        <p:nvSpPr>
          <p:cNvPr id="5" name="Slide Number Placeholder 4">
            <a:extLst>
              <a:ext uri="{FF2B5EF4-FFF2-40B4-BE49-F238E27FC236}">
                <a16:creationId xmlns:a16="http://schemas.microsoft.com/office/drawing/2014/main" id="{BEAA5851-683E-45D7-915A-E16AE9C12C28}"/>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8</a:t>
            </a:fld>
            <a:endParaRPr lang="en-US" dirty="0"/>
          </a:p>
        </p:txBody>
      </p:sp>
    </p:spTree>
    <p:extLst>
      <p:ext uri="{BB962C8B-B14F-4D97-AF65-F5344CB8AC3E}">
        <p14:creationId xmlns:p14="http://schemas.microsoft.com/office/powerpoint/2010/main" val="385440290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B40C-4055-4E10-B800-D613AF264B9F}"/>
              </a:ext>
            </a:extLst>
          </p:cNvPr>
          <p:cNvSpPr>
            <a:spLocks noGrp="1"/>
          </p:cNvSpPr>
          <p:nvPr>
            <p:ph type="title"/>
          </p:nvPr>
        </p:nvSpPr>
        <p:spPr>
          <a:xfrm>
            <a:off x="71848" y="102393"/>
            <a:ext cx="8763000" cy="485382"/>
          </a:xfrm>
        </p:spPr>
        <p:txBody>
          <a:bodyPr>
            <a:normAutofit fontScale="90000"/>
          </a:bodyPr>
          <a:lstStyle/>
          <a:p>
            <a:r>
              <a:rPr lang="en-AU" dirty="0"/>
              <a:t>Bag of Words</a:t>
            </a:r>
          </a:p>
        </p:txBody>
      </p:sp>
      <p:sp>
        <p:nvSpPr>
          <p:cNvPr id="3" name="Text Placeholder 2">
            <a:extLst>
              <a:ext uri="{FF2B5EF4-FFF2-40B4-BE49-F238E27FC236}">
                <a16:creationId xmlns:a16="http://schemas.microsoft.com/office/drawing/2014/main" id="{F989B6B2-B867-4A96-95C3-6D47801A4268}"/>
              </a:ext>
            </a:extLst>
          </p:cNvPr>
          <p:cNvSpPr>
            <a:spLocks noGrp="1"/>
          </p:cNvSpPr>
          <p:nvPr>
            <p:ph type="body" sz="quarter" idx="15"/>
          </p:nvPr>
        </p:nvSpPr>
        <p:spPr>
          <a:xfrm>
            <a:off x="-76200" y="488749"/>
            <a:ext cx="8763000" cy="3429000"/>
          </a:xfrm>
        </p:spPr>
        <p:txBody>
          <a:bodyPr>
            <a:normAutofit/>
          </a:bodyPr>
          <a:lstStyle/>
          <a:p>
            <a:r>
              <a:rPr lang="en-US" sz="1600" dirty="0"/>
              <a:t>A text  is represented as the bag of its words </a:t>
            </a:r>
            <a:endParaRPr lang="en-AU" sz="1600" dirty="0"/>
          </a:p>
        </p:txBody>
      </p:sp>
      <p:sp>
        <p:nvSpPr>
          <p:cNvPr id="5" name="Slide Number Placeholder 4">
            <a:extLst>
              <a:ext uri="{FF2B5EF4-FFF2-40B4-BE49-F238E27FC236}">
                <a16:creationId xmlns:a16="http://schemas.microsoft.com/office/drawing/2014/main" id="{617121F2-1741-4161-B6F7-89B9100BC566}"/>
              </a:ext>
            </a:extLst>
          </p:cNvPr>
          <p:cNvSpPr>
            <a:spLocks noGrp="1"/>
          </p:cNvSpPr>
          <p:nvPr>
            <p:ph type="sldNum" sz="quarter" idx="17"/>
          </p:nvPr>
        </p:nvSpPr>
        <p:spPr/>
        <p:txBody>
          <a:body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9</a:t>
            </a:fld>
            <a:endParaRPr lang="en-US" dirty="0"/>
          </a:p>
        </p:txBody>
      </p:sp>
      <p:sp>
        <p:nvSpPr>
          <p:cNvPr id="6" name="TextBox 5">
            <a:extLst>
              <a:ext uri="{FF2B5EF4-FFF2-40B4-BE49-F238E27FC236}">
                <a16:creationId xmlns:a16="http://schemas.microsoft.com/office/drawing/2014/main" id="{8BFB3F76-9541-4F60-8526-D5E351975270}"/>
              </a:ext>
            </a:extLst>
          </p:cNvPr>
          <p:cNvSpPr txBox="1"/>
          <p:nvPr/>
        </p:nvSpPr>
        <p:spPr>
          <a:xfrm>
            <a:off x="28303" y="929748"/>
            <a:ext cx="4572000" cy="954107"/>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r>
              <a:rPr lang="en-AU" sz="1400" dirty="0">
                <a:solidFill>
                  <a:schemeClr val="accent5">
                    <a:lumMod val="75000"/>
                  </a:schemeClr>
                </a:solidFill>
                <a:latin typeface="Times New Roman" panose="02020603050405020304" pitchFamily="18" charset="0"/>
                <a:cs typeface="Times New Roman" panose="02020603050405020304" pitchFamily="18" charset="0"/>
              </a:rPr>
              <a:t>from</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sklearn.feature_extraction.text</a:t>
            </a:r>
            <a:r>
              <a:rPr lang="en-AU" sz="1400" dirty="0">
                <a:latin typeface="Times New Roman" panose="02020603050405020304" pitchFamily="18" charset="0"/>
                <a:cs typeface="Times New Roman" panose="02020603050405020304" pitchFamily="18" charset="0"/>
              </a:rPr>
              <a:t> </a:t>
            </a:r>
            <a:r>
              <a:rPr lang="en-AU" sz="1400" dirty="0">
                <a:solidFill>
                  <a:schemeClr val="accent5">
                    <a:lumMod val="75000"/>
                  </a:schemeClr>
                </a:solidFill>
                <a:latin typeface="Times New Roman" panose="02020603050405020304" pitchFamily="18" charset="0"/>
                <a:cs typeface="Times New Roman" panose="02020603050405020304" pitchFamily="18" charset="0"/>
              </a:rPr>
              <a:t>import</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CountVectorizer</a:t>
            </a:r>
            <a:endParaRPr lang="en-AU" sz="1400" dirty="0">
              <a:latin typeface="Times New Roman" panose="02020603050405020304" pitchFamily="18" charset="0"/>
              <a:cs typeface="Times New Roman" panose="02020603050405020304" pitchFamily="18" charset="0"/>
            </a:endParaRPr>
          </a:p>
          <a:p>
            <a:endParaRPr lang="en-AU" sz="1400" dirty="0">
              <a:latin typeface="Times New Roman" panose="02020603050405020304" pitchFamily="18" charset="0"/>
              <a:cs typeface="Times New Roman" panose="02020603050405020304" pitchFamily="18" charset="0"/>
            </a:endParaRPr>
          </a:p>
          <a:p>
            <a:r>
              <a:rPr lang="en-AU" sz="1400" dirty="0" err="1">
                <a:latin typeface="Times New Roman" panose="02020603050405020304" pitchFamily="18" charset="0"/>
                <a:cs typeface="Times New Roman" panose="02020603050405020304" pitchFamily="18" charset="0"/>
              </a:rPr>
              <a:t>vectoriser</a:t>
            </a:r>
            <a:r>
              <a:rPr lang="en-AU" sz="1400" dirty="0">
                <a:latin typeface="Times New Roman" panose="02020603050405020304" pitchFamily="18" charset="0"/>
                <a:cs typeface="Times New Roman" panose="02020603050405020304" pitchFamily="18" charset="0"/>
              </a:rPr>
              <a:t> = </a:t>
            </a:r>
            <a:r>
              <a:rPr lang="en-AU" sz="1400" dirty="0" err="1">
                <a:latin typeface="Times New Roman" panose="02020603050405020304" pitchFamily="18" charset="0"/>
                <a:cs typeface="Times New Roman" panose="02020603050405020304" pitchFamily="18" charset="0"/>
              </a:rPr>
              <a:t>CountVectorizer</a:t>
            </a:r>
            <a:r>
              <a:rPr lang="en-AU" sz="1400" dirty="0">
                <a:latin typeface="Times New Roman" panose="02020603050405020304" pitchFamily="18" charset="0"/>
                <a:cs typeface="Times New Roman" panose="02020603050405020304" pitchFamily="18" charset="0"/>
              </a:rPr>
              <a:t>()</a:t>
            </a:r>
          </a:p>
          <a:p>
            <a:r>
              <a:rPr lang="en-AU" sz="1400" dirty="0" err="1">
                <a:latin typeface="Times New Roman" panose="02020603050405020304" pitchFamily="18" charset="0"/>
                <a:cs typeface="Times New Roman" panose="02020603050405020304" pitchFamily="18" charset="0"/>
              </a:rPr>
              <a:t>BoW</a:t>
            </a:r>
            <a:r>
              <a:rPr lang="en-AU" sz="1400" dirty="0">
                <a:latin typeface="Times New Roman" panose="02020603050405020304" pitchFamily="18" charset="0"/>
                <a:cs typeface="Times New Roman" panose="02020603050405020304" pitchFamily="18" charset="0"/>
              </a:rPr>
              <a:t>= </a:t>
            </a:r>
            <a:r>
              <a:rPr lang="en-AU" sz="1400" dirty="0" err="1">
                <a:latin typeface="Times New Roman" panose="02020603050405020304" pitchFamily="18" charset="0"/>
                <a:cs typeface="Times New Roman" panose="02020603050405020304" pitchFamily="18" charset="0"/>
              </a:rPr>
              <a:t>vectoriser.fit_transform</a:t>
            </a:r>
            <a:r>
              <a:rPr lang="en-AU" sz="1400" dirty="0">
                <a:latin typeface="Times New Roman" panose="02020603050405020304" pitchFamily="18" charset="0"/>
                <a:cs typeface="Times New Roman" panose="02020603050405020304" pitchFamily="18" charset="0"/>
              </a:rPr>
              <a:t>(tokens)</a:t>
            </a:r>
          </a:p>
        </p:txBody>
      </p:sp>
      <p:sp>
        <p:nvSpPr>
          <p:cNvPr id="11" name="TextBox 10">
            <a:extLst>
              <a:ext uri="{FF2B5EF4-FFF2-40B4-BE49-F238E27FC236}">
                <a16:creationId xmlns:a16="http://schemas.microsoft.com/office/drawing/2014/main" id="{7D47D9F0-92B8-4C50-92CF-E7EA333E50AC}"/>
              </a:ext>
            </a:extLst>
          </p:cNvPr>
          <p:cNvSpPr txBox="1"/>
          <p:nvPr/>
        </p:nvSpPr>
        <p:spPr>
          <a:xfrm>
            <a:off x="2244635" y="1912900"/>
            <a:ext cx="4654730" cy="923330"/>
          </a:xfrm>
          <a:prstGeom prst="rect">
            <a:avLst/>
          </a:prstGeom>
          <a:noFill/>
        </p:spPr>
        <p:txBody>
          <a:bodyPr wrap="square">
            <a:spAutoFit/>
          </a:bodyPr>
          <a:lstStyle/>
          <a:p>
            <a:r>
              <a:rPr lang="en-AU" sz="1800" dirty="0"/>
              <a:t>['car’:1, 'fails’:1, 'gisbergen’:1, 'heartbreaking’:1, 'moment’:1, 'pit’:1, 'shane’:1, 'start’:1, 'v8sc’:1, 'van’:1]</a:t>
            </a:r>
          </a:p>
        </p:txBody>
      </p:sp>
    </p:spTree>
    <p:extLst>
      <p:ext uri="{BB962C8B-B14F-4D97-AF65-F5344CB8AC3E}">
        <p14:creationId xmlns:p14="http://schemas.microsoft.com/office/powerpoint/2010/main" val="85065461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4617B"/>
      </a:hlink>
      <a:folHlink>
        <a:srgbClr val="A5A5A5"/>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1" id="{E2D6DD32-8D84-4BAD-96C5-CAB4F7D3DF2F}" vid="{BCB3E98B-1667-4E89-8DFE-B86F4E80E77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11666760</TotalTime>
  <Pages>19</Pages>
  <Words>2710</Words>
  <Application>Microsoft Macintosh PowerPoint</Application>
  <PresentationFormat>On-screen Show (16:9)</PresentationFormat>
  <Paragraphs>319</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 Unicode MS</vt:lpstr>
      <vt:lpstr>Arial</vt:lpstr>
      <vt:lpstr>Calibri</vt:lpstr>
      <vt:lpstr>Constantia</vt:lpstr>
      <vt:lpstr>Roboto</vt:lpstr>
      <vt:lpstr>Segoe UI Semilight</vt:lpstr>
      <vt:lpstr>Times New Roman</vt:lpstr>
      <vt:lpstr>Wingdings</vt:lpstr>
      <vt:lpstr>Wingdings 2</vt:lpstr>
      <vt:lpstr>Theme1</vt:lpstr>
      <vt:lpstr> Text Pre-processing   </vt:lpstr>
      <vt:lpstr>Supercar Racing Data </vt:lpstr>
      <vt:lpstr>Tokenization/Segmentation</vt:lpstr>
      <vt:lpstr>Tokenization</vt:lpstr>
      <vt:lpstr>Stop Words Removal</vt:lpstr>
      <vt:lpstr>Stemming</vt:lpstr>
      <vt:lpstr>Lemmatization </vt:lpstr>
      <vt:lpstr> Turning Tokens to Numerical Representations  (Feature Extraction) </vt:lpstr>
      <vt:lpstr>Bag of Words</vt:lpstr>
      <vt:lpstr>N-Grams</vt:lpstr>
      <vt:lpstr>TF-IDF (Term Frequency/Inverse Document Frequency)</vt:lpstr>
      <vt:lpstr>Word2Vec(Google)</vt:lpstr>
      <vt:lpstr>Word2Vec(Google)</vt:lpstr>
      <vt:lpstr>Part-of-Speech Tagging</vt:lpstr>
      <vt:lpstr>Part-of-Speech Tagging</vt:lpstr>
      <vt:lpstr>Sentence-Based Text Analysis for Customer Reviews</vt:lpstr>
      <vt:lpstr>Improving Text Analysis Using Sentence Conjunctions and Punctuation</vt:lpstr>
      <vt:lpstr> Commonly-used NLP techniques   </vt:lpstr>
      <vt:lpstr>Commonly-used NLP techniques </vt:lpstr>
      <vt:lpstr>Named Entity Recognition</vt:lpstr>
      <vt:lpstr>Named Entity Recognition</vt:lpstr>
      <vt:lpstr>Text Summarization</vt:lpstr>
      <vt:lpstr>Word Cloud</vt:lpstr>
      <vt:lpstr>Predictive Text</vt:lpstr>
      <vt:lpstr>Sentiment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Information</dc:title>
  <dc:creator>Stefano</dc:creator>
  <cp:lastModifiedBy>Annika Sylvia Schwarz</cp:lastModifiedBy>
  <cp:revision>1384</cp:revision>
  <cp:lastPrinted>1997-02-18T13:34:25Z</cp:lastPrinted>
  <dcterms:created xsi:type="dcterms:W3CDTF">1997-02-14T18:36:50Z</dcterms:created>
  <dcterms:modified xsi:type="dcterms:W3CDTF">2023-04-17T07:56:01Z</dcterms:modified>
</cp:coreProperties>
</file>