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874" r:id="rId1"/>
  </p:sldMasterIdLst>
  <p:notesMasterIdLst>
    <p:notesMasterId r:id="rId31"/>
  </p:notesMasterIdLst>
  <p:handoutMasterIdLst>
    <p:handoutMasterId r:id="rId32"/>
  </p:handoutMasterIdLst>
  <p:sldIdLst>
    <p:sldId id="436" r:id="rId2"/>
    <p:sldId id="913" r:id="rId3"/>
    <p:sldId id="914" r:id="rId4"/>
    <p:sldId id="951" r:id="rId5"/>
    <p:sldId id="936" r:id="rId6"/>
    <p:sldId id="937" r:id="rId7"/>
    <p:sldId id="899" r:id="rId8"/>
    <p:sldId id="938" r:id="rId9"/>
    <p:sldId id="942" r:id="rId10"/>
    <p:sldId id="900" r:id="rId11"/>
    <p:sldId id="939" r:id="rId12"/>
    <p:sldId id="940" r:id="rId13"/>
    <p:sldId id="943" r:id="rId14"/>
    <p:sldId id="931" r:id="rId15"/>
    <p:sldId id="941" r:id="rId16"/>
    <p:sldId id="930" r:id="rId17"/>
    <p:sldId id="944" r:id="rId18"/>
    <p:sldId id="945" r:id="rId19"/>
    <p:sldId id="946" r:id="rId20"/>
    <p:sldId id="934" r:id="rId21"/>
    <p:sldId id="950" r:id="rId22"/>
    <p:sldId id="948" r:id="rId23"/>
    <p:sldId id="947" r:id="rId24"/>
    <p:sldId id="949" r:id="rId25"/>
    <p:sldId id="891" r:id="rId26"/>
    <p:sldId id="892" r:id="rId27"/>
    <p:sldId id="952" r:id="rId28"/>
    <p:sldId id="953" r:id="rId29"/>
    <p:sldId id="954" r:id="rId30"/>
  </p:sldIdLst>
  <p:sldSz cx="9144000" cy="5143500" type="screen16x9"/>
  <p:notesSz cx="6877050" cy="9163050"/>
  <p:kinsoku lang="ja-JP" invalStChars="、。，．・：；？！゛゜ヽヾゝゞ々ー’”）〕］｝〉》」』】°‰′″℃￠％ぁぃぅぇぉっゃゅょゎァィゥェォッャュョヮヵヶ!%),.:;?]}｡｣､･ｧｨｩｪｫｬｭｮｯｰﾞﾟ" invalEndChars="‘“（〔［｛〈《「『【￥＄$([\{｢￡"/>
  <p:defaultTextStyle>
    <a:defPPr>
      <a:defRPr lang="en-US"/>
    </a:defPPr>
    <a:lvl1pPr algn="r" rtl="0" fontAlgn="base">
      <a:spcBef>
        <a:spcPct val="0"/>
      </a:spcBef>
      <a:spcAft>
        <a:spcPct val="0"/>
      </a:spcAft>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1pPr>
    <a:lvl2pPr marL="457200" algn="r" rtl="0" fontAlgn="base">
      <a:spcBef>
        <a:spcPct val="0"/>
      </a:spcBef>
      <a:spcAft>
        <a:spcPct val="0"/>
      </a:spcAft>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2pPr>
    <a:lvl3pPr marL="914400" algn="r" rtl="0" fontAlgn="base">
      <a:spcBef>
        <a:spcPct val="0"/>
      </a:spcBef>
      <a:spcAft>
        <a:spcPct val="0"/>
      </a:spcAft>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3pPr>
    <a:lvl4pPr marL="1371600" algn="r" rtl="0" fontAlgn="base">
      <a:spcBef>
        <a:spcPct val="0"/>
      </a:spcBef>
      <a:spcAft>
        <a:spcPct val="0"/>
      </a:spcAft>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4pPr>
    <a:lvl5pPr marL="1828800" algn="r" rtl="0" fontAlgn="base">
      <a:spcBef>
        <a:spcPct val="0"/>
      </a:spcBef>
      <a:spcAft>
        <a:spcPct val="0"/>
      </a:spcAft>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sz="1000" kern="1200">
        <a:solidFill>
          <a:srgbClr val="969696"/>
        </a:solidFill>
        <a:effectLst>
          <a:outerShdw blurRad="38100" dist="38100" dir="2700000" algn="tl">
            <a:srgbClr val="000000">
              <a:alpha val="43137"/>
            </a:srgbClr>
          </a:outerShdw>
        </a:effectLst>
        <a:latin typeface="Verdana"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6">
          <p15:clr>
            <a:srgbClr val="A4A3A4"/>
          </p15:clr>
        </p15:guide>
        <p15:guide id="2" pos="216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366092"/>
    <a:srgbClr val="000000"/>
    <a:srgbClr val="CC0000"/>
    <a:srgbClr val="FFFFFF"/>
    <a:srgbClr val="B2B2B2"/>
    <a:srgbClr val="0099FF"/>
    <a:srgbClr val="000066"/>
    <a:srgbClr val="0066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68110" autoAdjust="0"/>
  </p:normalViewPr>
  <p:slideViewPr>
    <p:cSldViewPr>
      <p:cViewPr varScale="1">
        <p:scale>
          <a:sx n="165" d="100"/>
          <a:sy n="165" d="100"/>
        </p:scale>
        <p:origin x="352" y="192"/>
      </p:cViewPr>
      <p:guideLst>
        <p:guide orient="horz" pos="1620"/>
        <p:guide pos="2880"/>
      </p:guideLst>
    </p:cSldViewPr>
  </p:slideViewPr>
  <p:outlineViewPr>
    <p:cViewPr>
      <p:scale>
        <a:sx n="33" d="100"/>
        <a:sy n="33" d="100"/>
      </p:scale>
      <p:origin x="0" y="-6132"/>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94" d="100"/>
          <a:sy n="94" d="100"/>
        </p:scale>
        <p:origin x="-1614" y="-114"/>
      </p:cViewPr>
      <p:guideLst>
        <p:guide orient="horz" pos="2886"/>
        <p:guide pos="216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086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352925"/>
            <a:ext cx="5041900" cy="4122738"/>
          </a:xfrm>
          <a:prstGeom prst="rect">
            <a:avLst/>
          </a:prstGeom>
          <a:noFill/>
          <a:ln w="12700">
            <a:noFill/>
            <a:miter lim="800000"/>
            <a:headEnd/>
            <a:tailEnd/>
          </a:ln>
          <a:effectLst/>
        </p:spPr>
        <p:txBody>
          <a:bodyPr vert="horz" wrap="square" lIns="90696" tIns="44552" rIns="90696" bIns="4455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1" name="Rectangle 3"/>
          <p:cNvSpPr>
            <a:spLocks noGrp="1" noRot="1" noChangeAspect="1" noChangeArrowheads="1" noTextEdit="1"/>
          </p:cNvSpPr>
          <p:nvPr>
            <p:ph type="sldImg" idx="2"/>
          </p:nvPr>
        </p:nvSpPr>
        <p:spPr bwMode="auto">
          <a:xfrm>
            <a:off x="398463" y="693738"/>
            <a:ext cx="6081712" cy="342265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7494568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5C2F10-8FC8-4D35-BEEB-79411EE19CBB}" type="slidenum">
              <a:rPr lang="en-US" altLang="en-US"/>
              <a:pPr/>
              <a:t>1</a:t>
            </a:fld>
            <a:endParaRPr lang="en-US" altLang="en-US"/>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47614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CAD12-5AF4-4C23-BA64-EDFAC1AB3C92}" type="slidenum">
              <a:rPr lang="en-US" altLang="en-US"/>
              <a:pPr/>
              <a:t>10</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346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17058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407318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408292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CAD12-5AF4-4C23-BA64-EDFAC1AB3C92}" type="slidenum">
              <a:rPr lang="en-US" altLang="en-US"/>
              <a:pPr/>
              <a:t>14</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64311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67590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4CAD12-5AF4-4C23-BA64-EDFAC1AB3C92}" type="slidenum">
              <a:rPr lang="en-US" altLang="en-US"/>
              <a:pPr/>
              <a:t>16</a:t>
            </a:fld>
            <a:endParaRPr lang="en-US" alt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609650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7280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217618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70583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C5A8A-A104-4B9D-9817-8F2D8606AACC}" type="slidenum">
              <a:rPr lang="en-US" altLang="en-US"/>
              <a:pPr/>
              <a:t>2</a:t>
            </a:fld>
            <a:endParaRPr lang="en-US" alt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170473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4197536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786572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443491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88330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932811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0B055B-1151-4EBA-B086-26F54A1855CF}" type="slidenum">
              <a:rPr lang="en-CA" altLang="en-US" sz="1000" smtClean="0"/>
              <a:pPr>
                <a:spcBef>
                  <a:spcPct val="0"/>
                </a:spcBef>
              </a:pPr>
              <a:t>25</a:t>
            </a:fld>
            <a:endParaRPr lang="en-CA" altLang="en-US" sz="1000"/>
          </a:p>
        </p:txBody>
      </p:sp>
    </p:spTree>
    <p:extLst>
      <p:ext uri="{BB962C8B-B14F-4D97-AF65-F5344CB8AC3E}">
        <p14:creationId xmlns:p14="http://schemas.microsoft.com/office/powerpoint/2010/main" val="10040061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lstStyle/>
          <a:p>
            <a:pPr>
              <a:defRPr/>
            </a:pPr>
            <a:endParaRPr lang="en-CA"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spcBef>
                <a:spcPct val="30000"/>
              </a:spcBef>
              <a:defRPr sz="1200">
                <a:solidFill>
                  <a:schemeClr val="tx1"/>
                </a:solidFill>
                <a:latin typeface="Times New Roman" panose="02020603050405020304" pitchFamily="18" charset="0"/>
              </a:defRPr>
            </a:lvl1pPr>
            <a:lvl2pPr marL="742950" indent="-285750" defTabSz="762000">
              <a:spcBef>
                <a:spcPct val="30000"/>
              </a:spcBef>
              <a:defRPr sz="1200">
                <a:solidFill>
                  <a:schemeClr val="tx1"/>
                </a:solidFill>
                <a:latin typeface="Times New Roman" panose="02020603050405020304" pitchFamily="18" charset="0"/>
              </a:defRPr>
            </a:lvl2pPr>
            <a:lvl3pPr marL="1143000" indent="-228600" defTabSz="762000">
              <a:spcBef>
                <a:spcPct val="30000"/>
              </a:spcBef>
              <a:defRPr sz="1200">
                <a:solidFill>
                  <a:schemeClr val="tx1"/>
                </a:solidFill>
                <a:latin typeface="Times New Roman" panose="02020603050405020304" pitchFamily="18" charset="0"/>
              </a:defRPr>
            </a:lvl3pPr>
            <a:lvl4pPr marL="1600200" indent="-228600" defTabSz="762000">
              <a:spcBef>
                <a:spcPct val="30000"/>
              </a:spcBef>
              <a:defRPr sz="1200">
                <a:solidFill>
                  <a:schemeClr val="tx1"/>
                </a:solidFill>
                <a:latin typeface="Times New Roman" panose="02020603050405020304" pitchFamily="18" charset="0"/>
              </a:defRPr>
            </a:lvl4pPr>
            <a:lvl5pPr marL="2057400" indent="-228600" defTabSz="762000">
              <a:spcBef>
                <a:spcPct val="30000"/>
              </a:spcBef>
              <a:defRPr sz="1200">
                <a:solidFill>
                  <a:schemeClr val="tx1"/>
                </a:solidFill>
                <a:latin typeface="Times New Roman" panose="02020603050405020304" pitchFamily="18" charset="0"/>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C32D21-A842-4DB9-A74A-E0E334B59C8F}" type="slidenum">
              <a:rPr lang="en-CA" altLang="en-US" sz="1000" smtClean="0"/>
              <a:pPr>
                <a:spcBef>
                  <a:spcPct val="0"/>
                </a:spcBef>
              </a:pPr>
              <a:t>26</a:t>
            </a:fld>
            <a:endParaRPr lang="en-CA" altLang="en-US" sz="1000"/>
          </a:p>
        </p:txBody>
      </p:sp>
    </p:spTree>
    <p:extLst>
      <p:ext uri="{BB962C8B-B14F-4D97-AF65-F5344CB8AC3E}">
        <p14:creationId xmlns:p14="http://schemas.microsoft.com/office/powerpoint/2010/main" val="30266996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669429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175695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909633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310266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82155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1552112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2910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17C25B-388E-4AAE-8E65-3E33437F5434}" type="slidenum">
              <a:rPr lang="en-US" altLang="en-US"/>
              <a:pPr/>
              <a:t>7</a:t>
            </a:fld>
            <a:endParaRPr lang="en-US" altLang="en-US"/>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8895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295823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Tree>
    <p:extLst>
      <p:ext uri="{BB962C8B-B14F-4D97-AF65-F5344CB8AC3E}">
        <p14:creationId xmlns:p14="http://schemas.microsoft.com/office/powerpoint/2010/main" val="3821365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2421402"/>
            <a:ext cx="7854696" cy="131445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AU"/>
          </a:p>
        </p:txBody>
      </p:sp>
      <p:sp>
        <p:nvSpPr>
          <p:cNvPr id="19" name="Footer Placeholder 18"/>
          <p:cNvSpPr>
            <a:spLocks noGrp="1"/>
          </p:cNvSpPr>
          <p:nvPr>
            <p:ph type="ftr" sz="quarter" idx="11"/>
          </p:nvPr>
        </p:nvSpPr>
        <p:spPr/>
        <p:txBody>
          <a:bodyPr/>
          <a:lstStyle/>
          <a:p>
            <a:endParaRPr lang="en-AU"/>
          </a:p>
        </p:txBody>
      </p:sp>
      <p:sp>
        <p:nvSpPr>
          <p:cNvPr id="27" name="Slide Number Placeholder 26"/>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2689310688"/>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37476502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7253134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Tex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86295"/>
            <a:ext cx="8763000" cy="485382"/>
          </a:xfrm>
        </p:spPr>
        <p:txBody>
          <a:bodyPr/>
          <a:lstStyle>
            <a:lvl1pPr>
              <a:defRPr b="0" i="0">
                <a:solidFill>
                  <a:srgbClr val="C00000"/>
                </a:solidFill>
                <a:effectLst>
                  <a:innerShdw blurRad="63500" dist="50800" dir="13500000">
                    <a:prstClr val="black">
                      <a:alpha val="50000"/>
                    </a:prstClr>
                  </a:innerShdw>
                </a:effectLst>
                <a:latin typeface="+mj-lt"/>
                <a:ea typeface="Tahoma" panose="020B0604030504040204" pitchFamily="34" charset="0"/>
                <a:cs typeface="Segoe UI Light" panose="020B0502040204020203" pitchFamily="34" charset="0"/>
              </a:defRPr>
            </a:lvl1pPr>
          </a:lstStyle>
          <a:p>
            <a:r>
              <a:rPr lang="en-US" dirty="0"/>
              <a:t>Title and Text Layout</a:t>
            </a:r>
          </a:p>
        </p:txBody>
      </p:sp>
      <p:sp>
        <p:nvSpPr>
          <p:cNvPr id="10" name="Text Placeholder 9"/>
          <p:cNvSpPr>
            <a:spLocks noGrp="1"/>
          </p:cNvSpPr>
          <p:nvPr>
            <p:ph type="body" sz="quarter" idx="15"/>
          </p:nvPr>
        </p:nvSpPr>
        <p:spPr>
          <a:xfrm>
            <a:off x="304800" y="742950"/>
            <a:ext cx="8763000" cy="4114800"/>
          </a:xfrm>
        </p:spPr>
        <p:txBody>
          <a:bodyPr/>
          <a:lstStyle>
            <a:lvl1pPr>
              <a:spcAft>
                <a:spcPts val="900"/>
              </a:spcAft>
              <a:defRPr/>
            </a:lvl1pPr>
            <a:lvl2pPr>
              <a:spcAft>
                <a:spcPts val="900"/>
              </a:spcAft>
              <a:defRPr/>
            </a:lvl2pPr>
            <a:lvl3pPr>
              <a:spcAft>
                <a:spcPts val="900"/>
              </a:spcAft>
              <a:defRPr/>
            </a:lvl3pPr>
          </a:lstStyle>
          <a:p>
            <a:pPr lvl="0"/>
            <a:r>
              <a:rPr lang="en-US"/>
              <a:t>Click to edit Master text styles</a:t>
            </a:r>
          </a:p>
          <a:p>
            <a:pPr lvl="1"/>
            <a:r>
              <a:rPr lang="en-US"/>
              <a:t>Second level</a:t>
            </a:r>
          </a:p>
          <a:p>
            <a:pPr lvl="2"/>
            <a:r>
              <a:rPr lang="en-US"/>
              <a:t>Third level</a:t>
            </a:r>
          </a:p>
        </p:txBody>
      </p:sp>
      <p:sp>
        <p:nvSpPr>
          <p:cNvPr id="12" name="Text Placeholder 11"/>
          <p:cNvSpPr>
            <a:spLocks noGrp="1"/>
          </p:cNvSpPr>
          <p:nvPr>
            <p:ph type="body" sz="quarter" idx="16" hasCustomPrompt="1"/>
          </p:nvPr>
        </p:nvSpPr>
        <p:spPr>
          <a:xfrm>
            <a:off x="304802" y="4889649"/>
            <a:ext cx="8763001" cy="249792"/>
          </a:xfrm>
        </p:spPr>
        <p:txBody>
          <a:bodyPr lIns="0" tIns="0" rIns="0" bIns="91440" anchor="b">
            <a:normAutofit/>
          </a:bodyPr>
          <a:lstStyle>
            <a:lvl1pPr marL="0" indent="0" algn="r">
              <a:buNone/>
              <a:defRPr lang="en-US" sz="675" kern="1200" dirty="0">
                <a:solidFill>
                  <a:srgbClr val="002060"/>
                </a:solidFill>
                <a:latin typeface="+mn-lt"/>
                <a:ea typeface="+mn-ea"/>
                <a:cs typeface="+mn-cs"/>
              </a:defRPr>
            </a:lvl1pPr>
          </a:lstStyle>
          <a:p>
            <a:pPr lvl="0"/>
            <a:r>
              <a:rPr lang="en-US" dirty="0"/>
              <a:t>Source:</a:t>
            </a:r>
          </a:p>
        </p:txBody>
      </p:sp>
      <p:sp>
        <p:nvSpPr>
          <p:cNvPr id="3" name="Slide Number Placeholder 2"/>
          <p:cNvSpPr>
            <a:spLocks noGrp="1"/>
          </p:cNvSpPr>
          <p:nvPr>
            <p:ph type="sldNum" sz="quarter" idx="17"/>
          </p:nvPr>
        </p:nvSpPr>
        <p:spPr/>
        <p:txBody>
          <a:bodyPr vert="horz" lIns="91440" tIns="0" rIns="0" bIns="73152" rtlCol="0" anchor="b"/>
          <a:lstStyle>
            <a:lvl1pPr>
              <a:defRPr lang="en-US" sz="600" smtClean="0">
                <a:solidFill>
                  <a:schemeClr val="tx1"/>
                </a:solidFill>
                <a:effectLst/>
                <a:latin typeface="Segoe UI Semilight" panose="020B0402040204020203" pitchFamily="34" charset="0"/>
              </a:defRPr>
            </a:lvl1pPr>
          </a:lstStyle>
          <a:p>
            <a:pPr>
              <a:buClr>
                <a:srgbClr val="C00000"/>
              </a:buClr>
              <a:buSzPct val="75000"/>
              <a:buFont typeface="Wingdings" panose="05000000000000000000" pitchFamily="2" charset="2"/>
              <a:buNone/>
            </a:pPr>
            <a:fld id="{ED4E8DE7-8107-485D-819E-7A652D98D056}" type="slidenum">
              <a:rPr lang="en-US" smtClean="0"/>
              <a:pPr>
                <a:buClr>
                  <a:srgbClr val="C00000"/>
                </a:buClr>
                <a:buSzPct val="75000"/>
                <a:buFont typeface="Wingdings" panose="05000000000000000000" pitchFamily="2" charset="2"/>
                <a:buNone/>
              </a:pPr>
              <a:t>‹#›</a:t>
            </a:fld>
            <a:endParaRPr lang="en-US" dirty="0"/>
          </a:p>
        </p:txBody>
      </p:sp>
    </p:spTree>
    <p:extLst>
      <p:ext uri="{BB962C8B-B14F-4D97-AF65-F5344CB8AC3E}">
        <p14:creationId xmlns:p14="http://schemas.microsoft.com/office/powerpoint/2010/main" val="179288388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114300"/>
            <a:ext cx="8280400" cy="400050"/>
          </a:xfrm>
        </p:spPr>
        <p:txBody>
          <a:bodyPr/>
          <a:lstStyle/>
          <a:p>
            <a:r>
              <a:rPr lang="en-US"/>
              <a:t>Click to edit Master title style</a:t>
            </a:r>
          </a:p>
        </p:txBody>
      </p:sp>
      <p:sp>
        <p:nvSpPr>
          <p:cNvPr id="3" name="Content Placeholder 2"/>
          <p:cNvSpPr>
            <a:spLocks noGrp="1"/>
          </p:cNvSpPr>
          <p:nvPr>
            <p:ph sz="quarter" idx="1"/>
          </p:nvPr>
        </p:nvSpPr>
        <p:spPr>
          <a:xfrm>
            <a:off x="411163" y="857250"/>
            <a:ext cx="408305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857250"/>
            <a:ext cx="408305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1163" y="2857500"/>
            <a:ext cx="408305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6613" y="2857500"/>
            <a:ext cx="4083050" cy="1885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905835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
            <a:ext cx="8280400" cy="400050"/>
          </a:xfrm>
        </p:spPr>
        <p:txBody>
          <a:bodyPr/>
          <a:lstStyle/>
          <a:p>
            <a:r>
              <a:rPr lang="en-US"/>
              <a:t>Click to edit Master title style</a:t>
            </a:r>
          </a:p>
        </p:txBody>
      </p:sp>
      <p:sp>
        <p:nvSpPr>
          <p:cNvPr id="3" name="Text Placeholder 2"/>
          <p:cNvSpPr>
            <a:spLocks noGrp="1"/>
          </p:cNvSpPr>
          <p:nvPr>
            <p:ph type="body" sz="half" idx="1"/>
          </p:nvPr>
        </p:nvSpPr>
        <p:spPr>
          <a:xfrm>
            <a:off x="411163" y="857250"/>
            <a:ext cx="408305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857250"/>
            <a:ext cx="408305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60272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with </a:t>
            </a:r>
            <a:r>
              <a:rPr lang="en-US" dirty="0" err="1"/>
              <a:t>COntent</a:t>
            </a:r>
            <a:endParaRPr lang="en-US" dirty="0"/>
          </a:p>
        </p:txBody>
      </p:sp>
      <p:sp>
        <p:nvSpPr>
          <p:cNvPr id="3" name="Slide Number Placeholder 2"/>
          <p:cNvSpPr>
            <a:spLocks noGrp="1"/>
          </p:cNvSpPr>
          <p:nvPr>
            <p:ph type="sldNum" sz="quarter" idx="10"/>
          </p:nvPr>
        </p:nvSpPr>
        <p:spPr/>
        <p:txBody>
          <a:bodyPr/>
          <a:lstStyle/>
          <a:p>
            <a:fld id="{ED4E8DE7-8107-485D-819E-7A652D98D056}" type="slidenum">
              <a:rPr lang="en-US" smtClean="0"/>
              <a:pPr/>
              <a:t>‹#›</a:t>
            </a:fld>
            <a:endParaRPr lang="en-US" dirty="0"/>
          </a:p>
        </p:txBody>
      </p:sp>
      <p:sp>
        <p:nvSpPr>
          <p:cNvPr id="5" name="Content Placeholder 4"/>
          <p:cNvSpPr>
            <a:spLocks noGrp="1"/>
          </p:cNvSpPr>
          <p:nvPr>
            <p:ph sz="quarter" idx="11"/>
          </p:nvPr>
        </p:nvSpPr>
        <p:spPr>
          <a:xfrm>
            <a:off x="457200" y="819150"/>
            <a:ext cx="8382000" cy="4070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863973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 with </a:t>
            </a:r>
            <a:r>
              <a:rPr lang="en-US" dirty="0" err="1"/>
              <a:t>COntent</a:t>
            </a:r>
            <a:endParaRPr lang="en-US" dirty="0"/>
          </a:p>
        </p:txBody>
      </p:sp>
      <p:sp>
        <p:nvSpPr>
          <p:cNvPr id="3" name="Slide Number Placeholder 2"/>
          <p:cNvSpPr>
            <a:spLocks noGrp="1"/>
          </p:cNvSpPr>
          <p:nvPr>
            <p:ph type="sldNum" sz="quarter" idx="10"/>
          </p:nvPr>
        </p:nvSpPr>
        <p:spPr/>
        <p:txBody>
          <a:bodyPr/>
          <a:lstStyle/>
          <a:p>
            <a:fld id="{ED4E8DE7-8107-485D-819E-7A652D98D056}" type="slidenum">
              <a:rPr lang="en-US" smtClean="0"/>
              <a:pPr/>
              <a:t>‹#›</a:t>
            </a:fld>
            <a:endParaRPr lang="en-US" dirty="0"/>
          </a:p>
        </p:txBody>
      </p:sp>
      <p:sp>
        <p:nvSpPr>
          <p:cNvPr id="5" name="Content Placeholder 4"/>
          <p:cNvSpPr>
            <a:spLocks noGrp="1"/>
          </p:cNvSpPr>
          <p:nvPr>
            <p:ph sz="quarter" idx="11"/>
          </p:nvPr>
        </p:nvSpPr>
        <p:spPr>
          <a:xfrm>
            <a:off x="457200" y="819150"/>
            <a:ext cx="8382000" cy="4070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516652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r>
              <a:rPr lang="el-GR"/>
              <a:t>Χειμώνας 2011</a:t>
            </a:r>
            <a:endParaRPr lang="en-US" dirty="0"/>
          </a:p>
        </p:txBody>
      </p:sp>
      <p:sp>
        <p:nvSpPr>
          <p:cNvPr id="5" name="Footer Placeholder 4"/>
          <p:cNvSpPr>
            <a:spLocks noGrp="1"/>
          </p:cNvSpPr>
          <p:nvPr>
            <p:ph type="ftr" sz="quarter" idx="11"/>
          </p:nvPr>
        </p:nvSpPr>
        <p:spPr/>
        <p:txBody>
          <a:bodyPr/>
          <a:lstStyle/>
          <a:p>
            <a:r>
              <a:rPr lang="en-US"/>
              <a:t>CS-409: </a:t>
            </a:r>
            <a:r>
              <a:rPr lang="el-GR"/>
              <a:t>Αντικειμενοστρεφής Προγραμματισμος</a:t>
            </a:r>
            <a:endParaRPr lang="en-US" dirty="0"/>
          </a:p>
        </p:txBody>
      </p:sp>
      <p:sp>
        <p:nvSpPr>
          <p:cNvPr id="6" name="Slide Number Placeholder 5"/>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47970324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825626296"/>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a:t>Click to edit Master title style</a:t>
            </a:r>
          </a:p>
        </p:txBody>
      </p:sp>
      <p:sp>
        <p:nvSpPr>
          <p:cNvPr id="3" name="Content Placeholder 2"/>
          <p:cNvSpPr>
            <a:spLocks noGrp="1"/>
          </p:cNvSpPr>
          <p:nvPr>
            <p:ph sz="half" idx="1"/>
          </p:nvPr>
        </p:nvSpPr>
        <p:spPr>
          <a:xfrm>
            <a:off x="457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1950"/>
            </a:lvl1pPr>
            <a:lvl2pPr>
              <a:defRPr sz="1800"/>
            </a:lvl2pPr>
            <a:lvl3pPr>
              <a:defRPr sz="1500"/>
            </a:lvl3pPr>
            <a:lvl4pPr>
              <a:defRPr sz="135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142417365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1650"/>
            </a:lvl1pPr>
            <a:lvl2pPr>
              <a:defRPr sz="1500"/>
            </a:lvl2pPr>
            <a:lvl3pPr>
              <a:defRPr sz="1350"/>
            </a:lvl3pPr>
            <a:lvl4pPr>
              <a:defRPr sz="1200"/>
            </a:lvl4pPr>
            <a:lvl5pPr>
              <a:defRPr sz="12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60100236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42330922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B88CCC-D994-4081-9AEC-1655E6E46CF0}" type="slidenum">
              <a:rPr lang="en-AU" smtClean="0"/>
              <a:pPr/>
              <a:t>‹#›</a:t>
            </a:fld>
            <a:endParaRPr lang="en-AU"/>
          </a:p>
        </p:txBody>
      </p:sp>
    </p:spTree>
    <p:extLst>
      <p:ext uri="{BB962C8B-B14F-4D97-AF65-F5344CB8AC3E}">
        <p14:creationId xmlns:p14="http://schemas.microsoft.com/office/powerpoint/2010/main" val="19732989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195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100"/>
            </a:lvl1pPr>
            <a:lvl2pPr>
              <a:defRPr sz="1950"/>
            </a:lvl2pPr>
            <a:lvl3pPr>
              <a:defRPr sz="1800"/>
            </a:lvl3pPr>
            <a:lvl4pPr>
              <a:defRPr sz="1500"/>
            </a:lvl4pPr>
            <a:lvl5pPr>
              <a:defRPr sz="135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D4E8DE7-8107-485D-819E-7A652D98D056}" type="slidenum">
              <a:rPr lang="en-US" smtClean="0"/>
              <a:pPr/>
              <a:t>‹#›</a:t>
            </a:fld>
            <a:endParaRPr lang="en-US" dirty="0"/>
          </a:p>
        </p:txBody>
      </p:sp>
    </p:spTree>
    <p:extLst>
      <p:ext uri="{BB962C8B-B14F-4D97-AF65-F5344CB8AC3E}">
        <p14:creationId xmlns:p14="http://schemas.microsoft.com/office/powerpoint/2010/main" val="5454599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750"/>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750"/>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15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188"/>
              </a:spcBef>
              <a:buFontTx/>
              <a:buNone/>
              <a:defRPr sz="975"/>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a:xfrm>
            <a:off x="8077200" y="4767263"/>
            <a:ext cx="609600" cy="273844"/>
          </a:xfrm>
        </p:spPr>
        <p:txBody>
          <a:bodyPr/>
          <a:lstStyle/>
          <a:p>
            <a:fld id="{ED4E8DE7-8107-485D-819E-7A652D98D056}" type="slidenum">
              <a:rPr lang="en-US" smtClean="0"/>
              <a:pPr/>
              <a:t>‹#›</a:t>
            </a:fld>
            <a:endParaRPr lang="en-US" dirty="0"/>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2400"/>
            </a:lvl1pPr>
          </a:lstStyle>
          <a:p>
            <a:r>
              <a:rPr kumimoji="0" lang="en-US"/>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Tree>
    <p:extLst>
      <p:ext uri="{BB962C8B-B14F-4D97-AF65-F5344CB8AC3E}">
        <p14:creationId xmlns:p14="http://schemas.microsoft.com/office/powerpoint/2010/main" val="9015372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68580" tIns="34290" rIns="68580" bIns="34290" anchor="t" compatLnSpc="1"/>
          <a:lstStyle/>
          <a:p>
            <a:pPr marL="0" algn="l" rtl="0" eaLnBrk="1" latinLnBrk="0" hangingPunct="1"/>
            <a:endParaRPr kumimoji="0" lang="en-US" sz="750">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endParaRPr lang="en-AU"/>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900">
                <a:solidFill>
                  <a:schemeClr val="tx2">
                    <a:shade val="90000"/>
                  </a:schemeClr>
                </a:solidFill>
              </a:defRPr>
            </a:lvl1pPr>
          </a:lstStyle>
          <a:p>
            <a:endParaRPr lang="en-AU"/>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900">
                <a:solidFill>
                  <a:schemeClr val="tx2">
                    <a:shade val="90000"/>
                  </a:schemeClr>
                </a:solidFill>
              </a:defRPr>
            </a:lvl1pPr>
          </a:lstStyle>
          <a:p>
            <a:fld id="{ED4E8DE7-8107-485D-819E-7A652D98D056}" type="slidenum">
              <a:rPr lang="en-US" smtClean="0"/>
              <a:pPr/>
              <a:t>‹#›</a:t>
            </a:fld>
            <a:endParaRPr lang="en-US" dirty="0"/>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75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750"/>
            </a:p>
          </p:txBody>
        </p:sp>
      </p:grpSp>
    </p:spTree>
    <p:extLst>
      <p:ext uri="{BB962C8B-B14F-4D97-AF65-F5344CB8AC3E}">
        <p14:creationId xmlns:p14="http://schemas.microsoft.com/office/powerpoint/2010/main" val="300008736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72" r:id="rId16"/>
  </p:sldLayoutIdLst>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hf hdr="0" ftr="0" dt="0"/>
  <p:txStyles>
    <p:titleStyle>
      <a:lvl1pPr algn="l" rtl="0" eaLnBrk="1" latinLnBrk="0" hangingPunct="1">
        <a:spcBef>
          <a:spcPct val="0"/>
        </a:spcBef>
        <a:buNone/>
        <a:defRPr kumimoji="0" sz="3750" b="0" kern="1200">
          <a:ln>
            <a:noFill/>
          </a:ln>
          <a:solidFill>
            <a:schemeClr val="tx2"/>
          </a:solidFill>
          <a:effectLst/>
          <a:latin typeface="+mj-lt"/>
          <a:ea typeface="+mj-ea"/>
          <a:cs typeface="+mj-cs"/>
        </a:defRPr>
      </a:lvl1pPr>
    </p:titleStyle>
    <p:bodyStyle>
      <a:lvl1pPr marL="205740" indent="-205740" algn="l" rtl="0" eaLnBrk="1" latinLnBrk="0" hangingPunct="1">
        <a:spcBef>
          <a:spcPct val="20000"/>
        </a:spcBef>
        <a:buClr>
          <a:schemeClr val="accent3"/>
        </a:buClr>
        <a:buSzPct val="95000"/>
        <a:buFont typeface="Wingdings 2"/>
        <a:buChar char=""/>
        <a:defRPr kumimoji="0" sz="1950" kern="1200">
          <a:solidFill>
            <a:schemeClr val="tx1"/>
          </a:solidFill>
          <a:latin typeface="+mn-lt"/>
          <a:ea typeface="+mn-ea"/>
          <a:cs typeface="+mn-cs"/>
        </a:defRPr>
      </a:lvl1pPr>
      <a:lvl2pPr marL="480060" indent="-185166" algn="l" rtl="0" eaLnBrk="1" latinLnBrk="0" hangingPunct="1">
        <a:spcBef>
          <a:spcPct val="20000"/>
        </a:spcBef>
        <a:buClr>
          <a:schemeClr val="accent1"/>
        </a:buClr>
        <a:buSzPct val="85000"/>
        <a:buFont typeface="Wingdings 2"/>
        <a:buChar char=""/>
        <a:defRPr kumimoji="0" sz="1800" kern="1200">
          <a:solidFill>
            <a:schemeClr val="tx1"/>
          </a:solidFill>
          <a:latin typeface="+mn-lt"/>
          <a:ea typeface="+mn-ea"/>
          <a:cs typeface="+mn-cs"/>
        </a:defRPr>
      </a:lvl2pPr>
      <a:lvl3pPr marL="685800" indent="-185166" algn="l" rtl="0" eaLnBrk="1" latinLnBrk="0" hangingPunct="1">
        <a:spcBef>
          <a:spcPct val="20000"/>
        </a:spcBef>
        <a:buClr>
          <a:schemeClr val="accent2"/>
        </a:buClr>
        <a:buSzPct val="70000"/>
        <a:buFont typeface="Wingdings 2"/>
        <a:buChar char=""/>
        <a:defRPr kumimoji="0" sz="1575" kern="1200">
          <a:solidFill>
            <a:schemeClr val="tx1"/>
          </a:solidFill>
          <a:latin typeface="+mn-lt"/>
          <a:ea typeface="+mn-ea"/>
          <a:cs typeface="+mn-cs"/>
        </a:defRPr>
      </a:lvl3pPr>
      <a:lvl4pPr marL="891540" indent="-157734" algn="l" rtl="0" eaLnBrk="1" latinLnBrk="0" hangingPunct="1">
        <a:spcBef>
          <a:spcPct val="20000"/>
        </a:spcBef>
        <a:buClr>
          <a:schemeClr val="accent3"/>
        </a:buClr>
        <a:buSzPct val="65000"/>
        <a:buFont typeface="Wingdings 2"/>
        <a:buChar char=""/>
        <a:defRPr kumimoji="0" sz="1500" kern="1200">
          <a:solidFill>
            <a:schemeClr val="tx1"/>
          </a:solidFill>
          <a:latin typeface="+mn-lt"/>
          <a:ea typeface="+mn-ea"/>
          <a:cs typeface="+mn-cs"/>
        </a:defRPr>
      </a:lvl4pPr>
      <a:lvl5pPr marL="1097280" indent="-157734" algn="l" rtl="0" eaLnBrk="1" latinLnBrk="0" hangingPunct="1">
        <a:spcBef>
          <a:spcPct val="20000"/>
        </a:spcBef>
        <a:buClr>
          <a:schemeClr val="accent4"/>
        </a:buClr>
        <a:buSzPct val="65000"/>
        <a:buFont typeface="Wingdings 2"/>
        <a:buChar char=""/>
        <a:defRPr kumimoji="0"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T3EpF2EsbQ"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p:cNvSpPr>
            <a:spLocks noChangeArrowheads="1"/>
          </p:cNvSpPr>
          <p:nvPr/>
        </p:nvSpPr>
        <p:spPr bwMode="auto">
          <a:xfrm>
            <a:off x="366009" y="1059656"/>
            <a:ext cx="4260652" cy="302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l"/>
            <a:r>
              <a:rPr lang="en-US" altLang="en-US" sz="2400" dirty="0">
                <a:solidFill>
                  <a:srgbClr val="000000"/>
                </a:solidFill>
                <a:effectLst/>
                <a:latin typeface="+mn-lt"/>
              </a:rPr>
              <a:t>Collaborations among…</a:t>
            </a:r>
          </a:p>
          <a:p>
            <a:pPr lvl="1" algn="l"/>
            <a:r>
              <a:rPr lang="en-US" altLang="en-US" sz="2400" dirty="0">
                <a:solidFill>
                  <a:srgbClr val="000000"/>
                </a:solidFill>
                <a:effectLst/>
                <a:latin typeface="+mn-lt"/>
              </a:rPr>
              <a:t>Movie actors</a:t>
            </a:r>
          </a:p>
          <a:p>
            <a:pPr lvl="1" algn="l"/>
            <a:r>
              <a:rPr lang="en-US" altLang="en-US" sz="2400" dirty="0">
                <a:solidFill>
                  <a:srgbClr val="000000"/>
                </a:solidFill>
                <a:effectLst/>
                <a:latin typeface="+mn-lt"/>
              </a:rPr>
              <a:t>Scientists and professors</a:t>
            </a:r>
          </a:p>
          <a:p>
            <a:pPr algn="l"/>
            <a:r>
              <a:rPr lang="en-US" altLang="en-US" sz="2400" dirty="0">
                <a:solidFill>
                  <a:srgbClr val="000000"/>
                </a:solidFill>
                <a:effectLst/>
                <a:latin typeface="+mn-lt"/>
              </a:rPr>
              <a:t>Phone call patterns</a:t>
            </a:r>
          </a:p>
          <a:p>
            <a:pPr algn="l"/>
            <a:r>
              <a:rPr lang="en-US" altLang="en-US" sz="2400" dirty="0">
                <a:solidFill>
                  <a:srgbClr val="000000"/>
                </a:solidFill>
                <a:effectLst/>
                <a:latin typeface="+mn-lt"/>
              </a:rPr>
              <a:t>Word co-occurrence in text</a:t>
            </a:r>
          </a:p>
          <a:p>
            <a:pPr algn="l"/>
            <a:r>
              <a:rPr lang="en-US" altLang="en-US" sz="2400" dirty="0">
                <a:solidFill>
                  <a:srgbClr val="000000"/>
                </a:solidFill>
                <a:effectLst/>
                <a:latin typeface="+mn-lt"/>
              </a:rPr>
              <a:t>World Wide Web and hyperlink structure</a:t>
            </a:r>
          </a:p>
          <a:p>
            <a:pPr algn="l"/>
            <a:r>
              <a:rPr lang="en-US" altLang="en-US" sz="2400" dirty="0">
                <a:solidFill>
                  <a:srgbClr val="000000"/>
                </a:solidFill>
                <a:effectLst/>
                <a:latin typeface="+mn-lt"/>
              </a:rPr>
              <a:t>Geo-colocations</a:t>
            </a:r>
          </a:p>
          <a:p>
            <a:pPr algn="l"/>
            <a:r>
              <a:rPr lang="en-US" altLang="en-US" sz="2400" dirty="0">
                <a:solidFill>
                  <a:srgbClr val="000000"/>
                </a:solidFill>
                <a:effectLst/>
                <a:latin typeface="+mn-lt"/>
              </a:rPr>
              <a:t>Many others</a:t>
            </a:r>
          </a:p>
          <a:p>
            <a:pPr algn="l"/>
            <a:endParaRPr lang="en-US" altLang="en-US" sz="1600" dirty="0">
              <a:solidFill>
                <a:srgbClr val="000000"/>
              </a:solidFill>
              <a:effectLst/>
              <a:latin typeface="+mn-lt"/>
            </a:endParaRPr>
          </a:p>
          <a:p>
            <a:pPr algn="l"/>
            <a:endParaRPr lang="en-US" altLang="en-US" sz="1600" dirty="0">
              <a:solidFill>
                <a:srgbClr val="000000"/>
              </a:solidFill>
              <a:effectLst/>
              <a:latin typeface="+mn-lt"/>
            </a:endParaRPr>
          </a:p>
          <a:p>
            <a:pPr algn="l"/>
            <a:endParaRPr lang="en-US" altLang="en-US" sz="1600" dirty="0">
              <a:solidFill>
                <a:srgbClr val="000000"/>
              </a:solidFill>
              <a:effectLst/>
              <a:latin typeface="+mn-lt"/>
            </a:endParaRPr>
          </a:p>
          <a:p>
            <a:pPr>
              <a:buFontTx/>
              <a:buNone/>
            </a:pPr>
            <a:endParaRPr lang="en-US" altLang="en-US" sz="1600" dirty="0">
              <a:solidFill>
                <a:srgbClr val="000000"/>
              </a:solidFill>
              <a:effectLst/>
              <a:latin typeface="+mn-lt"/>
            </a:endParaRPr>
          </a:p>
          <a:p>
            <a:pPr>
              <a:buFontTx/>
              <a:buNone/>
            </a:pPr>
            <a:endParaRPr lang="en-US" altLang="en-US" sz="1500" dirty="0"/>
          </a:p>
          <a:p>
            <a:pPr>
              <a:buFontTx/>
              <a:buNone/>
            </a:pPr>
            <a:endParaRPr lang="en-US" altLang="en-US" sz="1500" dirty="0"/>
          </a:p>
        </p:txBody>
      </p:sp>
      <p:pic>
        <p:nvPicPr>
          <p:cNvPr id="2089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183" y="292896"/>
            <a:ext cx="1692162" cy="87629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89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7577" y="1299423"/>
            <a:ext cx="1183481" cy="10169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890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3266" y="2246568"/>
            <a:ext cx="1219200" cy="13401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890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0008" y="2098217"/>
            <a:ext cx="1728192" cy="1324831"/>
          </a:xfrm>
          <a:prstGeom prst="rect">
            <a:avLst/>
          </a:prstGeom>
          <a:noFill/>
          <a:extLst>
            <a:ext uri="{909E8E84-426E-40DD-AFC4-6F175D3DCCD1}">
              <a14:hiddenFill xmlns:a14="http://schemas.microsoft.com/office/drawing/2010/main">
                <a:solidFill>
                  <a:srgbClr val="FFFFFF"/>
                </a:solidFill>
              </a14:hiddenFill>
            </a:ext>
          </a:extLst>
        </p:spPr>
      </p:pic>
      <p:pic>
        <p:nvPicPr>
          <p:cNvPr id="208907"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964511"/>
            <a:ext cx="1025724" cy="11119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08903"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7297" y="3346847"/>
            <a:ext cx="1789295" cy="13585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43A39E9A-C9D2-4E02-A514-795789063635}"/>
              </a:ext>
            </a:extLst>
          </p:cNvPr>
          <p:cNvSpPr txBox="1">
            <a:spLocks/>
          </p:cNvSpPr>
          <p:nvPr/>
        </p:nvSpPr>
        <p:spPr>
          <a:xfrm>
            <a:off x="381000" y="533488"/>
            <a:ext cx="8763000" cy="485382"/>
          </a:xfrm>
          <a:prstGeom prst="rect">
            <a:avLst/>
          </a:prstGeom>
        </p:spPr>
        <p:txBody>
          <a:bodyPr>
            <a:normAutofit fontScale="90000" lnSpcReduction="20000"/>
          </a:bodyPr>
          <a:lstStyle>
            <a:lvl1pPr algn="l" rtl="0" eaLnBrk="1" latinLnBrk="0" hangingPunct="1">
              <a:spcBef>
                <a:spcPct val="0"/>
              </a:spcBef>
              <a:buNone/>
              <a:defRPr kumimoji="0" sz="3750" b="0" kern="1200">
                <a:ln>
                  <a:noFill/>
                </a:ln>
                <a:solidFill>
                  <a:schemeClr val="tx2"/>
                </a:solidFill>
                <a:effectLst/>
                <a:latin typeface="+mj-lt"/>
                <a:ea typeface="+mj-ea"/>
                <a:cs typeface="+mj-cs"/>
              </a:defRPr>
            </a:lvl1pPr>
          </a:lstStyle>
          <a:p>
            <a:pPr fontAlgn="auto">
              <a:spcAft>
                <a:spcPts val="0"/>
              </a:spcAft>
            </a:pPr>
            <a:r>
              <a:rPr lang="en-US" sz="3200" dirty="0">
                <a:latin typeface="+mn-lt"/>
              </a:rPr>
              <a:t>Social Network</a:t>
            </a:r>
          </a:p>
        </p:txBody>
      </p:sp>
    </p:spTree>
    <p:extLst>
      <p:ext uri="{BB962C8B-B14F-4D97-AF65-F5344CB8AC3E}">
        <p14:creationId xmlns:p14="http://schemas.microsoft.com/office/powerpoint/2010/main" val="176803883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88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88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8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88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8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190180" y="413325"/>
            <a:ext cx="1981200" cy="348675"/>
          </a:xfrm>
        </p:spPr>
        <p:txBody>
          <a:bodyPr>
            <a:noAutofit/>
          </a:bodyPr>
          <a:lstStyle/>
          <a:p>
            <a:r>
              <a:rPr lang="en-US" altLang="en-US" sz="2000" dirty="0">
                <a:solidFill>
                  <a:srgbClr val="FF0000"/>
                </a:solidFill>
              </a:rPr>
              <a:t>Centrality measure</a:t>
            </a:r>
          </a:p>
        </p:txBody>
      </p:sp>
      <p:sp>
        <p:nvSpPr>
          <p:cNvPr id="226307" name="Rectangle 3"/>
          <p:cNvSpPr>
            <a:spLocks noGrp="1" noChangeArrowheads="1"/>
          </p:cNvSpPr>
          <p:nvPr>
            <p:ph type="body" idx="1"/>
          </p:nvPr>
        </p:nvSpPr>
        <p:spPr>
          <a:xfrm>
            <a:off x="2667000" y="971550"/>
            <a:ext cx="5715000" cy="3920729"/>
          </a:xfrm>
        </p:spPr>
        <p:txBody>
          <a:bodyPr>
            <a:normAutofit lnSpcReduction="10000"/>
          </a:bodyPr>
          <a:lstStyle/>
          <a:p>
            <a:pPr marL="20574" indent="0">
              <a:buNone/>
            </a:pPr>
            <a:r>
              <a:rPr lang="en-US" altLang="en-US" sz="2000" dirty="0"/>
              <a:t>How many people can this person reach directly?</a:t>
            </a:r>
          </a:p>
          <a:p>
            <a:pPr marL="0" indent="0">
              <a:buNone/>
            </a:pPr>
            <a:endParaRPr lang="en-US" altLang="en-US" sz="2000" dirty="0"/>
          </a:p>
          <a:p>
            <a:pPr marL="0" indent="0">
              <a:buNone/>
            </a:pPr>
            <a:endParaRPr lang="en-US" altLang="en-US" sz="2000" dirty="0"/>
          </a:p>
          <a:p>
            <a:pPr marL="0" indent="0">
              <a:buNone/>
            </a:pPr>
            <a:r>
              <a:rPr lang="en-US" altLang="en-US" sz="2000" dirty="0"/>
              <a:t>How well is this person connected to other well-connected people?</a:t>
            </a:r>
          </a:p>
          <a:p>
            <a:pPr marL="20574" indent="0">
              <a:buNone/>
            </a:pPr>
            <a:endParaRPr lang="en-US" altLang="en-US" sz="2000" dirty="0"/>
          </a:p>
          <a:p>
            <a:pPr marL="20574" indent="0">
              <a:buNone/>
            </a:pPr>
            <a:endParaRPr lang="en-US" altLang="en-US" sz="2000" dirty="0"/>
          </a:p>
          <a:p>
            <a:pPr marL="20574" indent="0">
              <a:buNone/>
            </a:pPr>
            <a:r>
              <a:rPr lang="en-US" altLang="en-US" sz="2000" dirty="0"/>
              <a:t>How fast can this person reach everyone in the network?</a:t>
            </a:r>
          </a:p>
          <a:p>
            <a:pPr lvl="1"/>
            <a:endParaRPr lang="en-US" altLang="en-US" sz="2000" dirty="0"/>
          </a:p>
          <a:p>
            <a:pPr marL="20574" indent="0">
              <a:buNone/>
            </a:pPr>
            <a:r>
              <a:rPr lang="en-US" altLang="en-US" sz="2000" dirty="0"/>
              <a:t>How likely is this person to be the most direct route between two people in the network?</a:t>
            </a:r>
          </a:p>
          <a:p>
            <a:pPr lvl="1"/>
            <a:endParaRPr lang="en-US" altLang="en-US" sz="1800" dirty="0"/>
          </a:p>
          <a:p>
            <a:endParaRPr lang="en-US" altLang="en-US" sz="675" dirty="0"/>
          </a:p>
          <a:p>
            <a:pPr lvl="1"/>
            <a:endParaRPr lang="en-US" altLang="en-US" sz="1800" dirty="0"/>
          </a:p>
          <a:p>
            <a:endParaRPr lang="en-US" altLang="en-US" sz="675" dirty="0">
              <a:solidFill>
                <a:srgbClr val="FFFF66"/>
              </a:solidFill>
            </a:endParaRPr>
          </a:p>
          <a:p>
            <a:endParaRPr lang="en-US" altLang="en-US" sz="1800" dirty="0"/>
          </a:p>
        </p:txBody>
      </p:sp>
      <p:sp>
        <p:nvSpPr>
          <p:cNvPr id="2" name="TextBox 1">
            <a:extLst>
              <a:ext uri="{FF2B5EF4-FFF2-40B4-BE49-F238E27FC236}">
                <a16:creationId xmlns:a16="http://schemas.microsoft.com/office/drawing/2014/main" id="{EE4FED62-C3C2-4393-9E7F-D21D4B2AAA10}"/>
              </a:ext>
            </a:extLst>
          </p:cNvPr>
          <p:cNvSpPr txBox="1"/>
          <p:nvPr/>
        </p:nvSpPr>
        <p:spPr>
          <a:xfrm>
            <a:off x="152400" y="971550"/>
            <a:ext cx="1981200" cy="584775"/>
          </a:xfrm>
          <a:prstGeom prst="rect">
            <a:avLst/>
          </a:prstGeom>
          <a:solidFill>
            <a:srgbClr val="FFFF99"/>
          </a:solidFill>
          <a:effectLst>
            <a:outerShdw blurRad="50800" dist="50800" dir="5400000" algn="ctr" rotWithShape="0">
              <a:schemeClr val="bg1">
                <a:lumMod val="75000"/>
                <a:alpha val="80000"/>
              </a:schemeClr>
            </a:outerShdw>
          </a:effectLst>
        </p:spPr>
        <p:txBody>
          <a:bodyPr wrap="square" rtlCol="0">
            <a:spAutoFit/>
          </a:bodyPr>
          <a:lstStyle/>
          <a:p>
            <a:pPr marL="171450" indent="-171450" algn="l">
              <a:buFont typeface="Wingdings" panose="05000000000000000000" pitchFamily="2" charset="2"/>
              <a:buChar char="Ø"/>
            </a:pPr>
            <a:r>
              <a:rPr lang="en-US" altLang="en-US" sz="1600" dirty="0">
                <a:solidFill>
                  <a:schemeClr val="tx1"/>
                </a:solidFill>
              </a:rPr>
              <a:t>Degree Centrality</a:t>
            </a:r>
          </a:p>
        </p:txBody>
      </p:sp>
      <p:sp>
        <p:nvSpPr>
          <p:cNvPr id="5" name="TextBox 4">
            <a:extLst>
              <a:ext uri="{FF2B5EF4-FFF2-40B4-BE49-F238E27FC236}">
                <a16:creationId xmlns:a16="http://schemas.microsoft.com/office/drawing/2014/main" id="{6583FF15-5011-4F28-848B-2F148B1E7305}"/>
              </a:ext>
            </a:extLst>
          </p:cNvPr>
          <p:cNvSpPr txBox="1"/>
          <p:nvPr/>
        </p:nvSpPr>
        <p:spPr>
          <a:xfrm>
            <a:off x="152400" y="2114550"/>
            <a:ext cx="1981200" cy="584775"/>
          </a:xfrm>
          <a:prstGeom prst="rect">
            <a:avLst/>
          </a:prstGeom>
          <a:solidFill>
            <a:srgbClr val="FFFF99"/>
          </a:solidFill>
          <a:effectLst>
            <a:outerShdw blurRad="50800" dist="50800" dir="5400000" algn="ctr" rotWithShape="0">
              <a:schemeClr val="bg1">
                <a:lumMod val="75000"/>
                <a:alpha val="80000"/>
              </a:schemeClr>
            </a:outerShdw>
          </a:effectLst>
        </p:spPr>
        <p:txBody>
          <a:bodyPr wrap="square" rtlCol="0">
            <a:spAutoFit/>
          </a:bodyPr>
          <a:lstStyle/>
          <a:p>
            <a:pPr marL="171450" indent="-171450" algn="l">
              <a:buFont typeface="Wingdings" panose="05000000000000000000" pitchFamily="2" charset="2"/>
              <a:buChar char="Ø"/>
            </a:pPr>
            <a:r>
              <a:rPr lang="en-US" altLang="en-US" sz="1600" dirty="0">
                <a:solidFill>
                  <a:schemeClr val="tx1"/>
                </a:solidFill>
              </a:rPr>
              <a:t>Eigenvector Centrality</a:t>
            </a:r>
          </a:p>
        </p:txBody>
      </p:sp>
      <p:sp>
        <p:nvSpPr>
          <p:cNvPr id="6" name="TextBox 5">
            <a:extLst>
              <a:ext uri="{FF2B5EF4-FFF2-40B4-BE49-F238E27FC236}">
                <a16:creationId xmlns:a16="http://schemas.microsoft.com/office/drawing/2014/main" id="{A6523EC7-EF4B-4180-8DCD-C8B6C17E4F00}"/>
              </a:ext>
            </a:extLst>
          </p:cNvPr>
          <p:cNvSpPr txBox="1"/>
          <p:nvPr/>
        </p:nvSpPr>
        <p:spPr>
          <a:xfrm>
            <a:off x="152400" y="3257550"/>
            <a:ext cx="1981200" cy="584775"/>
          </a:xfrm>
          <a:prstGeom prst="rect">
            <a:avLst/>
          </a:prstGeom>
          <a:solidFill>
            <a:srgbClr val="FFFF99"/>
          </a:solidFill>
          <a:effectLst>
            <a:outerShdw blurRad="50800" dist="50800" dir="5400000" algn="ctr" rotWithShape="0">
              <a:schemeClr val="bg1">
                <a:lumMod val="75000"/>
                <a:alpha val="80000"/>
              </a:schemeClr>
            </a:outerShdw>
          </a:effectLst>
        </p:spPr>
        <p:txBody>
          <a:bodyPr wrap="square" rtlCol="0">
            <a:spAutoFit/>
          </a:bodyPr>
          <a:lstStyle/>
          <a:p>
            <a:pPr marL="171450" indent="-171450" algn="l">
              <a:buFont typeface="Wingdings" panose="05000000000000000000" pitchFamily="2" charset="2"/>
              <a:buChar char="Ø"/>
            </a:pPr>
            <a:r>
              <a:rPr lang="en-US" altLang="en-US" sz="1600" dirty="0">
                <a:solidFill>
                  <a:schemeClr val="tx1"/>
                </a:solidFill>
              </a:rPr>
              <a:t>Closeness Centrality</a:t>
            </a:r>
          </a:p>
        </p:txBody>
      </p:sp>
      <p:sp>
        <p:nvSpPr>
          <p:cNvPr id="7" name="TextBox 6">
            <a:extLst>
              <a:ext uri="{FF2B5EF4-FFF2-40B4-BE49-F238E27FC236}">
                <a16:creationId xmlns:a16="http://schemas.microsoft.com/office/drawing/2014/main" id="{B8886CE2-6A31-4E45-8CDE-A6E4DF2601FB}"/>
              </a:ext>
            </a:extLst>
          </p:cNvPr>
          <p:cNvSpPr txBox="1"/>
          <p:nvPr/>
        </p:nvSpPr>
        <p:spPr>
          <a:xfrm>
            <a:off x="190180" y="4171950"/>
            <a:ext cx="1981200" cy="584775"/>
          </a:xfrm>
          <a:prstGeom prst="rect">
            <a:avLst/>
          </a:prstGeom>
          <a:solidFill>
            <a:srgbClr val="FFFF99"/>
          </a:solidFill>
          <a:effectLst>
            <a:outerShdw blurRad="50800" dist="50800" dir="5400000" algn="ctr" rotWithShape="0">
              <a:schemeClr val="bg1">
                <a:lumMod val="75000"/>
                <a:alpha val="80000"/>
              </a:schemeClr>
            </a:outerShdw>
          </a:effectLst>
        </p:spPr>
        <p:txBody>
          <a:bodyPr wrap="square" rtlCol="0">
            <a:spAutoFit/>
          </a:bodyPr>
          <a:lstStyle/>
          <a:p>
            <a:pPr marL="171450" indent="-171450" algn="l">
              <a:buFont typeface="Wingdings" panose="05000000000000000000" pitchFamily="2" charset="2"/>
              <a:buChar char="Ø"/>
            </a:pPr>
            <a:r>
              <a:rPr lang="en-US" altLang="en-US" sz="1600" dirty="0">
                <a:solidFill>
                  <a:schemeClr val="tx1"/>
                </a:solidFill>
              </a:rPr>
              <a:t>Betweenness Centrality</a:t>
            </a:r>
          </a:p>
        </p:txBody>
      </p:sp>
      <p:sp>
        <p:nvSpPr>
          <p:cNvPr id="8" name="Rectangle 2">
            <a:extLst>
              <a:ext uri="{FF2B5EF4-FFF2-40B4-BE49-F238E27FC236}">
                <a16:creationId xmlns:a16="http://schemas.microsoft.com/office/drawing/2014/main" id="{178DEB25-7703-49F0-A3AC-2076B587596F}"/>
              </a:ext>
            </a:extLst>
          </p:cNvPr>
          <p:cNvSpPr txBox="1">
            <a:spLocks noChangeArrowheads="1"/>
          </p:cNvSpPr>
          <p:nvPr/>
        </p:nvSpPr>
        <p:spPr>
          <a:xfrm>
            <a:off x="2819400" y="413325"/>
            <a:ext cx="5181600" cy="348675"/>
          </a:xfrm>
          <a:prstGeom prst="rect">
            <a:avLst/>
          </a:prstGeom>
        </p:spPr>
        <p:txBody>
          <a:bodyPr vert="horz" lIns="0" rIns="0" bIns="0" anchor="b">
            <a:noAutofit/>
          </a:bodyPr>
          <a:lstStyle>
            <a:lvl1pPr algn="l" rtl="0" eaLnBrk="1" latinLnBrk="0" hangingPunct="1">
              <a:spcBef>
                <a:spcPct val="0"/>
              </a:spcBef>
              <a:buNone/>
              <a:defRPr kumimoji="0" sz="3750" b="0" kern="1200">
                <a:ln>
                  <a:noFill/>
                </a:ln>
                <a:solidFill>
                  <a:schemeClr val="tx2"/>
                </a:solidFill>
                <a:effectLst/>
                <a:latin typeface="+mj-lt"/>
                <a:ea typeface="+mj-ea"/>
                <a:cs typeface="+mj-cs"/>
              </a:defRPr>
            </a:lvl1pPr>
          </a:lstStyle>
          <a:p>
            <a:pPr fontAlgn="auto">
              <a:spcAft>
                <a:spcPts val="0"/>
              </a:spcAft>
            </a:pPr>
            <a:r>
              <a:rPr lang="en-US" altLang="en-US" sz="2000" dirty="0">
                <a:solidFill>
                  <a:srgbClr val="FF0000"/>
                </a:solidFill>
              </a:rPr>
              <a:t>Interpretation in social network</a:t>
            </a:r>
          </a:p>
        </p:txBody>
      </p:sp>
      <p:cxnSp>
        <p:nvCxnSpPr>
          <p:cNvPr id="4" name="Straight Connector 3">
            <a:extLst>
              <a:ext uri="{FF2B5EF4-FFF2-40B4-BE49-F238E27FC236}">
                <a16:creationId xmlns:a16="http://schemas.microsoft.com/office/drawing/2014/main" id="{E3085DA4-738F-43DF-834F-C952D0CF4F2A}"/>
              </a:ext>
            </a:extLst>
          </p:cNvPr>
          <p:cNvCxnSpPr/>
          <p:nvPr/>
        </p:nvCxnSpPr>
        <p:spPr>
          <a:xfrm>
            <a:off x="2819400" y="819150"/>
            <a:ext cx="5257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007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630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642F-E3CD-4E22-AD7C-934BC30334F3}"/>
              </a:ext>
            </a:extLst>
          </p:cNvPr>
          <p:cNvSpPr>
            <a:spLocks noGrp="1"/>
          </p:cNvSpPr>
          <p:nvPr>
            <p:ph type="title"/>
          </p:nvPr>
        </p:nvSpPr>
        <p:spPr>
          <a:xfrm>
            <a:off x="457200" y="209550"/>
            <a:ext cx="5715000" cy="489966"/>
          </a:xfrm>
        </p:spPr>
        <p:txBody>
          <a:bodyPr>
            <a:normAutofit/>
          </a:bodyPr>
          <a:lstStyle/>
          <a:p>
            <a:r>
              <a:rPr lang="en-US" sz="2800" dirty="0"/>
              <a:t>Degree Centrality</a:t>
            </a:r>
            <a:endParaRPr lang="en-AU" sz="2800" dirty="0"/>
          </a:p>
        </p:txBody>
      </p:sp>
      <p:sp>
        <p:nvSpPr>
          <p:cNvPr id="3" name="Content Placeholder 2">
            <a:extLst>
              <a:ext uri="{FF2B5EF4-FFF2-40B4-BE49-F238E27FC236}">
                <a16:creationId xmlns:a16="http://schemas.microsoft.com/office/drawing/2014/main" id="{36305E46-BA34-419F-BDEB-6E46913637DC}"/>
              </a:ext>
            </a:extLst>
          </p:cNvPr>
          <p:cNvSpPr>
            <a:spLocks noGrp="1"/>
          </p:cNvSpPr>
          <p:nvPr>
            <p:ph idx="1"/>
          </p:nvPr>
        </p:nvSpPr>
        <p:spPr>
          <a:xfrm>
            <a:off x="457200" y="971550"/>
            <a:ext cx="3505200" cy="3771900"/>
          </a:xfrm>
        </p:spPr>
        <p:txBody>
          <a:bodyPr>
            <a:normAutofit fontScale="92500" lnSpcReduction="10000"/>
          </a:bodyPr>
          <a:lstStyle/>
          <a:p>
            <a:r>
              <a:rPr lang="en-US" dirty="0"/>
              <a:t>A node’s (in-) or (out-) degree is the number of links that lead into or out of the node</a:t>
            </a:r>
          </a:p>
          <a:p>
            <a:r>
              <a:rPr lang="en-US" dirty="0"/>
              <a:t>In an undirected graph they are of course identical</a:t>
            </a:r>
          </a:p>
          <a:p>
            <a:r>
              <a:rPr lang="en-US" dirty="0"/>
              <a:t>Useful in assessing which nodes are central with respect to spreading information and influencing others in their immediate “neighborhood”</a:t>
            </a:r>
          </a:p>
          <a:p>
            <a:r>
              <a:rPr lang="en-US" dirty="0"/>
              <a:t>Nodes with the highest degree </a:t>
            </a:r>
          </a:p>
          <a:p>
            <a:pPr lvl="1"/>
            <a:r>
              <a:rPr lang="en-US" dirty="0"/>
              <a:t>John (4)</a:t>
            </a:r>
          </a:p>
          <a:p>
            <a:pPr lvl="1"/>
            <a:r>
              <a:rPr lang="en-US" dirty="0"/>
              <a:t>Tom (4)</a:t>
            </a:r>
          </a:p>
          <a:p>
            <a:endParaRPr lang="en-AU" dirty="0"/>
          </a:p>
        </p:txBody>
      </p:sp>
      <p:grpSp>
        <p:nvGrpSpPr>
          <p:cNvPr id="4" name="Group 3">
            <a:extLst>
              <a:ext uri="{FF2B5EF4-FFF2-40B4-BE49-F238E27FC236}">
                <a16:creationId xmlns:a16="http://schemas.microsoft.com/office/drawing/2014/main" id="{9DB668E3-7432-4059-B005-3C51E48F5165}"/>
              </a:ext>
            </a:extLst>
          </p:cNvPr>
          <p:cNvGrpSpPr/>
          <p:nvPr/>
        </p:nvGrpSpPr>
        <p:grpSpPr>
          <a:xfrm>
            <a:off x="4844143" y="1042416"/>
            <a:ext cx="3886200" cy="3145520"/>
            <a:chOff x="4844143" y="1042416"/>
            <a:chExt cx="3886200" cy="3145520"/>
          </a:xfrm>
        </p:grpSpPr>
        <p:sp>
          <p:nvSpPr>
            <p:cNvPr id="6" name="Oval 5">
              <a:extLst>
                <a:ext uri="{FF2B5EF4-FFF2-40B4-BE49-F238E27FC236}">
                  <a16:creationId xmlns:a16="http://schemas.microsoft.com/office/drawing/2014/main" id="{225E92C6-AF6E-43D6-870C-DF0F6EDE20FF}"/>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7" name="Oval 6">
              <a:extLst>
                <a:ext uri="{FF2B5EF4-FFF2-40B4-BE49-F238E27FC236}">
                  <a16:creationId xmlns:a16="http://schemas.microsoft.com/office/drawing/2014/main" id="{A18EEE33-3AA0-4FD2-B74E-EA44CE3B38CD}"/>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8" name="Oval 7">
              <a:extLst>
                <a:ext uri="{FF2B5EF4-FFF2-40B4-BE49-F238E27FC236}">
                  <a16:creationId xmlns:a16="http://schemas.microsoft.com/office/drawing/2014/main" id="{A951F4A4-F7AD-4D9D-ABA3-82142339A99D}"/>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9" name="Oval 8">
              <a:extLst>
                <a:ext uri="{FF2B5EF4-FFF2-40B4-BE49-F238E27FC236}">
                  <a16:creationId xmlns:a16="http://schemas.microsoft.com/office/drawing/2014/main" id="{B543D8E7-BF0D-4353-B829-874F707413AA}"/>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10" name="Oval 9">
              <a:extLst>
                <a:ext uri="{FF2B5EF4-FFF2-40B4-BE49-F238E27FC236}">
                  <a16:creationId xmlns:a16="http://schemas.microsoft.com/office/drawing/2014/main" id="{5921EAC1-5F45-42DA-88FE-29E5AC318E17}"/>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11" name="Oval 10">
              <a:extLst>
                <a:ext uri="{FF2B5EF4-FFF2-40B4-BE49-F238E27FC236}">
                  <a16:creationId xmlns:a16="http://schemas.microsoft.com/office/drawing/2014/main" id="{46B67675-944D-4A06-A541-6C9EB3F55B99}"/>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2" name="Oval 11">
              <a:extLst>
                <a:ext uri="{FF2B5EF4-FFF2-40B4-BE49-F238E27FC236}">
                  <a16:creationId xmlns:a16="http://schemas.microsoft.com/office/drawing/2014/main" id="{B5F8E6D7-9E65-488F-B141-A4E61B839EBD}"/>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3" name="Straight Connector 12">
              <a:extLst>
                <a:ext uri="{FF2B5EF4-FFF2-40B4-BE49-F238E27FC236}">
                  <a16:creationId xmlns:a16="http://schemas.microsoft.com/office/drawing/2014/main" id="{B1D01389-933A-4539-97A8-4999F152C1D4}"/>
                </a:ext>
              </a:extLst>
            </p:cNvPr>
            <p:cNvCxnSpPr>
              <a:stCxn id="9" idx="4"/>
              <a:endCxn id="6"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9C35647-A47F-469C-85F8-E077C22E24D6}"/>
                </a:ext>
              </a:extLst>
            </p:cNvPr>
            <p:cNvCxnSpPr>
              <a:stCxn id="6" idx="4"/>
              <a:endCxn id="7"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0B5FD84-C217-4A0C-88DA-7B50B0888B53}"/>
                </a:ext>
              </a:extLst>
            </p:cNvPr>
            <p:cNvCxnSpPr>
              <a:stCxn id="10" idx="0"/>
              <a:endCxn id="6"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2011CB-61A9-4EF5-A449-DD0A959DCD6C}"/>
                </a:ext>
              </a:extLst>
            </p:cNvPr>
            <p:cNvCxnSpPr>
              <a:stCxn id="9" idx="4"/>
              <a:endCxn id="8"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8A96D5-431B-4C8F-922D-DDB3E3AC14F1}"/>
                </a:ext>
              </a:extLst>
            </p:cNvPr>
            <p:cNvCxnSpPr>
              <a:stCxn id="6" idx="6"/>
              <a:endCxn id="8"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CF35E0-8C4B-4D3E-BE21-AE00D236030B}"/>
                </a:ext>
              </a:extLst>
            </p:cNvPr>
            <p:cNvCxnSpPr>
              <a:stCxn id="7" idx="4"/>
              <a:endCxn id="11"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00C332-C425-47EF-B72C-A50D2D4EF341}"/>
                </a:ext>
              </a:extLst>
            </p:cNvPr>
            <p:cNvCxnSpPr>
              <a:stCxn id="7" idx="4"/>
              <a:endCxn id="12"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7AB3E40-78B8-4BA7-9BC7-438B9B64DEA7}"/>
                </a:ext>
              </a:extLst>
            </p:cNvPr>
            <p:cNvCxnSpPr>
              <a:stCxn id="8" idx="4"/>
              <a:endCxn id="7"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76250D0-4DBC-4B2D-BC29-DF18130E97C9}"/>
              </a:ext>
            </a:extLst>
          </p:cNvPr>
          <p:cNvSpPr txBox="1"/>
          <p:nvPr/>
        </p:nvSpPr>
        <p:spPr>
          <a:xfrm>
            <a:off x="7587343" y="4321085"/>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2" name="TextBox 21">
            <a:extLst>
              <a:ext uri="{FF2B5EF4-FFF2-40B4-BE49-F238E27FC236}">
                <a16:creationId xmlns:a16="http://schemas.microsoft.com/office/drawing/2014/main" id="{33160A53-2813-4D80-9BAE-11338BE350DC}"/>
              </a:ext>
            </a:extLst>
          </p:cNvPr>
          <p:cNvSpPr txBox="1"/>
          <p:nvPr/>
        </p:nvSpPr>
        <p:spPr>
          <a:xfrm>
            <a:off x="7720533" y="2985675"/>
            <a:ext cx="514510" cy="246221"/>
          </a:xfrm>
          <a:prstGeom prst="rect">
            <a:avLst/>
          </a:prstGeom>
          <a:noFill/>
        </p:spPr>
        <p:txBody>
          <a:bodyPr wrap="square" rtlCol="0">
            <a:spAutoFit/>
          </a:bodyPr>
          <a:lstStyle/>
          <a:p>
            <a:pPr algn="ctr"/>
            <a:r>
              <a:rPr lang="en-AU" dirty="0">
                <a:solidFill>
                  <a:schemeClr val="tx1"/>
                </a:solidFill>
                <a:effectLst/>
              </a:rPr>
              <a:t>4</a:t>
            </a:r>
          </a:p>
        </p:txBody>
      </p:sp>
      <p:sp>
        <p:nvSpPr>
          <p:cNvPr id="23" name="TextBox 22">
            <a:extLst>
              <a:ext uri="{FF2B5EF4-FFF2-40B4-BE49-F238E27FC236}">
                <a16:creationId xmlns:a16="http://schemas.microsoft.com/office/drawing/2014/main" id="{D4EC8858-71A6-4495-8DFE-EFAD411AD7BE}"/>
              </a:ext>
            </a:extLst>
          </p:cNvPr>
          <p:cNvSpPr txBox="1"/>
          <p:nvPr/>
        </p:nvSpPr>
        <p:spPr>
          <a:xfrm>
            <a:off x="5605983" y="1752861"/>
            <a:ext cx="514510" cy="246221"/>
          </a:xfrm>
          <a:prstGeom prst="rect">
            <a:avLst/>
          </a:prstGeom>
          <a:noFill/>
        </p:spPr>
        <p:txBody>
          <a:bodyPr wrap="square" rtlCol="0">
            <a:spAutoFit/>
          </a:bodyPr>
          <a:lstStyle/>
          <a:p>
            <a:pPr algn="ctr"/>
            <a:r>
              <a:rPr lang="en-AU" dirty="0">
                <a:solidFill>
                  <a:schemeClr val="tx1"/>
                </a:solidFill>
                <a:effectLst/>
              </a:rPr>
              <a:t>4</a:t>
            </a:r>
          </a:p>
        </p:txBody>
      </p:sp>
      <p:sp>
        <p:nvSpPr>
          <p:cNvPr id="24" name="TextBox 23">
            <a:extLst>
              <a:ext uri="{FF2B5EF4-FFF2-40B4-BE49-F238E27FC236}">
                <a16:creationId xmlns:a16="http://schemas.microsoft.com/office/drawing/2014/main" id="{E3700620-0D8C-42AC-9CD4-A4037E23434B}"/>
              </a:ext>
            </a:extLst>
          </p:cNvPr>
          <p:cNvSpPr txBox="1"/>
          <p:nvPr/>
        </p:nvSpPr>
        <p:spPr>
          <a:xfrm>
            <a:off x="7701776" y="1353031"/>
            <a:ext cx="514510" cy="246221"/>
          </a:xfrm>
          <a:prstGeom prst="rect">
            <a:avLst/>
          </a:prstGeom>
          <a:noFill/>
        </p:spPr>
        <p:txBody>
          <a:bodyPr wrap="square" rtlCol="0">
            <a:spAutoFit/>
          </a:bodyPr>
          <a:lstStyle/>
          <a:p>
            <a:pPr algn="ctr"/>
            <a:r>
              <a:rPr lang="en-AU" dirty="0">
                <a:solidFill>
                  <a:schemeClr val="tx1"/>
                </a:solidFill>
                <a:effectLst/>
              </a:rPr>
              <a:t>3</a:t>
            </a:r>
          </a:p>
        </p:txBody>
      </p:sp>
      <p:sp>
        <p:nvSpPr>
          <p:cNvPr id="25" name="TextBox 24">
            <a:extLst>
              <a:ext uri="{FF2B5EF4-FFF2-40B4-BE49-F238E27FC236}">
                <a16:creationId xmlns:a16="http://schemas.microsoft.com/office/drawing/2014/main" id="{B45B4A77-625A-407E-A815-73B8FC6C3F47}"/>
              </a:ext>
            </a:extLst>
          </p:cNvPr>
          <p:cNvSpPr txBox="1"/>
          <p:nvPr/>
        </p:nvSpPr>
        <p:spPr>
          <a:xfrm>
            <a:off x="4996543" y="2924384"/>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6" name="TextBox 25">
            <a:extLst>
              <a:ext uri="{FF2B5EF4-FFF2-40B4-BE49-F238E27FC236}">
                <a16:creationId xmlns:a16="http://schemas.microsoft.com/office/drawing/2014/main" id="{1B041637-7E82-4471-A029-D95348429C1B}"/>
              </a:ext>
            </a:extLst>
          </p:cNvPr>
          <p:cNvSpPr txBox="1"/>
          <p:nvPr/>
        </p:nvSpPr>
        <p:spPr>
          <a:xfrm>
            <a:off x="5518286" y="4319016"/>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7" name="TextBox 26">
            <a:extLst>
              <a:ext uri="{FF2B5EF4-FFF2-40B4-BE49-F238E27FC236}">
                <a16:creationId xmlns:a16="http://schemas.microsoft.com/office/drawing/2014/main" id="{1761D45E-1D55-4E8A-B0B5-5F8E035F162F}"/>
              </a:ext>
            </a:extLst>
          </p:cNvPr>
          <p:cNvSpPr txBox="1"/>
          <p:nvPr/>
        </p:nvSpPr>
        <p:spPr>
          <a:xfrm>
            <a:off x="6310833" y="890016"/>
            <a:ext cx="514510" cy="246221"/>
          </a:xfrm>
          <a:prstGeom prst="rect">
            <a:avLst/>
          </a:prstGeom>
          <a:noFill/>
        </p:spPr>
        <p:txBody>
          <a:bodyPr wrap="square" rtlCol="0">
            <a:spAutoFit/>
          </a:bodyPr>
          <a:lstStyle/>
          <a:p>
            <a:pPr algn="ctr"/>
            <a:r>
              <a:rPr lang="en-AU" dirty="0">
                <a:solidFill>
                  <a:schemeClr val="tx1"/>
                </a:solidFill>
                <a:effectLst/>
              </a:rPr>
              <a:t>2</a:t>
            </a:r>
          </a:p>
        </p:txBody>
      </p:sp>
    </p:spTree>
    <p:extLst>
      <p:ext uri="{BB962C8B-B14F-4D97-AF65-F5344CB8AC3E}">
        <p14:creationId xmlns:p14="http://schemas.microsoft.com/office/powerpoint/2010/main" val="422259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p:bldP spid="23" grpId="0"/>
      <p:bldP spid="24" grpId="0"/>
      <p:bldP spid="25" grpId="0"/>
      <p:bldP spid="26" grpId="0"/>
      <p:bldP spid="2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642F-E3CD-4E22-AD7C-934BC30334F3}"/>
              </a:ext>
            </a:extLst>
          </p:cNvPr>
          <p:cNvSpPr>
            <a:spLocks noGrp="1"/>
          </p:cNvSpPr>
          <p:nvPr>
            <p:ph type="title"/>
          </p:nvPr>
        </p:nvSpPr>
        <p:spPr>
          <a:xfrm>
            <a:off x="290548" y="125770"/>
            <a:ext cx="4495800" cy="642366"/>
          </a:xfrm>
        </p:spPr>
        <p:txBody>
          <a:bodyPr>
            <a:noAutofit/>
          </a:bodyPr>
          <a:lstStyle/>
          <a:p>
            <a:r>
              <a:rPr lang="en-US" sz="2800" dirty="0"/>
              <a:t>Eigenvector Centrality </a:t>
            </a:r>
            <a:endParaRPr lang="en-AU" sz="2800" dirty="0"/>
          </a:p>
        </p:txBody>
      </p:sp>
      <p:sp>
        <p:nvSpPr>
          <p:cNvPr id="3" name="Content Placeholder 2">
            <a:extLst>
              <a:ext uri="{FF2B5EF4-FFF2-40B4-BE49-F238E27FC236}">
                <a16:creationId xmlns:a16="http://schemas.microsoft.com/office/drawing/2014/main" id="{36305E46-BA34-419F-BDEB-6E46913637DC}"/>
              </a:ext>
            </a:extLst>
          </p:cNvPr>
          <p:cNvSpPr>
            <a:spLocks noGrp="1"/>
          </p:cNvSpPr>
          <p:nvPr>
            <p:ph idx="1"/>
          </p:nvPr>
        </p:nvSpPr>
        <p:spPr>
          <a:xfrm>
            <a:off x="457200" y="890016"/>
            <a:ext cx="3962400" cy="3853434"/>
          </a:xfrm>
        </p:spPr>
        <p:txBody>
          <a:bodyPr>
            <a:normAutofit lnSpcReduction="10000"/>
          </a:bodyPr>
          <a:lstStyle/>
          <a:p>
            <a:r>
              <a:rPr lang="en-US" dirty="0"/>
              <a:t>A node’s eigenvector centrality is proportional to the sum of the eigenvector centralities of all nodes directly connected to it </a:t>
            </a:r>
          </a:p>
          <a:p>
            <a:endParaRPr lang="en-US" dirty="0"/>
          </a:p>
          <a:p>
            <a:pPr lvl="1"/>
            <a:endParaRPr lang="en-US" dirty="0"/>
          </a:p>
          <a:p>
            <a:r>
              <a:rPr lang="en-US" dirty="0"/>
              <a:t>Useful in determining who is connected to the most connected nodes </a:t>
            </a:r>
          </a:p>
          <a:p>
            <a:r>
              <a:rPr lang="en-US" dirty="0"/>
              <a:t>Node with the highest eigenvector centrality</a:t>
            </a:r>
          </a:p>
          <a:p>
            <a:pPr lvl="1"/>
            <a:r>
              <a:rPr lang="en-US" dirty="0"/>
              <a:t>John followed by Jason and Tom</a:t>
            </a:r>
          </a:p>
          <a:p>
            <a:endParaRPr lang="en-AU" dirty="0"/>
          </a:p>
        </p:txBody>
      </p:sp>
      <p:sp>
        <p:nvSpPr>
          <p:cNvPr id="6" name="Oval 5">
            <a:extLst>
              <a:ext uri="{FF2B5EF4-FFF2-40B4-BE49-F238E27FC236}">
                <a16:creationId xmlns:a16="http://schemas.microsoft.com/office/drawing/2014/main" id="{533F857C-2BF8-4DF3-AB9E-440697706C78}"/>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7" name="Oval 6">
            <a:extLst>
              <a:ext uri="{FF2B5EF4-FFF2-40B4-BE49-F238E27FC236}">
                <a16:creationId xmlns:a16="http://schemas.microsoft.com/office/drawing/2014/main" id="{9E8A6C95-98E4-49F8-A28F-C43B7C1DA931}"/>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8" name="Oval 7">
            <a:extLst>
              <a:ext uri="{FF2B5EF4-FFF2-40B4-BE49-F238E27FC236}">
                <a16:creationId xmlns:a16="http://schemas.microsoft.com/office/drawing/2014/main" id="{E273221B-2CDE-4D90-8E85-8A06CDFE157E}"/>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9" name="Oval 8">
            <a:extLst>
              <a:ext uri="{FF2B5EF4-FFF2-40B4-BE49-F238E27FC236}">
                <a16:creationId xmlns:a16="http://schemas.microsoft.com/office/drawing/2014/main" id="{AE3FF5F2-C99E-4C27-A035-61653B44E10E}"/>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10" name="Oval 9">
            <a:extLst>
              <a:ext uri="{FF2B5EF4-FFF2-40B4-BE49-F238E27FC236}">
                <a16:creationId xmlns:a16="http://schemas.microsoft.com/office/drawing/2014/main" id="{CAFDAEA3-2CFF-4123-859D-51E253042DD8}"/>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11" name="Oval 10">
            <a:extLst>
              <a:ext uri="{FF2B5EF4-FFF2-40B4-BE49-F238E27FC236}">
                <a16:creationId xmlns:a16="http://schemas.microsoft.com/office/drawing/2014/main" id="{F3DE3D2E-85F0-4E76-A7F3-19662B3409C1}"/>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2" name="Oval 11">
            <a:extLst>
              <a:ext uri="{FF2B5EF4-FFF2-40B4-BE49-F238E27FC236}">
                <a16:creationId xmlns:a16="http://schemas.microsoft.com/office/drawing/2014/main" id="{D848824D-EC8B-41F8-B059-633D83C3D96C}"/>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3" name="Straight Connector 12">
            <a:extLst>
              <a:ext uri="{FF2B5EF4-FFF2-40B4-BE49-F238E27FC236}">
                <a16:creationId xmlns:a16="http://schemas.microsoft.com/office/drawing/2014/main" id="{34F7DF06-F2CB-4CAC-8458-E5472DA824F9}"/>
              </a:ext>
            </a:extLst>
          </p:cNvPr>
          <p:cNvCxnSpPr>
            <a:stCxn id="9" idx="4"/>
            <a:endCxn id="6"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BFE58-E491-48F8-BAEE-613F3B5FA9C5}"/>
              </a:ext>
            </a:extLst>
          </p:cNvPr>
          <p:cNvCxnSpPr>
            <a:stCxn id="6" idx="4"/>
            <a:endCxn id="7"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7A69B8A-9BED-42B6-9D5A-B75A7A36202A}"/>
              </a:ext>
            </a:extLst>
          </p:cNvPr>
          <p:cNvCxnSpPr>
            <a:stCxn id="10" idx="0"/>
            <a:endCxn id="6"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73583E9-B5BD-4848-8B10-A3564975FC60}"/>
              </a:ext>
            </a:extLst>
          </p:cNvPr>
          <p:cNvCxnSpPr>
            <a:stCxn id="9" idx="4"/>
            <a:endCxn id="8"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FEA6581-C5B1-4AE0-9B65-4E5E9B496113}"/>
              </a:ext>
            </a:extLst>
          </p:cNvPr>
          <p:cNvCxnSpPr>
            <a:stCxn id="6" idx="6"/>
            <a:endCxn id="8"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FA72CD1-6AEC-41B1-B4D3-2380CF3B2AD2}"/>
              </a:ext>
            </a:extLst>
          </p:cNvPr>
          <p:cNvCxnSpPr>
            <a:stCxn id="7" idx="4"/>
            <a:endCxn id="11"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2368362-0AEF-42C8-9288-F52C449D2084}"/>
              </a:ext>
            </a:extLst>
          </p:cNvPr>
          <p:cNvCxnSpPr>
            <a:stCxn id="7" idx="4"/>
            <a:endCxn id="12"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180549-CB44-4556-A179-953F2C7787A9}"/>
              </a:ext>
            </a:extLst>
          </p:cNvPr>
          <p:cNvCxnSpPr>
            <a:stCxn id="8" idx="4"/>
            <a:endCxn id="7"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951E012-38A8-423E-B789-B75E49268A0E}"/>
              </a:ext>
            </a:extLst>
          </p:cNvPr>
          <p:cNvSpPr txBox="1"/>
          <p:nvPr/>
        </p:nvSpPr>
        <p:spPr>
          <a:xfrm>
            <a:off x="7587343" y="4321085"/>
            <a:ext cx="514510" cy="246221"/>
          </a:xfrm>
          <a:prstGeom prst="rect">
            <a:avLst/>
          </a:prstGeom>
          <a:noFill/>
        </p:spPr>
        <p:txBody>
          <a:bodyPr wrap="square" rtlCol="0">
            <a:spAutoFit/>
          </a:bodyPr>
          <a:lstStyle/>
          <a:p>
            <a:pPr algn="ctr"/>
            <a:r>
              <a:rPr lang="en-AU" dirty="0">
                <a:solidFill>
                  <a:schemeClr val="tx1"/>
                </a:solidFill>
                <a:effectLst/>
              </a:rPr>
              <a:t>0.17</a:t>
            </a:r>
          </a:p>
        </p:txBody>
      </p:sp>
      <p:sp>
        <p:nvSpPr>
          <p:cNvPr id="22" name="TextBox 21">
            <a:extLst>
              <a:ext uri="{FF2B5EF4-FFF2-40B4-BE49-F238E27FC236}">
                <a16:creationId xmlns:a16="http://schemas.microsoft.com/office/drawing/2014/main" id="{F2A478D3-8BA2-4E5B-9061-C9F9C2DBDDAC}"/>
              </a:ext>
            </a:extLst>
          </p:cNvPr>
          <p:cNvSpPr txBox="1"/>
          <p:nvPr/>
        </p:nvSpPr>
        <p:spPr>
          <a:xfrm>
            <a:off x="7720533" y="2985675"/>
            <a:ext cx="514510" cy="246221"/>
          </a:xfrm>
          <a:prstGeom prst="rect">
            <a:avLst/>
          </a:prstGeom>
          <a:noFill/>
        </p:spPr>
        <p:txBody>
          <a:bodyPr wrap="square" rtlCol="0">
            <a:spAutoFit/>
          </a:bodyPr>
          <a:lstStyle/>
          <a:p>
            <a:pPr algn="ctr"/>
            <a:r>
              <a:rPr lang="en-AU" dirty="0">
                <a:solidFill>
                  <a:schemeClr val="tx1"/>
                </a:solidFill>
                <a:effectLst/>
              </a:rPr>
              <a:t>0.49</a:t>
            </a:r>
          </a:p>
        </p:txBody>
      </p:sp>
      <p:sp>
        <p:nvSpPr>
          <p:cNvPr id="23" name="TextBox 22">
            <a:extLst>
              <a:ext uri="{FF2B5EF4-FFF2-40B4-BE49-F238E27FC236}">
                <a16:creationId xmlns:a16="http://schemas.microsoft.com/office/drawing/2014/main" id="{30D23226-0A6D-45C8-A4AC-518BA903CB61}"/>
              </a:ext>
            </a:extLst>
          </p:cNvPr>
          <p:cNvSpPr txBox="1"/>
          <p:nvPr/>
        </p:nvSpPr>
        <p:spPr>
          <a:xfrm>
            <a:off x="5605983" y="1752861"/>
            <a:ext cx="514510" cy="246221"/>
          </a:xfrm>
          <a:prstGeom prst="rect">
            <a:avLst/>
          </a:prstGeom>
          <a:noFill/>
        </p:spPr>
        <p:txBody>
          <a:bodyPr wrap="square" rtlCol="0">
            <a:spAutoFit/>
          </a:bodyPr>
          <a:lstStyle/>
          <a:p>
            <a:pPr algn="ctr"/>
            <a:r>
              <a:rPr lang="en-AU" dirty="0">
                <a:solidFill>
                  <a:schemeClr val="tx1"/>
                </a:solidFill>
                <a:effectLst/>
              </a:rPr>
              <a:t>0.54</a:t>
            </a:r>
          </a:p>
        </p:txBody>
      </p:sp>
      <p:sp>
        <p:nvSpPr>
          <p:cNvPr id="24" name="TextBox 23">
            <a:extLst>
              <a:ext uri="{FF2B5EF4-FFF2-40B4-BE49-F238E27FC236}">
                <a16:creationId xmlns:a16="http://schemas.microsoft.com/office/drawing/2014/main" id="{FCAE80B1-40A2-4160-BA70-6BC67EBF815D}"/>
              </a:ext>
            </a:extLst>
          </p:cNvPr>
          <p:cNvSpPr txBox="1"/>
          <p:nvPr/>
        </p:nvSpPr>
        <p:spPr>
          <a:xfrm>
            <a:off x="7701776" y="1353031"/>
            <a:ext cx="514510" cy="246221"/>
          </a:xfrm>
          <a:prstGeom prst="rect">
            <a:avLst/>
          </a:prstGeom>
          <a:noFill/>
        </p:spPr>
        <p:txBody>
          <a:bodyPr wrap="square" rtlCol="0">
            <a:spAutoFit/>
          </a:bodyPr>
          <a:lstStyle/>
          <a:p>
            <a:pPr algn="ctr"/>
            <a:r>
              <a:rPr lang="en-AU" dirty="0">
                <a:solidFill>
                  <a:schemeClr val="tx1"/>
                </a:solidFill>
                <a:effectLst/>
              </a:rPr>
              <a:t>0.49</a:t>
            </a:r>
          </a:p>
        </p:txBody>
      </p:sp>
      <p:sp>
        <p:nvSpPr>
          <p:cNvPr id="25" name="TextBox 24">
            <a:extLst>
              <a:ext uri="{FF2B5EF4-FFF2-40B4-BE49-F238E27FC236}">
                <a16:creationId xmlns:a16="http://schemas.microsoft.com/office/drawing/2014/main" id="{4C69D9DA-54B6-4B0A-960B-3370D4A035CE}"/>
              </a:ext>
            </a:extLst>
          </p:cNvPr>
          <p:cNvSpPr txBox="1"/>
          <p:nvPr/>
        </p:nvSpPr>
        <p:spPr>
          <a:xfrm>
            <a:off x="4996543" y="2924384"/>
            <a:ext cx="514510" cy="246221"/>
          </a:xfrm>
          <a:prstGeom prst="rect">
            <a:avLst/>
          </a:prstGeom>
          <a:noFill/>
        </p:spPr>
        <p:txBody>
          <a:bodyPr wrap="square" rtlCol="0">
            <a:spAutoFit/>
          </a:bodyPr>
          <a:lstStyle/>
          <a:p>
            <a:pPr algn="ctr"/>
            <a:r>
              <a:rPr lang="en-AU" dirty="0">
                <a:solidFill>
                  <a:schemeClr val="tx1"/>
                </a:solidFill>
                <a:effectLst/>
              </a:rPr>
              <a:t>0.19</a:t>
            </a:r>
          </a:p>
        </p:txBody>
      </p:sp>
      <p:sp>
        <p:nvSpPr>
          <p:cNvPr id="26" name="TextBox 25">
            <a:extLst>
              <a:ext uri="{FF2B5EF4-FFF2-40B4-BE49-F238E27FC236}">
                <a16:creationId xmlns:a16="http://schemas.microsoft.com/office/drawing/2014/main" id="{D13EA930-8A38-462A-8F24-7A1842635FED}"/>
              </a:ext>
            </a:extLst>
          </p:cNvPr>
          <p:cNvSpPr txBox="1"/>
          <p:nvPr/>
        </p:nvSpPr>
        <p:spPr>
          <a:xfrm>
            <a:off x="5518286" y="4319016"/>
            <a:ext cx="514510" cy="246221"/>
          </a:xfrm>
          <a:prstGeom prst="rect">
            <a:avLst/>
          </a:prstGeom>
          <a:noFill/>
        </p:spPr>
        <p:txBody>
          <a:bodyPr wrap="square" rtlCol="0">
            <a:spAutoFit/>
          </a:bodyPr>
          <a:lstStyle/>
          <a:p>
            <a:pPr algn="ctr"/>
            <a:r>
              <a:rPr lang="en-AU" dirty="0">
                <a:solidFill>
                  <a:schemeClr val="tx1"/>
                </a:solidFill>
                <a:effectLst/>
              </a:rPr>
              <a:t>0.17</a:t>
            </a:r>
          </a:p>
        </p:txBody>
      </p:sp>
      <p:sp>
        <p:nvSpPr>
          <p:cNvPr id="27" name="TextBox 26">
            <a:extLst>
              <a:ext uri="{FF2B5EF4-FFF2-40B4-BE49-F238E27FC236}">
                <a16:creationId xmlns:a16="http://schemas.microsoft.com/office/drawing/2014/main" id="{101FB02A-DFC9-4898-959D-B014FC26505A}"/>
              </a:ext>
            </a:extLst>
          </p:cNvPr>
          <p:cNvSpPr txBox="1"/>
          <p:nvPr/>
        </p:nvSpPr>
        <p:spPr>
          <a:xfrm>
            <a:off x="6310833" y="890016"/>
            <a:ext cx="514510" cy="246221"/>
          </a:xfrm>
          <a:prstGeom prst="rect">
            <a:avLst/>
          </a:prstGeom>
          <a:noFill/>
        </p:spPr>
        <p:txBody>
          <a:bodyPr wrap="square" rtlCol="0">
            <a:spAutoFit/>
          </a:bodyPr>
          <a:lstStyle/>
          <a:p>
            <a:pPr algn="ctr"/>
            <a:r>
              <a:rPr lang="en-AU" dirty="0">
                <a:solidFill>
                  <a:schemeClr val="tx1"/>
                </a:solidFill>
                <a:effectLst/>
              </a:rPr>
              <a:t>0.36</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224C2EB0-C24D-4C2A-BEA4-B31B9F4103B9}"/>
                  </a:ext>
                </a:extLst>
              </p:cNvPr>
              <p:cNvSpPr/>
              <p:nvPr/>
            </p:nvSpPr>
            <p:spPr>
              <a:xfrm>
                <a:off x="668011" y="1987320"/>
                <a:ext cx="2789752" cy="69615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𝛿</m:t>
                          </m:r>
                          <m:r>
                            <a:rPr lang="en-US" sz="2000" i="1">
                              <a:solidFill>
                                <a:schemeClr val="tx1"/>
                              </a:solidFill>
                              <a:effectLst/>
                              <a:latin typeface="Cambria Math" panose="02040503050406030204" pitchFamily="18" charset="0"/>
                            </a:rPr>
                            <m:t>𝐸𝐶</m:t>
                          </m:r>
                        </m:e>
                        <m:sub>
                          <m:r>
                            <a:rPr lang="en-US" sz="2000" i="1">
                              <a:solidFill>
                                <a:schemeClr val="tx1"/>
                              </a:solidFill>
                              <a:effectLst/>
                              <a:latin typeface="Cambria Math" panose="02040503050406030204" pitchFamily="18" charset="0"/>
                            </a:rPr>
                            <m:t>𝑖</m:t>
                          </m:r>
                        </m:sub>
                      </m:sSub>
                      <m:r>
                        <a:rPr lang="en-US" sz="2000" i="0">
                          <a:solidFill>
                            <a:schemeClr val="tx1"/>
                          </a:solidFill>
                          <a:effectLst/>
                          <a:latin typeface="Cambria Math" panose="02040503050406030204" pitchFamily="18" charset="0"/>
                        </a:rPr>
                        <m:t>=</m:t>
                      </m:r>
                      <m:nary>
                        <m:naryPr>
                          <m:chr m:val="∑"/>
                          <m:limLoc m:val="subSup"/>
                          <m:supHide m:val="on"/>
                          <m:ctrlPr>
                            <a:rPr lang="en-US" sz="2000" i="1">
                              <a:solidFill>
                                <a:schemeClr val="tx1"/>
                              </a:solidFill>
                              <a:effectLst/>
                              <a:latin typeface="Cambria Math" panose="02040503050406030204" pitchFamily="18" charset="0"/>
                            </a:rPr>
                          </m:ctrlPr>
                        </m:naryPr>
                        <m:sub>
                          <m:r>
                            <a:rPr lang="en-US" sz="2000" i="1">
                              <a:solidFill>
                                <a:schemeClr val="tx1"/>
                              </a:solidFill>
                              <a:effectLst/>
                              <a:latin typeface="Cambria Math" panose="02040503050406030204" pitchFamily="18" charset="0"/>
                            </a:rPr>
                            <m:t>𝑗</m:t>
                          </m:r>
                          <m:r>
                            <m:rPr>
                              <m:lit/>
                            </m:rPr>
                            <a:rPr lang="en-US" sz="2000" i="0">
                              <a:solidFill>
                                <a:schemeClr val="tx1"/>
                              </a:solidFill>
                              <a:effectLst/>
                              <a:latin typeface="Cambria Math" panose="02040503050406030204" pitchFamily="18" charset="0"/>
                            </a:rPr>
                            <m:t>_</m:t>
                          </m:r>
                          <m:r>
                            <a:rPr lang="en-US" sz="2000" i="1">
                              <a:solidFill>
                                <a:schemeClr val="tx1"/>
                              </a:solidFill>
                              <a:effectLst/>
                              <a:latin typeface="Cambria Math" panose="02040503050406030204" pitchFamily="18" charset="0"/>
                            </a:rPr>
                            <m:t>𝑖</m:t>
                          </m:r>
                        </m:sub>
                        <m:sup/>
                        <m:e>
                          <m:sSub>
                            <m:sSubPr>
                              <m:ctrlPr>
                                <a:rPr lang="en-US" sz="2000" i="1">
                                  <a:solidFill>
                                    <a:schemeClr val="tx1"/>
                                  </a:solidFill>
                                  <a:effectLst/>
                                  <a:latin typeface="Cambria Math" panose="02040503050406030204" pitchFamily="18" charset="0"/>
                                </a:rPr>
                              </m:ctrlPr>
                            </m:sSubPr>
                            <m:e>
                              <m:r>
                                <a:rPr lang="en-US" sz="2000" i="1">
                                  <a:solidFill>
                                    <a:schemeClr val="tx1"/>
                                  </a:solidFill>
                                  <a:effectLst/>
                                  <a:latin typeface="Cambria Math" panose="02040503050406030204" pitchFamily="18" charset="0"/>
                                </a:rPr>
                                <m:t>𝐸𝐶</m:t>
                              </m:r>
                            </m:e>
                            <m:sub>
                              <m:r>
                                <a:rPr lang="en-US" sz="2000" i="1">
                                  <a:solidFill>
                                    <a:schemeClr val="tx1"/>
                                  </a:solidFill>
                                  <a:effectLst/>
                                  <a:latin typeface="Cambria Math" panose="02040503050406030204" pitchFamily="18" charset="0"/>
                                </a:rPr>
                                <m:t>𝑗</m:t>
                              </m:r>
                            </m:sub>
                          </m:sSub>
                        </m:e>
                      </m:nary>
                    </m:oMath>
                  </m:oMathPara>
                </a14:m>
                <a:endParaRPr lang="en-US" sz="2000" dirty="0">
                  <a:solidFill>
                    <a:srgbClr val="000066"/>
                  </a:solidFill>
                  <a:effectLst/>
                </a:endParaRPr>
              </a:p>
            </p:txBody>
          </p:sp>
        </mc:Choice>
        <mc:Fallback xmlns="">
          <p:sp>
            <p:nvSpPr>
              <p:cNvPr id="28" name="Rectangle 27">
                <a:extLst>
                  <a:ext uri="{FF2B5EF4-FFF2-40B4-BE49-F238E27FC236}">
                    <a16:creationId xmlns:a16="http://schemas.microsoft.com/office/drawing/2014/main" id="{224C2EB0-C24D-4C2A-BEA4-B31B9F4103B9}"/>
                  </a:ext>
                </a:extLst>
              </p:cNvPr>
              <p:cNvSpPr>
                <a:spLocks noRot="1" noChangeAspect="1" noMove="1" noResize="1" noEditPoints="1" noAdjustHandles="1" noChangeArrowheads="1" noChangeShapeType="1" noTextEdit="1"/>
              </p:cNvSpPr>
              <p:nvPr/>
            </p:nvSpPr>
            <p:spPr>
              <a:xfrm>
                <a:off x="668011" y="1987320"/>
                <a:ext cx="2789752" cy="696153"/>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201751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p:bldP spid="23" grpId="0"/>
      <p:bldP spid="24" grpId="0"/>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CFCD-FA72-41EE-807C-193CE3178CA7}"/>
              </a:ext>
            </a:extLst>
          </p:cNvPr>
          <p:cNvSpPr>
            <a:spLocks noGrp="1"/>
          </p:cNvSpPr>
          <p:nvPr>
            <p:ph type="title"/>
          </p:nvPr>
        </p:nvSpPr>
        <p:spPr>
          <a:xfrm>
            <a:off x="169332" y="259805"/>
            <a:ext cx="5029200" cy="566166"/>
          </a:xfrm>
        </p:spPr>
        <p:txBody>
          <a:bodyPr>
            <a:noAutofit/>
          </a:bodyPr>
          <a:lstStyle/>
          <a:p>
            <a:r>
              <a:rPr lang="en-US" sz="2800" dirty="0"/>
              <a:t>Closeness Centrality</a:t>
            </a:r>
            <a:endParaRPr lang="en-AU" sz="2800" dirty="0"/>
          </a:p>
        </p:txBody>
      </p:sp>
      <p:sp>
        <p:nvSpPr>
          <p:cNvPr id="3" name="Content Placeholder 2">
            <a:extLst>
              <a:ext uri="{FF2B5EF4-FFF2-40B4-BE49-F238E27FC236}">
                <a16:creationId xmlns:a16="http://schemas.microsoft.com/office/drawing/2014/main" id="{82D05A7C-F8E1-4DFA-8DDD-08EDA1FE1344}"/>
              </a:ext>
            </a:extLst>
          </p:cNvPr>
          <p:cNvSpPr>
            <a:spLocks noGrp="1"/>
          </p:cNvSpPr>
          <p:nvPr>
            <p:ph idx="1"/>
          </p:nvPr>
        </p:nvSpPr>
        <p:spPr>
          <a:xfrm>
            <a:off x="228600" y="1065371"/>
            <a:ext cx="4552789" cy="3678079"/>
          </a:xfrm>
        </p:spPr>
        <p:txBody>
          <a:bodyPr>
            <a:noAutofit/>
          </a:bodyPr>
          <a:lstStyle/>
          <a:p>
            <a:r>
              <a:rPr lang="en-US" sz="1800" dirty="0"/>
              <a:t>Calculate the mean length of all shortest paths from a node to all other nodes in the network (i.e., how many hops on average it takes to reach every other node)</a:t>
            </a:r>
          </a:p>
          <a:p>
            <a:r>
              <a:rPr lang="en-US" sz="1800" dirty="0"/>
              <a:t>Take the reciprocal of the above value so that higher values are better (indicate higher closeness)</a:t>
            </a:r>
          </a:p>
          <a:p>
            <a:r>
              <a:rPr lang="en-US" sz="1800" dirty="0"/>
              <a:t>It is a measure of reach, i.e. the speed with which information can reach other nodes from a given starting node </a:t>
            </a:r>
          </a:p>
          <a:p>
            <a:r>
              <a:rPr lang="en-US" sz="1800" dirty="0"/>
              <a:t>Node with the highest (i.e., best) closeness</a:t>
            </a:r>
          </a:p>
          <a:p>
            <a:pPr lvl="1"/>
            <a:r>
              <a:rPr lang="en-US" sz="1650" dirty="0"/>
              <a:t>John and Tom followed by Jason </a:t>
            </a:r>
          </a:p>
          <a:p>
            <a:endParaRPr lang="en-AU" dirty="0"/>
          </a:p>
        </p:txBody>
      </p:sp>
      <p:sp>
        <p:nvSpPr>
          <p:cNvPr id="6" name="Oval 5">
            <a:extLst>
              <a:ext uri="{FF2B5EF4-FFF2-40B4-BE49-F238E27FC236}">
                <a16:creationId xmlns:a16="http://schemas.microsoft.com/office/drawing/2014/main" id="{C15383A5-9074-476E-B03C-DCD456AB3307}"/>
              </a:ext>
            </a:extLst>
          </p:cNvPr>
          <p:cNvSpPr/>
          <p:nvPr/>
        </p:nvSpPr>
        <p:spPr>
          <a:xfrm>
            <a:off x="6096000" y="1754412"/>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7" name="Oval 6">
            <a:extLst>
              <a:ext uri="{FF2B5EF4-FFF2-40B4-BE49-F238E27FC236}">
                <a16:creationId xmlns:a16="http://schemas.microsoft.com/office/drawing/2014/main" id="{1BBD5079-CD03-45C6-93EA-0AA1D045E688}"/>
              </a:ext>
            </a:extLst>
          </p:cNvPr>
          <p:cNvSpPr/>
          <p:nvPr/>
        </p:nvSpPr>
        <p:spPr>
          <a:xfrm>
            <a:off x="6629400" y="2983537"/>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8" name="Oval 7">
            <a:extLst>
              <a:ext uri="{FF2B5EF4-FFF2-40B4-BE49-F238E27FC236}">
                <a16:creationId xmlns:a16="http://schemas.microsoft.com/office/drawing/2014/main" id="{ED4D93C5-A14F-4003-8CBB-7B1722CA535B}"/>
              </a:ext>
            </a:extLst>
          </p:cNvPr>
          <p:cNvSpPr/>
          <p:nvPr/>
        </p:nvSpPr>
        <p:spPr>
          <a:xfrm>
            <a:off x="7467600" y="1653024"/>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9" name="Oval 8">
            <a:extLst>
              <a:ext uri="{FF2B5EF4-FFF2-40B4-BE49-F238E27FC236}">
                <a16:creationId xmlns:a16="http://schemas.microsoft.com/office/drawing/2014/main" id="{CBF902C3-3700-4D88-8546-B491EE952779}"/>
              </a:ext>
            </a:extLst>
          </p:cNvPr>
          <p:cNvSpPr/>
          <p:nvPr/>
        </p:nvSpPr>
        <p:spPr>
          <a:xfrm>
            <a:off x="5532506" y="971550"/>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10" name="Oval 9">
            <a:extLst>
              <a:ext uri="{FF2B5EF4-FFF2-40B4-BE49-F238E27FC236}">
                <a16:creationId xmlns:a16="http://schemas.microsoft.com/office/drawing/2014/main" id="{0DA7A754-E006-45A8-956B-3085116DDFBB}"/>
              </a:ext>
            </a:extLst>
          </p:cNvPr>
          <p:cNvSpPr/>
          <p:nvPr/>
        </p:nvSpPr>
        <p:spPr>
          <a:xfrm>
            <a:off x="4800600" y="2364842"/>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11" name="Oval 10">
            <a:extLst>
              <a:ext uri="{FF2B5EF4-FFF2-40B4-BE49-F238E27FC236}">
                <a16:creationId xmlns:a16="http://schemas.microsoft.com/office/drawing/2014/main" id="{1FA459F0-E23A-4B8F-850D-05D4AAFFFEBB}"/>
              </a:ext>
            </a:extLst>
          </p:cNvPr>
          <p:cNvSpPr/>
          <p:nvPr/>
        </p:nvSpPr>
        <p:spPr>
          <a:xfrm>
            <a:off x="5238910" y="3894659"/>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2" name="Oval 11">
            <a:extLst>
              <a:ext uri="{FF2B5EF4-FFF2-40B4-BE49-F238E27FC236}">
                <a16:creationId xmlns:a16="http://schemas.microsoft.com/office/drawing/2014/main" id="{577C0333-AE53-49E1-BF89-458680BF4123}"/>
              </a:ext>
            </a:extLst>
          </p:cNvPr>
          <p:cNvSpPr/>
          <p:nvPr/>
        </p:nvSpPr>
        <p:spPr>
          <a:xfrm>
            <a:off x="7696200" y="3914294"/>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3" name="Straight Connector 12">
            <a:extLst>
              <a:ext uri="{FF2B5EF4-FFF2-40B4-BE49-F238E27FC236}">
                <a16:creationId xmlns:a16="http://schemas.microsoft.com/office/drawing/2014/main" id="{A9CB7362-8F90-4F70-BDFD-52CB63A1E980}"/>
              </a:ext>
            </a:extLst>
          </p:cNvPr>
          <p:cNvCxnSpPr>
            <a:stCxn id="9" idx="4"/>
            <a:endCxn id="6" idx="0"/>
          </p:cNvCxnSpPr>
          <p:nvPr/>
        </p:nvCxnSpPr>
        <p:spPr>
          <a:xfrm>
            <a:off x="5970496" y="1220826"/>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975C68-854E-43BA-B9A6-8ECC3DB6F0F2}"/>
              </a:ext>
            </a:extLst>
          </p:cNvPr>
          <p:cNvCxnSpPr>
            <a:stCxn id="6" idx="4"/>
            <a:endCxn id="7" idx="0"/>
          </p:cNvCxnSpPr>
          <p:nvPr/>
        </p:nvCxnSpPr>
        <p:spPr>
          <a:xfrm>
            <a:off x="6533990" y="1957188"/>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3AC78E-16FB-43E6-84B6-A1D889519A1A}"/>
              </a:ext>
            </a:extLst>
          </p:cNvPr>
          <p:cNvCxnSpPr>
            <a:stCxn id="10" idx="0"/>
            <a:endCxn id="6" idx="4"/>
          </p:cNvCxnSpPr>
          <p:nvPr/>
        </p:nvCxnSpPr>
        <p:spPr>
          <a:xfrm flipV="1">
            <a:off x="5238590" y="1957188"/>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DD2688D-0874-4545-8F2A-24BDB8FE5D7C}"/>
              </a:ext>
            </a:extLst>
          </p:cNvPr>
          <p:cNvCxnSpPr>
            <a:stCxn id="9" idx="4"/>
            <a:endCxn id="8" idx="0"/>
          </p:cNvCxnSpPr>
          <p:nvPr/>
        </p:nvCxnSpPr>
        <p:spPr>
          <a:xfrm>
            <a:off x="5970496" y="1220826"/>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4ACCF75-2858-4897-8BCD-A0D0BE33BC70}"/>
              </a:ext>
            </a:extLst>
          </p:cNvPr>
          <p:cNvCxnSpPr>
            <a:stCxn id="6" idx="6"/>
            <a:endCxn id="8" idx="2"/>
          </p:cNvCxnSpPr>
          <p:nvPr/>
        </p:nvCxnSpPr>
        <p:spPr>
          <a:xfrm flipV="1">
            <a:off x="6971980" y="1754412"/>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22064BA-3613-4273-9C41-B77E50B4AA7C}"/>
              </a:ext>
            </a:extLst>
          </p:cNvPr>
          <p:cNvCxnSpPr>
            <a:stCxn id="7" idx="4"/>
            <a:endCxn id="11" idx="0"/>
          </p:cNvCxnSpPr>
          <p:nvPr/>
        </p:nvCxnSpPr>
        <p:spPr>
          <a:xfrm flipH="1">
            <a:off x="5676900" y="3186313"/>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78E417-662A-4F35-84C8-08FCEDE1521A}"/>
              </a:ext>
            </a:extLst>
          </p:cNvPr>
          <p:cNvCxnSpPr>
            <a:stCxn id="7" idx="4"/>
            <a:endCxn id="12" idx="0"/>
          </p:cNvCxnSpPr>
          <p:nvPr/>
        </p:nvCxnSpPr>
        <p:spPr>
          <a:xfrm>
            <a:off x="7086600" y="3186313"/>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DC84DF2-76CC-49E7-9157-1345D412736E}"/>
              </a:ext>
            </a:extLst>
          </p:cNvPr>
          <p:cNvCxnSpPr>
            <a:stCxn id="8" idx="4"/>
            <a:endCxn id="7" idx="0"/>
          </p:cNvCxnSpPr>
          <p:nvPr/>
        </p:nvCxnSpPr>
        <p:spPr>
          <a:xfrm flipH="1">
            <a:off x="7086600" y="1855800"/>
            <a:ext cx="800100" cy="112773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49522A-3940-48F0-8D92-FF8227756F2F}"/>
              </a:ext>
            </a:extLst>
          </p:cNvPr>
          <p:cNvSpPr txBox="1"/>
          <p:nvPr/>
        </p:nvSpPr>
        <p:spPr>
          <a:xfrm>
            <a:off x="7543800" y="4250219"/>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22" name="TextBox 21">
            <a:extLst>
              <a:ext uri="{FF2B5EF4-FFF2-40B4-BE49-F238E27FC236}">
                <a16:creationId xmlns:a16="http://schemas.microsoft.com/office/drawing/2014/main" id="{D0E84394-2586-4F49-AB14-D44B1DE0636A}"/>
              </a:ext>
            </a:extLst>
          </p:cNvPr>
          <p:cNvSpPr txBox="1"/>
          <p:nvPr/>
        </p:nvSpPr>
        <p:spPr>
          <a:xfrm>
            <a:off x="7676990" y="2914809"/>
            <a:ext cx="514510" cy="246221"/>
          </a:xfrm>
          <a:prstGeom prst="rect">
            <a:avLst/>
          </a:prstGeom>
          <a:noFill/>
        </p:spPr>
        <p:txBody>
          <a:bodyPr wrap="square" rtlCol="0">
            <a:spAutoFit/>
          </a:bodyPr>
          <a:lstStyle/>
          <a:p>
            <a:pPr algn="ctr"/>
            <a:r>
              <a:rPr lang="en-AU" dirty="0">
                <a:solidFill>
                  <a:schemeClr val="tx1"/>
                </a:solidFill>
                <a:effectLst/>
              </a:rPr>
              <a:t>0.75</a:t>
            </a:r>
          </a:p>
        </p:txBody>
      </p:sp>
      <p:sp>
        <p:nvSpPr>
          <p:cNvPr id="23" name="TextBox 22">
            <a:extLst>
              <a:ext uri="{FF2B5EF4-FFF2-40B4-BE49-F238E27FC236}">
                <a16:creationId xmlns:a16="http://schemas.microsoft.com/office/drawing/2014/main" id="{D3360165-7281-4341-B637-5493780A6EA4}"/>
              </a:ext>
            </a:extLst>
          </p:cNvPr>
          <p:cNvSpPr txBox="1"/>
          <p:nvPr/>
        </p:nvSpPr>
        <p:spPr>
          <a:xfrm>
            <a:off x="5562440" y="1681995"/>
            <a:ext cx="514510" cy="246221"/>
          </a:xfrm>
          <a:prstGeom prst="rect">
            <a:avLst/>
          </a:prstGeom>
          <a:noFill/>
        </p:spPr>
        <p:txBody>
          <a:bodyPr wrap="square" rtlCol="0">
            <a:spAutoFit/>
          </a:bodyPr>
          <a:lstStyle/>
          <a:p>
            <a:pPr algn="ctr"/>
            <a:r>
              <a:rPr lang="en-AU" dirty="0">
                <a:solidFill>
                  <a:schemeClr val="tx1"/>
                </a:solidFill>
                <a:effectLst/>
              </a:rPr>
              <a:t>0.75</a:t>
            </a:r>
          </a:p>
        </p:txBody>
      </p:sp>
      <p:sp>
        <p:nvSpPr>
          <p:cNvPr id="24" name="TextBox 23">
            <a:extLst>
              <a:ext uri="{FF2B5EF4-FFF2-40B4-BE49-F238E27FC236}">
                <a16:creationId xmlns:a16="http://schemas.microsoft.com/office/drawing/2014/main" id="{6ED73374-9714-475C-9D31-1D43C4386BDD}"/>
              </a:ext>
            </a:extLst>
          </p:cNvPr>
          <p:cNvSpPr txBox="1"/>
          <p:nvPr/>
        </p:nvSpPr>
        <p:spPr>
          <a:xfrm>
            <a:off x="7658233" y="1282165"/>
            <a:ext cx="514510" cy="246221"/>
          </a:xfrm>
          <a:prstGeom prst="rect">
            <a:avLst/>
          </a:prstGeom>
          <a:noFill/>
        </p:spPr>
        <p:txBody>
          <a:bodyPr wrap="square" rtlCol="0">
            <a:spAutoFit/>
          </a:bodyPr>
          <a:lstStyle/>
          <a:p>
            <a:pPr algn="ctr"/>
            <a:r>
              <a:rPr lang="en-AU" dirty="0">
                <a:solidFill>
                  <a:schemeClr val="tx1"/>
                </a:solidFill>
                <a:effectLst/>
              </a:rPr>
              <a:t>0.67</a:t>
            </a:r>
          </a:p>
        </p:txBody>
      </p:sp>
      <p:sp>
        <p:nvSpPr>
          <p:cNvPr id="25" name="TextBox 24">
            <a:extLst>
              <a:ext uri="{FF2B5EF4-FFF2-40B4-BE49-F238E27FC236}">
                <a16:creationId xmlns:a16="http://schemas.microsoft.com/office/drawing/2014/main" id="{8F1E729E-69A2-4319-A079-9637B4FE7773}"/>
              </a:ext>
            </a:extLst>
          </p:cNvPr>
          <p:cNvSpPr txBox="1"/>
          <p:nvPr/>
        </p:nvSpPr>
        <p:spPr>
          <a:xfrm>
            <a:off x="4953000" y="2853518"/>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26" name="TextBox 25">
            <a:extLst>
              <a:ext uri="{FF2B5EF4-FFF2-40B4-BE49-F238E27FC236}">
                <a16:creationId xmlns:a16="http://schemas.microsoft.com/office/drawing/2014/main" id="{AFE8CDF3-8B41-401E-80BC-92873D401CF3}"/>
              </a:ext>
            </a:extLst>
          </p:cNvPr>
          <p:cNvSpPr txBox="1"/>
          <p:nvPr/>
        </p:nvSpPr>
        <p:spPr>
          <a:xfrm>
            <a:off x="5474743" y="4248150"/>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27" name="TextBox 26">
            <a:extLst>
              <a:ext uri="{FF2B5EF4-FFF2-40B4-BE49-F238E27FC236}">
                <a16:creationId xmlns:a16="http://schemas.microsoft.com/office/drawing/2014/main" id="{A252D5B1-D737-408D-8C62-D99C092A8474}"/>
              </a:ext>
            </a:extLst>
          </p:cNvPr>
          <p:cNvSpPr txBox="1"/>
          <p:nvPr/>
        </p:nvSpPr>
        <p:spPr>
          <a:xfrm>
            <a:off x="6267290" y="819150"/>
            <a:ext cx="514510" cy="246221"/>
          </a:xfrm>
          <a:prstGeom prst="rect">
            <a:avLst/>
          </a:prstGeom>
          <a:noFill/>
        </p:spPr>
        <p:txBody>
          <a:bodyPr wrap="square" rtlCol="0">
            <a:spAutoFit/>
          </a:bodyPr>
          <a:lstStyle/>
          <a:p>
            <a:pPr algn="ctr"/>
            <a:r>
              <a:rPr lang="en-AU" dirty="0">
                <a:solidFill>
                  <a:schemeClr val="tx1"/>
                </a:solidFill>
                <a:effectLst/>
              </a:rPr>
              <a:t>0.5</a:t>
            </a:r>
          </a:p>
        </p:txBody>
      </p:sp>
    </p:spTree>
    <p:extLst>
      <p:ext uri="{BB962C8B-B14F-4D97-AF65-F5344CB8AC3E}">
        <p14:creationId xmlns:p14="http://schemas.microsoft.com/office/powerpoint/2010/main" val="25484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21" grpId="0"/>
      <p:bldP spid="22" grpId="0"/>
      <p:bldP spid="23"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2900" y="-95250"/>
            <a:ext cx="8458200" cy="857250"/>
          </a:xfrm>
        </p:spPr>
        <p:txBody>
          <a:bodyPr/>
          <a:lstStyle/>
          <a:p>
            <a:r>
              <a:rPr lang="en-US" altLang="en-US" sz="3200" dirty="0"/>
              <a:t>Closeness Centrality: Node John</a:t>
            </a:r>
            <a:endParaRPr lang="en-US" altLang="en-US" sz="1500" dirty="0"/>
          </a:p>
        </p:txBody>
      </p:sp>
      <p:sp>
        <p:nvSpPr>
          <p:cNvPr id="226307" name="Rectangle 3"/>
          <p:cNvSpPr>
            <a:spLocks noGrp="1" noChangeArrowheads="1"/>
          </p:cNvSpPr>
          <p:nvPr>
            <p:ph type="body" idx="1"/>
          </p:nvPr>
        </p:nvSpPr>
        <p:spPr>
          <a:xfrm>
            <a:off x="381000" y="666750"/>
            <a:ext cx="4114800" cy="3463529"/>
          </a:xfrm>
        </p:spPr>
        <p:txBody>
          <a:bodyPr/>
          <a:lstStyle/>
          <a:p>
            <a:r>
              <a:rPr lang="en-US" altLang="en-US" sz="1800" dirty="0"/>
              <a:t>John-Katie: 1</a:t>
            </a:r>
          </a:p>
          <a:p>
            <a:r>
              <a:rPr lang="en-US" altLang="en-US" sz="1800" dirty="0"/>
              <a:t>John-Mary: 1</a:t>
            </a:r>
          </a:p>
          <a:p>
            <a:r>
              <a:rPr lang="en-US" altLang="en-US" sz="1800" dirty="0"/>
              <a:t>John-Jason: 1</a:t>
            </a:r>
          </a:p>
          <a:p>
            <a:r>
              <a:rPr lang="en-US" altLang="en-US" sz="1800" dirty="0"/>
              <a:t>John-Tom: 1</a:t>
            </a:r>
          </a:p>
          <a:p>
            <a:r>
              <a:rPr lang="en-US" altLang="en-US" sz="1800" dirty="0"/>
              <a:t>John-Louise: 2</a:t>
            </a:r>
          </a:p>
          <a:p>
            <a:r>
              <a:rPr lang="en-US" altLang="en-US" sz="1800" dirty="0"/>
              <a:t>John-William: 2</a:t>
            </a:r>
          </a:p>
          <a:p>
            <a:pPr marL="0" indent="0">
              <a:buNone/>
            </a:pPr>
            <a:r>
              <a:rPr lang="en-US" altLang="en-US" sz="2100" dirty="0"/>
              <a:t>Mean of above: = 8/6</a:t>
            </a:r>
          </a:p>
          <a:p>
            <a:pPr marL="0" indent="0">
              <a:buNone/>
            </a:pPr>
            <a:r>
              <a:rPr lang="en-US" altLang="en-US" sz="2100" dirty="0"/>
              <a:t>Closeness centrality = reciprocal of mean = 6/8 = .75 </a:t>
            </a:r>
          </a:p>
          <a:p>
            <a:endParaRPr lang="en-US" altLang="en-US" sz="2100" dirty="0"/>
          </a:p>
          <a:p>
            <a:endParaRPr lang="en-US" altLang="en-US" sz="2100" dirty="0"/>
          </a:p>
          <a:p>
            <a:endParaRPr lang="en-US" altLang="en-US" sz="675" dirty="0"/>
          </a:p>
          <a:p>
            <a:pPr lvl="1"/>
            <a:endParaRPr lang="en-US" altLang="en-US" sz="1800" dirty="0"/>
          </a:p>
          <a:p>
            <a:endParaRPr lang="en-US" altLang="en-US" sz="675" dirty="0">
              <a:solidFill>
                <a:srgbClr val="FFFF66"/>
              </a:solidFill>
            </a:endParaRPr>
          </a:p>
          <a:p>
            <a:endParaRPr lang="en-US" altLang="en-US" sz="1800" dirty="0"/>
          </a:p>
        </p:txBody>
      </p:sp>
      <p:sp>
        <p:nvSpPr>
          <p:cNvPr id="4" name="Oval 3">
            <a:extLst>
              <a:ext uri="{FF2B5EF4-FFF2-40B4-BE49-F238E27FC236}">
                <a16:creationId xmlns:a16="http://schemas.microsoft.com/office/drawing/2014/main" id="{83387268-5E52-4B56-B222-DD7596317D45}"/>
              </a:ext>
            </a:extLst>
          </p:cNvPr>
          <p:cNvSpPr/>
          <p:nvPr/>
        </p:nvSpPr>
        <p:spPr>
          <a:xfrm>
            <a:off x="6096000" y="1754412"/>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5" name="Oval 4">
            <a:extLst>
              <a:ext uri="{FF2B5EF4-FFF2-40B4-BE49-F238E27FC236}">
                <a16:creationId xmlns:a16="http://schemas.microsoft.com/office/drawing/2014/main" id="{3463DE77-55E1-4AD6-9047-BA8B79AD4115}"/>
              </a:ext>
            </a:extLst>
          </p:cNvPr>
          <p:cNvSpPr/>
          <p:nvPr/>
        </p:nvSpPr>
        <p:spPr>
          <a:xfrm>
            <a:off x="6629400" y="2983537"/>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6" name="Oval 5">
            <a:extLst>
              <a:ext uri="{FF2B5EF4-FFF2-40B4-BE49-F238E27FC236}">
                <a16:creationId xmlns:a16="http://schemas.microsoft.com/office/drawing/2014/main" id="{0E74BFD8-1181-4945-99C9-7BDE9DD58571}"/>
              </a:ext>
            </a:extLst>
          </p:cNvPr>
          <p:cNvSpPr/>
          <p:nvPr/>
        </p:nvSpPr>
        <p:spPr>
          <a:xfrm>
            <a:off x="7467600" y="1653024"/>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7" name="Oval 6">
            <a:extLst>
              <a:ext uri="{FF2B5EF4-FFF2-40B4-BE49-F238E27FC236}">
                <a16:creationId xmlns:a16="http://schemas.microsoft.com/office/drawing/2014/main" id="{AF81E851-8AAD-4D7C-A649-08127E325E82}"/>
              </a:ext>
            </a:extLst>
          </p:cNvPr>
          <p:cNvSpPr/>
          <p:nvPr/>
        </p:nvSpPr>
        <p:spPr>
          <a:xfrm>
            <a:off x="5532506" y="971550"/>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8" name="Oval 7">
            <a:extLst>
              <a:ext uri="{FF2B5EF4-FFF2-40B4-BE49-F238E27FC236}">
                <a16:creationId xmlns:a16="http://schemas.microsoft.com/office/drawing/2014/main" id="{C1D14B27-B6E2-4397-ADE6-415D842544E0}"/>
              </a:ext>
            </a:extLst>
          </p:cNvPr>
          <p:cNvSpPr/>
          <p:nvPr/>
        </p:nvSpPr>
        <p:spPr>
          <a:xfrm>
            <a:off x="4800600" y="2364842"/>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9" name="Oval 8">
            <a:extLst>
              <a:ext uri="{FF2B5EF4-FFF2-40B4-BE49-F238E27FC236}">
                <a16:creationId xmlns:a16="http://schemas.microsoft.com/office/drawing/2014/main" id="{8B4897EF-4209-4614-B5DD-D015B792087F}"/>
              </a:ext>
            </a:extLst>
          </p:cNvPr>
          <p:cNvSpPr/>
          <p:nvPr/>
        </p:nvSpPr>
        <p:spPr>
          <a:xfrm>
            <a:off x="5238910" y="3894659"/>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0" name="Oval 9">
            <a:extLst>
              <a:ext uri="{FF2B5EF4-FFF2-40B4-BE49-F238E27FC236}">
                <a16:creationId xmlns:a16="http://schemas.microsoft.com/office/drawing/2014/main" id="{BDCD27F1-B272-4E62-B9E7-D220AA6247DC}"/>
              </a:ext>
            </a:extLst>
          </p:cNvPr>
          <p:cNvSpPr/>
          <p:nvPr/>
        </p:nvSpPr>
        <p:spPr>
          <a:xfrm>
            <a:off x="7696200" y="3914294"/>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1" name="Straight Connector 10">
            <a:extLst>
              <a:ext uri="{FF2B5EF4-FFF2-40B4-BE49-F238E27FC236}">
                <a16:creationId xmlns:a16="http://schemas.microsoft.com/office/drawing/2014/main" id="{144C7AEA-5632-4B67-A60A-137BFB3E2084}"/>
              </a:ext>
            </a:extLst>
          </p:cNvPr>
          <p:cNvCxnSpPr>
            <a:stCxn id="7" idx="4"/>
            <a:endCxn id="4" idx="0"/>
          </p:cNvCxnSpPr>
          <p:nvPr/>
        </p:nvCxnSpPr>
        <p:spPr>
          <a:xfrm>
            <a:off x="5970496" y="1220826"/>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23F101-82AE-45C7-AE8C-1F564923E736}"/>
              </a:ext>
            </a:extLst>
          </p:cNvPr>
          <p:cNvCxnSpPr>
            <a:stCxn id="4" idx="4"/>
            <a:endCxn id="5" idx="0"/>
          </p:cNvCxnSpPr>
          <p:nvPr/>
        </p:nvCxnSpPr>
        <p:spPr>
          <a:xfrm>
            <a:off x="6533990" y="1957188"/>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654DCF0-610C-4260-96AD-FB797BE8F3ED}"/>
              </a:ext>
            </a:extLst>
          </p:cNvPr>
          <p:cNvCxnSpPr>
            <a:stCxn id="8" idx="0"/>
            <a:endCxn id="4" idx="4"/>
          </p:cNvCxnSpPr>
          <p:nvPr/>
        </p:nvCxnSpPr>
        <p:spPr>
          <a:xfrm flipV="1">
            <a:off x="5238590" y="1957188"/>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7BBCEE-9F5F-4858-8B2E-700FFA6776DF}"/>
              </a:ext>
            </a:extLst>
          </p:cNvPr>
          <p:cNvCxnSpPr>
            <a:stCxn id="7" idx="4"/>
            <a:endCxn id="6" idx="0"/>
          </p:cNvCxnSpPr>
          <p:nvPr/>
        </p:nvCxnSpPr>
        <p:spPr>
          <a:xfrm>
            <a:off x="5970496" y="1220826"/>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E75C30-E72D-4B93-B891-48F09FC91E10}"/>
              </a:ext>
            </a:extLst>
          </p:cNvPr>
          <p:cNvCxnSpPr>
            <a:stCxn id="4" idx="6"/>
            <a:endCxn id="6" idx="2"/>
          </p:cNvCxnSpPr>
          <p:nvPr/>
        </p:nvCxnSpPr>
        <p:spPr>
          <a:xfrm flipV="1">
            <a:off x="6971980" y="1754412"/>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93E49D-7BFB-4D55-B27A-450B5AD06E1A}"/>
              </a:ext>
            </a:extLst>
          </p:cNvPr>
          <p:cNvCxnSpPr>
            <a:stCxn id="5" idx="4"/>
            <a:endCxn id="9" idx="0"/>
          </p:cNvCxnSpPr>
          <p:nvPr/>
        </p:nvCxnSpPr>
        <p:spPr>
          <a:xfrm flipH="1">
            <a:off x="5676900" y="3186313"/>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650A743-5DE9-4EBD-AD64-0ABC0ECC45EB}"/>
              </a:ext>
            </a:extLst>
          </p:cNvPr>
          <p:cNvCxnSpPr>
            <a:stCxn id="5" idx="4"/>
            <a:endCxn id="10" idx="0"/>
          </p:cNvCxnSpPr>
          <p:nvPr/>
        </p:nvCxnSpPr>
        <p:spPr>
          <a:xfrm>
            <a:off x="7086600" y="3186313"/>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4D9E14B-16B8-4F88-8A3D-B7F6AD60FBEF}"/>
              </a:ext>
            </a:extLst>
          </p:cNvPr>
          <p:cNvCxnSpPr>
            <a:stCxn id="6" idx="4"/>
            <a:endCxn id="5" idx="0"/>
          </p:cNvCxnSpPr>
          <p:nvPr/>
        </p:nvCxnSpPr>
        <p:spPr>
          <a:xfrm flipH="1">
            <a:off x="7086600" y="1855800"/>
            <a:ext cx="800100" cy="11277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61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630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63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uiExpand="1" build="p"/>
      <p:bldP spid="4" grpId="0" animBg="1"/>
      <p:bldP spid="5" grpId="0" animBg="1"/>
      <p:bldP spid="6" grpId="0" animBg="1"/>
      <p:bldP spid="7"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944C-58C0-4763-A209-D6C19DB487B3}"/>
              </a:ext>
            </a:extLst>
          </p:cNvPr>
          <p:cNvSpPr>
            <a:spLocks noGrp="1"/>
          </p:cNvSpPr>
          <p:nvPr>
            <p:ph type="title"/>
          </p:nvPr>
        </p:nvSpPr>
        <p:spPr>
          <a:xfrm>
            <a:off x="381000" y="400050"/>
            <a:ext cx="4038600" cy="489966"/>
          </a:xfrm>
        </p:spPr>
        <p:txBody>
          <a:bodyPr>
            <a:noAutofit/>
          </a:bodyPr>
          <a:lstStyle/>
          <a:p>
            <a:r>
              <a:rPr lang="en-US" sz="2800" dirty="0"/>
              <a:t>Betweenness Centrality </a:t>
            </a:r>
            <a:endParaRPr lang="en-AU" sz="2800" dirty="0"/>
          </a:p>
        </p:txBody>
      </p:sp>
      <p:sp>
        <p:nvSpPr>
          <p:cNvPr id="3" name="Content Placeholder 2">
            <a:extLst>
              <a:ext uri="{FF2B5EF4-FFF2-40B4-BE49-F238E27FC236}">
                <a16:creationId xmlns:a16="http://schemas.microsoft.com/office/drawing/2014/main" id="{352B3BEC-0D74-41DE-BD5A-2120F895AE0E}"/>
              </a:ext>
            </a:extLst>
          </p:cNvPr>
          <p:cNvSpPr>
            <a:spLocks noGrp="1"/>
          </p:cNvSpPr>
          <p:nvPr>
            <p:ph idx="1"/>
          </p:nvPr>
        </p:nvSpPr>
        <p:spPr>
          <a:xfrm>
            <a:off x="152400" y="971550"/>
            <a:ext cx="4691743" cy="3771900"/>
          </a:xfrm>
        </p:spPr>
        <p:txBody>
          <a:bodyPr>
            <a:noAutofit/>
          </a:bodyPr>
          <a:lstStyle/>
          <a:p>
            <a:r>
              <a:rPr lang="en-US" sz="1800" dirty="0"/>
              <a:t>For a given node v, calculate the number of shortest paths between nodes </a:t>
            </a:r>
            <a:r>
              <a:rPr lang="en-US" sz="1800" dirty="0" err="1"/>
              <a:t>i</a:t>
            </a:r>
            <a:r>
              <a:rPr lang="en-US" sz="1800" dirty="0"/>
              <a:t> and j that pass through v, and divide by all shortest paths between nodes </a:t>
            </a:r>
            <a:r>
              <a:rPr lang="en-US" sz="1800" dirty="0" err="1"/>
              <a:t>i</a:t>
            </a:r>
            <a:r>
              <a:rPr lang="en-US" sz="1800" dirty="0"/>
              <a:t> and j</a:t>
            </a:r>
          </a:p>
          <a:p>
            <a:r>
              <a:rPr lang="en-US" sz="1800" dirty="0"/>
              <a:t>Sum the above values for all node pairs </a:t>
            </a:r>
            <a:r>
              <a:rPr lang="en-US" sz="1800" dirty="0" err="1"/>
              <a:t>i</a:t>
            </a:r>
            <a:r>
              <a:rPr lang="en-US" sz="1800" dirty="0"/>
              <a:t>, j</a:t>
            </a:r>
          </a:p>
          <a:p>
            <a:r>
              <a:rPr lang="en-US" sz="1800" dirty="0"/>
              <a:t>Usually normalized (e.g., the highest value is 1 or the sum of all betweenness centralities in the network is 1)</a:t>
            </a:r>
          </a:p>
          <a:p>
            <a:r>
              <a:rPr lang="en-US" sz="1800" dirty="0"/>
              <a:t>Shows which nodes are more likely to be in communication paths between other nodes</a:t>
            </a:r>
          </a:p>
          <a:p>
            <a:r>
              <a:rPr lang="en-US" sz="1800" dirty="0"/>
              <a:t>Node with the highest betweenness centrality</a:t>
            </a:r>
          </a:p>
          <a:p>
            <a:pPr lvl="1"/>
            <a:r>
              <a:rPr lang="en-US" sz="1650" dirty="0"/>
              <a:t>Tom has higher betweenness centrality than John</a:t>
            </a:r>
          </a:p>
          <a:p>
            <a:pPr lvl="1"/>
            <a:endParaRPr lang="en-US" sz="1650" dirty="0"/>
          </a:p>
          <a:p>
            <a:endParaRPr lang="en-AU" dirty="0"/>
          </a:p>
        </p:txBody>
      </p:sp>
      <p:sp>
        <p:nvSpPr>
          <p:cNvPr id="5" name="Oval 4">
            <a:extLst>
              <a:ext uri="{FF2B5EF4-FFF2-40B4-BE49-F238E27FC236}">
                <a16:creationId xmlns:a16="http://schemas.microsoft.com/office/drawing/2014/main" id="{7B618968-6F7C-46D8-A45F-8070854A5FD5}"/>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6" name="Oval 5">
            <a:extLst>
              <a:ext uri="{FF2B5EF4-FFF2-40B4-BE49-F238E27FC236}">
                <a16:creationId xmlns:a16="http://schemas.microsoft.com/office/drawing/2014/main" id="{CE611478-0E7F-480C-9ADD-16693CA980AC}"/>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7" name="Oval 6">
            <a:extLst>
              <a:ext uri="{FF2B5EF4-FFF2-40B4-BE49-F238E27FC236}">
                <a16:creationId xmlns:a16="http://schemas.microsoft.com/office/drawing/2014/main" id="{12BCF6D0-75EE-4747-9C14-D194EE83753A}"/>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8" name="Oval 7">
            <a:extLst>
              <a:ext uri="{FF2B5EF4-FFF2-40B4-BE49-F238E27FC236}">
                <a16:creationId xmlns:a16="http://schemas.microsoft.com/office/drawing/2014/main" id="{FBC9437D-27DB-41EB-A008-9BE8796398B0}"/>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9" name="Oval 8">
            <a:extLst>
              <a:ext uri="{FF2B5EF4-FFF2-40B4-BE49-F238E27FC236}">
                <a16:creationId xmlns:a16="http://schemas.microsoft.com/office/drawing/2014/main" id="{521A92C3-CA9A-4F50-B6A4-1D55A7D1C152}"/>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10" name="Oval 9">
            <a:extLst>
              <a:ext uri="{FF2B5EF4-FFF2-40B4-BE49-F238E27FC236}">
                <a16:creationId xmlns:a16="http://schemas.microsoft.com/office/drawing/2014/main" id="{839C8316-56E4-4C82-971A-9A6FA367025E}"/>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1" name="Oval 10">
            <a:extLst>
              <a:ext uri="{FF2B5EF4-FFF2-40B4-BE49-F238E27FC236}">
                <a16:creationId xmlns:a16="http://schemas.microsoft.com/office/drawing/2014/main" id="{D7A2DA8E-5FDE-4DE1-A073-E3FBD1DDFBF4}"/>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3" name="Straight Connector 12">
            <a:extLst>
              <a:ext uri="{FF2B5EF4-FFF2-40B4-BE49-F238E27FC236}">
                <a16:creationId xmlns:a16="http://schemas.microsoft.com/office/drawing/2014/main" id="{446F6FC8-705C-4C95-AD4C-250D3F8DFB7D}"/>
              </a:ext>
            </a:extLst>
          </p:cNvPr>
          <p:cNvCxnSpPr>
            <a:stCxn id="8" idx="4"/>
            <a:endCxn id="5"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D754D06-88A7-4FA5-975A-A1C76F2B7C50}"/>
              </a:ext>
            </a:extLst>
          </p:cNvPr>
          <p:cNvCxnSpPr>
            <a:stCxn id="5" idx="4"/>
            <a:endCxn id="6"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5D8D56-DA46-4221-8C99-A6E5F6BE00B8}"/>
              </a:ext>
            </a:extLst>
          </p:cNvPr>
          <p:cNvCxnSpPr>
            <a:stCxn id="9" idx="0"/>
            <a:endCxn id="5"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DDAC64-7200-41B9-A0BD-190F822B9F73}"/>
              </a:ext>
            </a:extLst>
          </p:cNvPr>
          <p:cNvCxnSpPr>
            <a:stCxn id="8" idx="4"/>
            <a:endCxn id="7"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BA456F-25CA-4377-9BAA-7158D6C9F5E0}"/>
              </a:ext>
            </a:extLst>
          </p:cNvPr>
          <p:cNvCxnSpPr>
            <a:stCxn id="5" idx="6"/>
            <a:endCxn id="7"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AE1905-3CBC-4FC1-B39C-15122E1AD1F6}"/>
              </a:ext>
            </a:extLst>
          </p:cNvPr>
          <p:cNvCxnSpPr>
            <a:stCxn id="6" idx="4"/>
            <a:endCxn id="10"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1A0541-1ADC-4A95-A99C-5FCC889736FD}"/>
              </a:ext>
            </a:extLst>
          </p:cNvPr>
          <p:cNvCxnSpPr>
            <a:stCxn id="6" idx="4"/>
            <a:endCxn id="11"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6D1985-F6A4-48BB-870B-24A6D12E3DC2}"/>
              </a:ext>
            </a:extLst>
          </p:cNvPr>
          <p:cNvCxnSpPr>
            <a:stCxn id="7" idx="4"/>
            <a:endCxn id="6"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2BB569A-EE81-4AFA-9305-9F2A5BC9F1E3}"/>
              </a:ext>
            </a:extLst>
          </p:cNvPr>
          <p:cNvSpPr txBox="1"/>
          <p:nvPr/>
        </p:nvSpPr>
        <p:spPr>
          <a:xfrm>
            <a:off x="7587343" y="4321085"/>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29" name="TextBox 28">
            <a:extLst>
              <a:ext uri="{FF2B5EF4-FFF2-40B4-BE49-F238E27FC236}">
                <a16:creationId xmlns:a16="http://schemas.microsoft.com/office/drawing/2014/main" id="{C235BFB2-2B72-48AA-B1D1-1C3173BEBFC9}"/>
              </a:ext>
            </a:extLst>
          </p:cNvPr>
          <p:cNvSpPr txBox="1"/>
          <p:nvPr/>
        </p:nvSpPr>
        <p:spPr>
          <a:xfrm>
            <a:off x="7720533" y="2985675"/>
            <a:ext cx="514510" cy="246221"/>
          </a:xfrm>
          <a:prstGeom prst="rect">
            <a:avLst/>
          </a:prstGeom>
          <a:noFill/>
        </p:spPr>
        <p:txBody>
          <a:bodyPr wrap="square" rtlCol="0">
            <a:spAutoFit/>
          </a:bodyPr>
          <a:lstStyle/>
          <a:p>
            <a:pPr algn="ctr"/>
            <a:r>
              <a:rPr lang="en-AU" dirty="0">
                <a:solidFill>
                  <a:schemeClr val="tx1"/>
                </a:solidFill>
                <a:effectLst/>
              </a:rPr>
              <a:t>0.6</a:t>
            </a:r>
          </a:p>
        </p:txBody>
      </p:sp>
      <p:sp>
        <p:nvSpPr>
          <p:cNvPr id="30" name="TextBox 29">
            <a:extLst>
              <a:ext uri="{FF2B5EF4-FFF2-40B4-BE49-F238E27FC236}">
                <a16:creationId xmlns:a16="http://schemas.microsoft.com/office/drawing/2014/main" id="{EC2E1904-6E9B-427A-B59F-3085F5C727CA}"/>
              </a:ext>
            </a:extLst>
          </p:cNvPr>
          <p:cNvSpPr txBox="1"/>
          <p:nvPr/>
        </p:nvSpPr>
        <p:spPr>
          <a:xfrm>
            <a:off x="5605983" y="1752861"/>
            <a:ext cx="514510" cy="246221"/>
          </a:xfrm>
          <a:prstGeom prst="rect">
            <a:avLst/>
          </a:prstGeom>
          <a:noFill/>
        </p:spPr>
        <p:txBody>
          <a:bodyPr wrap="square" rtlCol="0">
            <a:spAutoFit/>
          </a:bodyPr>
          <a:lstStyle/>
          <a:p>
            <a:pPr algn="ctr"/>
            <a:r>
              <a:rPr lang="en-AU" dirty="0">
                <a:solidFill>
                  <a:schemeClr val="tx1"/>
                </a:solidFill>
                <a:effectLst/>
              </a:rPr>
              <a:t>0.43</a:t>
            </a:r>
          </a:p>
        </p:txBody>
      </p:sp>
      <p:sp>
        <p:nvSpPr>
          <p:cNvPr id="31" name="TextBox 30">
            <a:extLst>
              <a:ext uri="{FF2B5EF4-FFF2-40B4-BE49-F238E27FC236}">
                <a16:creationId xmlns:a16="http://schemas.microsoft.com/office/drawing/2014/main" id="{C4900E91-D196-4D78-8915-313A507574BB}"/>
              </a:ext>
            </a:extLst>
          </p:cNvPr>
          <p:cNvSpPr txBox="1"/>
          <p:nvPr/>
        </p:nvSpPr>
        <p:spPr>
          <a:xfrm>
            <a:off x="7701776" y="1353031"/>
            <a:ext cx="514510" cy="246221"/>
          </a:xfrm>
          <a:prstGeom prst="rect">
            <a:avLst/>
          </a:prstGeom>
          <a:noFill/>
        </p:spPr>
        <p:txBody>
          <a:bodyPr wrap="square" rtlCol="0">
            <a:spAutoFit/>
          </a:bodyPr>
          <a:lstStyle/>
          <a:p>
            <a:pPr algn="ctr"/>
            <a:r>
              <a:rPr lang="en-AU" dirty="0">
                <a:solidFill>
                  <a:schemeClr val="tx1"/>
                </a:solidFill>
                <a:effectLst/>
              </a:rPr>
              <a:t>0.1</a:t>
            </a:r>
          </a:p>
        </p:txBody>
      </p:sp>
      <p:sp>
        <p:nvSpPr>
          <p:cNvPr id="32" name="TextBox 31">
            <a:extLst>
              <a:ext uri="{FF2B5EF4-FFF2-40B4-BE49-F238E27FC236}">
                <a16:creationId xmlns:a16="http://schemas.microsoft.com/office/drawing/2014/main" id="{79D657B1-7ED3-4DB5-ACCD-1A39D0DFED05}"/>
              </a:ext>
            </a:extLst>
          </p:cNvPr>
          <p:cNvSpPr txBox="1"/>
          <p:nvPr/>
        </p:nvSpPr>
        <p:spPr>
          <a:xfrm>
            <a:off x="4996543" y="2924384"/>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33" name="TextBox 32">
            <a:extLst>
              <a:ext uri="{FF2B5EF4-FFF2-40B4-BE49-F238E27FC236}">
                <a16:creationId xmlns:a16="http://schemas.microsoft.com/office/drawing/2014/main" id="{7089F269-61EC-4A10-823F-65FD140B7E9F}"/>
              </a:ext>
            </a:extLst>
          </p:cNvPr>
          <p:cNvSpPr txBox="1"/>
          <p:nvPr/>
        </p:nvSpPr>
        <p:spPr>
          <a:xfrm>
            <a:off x="5518286" y="4319016"/>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34" name="TextBox 33">
            <a:extLst>
              <a:ext uri="{FF2B5EF4-FFF2-40B4-BE49-F238E27FC236}">
                <a16:creationId xmlns:a16="http://schemas.microsoft.com/office/drawing/2014/main" id="{5165755E-6FC2-49BA-B1DE-A57C48C50DC4}"/>
              </a:ext>
            </a:extLst>
          </p:cNvPr>
          <p:cNvSpPr txBox="1"/>
          <p:nvPr/>
        </p:nvSpPr>
        <p:spPr>
          <a:xfrm>
            <a:off x="6310833" y="890016"/>
            <a:ext cx="514510" cy="246221"/>
          </a:xfrm>
          <a:prstGeom prst="rect">
            <a:avLst/>
          </a:prstGeom>
          <a:noFill/>
        </p:spPr>
        <p:txBody>
          <a:bodyPr wrap="square" rtlCol="0">
            <a:spAutoFit/>
          </a:bodyPr>
          <a:lstStyle/>
          <a:p>
            <a:pPr algn="ctr"/>
            <a:r>
              <a:rPr lang="en-AU" dirty="0">
                <a:solidFill>
                  <a:schemeClr val="tx1"/>
                </a:solidFill>
                <a:effectLst/>
              </a:rPr>
              <a:t>0</a:t>
            </a:r>
          </a:p>
        </p:txBody>
      </p:sp>
    </p:spTree>
    <p:extLst>
      <p:ext uri="{BB962C8B-B14F-4D97-AF65-F5344CB8AC3E}">
        <p14:creationId xmlns:p14="http://schemas.microsoft.com/office/powerpoint/2010/main" val="358248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P spid="10" grpId="0" animBg="1"/>
      <p:bldP spid="11" grpId="0" animBg="1"/>
      <p:bldP spid="28" grpId="0"/>
      <p:bldP spid="29" grpId="0"/>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42900" y="-95250"/>
            <a:ext cx="8458200" cy="857250"/>
          </a:xfrm>
        </p:spPr>
        <p:txBody>
          <a:bodyPr/>
          <a:lstStyle/>
          <a:p>
            <a:r>
              <a:rPr lang="en-US" altLang="en-US" sz="3200" dirty="0"/>
              <a:t>Between Centrality: Node John</a:t>
            </a:r>
            <a:endParaRPr lang="en-US" altLang="en-US" sz="1500" dirty="0"/>
          </a:p>
        </p:txBody>
      </p:sp>
      <p:sp>
        <p:nvSpPr>
          <p:cNvPr id="226307" name="Rectangle 3"/>
          <p:cNvSpPr>
            <a:spLocks noGrp="1" noChangeArrowheads="1"/>
          </p:cNvSpPr>
          <p:nvPr>
            <p:ph type="body" idx="1"/>
          </p:nvPr>
        </p:nvSpPr>
        <p:spPr>
          <a:xfrm>
            <a:off x="381000" y="666750"/>
            <a:ext cx="7924800" cy="3463529"/>
          </a:xfrm>
        </p:spPr>
        <p:txBody>
          <a:bodyPr>
            <a:noAutofit/>
          </a:bodyPr>
          <a:lstStyle/>
          <a:p>
            <a:r>
              <a:rPr lang="en-US" altLang="en-US" sz="1500" dirty="0"/>
              <a:t>Mary-Jason: 0</a:t>
            </a:r>
          </a:p>
          <a:p>
            <a:r>
              <a:rPr lang="en-US" altLang="en-US" sz="1500" dirty="0"/>
              <a:t>Mary-Katie: 1</a:t>
            </a:r>
          </a:p>
          <a:p>
            <a:r>
              <a:rPr lang="en-US" altLang="en-US" sz="1500" dirty="0"/>
              <a:t>Mary-Tom: 0.5</a:t>
            </a:r>
          </a:p>
          <a:p>
            <a:r>
              <a:rPr lang="en-US" altLang="en-US" sz="1500" dirty="0"/>
              <a:t>Mary-Louise: 0.5</a:t>
            </a:r>
          </a:p>
          <a:p>
            <a:r>
              <a:rPr lang="en-US" altLang="en-US" sz="1500" dirty="0"/>
              <a:t>Mary-William: 0.5</a:t>
            </a:r>
          </a:p>
          <a:p>
            <a:r>
              <a:rPr lang="en-US" altLang="en-US" sz="1500" dirty="0"/>
              <a:t>Jason-Katie: 1</a:t>
            </a:r>
          </a:p>
          <a:p>
            <a:r>
              <a:rPr lang="en-US" altLang="en-US" sz="1500" dirty="0"/>
              <a:t>Jason-Tom: 0</a:t>
            </a:r>
          </a:p>
          <a:p>
            <a:r>
              <a:rPr lang="en-US" altLang="en-US" sz="1500" dirty="0"/>
              <a:t>Jason-Louise: 0</a:t>
            </a:r>
          </a:p>
          <a:p>
            <a:r>
              <a:rPr lang="en-US" altLang="en-US" sz="1500" dirty="0"/>
              <a:t>Jason-William: 0</a:t>
            </a:r>
          </a:p>
          <a:p>
            <a:r>
              <a:rPr lang="en-US" altLang="en-US" sz="1500" dirty="0"/>
              <a:t>Katie-Tom: 1</a:t>
            </a:r>
          </a:p>
          <a:p>
            <a:r>
              <a:rPr lang="en-US" altLang="en-US" sz="1500" dirty="0"/>
              <a:t>Katie-Louise: 1</a:t>
            </a:r>
          </a:p>
          <a:p>
            <a:r>
              <a:rPr lang="en-US" altLang="en-US" sz="1500" dirty="0"/>
              <a:t>Katie-William: 1</a:t>
            </a:r>
          </a:p>
          <a:p>
            <a:r>
              <a:rPr lang="en-US" altLang="en-US" sz="1500" dirty="0"/>
              <a:t>Tom-Louise: 0</a:t>
            </a:r>
          </a:p>
          <a:p>
            <a:r>
              <a:rPr lang="en-US" altLang="en-US" sz="1500" dirty="0"/>
              <a:t>Tom-William: 0</a:t>
            </a:r>
          </a:p>
          <a:p>
            <a:r>
              <a:rPr lang="en-US" altLang="en-US" sz="1500" dirty="0"/>
              <a:t>Louise-William: 0</a:t>
            </a:r>
          </a:p>
          <a:p>
            <a:r>
              <a:rPr lang="en-US" altLang="en-US" sz="1500" dirty="0"/>
              <a:t>Betweenness Centrality = sum of above = 6.5</a:t>
            </a:r>
          </a:p>
          <a:p>
            <a:pPr marL="0" indent="0">
              <a:buNone/>
            </a:pPr>
            <a:endParaRPr lang="en-US" altLang="en-US" sz="2100" dirty="0"/>
          </a:p>
          <a:p>
            <a:endParaRPr lang="en-US" altLang="en-US" sz="2100" dirty="0"/>
          </a:p>
          <a:p>
            <a:endParaRPr lang="en-US" altLang="en-US" sz="2100" dirty="0"/>
          </a:p>
          <a:p>
            <a:endParaRPr lang="en-US" altLang="en-US" sz="675" dirty="0"/>
          </a:p>
          <a:p>
            <a:pPr lvl="1"/>
            <a:endParaRPr lang="en-US" altLang="en-US" sz="1800" dirty="0"/>
          </a:p>
          <a:p>
            <a:endParaRPr lang="en-US" altLang="en-US" sz="675" dirty="0">
              <a:solidFill>
                <a:srgbClr val="FFFF66"/>
              </a:solidFill>
            </a:endParaRPr>
          </a:p>
          <a:p>
            <a:endParaRPr lang="en-US" altLang="en-US" sz="1800" dirty="0"/>
          </a:p>
        </p:txBody>
      </p:sp>
      <p:sp>
        <p:nvSpPr>
          <p:cNvPr id="4" name="Oval 3">
            <a:extLst>
              <a:ext uri="{FF2B5EF4-FFF2-40B4-BE49-F238E27FC236}">
                <a16:creationId xmlns:a16="http://schemas.microsoft.com/office/drawing/2014/main" id="{3602A550-B588-454D-B37E-CDA4C567D4CA}"/>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5" name="Oval 4">
            <a:extLst>
              <a:ext uri="{FF2B5EF4-FFF2-40B4-BE49-F238E27FC236}">
                <a16:creationId xmlns:a16="http://schemas.microsoft.com/office/drawing/2014/main" id="{DEE07FCE-CBCC-4472-8A23-CB24C4C36485}"/>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6" name="Oval 5">
            <a:extLst>
              <a:ext uri="{FF2B5EF4-FFF2-40B4-BE49-F238E27FC236}">
                <a16:creationId xmlns:a16="http://schemas.microsoft.com/office/drawing/2014/main" id="{905CA191-6468-4249-B6E4-B6252A144329}"/>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7" name="Oval 6">
            <a:extLst>
              <a:ext uri="{FF2B5EF4-FFF2-40B4-BE49-F238E27FC236}">
                <a16:creationId xmlns:a16="http://schemas.microsoft.com/office/drawing/2014/main" id="{6F30967D-7181-45DF-84BB-04781731AF77}"/>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8" name="Oval 7">
            <a:extLst>
              <a:ext uri="{FF2B5EF4-FFF2-40B4-BE49-F238E27FC236}">
                <a16:creationId xmlns:a16="http://schemas.microsoft.com/office/drawing/2014/main" id="{E0847F9E-8FF1-4442-9682-C44AA5190D56}"/>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9" name="Oval 8">
            <a:extLst>
              <a:ext uri="{FF2B5EF4-FFF2-40B4-BE49-F238E27FC236}">
                <a16:creationId xmlns:a16="http://schemas.microsoft.com/office/drawing/2014/main" id="{0CA0602B-6EE2-428C-A5EF-2B9C1E314BE7}"/>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0" name="Oval 9">
            <a:extLst>
              <a:ext uri="{FF2B5EF4-FFF2-40B4-BE49-F238E27FC236}">
                <a16:creationId xmlns:a16="http://schemas.microsoft.com/office/drawing/2014/main" id="{A7121FE2-0AEC-494A-8CB1-13D66AD4815F}"/>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1" name="Straight Connector 10">
            <a:extLst>
              <a:ext uri="{FF2B5EF4-FFF2-40B4-BE49-F238E27FC236}">
                <a16:creationId xmlns:a16="http://schemas.microsoft.com/office/drawing/2014/main" id="{389B90E3-965F-4BC2-B7A0-911DBB7C7D38}"/>
              </a:ext>
            </a:extLst>
          </p:cNvPr>
          <p:cNvCxnSpPr>
            <a:stCxn id="7" idx="4"/>
            <a:endCxn id="4"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22FBFA-854C-4B82-A8D1-35E1A12DFE3B}"/>
              </a:ext>
            </a:extLst>
          </p:cNvPr>
          <p:cNvCxnSpPr>
            <a:stCxn id="4" idx="4"/>
            <a:endCxn id="5"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CE505F-7396-448F-9028-C07C8E49C9B3}"/>
              </a:ext>
            </a:extLst>
          </p:cNvPr>
          <p:cNvCxnSpPr>
            <a:stCxn id="8" idx="0"/>
            <a:endCxn id="4"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9BB8C9-40B0-4EED-8CC8-2EC9817AA7D6}"/>
              </a:ext>
            </a:extLst>
          </p:cNvPr>
          <p:cNvCxnSpPr>
            <a:stCxn id="7" idx="4"/>
            <a:endCxn id="6"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E4EEDD-A40B-4096-B80E-A0D0E9219A31}"/>
              </a:ext>
            </a:extLst>
          </p:cNvPr>
          <p:cNvCxnSpPr>
            <a:stCxn id="4" idx="6"/>
            <a:endCxn id="6"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2D8342-483A-4114-807A-0D5DEC4C8AD4}"/>
              </a:ext>
            </a:extLst>
          </p:cNvPr>
          <p:cNvCxnSpPr>
            <a:stCxn id="5" idx="4"/>
            <a:endCxn id="9"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80C8A3-99CD-49DD-B6CB-0975A51C56EB}"/>
              </a:ext>
            </a:extLst>
          </p:cNvPr>
          <p:cNvCxnSpPr>
            <a:stCxn id="5" idx="4"/>
            <a:endCxn id="10"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F94F35-5C4B-47ED-B791-D68B500C8EE7}"/>
              </a:ext>
            </a:extLst>
          </p:cNvPr>
          <p:cNvCxnSpPr>
            <a:stCxn id="6" idx="4"/>
            <a:endCxn id="5"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848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630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630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630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630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630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6307">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6307">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6307">
                                            <p:txEl>
                                              <p:pRg st="10" end="1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6307">
                                            <p:txEl>
                                              <p:pRg st="11" end="1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6307">
                                            <p:txEl>
                                              <p:pRg st="12" end="1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26307">
                                            <p:txEl>
                                              <p:pRg st="13" end="1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26307">
                                            <p:txEl>
                                              <p:pRg st="14" end="1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263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P spid="4" grpId="0" animBg="1"/>
      <p:bldP spid="5" grpId="0" animBg="1"/>
      <p:bldP spid="6" grpId="0"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44F-624E-4F9B-94DD-414C9C15F07F}"/>
              </a:ext>
            </a:extLst>
          </p:cNvPr>
          <p:cNvSpPr>
            <a:spLocks noGrp="1"/>
          </p:cNvSpPr>
          <p:nvPr>
            <p:ph type="title"/>
          </p:nvPr>
        </p:nvSpPr>
        <p:spPr>
          <a:xfrm>
            <a:off x="500743" y="60528"/>
            <a:ext cx="8229600" cy="857250"/>
          </a:xfrm>
        </p:spPr>
        <p:txBody>
          <a:bodyPr>
            <a:normAutofit/>
          </a:bodyPr>
          <a:lstStyle/>
          <a:p>
            <a:r>
              <a:rPr lang="en-AU" dirty="0"/>
              <a:t>Viral Marketing Example: 1 Step Travel </a:t>
            </a:r>
          </a:p>
        </p:txBody>
      </p:sp>
      <p:sp>
        <p:nvSpPr>
          <p:cNvPr id="3" name="Content Placeholder 2">
            <a:extLst>
              <a:ext uri="{FF2B5EF4-FFF2-40B4-BE49-F238E27FC236}">
                <a16:creationId xmlns:a16="http://schemas.microsoft.com/office/drawing/2014/main" id="{9F3957AA-4A8B-48A3-AB30-0170CC55EC63}"/>
              </a:ext>
            </a:extLst>
          </p:cNvPr>
          <p:cNvSpPr>
            <a:spLocks noGrp="1"/>
          </p:cNvSpPr>
          <p:nvPr>
            <p:ph idx="1"/>
          </p:nvPr>
        </p:nvSpPr>
        <p:spPr>
          <a:xfrm>
            <a:off x="457200" y="1451610"/>
            <a:ext cx="3739243" cy="3291840"/>
          </a:xfrm>
        </p:spPr>
        <p:txBody>
          <a:bodyPr>
            <a:normAutofit lnSpcReduction="10000"/>
          </a:bodyPr>
          <a:lstStyle/>
          <a:p>
            <a:r>
              <a:rPr lang="en-US" dirty="0"/>
              <a:t>The message can be forwarded to multiple users at the same time, but the travel distance of the message is limited to one step, which means if it travels more than one step in this network, it is no longer effective. Apply your knowledge in network centrality to select the best candidate.</a:t>
            </a:r>
            <a:endParaRPr lang="en-AU" dirty="0"/>
          </a:p>
        </p:txBody>
      </p:sp>
      <p:grpSp>
        <p:nvGrpSpPr>
          <p:cNvPr id="4" name="Group 3">
            <a:extLst>
              <a:ext uri="{FF2B5EF4-FFF2-40B4-BE49-F238E27FC236}">
                <a16:creationId xmlns:a16="http://schemas.microsoft.com/office/drawing/2014/main" id="{1F250A3C-A4E8-4C00-B70F-9ED474B60B5B}"/>
              </a:ext>
            </a:extLst>
          </p:cNvPr>
          <p:cNvGrpSpPr/>
          <p:nvPr/>
        </p:nvGrpSpPr>
        <p:grpSpPr>
          <a:xfrm>
            <a:off x="4844143" y="1042416"/>
            <a:ext cx="3886200" cy="3145520"/>
            <a:chOff x="4844143" y="1042416"/>
            <a:chExt cx="3886200" cy="3145520"/>
          </a:xfrm>
        </p:grpSpPr>
        <p:sp>
          <p:nvSpPr>
            <p:cNvPr id="6" name="Oval 5">
              <a:extLst>
                <a:ext uri="{FF2B5EF4-FFF2-40B4-BE49-F238E27FC236}">
                  <a16:creationId xmlns:a16="http://schemas.microsoft.com/office/drawing/2014/main" id="{5B20D3CA-F86D-4C18-AF64-A62B1AA711ED}"/>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7" name="Oval 6">
              <a:extLst>
                <a:ext uri="{FF2B5EF4-FFF2-40B4-BE49-F238E27FC236}">
                  <a16:creationId xmlns:a16="http://schemas.microsoft.com/office/drawing/2014/main" id="{A72F9BE9-2FE0-479E-9788-6550729A24F7}"/>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8" name="Oval 7">
              <a:extLst>
                <a:ext uri="{FF2B5EF4-FFF2-40B4-BE49-F238E27FC236}">
                  <a16:creationId xmlns:a16="http://schemas.microsoft.com/office/drawing/2014/main" id="{6F9BBADB-29D2-41EA-A095-137F669FE5FD}"/>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9" name="Oval 8">
              <a:extLst>
                <a:ext uri="{FF2B5EF4-FFF2-40B4-BE49-F238E27FC236}">
                  <a16:creationId xmlns:a16="http://schemas.microsoft.com/office/drawing/2014/main" id="{D07E9BF3-267E-4EEE-86F6-C4C79AD7AC8E}"/>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10" name="Oval 9">
              <a:extLst>
                <a:ext uri="{FF2B5EF4-FFF2-40B4-BE49-F238E27FC236}">
                  <a16:creationId xmlns:a16="http://schemas.microsoft.com/office/drawing/2014/main" id="{67C07AC1-FEF0-479F-A633-15E43B8D7B08}"/>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11" name="Oval 10">
              <a:extLst>
                <a:ext uri="{FF2B5EF4-FFF2-40B4-BE49-F238E27FC236}">
                  <a16:creationId xmlns:a16="http://schemas.microsoft.com/office/drawing/2014/main" id="{4114F1B9-FE6F-4B14-ABE5-6EEE98BB2B65}"/>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12" name="Oval 11">
              <a:extLst>
                <a:ext uri="{FF2B5EF4-FFF2-40B4-BE49-F238E27FC236}">
                  <a16:creationId xmlns:a16="http://schemas.microsoft.com/office/drawing/2014/main" id="{555576B9-A64B-432C-A03F-A0492866F1F4}"/>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13" name="Straight Connector 12">
              <a:extLst>
                <a:ext uri="{FF2B5EF4-FFF2-40B4-BE49-F238E27FC236}">
                  <a16:creationId xmlns:a16="http://schemas.microsoft.com/office/drawing/2014/main" id="{C45AD00B-CD7B-456E-8CB7-68564BE8C3DE}"/>
                </a:ext>
              </a:extLst>
            </p:cNvPr>
            <p:cNvCxnSpPr>
              <a:stCxn id="9" idx="4"/>
              <a:endCxn id="6"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14E476-2FFF-4048-A27E-30F71A606435}"/>
                </a:ext>
              </a:extLst>
            </p:cNvPr>
            <p:cNvCxnSpPr>
              <a:stCxn id="6" idx="4"/>
              <a:endCxn id="7"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935598-DED0-4E91-A1CD-AB0E2D4F7D4B}"/>
                </a:ext>
              </a:extLst>
            </p:cNvPr>
            <p:cNvCxnSpPr>
              <a:stCxn id="10" idx="0"/>
              <a:endCxn id="6"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203BD3-B73A-4AC5-8677-EBE45E21DB1C}"/>
                </a:ext>
              </a:extLst>
            </p:cNvPr>
            <p:cNvCxnSpPr>
              <a:stCxn id="9" idx="4"/>
              <a:endCxn id="8"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C15208C-B34D-470D-ACE8-03C248B2A8C7}"/>
                </a:ext>
              </a:extLst>
            </p:cNvPr>
            <p:cNvCxnSpPr>
              <a:stCxn id="6" idx="6"/>
              <a:endCxn id="8"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4A97E0-066F-4D8B-BB7C-FE672D9E9CF3}"/>
                </a:ext>
              </a:extLst>
            </p:cNvPr>
            <p:cNvCxnSpPr>
              <a:stCxn id="7" idx="4"/>
              <a:endCxn id="11"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3D5479-98C0-438D-93CF-B572FFAE071A}"/>
                </a:ext>
              </a:extLst>
            </p:cNvPr>
            <p:cNvCxnSpPr>
              <a:stCxn id="7" idx="4"/>
              <a:endCxn id="12"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B7D854-25AC-46CD-BF62-0148BEBF9555}"/>
                </a:ext>
              </a:extLst>
            </p:cNvPr>
            <p:cNvCxnSpPr>
              <a:stCxn id="8" idx="4"/>
              <a:endCxn id="7"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F8AB86D-AC61-46A3-9BFF-F707AF0B79C8}"/>
              </a:ext>
            </a:extLst>
          </p:cNvPr>
          <p:cNvSpPr txBox="1"/>
          <p:nvPr/>
        </p:nvSpPr>
        <p:spPr>
          <a:xfrm>
            <a:off x="7587343" y="4321085"/>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2" name="TextBox 21">
            <a:extLst>
              <a:ext uri="{FF2B5EF4-FFF2-40B4-BE49-F238E27FC236}">
                <a16:creationId xmlns:a16="http://schemas.microsoft.com/office/drawing/2014/main" id="{6C8DEB46-F624-4B29-888F-33EE18A0D87D}"/>
              </a:ext>
            </a:extLst>
          </p:cNvPr>
          <p:cNvSpPr txBox="1"/>
          <p:nvPr/>
        </p:nvSpPr>
        <p:spPr>
          <a:xfrm>
            <a:off x="7720533" y="2985675"/>
            <a:ext cx="514510" cy="246221"/>
          </a:xfrm>
          <a:prstGeom prst="rect">
            <a:avLst/>
          </a:prstGeom>
          <a:noFill/>
        </p:spPr>
        <p:txBody>
          <a:bodyPr wrap="square" rtlCol="0">
            <a:spAutoFit/>
          </a:bodyPr>
          <a:lstStyle/>
          <a:p>
            <a:pPr algn="ctr"/>
            <a:r>
              <a:rPr lang="en-AU" dirty="0">
                <a:solidFill>
                  <a:schemeClr val="tx1"/>
                </a:solidFill>
                <a:effectLst/>
              </a:rPr>
              <a:t>4</a:t>
            </a:r>
          </a:p>
        </p:txBody>
      </p:sp>
      <p:sp>
        <p:nvSpPr>
          <p:cNvPr id="23" name="TextBox 22">
            <a:extLst>
              <a:ext uri="{FF2B5EF4-FFF2-40B4-BE49-F238E27FC236}">
                <a16:creationId xmlns:a16="http://schemas.microsoft.com/office/drawing/2014/main" id="{08E91FB0-9BF7-4B63-A294-CBAA0791CC8C}"/>
              </a:ext>
            </a:extLst>
          </p:cNvPr>
          <p:cNvSpPr txBox="1"/>
          <p:nvPr/>
        </p:nvSpPr>
        <p:spPr>
          <a:xfrm>
            <a:off x="5605983" y="1752861"/>
            <a:ext cx="514510" cy="246221"/>
          </a:xfrm>
          <a:prstGeom prst="rect">
            <a:avLst/>
          </a:prstGeom>
          <a:noFill/>
        </p:spPr>
        <p:txBody>
          <a:bodyPr wrap="square" rtlCol="0">
            <a:spAutoFit/>
          </a:bodyPr>
          <a:lstStyle/>
          <a:p>
            <a:pPr algn="ctr"/>
            <a:r>
              <a:rPr lang="en-AU" dirty="0">
                <a:solidFill>
                  <a:schemeClr val="tx1"/>
                </a:solidFill>
                <a:effectLst/>
              </a:rPr>
              <a:t>4</a:t>
            </a:r>
          </a:p>
        </p:txBody>
      </p:sp>
      <p:sp>
        <p:nvSpPr>
          <p:cNvPr id="24" name="TextBox 23">
            <a:extLst>
              <a:ext uri="{FF2B5EF4-FFF2-40B4-BE49-F238E27FC236}">
                <a16:creationId xmlns:a16="http://schemas.microsoft.com/office/drawing/2014/main" id="{1FBDB9A6-BEE0-4B03-AD6D-794F80DF9688}"/>
              </a:ext>
            </a:extLst>
          </p:cNvPr>
          <p:cNvSpPr txBox="1"/>
          <p:nvPr/>
        </p:nvSpPr>
        <p:spPr>
          <a:xfrm>
            <a:off x="7701776" y="1353031"/>
            <a:ext cx="514510" cy="246221"/>
          </a:xfrm>
          <a:prstGeom prst="rect">
            <a:avLst/>
          </a:prstGeom>
          <a:noFill/>
        </p:spPr>
        <p:txBody>
          <a:bodyPr wrap="square" rtlCol="0">
            <a:spAutoFit/>
          </a:bodyPr>
          <a:lstStyle/>
          <a:p>
            <a:pPr algn="ctr"/>
            <a:r>
              <a:rPr lang="en-AU" dirty="0">
                <a:solidFill>
                  <a:schemeClr val="tx1"/>
                </a:solidFill>
                <a:effectLst/>
              </a:rPr>
              <a:t>3</a:t>
            </a:r>
          </a:p>
        </p:txBody>
      </p:sp>
      <p:sp>
        <p:nvSpPr>
          <p:cNvPr id="25" name="TextBox 24">
            <a:extLst>
              <a:ext uri="{FF2B5EF4-FFF2-40B4-BE49-F238E27FC236}">
                <a16:creationId xmlns:a16="http://schemas.microsoft.com/office/drawing/2014/main" id="{5FA6827F-EB71-42BF-8D88-D3601647175A}"/>
              </a:ext>
            </a:extLst>
          </p:cNvPr>
          <p:cNvSpPr txBox="1"/>
          <p:nvPr/>
        </p:nvSpPr>
        <p:spPr>
          <a:xfrm>
            <a:off x="4996543" y="2924384"/>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6" name="TextBox 25">
            <a:extLst>
              <a:ext uri="{FF2B5EF4-FFF2-40B4-BE49-F238E27FC236}">
                <a16:creationId xmlns:a16="http://schemas.microsoft.com/office/drawing/2014/main" id="{5A745BB8-DA79-4D42-B54C-0E4580D7D971}"/>
              </a:ext>
            </a:extLst>
          </p:cNvPr>
          <p:cNvSpPr txBox="1"/>
          <p:nvPr/>
        </p:nvSpPr>
        <p:spPr>
          <a:xfrm>
            <a:off x="5518286" y="4319016"/>
            <a:ext cx="514510" cy="246221"/>
          </a:xfrm>
          <a:prstGeom prst="rect">
            <a:avLst/>
          </a:prstGeom>
          <a:noFill/>
        </p:spPr>
        <p:txBody>
          <a:bodyPr wrap="square" rtlCol="0">
            <a:spAutoFit/>
          </a:bodyPr>
          <a:lstStyle/>
          <a:p>
            <a:pPr algn="ctr"/>
            <a:r>
              <a:rPr lang="en-AU" dirty="0">
                <a:solidFill>
                  <a:schemeClr val="tx1"/>
                </a:solidFill>
                <a:effectLst/>
              </a:rPr>
              <a:t>1</a:t>
            </a:r>
          </a:p>
        </p:txBody>
      </p:sp>
      <p:sp>
        <p:nvSpPr>
          <p:cNvPr id="27" name="TextBox 26">
            <a:extLst>
              <a:ext uri="{FF2B5EF4-FFF2-40B4-BE49-F238E27FC236}">
                <a16:creationId xmlns:a16="http://schemas.microsoft.com/office/drawing/2014/main" id="{9CF18B33-DD1A-4118-A8DB-BEBEBAB22CD3}"/>
              </a:ext>
            </a:extLst>
          </p:cNvPr>
          <p:cNvSpPr txBox="1"/>
          <p:nvPr/>
        </p:nvSpPr>
        <p:spPr>
          <a:xfrm>
            <a:off x="6310833" y="890016"/>
            <a:ext cx="514510" cy="246221"/>
          </a:xfrm>
          <a:prstGeom prst="rect">
            <a:avLst/>
          </a:prstGeom>
          <a:noFill/>
        </p:spPr>
        <p:txBody>
          <a:bodyPr wrap="square" rtlCol="0">
            <a:spAutoFit/>
          </a:bodyPr>
          <a:lstStyle/>
          <a:p>
            <a:pPr algn="ctr"/>
            <a:r>
              <a:rPr lang="en-AU" dirty="0">
                <a:solidFill>
                  <a:schemeClr val="tx1"/>
                </a:solidFill>
                <a:effectLst/>
              </a:rPr>
              <a:t>2</a:t>
            </a:r>
          </a:p>
        </p:txBody>
      </p:sp>
      <p:sp>
        <p:nvSpPr>
          <p:cNvPr id="29" name="TextBox 28">
            <a:extLst>
              <a:ext uri="{FF2B5EF4-FFF2-40B4-BE49-F238E27FC236}">
                <a16:creationId xmlns:a16="http://schemas.microsoft.com/office/drawing/2014/main" id="{1606F263-4B2E-44A6-9F96-8B6B83A16BE1}"/>
              </a:ext>
            </a:extLst>
          </p:cNvPr>
          <p:cNvSpPr txBox="1"/>
          <p:nvPr/>
        </p:nvSpPr>
        <p:spPr>
          <a:xfrm>
            <a:off x="5605983" y="4705658"/>
            <a:ext cx="2936421" cy="338554"/>
          </a:xfrm>
          <a:prstGeom prst="rect">
            <a:avLst/>
          </a:prstGeom>
          <a:noFill/>
        </p:spPr>
        <p:txBody>
          <a:bodyPr wrap="square">
            <a:spAutoFit/>
          </a:bodyPr>
          <a:lstStyle/>
          <a:p>
            <a:pPr algn="l"/>
            <a:r>
              <a:rPr lang="en-US" sz="1600" dirty="0">
                <a:solidFill>
                  <a:schemeClr val="tx1"/>
                </a:solidFill>
              </a:rPr>
              <a:t>Degree Centrality</a:t>
            </a:r>
            <a:endParaRPr lang="en-AU" sz="1600" dirty="0">
              <a:solidFill>
                <a:schemeClr val="tx1"/>
              </a:solidFill>
            </a:endParaRPr>
          </a:p>
        </p:txBody>
      </p:sp>
    </p:spTree>
    <p:extLst>
      <p:ext uri="{BB962C8B-B14F-4D97-AF65-F5344CB8AC3E}">
        <p14:creationId xmlns:p14="http://schemas.microsoft.com/office/powerpoint/2010/main" val="11416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P spid="23" grpId="0"/>
      <p:bldP spid="24" grpId="0"/>
      <p:bldP spid="25" grpId="0"/>
      <p:bldP spid="26" grpId="0"/>
      <p:bldP spid="27"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44F-624E-4F9B-94DD-414C9C15F07F}"/>
              </a:ext>
            </a:extLst>
          </p:cNvPr>
          <p:cNvSpPr>
            <a:spLocks noGrp="1"/>
          </p:cNvSpPr>
          <p:nvPr>
            <p:ph type="title"/>
          </p:nvPr>
        </p:nvSpPr>
        <p:spPr>
          <a:xfrm>
            <a:off x="609600" y="160498"/>
            <a:ext cx="8229600" cy="675346"/>
          </a:xfrm>
        </p:spPr>
        <p:txBody>
          <a:bodyPr/>
          <a:lstStyle/>
          <a:p>
            <a:r>
              <a:rPr lang="en-AU" dirty="0"/>
              <a:t>Viral Marketing Example: Minimal Hops</a:t>
            </a:r>
          </a:p>
        </p:txBody>
      </p:sp>
      <p:sp>
        <p:nvSpPr>
          <p:cNvPr id="3" name="Content Placeholder 2">
            <a:extLst>
              <a:ext uri="{FF2B5EF4-FFF2-40B4-BE49-F238E27FC236}">
                <a16:creationId xmlns:a16="http://schemas.microsoft.com/office/drawing/2014/main" id="{9F3957AA-4A8B-48A3-AB30-0170CC55EC63}"/>
              </a:ext>
            </a:extLst>
          </p:cNvPr>
          <p:cNvSpPr>
            <a:spLocks noGrp="1"/>
          </p:cNvSpPr>
          <p:nvPr>
            <p:ph idx="1"/>
          </p:nvPr>
        </p:nvSpPr>
        <p:spPr>
          <a:xfrm>
            <a:off x="457200" y="1451610"/>
            <a:ext cx="3739243" cy="3291840"/>
          </a:xfrm>
        </p:spPr>
        <p:txBody>
          <a:bodyPr>
            <a:normAutofit/>
          </a:bodyPr>
          <a:lstStyle/>
          <a:p>
            <a:r>
              <a:rPr lang="en-US" b="0" i="0" dirty="0">
                <a:solidFill>
                  <a:srgbClr val="000000"/>
                </a:solidFill>
                <a:effectLst/>
                <a:latin typeface="Helvetica Neue"/>
              </a:rPr>
              <a:t>Now the limit of the travel distance has been removed. </a:t>
            </a:r>
            <a:r>
              <a:rPr lang="en-US" dirty="0">
                <a:solidFill>
                  <a:srgbClr val="000000"/>
                </a:solidFill>
                <a:latin typeface="Helvetica Neue"/>
              </a:rPr>
              <a:t>R</a:t>
            </a:r>
            <a:r>
              <a:rPr lang="en-US" b="0" i="0" dirty="0">
                <a:solidFill>
                  <a:srgbClr val="000000"/>
                </a:solidFill>
                <a:effectLst/>
                <a:latin typeface="Helvetica Neue"/>
              </a:rPr>
              <a:t>egardless of who you pick, every node in the network will eventually receive the message. </a:t>
            </a:r>
            <a:r>
              <a:rPr lang="en-US" dirty="0">
                <a:solidFill>
                  <a:srgbClr val="000000"/>
                </a:solidFill>
                <a:latin typeface="Helvetica Neue"/>
              </a:rPr>
              <a:t>But we</a:t>
            </a:r>
            <a:r>
              <a:rPr lang="en-US" b="0" i="0" dirty="0">
                <a:solidFill>
                  <a:srgbClr val="000000"/>
                </a:solidFill>
                <a:effectLst/>
                <a:latin typeface="Helvetica Neue"/>
              </a:rPr>
              <a:t> want to ensure the lowest average number of hops.</a:t>
            </a:r>
            <a:endParaRPr lang="en-AU" dirty="0"/>
          </a:p>
        </p:txBody>
      </p:sp>
      <p:sp>
        <p:nvSpPr>
          <p:cNvPr id="29" name="TextBox 28">
            <a:extLst>
              <a:ext uri="{FF2B5EF4-FFF2-40B4-BE49-F238E27FC236}">
                <a16:creationId xmlns:a16="http://schemas.microsoft.com/office/drawing/2014/main" id="{1606F263-4B2E-44A6-9F96-8B6B83A16BE1}"/>
              </a:ext>
            </a:extLst>
          </p:cNvPr>
          <p:cNvSpPr txBox="1"/>
          <p:nvPr/>
        </p:nvSpPr>
        <p:spPr>
          <a:xfrm>
            <a:off x="5605983" y="4705658"/>
            <a:ext cx="2936421" cy="338554"/>
          </a:xfrm>
          <a:prstGeom prst="rect">
            <a:avLst/>
          </a:prstGeom>
          <a:noFill/>
        </p:spPr>
        <p:txBody>
          <a:bodyPr wrap="square">
            <a:spAutoFit/>
          </a:bodyPr>
          <a:lstStyle/>
          <a:p>
            <a:pPr algn="l"/>
            <a:r>
              <a:rPr lang="en-US" sz="1600" dirty="0">
                <a:solidFill>
                  <a:schemeClr val="tx1"/>
                </a:solidFill>
              </a:rPr>
              <a:t>Closeness Centrality</a:t>
            </a:r>
            <a:endParaRPr lang="en-AU" sz="1600" dirty="0">
              <a:solidFill>
                <a:schemeClr val="tx1"/>
              </a:solidFill>
            </a:endParaRPr>
          </a:p>
        </p:txBody>
      </p:sp>
      <p:grpSp>
        <p:nvGrpSpPr>
          <p:cNvPr id="4" name="Group 3">
            <a:extLst>
              <a:ext uri="{FF2B5EF4-FFF2-40B4-BE49-F238E27FC236}">
                <a16:creationId xmlns:a16="http://schemas.microsoft.com/office/drawing/2014/main" id="{C2604CDF-44AD-45B1-9A47-2CAA0CAE4565}"/>
              </a:ext>
            </a:extLst>
          </p:cNvPr>
          <p:cNvGrpSpPr/>
          <p:nvPr/>
        </p:nvGrpSpPr>
        <p:grpSpPr>
          <a:xfrm>
            <a:off x="4800600" y="971550"/>
            <a:ext cx="3886200" cy="3145520"/>
            <a:chOff x="4800600" y="971550"/>
            <a:chExt cx="3886200" cy="3145520"/>
          </a:xfrm>
        </p:grpSpPr>
        <p:sp>
          <p:nvSpPr>
            <p:cNvPr id="30" name="Oval 29">
              <a:extLst>
                <a:ext uri="{FF2B5EF4-FFF2-40B4-BE49-F238E27FC236}">
                  <a16:creationId xmlns:a16="http://schemas.microsoft.com/office/drawing/2014/main" id="{0433EC43-A76A-4877-B42A-5A740B7762E1}"/>
                </a:ext>
              </a:extLst>
            </p:cNvPr>
            <p:cNvSpPr/>
            <p:nvPr/>
          </p:nvSpPr>
          <p:spPr>
            <a:xfrm>
              <a:off x="6096000" y="1754412"/>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31" name="Oval 30">
              <a:extLst>
                <a:ext uri="{FF2B5EF4-FFF2-40B4-BE49-F238E27FC236}">
                  <a16:creationId xmlns:a16="http://schemas.microsoft.com/office/drawing/2014/main" id="{54CA3D7F-6AAE-4B69-96ED-049FA2B20A9B}"/>
                </a:ext>
              </a:extLst>
            </p:cNvPr>
            <p:cNvSpPr/>
            <p:nvPr/>
          </p:nvSpPr>
          <p:spPr>
            <a:xfrm>
              <a:off x="6629400" y="2983537"/>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32" name="Oval 31">
              <a:extLst>
                <a:ext uri="{FF2B5EF4-FFF2-40B4-BE49-F238E27FC236}">
                  <a16:creationId xmlns:a16="http://schemas.microsoft.com/office/drawing/2014/main" id="{1B6A430A-7697-4EF9-9BB6-B20077226FF2}"/>
                </a:ext>
              </a:extLst>
            </p:cNvPr>
            <p:cNvSpPr/>
            <p:nvPr/>
          </p:nvSpPr>
          <p:spPr>
            <a:xfrm>
              <a:off x="7467600" y="1653024"/>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33" name="Oval 32">
              <a:extLst>
                <a:ext uri="{FF2B5EF4-FFF2-40B4-BE49-F238E27FC236}">
                  <a16:creationId xmlns:a16="http://schemas.microsoft.com/office/drawing/2014/main" id="{C2561D4A-D6A9-49E1-9BA6-623AB6336CA1}"/>
                </a:ext>
              </a:extLst>
            </p:cNvPr>
            <p:cNvSpPr/>
            <p:nvPr/>
          </p:nvSpPr>
          <p:spPr>
            <a:xfrm>
              <a:off x="5532506" y="971550"/>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34" name="Oval 33">
              <a:extLst>
                <a:ext uri="{FF2B5EF4-FFF2-40B4-BE49-F238E27FC236}">
                  <a16:creationId xmlns:a16="http://schemas.microsoft.com/office/drawing/2014/main" id="{CAAD4821-8990-4C22-AC32-4E7AFA3E0E77}"/>
                </a:ext>
              </a:extLst>
            </p:cNvPr>
            <p:cNvSpPr/>
            <p:nvPr/>
          </p:nvSpPr>
          <p:spPr>
            <a:xfrm>
              <a:off x="4800600" y="2364842"/>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35" name="Oval 34">
              <a:extLst>
                <a:ext uri="{FF2B5EF4-FFF2-40B4-BE49-F238E27FC236}">
                  <a16:creationId xmlns:a16="http://schemas.microsoft.com/office/drawing/2014/main" id="{F43AFC15-F904-44FA-9E82-3E1CDB8014D4}"/>
                </a:ext>
              </a:extLst>
            </p:cNvPr>
            <p:cNvSpPr/>
            <p:nvPr/>
          </p:nvSpPr>
          <p:spPr>
            <a:xfrm>
              <a:off x="5238910" y="3894659"/>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36" name="Oval 35">
              <a:extLst>
                <a:ext uri="{FF2B5EF4-FFF2-40B4-BE49-F238E27FC236}">
                  <a16:creationId xmlns:a16="http://schemas.microsoft.com/office/drawing/2014/main" id="{A495CB09-5F23-4C2F-B0E0-22DC1F74EFC9}"/>
                </a:ext>
              </a:extLst>
            </p:cNvPr>
            <p:cNvSpPr/>
            <p:nvPr/>
          </p:nvSpPr>
          <p:spPr>
            <a:xfrm>
              <a:off x="7696200" y="3914294"/>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37" name="Straight Connector 36">
              <a:extLst>
                <a:ext uri="{FF2B5EF4-FFF2-40B4-BE49-F238E27FC236}">
                  <a16:creationId xmlns:a16="http://schemas.microsoft.com/office/drawing/2014/main" id="{26F12DFE-C80C-4415-92AC-776B2691A09D}"/>
                </a:ext>
              </a:extLst>
            </p:cNvPr>
            <p:cNvCxnSpPr>
              <a:stCxn id="33" idx="4"/>
              <a:endCxn id="30" idx="0"/>
            </p:cNvCxnSpPr>
            <p:nvPr/>
          </p:nvCxnSpPr>
          <p:spPr>
            <a:xfrm>
              <a:off x="5970496" y="1220826"/>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86A17D-3F72-4AB9-A648-EA6539E11895}"/>
                </a:ext>
              </a:extLst>
            </p:cNvPr>
            <p:cNvCxnSpPr>
              <a:stCxn id="30" idx="4"/>
              <a:endCxn id="31" idx="0"/>
            </p:cNvCxnSpPr>
            <p:nvPr/>
          </p:nvCxnSpPr>
          <p:spPr>
            <a:xfrm>
              <a:off x="6533990" y="1957188"/>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1624BEE-604F-4444-AF15-1B575F52EC1F}"/>
                </a:ext>
              </a:extLst>
            </p:cNvPr>
            <p:cNvCxnSpPr>
              <a:stCxn id="34" idx="0"/>
              <a:endCxn id="30" idx="4"/>
            </p:cNvCxnSpPr>
            <p:nvPr/>
          </p:nvCxnSpPr>
          <p:spPr>
            <a:xfrm flipV="1">
              <a:off x="5238590" y="1957188"/>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E8A158E-031E-4044-96C0-8D6BA29B2437}"/>
                </a:ext>
              </a:extLst>
            </p:cNvPr>
            <p:cNvCxnSpPr>
              <a:stCxn id="33" idx="4"/>
              <a:endCxn id="32" idx="0"/>
            </p:cNvCxnSpPr>
            <p:nvPr/>
          </p:nvCxnSpPr>
          <p:spPr>
            <a:xfrm>
              <a:off x="5970496" y="1220826"/>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17525E-8F2C-4649-928F-2DDB84907A5C}"/>
                </a:ext>
              </a:extLst>
            </p:cNvPr>
            <p:cNvCxnSpPr>
              <a:stCxn id="30" idx="6"/>
              <a:endCxn id="32" idx="2"/>
            </p:cNvCxnSpPr>
            <p:nvPr/>
          </p:nvCxnSpPr>
          <p:spPr>
            <a:xfrm flipV="1">
              <a:off x="6971980" y="1754412"/>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9E478A0-0249-423E-8715-71C3ADADA606}"/>
                </a:ext>
              </a:extLst>
            </p:cNvPr>
            <p:cNvCxnSpPr>
              <a:stCxn id="31" idx="4"/>
              <a:endCxn id="35" idx="0"/>
            </p:cNvCxnSpPr>
            <p:nvPr/>
          </p:nvCxnSpPr>
          <p:spPr>
            <a:xfrm flipH="1">
              <a:off x="5676900" y="3186313"/>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681B561-73D7-4FB1-BE38-4A940114B48B}"/>
                </a:ext>
              </a:extLst>
            </p:cNvPr>
            <p:cNvCxnSpPr>
              <a:stCxn id="31" idx="4"/>
              <a:endCxn id="36" idx="0"/>
            </p:cNvCxnSpPr>
            <p:nvPr/>
          </p:nvCxnSpPr>
          <p:spPr>
            <a:xfrm>
              <a:off x="7086600" y="3186313"/>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EF845D0-8E63-4A09-8B29-F0DE1608B8AC}"/>
                </a:ext>
              </a:extLst>
            </p:cNvPr>
            <p:cNvCxnSpPr>
              <a:stCxn id="32" idx="4"/>
              <a:endCxn id="31" idx="0"/>
            </p:cNvCxnSpPr>
            <p:nvPr/>
          </p:nvCxnSpPr>
          <p:spPr>
            <a:xfrm flipH="1">
              <a:off x="7086600" y="1855800"/>
              <a:ext cx="800100" cy="1127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921F6AE4-BAC5-4DFD-8E60-74F6E3A8071F}"/>
              </a:ext>
            </a:extLst>
          </p:cNvPr>
          <p:cNvSpPr txBox="1"/>
          <p:nvPr/>
        </p:nvSpPr>
        <p:spPr>
          <a:xfrm>
            <a:off x="7543800" y="4250219"/>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46" name="TextBox 45">
            <a:extLst>
              <a:ext uri="{FF2B5EF4-FFF2-40B4-BE49-F238E27FC236}">
                <a16:creationId xmlns:a16="http://schemas.microsoft.com/office/drawing/2014/main" id="{7CFB6AC0-0510-4721-BAB0-5EBF9274F5D6}"/>
              </a:ext>
            </a:extLst>
          </p:cNvPr>
          <p:cNvSpPr txBox="1"/>
          <p:nvPr/>
        </p:nvSpPr>
        <p:spPr>
          <a:xfrm>
            <a:off x="7676990" y="2914809"/>
            <a:ext cx="514510" cy="246221"/>
          </a:xfrm>
          <a:prstGeom prst="rect">
            <a:avLst/>
          </a:prstGeom>
          <a:noFill/>
        </p:spPr>
        <p:txBody>
          <a:bodyPr wrap="square" rtlCol="0">
            <a:spAutoFit/>
          </a:bodyPr>
          <a:lstStyle/>
          <a:p>
            <a:pPr algn="ctr"/>
            <a:r>
              <a:rPr lang="en-AU" dirty="0">
                <a:solidFill>
                  <a:schemeClr val="tx1"/>
                </a:solidFill>
                <a:effectLst/>
              </a:rPr>
              <a:t>0.75</a:t>
            </a:r>
          </a:p>
        </p:txBody>
      </p:sp>
      <p:sp>
        <p:nvSpPr>
          <p:cNvPr id="47" name="TextBox 46">
            <a:extLst>
              <a:ext uri="{FF2B5EF4-FFF2-40B4-BE49-F238E27FC236}">
                <a16:creationId xmlns:a16="http://schemas.microsoft.com/office/drawing/2014/main" id="{71C9CF08-F0A2-4908-A415-1AD5011177AD}"/>
              </a:ext>
            </a:extLst>
          </p:cNvPr>
          <p:cNvSpPr txBox="1"/>
          <p:nvPr/>
        </p:nvSpPr>
        <p:spPr>
          <a:xfrm>
            <a:off x="5562440" y="1681995"/>
            <a:ext cx="514510" cy="246221"/>
          </a:xfrm>
          <a:prstGeom prst="rect">
            <a:avLst/>
          </a:prstGeom>
          <a:noFill/>
        </p:spPr>
        <p:txBody>
          <a:bodyPr wrap="square" rtlCol="0">
            <a:spAutoFit/>
          </a:bodyPr>
          <a:lstStyle/>
          <a:p>
            <a:pPr algn="ctr"/>
            <a:r>
              <a:rPr lang="en-AU" dirty="0">
                <a:solidFill>
                  <a:schemeClr val="tx1"/>
                </a:solidFill>
                <a:effectLst/>
              </a:rPr>
              <a:t>0.75</a:t>
            </a:r>
          </a:p>
        </p:txBody>
      </p:sp>
      <p:sp>
        <p:nvSpPr>
          <p:cNvPr id="48" name="TextBox 47">
            <a:extLst>
              <a:ext uri="{FF2B5EF4-FFF2-40B4-BE49-F238E27FC236}">
                <a16:creationId xmlns:a16="http://schemas.microsoft.com/office/drawing/2014/main" id="{756F4115-4E31-44E5-A37C-58CC051D2AE0}"/>
              </a:ext>
            </a:extLst>
          </p:cNvPr>
          <p:cNvSpPr txBox="1"/>
          <p:nvPr/>
        </p:nvSpPr>
        <p:spPr>
          <a:xfrm>
            <a:off x="7658233" y="1282165"/>
            <a:ext cx="514510" cy="246221"/>
          </a:xfrm>
          <a:prstGeom prst="rect">
            <a:avLst/>
          </a:prstGeom>
          <a:noFill/>
        </p:spPr>
        <p:txBody>
          <a:bodyPr wrap="square" rtlCol="0">
            <a:spAutoFit/>
          </a:bodyPr>
          <a:lstStyle/>
          <a:p>
            <a:pPr algn="ctr"/>
            <a:r>
              <a:rPr lang="en-AU" dirty="0">
                <a:solidFill>
                  <a:schemeClr val="tx1"/>
                </a:solidFill>
                <a:effectLst/>
              </a:rPr>
              <a:t>0.67</a:t>
            </a:r>
          </a:p>
        </p:txBody>
      </p:sp>
      <p:sp>
        <p:nvSpPr>
          <p:cNvPr id="49" name="TextBox 48">
            <a:extLst>
              <a:ext uri="{FF2B5EF4-FFF2-40B4-BE49-F238E27FC236}">
                <a16:creationId xmlns:a16="http://schemas.microsoft.com/office/drawing/2014/main" id="{BCAA159D-7396-4133-9066-6824F902305D}"/>
              </a:ext>
            </a:extLst>
          </p:cNvPr>
          <p:cNvSpPr txBox="1"/>
          <p:nvPr/>
        </p:nvSpPr>
        <p:spPr>
          <a:xfrm>
            <a:off x="4953000" y="2853518"/>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50" name="TextBox 49">
            <a:extLst>
              <a:ext uri="{FF2B5EF4-FFF2-40B4-BE49-F238E27FC236}">
                <a16:creationId xmlns:a16="http://schemas.microsoft.com/office/drawing/2014/main" id="{8F8B122F-5060-4385-869A-CC6D4B27F43F}"/>
              </a:ext>
            </a:extLst>
          </p:cNvPr>
          <p:cNvSpPr txBox="1"/>
          <p:nvPr/>
        </p:nvSpPr>
        <p:spPr>
          <a:xfrm>
            <a:off x="5474743" y="4248150"/>
            <a:ext cx="514510" cy="246221"/>
          </a:xfrm>
          <a:prstGeom prst="rect">
            <a:avLst/>
          </a:prstGeom>
          <a:noFill/>
        </p:spPr>
        <p:txBody>
          <a:bodyPr wrap="square" rtlCol="0">
            <a:spAutoFit/>
          </a:bodyPr>
          <a:lstStyle/>
          <a:p>
            <a:pPr algn="ctr"/>
            <a:r>
              <a:rPr lang="en-AU" dirty="0">
                <a:solidFill>
                  <a:schemeClr val="tx1"/>
                </a:solidFill>
                <a:effectLst/>
              </a:rPr>
              <a:t>0.46</a:t>
            </a:r>
          </a:p>
        </p:txBody>
      </p:sp>
      <p:sp>
        <p:nvSpPr>
          <p:cNvPr id="51" name="TextBox 50">
            <a:extLst>
              <a:ext uri="{FF2B5EF4-FFF2-40B4-BE49-F238E27FC236}">
                <a16:creationId xmlns:a16="http://schemas.microsoft.com/office/drawing/2014/main" id="{0B7B204D-5658-4F86-9300-DA6EC00E56C1}"/>
              </a:ext>
            </a:extLst>
          </p:cNvPr>
          <p:cNvSpPr txBox="1"/>
          <p:nvPr/>
        </p:nvSpPr>
        <p:spPr>
          <a:xfrm>
            <a:off x="6267290" y="819150"/>
            <a:ext cx="514510" cy="246221"/>
          </a:xfrm>
          <a:prstGeom prst="rect">
            <a:avLst/>
          </a:prstGeom>
          <a:noFill/>
        </p:spPr>
        <p:txBody>
          <a:bodyPr wrap="square" rtlCol="0">
            <a:spAutoFit/>
          </a:bodyPr>
          <a:lstStyle/>
          <a:p>
            <a:pPr algn="ctr"/>
            <a:r>
              <a:rPr lang="en-AU" dirty="0">
                <a:solidFill>
                  <a:schemeClr val="tx1"/>
                </a:solidFill>
                <a:effectLst/>
              </a:rPr>
              <a:t>0.5</a:t>
            </a:r>
          </a:p>
        </p:txBody>
      </p:sp>
    </p:spTree>
    <p:extLst>
      <p:ext uri="{BB962C8B-B14F-4D97-AF65-F5344CB8AC3E}">
        <p14:creationId xmlns:p14="http://schemas.microsoft.com/office/powerpoint/2010/main" val="39378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45" grpId="0"/>
      <p:bldP spid="46" grpId="0"/>
      <p:bldP spid="47" grpId="0"/>
      <p:bldP spid="48" grpId="0"/>
      <p:bldP spid="49" grpId="0"/>
      <p:bldP spid="50"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644F-624E-4F9B-94DD-414C9C15F07F}"/>
              </a:ext>
            </a:extLst>
          </p:cNvPr>
          <p:cNvSpPr>
            <a:spLocks noGrp="1"/>
          </p:cNvSpPr>
          <p:nvPr>
            <p:ph type="title"/>
          </p:nvPr>
        </p:nvSpPr>
        <p:spPr>
          <a:xfrm>
            <a:off x="457200" y="-179897"/>
            <a:ext cx="8229600" cy="857250"/>
          </a:xfrm>
        </p:spPr>
        <p:txBody>
          <a:bodyPr/>
          <a:lstStyle/>
          <a:p>
            <a:r>
              <a:rPr lang="en-AU" dirty="0"/>
              <a:t>Viral Marketing Example: Disruption </a:t>
            </a:r>
          </a:p>
        </p:txBody>
      </p:sp>
      <p:sp>
        <p:nvSpPr>
          <p:cNvPr id="3" name="Content Placeholder 2">
            <a:extLst>
              <a:ext uri="{FF2B5EF4-FFF2-40B4-BE49-F238E27FC236}">
                <a16:creationId xmlns:a16="http://schemas.microsoft.com/office/drawing/2014/main" id="{9F3957AA-4A8B-48A3-AB30-0170CC55EC63}"/>
              </a:ext>
            </a:extLst>
          </p:cNvPr>
          <p:cNvSpPr>
            <a:spLocks noGrp="1"/>
          </p:cNvSpPr>
          <p:nvPr>
            <p:ph idx="1"/>
          </p:nvPr>
        </p:nvSpPr>
        <p:spPr>
          <a:xfrm>
            <a:off x="457200" y="1451610"/>
            <a:ext cx="3739243" cy="3291840"/>
          </a:xfrm>
        </p:spPr>
        <p:txBody>
          <a:bodyPr>
            <a:normAutofit/>
          </a:bodyPr>
          <a:lstStyle/>
          <a:p>
            <a:r>
              <a:rPr lang="en-US" b="0" i="0" dirty="0">
                <a:solidFill>
                  <a:srgbClr val="000000"/>
                </a:solidFill>
                <a:effectLst/>
                <a:latin typeface="Helvetica Neue"/>
              </a:rPr>
              <a:t>Assume that the restriction on the travel distance is removed, but now a competitor has developed a strategy to remove a person from the network in order to disrupt the distribution. Identify the single riskiest person to be removed under your competitor’s strategy?</a:t>
            </a:r>
            <a:endParaRPr lang="en-AU" dirty="0"/>
          </a:p>
        </p:txBody>
      </p:sp>
      <p:sp>
        <p:nvSpPr>
          <p:cNvPr id="29" name="TextBox 28">
            <a:extLst>
              <a:ext uri="{FF2B5EF4-FFF2-40B4-BE49-F238E27FC236}">
                <a16:creationId xmlns:a16="http://schemas.microsoft.com/office/drawing/2014/main" id="{1606F263-4B2E-44A6-9F96-8B6B83A16BE1}"/>
              </a:ext>
            </a:extLst>
          </p:cNvPr>
          <p:cNvSpPr txBox="1"/>
          <p:nvPr/>
        </p:nvSpPr>
        <p:spPr>
          <a:xfrm>
            <a:off x="5605983" y="4705658"/>
            <a:ext cx="2936421" cy="338554"/>
          </a:xfrm>
          <a:prstGeom prst="rect">
            <a:avLst/>
          </a:prstGeom>
          <a:noFill/>
        </p:spPr>
        <p:txBody>
          <a:bodyPr wrap="square">
            <a:spAutoFit/>
          </a:bodyPr>
          <a:lstStyle/>
          <a:p>
            <a:pPr algn="l"/>
            <a:r>
              <a:rPr lang="en-US" sz="1600" dirty="0">
                <a:solidFill>
                  <a:schemeClr val="tx1"/>
                </a:solidFill>
              </a:rPr>
              <a:t>Betweenness Centrality</a:t>
            </a:r>
            <a:endParaRPr lang="en-AU" sz="1600" dirty="0">
              <a:solidFill>
                <a:schemeClr val="tx1"/>
              </a:solidFill>
            </a:endParaRPr>
          </a:p>
        </p:txBody>
      </p:sp>
      <p:grpSp>
        <p:nvGrpSpPr>
          <p:cNvPr id="4" name="Group 3">
            <a:extLst>
              <a:ext uri="{FF2B5EF4-FFF2-40B4-BE49-F238E27FC236}">
                <a16:creationId xmlns:a16="http://schemas.microsoft.com/office/drawing/2014/main" id="{1DD3B881-1C75-416E-94F2-4A2F0FCB63E8}"/>
              </a:ext>
            </a:extLst>
          </p:cNvPr>
          <p:cNvGrpSpPr/>
          <p:nvPr/>
        </p:nvGrpSpPr>
        <p:grpSpPr>
          <a:xfrm>
            <a:off x="4844143" y="1042416"/>
            <a:ext cx="3886200" cy="3145520"/>
            <a:chOff x="4844143" y="1042416"/>
            <a:chExt cx="3886200" cy="3145520"/>
          </a:xfrm>
        </p:grpSpPr>
        <p:sp>
          <p:nvSpPr>
            <p:cNvPr id="53" name="Oval 52">
              <a:extLst>
                <a:ext uri="{FF2B5EF4-FFF2-40B4-BE49-F238E27FC236}">
                  <a16:creationId xmlns:a16="http://schemas.microsoft.com/office/drawing/2014/main" id="{69984815-070D-4ACB-878B-708A84C3C1B6}"/>
                </a:ext>
              </a:extLst>
            </p:cNvPr>
            <p:cNvSpPr/>
            <p:nvPr/>
          </p:nvSpPr>
          <p:spPr>
            <a:xfrm>
              <a:off x="6139543" y="1825278"/>
              <a:ext cx="875980" cy="202776"/>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54" name="Oval 53">
              <a:extLst>
                <a:ext uri="{FF2B5EF4-FFF2-40B4-BE49-F238E27FC236}">
                  <a16:creationId xmlns:a16="http://schemas.microsoft.com/office/drawing/2014/main" id="{9F82782F-2690-4433-AF4F-ED32F6EAB7F0}"/>
                </a:ext>
              </a:extLst>
            </p:cNvPr>
            <p:cNvSpPr/>
            <p:nvPr/>
          </p:nvSpPr>
          <p:spPr>
            <a:xfrm>
              <a:off x="6672943" y="3054403"/>
              <a:ext cx="914400" cy="2027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55" name="Oval 54">
              <a:extLst>
                <a:ext uri="{FF2B5EF4-FFF2-40B4-BE49-F238E27FC236}">
                  <a16:creationId xmlns:a16="http://schemas.microsoft.com/office/drawing/2014/main" id="{6AA10421-DF46-4755-BAC3-211B8EEFE19D}"/>
                </a:ext>
              </a:extLst>
            </p:cNvPr>
            <p:cNvSpPr/>
            <p:nvPr/>
          </p:nvSpPr>
          <p:spPr>
            <a:xfrm>
              <a:off x="7511143" y="1723890"/>
              <a:ext cx="8382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56" name="Oval 55">
              <a:extLst>
                <a:ext uri="{FF2B5EF4-FFF2-40B4-BE49-F238E27FC236}">
                  <a16:creationId xmlns:a16="http://schemas.microsoft.com/office/drawing/2014/main" id="{0E97E367-086B-4FA9-A6F7-CBA14057432D}"/>
                </a:ext>
              </a:extLst>
            </p:cNvPr>
            <p:cNvSpPr/>
            <p:nvPr/>
          </p:nvSpPr>
          <p:spPr>
            <a:xfrm>
              <a:off x="5576049" y="1042416"/>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57" name="Oval 56">
              <a:extLst>
                <a:ext uri="{FF2B5EF4-FFF2-40B4-BE49-F238E27FC236}">
                  <a16:creationId xmlns:a16="http://schemas.microsoft.com/office/drawing/2014/main" id="{95555A9C-CE20-4BB8-AEFF-E314160C26E5}"/>
                </a:ext>
              </a:extLst>
            </p:cNvPr>
            <p:cNvSpPr/>
            <p:nvPr/>
          </p:nvSpPr>
          <p:spPr>
            <a:xfrm>
              <a:off x="4844143" y="2435708"/>
              <a:ext cx="875980" cy="2492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sp>
          <p:nvSpPr>
            <p:cNvPr id="58" name="Oval 57">
              <a:extLst>
                <a:ext uri="{FF2B5EF4-FFF2-40B4-BE49-F238E27FC236}">
                  <a16:creationId xmlns:a16="http://schemas.microsoft.com/office/drawing/2014/main" id="{20EA8AF9-83E0-482F-A522-97662A7D3229}"/>
                </a:ext>
              </a:extLst>
            </p:cNvPr>
            <p:cNvSpPr/>
            <p:nvPr/>
          </p:nvSpPr>
          <p:spPr>
            <a:xfrm>
              <a:off x="5282453" y="3965525"/>
              <a:ext cx="87598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Louise</a:t>
              </a:r>
            </a:p>
          </p:txBody>
        </p:sp>
        <p:sp>
          <p:nvSpPr>
            <p:cNvPr id="59" name="Oval 58">
              <a:extLst>
                <a:ext uri="{FF2B5EF4-FFF2-40B4-BE49-F238E27FC236}">
                  <a16:creationId xmlns:a16="http://schemas.microsoft.com/office/drawing/2014/main" id="{4B2E9ABD-AE45-4694-8BA9-524949DDC181}"/>
                </a:ext>
              </a:extLst>
            </p:cNvPr>
            <p:cNvSpPr/>
            <p:nvPr/>
          </p:nvSpPr>
          <p:spPr>
            <a:xfrm>
              <a:off x="7739743" y="3985160"/>
              <a:ext cx="990600" cy="20277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William</a:t>
              </a:r>
            </a:p>
          </p:txBody>
        </p:sp>
        <p:cxnSp>
          <p:nvCxnSpPr>
            <p:cNvPr id="60" name="Straight Connector 59">
              <a:extLst>
                <a:ext uri="{FF2B5EF4-FFF2-40B4-BE49-F238E27FC236}">
                  <a16:creationId xmlns:a16="http://schemas.microsoft.com/office/drawing/2014/main" id="{A5989D89-A363-42AF-8537-FF8E251788AF}"/>
                </a:ext>
              </a:extLst>
            </p:cNvPr>
            <p:cNvCxnSpPr>
              <a:stCxn id="56" idx="4"/>
              <a:endCxn id="53" idx="0"/>
            </p:cNvCxnSpPr>
            <p:nvPr/>
          </p:nvCxnSpPr>
          <p:spPr>
            <a:xfrm>
              <a:off x="6014039" y="1291692"/>
              <a:ext cx="563494" cy="533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E5A5E31-72DD-4450-85A4-340A271B2EA5}"/>
                </a:ext>
              </a:extLst>
            </p:cNvPr>
            <p:cNvCxnSpPr>
              <a:stCxn id="53" idx="4"/>
              <a:endCxn id="54" idx="0"/>
            </p:cNvCxnSpPr>
            <p:nvPr/>
          </p:nvCxnSpPr>
          <p:spPr>
            <a:xfrm>
              <a:off x="6577533" y="2028054"/>
              <a:ext cx="552610" cy="1026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0CD7665-CE22-400B-A568-330C60ECF023}"/>
                </a:ext>
              </a:extLst>
            </p:cNvPr>
            <p:cNvCxnSpPr>
              <a:stCxn id="57" idx="0"/>
              <a:endCxn id="53" idx="4"/>
            </p:cNvCxnSpPr>
            <p:nvPr/>
          </p:nvCxnSpPr>
          <p:spPr>
            <a:xfrm flipV="1">
              <a:off x="5282133" y="2028054"/>
              <a:ext cx="1295400" cy="407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B158408-6327-41D4-B6CB-4F333909279A}"/>
                </a:ext>
              </a:extLst>
            </p:cNvPr>
            <p:cNvCxnSpPr>
              <a:stCxn id="56" idx="4"/>
              <a:endCxn id="55" idx="0"/>
            </p:cNvCxnSpPr>
            <p:nvPr/>
          </p:nvCxnSpPr>
          <p:spPr>
            <a:xfrm>
              <a:off x="6014039" y="1291692"/>
              <a:ext cx="1916204" cy="432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67A7B80-4E7C-4719-AACD-BCE7AE9452E4}"/>
                </a:ext>
              </a:extLst>
            </p:cNvPr>
            <p:cNvCxnSpPr>
              <a:stCxn id="53" idx="6"/>
              <a:endCxn id="55" idx="2"/>
            </p:cNvCxnSpPr>
            <p:nvPr/>
          </p:nvCxnSpPr>
          <p:spPr>
            <a:xfrm flipV="1">
              <a:off x="7015523" y="1825278"/>
              <a:ext cx="495620" cy="10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9F44760-F4DD-4D4B-A62D-6B8561D7E49A}"/>
                </a:ext>
              </a:extLst>
            </p:cNvPr>
            <p:cNvCxnSpPr>
              <a:stCxn id="54" idx="4"/>
              <a:endCxn id="58" idx="0"/>
            </p:cNvCxnSpPr>
            <p:nvPr/>
          </p:nvCxnSpPr>
          <p:spPr>
            <a:xfrm flipH="1">
              <a:off x="5720443" y="3257179"/>
              <a:ext cx="1409700" cy="708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F500889-00AF-48CF-9637-101D4750E8D8}"/>
                </a:ext>
              </a:extLst>
            </p:cNvPr>
            <p:cNvCxnSpPr>
              <a:stCxn id="54" idx="4"/>
              <a:endCxn id="59" idx="0"/>
            </p:cNvCxnSpPr>
            <p:nvPr/>
          </p:nvCxnSpPr>
          <p:spPr>
            <a:xfrm>
              <a:off x="7130143" y="3257179"/>
              <a:ext cx="1104900" cy="72798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4E22E84-E769-4D08-B548-7272FF9C90F0}"/>
                </a:ext>
              </a:extLst>
            </p:cNvPr>
            <p:cNvCxnSpPr>
              <a:stCxn id="55" idx="4"/>
              <a:endCxn id="54" idx="0"/>
            </p:cNvCxnSpPr>
            <p:nvPr/>
          </p:nvCxnSpPr>
          <p:spPr>
            <a:xfrm flipH="1">
              <a:off x="7130143" y="1926666"/>
              <a:ext cx="800100" cy="1127737"/>
            </a:xfrm>
            <a:prstGeom prst="line">
              <a:avLst/>
            </a:prstGeom>
          </p:spPr>
          <p:style>
            <a:lnRef idx="1">
              <a:schemeClr val="accent1"/>
            </a:lnRef>
            <a:fillRef idx="0">
              <a:schemeClr val="accent1"/>
            </a:fillRef>
            <a:effectRef idx="0">
              <a:schemeClr val="accent1"/>
            </a:effectRef>
            <a:fontRef idx="minor">
              <a:schemeClr val="tx1"/>
            </a:fontRef>
          </p:style>
        </p:cxnSp>
      </p:grpSp>
      <p:sp>
        <p:nvSpPr>
          <p:cNvPr id="68" name="TextBox 67">
            <a:extLst>
              <a:ext uri="{FF2B5EF4-FFF2-40B4-BE49-F238E27FC236}">
                <a16:creationId xmlns:a16="http://schemas.microsoft.com/office/drawing/2014/main" id="{6EED5C87-3427-4B5C-9A76-0784A525779F}"/>
              </a:ext>
            </a:extLst>
          </p:cNvPr>
          <p:cNvSpPr txBox="1"/>
          <p:nvPr/>
        </p:nvSpPr>
        <p:spPr>
          <a:xfrm>
            <a:off x="7587343" y="4321085"/>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69" name="TextBox 68">
            <a:extLst>
              <a:ext uri="{FF2B5EF4-FFF2-40B4-BE49-F238E27FC236}">
                <a16:creationId xmlns:a16="http://schemas.microsoft.com/office/drawing/2014/main" id="{180E44A3-4E67-4A3F-99D9-C4273A5B80A3}"/>
              </a:ext>
            </a:extLst>
          </p:cNvPr>
          <p:cNvSpPr txBox="1"/>
          <p:nvPr/>
        </p:nvSpPr>
        <p:spPr>
          <a:xfrm>
            <a:off x="7720533" y="2985675"/>
            <a:ext cx="514510" cy="246221"/>
          </a:xfrm>
          <a:prstGeom prst="rect">
            <a:avLst/>
          </a:prstGeom>
          <a:noFill/>
        </p:spPr>
        <p:txBody>
          <a:bodyPr wrap="square" rtlCol="0">
            <a:spAutoFit/>
          </a:bodyPr>
          <a:lstStyle/>
          <a:p>
            <a:pPr algn="ctr"/>
            <a:r>
              <a:rPr lang="en-AU" dirty="0">
                <a:solidFill>
                  <a:schemeClr val="tx1"/>
                </a:solidFill>
                <a:effectLst/>
              </a:rPr>
              <a:t>0.6</a:t>
            </a:r>
          </a:p>
        </p:txBody>
      </p:sp>
      <p:sp>
        <p:nvSpPr>
          <p:cNvPr id="70" name="TextBox 69">
            <a:extLst>
              <a:ext uri="{FF2B5EF4-FFF2-40B4-BE49-F238E27FC236}">
                <a16:creationId xmlns:a16="http://schemas.microsoft.com/office/drawing/2014/main" id="{50405A9C-4660-4580-8AF0-7FE683A34C40}"/>
              </a:ext>
            </a:extLst>
          </p:cNvPr>
          <p:cNvSpPr txBox="1"/>
          <p:nvPr/>
        </p:nvSpPr>
        <p:spPr>
          <a:xfrm>
            <a:off x="5605983" y="1752861"/>
            <a:ext cx="514510" cy="246221"/>
          </a:xfrm>
          <a:prstGeom prst="rect">
            <a:avLst/>
          </a:prstGeom>
          <a:noFill/>
        </p:spPr>
        <p:txBody>
          <a:bodyPr wrap="square" rtlCol="0">
            <a:spAutoFit/>
          </a:bodyPr>
          <a:lstStyle/>
          <a:p>
            <a:pPr algn="ctr"/>
            <a:r>
              <a:rPr lang="en-AU" dirty="0">
                <a:solidFill>
                  <a:schemeClr val="tx1"/>
                </a:solidFill>
                <a:effectLst/>
              </a:rPr>
              <a:t>0.43</a:t>
            </a:r>
          </a:p>
        </p:txBody>
      </p:sp>
      <p:sp>
        <p:nvSpPr>
          <p:cNvPr id="71" name="TextBox 70">
            <a:extLst>
              <a:ext uri="{FF2B5EF4-FFF2-40B4-BE49-F238E27FC236}">
                <a16:creationId xmlns:a16="http://schemas.microsoft.com/office/drawing/2014/main" id="{6DA65FAF-1C9D-45DF-BF1C-60E0ED67BB46}"/>
              </a:ext>
            </a:extLst>
          </p:cNvPr>
          <p:cNvSpPr txBox="1"/>
          <p:nvPr/>
        </p:nvSpPr>
        <p:spPr>
          <a:xfrm>
            <a:off x="7701776" y="1353031"/>
            <a:ext cx="514510" cy="246221"/>
          </a:xfrm>
          <a:prstGeom prst="rect">
            <a:avLst/>
          </a:prstGeom>
          <a:noFill/>
        </p:spPr>
        <p:txBody>
          <a:bodyPr wrap="square" rtlCol="0">
            <a:spAutoFit/>
          </a:bodyPr>
          <a:lstStyle/>
          <a:p>
            <a:pPr algn="ctr"/>
            <a:r>
              <a:rPr lang="en-AU" dirty="0">
                <a:solidFill>
                  <a:schemeClr val="tx1"/>
                </a:solidFill>
                <a:effectLst/>
              </a:rPr>
              <a:t>0.1</a:t>
            </a:r>
          </a:p>
        </p:txBody>
      </p:sp>
      <p:sp>
        <p:nvSpPr>
          <p:cNvPr id="72" name="TextBox 71">
            <a:extLst>
              <a:ext uri="{FF2B5EF4-FFF2-40B4-BE49-F238E27FC236}">
                <a16:creationId xmlns:a16="http://schemas.microsoft.com/office/drawing/2014/main" id="{DD1E49B9-69C7-4D0B-BA4E-F95B83F8DF35}"/>
              </a:ext>
            </a:extLst>
          </p:cNvPr>
          <p:cNvSpPr txBox="1"/>
          <p:nvPr/>
        </p:nvSpPr>
        <p:spPr>
          <a:xfrm>
            <a:off x="4996543" y="2924384"/>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73" name="TextBox 72">
            <a:extLst>
              <a:ext uri="{FF2B5EF4-FFF2-40B4-BE49-F238E27FC236}">
                <a16:creationId xmlns:a16="http://schemas.microsoft.com/office/drawing/2014/main" id="{C95AC04A-05A3-4DC7-B0E2-44289DF0F041}"/>
              </a:ext>
            </a:extLst>
          </p:cNvPr>
          <p:cNvSpPr txBox="1"/>
          <p:nvPr/>
        </p:nvSpPr>
        <p:spPr>
          <a:xfrm>
            <a:off x="5518286" y="4319016"/>
            <a:ext cx="514510" cy="246221"/>
          </a:xfrm>
          <a:prstGeom prst="rect">
            <a:avLst/>
          </a:prstGeom>
          <a:noFill/>
        </p:spPr>
        <p:txBody>
          <a:bodyPr wrap="square" rtlCol="0">
            <a:spAutoFit/>
          </a:bodyPr>
          <a:lstStyle/>
          <a:p>
            <a:pPr algn="ctr"/>
            <a:r>
              <a:rPr lang="en-AU" dirty="0">
                <a:solidFill>
                  <a:schemeClr val="tx1"/>
                </a:solidFill>
                <a:effectLst/>
              </a:rPr>
              <a:t>0</a:t>
            </a:r>
          </a:p>
        </p:txBody>
      </p:sp>
      <p:sp>
        <p:nvSpPr>
          <p:cNvPr id="74" name="TextBox 73">
            <a:extLst>
              <a:ext uri="{FF2B5EF4-FFF2-40B4-BE49-F238E27FC236}">
                <a16:creationId xmlns:a16="http://schemas.microsoft.com/office/drawing/2014/main" id="{BFA83631-9CB8-4800-B5EF-6C1EB66D0688}"/>
              </a:ext>
            </a:extLst>
          </p:cNvPr>
          <p:cNvSpPr txBox="1"/>
          <p:nvPr/>
        </p:nvSpPr>
        <p:spPr>
          <a:xfrm>
            <a:off x="6310833" y="890016"/>
            <a:ext cx="514510" cy="246221"/>
          </a:xfrm>
          <a:prstGeom prst="rect">
            <a:avLst/>
          </a:prstGeom>
          <a:noFill/>
        </p:spPr>
        <p:txBody>
          <a:bodyPr wrap="square" rtlCol="0">
            <a:spAutoFit/>
          </a:bodyPr>
          <a:lstStyle/>
          <a:p>
            <a:pPr algn="ctr"/>
            <a:r>
              <a:rPr lang="en-AU" dirty="0">
                <a:solidFill>
                  <a:schemeClr val="tx1"/>
                </a:solidFill>
                <a:effectLst/>
              </a:rPr>
              <a:t>0</a:t>
            </a:r>
          </a:p>
        </p:txBody>
      </p:sp>
    </p:spTree>
    <p:extLst>
      <p:ext uri="{BB962C8B-B14F-4D97-AF65-F5344CB8AC3E}">
        <p14:creationId xmlns:p14="http://schemas.microsoft.com/office/powerpoint/2010/main" val="45537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P spid="68" grpId="0"/>
      <p:bldP spid="69" grpId="0"/>
      <p:bldP spid="70" grpId="0"/>
      <p:bldP spid="71" grpId="0"/>
      <p:bldP spid="72" grpId="0"/>
      <p:bldP spid="73" grpId="0"/>
      <p:bldP spid="7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28600" y="670322"/>
            <a:ext cx="8534400" cy="29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r>
              <a:rPr lang="en-US" altLang="en-US" sz="3200" dirty="0">
                <a:solidFill>
                  <a:srgbClr val="FF0000"/>
                </a:solidFill>
                <a:latin typeface="Segoe UI Semilight" panose="020B0402040204020203" pitchFamily="34" charset="0"/>
                <a:cs typeface="Segoe UI Semilight" panose="020B0402040204020203" pitchFamily="34" charset="0"/>
                <a:hlinkClick r:id="rId3"/>
              </a:rPr>
              <a:t>Social Network Analysis (SNA)</a:t>
            </a:r>
            <a:endParaRPr lang="en-US" altLang="en-US" sz="3200" dirty="0">
              <a:solidFill>
                <a:srgbClr val="FF0000"/>
              </a:solidFill>
              <a:latin typeface="Segoe UI Semilight" panose="020B0402040204020203" pitchFamily="34" charset="0"/>
              <a:cs typeface="Segoe UI Semilight" panose="020B0402040204020203" pitchFamily="34" charset="0"/>
            </a:endParaRPr>
          </a:p>
          <a:p>
            <a:pPr algn="l" eaLnBrk="0" hangingPunct="0">
              <a:lnSpc>
                <a:spcPct val="80000"/>
              </a:lnSpc>
            </a:pPr>
            <a:endParaRPr lang="en-US" altLang="en-US" sz="3200" dirty="0">
              <a:latin typeface="Segoe UI Semilight" panose="020B0402040204020203" pitchFamily="34" charset="0"/>
              <a:cs typeface="Segoe UI Semilight" panose="020B0402040204020203" pitchFamily="34" charset="0"/>
            </a:endParaRPr>
          </a:p>
          <a:p>
            <a:pPr algn="l" eaLnBrk="0" hangingPunct="0"/>
            <a:r>
              <a:rPr lang="en-US" altLang="en-US" sz="1800" dirty="0">
                <a:solidFill>
                  <a:schemeClr val="tx1"/>
                </a:solidFill>
                <a:effectLst/>
              </a:rPr>
              <a:t>A set of </a:t>
            </a:r>
            <a:r>
              <a:rPr lang="en-US" altLang="en-US" sz="1800" i="1" dirty="0">
                <a:solidFill>
                  <a:schemeClr val="tx1"/>
                </a:solidFill>
                <a:effectLst/>
              </a:rPr>
              <a:t>relational</a:t>
            </a:r>
            <a:r>
              <a:rPr lang="en-US" altLang="en-US" sz="1800" dirty="0">
                <a:solidFill>
                  <a:schemeClr val="tx1"/>
                </a:solidFill>
                <a:effectLst/>
              </a:rPr>
              <a:t> methods for systematically understanding and identifying connections among actors</a:t>
            </a:r>
          </a:p>
          <a:p>
            <a:pPr algn="l" eaLnBrk="0" hangingPunct="0"/>
            <a:endParaRPr lang="en-US" altLang="en-US" sz="1800" dirty="0">
              <a:solidFill>
                <a:schemeClr val="tx1"/>
              </a:solidFill>
              <a:effectLst/>
            </a:endParaRPr>
          </a:p>
          <a:p>
            <a:pPr lvl="1" algn="l" eaLnBrk="0" hangingPunct="0">
              <a:buFontTx/>
              <a:buChar char="•"/>
            </a:pPr>
            <a:r>
              <a:rPr lang="en-US" altLang="en-US" sz="1800" dirty="0">
                <a:solidFill>
                  <a:schemeClr val="tx1"/>
                </a:solidFill>
                <a:effectLst/>
              </a:rPr>
              <a:t> draws heavily on graphic imagery</a:t>
            </a:r>
          </a:p>
          <a:p>
            <a:pPr lvl="1" algn="l" eaLnBrk="0" hangingPunct="0">
              <a:buFontTx/>
              <a:buChar char="•"/>
            </a:pPr>
            <a:endParaRPr lang="en-US" altLang="en-US" sz="1800" dirty="0">
              <a:solidFill>
                <a:schemeClr val="tx1"/>
              </a:solidFill>
              <a:effectLst/>
            </a:endParaRPr>
          </a:p>
          <a:p>
            <a:pPr lvl="1" algn="l" eaLnBrk="0" hangingPunct="0">
              <a:buFontTx/>
              <a:buChar char="•"/>
            </a:pPr>
            <a:r>
              <a:rPr lang="en-US" altLang="en-US" sz="1800" dirty="0">
                <a:solidFill>
                  <a:schemeClr val="tx1"/>
                </a:solidFill>
                <a:effectLst/>
              </a:rPr>
              <a:t> relies on the use of mathematical and/or computational models</a:t>
            </a:r>
          </a:p>
          <a:p>
            <a:pPr algn="l" eaLnBrk="0" hangingPunct="0"/>
            <a:endParaRPr lang="en-US" altLang="en-US" sz="1800" dirty="0">
              <a:solidFill>
                <a:schemeClr val="tx1"/>
              </a:solidFill>
              <a:effectLst/>
            </a:endParaRPr>
          </a:p>
        </p:txBody>
      </p:sp>
    </p:spTree>
    <p:extLst>
      <p:ext uri="{BB962C8B-B14F-4D97-AF65-F5344CB8AC3E}">
        <p14:creationId xmlns:p14="http://schemas.microsoft.com/office/powerpoint/2010/main" val="41716080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70F5-EBC1-4366-A3BA-5C09595BD7EA}"/>
              </a:ext>
            </a:extLst>
          </p:cNvPr>
          <p:cNvSpPr>
            <a:spLocks noGrp="1"/>
          </p:cNvSpPr>
          <p:nvPr>
            <p:ph type="title"/>
          </p:nvPr>
        </p:nvSpPr>
        <p:spPr/>
        <p:txBody>
          <a:bodyPr/>
          <a:lstStyle/>
          <a:p>
            <a:r>
              <a:rPr lang="en-AU" dirty="0"/>
              <a:t>Run Network Analysis in Python</a:t>
            </a:r>
          </a:p>
        </p:txBody>
      </p:sp>
      <p:sp>
        <p:nvSpPr>
          <p:cNvPr id="3" name="Content Placeholder 2">
            <a:extLst>
              <a:ext uri="{FF2B5EF4-FFF2-40B4-BE49-F238E27FC236}">
                <a16:creationId xmlns:a16="http://schemas.microsoft.com/office/drawing/2014/main" id="{0D3DA6F9-D18D-4BF6-A794-C1B7D32D9008}"/>
              </a:ext>
            </a:extLst>
          </p:cNvPr>
          <p:cNvSpPr>
            <a:spLocks noGrp="1"/>
          </p:cNvSpPr>
          <p:nvPr>
            <p:ph idx="1"/>
          </p:nvPr>
        </p:nvSpPr>
        <p:spPr/>
        <p:txBody>
          <a:bodyPr/>
          <a:lstStyle/>
          <a:p>
            <a:r>
              <a:rPr lang="en-AU" dirty="0"/>
              <a:t>Use </a:t>
            </a:r>
            <a:r>
              <a:rPr lang="en-AU" i="1" dirty="0" err="1"/>
              <a:t>Networkx</a:t>
            </a:r>
            <a:endParaRPr lang="en-AU" i="1" dirty="0"/>
          </a:p>
          <a:p>
            <a:endParaRPr lang="en-AU" i="1" dirty="0"/>
          </a:p>
          <a:p>
            <a:r>
              <a:rPr lang="en-AU" dirty="0"/>
              <a:t>Define Nodes and Edges</a:t>
            </a:r>
          </a:p>
          <a:p>
            <a:endParaRPr lang="en-AU" dirty="0"/>
          </a:p>
          <a:p>
            <a:endParaRPr lang="en-AU" dirty="0"/>
          </a:p>
          <a:p>
            <a:endParaRPr lang="en-AU" dirty="0"/>
          </a:p>
          <a:p>
            <a:r>
              <a:rPr lang="en-AU" dirty="0"/>
              <a:t>Get Density</a:t>
            </a:r>
          </a:p>
        </p:txBody>
      </p:sp>
      <p:sp>
        <p:nvSpPr>
          <p:cNvPr id="5" name="TextBox 4">
            <a:extLst>
              <a:ext uri="{FF2B5EF4-FFF2-40B4-BE49-F238E27FC236}">
                <a16:creationId xmlns:a16="http://schemas.microsoft.com/office/drawing/2014/main" id="{9C072F9B-BEFE-4D82-9E0E-4B2666CF3674}"/>
              </a:ext>
            </a:extLst>
          </p:cNvPr>
          <p:cNvSpPr txBox="1"/>
          <p:nvPr/>
        </p:nvSpPr>
        <p:spPr>
          <a:xfrm>
            <a:off x="381000" y="2647950"/>
            <a:ext cx="6268673" cy="73866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G = </a:t>
            </a:r>
            <a:r>
              <a:rPr lang="en-US" sz="1400" dirty="0" err="1">
                <a:solidFill>
                  <a:schemeClr val="tx1"/>
                </a:solidFill>
                <a:effectLst/>
                <a:latin typeface="Times New Roman" panose="02020603050405020304" pitchFamily="18" charset="0"/>
                <a:cs typeface="Times New Roman" panose="02020603050405020304" pitchFamily="18" charset="0"/>
              </a:rPr>
              <a:t>nx.Graph</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err="1">
                <a:solidFill>
                  <a:schemeClr val="tx1"/>
                </a:solidFill>
                <a:effectLst/>
                <a:latin typeface="Times New Roman" panose="02020603050405020304" pitchFamily="18" charset="0"/>
                <a:cs typeface="Times New Roman" panose="02020603050405020304" pitchFamily="18" charset="0"/>
              </a:rPr>
              <a:t>G.add_nodes_from</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node_names</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err="1">
                <a:solidFill>
                  <a:schemeClr val="tx1"/>
                </a:solidFill>
                <a:effectLst/>
                <a:latin typeface="Times New Roman" panose="02020603050405020304" pitchFamily="18" charset="0"/>
                <a:cs typeface="Times New Roman" panose="02020603050405020304" pitchFamily="18" charset="0"/>
              </a:rPr>
              <a:t>G.add_edges_from</a:t>
            </a:r>
            <a:r>
              <a:rPr lang="en-US" sz="1400" dirty="0">
                <a:solidFill>
                  <a:schemeClr val="tx1"/>
                </a:solidFill>
                <a:effectLst/>
                <a:latin typeface="Times New Roman" panose="02020603050405020304" pitchFamily="18" charset="0"/>
                <a:cs typeface="Times New Roman" panose="02020603050405020304" pitchFamily="18" charset="0"/>
              </a:rPr>
              <a:t>(edges)</a:t>
            </a:r>
          </a:p>
        </p:txBody>
      </p:sp>
      <p:sp>
        <p:nvSpPr>
          <p:cNvPr id="6" name="TextBox 5">
            <a:extLst>
              <a:ext uri="{FF2B5EF4-FFF2-40B4-BE49-F238E27FC236}">
                <a16:creationId xmlns:a16="http://schemas.microsoft.com/office/drawing/2014/main" id="{7F768FB6-BE39-4ABA-86E6-F2D7D9B0850A}"/>
              </a:ext>
            </a:extLst>
          </p:cNvPr>
          <p:cNvSpPr txBox="1"/>
          <p:nvPr/>
        </p:nvSpPr>
        <p:spPr>
          <a:xfrm>
            <a:off x="457200" y="1889158"/>
            <a:ext cx="6268673" cy="307777"/>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pip install network</a:t>
            </a:r>
            <a:r>
              <a:rPr lang="sv-SE" sz="1400" dirty="0">
                <a:solidFill>
                  <a:schemeClr val="tx1"/>
                </a:solidFill>
                <a:effectLst/>
                <a:latin typeface="Times New Roman" panose="02020603050405020304" pitchFamily="18" charset="0"/>
                <a:cs typeface="Times New Roman" panose="02020603050405020304" pitchFamily="18" charset="0"/>
              </a:rPr>
              <a:t>x</a:t>
            </a:r>
            <a:endParaRPr lang="en-US" sz="140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29C1B7D-8F14-43A1-890F-3366827FA696}"/>
              </a:ext>
            </a:extLst>
          </p:cNvPr>
          <p:cNvSpPr txBox="1"/>
          <p:nvPr/>
        </p:nvSpPr>
        <p:spPr>
          <a:xfrm>
            <a:off x="381000" y="4064042"/>
            <a:ext cx="6268673" cy="523220"/>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density = </a:t>
            </a:r>
            <a:r>
              <a:rPr lang="en-US" sz="1400" dirty="0" err="1">
                <a:solidFill>
                  <a:schemeClr val="tx1"/>
                </a:solidFill>
                <a:effectLst/>
                <a:latin typeface="Times New Roman" panose="02020603050405020304" pitchFamily="18" charset="0"/>
                <a:cs typeface="Times New Roman" panose="02020603050405020304" pitchFamily="18" charset="0"/>
              </a:rPr>
              <a:t>nx.density</a:t>
            </a:r>
            <a:r>
              <a:rPr lang="en-US" sz="1400" dirty="0">
                <a:solidFill>
                  <a:schemeClr val="tx1"/>
                </a:solidFill>
                <a:effectLst/>
                <a:latin typeface="Times New Roman" panose="02020603050405020304" pitchFamily="18" charset="0"/>
                <a:cs typeface="Times New Roman" panose="02020603050405020304" pitchFamily="18" charset="0"/>
              </a:rPr>
              <a:t>(G)</a:t>
            </a:r>
          </a:p>
          <a:p>
            <a:pPr algn="l"/>
            <a:r>
              <a:rPr lang="en-US" sz="1400" dirty="0">
                <a:solidFill>
                  <a:schemeClr val="tx1"/>
                </a:solidFill>
                <a:effectLst/>
                <a:latin typeface="Times New Roman" panose="02020603050405020304" pitchFamily="18" charset="0"/>
                <a:cs typeface="Times New Roman" panose="02020603050405020304" pitchFamily="18" charset="0"/>
              </a:rPr>
              <a:t>print("</a:t>
            </a:r>
            <a:r>
              <a:rPr lang="en-US" sz="1400" dirty="0">
                <a:solidFill>
                  <a:srgbClr val="C00000"/>
                </a:solidFill>
                <a:effectLst/>
                <a:latin typeface="Times New Roman" panose="02020603050405020304" pitchFamily="18" charset="0"/>
                <a:cs typeface="Times New Roman" panose="02020603050405020304" pitchFamily="18" charset="0"/>
              </a:rPr>
              <a:t>Network density:", </a:t>
            </a:r>
            <a:r>
              <a:rPr lang="en-US" sz="1400" dirty="0">
                <a:solidFill>
                  <a:schemeClr val="tx1"/>
                </a:solidFill>
                <a:effectLst/>
                <a:latin typeface="Times New Roman" panose="02020603050405020304" pitchFamily="18" charset="0"/>
                <a:cs typeface="Times New Roman" panose="02020603050405020304" pitchFamily="18" charset="0"/>
              </a:rPr>
              <a:t>density)</a:t>
            </a:r>
          </a:p>
        </p:txBody>
      </p:sp>
    </p:spTree>
    <p:extLst>
      <p:ext uri="{BB962C8B-B14F-4D97-AF65-F5344CB8AC3E}">
        <p14:creationId xmlns:p14="http://schemas.microsoft.com/office/powerpoint/2010/main" val="1383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1B17-56F8-4C25-B0F8-8EA5B1C030C0}"/>
              </a:ext>
            </a:extLst>
          </p:cNvPr>
          <p:cNvSpPr>
            <a:spLocks noGrp="1"/>
          </p:cNvSpPr>
          <p:nvPr>
            <p:ph type="title"/>
          </p:nvPr>
        </p:nvSpPr>
        <p:spPr/>
        <p:txBody>
          <a:bodyPr>
            <a:normAutofit/>
          </a:bodyPr>
          <a:lstStyle/>
          <a:p>
            <a:r>
              <a:rPr lang="en-AU" sz="3200" dirty="0"/>
              <a:t>Get the Shortest Path</a:t>
            </a:r>
          </a:p>
        </p:txBody>
      </p:sp>
      <p:sp>
        <p:nvSpPr>
          <p:cNvPr id="3" name="Content Placeholder 2">
            <a:extLst>
              <a:ext uri="{FF2B5EF4-FFF2-40B4-BE49-F238E27FC236}">
                <a16:creationId xmlns:a16="http://schemas.microsoft.com/office/drawing/2014/main" id="{E5BC721D-FA9C-4F85-8012-AABE15F80C3E}"/>
              </a:ext>
            </a:extLst>
          </p:cNvPr>
          <p:cNvSpPr>
            <a:spLocks noGrp="1"/>
          </p:cNvSpPr>
          <p:nvPr>
            <p:ph idx="1"/>
          </p:nvPr>
        </p:nvSpPr>
        <p:spPr/>
        <p:txBody>
          <a:bodyPr/>
          <a:lstStyle/>
          <a:p>
            <a:r>
              <a:rPr lang="en-AU" dirty="0"/>
              <a:t> from </a:t>
            </a:r>
            <a:r>
              <a:rPr lang="en-US" dirty="0"/>
              <a:t>Margaret Fell to George Whitehead</a:t>
            </a:r>
            <a:endParaRPr lang="en-AU" dirty="0"/>
          </a:p>
        </p:txBody>
      </p:sp>
      <p:sp>
        <p:nvSpPr>
          <p:cNvPr id="5" name="TextBox 4">
            <a:extLst>
              <a:ext uri="{FF2B5EF4-FFF2-40B4-BE49-F238E27FC236}">
                <a16:creationId xmlns:a16="http://schemas.microsoft.com/office/drawing/2014/main" id="{673895FB-57A7-42DD-974A-064AF9A9A17A}"/>
              </a:ext>
            </a:extLst>
          </p:cNvPr>
          <p:cNvSpPr txBox="1"/>
          <p:nvPr/>
        </p:nvSpPr>
        <p:spPr>
          <a:xfrm>
            <a:off x="609600" y="2114550"/>
            <a:ext cx="6268673" cy="1169551"/>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err="1">
                <a:solidFill>
                  <a:schemeClr val="tx1"/>
                </a:solidFill>
                <a:effectLst/>
                <a:latin typeface="Times New Roman" panose="02020603050405020304" pitchFamily="18" charset="0"/>
                <a:cs typeface="Times New Roman" panose="02020603050405020304" pitchFamily="18" charset="0"/>
              </a:rPr>
              <a:t>fell_whitehead_path</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nx.shortest_path</a:t>
            </a:r>
            <a:r>
              <a:rPr lang="en-US" sz="1400" dirty="0">
                <a:solidFill>
                  <a:schemeClr val="tx1"/>
                </a:solidFill>
                <a:effectLst/>
                <a:latin typeface="Times New Roman" panose="02020603050405020304" pitchFamily="18" charset="0"/>
                <a:cs typeface="Times New Roman" panose="02020603050405020304" pitchFamily="18" charset="0"/>
              </a:rPr>
              <a:t>(G, source="</a:t>
            </a:r>
            <a:r>
              <a:rPr lang="en-US" sz="1400" dirty="0">
                <a:solidFill>
                  <a:srgbClr val="C00000"/>
                </a:solidFill>
                <a:effectLst/>
                <a:latin typeface="Times New Roman" panose="02020603050405020304" pitchFamily="18" charset="0"/>
                <a:cs typeface="Times New Roman" panose="02020603050405020304" pitchFamily="18" charset="0"/>
              </a:rPr>
              <a:t>Margaret Fell</a:t>
            </a:r>
            <a:r>
              <a:rPr lang="en-US" sz="1400" dirty="0">
                <a:solidFill>
                  <a:schemeClr val="tx1"/>
                </a:solidFill>
                <a:effectLst/>
                <a:latin typeface="Times New Roman" panose="02020603050405020304" pitchFamily="18" charset="0"/>
                <a:cs typeface="Times New Roman" panose="02020603050405020304" pitchFamily="18" charset="0"/>
              </a:rPr>
              <a:t>", target="</a:t>
            </a:r>
            <a:r>
              <a:rPr lang="en-US" sz="1400" dirty="0">
                <a:solidFill>
                  <a:srgbClr val="C00000"/>
                </a:solidFill>
                <a:effectLst/>
                <a:latin typeface="Times New Roman" panose="02020603050405020304" pitchFamily="18" charset="0"/>
                <a:cs typeface="Times New Roman" panose="02020603050405020304" pitchFamily="18" charset="0"/>
              </a:rPr>
              <a:t>George Whitehead</a:t>
            </a:r>
            <a:r>
              <a:rPr lang="en-US" sz="1400" dirty="0">
                <a:solidFill>
                  <a:schemeClr val="tx1"/>
                </a:solidFill>
                <a:effectLst/>
                <a:latin typeface="Times New Roman" panose="02020603050405020304" pitchFamily="18" charset="0"/>
                <a:cs typeface="Times New Roman" panose="02020603050405020304" pitchFamily="18" charset="0"/>
              </a:rPr>
              <a:t>")</a:t>
            </a:r>
          </a:p>
          <a:p>
            <a:pPr algn="l"/>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print</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a:solidFill>
                  <a:srgbClr val="C00000"/>
                </a:solidFill>
                <a:effectLst/>
                <a:latin typeface="Times New Roman" panose="02020603050405020304" pitchFamily="18" charset="0"/>
                <a:cs typeface="Times New Roman" panose="02020603050405020304" pitchFamily="18" charset="0"/>
              </a:rPr>
              <a:t>Shortest path between Fell and Whitehead</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fell_whitehead_path</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print</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a:solidFill>
                  <a:srgbClr val="C00000"/>
                </a:solidFill>
                <a:effectLst/>
                <a:latin typeface="Times New Roman" panose="02020603050405020304" pitchFamily="18" charset="0"/>
                <a:cs typeface="Times New Roman" panose="02020603050405020304" pitchFamily="18" charset="0"/>
              </a:rPr>
              <a:t>Length of that path</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len</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fell_whitehead_path</a:t>
            </a:r>
            <a:r>
              <a:rPr lang="en-US" sz="1400" dirty="0">
                <a:solidFill>
                  <a:schemeClr val="tx1"/>
                </a:solidFill>
                <a:effectLst/>
                <a:latin typeface="Times New Roman" panose="02020603050405020304" pitchFamily="18" charset="0"/>
                <a:cs typeface="Times New Roman" panose="02020603050405020304" pitchFamily="18" charset="0"/>
              </a:rPr>
              <a:t>)-1)</a:t>
            </a:r>
            <a:endParaRPr lang="sv-SE" sz="1400" dirty="0">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87E9A71-E7F6-46BC-9E50-C054DC8E7379}"/>
              </a:ext>
            </a:extLst>
          </p:cNvPr>
          <p:cNvSpPr txBox="1"/>
          <p:nvPr/>
        </p:nvSpPr>
        <p:spPr>
          <a:xfrm>
            <a:off x="1295400" y="3459777"/>
            <a:ext cx="5715000" cy="738664"/>
          </a:xfrm>
          <a:prstGeom prst="rect">
            <a:avLst/>
          </a:prstGeom>
          <a:noFill/>
        </p:spPr>
        <p:txBody>
          <a:bodyPr wrap="square">
            <a:spAutoFit/>
          </a:bodyPr>
          <a:lstStyle/>
          <a:p>
            <a:pPr algn="l"/>
            <a:br>
              <a:rPr lang="en-US" sz="1400" b="1" dirty="0"/>
            </a:br>
            <a:r>
              <a:rPr lang="en-US" sz="1400" b="1" i="0" dirty="0">
                <a:solidFill>
                  <a:srgbClr val="000000"/>
                </a:solidFill>
                <a:effectLst/>
                <a:latin typeface="Courier New" panose="02070309020205020404" pitchFamily="49" charset="0"/>
              </a:rPr>
              <a:t>Shortest path between Fell and Whitehead: ['Margaret Fell', 'George Fox', 'George Whitehead']</a:t>
            </a:r>
            <a:endParaRPr lang="en-AU" sz="1400" b="1" dirty="0"/>
          </a:p>
        </p:txBody>
      </p:sp>
      <p:sp>
        <p:nvSpPr>
          <p:cNvPr id="11" name="TextBox 10">
            <a:extLst>
              <a:ext uri="{FF2B5EF4-FFF2-40B4-BE49-F238E27FC236}">
                <a16:creationId xmlns:a16="http://schemas.microsoft.com/office/drawing/2014/main" id="{856857EA-DD2E-4ACF-BBE5-DC5BFB12DE02}"/>
              </a:ext>
            </a:extLst>
          </p:cNvPr>
          <p:cNvSpPr txBox="1"/>
          <p:nvPr/>
        </p:nvSpPr>
        <p:spPr>
          <a:xfrm>
            <a:off x="1861457" y="4461957"/>
            <a:ext cx="4582886" cy="246221"/>
          </a:xfrm>
          <a:prstGeom prst="rect">
            <a:avLst/>
          </a:prstGeom>
          <a:noFill/>
        </p:spPr>
        <p:txBody>
          <a:bodyPr wrap="square">
            <a:spAutoFit/>
          </a:bodyPr>
          <a:lstStyle/>
          <a:p>
            <a:pPr algn="l"/>
            <a:r>
              <a:rPr lang="en-US" b="1" dirty="0">
                <a:solidFill>
                  <a:schemeClr val="tx1"/>
                </a:solidFill>
              </a:rPr>
              <a:t>Length of that path: 2</a:t>
            </a:r>
            <a:endParaRPr lang="en-AU" b="1" dirty="0">
              <a:solidFill>
                <a:schemeClr val="tx1"/>
              </a:solidFill>
            </a:endParaRPr>
          </a:p>
        </p:txBody>
      </p:sp>
    </p:spTree>
    <p:extLst>
      <p:ext uri="{BB962C8B-B14F-4D97-AF65-F5344CB8AC3E}">
        <p14:creationId xmlns:p14="http://schemas.microsoft.com/office/powerpoint/2010/main" val="177047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70F5-EBC1-4366-A3BA-5C09595BD7EA}"/>
              </a:ext>
            </a:extLst>
          </p:cNvPr>
          <p:cNvSpPr>
            <a:spLocks noGrp="1"/>
          </p:cNvSpPr>
          <p:nvPr>
            <p:ph type="title"/>
          </p:nvPr>
        </p:nvSpPr>
        <p:spPr>
          <a:xfrm>
            <a:off x="427892" y="0"/>
            <a:ext cx="8229600" cy="642366"/>
          </a:xfrm>
        </p:spPr>
        <p:txBody>
          <a:bodyPr>
            <a:normAutofit/>
          </a:bodyPr>
          <a:lstStyle/>
          <a:p>
            <a:r>
              <a:rPr lang="en-AU" sz="3200" dirty="0"/>
              <a:t>Generate Centrality Measures</a:t>
            </a:r>
          </a:p>
        </p:txBody>
      </p:sp>
      <p:sp>
        <p:nvSpPr>
          <p:cNvPr id="5" name="TextBox 4">
            <a:extLst>
              <a:ext uri="{FF2B5EF4-FFF2-40B4-BE49-F238E27FC236}">
                <a16:creationId xmlns:a16="http://schemas.microsoft.com/office/drawing/2014/main" id="{9C072F9B-BEFE-4D82-9E0E-4B2666CF3674}"/>
              </a:ext>
            </a:extLst>
          </p:cNvPr>
          <p:cNvSpPr txBox="1"/>
          <p:nvPr/>
        </p:nvSpPr>
        <p:spPr>
          <a:xfrm>
            <a:off x="498231" y="642366"/>
            <a:ext cx="6268673" cy="2246769"/>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err="1">
                <a:solidFill>
                  <a:schemeClr val="tx1"/>
                </a:solidFill>
                <a:effectLst/>
                <a:latin typeface="Times New Roman" panose="02020603050405020304" pitchFamily="18" charset="0"/>
                <a:cs typeface="Times New Roman" panose="02020603050405020304" pitchFamily="18" charset="0"/>
              </a:rPr>
              <a:t>degree_dict</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dict</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G.degree</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G.nodes</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 Run degree centrality</a:t>
            </a:r>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err="1">
                <a:solidFill>
                  <a:schemeClr val="tx1"/>
                </a:solidFill>
                <a:effectLst/>
                <a:latin typeface="Times New Roman" panose="02020603050405020304" pitchFamily="18" charset="0"/>
                <a:cs typeface="Times New Roman" panose="02020603050405020304" pitchFamily="18" charset="0"/>
              </a:rPr>
              <a:t>betweenness_dict</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nx.betweenness_centrality</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 Run betweenness centrality</a:t>
            </a:r>
          </a:p>
          <a:p>
            <a:pPr algn="l"/>
            <a:r>
              <a:rPr lang="en-US" sz="1400" dirty="0" err="1">
                <a:solidFill>
                  <a:schemeClr val="tx1"/>
                </a:solidFill>
                <a:effectLst/>
                <a:latin typeface="Times New Roman" panose="02020603050405020304" pitchFamily="18" charset="0"/>
                <a:cs typeface="Times New Roman" panose="02020603050405020304" pitchFamily="18" charset="0"/>
              </a:rPr>
              <a:t>eigenvector_dict</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nx.eigenvector_centrality</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 Run eigenvector centrality</a:t>
            </a:r>
          </a:p>
          <a:p>
            <a:pPr algn="l"/>
            <a:r>
              <a:rPr lang="en-US" sz="1400" dirty="0" err="1">
                <a:solidFill>
                  <a:schemeClr val="tx1"/>
                </a:solidFill>
                <a:effectLst/>
                <a:latin typeface="Times New Roman" panose="02020603050405020304" pitchFamily="18" charset="0"/>
                <a:cs typeface="Times New Roman" panose="02020603050405020304" pitchFamily="18" charset="0"/>
              </a:rPr>
              <a:t>closeness_dict</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nx.closeness_centrality</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 Run eigenvector centrality</a:t>
            </a:r>
          </a:p>
          <a:p>
            <a:pPr algn="l"/>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a:solidFill>
                  <a:schemeClr val="accent5">
                    <a:lumMod val="75000"/>
                  </a:schemeClr>
                </a:solidFill>
                <a:effectLst/>
                <a:latin typeface="Times New Roman" panose="02020603050405020304" pitchFamily="18" charset="0"/>
                <a:cs typeface="Times New Roman" panose="02020603050405020304" pitchFamily="18" charset="0"/>
              </a:rPr>
              <a:t># Assign each to an attribute in your network</a:t>
            </a:r>
          </a:p>
          <a:p>
            <a:pPr algn="l"/>
            <a:r>
              <a:rPr lang="en-US" sz="1400" dirty="0" err="1">
                <a:solidFill>
                  <a:schemeClr val="tx1"/>
                </a:solidFill>
                <a:effectLst/>
                <a:latin typeface="Times New Roman" panose="02020603050405020304" pitchFamily="18" charset="0"/>
                <a:cs typeface="Times New Roman" panose="02020603050405020304" pitchFamily="18" charset="0"/>
              </a:rPr>
              <a:t>nx.set_node_attributes</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err="1">
                <a:solidFill>
                  <a:schemeClr val="tx1"/>
                </a:solidFill>
                <a:effectLst/>
                <a:latin typeface="Times New Roman" panose="02020603050405020304" pitchFamily="18" charset="0"/>
                <a:cs typeface="Times New Roman" panose="02020603050405020304" pitchFamily="18" charset="0"/>
              </a:rPr>
              <a:t>degree_dict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degree</a:t>
            </a:r>
            <a:r>
              <a:rPr lang="en-US" sz="1400" dirty="0">
                <a:solidFill>
                  <a:schemeClr val="tx1"/>
                </a:solidFill>
                <a:effectLst/>
                <a:latin typeface="Times New Roman" panose="02020603050405020304" pitchFamily="18" charset="0"/>
                <a:cs typeface="Times New Roman" panose="02020603050405020304" pitchFamily="18" charset="0"/>
              </a:rPr>
              <a:t>’)</a:t>
            </a:r>
            <a:endParaRPr lang="en-US" sz="1400" dirty="0">
              <a:solidFill>
                <a:schemeClr val="accent5">
                  <a:lumMod val="75000"/>
                </a:schemeClr>
              </a:solidFill>
              <a:effectLst/>
              <a:latin typeface="Times New Roman" panose="02020603050405020304" pitchFamily="18" charset="0"/>
              <a:cs typeface="Times New Roman" panose="02020603050405020304" pitchFamily="18" charset="0"/>
            </a:endParaRPr>
          </a:p>
          <a:p>
            <a:pPr algn="l"/>
            <a:r>
              <a:rPr lang="en-US" sz="1400" dirty="0" err="1">
                <a:solidFill>
                  <a:schemeClr val="tx1"/>
                </a:solidFill>
                <a:effectLst/>
                <a:latin typeface="Times New Roman" panose="02020603050405020304" pitchFamily="18" charset="0"/>
                <a:cs typeface="Times New Roman" panose="02020603050405020304" pitchFamily="18" charset="0"/>
              </a:rPr>
              <a:t>nx.set_node_attributes</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err="1">
                <a:solidFill>
                  <a:schemeClr val="tx1"/>
                </a:solidFill>
                <a:effectLst/>
                <a:latin typeface="Times New Roman" panose="02020603050405020304" pitchFamily="18" charset="0"/>
                <a:cs typeface="Times New Roman" panose="02020603050405020304" pitchFamily="18" charset="0"/>
              </a:rPr>
              <a:t>betweenness_dict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betweenness</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err="1">
                <a:solidFill>
                  <a:schemeClr val="tx1"/>
                </a:solidFill>
                <a:effectLst/>
                <a:latin typeface="Times New Roman" panose="02020603050405020304" pitchFamily="18" charset="0"/>
                <a:cs typeface="Times New Roman" panose="02020603050405020304" pitchFamily="18" charset="0"/>
              </a:rPr>
              <a:t>nx.set_node_attributes</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err="1">
                <a:solidFill>
                  <a:schemeClr val="tx1"/>
                </a:solidFill>
                <a:effectLst/>
                <a:latin typeface="Times New Roman" panose="02020603050405020304" pitchFamily="18" charset="0"/>
                <a:cs typeface="Times New Roman" panose="02020603050405020304" pitchFamily="18" charset="0"/>
              </a:rPr>
              <a:t>eigenvector_dict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eigenvector</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err="1">
                <a:solidFill>
                  <a:schemeClr val="tx1"/>
                </a:solidFill>
                <a:effectLst/>
                <a:latin typeface="Times New Roman" panose="02020603050405020304" pitchFamily="18" charset="0"/>
                <a:cs typeface="Times New Roman" panose="02020603050405020304" pitchFamily="18" charset="0"/>
              </a:rPr>
              <a:t>nx.set_node_attributes</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err="1">
                <a:solidFill>
                  <a:schemeClr val="tx1"/>
                </a:solidFill>
                <a:effectLst/>
                <a:latin typeface="Times New Roman" panose="02020603050405020304" pitchFamily="18" charset="0"/>
                <a:cs typeface="Times New Roman" panose="02020603050405020304" pitchFamily="18" charset="0"/>
              </a:rPr>
              <a:t>closeness_dict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closeness</a:t>
            </a:r>
            <a:r>
              <a:rPr lang="en-US" sz="1400" dirty="0">
                <a:solidFill>
                  <a:schemeClr val="tx1"/>
                </a:solidFill>
                <a:effectLst/>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AD8B0E84-6A27-4221-8EE8-284A9A22B39E}"/>
              </a:ext>
            </a:extLst>
          </p:cNvPr>
          <p:cNvSpPr txBox="1"/>
          <p:nvPr/>
        </p:nvSpPr>
        <p:spPr>
          <a:xfrm>
            <a:off x="905609" y="2889135"/>
            <a:ext cx="2444261" cy="2277547"/>
          </a:xfrm>
          <a:prstGeom prst="rect">
            <a:avLst/>
          </a:prstGeom>
          <a:noFill/>
        </p:spPr>
        <p:txBody>
          <a:bodyPr wrap="square">
            <a:spAutoFit/>
          </a:bodyPr>
          <a:lstStyle/>
          <a:p>
            <a:pPr algn="l"/>
            <a:r>
              <a:rPr lang="en-AU" sz="1200" dirty="0"/>
              <a:t>Top 10 nodes by degree:</a:t>
            </a:r>
          </a:p>
          <a:p>
            <a:pPr algn="l"/>
            <a:r>
              <a:rPr lang="en-AU" sz="1200" dirty="0"/>
              <a:t>('George Fox', 22)</a:t>
            </a:r>
          </a:p>
          <a:p>
            <a:pPr algn="l"/>
            <a:r>
              <a:rPr lang="en-AU" sz="1200" dirty="0"/>
              <a:t>('William Penn', 18)</a:t>
            </a:r>
          </a:p>
          <a:p>
            <a:pPr algn="l"/>
            <a:r>
              <a:rPr lang="en-AU" sz="1200" dirty="0"/>
              <a:t>('James </a:t>
            </a:r>
            <a:r>
              <a:rPr lang="en-AU" sz="1200" dirty="0" err="1"/>
              <a:t>Nayler</a:t>
            </a:r>
            <a:r>
              <a:rPr lang="en-AU" sz="1200" dirty="0"/>
              <a:t>', 16)</a:t>
            </a:r>
          </a:p>
          <a:p>
            <a:pPr algn="l"/>
            <a:r>
              <a:rPr lang="en-AU" sz="1200" dirty="0"/>
              <a:t>('George Whitehead', 13)</a:t>
            </a:r>
          </a:p>
          <a:p>
            <a:pPr algn="l"/>
            <a:r>
              <a:rPr lang="en-AU" sz="1200" dirty="0"/>
              <a:t>('Margaret Fell', 13)</a:t>
            </a:r>
          </a:p>
          <a:p>
            <a:pPr algn="l"/>
            <a:r>
              <a:rPr lang="en-AU" sz="1200" dirty="0"/>
              <a:t>('Benjamin </a:t>
            </a:r>
            <a:r>
              <a:rPr lang="en-AU" sz="1200" dirty="0" err="1"/>
              <a:t>Furly</a:t>
            </a:r>
            <a:r>
              <a:rPr lang="en-AU" sz="1200" dirty="0"/>
              <a:t>', 10)</a:t>
            </a:r>
          </a:p>
          <a:p>
            <a:pPr algn="l"/>
            <a:r>
              <a:rPr lang="en-AU" sz="1200" dirty="0"/>
              <a:t>('Edward Burrough', 9)</a:t>
            </a:r>
          </a:p>
          <a:p>
            <a:pPr algn="l"/>
            <a:r>
              <a:rPr lang="en-AU" sz="1200" dirty="0"/>
              <a:t>('George Keith', 8)</a:t>
            </a:r>
          </a:p>
          <a:p>
            <a:pPr algn="l"/>
            <a:r>
              <a:rPr lang="en-AU" sz="1200" dirty="0"/>
              <a:t>('Thomas Ellwood', 8)</a:t>
            </a:r>
          </a:p>
          <a:p>
            <a:pPr algn="l"/>
            <a:r>
              <a:rPr lang="en-AU" sz="1200" dirty="0"/>
              <a:t>('Francis </a:t>
            </a:r>
            <a:r>
              <a:rPr lang="en-AU" sz="1200" dirty="0" err="1"/>
              <a:t>Howgill</a:t>
            </a:r>
            <a:r>
              <a:rPr lang="en-AU" sz="1200" dirty="0"/>
              <a:t>', 7)</a:t>
            </a:r>
          </a:p>
          <a:p>
            <a:pPr algn="l"/>
            <a:endParaRPr lang="en-AU" dirty="0"/>
          </a:p>
        </p:txBody>
      </p:sp>
      <p:sp>
        <p:nvSpPr>
          <p:cNvPr id="15" name="TextBox 14">
            <a:extLst>
              <a:ext uri="{FF2B5EF4-FFF2-40B4-BE49-F238E27FC236}">
                <a16:creationId xmlns:a16="http://schemas.microsoft.com/office/drawing/2014/main" id="{B5D06B77-3BF5-4CFA-ABE1-3B3ED4CAE325}"/>
              </a:ext>
            </a:extLst>
          </p:cNvPr>
          <p:cNvSpPr txBox="1"/>
          <p:nvPr/>
        </p:nvSpPr>
        <p:spPr>
          <a:xfrm>
            <a:off x="4601308" y="2869490"/>
            <a:ext cx="4583722" cy="2123658"/>
          </a:xfrm>
          <a:prstGeom prst="rect">
            <a:avLst/>
          </a:prstGeom>
          <a:noFill/>
        </p:spPr>
        <p:txBody>
          <a:bodyPr wrap="square">
            <a:spAutoFit/>
          </a:bodyPr>
          <a:lstStyle/>
          <a:p>
            <a:pPr algn="l"/>
            <a:r>
              <a:rPr lang="en-AU" sz="1200" dirty="0"/>
              <a:t>Top 10 nodes by betweenness centrality:</a:t>
            </a:r>
          </a:p>
          <a:p>
            <a:pPr algn="l"/>
            <a:r>
              <a:rPr lang="en-AU" sz="1200" dirty="0"/>
              <a:t>('William Penn', 0.23999456006192205)</a:t>
            </a:r>
          </a:p>
          <a:p>
            <a:pPr algn="l"/>
            <a:r>
              <a:rPr lang="en-AU" sz="1200" dirty="0"/>
              <a:t>('George Fox', 0.23683257726065216)</a:t>
            </a:r>
          </a:p>
          <a:p>
            <a:pPr algn="l"/>
            <a:r>
              <a:rPr lang="en-AU" sz="1200" dirty="0"/>
              <a:t>('George Whitehead', 0.12632024847366005)</a:t>
            </a:r>
          </a:p>
          <a:p>
            <a:pPr algn="l"/>
            <a:r>
              <a:rPr lang="en-AU" sz="1200" dirty="0"/>
              <a:t>('Margaret Fell', 0.12106792237170329)</a:t>
            </a:r>
          </a:p>
          <a:p>
            <a:pPr algn="l"/>
            <a:r>
              <a:rPr lang="en-AU" sz="1200" dirty="0"/>
              <a:t>('James </a:t>
            </a:r>
            <a:r>
              <a:rPr lang="en-AU" sz="1200" dirty="0" err="1"/>
              <a:t>Nayler</a:t>
            </a:r>
            <a:r>
              <a:rPr lang="en-AU" sz="1200" dirty="0"/>
              <a:t>', 0.10446026280446098)</a:t>
            </a:r>
          </a:p>
          <a:p>
            <a:pPr algn="l"/>
            <a:r>
              <a:rPr lang="en-AU" sz="1200" dirty="0"/>
              <a:t>('Benjamin </a:t>
            </a:r>
            <a:r>
              <a:rPr lang="en-AU" sz="1200" dirty="0" err="1"/>
              <a:t>Furly</a:t>
            </a:r>
            <a:r>
              <a:rPr lang="en-AU" sz="1200" dirty="0"/>
              <a:t>', 0.06419626175167242)</a:t>
            </a:r>
          </a:p>
          <a:p>
            <a:pPr algn="l"/>
            <a:r>
              <a:rPr lang="en-AU" sz="1200" dirty="0"/>
              <a:t>('Thomas Ellwood', 0.046190623885104545)</a:t>
            </a:r>
          </a:p>
          <a:p>
            <a:pPr algn="l"/>
            <a:r>
              <a:rPr lang="en-AU" sz="1200" dirty="0"/>
              <a:t>('George Keith', 0.045006564009171565)</a:t>
            </a:r>
          </a:p>
          <a:p>
            <a:pPr algn="l"/>
            <a:r>
              <a:rPr lang="en-AU" sz="1200" dirty="0"/>
              <a:t>('John </a:t>
            </a:r>
            <a:r>
              <a:rPr lang="en-AU" sz="1200" dirty="0" err="1"/>
              <a:t>Audland</a:t>
            </a:r>
            <a:r>
              <a:rPr lang="en-AU" sz="1200" dirty="0"/>
              <a:t>', 0.04164936340077581)</a:t>
            </a:r>
          </a:p>
          <a:p>
            <a:pPr algn="l"/>
            <a:r>
              <a:rPr lang="en-AU" sz="1200" dirty="0"/>
              <a:t>('Alexander Parker', 0.03893676140525336)</a:t>
            </a:r>
          </a:p>
        </p:txBody>
      </p:sp>
    </p:spTree>
    <p:extLst>
      <p:ext uri="{BB962C8B-B14F-4D97-AF65-F5344CB8AC3E}">
        <p14:creationId xmlns:p14="http://schemas.microsoft.com/office/powerpoint/2010/main" val="39712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00D7-1331-4F0F-8EBA-827223522D96}"/>
              </a:ext>
            </a:extLst>
          </p:cNvPr>
          <p:cNvSpPr>
            <a:spLocks noGrp="1"/>
          </p:cNvSpPr>
          <p:nvPr>
            <p:ph type="title"/>
          </p:nvPr>
        </p:nvSpPr>
        <p:spPr>
          <a:xfrm>
            <a:off x="413658" y="77900"/>
            <a:ext cx="8229600" cy="489966"/>
          </a:xfrm>
        </p:spPr>
        <p:txBody>
          <a:bodyPr>
            <a:noAutofit/>
          </a:bodyPr>
          <a:lstStyle/>
          <a:p>
            <a:r>
              <a:rPr lang="en-US" sz="2800" dirty="0"/>
              <a:t>Draw the graph using the random layout</a:t>
            </a:r>
            <a:endParaRPr lang="en-AU" sz="2800" dirty="0"/>
          </a:p>
        </p:txBody>
      </p:sp>
      <p:sp>
        <p:nvSpPr>
          <p:cNvPr id="5" name="TextBox 4">
            <a:extLst>
              <a:ext uri="{FF2B5EF4-FFF2-40B4-BE49-F238E27FC236}">
                <a16:creationId xmlns:a16="http://schemas.microsoft.com/office/drawing/2014/main" id="{41558DBD-91FC-4A23-B40A-C0B511D4108F}"/>
              </a:ext>
            </a:extLst>
          </p:cNvPr>
          <p:cNvSpPr txBox="1"/>
          <p:nvPr/>
        </p:nvSpPr>
        <p:spPr>
          <a:xfrm>
            <a:off x="152400" y="750306"/>
            <a:ext cx="3331029" cy="954107"/>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accent5"/>
                </a:solidFill>
                <a:effectLst/>
                <a:latin typeface="Times New Roman" panose="02020603050405020304" pitchFamily="18" charset="0"/>
                <a:cs typeface="Times New Roman" panose="02020603050405020304" pitchFamily="18" charset="0"/>
              </a:rPr>
              <a:t># Draw the graph using the random layout</a:t>
            </a:r>
          </a:p>
          <a:p>
            <a:pPr algn="l"/>
            <a:r>
              <a:rPr lang="en-US" sz="1400" dirty="0">
                <a:solidFill>
                  <a:schemeClr val="accent5"/>
                </a:solidFill>
                <a:effectLst/>
                <a:latin typeface="Times New Roman" panose="02020603050405020304" pitchFamily="18" charset="0"/>
                <a:cs typeface="Times New Roman" panose="02020603050405020304" pitchFamily="18" charset="0"/>
              </a:rPr>
              <a:t>import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matplotlib.pyplot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accent5"/>
                </a:solidFill>
                <a:effectLst/>
                <a:latin typeface="Times New Roman" panose="02020603050405020304" pitchFamily="18" charset="0"/>
                <a:cs typeface="Times New Roman" panose="02020603050405020304" pitchFamily="18" charset="0"/>
              </a:rPr>
              <a:t>as </a:t>
            </a:r>
            <a:r>
              <a:rPr lang="en-US" sz="1400" dirty="0" err="1">
                <a:solidFill>
                  <a:schemeClr val="tx1"/>
                </a:solidFill>
                <a:effectLst/>
                <a:latin typeface="Times New Roman" panose="02020603050405020304" pitchFamily="18" charset="0"/>
                <a:cs typeface="Times New Roman" panose="02020603050405020304" pitchFamily="18" charset="0"/>
              </a:rPr>
              <a:t>plt</a:t>
            </a:r>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err="1">
                <a:solidFill>
                  <a:schemeClr val="tx1"/>
                </a:solidFill>
                <a:effectLst/>
                <a:latin typeface="Times New Roman" panose="02020603050405020304" pitchFamily="18" charset="0"/>
                <a:cs typeface="Times New Roman" panose="02020603050405020304" pitchFamily="18" charset="0"/>
              </a:rPr>
              <a:t>plt.figure</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figsize</a:t>
            </a:r>
            <a:r>
              <a:rPr lang="en-US" sz="1400" dirty="0">
                <a:solidFill>
                  <a:schemeClr val="tx1"/>
                </a:solidFill>
                <a:effectLst/>
                <a:latin typeface="Times New Roman" panose="02020603050405020304" pitchFamily="18" charset="0"/>
                <a:cs typeface="Times New Roman" panose="02020603050405020304" pitchFamily="18" charset="0"/>
              </a:rPr>
              <a:t>=(10,9))</a:t>
            </a:r>
          </a:p>
          <a:p>
            <a:pPr algn="l"/>
            <a:r>
              <a:rPr lang="en-US" sz="1400" dirty="0">
                <a:solidFill>
                  <a:schemeClr val="tx1"/>
                </a:solidFill>
                <a:effectLst/>
                <a:latin typeface="Times New Roman" panose="02020603050405020304" pitchFamily="18" charset="0"/>
                <a:cs typeface="Times New Roman" panose="02020603050405020304" pitchFamily="18" charset="0"/>
              </a:rPr>
              <a:t>pos = </a:t>
            </a:r>
            <a:r>
              <a:rPr lang="en-US" sz="1400" dirty="0" err="1">
                <a:solidFill>
                  <a:schemeClr val="tx1"/>
                </a:solidFill>
                <a:effectLst/>
                <a:latin typeface="Times New Roman" panose="02020603050405020304" pitchFamily="18" charset="0"/>
                <a:cs typeface="Times New Roman" panose="02020603050405020304" pitchFamily="18" charset="0"/>
              </a:rPr>
              <a:t>nx.random_layout</a:t>
            </a:r>
            <a:r>
              <a:rPr lang="en-US" sz="1400" dirty="0">
                <a:solidFill>
                  <a:schemeClr val="tx1"/>
                </a:solidFill>
                <a:effectLst/>
                <a:latin typeface="Times New Roman" panose="02020603050405020304" pitchFamily="18" charset="0"/>
                <a:cs typeface="Times New Roman" panose="02020603050405020304" pitchFamily="18" charset="0"/>
              </a:rPr>
              <a:t>(G)</a:t>
            </a:r>
          </a:p>
        </p:txBody>
      </p:sp>
      <p:pic>
        <p:nvPicPr>
          <p:cNvPr id="1028" name="Picture 4">
            <a:extLst>
              <a:ext uri="{FF2B5EF4-FFF2-40B4-BE49-F238E27FC236}">
                <a16:creationId xmlns:a16="http://schemas.microsoft.com/office/drawing/2014/main" id="{B7FA62FA-2D1E-4F11-8996-AC733F9E2A5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97042" y="567866"/>
            <a:ext cx="5294557" cy="4575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25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00D7-1331-4F0F-8EBA-827223522D96}"/>
              </a:ext>
            </a:extLst>
          </p:cNvPr>
          <p:cNvSpPr>
            <a:spLocks noGrp="1"/>
          </p:cNvSpPr>
          <p:nvPr>
            <p:ph type="title"/>
          </p:nvPr>
        </p:nvSpPr>
        <p:spPr>
          <a:xfrm>
            <a:off x="413658" y="77900"/>
            <a:ext cx="8229600" cy="489966"/>
          </a:xfrm>
        </p:spPr>
        <p:txBody>
          <a:bodyPr>
            <a:noAutofit/>
          </a:bodyPr>
          <a:lstStyle/>
          <a:p>
            <a:r>
              <a:rPr lang="en-US" sz="2800" dirty="0"/>
              <a:t>Draw the customized graph</a:t>
            </a:r>
            <a:endParaRPr lang="en-AU" sz="2800" dirty="0"/>
          </a:p>
        </p:txBody>
      </p:sp>
      <p:sp>
        <p:nvSpPr>
          <p:cNvPr id="5" name="TextBox 4">
            <a:extLst>
              <a:ext uri="{FF2B5EF4-FFF2-40B4-BE49-F238E27FC236}">
                <a16:creationId xmlns:a16="http://schemas.microsoft.com/office/drawing/2014/main" id="{41558DBD-91FC-4A23-B40A-C0B511D4108F}"/>
              </a:ext>
            </a:extLst>
          </p:cNvPr>
          <p:cNvSpPr txBox="1"/>
          <p:nvPr/>
        </p:nvSpPr>
        <p:spPr>
          <a:xfrm>
            <a:off x="152400" y="750306"/>
            <a:ext cx="3331029" cy="3754874"/>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accent5"/>
                </a:solidFill>
                <a:effectLst/>
                <a:latin typeface="Times New Roman" panose="02020603050405020304" pitchFamily="18" charset="0"/>
                <a:cs typeface="Times New Roman" panose="02020603050405020304" pitchFamily="18" charset="0"/>
              </a:rPr>
              <a:t># Draw the graph adding alpha, removing labels, and softening edge color</a:t>
            </a:r>
          </a:p>
          <a:p>
            <a:pPr algn="l"/>
            <a:r>
              <a:rPr lang="en-US" sz="1400" dirty="0" err="1">
                <a:solidFill>
                  <a:schemeClr val="tx1"/>
                </a:solidFill>
                <a:effectLst/>
                <a:latin typeface="Times New Roman" panose="02020603050405020304" pitchFamily="18" charset="0"/>
                <a:cs typeface="Times New Roman" panose="02020603050405020304" pitchFamily="18" charset="0"/>
              </a:rPr>
              <a:t>plt.figure</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figsize</a:t>
            </a:r>
            <a:r>
              <a:rPr lang="en-US" sz="1400" dirty="0">
                <a:solidFill>
                  <a:schemeClr val="tx1"/>
                </a:solidFill>
                <a:effectLst/>
                <a:latin typeface="Times New Roman" panose="02020603050405020304" pitchFamily="18" charset="0"/>
                <a:cs typeface="Times New Roman" panose="02020603050405020304" pitchFamily="18" charset="0"/>
              </a:rPr>
              <a:t>=(10,7))</a:t>
            </a:r>
          </a:p>
          <a:p>
            <a:pPr algn="l"/>
            <a:r>
              <a:rPr lang="en-US" sz="1400" dirty="0" err="1">
                <a:solidFill>
                  <a:schemeClr val="tx1"/>
                </a:solidFill>
                <a:effectLst/>
                <a:latin typeface="Times New Roman" panose="02020603050405020304" pitchFamily="18" charset="0"/>
                <a:cs typeface="Times New Roman" panose="02020603050405020304" pitchFamily="18" charset="0"/>
              </a:rPr>
              <a:t>node_size</a:t>
            </a:r>
            <a:r>
              <a:rPr lang="en-US" sz="1400" dirty="0">
                <a:solidFill>
                  <a:schemeClr val="tx1"/>
                </a:solidFill>
                <a:effectLst/>
                <a:latin typeface="Times New Roman" panose="02020603050405020304" pitchFamily="18" charset="0"/>
                <a:cs typeface="Times New Roman" panose="02020603050405020304" pitchFamily="18" charset="0"/>
              </a:rPr>
              <a:t> = [100*</a:t>
            </a:r>
            <a:r>
              <a:rPr lang="en-US" sz="1400" dirty="0" err="1">
                <a:solidFill>
                  <a:schemeClr val="tx1"/>
                </a:solidFill>
                <a:effectLst/>
                <a:latin typeface="Times New Roman" panose="02020603050405020304" pitchFamily="18" charset="0"/>
                <a:cs typeface="Times New Roman" panose="02020603050405020304" pitchFamily="18" charset="0"/>
              </a:rPr>
              <a:t>nx.get_node_attributes</a:t>
            </a:r>
            <a:r>
              <a:rPr lang="en-US" sz="1400" dirty="0">
                <a:solidFill>
                  <a:schemeClr val="tx1"/>
                </a:solidFill>
                <a:effectLst/>
                <a:latin typeface="Times New Roman" panose="02020603050405020304" pitchFamily="18" charset="0"/>
                <a:cs typeface="Times New Roman" panose="02020603050405020304" pitchFamily="18" charset="0"/>
              </a:rPr>
              <a:t>(G, 'degree')[v] for v in G]</a:t>
            </a:r>
          </a:p>
          <a:p>
            <a:pPr algn="l"/>
            <a:r>
              <a:rPr lang="en-US" sz="1400" dirty="0" err="1">
                <a:solidFill>
                  <a:schemeClr val="tx1"/>
                </a:solidFill>
                <a:effectLst/>
                <a:latin typeface="Times New Roman" panose="02020603050405020304" pitchFamily="18" charset="0"/>
                <a:cs typeface="Times New Roman" panose="02020603050405020304" pitchFamily="18" charset="0"/>
              </a:rPr>
              <a:t>nx.draw_networkx</a:t>
            </a:r>
            <a:r>
              <a:rPr lang="en-US" sz="1400" dirty="0">
                <a:solidFill>
                  <a:schemeClr val="tx1"/>
                </a:solidFill>
                <a:effectLst/>
                <a:latin typeface="Times New Roman" panose="02020603050405020304" pitchFamily="18" charset="0"/>
                <a:cs typeface="Times New Roman" panose="02020603050405020304" pitchFamily="18" charset="0"/>
              </a:rPr>
              <a:t>(G, pos, alpha=0.7, </a:t>
            </a:r>
            <a:r>
              <a:rPr lang="en-US" sz="1400" dirty="0" err="1">
                <a:solidFill>
                  <a:schemeClr val="tx1"/>
                </a:solidFill>
                <a:effectLst/>
                <a:latin typeface="Times New Roman" panose="02020603050405020304" pitchFamily="18" charset="0"/>
                <a:cs typeface="Times New Roman" panose="02020603050405020304" pitchFamily="18" charset="0"/>
              </a:rPr>
              <a:t>with_labels</a:t>
            </a:r>
            <a:r>
              <a:rPr lang="en-US" sz="1400" dirty="0">
                <a:solidFill>
                  <a:schemeClr val="tx1"/>
                </a:solidFill>
                <a:effectLst/>
                <a:latin typeface="Times New Roman" panose="02020603050405020304" pitchFamily="18" charset="0"/>
                <a:cs typeface="Times New Roman" panose="02020603050405020304" pitchFamily="18" charset="0"/>
              </a:rPr>
              <a:t>=</a:t>
            </a:r>
            <a:r>
              <a:rPr lang="en-US" sz="1400" dirty="0" err="1">
                <a:solidFill>
                  <a:schemeClr val="tx1"/>
                </a:solidFill>
                <a:effectLst/>
                <a:latin typeface="Times New Roman" panose="02020603050405020304" pitchFamily="18" charset="0"/>
                <a:cs typeface="Times New Roman" panose="02020603050405020304" pitchFamily="18" charset="0"/>
              </a:rPr>
              <a:t>False,node_size</a:t>
            </a:r>
            <a:r>
              <a:rPr lang="en-US" sz="1400" dirty="0">
                <a:solidFill>
                  <a:schemeClr val="tx1"/>
                </a:solidFill>
                <a:effectLst/>
                <a:latin typeface="Times New Roman" panose="02020603050405020304" pitchFamily="18" charset="0"/>
                <a:cs typeface="Times New Roman" panose="02020603050405020304" pitchFamily="18" charset="0"/>
              </a:rPr>
              <a:t> = </a:t>
            </a:r>
            <a:r>
              <a:rPr lang="en-US" sz="1400" dirty="0" err="1">
                <a:solidFill>
                  <a:schemeClr val="tx1"/>
                </a:solidFill>
                <a:effectLst/>
                <a:latin typeface="Times New Roman" panose="02020603050405020304" pitchFamily="18" charset="0"/>
                <a:cs typeface="Times New Roman" panose="02020603050405020304" pitchFamily="18" charset="0"/>
              </a:rPr>
              <a:t>node_size</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edge_color</a:t>
            </a:r>
            <a:r>
              <a:rPr lang="en-US" sz="1400" dirty="0">
                <a:solidFill>
                  <a:schemeClr val="tx1"/>
                </a:solidFill>
                <a:effectLst/>
                <a:latin typeface="Times New Roman" panose="02020603050405020304" pitchFamily="18" charset="0"/>
                <a:cs typeface="Times New Roman" panose="02020603050405020304" pitchFamily="18" charset="0"/>
              </a:rPr>
              <a:t>='.4',node_color='red')</a:t>
            </a:r>
          </a:p>
          <a:p>
            <a:pPr algn="l"/>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a:solidFill>
                  <a:schemeClr val="accent5"/>
                </a:solidFill>
                <a:effectLst/>
                <a:latin typeface="Times New Roman" panose="02020603050405020304" pitchFamily="18" charset="0"/>
                <a:cs typeface="Times New Roman" panose="02020603050405020304" pitchFamily="18" charset="0"/>
              </a:rPr>
              <a:t>#d = </a:t>
            </a:r>
            <a:r>
              <a:rPr lang="en-US" sz="1400" dirty="0" err="1">
                <a:solidFill>
                  <a:schemeClr val="accent5"/>
                </a:solidFill>
                <a:effectLst/>
                <a:latin typeface="Times New Roman" panose="02020603050405020304" pitchFamily="18" charset="0"/>
                <a:cs typeface="Times New Roman" panose="02020603050405020304" pitchFamily="18" charset="0"/>
              </a:rPr>
              <a:t>nx.degree</a:t>
            </a:r>
            <a:r>
              <a:rPr lang="en-US" sz="1400" dirty="0">
                <a:solidFill>
                  <a:schemeClr val="accent5"/>
                </a:solidFill>
                <a:effectLst/>
                <a:latin typeface="Times New Roman" panose="02020603050405020304" pitchFamily="18" charset="0"/>
                <a:cs typeface="Times New Roman" panose="02020603050405020304" pitchFamily="18" charset="0"/>
              </a:rPr>
              <a:t>(G)</a:t>
            </a:r>
          </a:p>
          <a:p>
            <a:pPr algn="l"/>
            <a:r>
              <a:rPr lang="en-US" sz="1400" dirty="0" err="1">
                <a:solidFill>
                  <a:schemeClr val="tx1"/>
                </a:solidFill>
                <a:effectLst/>
                <a:latin typeface="Times New Roman" panose="02020603050405020304" pitchFamily="18" charset="0"/>
                <a:cs typeface="Times New Roman" panose="02020603050405020304" pitchFamily="18" charset="0"/>
              </a:rPr>
              <a:t>nx.draw_networkx_labels</a:t>
            </a:r>
            <a:r>
              <a:rPr lang="en-US" sz="1400" dirty="0">
                <a:solidFill>
                  <a:schemeClr val="tx1"/>
                </a:solidFill>
                <a:effectLst/>
                <a:latin typeface="Times New Roman" panose="02020603050405020304" pitchFamily="18" charset="0"/>
                <a:cs typeface="Times New Roman" panose="02020603050405020304" pitchFamily="18" charset="0"/>
              </a:rPr>
              <a:t>(G, pos, labels={</a:t>
            </a:r>
            <a:r>
              <a:rPr lang="en-US" sz="1400" dirty="0">
                <a:solidFill>
                  <a:srgbClr val="C00000"/>
                </a:solidFill>
                <a:effectLst/>
                <a:latin typeface="Times New Roman" panose="02020603050405020304" pitchFamily="18" charset="0"/>
                <a:cs typeface="Times New Roman" panose="02020603050405020304" pitchFamily="18" charset="0"/>
              </a:rPr>
              <a:t>'George Fox</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'George Fox</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'William Penn</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'William Penn</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font_size</a:t>
            </a:r>
            <a:r>
              <a:rPr lang="en-US" sz="1400" dirty="0">
                <a:solidFill>
                  <a:schemeClr val="tx1"/>
                </a:solidFill>
                <a:effectLst/>
                <a:latin typeface="Times New Roman" panose="02020603050405020304" pitchFamily="18" charset="0"/>
                <a:cs typeface="Times New Roman" panose="02020603050405020304" pitchFamily="18" charset="0"/>
              </a:rPr>
              <a:t>=18, </a:t>
            </a:r>
            <a:r>
              <a:rPr lang="en-US" sz="1400" dirty="0" err="1">
                <a:solidFill>
                  <a:schemeClr val="tx1"/>
                </a:solidFill>
                <a:effectLst/>
                <a:latin typeface="Times New Roman" panose="02020603050405020304" pitchFamily="18" charset="0"/>
                <a:cs typeface="Times New Roman" panose="02020603050405020304" pitchFamily="18" charset="0"/>
              </a:rPr>
              <a:t>font_color</a:t>
            </a:r>
            <a:r>
              <a:rPr lang="en-US" sz="1400" dirty="0">
                <a:solidFill>
                  <a:schemeClr val="tx1"/>
                </a:solidFill>
                <a:effectLst/>
                <a:latin typeface="Times New Roman" panose="02020603050405020304" pitchFamily="18" charset="0"/>
                <a:cs typeface="Times New Roman" panose="02020603050405020304" pitchFamily="18" charset="0"/>
              </a:rPr>
              <a:t>='blue')</a:t>
            </a:r>
          </a:p>
          <a:p>
            <a:pPr algn="l"/>
            <a:r>
              <a:rPr lang="en-US" sz="1400" dirty="0" err="1">
                <a:solidFill>
                  <a:schemeClr val="tx1"/>
                </a:solidFill>
                <a:effectLst/>
                <a:latin typeface="Times New Roman" panose="02020603050405020304" pitchFamily="18" charset="0"/>
                <a:cs typeface="Times New Roman" panose="02020603050405020304" pitchFamily="18" charset="0"/>
              </a:rPr>
              <a:t>plt.axis</a:t>
            </a:r>
            <a:r>
              <a:rPr lang="en-US" sz="1400" dirty="0">
                <a:solidFill>
                  <a:schemeClr val="tx1"/>
                </a:solidFill>
                <a:effectLst/>
                <a:latin typeface="Times New Roman" panose="02020603050405020304" pitchFamily="18" charset="0"/>
                <a:cs typeface="Times New Roman" panose="02020603050405020304" pitchFamily="18" charset="0"/>
              </a:rPr>
              <a:t>('off')</a:t>
            </a:r>
          </a:p>
          <a:p>
            <a:pPr algn="l"/>
            <a:r>
              <a:rPr lang="en-US" sz="1400" dirty="0" err="1">
                <a:solidFill>
                  <a:schemeClr val="tx1"/>
                </a:solidFill>
                <a:effectLst/>
                <a:latin typeface="Times New Roman" panose="02020603050405020304" pitchFamily="18" charset="0"/>
                <a:cs typeface="Times New Roman" panose="02020603050405020304" pitchFamily="18" charset="0"/>
              </a:rPr>
              <a:t>plt.tight_layout</a:t>
            </a:r>
            <a:r>
              <a:rPr lang="en-US" sz="1400" dirty="0">
                <a:solidFill>
                  <a:schemeClr val="tx1"/>
                </a:solidFill>
                <a:effectLst/>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79028B09-7B3A-4C14-A0C3-CA2926B828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240" y="1123949"/>
            <a:ext cx="5805159" cy="404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ctrTitle"/>
          </p:nvPr>
        </p:nvSpPr>
        <p:spPr>
          <a:xfrm>
            <a:off x="381000" y="514350"/>
            <a:ext cx="8382000" cy="789775"/>
          </a:xfrm>
        </p:spPr>
        <p:txBody>
          <a:bodyPr>
            <a:normAutofit/>
          </a:bodyPr>
          <a:lstStyle/>
          <a:p>
            <a:pPr algn="ctr"/>
            <a:r>
              <a:rPr lang="en-US" altLang="en-US" sz="2800" dirty="0">
                <a:solidFill>
                  <a:srgbClr val="FF0000"/>
                </a:solidFill>
              </a:rPr>
              <a:t>The Role of Network Embeddedness in Film Success</a:t>
            </a:r>
            <a:endParaRPr lang="en-CA" altLang="en-US" sz="2800" dirty="0">
              <a:solidFill>
                <a:srgbClr val="FF0000"/>
              </a:solidFill>
            </a:endParaRPr>
          </a:p>
        </p:txBody>
      </p:sp>
      <p:sp>
        <p:nvSpPr>
          <p:cNvPr id="136195" name="Subtitle 2"/>
          <p:cNvSpPr>
            <a:spLocks noGrp="1"/>
          </p:cNvSpPr>
          <p:nvPr>
            <p:ph type="subTitle" idx="1"/>
          </p:nvPr>
        </p:nvSpPr>
        <p:spPr>
          <a:xfrm>
            <a:off x="3249929" y="1658541"/>
            <a:ext cx="5317331" cy="2205038"/>
          </a:xfrm>
        </p:spPr>
        <p:txBody>
          <a:bodyPr/>
          <a:lstStyle/>
          <a:p>
            <a:pPr algn="r"/>
            <a:r>
              <a:rPr lang="en-CA" altLang="en-US" b="1" dirty="0" err="1">
                <a:effectLst>
                  <a:outerShdw blurRad="38100" dist="38100" dir="2700000" algn="tl">
                    <a:srgbClr val="000000">
                      <a:alpha val="43137"/>
                    </a:srgbClr>
                  </a:outerShdw>
                </a:effectLst>
              </a:rPr>
              <a:t>G.Packard</a:t>
            </a:r>
            <a:r>
              <a:rPr lang="en-CA" altLang="en-US" b="1" dirty="0">
                <a:effectLst>
                  <a:outerShdw blurRad="38100" dist="38100" dir="2700000" algn="tl">
                    <a:srgbClr val="000000">
                      <a:alpha val="43137"/>
                    </a:srgbClr>
                  </a:outerShdw>
                </a:effectLst>
              </a:rPr>
              <a:t>, A. Aribarg, J. Eliashberg</a:t>
            </a:r>
          </a:p>
          <a:p>
            <a:r>
              <a:rPr lang="en-CA" altLang="en-US" sz="1600" b="1" dirty="0">
                <a:effectLst>
                  <a:outerShdw blurRad="38100" dist="38100" dir="2700000" algn="tl">
                    <a:srgbClr val="000000">
                      <a:alpha val="43137"/>
                    </a:srgbClr>
                  </a:outerShdw>
                </a:effectLst>
              </a:rPr>
              <a:t>And </a:t>
            </a:r>
            <a:r>
              <a:rPr lang="en-CA" altLang="en-US" sz="1600" b="1" dirty="0" err="1">
                <a:effectLst>
                  <a:outerShdw blurRad="38100" dist="38100" dir="2700000" algn="tl">
                    <a:srgbClr val="000000">
                      <a:alpha val="43137"/>
                    </a:srgbClr>
                  </a:outerShdw>
                </a:effectLst>
              </a:rPr>
              <a:t>N.Foutz</a:t>
            </a:r>
            <a:endParaRPr lang="en-CA" altLang="en-US" sz="1600" b="1" dirty="0">
              <a:effectLst>
                <a:outerShdw blurRad="38100" dist="38100" dir="2700000" algn="tl">
                  <a:srgbClr val="000000">
                    <a:alpha val="43137"/>
                  </a:srgbClr>
                </a:outerShdw>
              </a:effectLst>
            </a:endParaRPr>
          </a:p>
          <a:p>
            <a:pPr algn="r"/>
            <a:endParaRPr lang="en-CA" altLang="en-US" sz="1500" dirty="0"/>
          </a:p>
        </p:txBody>
      </p:sp>
      <p:cxnSp>
        <p:nvCxnSpPr>
          <p:cNvPr id="5" name="Straight Connector 4"/>
          <p:cNvCxnSpPr/>
          <p:nvPr/>
        </p:nvCxnSpPr>
        <p:spPr>
          <a:xfrm>
            <a:off x="7542610" y="2571750"/>
            <a:ext cx="0" cy="2571750"/>
          </a:xfrm>
          <a:prstGeom prst="line">
            <a:avLst/>
          </a:prstGeom>
          <a:ln w="254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pic>
        <p:nvPicPr>
          <p:cNvPr id="136197" name="Picture 2" descr="http://t1.gstatic.com/images?q=tbn:ANd9GcT9t_mvZu0k-wS_QqvQmPKc6FMkwJoj0HgUjwLJK7uGG_NtZBx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9466" y="2275285"/>
            <a:ext cx="1260872" cy="188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8" descr="http://t3.gstatic.com/images?q=tbn:ANd9GcQb129J345qQidfwuDG9JZokw83NwGKKuhHvxeQ7SGJasmD6gJj"/>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1547" y="1570435"/>
            <a:ext cx="756047" cy="110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9" name="Picture 10" descr="https://encrypted-tbn1.gstatic.com/images?q=tbn:ANd9GcR7F0h7C8Q7sD30EYMe8Hi6kEMXMumpRqEv-qqRfC1zmqDrPwgVZ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58803" y="2761060"/>
            <a:ext cx="689372" cy="998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0" name="Picture 12" descr="http://t1.gstatic.com/images?q=tbn:ANd9GcQ8jB40WB8CXdkOnyoiIm_Jolr-CXzdJtOzIv4WPYPzLvjrZ5JlGw"/>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71751" y="3956448"/>
            <a:ext cx="756047" cy="105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908565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1"/>
          <p:cNvSpPr>
            <a:spLocks noGrp="1"/>
          </p:cNvSpPr>
          <p:nvPr>
            <p:ph type="title"/>
          </p:nvPr>
        </p:nvSpPr>
        <p:spPr>
          <a:xfrm>
            <a:off x="304800" y="114871"/>
            <a:ext cx="8991600" cy="461963"/>
          </a:xfrm>
        </p:spPr>
        <p:txBody>
          <a:bodyPr>
            <a:noAutofit/>
          </a:bodyPr>
          <a:lstStyle/>
          <a:p>
            <a:pPr>
              <a:defRPr/>
            </a:pPr>
            <a:r>
              <a:rPr lang="en-US" altLang="en-US" sz="3200" dirty="0">
                <a:solidFill>
                  <a:srgbClr val="FF0000"/>
                </a:solidFill>
              </a:rPr>
              <a:t>The Role of Network Embeddedness in Film Success</a:t>
            </a:r>
            <a:endParaRPr lang="en-CA" sz="3200" dirty="0">
              <a:solidFill>
                <a:srgbClr val="FF5050"/>
              </a:solidFill>
              <a:latin typeface="+mn-lt"/>
            </a:endParaRPr>
          </a:p>
        </p:txBody>
      </p:sp>
      <p:pic>
        <p:nvPicPr>
          <p:cNvPr id="138245" name="Picture 1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17173" y="873323"/>
            <a:ext cx="3715941" cy="3396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id="{A3A7196D-03CC-4FFF-A464-9BFDB361329E}"/>
              </a:ext>
            </a:extLst>
          </p:cNvPr>
          <p:cNvSpPr>
            <a:spLocks noGrp="1"/>
          </p:cNvSpPr>
          <p:nvPr>
            <p:ph idx="1"/>
          </p:nvPr>
        </p:nvSpPr>
        <p:spPr>
          <a:xfrm>
            <a:off x="1219200" y="1352550"/>
            <a:ext cx="3739243" cy="3291840"/>
          </a:xfrm>
        </p:spPr>
        <p:txBody>
          <a:bodyPr>
            <a:normAutofit/>
          </a:bodyPr>
          <a:lstStyle/>
          <a:p>
            <a:r>
              <a:rPr lang="en-US" dirty="0">
                <a:solidFill>
                  <a:srgbClr val="000000"/>
                </a:solidFill>
                <a:latin typeface="Helvetica Neue"/>
              </a:rPr>
              <a:t>T</a:t>
            </a:r>
            <a:r>
              <a:rPr lang="en-US" b="0" i="0" dirty="0">
                <a:solidFill>
                  <a:srgbClr val="000000"/>
                </a:solidFill>
                <a:effectLst/>
                <a:latin typeface="Helvetica Neue"/>
              </a:rPr>
              <a:t>wo aspects of network embeddedness: </a:t>
            </a:r>
          </a:p>
          <a:p>
            <a:pPr lvl="1"/>
            <a:r>
              <a:rPr lang="en-US" b="0" i="0" dirty="0">
                <a:solidFill>
                  <a:srgbClr val="000000"/>
                </a:solidFill>
                <a:effectLst/>
                <a:latin typeface="Helvetica Neue"/>
              </a:rPr>
              <a:t>positional embeddedness (</a:t>
            </a:r>
            <a:r>
              <a:rPr lang="en-US" dirty="0">
                <a:solidFill>
                  <a:srgbClr val="000000"/>
                </a:solidFill>
                <a:latin typeface="Helvetica Neue"/>
              </a:rPr>
              <a:t>Eigenvector centrality</a:t>
            </a:r>
            <a:r>
              <a:rPr lang="en-US" b="0" i="0" dirty="0">
                <a:solidFill>
                  <a:srgbClr val="000000"/>
                </a:solidFill>
                <a:effectLst/>
                <a:latin typeface="Helvetica Neue"/>
              </a:rPr>
              <a:t>)—how well a person is tied to well-connected others</a:t>
            </a:r>
          </a:p>
          <a:p>
            <a:pPr lvl="1"/>
            <a:r>
              <a:rPr lang="en-US" b="0" i="0" dirty="0">
                <a:solidFill>
                  <a:srgbClr val="000000"/>
                </a:solidFill>
                <a:effectLst/>
                <a:latin typeface="Helvetica Neue"/>
              </a:rPr>
              <a:t>junctional embeddedness (</a:t>
            </a:r>
            <a:r>
              <a:rPr lang="en-US" dirty="0">
                <a:solidFill>
                  <a:srgbClr val="000000"/>
                </a:solidFill>
                <a:latin typeface="Helvetica Neue"/>
              </a:rPr>
              <a:t>betweenness centrality</a:t>
            </a:r>
            <a:r>
              <a:rPr lang="en-US" b="0" i="0" dirty="0">
                <a:solidFill>
                  <a:srgbClr val="000000"/>
                </a:solidFill>
                <a:effectLst/>
                <a:latin typeface="Helvetica Neue"/>
              </a:rPr>
              <a:t>)—the extent to which a person bridges sub-communities in the industry</a:t>
            </a:r>
          </a:p>
          <a:p>
            <a:endParaRPr lang="en-AU" dirty="0"/>
          </a:p>
        </p:txBody>
      </p:sp>
    </p:spTree>
    <p:extLst>
      <p:ext uri="{BB962C8B-B14F-4D97-AF65-F5344CB8AC3E}">
        <p14:creationId xmlns:p14="http://schemas.microsoft.com/office/powerpoint/2010/main" val="114590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B157-74DE-44A0-A43E-AED42B14FAC1}"/>
              </a:ext>
            </a:extLst>
          </p:cNvPr>
          <p:cNvSpPr>
            <a:spLocks noGrp="1"/>
          </p:cNvSpPr>
          <p:nvPr>
            <p:ph type="title"/>
          </p:nvPr>
        </p:nvSpPr>
        <p:spPr>
          <a:xfrm>
            <a:off x="375138" y="127304"/>
            <a:ext cx="8229600" cy="857250"/>
          </a:xfrm>
        </p:spPr>
        <p:txBody>
          <a:bodyPr/>
          <a:lstStyle/>
          <a:p>
            <a:r>
              <a:rPr lang="en-AU" dirty="0"/>
              <a:t>Community Detection and Modularity</a:t>
            </a:r>
          </a:p>
        </p:txBody>
      </p:sp>
      <p:sp>
        <p:nvSpPr>
          <p:cNvPr id="3" name="Content Placeholder 2">
            <a:extLst>
              <a:ext uri="{FF2B5EF4-FFF2-40B4-BE49-F238E27FC236}">
                <a16:creationId xmlns:a16="http://schemas.microsoft.com/office/drawing/2014/main" id="{A4EBAAD1-EB20-47C3-960E-C45C264B3C22}"/>
              </a:ext>
            </a:extLst>
          </p:cNvPr>
          <p:cNvSpPr>
            <a:spLocks noGrp="1"/>
          </p:cNvSpPr>
          <p:nvPr>
            <p:ph idx="1"/>
          </p:nvPr>
        </p:nvSpPr>
        <p:spPr>
          <a:xfrm>
            <a:off x="375138" y="1166336"/>
            <a:ext cx="8229600" cy="3291840"/>
          </a:xfrm>
        </p:spPr>
        <p:txBody>
          <a:bodyPr>
            <a:normAutofit lnSpcReduction="10000"/>
          </a:bodyPr>
          <a:lstStyle/>
          <a:p>
            <a:r>
              <a:rPr lang="en-US" dirty="0"/>
              <a:t> The process of seeking out communities within a network</a:t>
            </a:r>
          </a:p>
          <a:p>
            <a:r>
              <a:rPr lang="en-US" dirty="0"/>
              <a:t> Identify communities in a network</a:t>
            </a:r>
          </a:p>
          <a:p>
            <a:pPr lvl="1"/>
            <a:r>
              <a:rPr lang="en-US" dirty="0"/>
              <a:t>Based on that a group of nodes in a network are more densely connected internally than with others</a:t>
            </a:r>
          </a:p>
          <a:p>
            <a:r>
              <a:rPr lang="en-US" dirty="0"/>
              <a:t>Modularity </a:t>
            </a:r>
          </a:p>
          <a:p>
            <a:pPr lvl="1"/>
            <a:r>
              <a:rPr lang="en-US" dirty="0"/>
              <a:t>Measure the strength of division of a network into modules (/communities)</a:t>
            </a:r>
          </a:p>
          <a:p>
            <a:pPr lvl="1"/>
            <a:r>
              <a:rPr lang="en-US" dirty="0"/>
              <a:t>The fraction of the edges that fall within the given group - the expected fraction if edges were distributed at random</a:t>
            </a:r>
          </a:p>
          <a:p>
            <a:pPr lvl="1"/>
            <a:r>
              <a:rPr lang="en-US" dirty="0"/>
              <a:t>The higher the modularity, the more dense connections between the nodes within communities and the more sparse connections between nodes in different communities. </a:t>
            </a:r>
          </a:p>
          <a:p>
            <a:endParaRPr lang="en-AU" dirty="0"/>
          </a:p>
        </p:txBody>
      </p:sp>
    </p:spTree>
    <p:extLst>
      <p:ext uri="{BB962C8B-B14F-4D97-AF65-F5344CB8AC3E}">
        <p14:creationId xmlns:p14="http://schemas.microsoft.com/office/powerpoint/2010/main" val="257851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B127-AEBA-4902-A09C-E727FDE1902A}"/>
              </a:ext>
            </a:extLst>
          </p:cNvPr>
          <p:cNvSpPr>
            <a:spLocks noGrp="1"/>
          </p:cNvSpPr>
          <p:nvPr>
            <p:ph type="title"/>
          </p:nvPr>
        </p:nvSpPr>
        <p:spPr>
          <a:xfrm>
            <a:off x="281355" y="239315"/>
            <a:ext cx="8229600" cy="732235"/>
          </a:xfrm>
        </p:spPr>
        <p:txBody>
          <a:bodyPr>
            <a:normAutofit/>
          </a:bodyPr>
          <a:lstStyle/>
          <a:p>
            <a:r>
              <a:rPr lang="en-AU" dirty="0"/>
              <a:t>Detecting Community via </a:t>
            </a:r>
            <a:r>
              <a:rPr lang="en-AU" dirty="0" err="1"/>
              <a:t>Networkx</a:t>
            </a:r>
            <a:endParaRPr lang="en-AU" dirty="0"/>
          </a:p>
        </p:txBody>
      </p:sp>
      <p:sp>
        <p:nvSpPr>
          <p:cNvPr id="7" name="TextBox 6">
            <a:extLst>
              <a:ext uri="{FF2B5EF4-FFF2-40B4-BE49-F238E27FC236}">
                <a16:creationId xmlns:a16="http://schemas.microsoft.com/office/drawing/2014/main" id="{178F168D-474D-4337-8F5B-5C8250FB22EA}"/>
              </a:ext>
            </a:extLst>
          </p:cNvPr>
          <p:cNvSpPr txBox="1"/>
          <p:nvPr/>
        </p:nvSpPr>
        <p:spPr>
          <a:xfrm>
            <a:off x="293078" y="3221295"/>
            <a:ext cx="7479322" cy="1569660"/>
          </a:xfrm>
          <a:prstGeom prst="rect">
            <a:avLst/>
          </a:prstGeom>
          <a:noFill/>
        </p:spPr>
        <p:txBody>
          <a:bodyPr wrap="square">
            <a:spAutoFit/>
          </a:bodyPr>
          <a:lstStyle/>
          <a:p>
            <a:pPr algn="l"/>
            <a:r>
              <a:rPr lang="en-AU" sz="1200" dirty="0"/>
              <a:t>Class 0: ['Peter Collinson', 'Thomas Story', 'Jane </a:t>
            </a:r>
            <a:r>
              <a:rPr lang="en-AU" sz="1200" dirty="0" err="1"/>
              <a:t>Sowle</a:t>
            </a:r>
            <a:r>
              <a:rPr lang="en-AU" sz="1200" dirty="0"/>
              <a:t>', 'Samuel </a:t>
            </a:r>
            <a:r>
              <a:rPr lang="en-AU" sz="1200" dirty="0" err="1"/>
              <a:t>Bownas</a:t>
            </a:r>
            <a:r>
              <a:rPr lang="en-AU" sz="1200" dirty="0"/>
              <a:t>', 'Richard Claridge', 'John Bartram', 'William Bradford', 'Anne Conway Viscountess Conway and </a:t>
            </a:r>
            <a:r>
              <a:rPr lang="en-AU" sz="1200" dirty="0" err="1"/>
              <a:t>Killultagh</a:t>
            </a:r>
            <a:r>
              <a:rPr lang="en-AU" sz="1200" dirty="0"/>
              <a:t>', 'George Keith', 'Isabel </a:t>
            </a:r>
            <a:r>
              <a:rPr lang="en-AU" sz="1200" dirty="0" err="1"/>
              <a:t>Yeamans</a:t>
            </a:r>
            <a:r>
              <a:rPr lang="en-AU" sz="1200" dirty="0"/>
              <a:t>', 'James Logan', 'Joseph </a:t>
            </a:r>
            <a:r>
              <a:rPr lang="en-AU" sz="1200" dirty="0" err="1"/>
              <a:t>Besse</a:t>
            </a:r>
            <a:r>
              <a:rPr lang="en-AU" sz="1200" dirty="0"/>
              <a:t>', 'David Lloyd', '</a:t>
            </a:r>
            <a:r>
              <a:rPr lang="en-AU" sz="1200" dirty="0" err="1"/>
              <a:t>Tace</a:t>
            </a:r>
            <a:r>
              <a:rPr lang="en-AU" sz="1200" dirty="0"/>
              <a:t> </a:t>
            </a:r>
            <a:r>
              <a:rPr lang="en-AU" sz="1200" dirty="0" err="1"/>
              <a:t>Sowle</a:t>
            </a:r>
            <a:r>
              <a:rPr lang="en-AU" sz="1200" dirty="0"/>
              <a:t>', 'Edward </a:t>
            </a:r>
            <a:r>
              <a:rPr lang="en-AU" sz="1200" dirty="0" err="1"/>
              <a:t>Haistwell</a:t>
            </a:r>
            <a:r>
              <a:rPr lang="en-AU" sz="1200" dirty="0"/>
              <a:t>', 'Isaac Norris', 'William Penn']</a:t>
            </a:r>
          </a:p>
          <a:p>
            <a:pPr algn="l"/>
            <a:r>
              <a:rPr lang="en-AU" sz="1200" dirty="0"/>
              <a:t>Class 1: ['William Tomlinson', 'Thomas Lower', 'George Fox the younger', 'Margaret Fell', 'Gervase Benson', 'William Gibson', 'Dorcas </a:t>
            </a:r>
            <a:r>
              <a:rPr lang="en-AU" sz="1200" dirty="0" err="1"/>
              <a:t>Erbery</a:t>
            </a:r>
            <a:r>
              <a:rPr lang="en-AU" sz="1200" dirty="0"/>
              <a:t>', 'Francis </a:t>
            </a:r>
            <a:r>
              <a:rPr lang="en-AU" sz="1200" dirty="0" err="1"/>
              <a:t>Howgill</a:t>
            </a:r>
            <a:r>
              <a:rPr lang="en-AU" sz="1200" dirty="0"/>
              <a:t>', 'James </a:t>
            </a:r>
            <a:r>
              <a:rPr lang="en-AU" sz="1200" dirty="0" err="1"/>
              <a:t>Nayler</a:t>
            </a:r>
            <a:r>
              <a:rPr lang="en-AU" sz="1200" dirty="0"/>
              <a:t>', 'Martha Simmonds', 'Hannah Stranger', 'Elizabeth Leavens', 'Robert Rich', 'Thomas </a:t>
            </a:r>
            <a:r>
              <a:rPr lang="en-AU" sz="1200" dirty="0" err="1"/>
              <a:t>Aldam</a:t>
            </a:r>
            <a:r>
              <a:rPr lang="en-AU" sz="1200" dirty="0"/>
              <a:t>', 'Richard Farnworth', 'Anthony Pearson', 'Thomas </a:t>
            </a:r>
            <a:r>
              <a:rPr lang="en-AU" sz="1200" dirty="0" err="1"/>
              <a:t>Holme</a:t>
            </a:r>
            <a:r>
              <a:rPr lang="en-AU" sz="1200" dirty="0"/>
              <a:t>']</a:t>
            </a:r>
          </a:p>
        </p:txBody>
      </p:sp>
      <p:sp>
        <p:nvSpPr>
          <p:cNvPr id="8" name="TextBox 7">
            <a:extLst>
              <a:ext uri="{FF2B5EF4-FFF2-40B4-BE49-F238E27FC236}">
                <a16:creationId xmlns:a16="http://schemas.microsoft.com/office/drawing/2014/main" id="{A5E07029-23A3-41ED-9EB6-AAACF940C05E}"/>
              </a:ext>
            </a:extLst>
          </p:cNvPr>
          <p:cNvSpPr txBox="1"/>
          <p:nvPr/>
        </p:nvSpPr>
        <p:spPr>
          <a:xfrm>
            <a:off x="128955" y="1029653"/>
            <a:ext cx="8382000" cy="2031325"/>
          </a:xfrm>
          <a:prstGeom prst="rect">
            <a:avLst/>
          </a:prstGeom>
          <a:solidFill>
            <a:schemeClr val="bg1">
              <a:lumMod val="95000"/>
            </a:schemeClr>
          </a:solidFill>
          <a:ln w="15875" cmpd="dbl">
            <a:solidFill>
              <a:schemeClr val="bg1">
                <a:lumMod val="85000"/>
              </a:schemeClr>
            </a:solidFill>
            <a:prstDash val="solid"/>
          </a:ln>
        </p:spPr>
        <p:txBody>
          <a:bodyPr wrap="square">
            <a:spAutoFit/>
          </a:bodyPr>
          <a:lstStyle/>
          <a:p>
            <a:pPr algn="l"/>
            <a:r>
              <a:rPr lang="en-US" sz="1400" dirty="0">
                <a:solidFill>
                  <a:schemeClr val="tx1"/>
                </a:solidFill>
                <a:effectLst/>
                <a:latin typeface="Times New Roman" panose="02020603050405020304" pitchFamily="18" charset="0"/>
                <a:cs typeface="Times New Roman" panose="02020603050405020304" pitchFamily="18" charset="0"/>
              </a:rPr>
              <a:t>communities = </a:t>
            </a:r>
            <a:r>
              <a:rPr lang="en-US" sz="1400" dirty="0" err="1">
                <a:solidFill>
                  <a:schemeClr val="tx1"/>
                </a:solidFill>
                <a:effectLst/>
                <a:latin typeface="Times New Roman" panose="02020603050405020304" pitchFamily="18" charset="0"/>
                <a:cs typeface="Times New Roman" panose="02020603050405020304" pitchFamily="18" charset="0"/>
              </a:rPr>
              <a:t>community.greedy_modularity_communities</a:t>
            </a:r>
            <a:r>
              <a:rPr lang="en-US" sz="1400" dirty="0">
                <a:solidFill>
                  <a:schemeClr val="tx1"/>
                </a:solidFill>
                <a:effectLst/>
                <a:latin typeface="Times New Roman" panose="02020603050405020304" pitchFamily="18" charset="0"/>
                <a:cs typeface="Times New Roman" panose="02020603050405020304" pitchFamily="18" charset="0"/>
              </a:rPr>
              <a:t>(G)</a:t>
            </a:r>
          </a:p>
          <a:p>
            <a:pPr algn="l"/>
            <a:r>
              <a:rPr lang="en-US" sz="1400" dirty="0" err="1">
                <a:solidFill>
                  <a:schemeClr val="tx1"/>
                </a:solidFill>
                <a:effectLst/>
                <a:latin typeface="Times New Roman" panose="02020603050405020304" pitchFamily="18" charset="0"/>
                <a:cs typeface="Times New Roman" panose="02020603050405020304" pitchFamily="18" charset="0"/>
              </a:rPr>
              <a:t>modularity_dict</a:t>
            </a:r>
            <a:r>
              <a:rPr lang="en-US" sz="1400" dirty="0">
                <a:solidFill>
                  <a:schemeClr val="tx1"/>
                </a:solidFill>
                <a:effectLst/>
                <a:latin typeface="Times New Roman" panose="02020603050405020304" pitchFamily="18" charset="0"/>
                <a:cs typeface="Times New Roman" panose="02020603050405020304" pitchFamily="18" charset="0"/>
              </a:rPr>
              <a:t> = {}</a:t>
            </a:r>
          </a:p>
          <a:p>
            <a:pPr algn="l"/>
            <a:r>
              <a:rPr lang="en-US" sz="1400" dirty="0">
                <a:solidFill>
                  <a:schemeClr val="tx1"/>
                </a:solidFill>
                <a:effectLst/>
                <a:latin typeface="Times New Roman" panose="02020603050405020304" pitchFamily="18" charset="0"/>
                <a:cs typeface="Times New Roman" panose="02020603050405020304" pitchFamily="18" charset="0"/>
              </a:rPr>
              <a:t>for </a:t>
            </a:r>
            <a:r>
              <a:rPr lang="en-US" sz="1400" dirty="0" err="1">
                <a:solidFill>
                  <a:schemeClr val="tx1"/>
                </a:solidFill>
                <a:effectLst/>
                <a:latin typeface="Times New Roman" panose="02020603050405020304" pitchFamily="18" charset="0"/>
                <a:cs typeface="Times New Roman" panose="02020603050405020304" pitchFamily="18" charset="0"/>
              </a:rPr>
              <a:t>i,c</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accent5"/>
                </a:solidFill>
                <a:effectLst/>
                <a:latin typeface="Times New Roman" panose="02020603050405020304" pitchFamily="18" charset="0"/>
                <a:cs typeface="Times New Roman" panose="02020603050405020304" pitchFamily="18" charset="0"/>
              </a:rPr>
              <a:t>in enumerate</a:t>
            </a:r>
            <a:r>
              <a:rPr lang="en-US" sz="1400" dirty="0">
                <a:solidFill>
                  <a:schemeClr val="tx1"/>
                </a:solidFill>
                <a:effectLst/>
                <a:latin typeface="Times New Roman" panose="02020603050405020304" pitchFamily="18" charset="0"/>
                <a:cs typeface="Times New Roman" panose="02020603050405020304" pitchFamily="18" charset="0"/>
              </a:rPr>
              <a:t>(communities):</a:t>
            </a:r>
          </a:p>
          <a:p>
            <a:pPr algn="l"/>
            <a:r>
              <a:rPr lang="en-US" sz="1400" dirty="0">
                <a:solidFill>
                  <a:schemeClr val="tx1"/>
                </a:solidFill>
                <a:effectLst/>
                <a:latin typeface="Times New Roman" panose="02020603050405020304" pitchFamily="18" charset="0"/>
                <a:cs typeface="Times New Roman" panose="02020603050405020304" pitchFamily="18" charset="0"/>
              </a:rPr>
              <a:t>    for name in c:</a:t>
            </a:r>
          </a:p>
          <a:p>
            <a:pPr algn="l"/>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modularity_dict</a:t>
            </a:r>
            <a:r>
              <a:rPr lang="en-US" sz="1400" dirty="0">
                <a:solidFill>
                  <a:schemeClr val="tx1"/>
                </a:solidFill>
                <a:effectLst/>
                <a:latin typeface="Times New Roman" panose="02020603050405020304" pitchFamily="18" charset="0"/>
                <a:cs typeface="Times New Roman" panose="02020603050405020304" pitchFamily="18" charset="0"/>
              </a:rPr>
              <a:t>[name] = </a:t>
            </a:r>
            <a:r>
              <a:rPr lang="en-US" sz="1400" dirty="0" err="1">
                <a:solidFill>
                  <a:schemeClr val="tx1"/>
                </a:solidFill>
                <a:effectLst/>
                <a:latin typeface="Times New Roman" panose="02020603050405020304" pitchFamily="18" charset="0"/>
                <a:cs typeface="Times New Roman" panose="02020603050405020304" pitchFamily="18" charset="0"/>
              </a:rPr>
              <a:t>i</a:t>
            </a:r>
            <a:endParaRPr lang="en-US" sz="1400" dirty="0">
              <a:solidFill>
                <a:schemeClr val="tx1"/>
              </a:solidFill>
              <a:effectLst/>
              <a:latin typeface="Times New Roman" panose="02020603050405020304" pitchFamily="18" charset="0"/>
              <a:cs typeface="Times New Roman" panose="02020603050405020304" pitchFamily="18" charset="0"/>
            </a:endParaRPr>
          </a:p>
          <a:p>
            <a:pPr algn="l"/>
            <a:r>
              <a:rPr lang="en-US" sz="1400" dirty="0" err="1">
                <a:solidFill>
                  <a:schemeClr val="tx1"/>
                </a:solidFill>
                <a:effectLst/>
                <a:latin typeface="Times New Roman" panose="02020603050405020304" pitchFamily="18" charset="0"/>
                <a:cs typeface="Times New Roman" panose="02020603050405020304" pitchFamily="18" charset="0"/>
              </a:rPr>
              <a:t>nx.set_node_attributes</a:t>
            </a:r>
            <a:r>
              <a:rPr lang="en-US" sz="1400" dirty="0">
                <a:solidFill>
                  <a:schemeClr val="tx1"/>
                </a:solidFill>
                <a:effectLst/>
                <a:latin typeface="Times New Roman" panose="02020603050405020304" pitchFamily="18" charset="0"/>
                <a:cs typeface="Times New Roman" panose="02020603050405020304" pitchFamily="18" charset="0"/>
              </a:rPr>
              <a:t>(G, </a:t>
            </a:r>
            <a:r>
              <a:rPr lang="en-US" sz="1400" dirty="0" err="1">
                <a:solidFill>
                  <a:schemeClr val="tx1"/>
                </a:solidFill>
                <a:effectLst/>
                <a:latin typeface="Times New Roman" panose="02020603050405020304" pitchFamily="18" charset="0"/>
                <a:cs typeface="Times New Roman" panose="02020603050405020304" pitchFamily="18" charset="0"/>
              </a:rPr>
              <a:t>modularity_dict</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rgbClr val="C00000"/>
                </a:solidFill>
                <a:effectLst/>
                <a:latin typeface="Times New Roman" panose="02020603050405020304" pitchFamily="18" charset="0"/>
                <a:cs typeface="Times New Roman" panose="02020603050405020304" pitchFamily="18" charset="0"/>
              </a:rPr>
              <a:t>modularity</a:t>
            </a:r>
            <a:r>
              <a:rPr lang="en-US" sz="1400" dirty="0">
                <a:solidFill>
                  <a:schemeClr val="tx1"/>
                </a:solidFill>
                <a:effectLst/>
                <a:latin typeface="Times New Roman" panose="02020603050405020304" pitchFamily="18" charset="0"/>
                <a:cs typeface="Times New Roman" panose="02020603050405020304" pitchFamily="18" charset="0"/>
              </a:rPr>
              <a:t>’)</a:t>
            </a:r>
          </a:p>
          <a:p>
            <a:pPr algn="l"/>
            <a:r>
              <a:rPr lang="en-US" sz="1400" dirty="0">
                <a:solidFill>
                  <a:schemeClr val="tx1"/>
                </a:solidFill>
                <a:effectLst/>
                <a:latin typeface="Times New Roman" panose="02020603050405020304" pitchFamily="18" charset="0"/>
                <a:cs typeface="Times New Roman" panose="02020603050405020304" pitchFamily="18" charset="0"/>
              </a:rPr>
              <a:t>for </a:t>
            </a:r>
            <a:r>
              <a:rPr lang="en-US" sz="1400" dirty="0" err="1">
                <a:solidFill>
                  <a:schemeClr val="tx1"/>
                </a:solidFill>
                <a:effectLst/>
                <a:latin typeface="Times New Roman" panose="02020603050405020304" pitchFamily="18" charset="0"/>
                <a:cs typeface="Times New Roman" panose="02020603050405020304" pitchFamily="18" charset="0"/>
              </a:rPr>
              <a:t>i,c</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a:solidFill>
                  <a:schemeClr val="accent5"/>
                </a:solidFill>
                <a:effectLst/>
                <a:latin typeface="Times New Roman" panose="02020603050405020304" pitchFamily="18" charset="0"/>
                <a:cs typeface="Times New Roman" panose="02020603050405020304" pitchFamily="18" charset="0"/>
              </a:rPr>
              <a:t>in enumerate</a:t>
            </a:r>
            <a:r>
              <a:rPr lang="en-US" sz="1400" dirty="0">
                <a:solidFill>
                  <a:schemeClr val="tx1"/>
                </a:solidFill>
                <a:effectLst/>
                <a:latin typeface="Times New Roman" panose="02020603050405020304" pitchFamily="18" charset="0"/>
                <a:cs typeface="Times New Roman" panose="02020603050405020304" pitchFamily="18" charset="0"/>
              </a:rPr>
              <a:t>(communities): </a:t>
            </a:r>
          </a:p>
          <a:p>
            <a:pPr algn="l"/>
            <a:r>
              <a:rPr lang="en-US" sz="1400" dirty="0">
                <a:solidFill>
                  <a:schemeClr val="tx1"/>
                </a:solidFill>
                <a:effectLst/>
                <a:latin typeface="Times New Roman" panose="02020603050405020304" pitchFamily="18" charset="0"/>
                <a:cs typeface="Times New Roman" panose="02020603050405020304" pitchFamily="18" charset="0"/>
              </a:rPr>
              <a:t>       if </a:t>
            </a:r>
            <a:r>
              <a:rPr lang="en-US" sz="1400" dirty="0" err="1">
                <a:solidFill>
                  <a:schemeClr val="accent5"/>
                </a:solidFill>
                <a:effectLst/>
                <a:latin typeface="Times New Roman" panose="02020603050405020304" pitchFamily="18" charset="0"/>
                <a:cs typeface="Times New Roman" panose="02020603050405020304" pitchFamily="18" charset="0"/>
              </a:rPr>
              <a:t>len</a:t>
            </a:r>
            <a:r>
              <a:rPr lang="en-US" sz="1400" dirty="0">
                <a:solidFill>
                  <a:schemeClr val="tx1"/>
                </a:solidFill>
                <a:effectLst/>
                <a:latin typeface="Times New Roman" panose="02020603050405020304" pitchFamily="18" charset="0"/>
                <a:cs typeface="Times New Roman" panose="02020603050405020304" pitchFamily="18" charset="0"/>
              </a:rPr>
              <a:t>(c) &gt; 2: </a:t>
            </a:r>
          </a:p>
          <a:p>
            <a:pPr algn="l"/>
            <a:r>
              <a:rPr lang="en-US" sz="1400" dirty="0">
                <a:solidFill>
                  <a:schemeClr val="tx1"/>
                </a:solidFill>
                <a:effectLst/>
                <a:latin typeface="Times New Roman" panose="02020603050405020304" pitchFamily="18" charset="0"/>
                <a:cs typeface="Times New Roman" panose="02020603050405020304" pitchFamily="18" charset="0"/>
              </a:rPr>
              <a:t>           print('</a:t>
            </a:r>
            <a:r>
              <a:rPr lang="en-US" sz="1400" dirty="0">
                <a:solidFill>
                  <a:srgbClr val="C00000"/>
                </a:solidFill>
                <a:effectLst/>
                <a:latin typeface="Times New Roman" panose="02020603050405020304" pitchFamily="18" charset="0"/>
                <a:cs typeface="Times New Roman" panose="02020603050405020304" pitchFamily="18" charset="0"/>
              </a:rPr>
              <a:t>Class</a:t>
            </a:r>
            <a:r>
              <a:rPr lang="en-US" sz="1400" dirty="0">
                <a:solidFill>
                  <a:schemeClr val="tx1"/>
                </a:solidFill>
                <a:effectLst/>
                <a:latin typeface="Times New Roman" panose="02020603050405020304" pitchFamily="18" charset="0"/>
                <a:cs typeface="Times New Roman" panose="02020603050405020304" pitchFamily="18" charset="0"/>
              </a:rPr>
              <a:t> '+str(</a:t>
            </a:r>
            <a:r>
              <a:rPr lang="en-US" sz="1400" dirty="0" err="1">
                <a:solidFill>
                  <a:schemeClr val="tx1"/>
                </a:solidFill>
                <a:effectLst/>
                <a:latin typeface="Times New Roman" panose="02020603050405020304" pitchFamily="18" charset="0"/>
                <a:cs typeface="Times New Roman" panose="02020603050405020304" pitchFamily="18" charset="0"/>
              </a:rPr>
              <a:t>i</a:t>
            </a:r>
            <a:r>
              <a:rPr lang="en-US" sz="1400" dirty="0">
                <a:solidFill>
                  <a:schemeClr val="tx1"/>
                </a:solidFill>
                <a:effectLst/>
                <a:latin typeface="Times New Roman" panose="02020603050405020304" pitchFamily="18" charset="0"/>
                <a:cs typeface="Times New Roman" panose="02020603050405020304" pitchFamily="18" charset="0"/>
              </a:rPr>
              <a:t>)+':', list(c))</a:t>
            </a:r>
          </a:p>
        </p:txBody>
      </p:sp>
    </p:spTree>
    <p:extLst>
      <p:ext uri="{BB962C8B-B14F-4D97-AF65-F5344CB8AC3E}">
        <p14:creationId xmlns:p14="http://schemas.microsoft.com/office/powerpoint/2010/main" val="928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D8CA13-A810-4D5E-BDEF-BD68C26C3E48}"/>
              </a:ext>
            </a:extLst>
          </p:cNvPr>
          <p:cNvSpPr txBox="1"/>
          <p:nvPr/>
        </p:nvSpPr>
        <p:spPr>
          <a:xfrm>
            <a:off x="1219200" y="1556087"/>
            <a:ext cx="5797061" cy="2308324"/>
          </a:xfrm>
          <a:prstGeom prst="rect">
            <a:avLst/>
          </a:prstGeom>
          <a:noFill/>
        </p:spPr>
        <p:txBody>
          <a:bodyPr wrap="square">
            <a:spAutoFit/>
          </a:bodyPr>
          <a:lstStyle/>
          <a:p>
            <a:pPr algn="l"/>
            <a:r>
              <a:rPr lang="en-US" sz="1800" b="1" dirty="0">
                <a:solidFill>
                  <a:schemeClr val="tx1"/>
                </a:solidFill>
                <a:effectLst/>
              </a:rPr>
              <a:t>Now, besides the viral marketing,  you also want to run a targeted advertising campaign: show different groups of people different ads. For example, through social media, you find that Richard Claridge interacted with the ad featuring the star Morgan Freeman. Who else do you want to show the ad to? </a:t>
            </a:r>
            <a:endParaRPr lang="en-AU" sz="1800" b="1" dirty="0">
              <a:solidFill>
                <a:schemeClr val="tx1"/>
              </a:solidFill>
              <a:effectLst/>
            </a:endParaRPr>
          </a:p>
        </p:txBody>
      </p:sp>
    </p:spTree>
    <p:extLst>
      <p:ext uri="{BB962C8B-B14F-4D97-AF65-F5344CB8AC3E}">
        <p14:creationId xmlns:p14="http://schemas.microsoft.com/office/powerpoint/2010/main" val="32093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solidFill>
                  <a:srgbClr val="FF0000"/>
                </a:solidFill>
                <a:latin typeface="+mn-lt"/>
              </a:rPr>
              <a:t>Use SNA when you wish to</a:t>
            </a:r>
          </a:p>
        </p:txBody>
      </p:sp>
      <p:sp>
        <p:nvSpPr>
          <p:cNvPr id="3" name="Text Placeholder 2"/>
          <p:cNvSpPr>
            <a:spLocks noGrp="1"/>
          </p:cNvSpPr>
          <p:nvPr>
            <p:ph type="body" sz="quarter" idx="15"/>
          </p:nvPr>
        </p:nvSpPr>
        <p:spPr>
          <a:xfrm>
            <a:off x="7142" y="959157"/>
            <a:ext cx="6400800" cy="4248637"/>
          </a:xfrm>
        </p:spPr>
        <p:txBody>
          <a:bodyPr>
            <a:normAutofit lnSpcReduction="10000"/>
          </a:bodyPr>
          <a:lstStyle/>
          <a:p>
            <a:r>
              <a:rPr lang="en-US" sz="1900" dirty="0"/>
              <a:t>visualize data to uncover relationships or interactions [customer/employee/ alumni network]</a:t>
            </a:r>
          </a:p>
          <a:p>
            <a:r>
              <a:rPr lang="en-US" sz="1900" dirty="0">
                <a:solidFill>
                  <a:srgbClr val="FF0000"/>
                </a:solidFill>
              </a:rPr>
              <a:t>trace information diffusion in network [seeding messages]</a:t>
            </a:r>
          </a:p>
          <a:p>
            <a:r>
              <a:rPr lang="en-US" sz="1900" dirty="0"/>
              <a:t>identify key players or different roles [opinion leaders, R&amp;D networks]</a:t>
            </a:r>
          </a:p>
          <a:p>
            <a:r>
              <a:rPr lang="en-US" sz="1900" dirty="0">
                <a:solidFill>
                  <a:srgbClr val="FF0000"/>
                </a:solidFill>
              </a:rPr>
              <a:t>identify sub-communities/cliques: isolated, dysfunctional, etc. </a:t>
            </a:r>
          </a:p>
          <a:p>
            <a:r>
              <a:rPr lang="en-US" sz="1900" dirty="0"/>
              <a:t>test hypotheses on network behaviors [repeated collaborations]</a:t>
            </a:r>
          </a:p>
          <a:p>
            <a:r>
              <a:rPr lang="en-US" sz="1900" dirty="0">
                <a:solidFill>
                  <a:srgbClr val="FF0000"/>
                </a:solidFill>
              </a:rPr>
              <a:t>understand how to improve network effectiveness [info diffusion, or opinion leader selection]</a:t>
            </a:r>
          </a:p>
        </p:txBody>
      </p:sp>
      <p:sp>
        <p:nvSpPr>
          <p:cNvPr id="6" name="Oval 5"/>
          <p:cNvSpPr/>
          <p:nvPr/>
        </p:nvSpPr>
        <p:spPr>
          <a:xfrm>
            <a:off x="6911578" y="2044303"/>
            <a:ext cx="107156"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7" name="Oval 6"/>
          <p:cNvSpPr/>
          <p:nvPr/>
        </p:nvSpPr>
        <p:spPr>
          <a:xfrm>
            <a:off x="7181850" y="2206228"/>
            <a:ext cx="107156"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8" name="Oval 7"/>
          <p:cNvSpPr/>
          <p:nvPr/>
        </p:nvSpPr>
        <p:spPr>
          <a:xfrm>
            <a:off x="7127081" y="2476500"/>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9" name="Oval 8"/>
          <p:cNvSpPr/>
          <p:nvPr/>
        </p:nvSpPr>
        <p:spPr>
          <a:xfrm>
            <a:off x="7612856" y="225980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0" name="Oval 9"/>
          <p:cNvSpPr/>
          <p:nvPr/>
        </p:nvSpPr>
        <p:spPr>
          <a:xfrm>
            <a:off x="7397353" y="2097880"/>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1" name="Oval 10"/>
          <p:cNvSpPr/>
          <p:nvPr/>
        </p:nvSpPr>
        <p:spPr>
          <a:xfrm>
            <a:off x="7289006" y="301585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2" name="Oval 11"/>
          <p:cNvSpPr/>
          <p:nvPr/>
        </p:nvSpPr>
        <p:spPr>
          <a:xfrm>
            <a:off x="7397353" y="2421730"/>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3" name="Oval 12"/>
          <p:cNvSpPr/>
          <p:nvPr/>
        </p:nvSpPr>
        <p:spPr>
          <a:xfrm>
            <a:off x="7775972" y="2853928"/>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4" name="Oval 13"/>
          <p:cNvSpPr/>
          <p:nvPr/>
        </p:nvSpPr>
        <p:spPr>
          <a:xfrm>
            <a:off x="8045053" y="258365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5" name="Oval 14"/>
          <p:cNvSpPr/>
          <p:nvPr/>
        </p:nvSpPr>
        <p:spPr>
          <a:xfrm>
            <a:off x="7937897" y="2962274"/>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6" name="Oval 15"/>
          <p:cNvSpPr/>
          <p:nvPr/>
        </p:nvSpPr>
        <p:spPr>
          <a:xfrm>
            <a:off x="6911578" y="2583655"/>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7" name="Oval 16"/>
          <p:cNvSpPr/>
          <p:nvPr/>
        </p:nvSpPr>
        <p:spPr>
          <a:xfrm>
            <a:off x="6911578" y="2853928"/>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8" name="Oval 17"/>
          <p:cNvSpPr/>
          <p:nvPr/>
        </p:nvSpPr>
        <p:spPr>
          <a:xfrm>
            <a:off x="7127081" y="269200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19" name="Oval 18"/>
          <p:cNvSpPr/>
          <p:nvPr/>
        </p:nvSpPr>
        <p:spPr>
          <a:xfrm>
            <a:off x="7883128" y="2313384"/>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0" name="Oval 19"/>
          <p:cNvSpPr/>
          <p:nvPr/>
        </p:nvSpPr>
        <p:spPr>
          <a:xfrm>
            <a:off x="7289006" y="258365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1" name="Oval 20"/>
          <p:cNvSpPr/>
          <p:nvPr/>
        </p:nvSpPr>
        <p:spPr>
          <a:xfrm>
            <a:off x="7559278" y="285392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2" name="Oval 21"/>
          <p:cNvSpPr/>
          <p:nvPr/>
        </p:nvSpPr>
        <p:spPr>
          <a:xfrm>
            <a:off x="7235428" y="3232546"/>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3" name="Oval 22"/>
          <p:cNvSpPr/>
          <p:nvPr/>
        </p:nvSpPr>
        <p:spPr>
          <a:xfrm>
            <a:off x="7680722" y="2616993"/>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4" name="Oval 23"/>
          <p:cNvSpPr/>
          <p:nvPr/>
        </p:nvSpPr>
        <p:spPr>
          <a:xfrm>
            <a:off x="7667625" y="301585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5" name="Oval 24"/>
          <p:cNvSpPr/>
          <p:nvPr/>
        </p:nvSpPr>
        <p:spPr>
          <a:xfrm>
            <a:off x="7612856" y="333970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6" name="Oval 25"/>
          <p:cNvSpPr/>
          <p:nvPr/>
        </p:nvSpPr>
        <p:spPr>
          <a:xfrm>
            <a:off x="7829550" y="317777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7" name="Oval 26"/>
          <p:cNvSpPr/>
          <p:nvPr/>
        </p:nvSpPr>
        <p:spPr>
          <a:xfrm>
            <a:off x="8045053" y="1503759"/>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8" name="Oval 27"/>
          <p:cNvSpPr/>
          <p:nvPr/>
        </p:nvSpPr>
        <p:spPr>
          <a:xfrm>
            <a:off x="8315325" y="1395412"/>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29" name="Oval 28"/>
          <p:cNvSpPr/>
          <p:nvPr/>
        </p:nvSpPr>
        <p:spPr>
          <a:xfrm>
            <a:off x="8045053" y="1720453"/>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0" name="Oval 29"/>
          <p:cNvSpPr/>
          <p:nvPr/>
        </p:nvSpPr>
        <p:spPr>
          <a:xfrm>
            <a:off x="7018734" y="236815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1" name="Oval 30"/>
          <p:cNvSpPr/>
          <p:nvPr/>
        </p:nvSpPr>
        <p:spPr>
          <a:xfrm>
            <a:off x="8127206" y="2097880"/>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2" name="Oval 31"/>
          <p:cNvSpPr/>
          <p:nvPr/>
        </p:nvSpPr>
        <p:spPr>
          <a:xfrm>
            <a:off x="8261747" y="1827609"/>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3" name="Oval 32"/>
          <p:cNvSpPr/>
          <p:nvPr/>
        </p:nvSpPr>
        <p:spPr>
          <a:xfrm>
            <a:off x="8477250" y="161210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4" name="Oval 33"/>
          <p:cNvSpPr/>
          <p:nvPr/>
        </p:nvSpPr>
        <p:spPr>
          <a:xfrm>
            <a:off x="7235428" y="2368153"/>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5" name="Oval 34"/>
          <p:cNvSpPr/>
          <p:nvPr/>
        </p:nvSpPr>
        <p:spPr>
          <a:xfrm>
            <a:off x="7073503" y="285392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6" name="Oval 35"/>
          <p:cNvSpPr/>
          <p:nvPr/>
        </p:nvSpPr>
        <p:spPr>
          <a:xfrm>
            <a:off x="7559278" y="253007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7" name="Oval 36"/>
          <p:cNvSpPr/>
          <p:nvPr/>
        </p:nvSpPr>
        <p:spPr>
          <a:xfrm>
            <a:off x="6965156" y="3070621"/>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8" name="Oval 37"/>
          <p:cNvSpPr/>
          <p:nvPr/>
        </p:nvSpPr>
        <p:spPr>
          <a:xfrm>
            <a:off x="7235428" y="2800350"/>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39" name="Oval 38"/>
          <p:cNvSpPr/>
          <p:nvPr/>
        </p:nvSpPr>
        <p:spPr>
          <a:xfrm>
            <a:off x="7829550" y="2044303"/>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0" name="Oval 39"/>
          <p:cNvSpPr/>
          <p:nvPr/>
        </p:nvSpPr>
        <p:spPr>
          <a:xfrm>
            <a:off x="7829550" y="350162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1" name="Oval 40"/>
          <p:cNvSpPr/>
          <p:nvPr/>
        </p:nvSpPr>
        <p:spPr>
          <a:xfrm>
            <a:off x="7343775" y="3448049"/>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2" name="Oval 41"/>
          <p:cNvSpPr/>
          <p:nvPr/>
        </p:nvSpPr>
        <p:spPr>
          <a:xfrm>
            <a:off x="7505700" y="2692003"/>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3" name="Oval 42"/>
          <p:cNvSpPr/>
          <p:nvPr/>
        </p:nvSpPr>
        <p:spPr>
          <a:xfrm>
            <a:off x="7612856" y="193595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4" name="Oval 43"/>
          <p:cNvSpPr/>
          <p:nvPr/>
        </p:nvSpPr>
        <p:spPr>
          <a:xfrm>
            <a:off x="8585596" y="253007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5" name="Oval 44"/>
          <p:cNvSpPr/>
          <p:nvPr/>
        </p:nvSpPr>
        <p:spPr>
          <a:xfrm>
            <a:off x="9017794" y="2745580"/>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6" name="Oval 45"/>
          <p:cNvSpPr/>
          <p:nvPr/>
        </p:nvSpPr>
        <p:spPr>
          <a:xfrm>
            <a:off x="8855869" y="2476500"/>
            <a:ext cx="107156"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7" name="Oval 46"/>
          <p:cNvSpPr/>
          <p:nvPr/>
        </p:nvSpPr>
        <p:spPr>
          <a:xfrm>
            <a:off x="8368903" y="2638425"/>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8" name="Oval 47"/>
          <p:cNvSpPr/>
          <p:nvPr/>
        </p:nvSpPr>
        <p:spPr>
          <a:xfrm>
            <a:off x="8368903" y="290750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49" name="Oval 48"/>
          <p:cNvSpPr/>
          <p:nvPr/>
        </p:nvSpPr>
        <p:spPr>
          <a:xfrm>
            <a:off x="8585596" y="2745580"/>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0" name="Oval 49"/>
          <p:cNvSpPr/>
          <p:nvPr/>
        </p:nvSpPr>
        <p:spPr>
          <a:xfrm>
            <a:off x="8747521" y="2638425"/>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1" name="Oval 50"/>
          <p:cNvSpPr/>
          <p:nvPr/>
        </p:nvSpPr>
        <p:spPr>
          <a:xfrm>
            <a:off x="8585596" y="3124199"/>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2" name="Oval 51"/>
          <p:cNvSpPr/>
          <p:nvPr/>
        </p:nvSpPr>
        <p:spPr>
          <a:xfrm>
            <a:off x="8423671" y="2476500"/>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3" name="Oval 52"/>
          <p:cNvSpPr/>
          <p:nvPr/>
        </p:nvSpPr>
        <p:spPr>
          <a:xfrm>
            <a:off x="8747521" y="290750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4" name="Oval 53"/>
          <p:cNvSpPr/>
          <p:nvPr/>
        </p:nvSpPr>
        <p:spPr>
          <a:xfrm>
            <a:off x="7353300" y="2722959"/>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5" name="Oval 54"/>
          <p:cNvSpPr/>
          <p:nvPr/>
        </p:nvSpPr>
        <p:spPr>
          <a:xfrm>
            <a:off x="7397353" y="317777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6" name="Oval 55"/>
          <p:cNvSpPr/>
          <p:nvPr/>
        </p:nvSpPr>
        <p:spPr>
          <a:xfrm>
            <a:off x="7450931" y="3006328"/>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7" name="Oval 56"/>
          <p:cNvSpPr/>
          <p:nvPr/>
        </p:nvSpPr>
        <p:spPr>
          <a:xfrm>
            <a:off x="7397353" y="2853928"/>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8" name="Oval 57"/>
          <p:cNvSpPr/>
          <p:nvPr/>
        </p:nvSpPr>
        <p:spPr>
          <a:xfrm>
            <a:off x="7410450" y="256341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59" name="Oval 58"/>
          <p:cNvSpPr/>
          <p:nvPr/>
        </p:nvSpPr>
        <p:spPr>
          <a:xfrm>
            <a:off x="6779419" y="3569494"/>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0" name="Oval 59"/>
          <p:cNvSpPr/>
          <p:nvPr/>
        </p:nvSpPr>
        <p:spPr>
          <a:xfrm>
            <a:off x="6694884" y="3826669"/>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1" name="Oval 60"/>
          <p:cNvSpPr/>
          <p:nvPr/>
        </p:nvSpPr>
        <p:spPr>
          <a:xfrm>
            <a:off x="7181850" y="3609974"/>
            <a:ext cx="107156"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2" name="Oval 61"/>
          <p:cNvSpPr/>
          <p:nvPr/>
        </p:nvSpPr>
        <p:spPr>
          <a:xfrm>
            <a:off x="6641306" y="2907505"/>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3" name="Oval 62"/>
          <p:cNvSpPr/>
          <p:nvPr/>
        </p:nvSpPr>
        <p:spPr>
          <a:xfrm>
            <a:off x="6965156" y="3771899"/>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4" name="Oval 63"/>
          <p:cNvSpPr/>
          <p:nvPr/>
        </p:nvSpPr>
        <p:spPr>
          <a:xfrm>
            <a:off x="6694884" y="4042171"/>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5" name="Oval 64"/>
          <p:cNvSpPr/>
          <p:nvPr/>
        </p:nvSpPr>
        <p:spPr>
          <a:xfrm>
            <a:off x="6856809" y="3933824"/>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6" name="Oval 65"/>
          <p:cNvSpPr/>
          <p:nvPr/>
        </p:nvSpPr>
        <p:spPr>
          <a:xfrm>
            <a:off x="6479381" y="3826669"/>
            <a:ext cx="108347"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7" name="Oval 66"/>
          <p:cNvSpPr/>
          <p:nvPr/>
        </p:nvSpPr>
        <p:spPr>
          <a:xfrm>
            <a:off x="6803231" y="3718321"/>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8" name="Oval 67"/>
          <p:cNvSpPr/>
          <p:nvPr/>
        </p:nvSpPr>
        <p:spPr>
          <a:xfrm>
            <a:off x="7127081" y="3880246"/>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69" name="Oval 68"/>
          <p:cNvSpPr/>
          <p:nvPr/>
        </p:nvSpPr>
        <p:spPr>
          <a:xfrm>
            <a:off x="6911578" y="4150519"/>
            <a:ext cx="107156" cy="107156"/>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sp>
        <p:nvSpPr>
          <p:cNvPr id="70" name="Oval 69"/>
          <p:cNvSpPr/>
          <p:nvPr/>
        </p:nvSpPr>
        <p:spPr>
          <a:xfrm>
            <a:off x="7073503" y="3448049"/>
            <a:ext cx="108347" cy="108347"/>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750"/>
          </a:p>
        </p:txBody>
      </p:sp>
      <p:cxnSp>
        <p:nvCxnSpPr>
          <p:cNvPr id="71" name="Straight Connector 70"/>
          <p:cNvCxnSpPr>
            <a:stCxn id="19" idx="1"/>
            <a:endCxn id="14" idx="1"/>
          </p:cNvCxnSpPr>
          <p:nvPr/>
        </p:nvCxnSpPr>
        <p:spPr>
          <a:xfrm>
            <a:off x="7899797" y="2330053"/>
            <a:ext cx="161925" cy="2702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4" idx="5"/>
            <a:endCxn id="48" idx="2"/>
          </p:cNvCxnSpPr>
          <p:nvPr/>
        </p:nvCxnSpPr>
        <p:spPr>
          <a:xfrm>
            <a:off x="8137922" y="2676524"/>
            <a:ext cx="230981" cy="2857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53" idx="2"/>
            <a:endCxn id="48" idx="6"/>
          </p:cNvCxnSpPr>
          <p:nvPr/>
        </p:nvCxnSpPr>
        <p:spPr>
          <a:xfrm flipH="1">
            <a:off x="8477250" y="2962274"/>
            <a:ext cx="270272"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49" idx="5"/>
            <a:endCxn id="53" idx="0"/>
          </p:cNvCxnSpPr>
          <p:nvPr/>
        </p:nvCxnSpPr>
        <p:spPr>
          <a:xfrm>
            <a:off x="8677274" y="2838450"/>
            <a:ext cx="123825" cy="69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70" idx="1"/>
            <a:endCxn id="22" idx="2"/>
          </p:cNvCxnSpPr>
          <p:nvPr/>
        </p:nvCxnSpPr>
        <p:spPr>
          <a:xfrm flipV="1">
            <a:off x="7088981" y="3286125"/>
            <a:ext cx="146447" cy="17740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53" idx="3"/>
            <a:endCxn id="51" idx="1"/>
          </p:cNvCxnSpPr>
          <p:nvPr/>
        </p:nvCxnSpPr>
        <p:spPr>
          <a:xfrm flipH="1">
            <a:off x="8601074" y="3000375"/>
            <a:ext cx="161925" cy="13930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50" idx="4"/>
            <a:endCxn id="45" idx="1"/>
          </p:cNvCxnSpPr>
          <p:nvPr/>
        </p:nvCxnSpPr>
        <p:spPr>
          <a:xfrm>
            <a:off x="8801100" y="2745581"/>
            <a:ext cx="232172" cy="1666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6" idx="3"/>
            <a:endCxn id="48" idx="4"/>
          </p:cNvCxnSpPr>
          <p:nvPr/>
        </p:nvCxnSpPr>
        <p:spPr>
          <a:xfrm flipH="1">
            <a:off x="8423672" y="2568177"/>
            <a:ext cx="447675" cy="44767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55" idx="6"/>
            <a:endCxn id="24" idx="2"/>
          </p:cNvCxnSpPr>
          <p:nvPr/>
        </p:nvCxnSpPr>
        <p:spPr>
          <a:xfrm flipV="1">
            <a:off x="7505699" y="3070621"/>
            <a:ext cx="161925" cy="1619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46" idx="3"/>
            <a:endCxn id="45" idx="2"/>
          </p:cNvCxnSpPr>
          <p:nvPr/>
        </p:nvCxnSpPr>
        <p:spPr>
          <a:xfrm>
            <a:off x="8871346" y="2568178"/>
            <a:ext cx="146447" cy="2321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39" idx="0"/>
            <a:endCxn id="19" idx="1"/>
          </p:cNvCxnSpPr>
          <p:nvPr/>
        </p:nvCxnSpPr>
        <p:spPr>
          <a:xfrm>
            <a:off x="7883128" y="2044302"/>
            <a:ext cx="16669" cy="2857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19" idx="0"/>
          </p:cNvCxnSpPr>
          <p:nvPr/>
        </p:nvCxnSpPr>
        <p:spPr>
          <a:xfrm flipV="1">
            <a:off x="7667625" y="2313383"/>
            <a:ext cx="270272" cy="3929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46" idx="3"/>
            <a:endCxn id="44" idx="6"/>
          </p:cNvCxnSpPr>
          <p:nvPr/>
        </p:nvCxnSpPr>
        <p:spPr>
          <a:xfrm flipH="1">
            <a:off x="8693943" y="2568177"/>
            <a:ext cx="177404" cy="1547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47" idx="0"/>
            <a:endCxn id="51" idx="2"/>
          </p:cNvCxnSpPr>
          <p:nvPr/>
        </p:nvCxnSpPr>
        <p:spPr>
          <a:xfrm>
            <a:off x="8423672" y="2638425"/>
            <a:ext cx="161925" cy="53935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47" idx="1"/>
            <a:endCxn id="50" idx="3"/>
          </p:cNvCxnSpPr>
          <p:nvPr/>
        </p:nvCxnSpPr>
        <p:spPr>
          <a:xfrm>
            <a:off x="8385572" y="2653902"/>
            <a:ext cx="377428" cy="762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47" idx="1"/>
            <a:endCxn id="44" idx="2"/>
          </p:cNvCxnSpPr>
          <p:nvPr/>
        </p:nvCxnSpPr>
        <p:spPr>
          <a:xfrm flipV="1">
            <a:off x="8385572" y="2583655"/>
            <a:ext cx="200025" cy="702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53" idx="3"/>
            <a:endCxn id="50" idx="4"/>
          </p:cNvCxnSpPr>
          <p:nvPr/>
        </p:nvCxnSpPr>
        <p:spPr>
          <a:xfrm flipV="1">
            <a:off x="8762999" y="2745581"/>
            <a:ext cx="38100" cy="25479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52" idx="7"/>
            <a:endCxn id="49" idx="2"/>
          </p:cNvCxnSpPr>
          <p:nvPr/>
        </p:nvCxnSpPr>
        <p:spPr>
          <a:xfrm>
            <a:off x="8515350" y="2491978"/>
            <a:ext cx="70247" cy="3083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32" idx="3"/>
            <a:endCxn id="31" idx="7"/>
          </p:cNvCxnSpPr>
          <p:nvPr/>
        </p:nvCxnSpPr>
        <p:spPr>
          <a:xfrm flipH="1">
            <a:off x="8220074" y="1920478"/>
            <a:ext cx="57150" cy="19288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14" idx="1"/>
            <a:endCxn id="31" idx="4"/>
          </p:cNvCxnSpPr>
          <p:nvPr/>
        </p:nvCxnSpPr>
        <p:spPr>
          <a:xfrm flipV="1">
            <a:off x="8061721" y="2206228"/>
            <a:ext cx="119063" cy="39409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29" idx="1"/>
            <a:endCxn id="32" idx="1"/>
          </p:cNvCxnSpPr>
          <p:nvPr/>
        </p:nvCxnSpPr>
        <p:spPr>
          <a:xfrm>
            <a:off x="8061722" y="1735930"/>
            <a:ext cx="215503"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32" idx="7"/>
            <a:endCxn id="33" idx="3"/>
          </p:cNvCxnSpPr>
          <p:nvPr/>
        </p:nvCxnSpPr>
        <p:spPr>
          <a:xfrm flipV="1">
            <a:off x="8353424" y="1703784"/>
            <a:ext cx="139304" cy="14049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28" idx="3"/>
            <a:endCxn id="29" idx="6"/>
          </p:cNvCxnSpPr>
          <p:nvPr/>
        </p:nvCxnSpPr>
        <p:spPr>
          <a:xfrm flipH="1">
            <a:off x="8153399" y="1488281"/>
            <a:ext cx="177404" cy="2857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a:stCxn id="32" idx="7"/>
            <a:endCxn id="28" idx="1"/>
          </p:cNvCxnSpPr>
          <p:nvPr/>
        </p:nvCxnSpPr>
        <p:spPr>
          <a:xfrm flipH="1" flipV="1">
            <a:off x="8330803" y="1412080"/>
            <a:ext cx="22622" cy="43219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56" idx="0"/>
            <a:endCxn id="16" idx="0"/>
          </p:cNvCxnSpPr>
          <p:nvPr/>
        </p:nvCxnSpPr>
        <p:spPr>
          <a:xfrm flipH="1" flipV="1">
            <a:off x="6965156" y="2583655"/>
            <a:ext cx="540544" cy="4226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27" idx="5"/>
            <a:endCxn id="33" idx="2"/>
          </p:cNvCxnSpPr>
          <p:nvPr/>
        </p:nvCxnSpPr>
        <p:spPr>
          <a:xfrm>
            <a:off x="8137922" y="1596628"/>
            <a:ext cx="339328" cy="69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57" idx="7"/>
            <a:endCxn id="36" idx="3"/>
          </p:cNvCxnSpPr>
          <p:nvPr/>
        </p:nvCxnSpPr>
        <p:spPr>
          <a:xfrm flipV="1">
            <a:off x="7489031" y="2621756"/>
            <a:ext cx="85725" cy="2476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7241381" y="2752725"/>
            <a:ext cx="378619" cy="1071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5" idx="7"/>
            <a:endCxn id="20" idx="7"/>
          </p:cNvCxnSpPr>
          <p:nvPr/>
        </p:nvCxnSpPr>
        <p:spPr>
          <a:xfrm flipH="1" flipV="1">
            <a:off x="7381874" y="2600325"/>
            <a:ext cx="647700" cy="37742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7" idx="5"/>
            <a:endCxn id="11" idx="0"/>
          </p:cNvCxnSpPr>
          <p:nvPr/>
        </p:nvCxnSpPr>
        <p:spPr>
          <a:xfrm>
            <a:off x="7273528" y="2297905"/>
            <a:ext cx="70247" cy="7179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8" idx="6"/>
            <a:endCxn id="26" idx="0"/>
          </p:cNvCxnSpPr>
          <p:nvPr/>
        </p:nvCxnSpPr>
        <p:spPr>
          <a:xfrm>
            <a:off x="7235428" y="2530077"/>
            <a:ext cx="647700" cy="6477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23" idx="5"/>
            <a:endCxn id="35" idx="1"/>
          </p:cNvCxnSpPr>
          <p:nvPr/>
        </p:nvCxnSpPr>
        <p:spPr>
          <a:xfrm flipH="1">
            <a:off x="7088981" y="2709862"/>
            <a:ext cx="683419" cy="1595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5" idx="2"/>
            <a:endCxn id="18" idx="0"/>
          </p:cNvCxnSpPr>
          <p:nvPr/>
        </p:nvCxnSpPr>
        <p:spPr>
          <a:xfrm flipH="1" flipV="1">
            <a:off x="7181849" y="2692002"/>
            <a:ext cx="215504" cy="54054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 idx="3"/>
          </p:cNvCxnSpPr>
          <p:nvPr/>
        </p:nvCxnSpPr>
        <p:spPr>
          <a:xfrm flipV="1">
            <a:off x="7349728" y="2352675"/>
            <a:ext cx="279797" cy="291703"/>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12" idx="2"/>
            <a:endCxn id="37" idx="7"/>
          </p:cNvCxnSpPr>
          <p:nvPr/>
        </p:nvCxnSpPr>
        <p:spPr>
          <a:xfrm flipH="1">
            <a:off x="7058024" y="2476499"/>
            <a:ext cx="339329" cy="6096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26" idx="4"/>
            <a:endCxn id="25" idx="3"/>
          </p:cNvCxnSpPr>
          <p:nvPr/>
        </p:nvCxnSpPr>
        <p:spPr>
          <a:xfrm flipH="1">
            <a:off x="7629524" y="3286124"/>
            <a:ext cx="253604" cy="1464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30" idx="3"/>
            <a:endCxn id="17" idx="0"/>
          </p:cNvCxnSpPr>
          <p:nvPr/>
        </p:nvCxnSpPr>
        <p:spPr>
          <a:xfrm flipH="1">
            <a:off x="6965156" y="2459830"/>
            <a:ext cx="70247" cy="39409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22" idx="2"/>
            <a:endCxn id="37" idx="4"/>
          </p:cNvCxnSpPr>
          <p:nvPr/>
        </p:nvCxnSpPr>
        <p:spPr>
          <a:xfrm flipH="1" flipV="1">
            <a:off x="7018734" y="3177778"/>
            <a:ext cx="216694"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7" idx="2"/>
          </p:cNvCxnSpPr>
          <p:nvPr/>
        </p:nvCxnSpPr>
        <p:spPr>
          <a:xfrm>
            <a:off x="6965156" y="2097881"/>
            <a:ext cx="216694" cy="1619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flipH="1">
            <a:off x="7079456" y="2574130"/>
            <a:ext cx="70247" cy="39409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9" idx="4"/>
            <a:endCxn id="69" idx="1"/>
          </p:cNvCxnSpPr>
          <p:nvPr/>
        </p:nvCxnSpPr>
        <p:spPr>
          <a:xfrm>
            <a:off x="6834187" y="3676649"/>
            <a:ext cx="92869" cy="489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11" idx="1"/>
            <a:endCxn id="22" idx="1"/>
          </p:cNvCxnSpPr>
          <p:nvPr/>
        </p:nvCxnSpPr>
        <p:spPr>
          <a:xfrm flipH="1">
            <a:off x="7250906" y="3031331"/>
            <a:ext cx="54769" cy="21669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2" idx="3"/>
            <a:endCxn id="62" idx="7"/>
          </p:cNvCxnSpPr>
          <p:nvPr/>
        </p:nvCxnSpPr>
        <p:spPr>
          <a:xfrm flipH="1">
            <a:off x="6732984" y="2514599"/>
            <a:ext cx="679847" cy="40957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56" idx="4"/>
            <a:endCxn id="25" idx="1"/>
          </p:cNvCxnSpPr>
          <p:nvPr/>
        </p:nvCxnSpPr>
        <p:spPr>
          <a:xfrm>
            <a:off x="7505699" y="3113483"/>
            <a:ext cx="123825" cy="24288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40" idx="1"/>
            <a:endCxn id="25" idx="6"/>
          </p:cNvCxnSpPr>
          <p:nvPr/>
        </p:nvCxnSpPr>
        <p:spPr>
          <a:xfrm flipH="1" flipV="1">
            <a:off x="7721203" y="3394471"/>
            <a:ext cx="123825" cy="1238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stCxn id="66" idx="3"/>
            <a:endCxn id="63" idx="6"/>
          </p:cNvCxnSpPr>
          <p:nvPr/>
        </p:nvCxnSpPr>
        <p:spPr>
          <a:xfrm flipV="1">
            <a:off x="6494859" y="3826668"/>
            <a:ext cx="578644" cy="91678"/>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39" idx="1"/>
            <a:endCxn id="43" idx="6"/>
          </p:cNvCxnSpPr>
          <p:nvPr/>
        </p:nvCxnSpPr>
        <p:spPr>
          <a:xfrm flipH="1" flipV="1">
            <a:off x="7721203" y="1989534"/>
            <a:ext cx="123825" cy="702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43" idx="4"/>
            <a:endCxn id="9" idx="0"/>
          </p:cNvCxnSpPr>
          <p:nvPr/>
        </p:nvCxnSpPr>
        <p:spPr>
          <a:xfrm>
            <a:off x="7667624" y="2044302"/>
            <a:ext cx="0" cy="21550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 idx="4"/>
            <a:endCxn id="9" idx="2"/>
          </p:cNvCxnSpPr>
          <p:nvPr/>
        </p:nvCxnSpPr>
        <p:spPr>
          <a:xfrm>
            <a:off x="7450931" y="2206228"/>
            <a:ext cx="161925" cy="1071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0" idx="1"/>
            <a:endCxn id="43" idx="3"/>
          </p:cNvCxnSpPr>
          <p:nvPr/>
        </p:nvCxnSpPr>
        <p:spPr>
          <a:xfrm flipV="1">
            <a:off x="7412831" y="2027633"/>
            <a:ext cx="216694" cy="857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6" idx="3"/>
            <a:endCxn id="20" idx="2"/>
          </p:cNvCxnSpPr>
          <p:nvPr/>
        </p:nvCxnSpPr>
        <p:spPr>
          <a:xfrm flipV="1">
            <a:off x="6927056" y="2638424"/>
            <a:ext cx="361950" cy="381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41" idx="5"/>
            <a:endCxn id="22" idx="4"/>
          </p:cNvCxnSpPr>
          <p:nvPr/>
        </p:nvCxnSpPr>
        <p:spPr>
          <a:xfrm flipH="1" flipV="1">
            <a:off x="7289006" y="3339702"/>
            <a:ext cx="146447" cy="2000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856810" y="3609975"/>
            <a:ext cx="325040" cy="3786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41" idx="2"/>
            <a:endCxn id="25" idx="3"/>
          </p:cNvCxnSpPr>
          <p:nvPr/>
        </p:nvCxnSpPr>
        <p:spPr>
          <a:xfrm flipV="1">
            <a:off x="7343774" y="3432571"/>
            <a:ext cx="285750" cy="69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61" idx="2"/>
            <a:endCxn id="64" idx="3"/>
          </p:cNvCxnSpPr>
          <p:nvPr/>
        </p:nvCxnSpPr>
        <p:spPr>
          <a:xfrm flipH="1">
            <a:off x="6711553" y="3663553"/>
            <a:ext cx="470297" cy="47029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7" idx="2"/>
            <a:endCxn id="35" idx="5"/>
          </p:cNvCxnSpPr>
          <p:nvPr/>
        </p:nvCxnSpPr>
        <p:spPr>
          <a:xfrm>
            <a:off x="6911578" y="2907506"/>
            <a:ext cx="253603" cy="3929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8" idx="7"/>
          </p:cNvCxnSpPr>
          <p:nvPr/>
        </p:nvCxnSpPr>
        <p:spPr>
          <a:xfrm>
            <a:off x="7219950" y="2491977"/>
            <a:ext cx="59531" cy="5691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58" idx="3"/>
            <a:endCxn id="35" idx="4"/>
          </p:cNvCxnSpPr>
          <p:nvPr/>
        </p:nvCxnSpPr>
        <p:spPr>
          <a:xfrm flipH="1">
            <a:off x="7127081" y="2656283"/>
            <a:ext cx="298847" cy="305991"/>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24" idx="0"/>
            <a:endCxn id="57" idx="3"/>
          </p:cNvCxnSpPr>
          <p:nvPr/>
        </p:nvCxnSpPr>
        <p:spPr>
          <a:xfrm flipH="1" flipV="1">
            <a:off x="7412831" y="2946796"/>
            <a:ext cx="308372" cy="690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55" idx="1"/>
            <a:endCxn id="37" idx="7"/>
          </p:cNvCxnSpPr>
          <p:nvPr/>
        </p:nvCxnSpPr>
        <p:spPr>
          <a:xfrm flipH="1" flipV="1">
            <a:off x="7058025" y="3086099"/>
            <a:ext cx="354806"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23" idx="2"/>
            <a:endCxn id="37" idx="0"/>
          </p:cNvCxnSpPr>
          <p:nvPr/>
        </p:nvCxnSpPr>
        <p:spPr>
          <a:xfrm flipH="1">
            <a:off x="7018734" y="2671762"/>
            <a:ext cx="661988" cy="39885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63" idx="4"/>
            <a:endCxn id="70" idx="3"/>
          </p:cNvCxnSpPr>
          <p:nvPr/>
        </p:nvCxnSpPr>
        <p:spPr>
          <a:xfrm flipV="1">
            <a:off x="7018734" y="3539727"/>
            <a:ext cx="70247" cy="3405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12" idx="2"/>
            <a:endCxn id="7" idx="2"/>
          </p:cNvCxnSpPr>
          <p:nvPr/>
        </p:nvCxnSpPr>
        <p:spPr>
          <a:xfrm flipH="1" flipV="1">
            <a:off x="7181849" y="2259806"/>
            <a:ext cx="215504" cy="21669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6" idx="5"/>
            <a:endCxn id="35" idx="3"/>
          </p:cNvCxnSpPr>
          <p:nvPr/>
        </p:nvCxnSpPr>
        <p:spPr>
          <a:xfrm>
            <a:off x="7003256" y="2676524"/>
            <a:ext cx="85725" cy="27027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9" idx="5"/>
            <a:endCxn id="51" idx="0"/>
          </p:cNvCxnSpPr>
          <p:nvPr/>
        </p:nvCxnSpPr>
        <p:spPr>
          <a:xfrm flipH="1">
            <a:off x="8639174" y="2838449"/>
            <a:ext cx="38100" cy="2857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45" idx="3"/>
            <a:endCxn id="49" idx="6"/>
          </p:cNvCxnSpPr>
          <p:nvPr/>
        </p:nvCxnSpPr>
        <p:spPr>
          <a:xfrm flipH="1" flipV="1">
            <a:off x="8693943" y="2800349"/>
            <a:ext cx="339329" cy="3810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49" idx="2"/>
            <a:endCxn id="47" idx="5"/>
          </p:cNvCxnSpPr>
          <p:nvPr/>
        </p:nvCxnSpPr>
        <p:spPr>
          <a:xfrm flipH="1" flipV="1">
            <a:off x="8461772" y="2730103"/>
            <a:ext cx="123825" cy="702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7" idx="2"/>
            <a:endCxn id="10" idx="2"/>
          </p:cNvCxnSpPr>
          <p:nvPr/>
        </p:nvCxnSpPr>
        <p:spPr>
          <a:xfrm flipV="1">
            <a:off x="7181849" y="2151459"/>
            <a:ext cx="215504"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36" idx="1"/>
            <a:endCxn id="10" idx="4"/>
          </p:cNvCxnSpPr>
          <p:nvPr/>
        </p:nvCxnSpPr>
        <p:spPr>
          <a:xfrm flipH="1" flipV="1">
            <a:off x="7450931" y="2206227"/>
            <a:ext cx="123825" cy="33932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33" idx="2"/>
            <a:endCxn id="29" idx="6"/>
          </p:cNvCxnSpPr>
          <p:nvPr/>
        </p:nvCxnSpPr>
        <p:spPr>
          <a:xfrm flipH="1">
            <a:off x="8153399" y="1665684"/>
            <a:ext cx="323850"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29" idx="0"/>
            <a:endCxn id="27" idx="4"/>
          </p:cNvCxnSpPr>
          <p:nvPr/>
        </p:nvCxnSpPr>
        <p:spPr>
          <a:xfrm flipV="1">
            <a:off x="8099822" y="1612105"/>
            <a:ext cx="0" cy="108347"/>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27" idx="7"/>
            <a:endCxn id="28" idx="3"/>
          </p:cNvCxnSpPr>
          <p:nvPr/>
        </p:nvCxnSpPr>
        <p:spPr>
          <a:xfrm flipV="1">
            <a:off x="8137922" y="1488281"/>
            <a:ext cx="192881" cy="30956"/>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33" idx="1"/>
            <a:endCxn id="28" idx="4"/>
          </p:cNvCxnSpPr>
          <p:nvPr/>
        </p:nvCxnSpPr>
        <p:spPr>
          <a:xfrm flipH="1" flipV="1">
            <a:off x="8368903" y="1503758"/>
            <a:ext cx="123825" cy="12382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27" idx="5"/>
            <a:endCxn id="32" idx="7"/>
          </p:cNvCxnSpPr>
          <p:nvPr/>
        </p:nvCxnSpPr>
        <p:spPr>
          <a:xfrm>
            <a:off x="8137922" y="1596627"/>
            <a:ext cx="215503" cy="24765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endCxn id="14" idx="2"/>
          </p:cNvCxnSpPr>
          <p:nvPr/>
        </p:nvCxnSpPr>
        <p:spPr>
          <a:xfrm flipV="1">
            <a:off x="7505699" y="2638425"/>
            <a:ext cx="539354" cy="17859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29" idx="3"/>
          </p:cNvCxnSpPr>
          <p:nvPr/>
        </p:nvCxnSpPr>
        <p:spPr>
          <a:xfrm flipH="1">
            <a:off x="7967662" y="1812131"/>
            <a:ext cx="94060" cy="52506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endCxn id="49" idx="2"/>
          </p:cNvCxnSpPr>
          <p:nvPr/>
        </p:nvCxnSpPr>
        <p:spPr>
          <a:xfrm flipV="1">
            <a:off x="7505700" y="2800350"/>
            <a:ext cx="1079897" cy="1666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32" idx="2"/>
          </p:cNvCxnSpPr>
          <p:nvPr/>
        </p:nvCxnSpPr>
        <p:spPr>
          <a:xfrm flipH="1">
            <a:off x="7967662" y="1882377"/>
            <a:ext cx="294085" cy="454819"/>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59184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902D-BC73-4915-ACC5-2C22E1DDD904}"/>
              </a:ext>
            </a:extLst>
          </p:cNvPr>
          <p:cNvSpPr>
            <a:spLocks noGrp="1"/>
          </p:cNvSpPr>
          <p:nvPr>
            <p:ph type="title"/>
          </p:nvPr>
        </p:nvSpPr>
        <p:spPr/>
        <p:txBody>
          <a:bodyPr>
            <a:normAutofit fontScale="90000"/>
          </a:bodyPr>
          <a:lstStyle/>
          <a:p>
            <a:r>
              <a:rPr lang="en-AU" dirty="0">
                <a:solidFill>
                  <a:schemeClr val="tx2"/>
                </a:solidFill>
              </a:rPr>
              <a:t>Can we study their interactions as a network?</a:t>
            </a:r>
          </a:p>
        </p:txBody>
      </p:sp>
      <p:sp>
        <p:nvSpPr>
          <p:cNvPr id="7" name="TextBox 6">
            <a:extLst>
              <a:ext uri="{FF2B5EF4-FFF2-40B4-BE49-F238E27FC236}">
                <a16:creationId xmlns:a16="http://schemas.microsoft.com/office/drawing/2014/main" id="{490925FA-7F30-4430-B707-02BDED99E07E}"/>
              </a:ext>
            </a:extLst>
          </p:cNvPr>
          <p:cNvSpPr txBox="1"/>
          <p:nvPr/>
        </p:nvSpPr>
        <p:spPr>
          <a:xfrm>
            <a:off x="381000" y="2728331"/>
            <a:ext cx="4582632" cy="2246769"/>
          </a:xfrm>
          <a:prstGeom prst="rect">
            <a:avLst/>
          </a:prstGeom>
          <a:noFill/>
        </p:spPr>
        <p:txBody>
          <a:bodyPr wrap="square">
            <a:spAutoFit/>
          </a:bodyPr>
          <a:lstStyle/>
          <a:p>
            <a:pPr algn="l"/>
            <a:r>
              <a:rPr lang="en-AU" sz="1400" dirty="0">
                <a:solidFill>
                  <a:schemeClr val="tx1"/>
                </a:solidFill>
              </a:rPr>
              <a:t>Communication </a:t>
            </a:r>
          </a:p>
          <a:p>
            <a:pPr algn="l"/>
            <a:r>
              <a:rPr lang="en-AU" sz="1400" dirty="0">
                <a:solidFill>
                  <a:schemeClr val="tx1"/>
                </a:solidFill>
              </a:rPr>
              <a:t>Anne: Jim, tell the Murrays they’re invited</a:t>
            </a:r>
          </a:p>
          <a:p>
            <a:pPr algn="l"/>
            <a:r>
              <a:rPr lang="en-AU" sz="1400" dirty="0">
                <a:solidFill>
                  <a:schemeClr val="tx1"/>
                </a:solidFill>
              </a:rPr>
              <a:t>Jim:    Mary, you and your dad should come for dinner!</a:t>
            </a:r>
          </a:p>
          <a:p>
            <a:pPr algn="l"/>
            <a:r>
              <a:rPr lang="en-AU" sz="1400" dirty="0">
                <a:solidFill>
                  <a:schemeClr val="tx1"/>
                </a:solidFill>
              </a:rPr>
              <a:t>Jim:    Mr. Murray, you should both come for dinner.</a:t>
            </a:r>
          </a:p>
          <a:p>
            <a:pPr algn="l"/>
            <a:r>
              <a:rPr lang="en-AU" sz="1400" dirty="0">
                <a:solidFill>
                  <a:schemeClr val="tx1"/>
                </a:solidFill>
              </a:rPr>
              <a:t>Anne: Mary, did Jim tell you about the dinner? You must come.</a:t>
            </a:r>
          </a:p>
          <a:p>
            <a:pPr algn="l"/>
            <a:r>
              <a:rPr lang="en-AU" sz="1400" dirty="0">
                <a:solidFill>
                  <a:schemeClr val="tx1"/>
                </a:solidFill>
              </a:rPr>
              <a:t>John:  Mary, are you hungry?</a:t>
            </a:r>
          </a:p>
          <a:p>
            <a:pPr algn="l"/>
            <a:r>
              <a:rPr lang="en-AU" sz="1400" dirty="0"/>
              <a:t>…</a:t>
            </a:r>
          </a:p>
        </p:txBody>
      </p:sp>
      <p:sp>
        <p:nvSpPr>
          <p:cNvPr id="9" name="TextBox 8">
            <a:extLst>
              <a:ext uri="{FF2B5EF4-FFF2-40B4-BE49-F238E27FC236}">
                <a16:creationId xmlns:a16="http://schemas.microsoft.com/office/drawing/2014/main" id="{D5D37138-7D31-4182-8CFD-5DFD867293CE}"/>
              </a:ext>
            </a:extLst>
          </p:cNvPr>
          <p:cNvSpPr txBox="1"/>
          <p:nvPr/>
        </p:nvSpPr>
        <p:spPr>
          <a:xfrm>
            <a:off x="5257800" y="1419196"/>
            <a:ext cx="3200400" cy="584775"/>
          </a:xfrm>
          <a:prstGeom prst="rect">
            <a:avLst/>
          </a:prstGeom>
          <a:solidFill>
            <a:schemeClr val="accent1">
              <a:lumMod val="60000"/>
              <a:lumOff val="40000"/>
            </a:schemeClr>
          </a:solidFill>
        </p:spPr>
        <p:txBody>
          <a:bodyPr wrap="square">
            <a:spAutoFit/>
          </a:bodyPr>
          <a:lstStyle/>
          <a:p>
            <a:pPr algn="ctr"/>
            <a:r>
              <a:rPr lang="en-AU" sz="1600" dirty="0">
                <a:solidFill>
                  <a:schemeClr val="bg1"/>
                </a:solidFill>
              </a:rPr>
              <a:t>Can we study their interactions as a network?</a:t>
            </a:r>
          </a:p>
        </p:txBody>
      </p:sp>
      <p:pic>
        <p:nvPicPr>
          <p:cNvPr id="21" name="Picture 20">
            <a:extLst>
              <a:ext uri="{FF2B5EF4-FFF2-40B4-BE49-F238E27FC236}">
                <a16:creationId xmlns:a16="http://schemas.microsoft.com/office/drawing/2014/main" id="{7754B6A1-7C61-43BF-829E-99C1066FBE9B}"/>
              </a:ext>
            </a:extLst>
          </p:cNvPr>
          <p:cNvPicPr>
            <a:picLocks noChangeAspect="1"/>
          </p:cNvPicPr>
          <p:nvPr/>
        </p:nvPicPr>
        <p:blipFill>
          <a:blip r:embed="rId3"/>
          <a:stretch>
            <a:fillRect/>
          </a:stretch>
        </p:blipFill>
        <p:spPr>
          <a:xfrm>
            <a:off x="269359" y="586635"/>
            <a:ext cx="4495800" cy="2215715"/>
          </a:xfrm>
          <a:prstGeom prst="rect">
            <a:avLst/>
          </a:prstGeom>
        </p:spPr>
      </p:pic>
      <p:pic>
        <p:nvPicPr>
          <p:cNvPr id="23" name="Picture 22">
            <a:extLst>
              <a:ext uri="{FF2B5EF4-FFF2-40B4-BE49-F238E27FC236}">
                <a16:creationId xmlns:a16="http://schemas.microsoft.com/office/drawing/2014/main" id="{9E59D3E5-57B6-466A-98F5-CF5C7010DD25}"/>
              </a:ext>
            </a:extLst>
          </p:cNvPr>
          <p:cNvPicPr>
            <a:picLocks noChangeAspect="1"/>
          </p:cNvPicPr>
          <p:nvPr/>
        </p:nvPicPr>
        <p:blipFill>
          <a:blip r:embed="rId4"/>
          <a:stretch>
            <a:fillRect/>
          </a:stretch>
        </p:blipFill>
        <p:spPr>
          <a:xfrm>
            <a:off x="5715000" y="2383026"/>
            <a:ext cx="2447925" cy="1947391"/>
          </a:xfrm>
          <a:prstGeom prst="rect">
            <a:avLst/>
          </a:prstGeom>
        </p:spPr>
      </p:pic>
      <p:sp>
        <p:nvSpPr>
          <p:cNvPr id="25" name="TextBox 24">
            <a:extLst>
              <a:ext uri="{FF2B5EF4-FFF2-40B4-BE49-F238E27FC236}">
                <a16:creationId xmlns:a16="http://schemas.microsoft.com/office/drawing/2014/main" id="{125AF30A-AFAB-4FCC-BD84-0CB5C2F99054}"/>
              </a:ext>
            </a:extLst>
          </p:cNvPr>
          <p:cNvSpPr txBox="1"/>
          <p:nvPr/>
        </p:nvSpPr>
        <p:spPr>
          <a:xfrm>
            <a:off x="6705600" y="2217953"/>
            <a:ext cx="1681716" cy="307777"/>
          </a:xfrm>
          <a:prstGeom prst="rect">
            <a:avLst/>
          </a:prstGeom>
          <a:noFill/>
        </p:spPr>
        <p:txBody>
          <a:bodyPr wrap="square">
            <a:spAutoFit/>
          </a:bodyPr>
          <a:lstStyle/>
          <a:p>
            <a:pPr algn="l"/>
            <a:r>
              <a:rPr lang="en-AU" sz="1400" dirty="0">
                <a:solidFill>
                  <a:srgbClr val="0070C0"/>
                </a:solidFill>
              </a:rPr>
              <a:t>Graph</a:t>
            </a:r>
          </a:p>
        </p:txBody>
      </p:sp>
      <p:sp>
        <p:nvSpPr>
          <p:cNvPr id="27" name="TextBox 26">
            <a:extLst>
              <a:ext uri="{FF2B5EF4-FFF2-40B4-BE49-F238E27FC236}">
                <a16:creationId xmlns:a16="http://schemas.microsoft.com/office/drawing/2014/main" id="{DA9E7E41-A774-4ABE-9D6F-27258EA8787C}"/>
              </a:ext>
            </a:extLst>
          </p:cNvPr>
          <p:cNvSpPr txBox="1"/>
          <p:nvPr/>
        </p:nvSpPr>
        <p:spPr>
          <a:xfrm>
            <a:off x="5713228" y="4080706"/>
            <a:ext cx="1028700" cy="523220"/>
          </a:xfrm>
          <a:prstGeom prst="rect">
            <a:avLst/>
          </a:prstGeom>
          <a:noFill/>
        </p:spPr>
        <p:txBody>
          <a:bodyPr wrap="square">
            <a:spAutoFit/>
          </a:bodyPr>
          <a:lstStyle/>
          <a:p>
            <a:pPr algn="l"/>
            <a:r>
              <a:rPr lang="en-AU" sz="1400" dirty="0">
                <a:solidFill>
                  <a:srgbClr val="0070C0"/>
                </a:solidFill>
              </a:rPr>
              <a:t>Vertex</a:t>
            </a:r>
          </a:p>
          <a:p>
            <a:pPr algn="l"/>
            <a:r>
              <a:rPr lang="en-AU" sz="1400" dirty="0">
                <a:solidFill>
                  <a:srgbClr val="0070C0"/>
                </a:solidFill>
              </a:rPr>
              <a:t>(Node)</a:t>
            </a:r>
          </a:p>
        </p:txBody>
      </p:sp>
      <p:sp>
        <p:nvSpPr>
          <p:cNvPr id="29" name="TextBox 28">
            <a:extLst>
              <a:ext uri="{FF2B5EF4-FFF2-40B4-BE49-F238E27FC236}">
                <a16:creationId xmlns:a16="http://schemas.microsoft.com/office/drawing/2014/main" id="{424AFA69-DF9A-4796-BAC6-3AB84155096F}"/>
              </a:ext>
            </a:extLst>
          </p:cNvPr>
          <p:cNvSpPr txBox="1"/>
          <p:nvPr/>
        </p:nvSpPr>
        <p:spPr>
          <a:xfrm>
            <a:off x="6853570" y="4092279"/>
            <a:ext cx="984396" cy="523220"/>
          </a:xfrm>
          <a:prstGeom prst="rect">
            <a:avLst/>
          </a:prstGeom>
          <a:noFill/>
        </p:spPr>
        <p:txBody>
          <a:bodyPr wrap="square">
            <a:spAutoFit/>
          </a:bodyPr>
          <a:lstStyle/>
          <a:p>
            <a:pPr algn="l"/>
            <a:r>
              <a:rPr lang="en-AU" sz="1400" dirty="0">
                <a:solidFill>
                  <a:srgbClr val="0070C0"/>
                </a:solidFill>
              </a:rPr>
              <a:t>Edge</a:t>
            </a:r>
          </a:p>
          <a:p>
            <a:pPr algn="l"/>
            <a:r>
              <a:rPr lang="en-AU" sz="1400" dirty="0">
                <a:solidFill>
                  <a:srgbClr val="0070C0"/>
                </a:solidFill>
              </a:rPr>
              <a:t>(Link)</a:t>
            </a:r>
          </a:p>
        </p:txBody>
      </p:sp>
    </p:spTree>
    <p:extLst>
      <p:ext uri="{BB962C8B-B14F-4D97-AF65-F5344CB8AC3E}">
        <p14:creationId xmlns:p14="http://schemas.microsoft.com/office/powerpoint/2010/main" val="117815163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25"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F674CC-F2AF-4011-8574-349AD182F839}"/>
              </a:ext>
            </a:extLst>
          </p:cNvPr>
          <p:cNvSpPr>
            <a:spLocks noGrp="1"/>
          </p:cNvSpPr>
          <p:nvPr>
            <p:ph type="sldNum" sz="quarter" idx="12"/>
          </p:nvPr>
        </p:nvSpPr>
        <p:spPr/>
        <p:txBody>
          <a:bodyPr/>
          <a:lstStyle/>
          <a:p>
            <a:fld id="{ED4E8DE7-8107-485D-819E-7A652D98D056}" type="slidenum">
              <a:rPr lang="en-US" smtClean="0"/>
              <a:pPr/>
              <a:t>5</a:t>
            </a:fld>
            <a:endParaRPr lang="en-US" dirty="0"/>
          </a:p>
        </p:txBody>
      </p:sp>
      <p:graphicFrame>
        <p:nvGraphicFramePr>
          <p:cNvPr id="8" name="Table 7">
            <a:extLst>
              <a:ext uri="{FF2B5EF4-FFF2-40B4-BE49-F238E27FC236}">
                <a16:creationId xmlns:a16="http://schemas.microsoft.com/office/drawing/2014/main" id="{56CD75D8-0B3A-455C-9D0D-D69C3ED7CA10}"/>
              </a:ext>
            </a:extLst>
          </p:cNvPr>
          <p:cNvGraphicFramePr>
            <a:graphicFrameLocks noGrp="1"/>
          </p:cNvGraphicFramePr>
          <p:nvPr>
            <p:extLst>
              <p:ext uri="{D42A27DB-BD31-4B8C-83A1-F6EECF244321}">
                <p14:modId xmlns:p14="http://schemas.microsoft.com/office/powerpoint/2010/main" val="581770034"/>
              </p:ext>
            </p:extLst>
          </p:nvPr>
        </p:nvGraphicFramePr>
        <p:xfrm>
          <a:off x="4267200" y="51040"/>
          <a:ext cx="4724400" cy="5041420"/>
        </p:xfrm>
        <a:graphic>
          <a:graphicData uri="http://schemas.openxmlformats.org/drawingml/2006/table">
            <a:tbl>
              <a:tblPr/>
              <a:tblGrid>
                <a:gridCol w="2301906">
                  <a:extLst>
                    <a:ext uri="{9D8B030D-6E8A-4147-A177-3AD203B41FA5}">
                      <a16:colId xmlns:a16="http://schemas.microsoft.com/office/drawing/2014/main" val="604491169"/>
                    </a:ext>
                  </a:extLst>
                </a:gridCol>
                <a:gridCol w="2422494">
                  <a:extLst>
                    <a:ext uri="{9D8B030D-6E8A-4147-A177-3AD203B41FA5}">
                      <a16:colId xmlns:a16="http://schemas.microsoft.com/office/drawing/2014/main" val="1287175066"/>
                    </a:ext>
                  </a:extLst>
                </a:gridCol>
              </a:tblGrid>
              <a:tr h="164624">
                <a:tc>
                  <a:txBody>
                    <a:bodyPr/>
                    <a:lstStyle/>
                    <a:p>
                      <a:pPr algn="l" fontAlgn="b"/>
                      <a:r>
                        <a:rPr lang="en-AU" sz="1600" b="0" i="0" u="none" strike="noStrike" dirty="0">
                          <a:solidFill>
                            <a:srgbClr val="000000"/>
                          </a:solidFill>
                          <a:effectLst/>
                          <a:latin typeface="Calibri" panose="020F0502020204030204" pitchFamily="34" charset="0"/>
                        </a:rPr>
                        <a:t>Friend1 </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Friend2</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4252109227"/>
                  </a:ext>
                </a:extLst>
              </a:tr>
              <a:tr h="164624">
                <a:tc>
                  <a:txBody>
                    <a:bodyPr/>
                    <a:lstStyle/>
                    <a:p>
                      <a:pPr algn="l" fontAlgn="b"/>
                      <a:r>
                        <a:rPr lang="en-AU" sz="1600" b="0" i="0" u="none" strike="noStrike" dirty="0">
                          <a:solidFill>
                            <a:srgbClr val="000000"/>
                          </a:solidFill>
                          <a:effectLst/>
                          <a:latin typeface="Calibri" panose="020F0502020204030204" pitchFamily="34" charset="0"/>
                        </a:rPr>
                        <a:t>John </a:t>
                      </a:r>
                      <a:r>
                        <a:rPr lang="en-AU" sz="1600" b="0" i="0" u="none" strike="noStrike" dirty="0" err="1">
                          <a:solidFill>
                            <a:srgbClr val="000000"/>
                          </a:solidFill>
                          <a:effectLst/>
                          <a:latin typeface="Calibri" panose="020F0502020204030204" pitchFamily="34" charset="0"/>
                        </a:rPr>
                        <a:t>Audland</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Charles Marshall</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064928716"/>
                  </a:ext>
                </a:extLst>
              </a:tr>
              <a:tr h="164624">
                <a:tc>
                  <a:txBody>
                    <a:bodyPr/>
                    <a:lstStyle/>
                    <a:p>
                      <a:pPr algn="l" fontAlgn="b"/>
                      <a:r>
                        <a:rPr lang="en-AU" sz="1600" b="0" i="0" u="none" strike="noStrike" dirty="0">
                          <a:solidFill>
                            <a:srgbClr val="000000"/>
                          </a:solidFill>
                          <a:effectLst/>
                          <a:latin typeface="Calibri" panose="020F0502020204030204" pitchFamily="34" charset="0"/>
                        </a:rPr>
                        <a:t>John </a:t>
                      </a:r>
                      <a:r>
                        <a:rPr lang="en-AU" sz="1600" b="0" i="0" u="none" strike="noStrike" dirty="0" err="1">
                          <a:solidFill>
                            <a:srgbClr val="000000"/>
                          </a:solidFill>
                          <a:effectLst/>
                          <a:latin typeface="Calibri" panose="020F0502020204030204" pitchFamily="34" charset="0"/>
                        </a:rPr>
                        <a:t>Audland</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George Fox</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029047182"/>
                  </a:ext>
                </a:extLst>
              </a:tr>
              <a:tr h="164624">
                <a:tc>
                  <a:txBody>
                    <a:bodyPr/>
                    <a:lstStyle/>
                    <a:p>
                      <a:pPr algn="l" fontAlgn="b"/>
                      <a:r>
                        <a:rPr lang="en-AU" sz="1600" b="0" i="0" u="none" strike="noStrike">
                          <a:solidFill>
                            <a:srgbClr val="000000"/>
                          </a:solidFill>
                          <a:effectLst/>
                          <a:latin typeface="Calibri" panose="020F0502020204030204" pitchFamily="34" charset="0"/>
                        </a:rPr>
                        <a:t>John Audland</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Anne </a:t>
                      </a:r>
                      <a:r>
                        <a:rPr lang="en-AU" sz="1600" b="0" i="0" u="none" strike="noStrike" dirty="0" err="1">
                          <a:solidFill>
                            <a:srgbClr val="000000"/>
                          </a:solidFill>
                          <a:effectLst/>
                          <a:latin typeface="Calibri" panose="020F0502020204030204" pitchFamily="34" charset="0"/>
                        </a:rPr>
                        <a:t>Camm</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696672347"/>
                  </a:ext>
                </a:extLst>
              </a:tr>
              <a:tr h="164624">
                <a:tc>
                  <a:txBody>
                    <a:bodyPr/>
                    <a:lstStyle/>
                    <a:p>
                      <a:pPr algn="l" fontAlgn="b"/>
                      <a:r>
                        <a:rPr lang="en-AU" sz="1600" b="0" i="0" u="none" strike="noStrike" dirty="0">
                          <a:solidFill>
                            <a:srgbClr val="000000"/>
                          </a:solidFill>
                          <a:effectLst/>
                          <a:latin typeface="Calibri" panose="020F0502020204030204" pitchFamily="34" charset="0"/>
                        </a:rPr>
                        <a:t>Francis </a:t>
                      </a:r>
                      <a:r>
                        <a:rPr lang="en-AU" sz="1600" b="0" i="0" u="none" strike="noStrike" dirty="0" err="1">
                          <a:solidFill>
                            <a:srgbClr val="000000"/>
                          </a:solidFill>
                          <a:effectLst/>
                          <a:latin typeface="Calibri" panose="020F0502020204030204" pitchFamily="34" charset="0"/>
                        </a:rPr>
                        <a:t>Howgill</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Martha Simmonds</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167293120"/>
                  </a:ext>
                </a:extLst>
              </a:tr>
              <a:tr h="164624">
                <a:tc>
                  <a:txBody>
                    <a:bodyPr/>
                    <a:lstStyle/>
                    <a:p>
                      <a:pPr algn="l" fontAlgn="b"/>
                      <a:r>
                        <a:rPr lang="en-AU" sz="1600" b="0" i="0" u="none" strike="noStrike" dirty="0">
                          <a:solidFill>
                            <a:srgbClr val="000000"/>
                          </a:solidFill>
                          <a:effectLst/>
                          <a:latin typeface="Calibri" panose="020F0502020204030204" pitchFamily="34" charset="0"/>
                        </a:rPr>
                        <a:t>Francis </a:t>
                      </a:r>
                      <a:r>
                        <a:rPr lang="en-AU" sz="1600" b="0" i="0" u="none" strike="noStrike" dirty="0" err="1">
                          <a:solidFill>
                            <a:srgbClr val="000000"/>
                          </a:solidFill>
                          <a:effectLst/>
                          <a:latin typeface="Calibri" panose="020F0502020204030204" pitchFamily="34" charset="0"/>
                        </a:rPr>
                        <a:t>Howgill</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James </a:t>
                      </a:r>
                      <a:r>
                        <a:rPr lang="en-AU" sz="1600" b="0" i="0" u="none" strike="noStrike" dirty="0" err="1">
                          <a:solidFill>
                            <a:srgbClr val="000000"/>
                          </a:solidFill>
                          <a:effectLst/>
                          <a:latin typeface="Calibri" panose="020F0502020204030204" pitchFamily="34" charset="0"/>
                        </a:rPr>
                        <a:t>Nayler</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045601166"/>
                  </a:ext>
                </a:extLst>
              </a:tr>
              <a:tr h="164624">
                <a:tc>
                  <a:txBody>
                    <a:bodyPr/>
                    <a:lstStyle/>
                    <a:p>
                      <a:pPr algn="l" fontAlgn="b"/>
                      <a:r>
                        <a:rPr lang="en-AU" sz="1600" b="0" i="0" u="none" strike="noStrike" dirty="0">
                          <a:solidFill>
                            <a:srgbClr val="000000"/>
                          </a:solidFill>
                          <a:effectLst/>
                          <a:latin typeface="Calibri" panose="020F0502020204030204" pitchFamily="34" charset="0"/>
                        </a:rPr>
                        <a:t>Francis </a:t>
                      </a:r>
                      <a:r>
                        <a:rPr lang="en-AU" sz="1600" b="0" i="0" u="none" strike="noStrike" dirty="0" err="1">
                          <a:solidFill>
                            <a:srgbClr val="000000"/>
                          </a:solidFill>
                          <a:effectLst/>
                          <a:latin typeface="Calibri" panose="020F0502020204030204" pitchFamily="34" charset="0"/>
                        </a:rPr>
                        <a:t>Howgill</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Edward Burrough</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887212313"/>
                  </a:ext>
                </a:extLst>
              </a:tr>
              <a:tr h="164624">
                <a:tc>
                  <a:txBody>
                    <a:bodyPr/>
                    <a:lstStyle/>
                    <a:p>
                      <a:pPr algn="l" fontAlgn="b"/>
                      <a:r>
                        <a:rPr lang="en-AU" sz="1600" b="0" i="0" u="none" strike="noStrike">
                          <a:solidFill>
                            <a:srgbClr val="000000"/>
                          </a:solidFill>
                          <a:effectLst/>
                          <a:latin typeface="Calibri" panose="020F0502020204030204" pitchFamily="34" charset="0"/>
                        </a:rPr>
                        <a:t>Francis Howgill</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George Fox</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88168077"/>
                  </a:ext>
                </a:extLst>
              </a:tr>
              <a:tr h="164624">
                <a:tc>
                  <a:txBody>
                    <a:bodyPr/>
                    <a:lstStyle/>
                    <a:p>
                      <a:pPr algn="l" fontAlgn="b"/>
                      <a:r>
                        <a:rPr lang="en-AU" sz="1600" b="0" i="0" u="none" strike="noStrike">
                          <a:solidFill>
                            <a:srgbClr val="000000"/>
                          </a:solidFill>
                          <a:effectLst/>
                          <a:latin typeface="Calibri" panose="020F0502020204030204" pitchFamily="34" charset="0"/>
                        </a:rPr>
                        <a:t>Francis Howgill</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Richard Farnworth</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612175812"/>
                  </a:ext>
                </a:extLst>
              </a:tr>
              <a:tr h="164624">
                <a:tc>
                  <a:txBody>
                    <a:bodyPr/>
                    <a:lstStyle/>
                    <a:p>
                      <a:pPr algn="l" fontAlgn="b"/>
                      <a:r>
                        <a:rPr lang="en-AU" sz="1600" b="0" i="0" u="none" strike="noStrike">
                          <a:solidFill>
                            <a:srgbClr val="000000"/>
                          </a:solidFill>
                          <a:effectLst/>
                          <a:latin typeface="Calibri" panose="020F0502020204030204" pitchFamily="34" charset="0"/>
                        </a:rPr>
                        <a:t>Francis Howgill</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William Crouch</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853930933"/>
                  </a:ext>
                </a:extLst>
              </a:tr>
              <a:tr h="164624">
                <a:tc>
                  <a:txBody>
                    <a:bodyPr/>
                    <a:lstStyle/>
                    <a:p>
                      <a:pPr algn="l" fontAlgn="b"/>
                      <a:r>
                        <a:rPr lang="en-AU" sz="1600" b="0" i="0" u="none" strike="noStrike">
                          <a:solidFill>
                            <a:srgbClr val="000000"/>
                          </a:solidFill>
                          <a:effectLst/>
                          <a:latin typeface="Calibri" panose="020F0502020204030204" pitchFamily="34" charset="0"/>
                        </a:rPr>
                        <a:t>William Bradford</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William Penn</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4077506938"/>
                  </a:ext>
                </a:extLst>
              </a:tr>
              <a:tr h="164624">
                <a:tc>
                  <a:txBody>
                    <a:bodyPr/>
                    <a:lstStyle/>
                    <a:p>
                      <a:pPr algn="l" fontAlgn="b"/>
                      <a:r>
                        <a:rPr lang="en-AU" sz="1600" b="0" i="0" u="none" strike="noStrike">
                          <a:solidFill>
                            <a:srgbClr val="000000"/>
                          </a:solidFill>
                          <a:effectLst/>
                          <a:latin typeface="Calibri" panose="020F0502020204030204" pitchFamily="34" charset="0"/>
                        </a:rPr>
                        <a:t>William Bradford</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Tace Sowle</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190686258"/>
                  </a:ext>
                </a:extLst>
              </a:tr>
              <a:tr h="164624">
                <a:tc>
                  <a:txBody>
                    <a:bodyPr/>
                    <a:lstStyle/>
                    <a:p>
                      <a:pPr algn="l" fontAlgn="b"/>
                      <a:r>
                        <a:rPr lang="en-AU" sz="1600" b="0" i="0" u="none" strike="noStrike">
                          <a:solidFill>
                            <a:srgbClr val="000000"/>
                          </a:solidFill>
                          <a:effectLst/>
                          <a:latin typeface="Calibri" panose="020F0502020204030204" pitchFamily="34" charset="0"/>
                        </a:rPr>
                        <a:t>John Bellers</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err="1">
                          <a:solidFill>
                            <a:srgbClr val="000000"/>
                          </a:solidFill>
                          <a:effectLst/>
                          <a:latin typeface="Calibri" panose="020F0502020204030204" pitchFamily="34" charset="0"/>
                        </a:rPr>
                        <a:t>Fettiplace</a:t>
                      </a:r>
                      <a:r>
                        <a:rPr lang="en-AU" sz="1600" b="0" i="0" u="none" strike="noStrike" dirty="0">
                          <a:solidFill>
                            <a:srgbClr val="000000"/>
                          </a:solidFill>
                          <a:effectLst/>
                          <a:latin typeface="Calibri" panose="020F0502020204030204" pitchFamily="34" charset="0"/>
                        </a:rPr>
                        <a:t> </a:t>
                      </a:r>
                      <a:r>
                        <a:rPr lang="en-AU" sz="1600" b="0" i="0" u="none" strike="noStrike" dirty="0" err="1">
                          <a:solidFill>
                            <a:srgbClr val="000000"/>
                          </a:solidFill>
                          <a:effectLst/>
                          <a:latin typeface="Calibri" panose="020F0502020204030204" pitchFamily="34" charset="0"/>
                        </a:rPr>
                        <a:t>Bellers</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934418779"/>
                  </a:ext>
                </a:extLst>
              </a:tr>
              <a:tr h="164624">
                <a:tc>
                  <a:txBody>
                    <a:bodyPr/>
                    <a:lstStyle/>
                    <a:p>
                      <a:pPr algn="l" fontAlgn="b"/>
                      <a:r>
                        <a:rPr lang="en-AU" sz="1600" b="0" i="0" u="none" strike="noStrike">
                          <a:solidFill>
                            <a:srgbClr val="000000"/>
                          </a:solidFill>
                          <a:effectLst/>
                          <a:latin typeface="Calibri" panose="020F0502020204030204" pitchFamily="34" charset="0"/>
                        </a:rPr>
                        <a:t>William Rogers</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Thomas Ellwood</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2832431205"/>
                  </a:ext>
                </a:extLst>
              </a:tr>
              <a:tr h="164624">
                <a:tc>
                  <a:txBody>
                    <a:bodyPr/>
                    <a:lstStyle/>
                    <a:p>
                      <a:pPr algn="l" fontAlgn="b"/>
                      <a:r>
                        <a:rPr lang="en-AU" sz="1600" b="0" i="0" u="none" strike="noStrike">
                          <a:solidFill>
                            <a:srgbClr val="000000"/>
                          </a:solidFill>
                          <a:effectLst/>
                          <a:latin typeface="Calibri" panose="020F0502020204030204" pitchFamily="34" charset="0"/>
                        </a:rPr>
                        <a:t>William Rogers</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George Whitehead</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016884265"/>
                  </a:ext>
                </a:extLst>
              </a:tr>
              <a:tr h="164624">
                <a:tc>
                  <a:txBody>
                    <a:bodyPr/>
                    <a:lstStyle/>
                    <a:p>
                      <a:pPr algn="l" fontAlgn="b"/>
                      <a:r>
                        <a:rPr lang="en-AU" sz="1600" b="0" i="0" u="none" strike="noStrike">
                          <a:solidFill>
                            <a:srgbClr val="000000"/>
                          </a:solidFill>
                          <a:effectLst/>
                          <a:latin typeface="Calibri" panose="020F0502020204030204" pitchFamily="34" charset="0"/>
                        </a:rPr>
                        <a:t>Martha Simmonds</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Hannah Stranger</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835219073"/>
                  </a:ext>
                </a:extLst>
              </a:tr>
              <a:tr h="164624">
                <a:tc>
                  <a:txBody>
                    <a:bodyPr/>
                    <a:lstStyle/>
                    <a:p>
                      <a:pPr algn="l" fontAlgn="b"/>
                      <a:r>
                        <a:rPr lang="en-AU" sz="1600" b="0" i="0" u="none" strike="noStrike">
                          <a:solidFill>
                            <a:srgbClr val="000000"/>
                          </a:solidFill>
                          <a:effectLst/>
                          <a:latin typeface="Calibri" panose="020F0502020204030204" pitchFamily="34" charset="0"/>
                        </a:rPr>
                        <a:t>Martha Simmonds</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James Nayler</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899872783"/>
                  </a:ext>
                </a:extLst>
              </a:tr>
              <a:tr h="164624">
                <a:tc>
                  <a:txBody>
                    <a:bodyPr/>
                    <a:lstStyle/>
                    <a:p>
                      <a:pPr algn="l" fontAlgn="b"/>
                      <a:r>
                        <a:rPr lang="en-AU" sz="1600" b="0" i="0" u="none" strike="noStrike" dirty="0">
                          <a:solidFill>
                            <a:srgbClr val="000000"/>
                          </a:solidFill>
                          <a:effectLst/>
                          <a:latin typeface="Calibri" panose="020F0502020204030204" pitchFamily="34" charset="0"/>
                        </a:rPr>
                        <a:t>Isabel </a:t>
                      </a:r>
                      <a:r>
                        <a:rPr lang="en-AU" sz="1600" b="0" i="0" u="none" strike="noStrike" dirty="0" err="1">
                          <a:solidFill>
                            <a:srgbClr val="000000"/>
                          </a:solidFill>
                          <a:effectLst/>
                          <a:latin typeface="Calibri" panose="020F0502020204030204" pitchFamily="34" charset="0"/>
                        </a:rPr>
                        <a:t>Yeamans</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William Penn</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335307963"/>
                  </a:ext>
                </a:extLst>
              </a:tr>
              <a:tr h="164624">
                <a:tc>
                  <a:txBody>
                    <a:bodyPr/>
                    <a:lstStyle/>
                    <a:p>
                      <a:pPr algn="l" fontAlgn="b"/>
                      <a:r>
                        <a:rPr lang="en-AU" sz="1600" b="0" i="0" u="none" strike="noStrike" dirty="0">
                          <a:solidFill>
                            <a:srgbClr val="000000"/>
                          </a:solidFill>
                          <a:effectLst/>
                          <a:latin typeface="Calibri" panose="020F0502020204030204" pitchFamily="34" charset="0"/>
                        </a:rPr>
                        <a:t>George Fox</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a:solidFill>
                            <a:srgbClr val="000000"/>
                          </a:solidFill>
                          <a:effectLst/>
                          <a:latin typeface="Calibri" panose="020F0502020204030204" pitchFamily="34" charset="0"/>
                        </a:rPr>
                        <a:t>Margaret Fell</a:t>
                      </a: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3703160813"/>
                  </a:ext>
                </a:extLst>
              </a:tr>
              <a:tr h="164624">
                <a:tc>
                  <a:txBody>
                    <a:bodyPr/>
                    <a:lstStyle/>
                    <a:p>
                      <a:pPr algn="l" fontAlgn="b"/>
                      <a:r>
                        <a:rPr lang="en-AU" sz="1600" b="0" i="0" u="none" strike="noStrike">
                          <a:solidFill>
                            <a:srgbClr val="000000"/>
                          </a:solidFill>
                          <a:effectLst/>
                          <a:latin typeface="Calibri" panose="020F0502020204030204" pitchFamily="34" charset="0"/>
                        </a:rPr>
                        <a:t>George Fox</a:t>
                      </a:r>
                    </a:p>
                  </a:txBody>
                  <a:tcPr marL="8231" marR="8231" marT="8231" marB="0" anchor="b">
                    <a:lnL>
                      <a:noFill/>
                    </a:lnL>
                    <a:lnR>
                      <a:noFill/>
                    </a:lnR>
                    <a:lnT>
                      <a:noFill/>
                    </a:lnT>
                    <a:lnB>
                      <a:noFill/>
                    </a:lnB>
                    <a:solidFill>
                      <a:schemeClr val="bg2">
                        <a:lumMod val="90000"/>
                      </a:schemeClr>
                    </a:solidFill>
                  </a:tcPr>
                </a:tc>
                <a:tc>
                  <a:txBody>
                    <a:bodyPr/>
                    <a:lstStyle/>
                    <a:p>
                      <a:pPr algn="l" fontAlgn="b"/>
                      <a:r>
                        <a:rPr lang="en-AU" sz="1600" b="0" i="0" u="none" strike="noStrike" dirty="0">
                          <a:solidFill>
                            <a:srgbClr val="000000"/>
                          </a:solidFill>
                          <a:effectLst/>
                          <a:latin typeface="Calibri" panose="020F0502020204030204" pitchFamily="34" charset="0"/>
                        </a:rPr>
                        <a:t>Ellis </a:t>
                      </a:r>
                      <a:r>
                        <a:rPr lang="en-AU" sz="1600" b="0" i="0" u="none" strike="noStrike" dirty="0" err="1">
                          <a:solidFill>
                            <a:srgbClr val="000000"/>
                          </a:solidFill>
                          <a:effectLst/>
                          <a:latin typeface="Calibri" panose="020F0502020204030204" pitchFamily="34" charset="0"/>
                        </a:rPr>
                        <a:t>Hookes</a:t>
                      </a:r>
                      <a:endParaRPr lang="en-AU" sz="1600" b="0" i="0" u="none" strike="noStrike" dirty="0">
                        <a:solidFill>
                          <a:srgbClr val="000000"/>
                        </a:solidFill>
                        <a:effectLst/>
                        <a:latin typeface="Calibri" panose="020F0502020204030204" pitchFamily="34" charset="0"/>
                      </a:endParaRPr>
                    </a:p>
                  </a:txBody>
                  <a:tcPr marL="8231" marR="8231" marT="8231" marB="0" anchor="b">
                    <a:lnL>
                      <a:noFill/>
                    </a:lnL>
                    <a:lnR>
                      <a:noFill/>
                    </a:lnR>
                    <a:lnT>
                      <a:noFill/>
                    </a:lnT>
                    <a:lnB>
                      <a:noFill/>
                    </a:lnB>
                    <a:solidFill>
                      <a:schemeClr val="bg2">
                        <a:lumMod val="90000"/>
                      </a:schemeClr>
                    </a:solidFill>
                  </a:tcPr>
                </a:tc>
                <a:extLst>
                  <a:ext uri="{0D108BD9-81ED-4DB2-BD59-A6C34878D82A}">
                    <a16:rowId xmlns:a16="http://schemas.microsoft.com/office/drawing/2014/main" val="1816375547"/>
                  </a:ext>
                </a:extLst>
              </a:tr>
            </a:tbl>
          </a:graphicData>
        </a:graphic>
      </p:graphicFrame>
      <p:sp>
        <p:nvSpPr>
          <p:cNvPr id="10" name="Content Placeholder 9">
            <a:extLst>
              <a:ext uri="{FF2B5EF4-FFF2-40B4-BE49-F238E27FC236}">
                <a16:creationId xmlns:a16="http://schemas.microsoft.com/office/drawing/2014/main" id="{3790B7B2-81A6-48E2-BE22-F5FCECAE8645}"/>
              </a:ext>
            </a:extLst>
          </p:cNvPr>
          <p:cNvSpPr>
            <a:spLocks noGrp="1"/>
          </p:cNvSpPr>
          <p:nvPr>
            <p:ph idx="1"/>
          </p:nvPr>
        </p:nvSpPr>
        <p:spPr>
          <a:xfrm>
            <a:off x="457200" y="1451610"/>
            <a:ext cx="2514600" cy="3291840"/>
          </a:xfrm>
        </p:spPr>
        <p:txBody>
          <a:bodyPr/>
          <a:lstStyle/>
          <a:p>
            <a:r>
              <a:rPr lang="en-AU" dirty="0"/>
              <a:t> A Network of Friends </a:t>
            </a:r>
          </a:p>
          <a:p>
            <a:pPr lvl="1"/>
            <a:r>
              <a:rPr lang="en-AU" dirty="0"/>
              <a:t>Facebook</a:t>
            </a:r>
          </a:p>
          <a:p>
            <a:pPr lvl="1"/>
            <a:r>
              <a:rPr lang="en-AU" dirty="0"/>
              <a:t>Twitter</a:t>
            </a:r>
          </a:p>
          <a:p>
            <a:pPr lvl="1"/>
            <a:r>
              <a:rPr lang="en-AU" dirty="0"/>
              <a:t>Instagram</a:t>
            </a:r>
          </a:p>
          <a:p>
            <a:pPr lvl="1"/>
            <a:r>
              <a:rPr lang="en-AU" dirty="0"/>
              <a:t>LinkedIn</a:t>
            </a:r>
          </a:p>
        </p:txBody>
      </p:sp>
    </p:spTree>
    <p:extLst>
      <p:ext uri="{BB962C8B-B14F-4D97-AF65-F5344CB8AC3E}">
        <p14:creationId xmlns:p14="http://schemas.microsoft.com/office/powerpoint/2010/main" val="37028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A03F-9F1F-4867-BA05-41D3F48CC3B8}"/>
              </a:ext>
            </a:extLst>
          </p:cNvPr>
          <p:cNvSpPr>
            <a:spLocks noGrp="1"/>
          </p:cNvSpPr>
          <p:nvPr>
            <p:ph type="title"/>
          </p:nvPr>
        </p:nvSpPr>
        <p:spPr>
          <a:xfrm>
            <a:off x="457200" y="953452"/>
            <a:ext cx="8229600" cy="857250"/>
          </a:xfrm>
        </p:spPr>
        <p:txBody>
          <a:bodyPr/>
          <a:lstStyle/>
          <a:p>
            <a:pPr algn="ctr"/>
            <a:r>
              <a:rPr lang="en-AU" dirty="0">
                <a:solidFill>
                  <a:srgbClr val="FF0000"/>
                </a:solidFill>
              </a:rPr>
              <a:t>Viral Marketing </a:t>
            </a:r>
          </a:p>
        </p:txBody>
      </p:sp>
      <p:sp>
        <p:nvSpPr>
          <p:cNvPr id="3" name="Content Placeholder 2">
            <a:extLst>
              <a:ext uri="{FF2B5EF4-FFF2-40B4-BE49-F238E27FC236}">
                <a16:creationId xmlns:a16="http://schemas.microsoft.com/office/drawing/2014/main" id="{C4B53D3A-2176-420F-B28F-BD6FAA5E44EB}"/>
              </a:ext>
            </a:extLst>
          </p:cNvPr>
          <p:cNvSpPr>
            <a:spLocks noGrp="1"/>
          </p:cNvSpPr>
          <p:nvPr>
            <p:ph idx="1"/>
          </p:nvPr>
        </p:nvSpPr>
        <p:spPr>
          <a:xfrm>
            <a:off x="457200" y="2247900"/>
            <a:ext cx="8229600" cy="1653540"/>
          </a:xfrm>
        </p:spPr>
        <p:txBody>
          <a:bodyPr/>
          <a:lstStyle/>
          <a:p>
            <a:pPr marL="0" indent="0">
              <a:buNone/>
            </a:pPr>
            <a:r>
              <a:rPr lang="en-AU" b="1" dirty="0"/>
              <a:t>You have developed a novel new product. You believe “word of mouth” is the key for the success of your new product. You want to start a viral marketing campaign. And your company’s data analyst has obtained a list of the people you want to target and their interactions from social media… </a:t>
            </a:r>
          </a:p>
        </p:txBody>
      </p:sp>
      <p:sp>
        <p:nvSpPr>
          <p:cNvPr id="6" name="TextBox 5">
            <a:extLst>
              <a:ext uri="{FF2B5EF4-FFF2-40B4-BE49-F238E27FC236}">
                <a16:creationId xmlns:a16="http://schemas.microsoft.com/office/drawing/2014/main" id="{5D62A0CC-2A0D-41FF-9C20-D3B756E1F924}"/>
              </a:ext>
            </a:extLst>
          </p:cNvPr>
          <p:cNvSpPr txBox="1"/>
          <p:nvPr/>
        </p:nvSpPr>
        <p:spPr>
          <a:xfrm>
            <a:off x="1828800" y="4138583"/>
            <a:ext cx="4582632" cy="400110"/>
          </a:xfrm>
          <a:prstGeom prst="rect">
            <a:avLst/>
          </a:prstGeom>
          <a:noFill/>
        </p:spPr>
        <p:txBody>
          <a:bodyPr wrap="square">
            <a:spAutoFit/>
          </a:bodyPr>
          <a:lstStyle/>
          <a:p>
            <a:pPr algn="ctr"/>
            <a:r>
              <a:rPr lang="en-AU" sz="2000" b="1" dirty="0">
                <a:solidFill>
                  <a:schemeClr val="tx1"/>
                </a:solidFill>
                <a:effectLst/>
              </a:rPr>
              <a:t>What should you do? </a:t>
            </a:r>
          </a:p>
        </p:txBody>
      </p:sp>
    </p:spTree>
    <p:extLst>
      <p:ext uri="{BB962C8B-B14F-4D97-AF65-F5344CB8AC3E}">
        <p14:creationId xmlns:p14="http://schemas.microsoft.com/office/powerpoint/2010/main" val="142927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381000" y="285750"/>
            <a:ext cx="8229600" cy="857250"/>
          </a:xfrm>
        </p:spPr>
        <p:txBody>
          <a:bodyPr/>
          <a:lstStyle/>
          <a:p>
            <a:r>
              <a:rPr lang="en-US" altLang="en-US" sz="3200" dirty="0">
                <a:solidFill>
                  <a:srgbClr val="FF0000"/>
                </a:solidFill>
                <a:latin typeface="+mn-lt"/>
              </a:rPr>
              <a:t>Commonly Used SNA Metrics</a:t>
            </a:r>
          </a:p>
        </p:txBody>
      </p:sp>
      <p:sp>
        <p:nvSpPr>
          <p:cNvPr id="224259" name="Rectangle 3"/>
          <p:cNvSpPr>
            <a:spLocks noGrp="1" noChangeArrowheads="1"/>
          </p:cNvSpPr>
          <p:nvPr>
            <p:ph type="body" idx="1"/>
          </p:nvPr>
        </p:nvSpPr>
        <p:spPr>
          <a:xfrm>
            <a:off x="533400" y="1504950"/>
            <a:ext cx="8534400" cy="3829050"/>
          </a:xfrm>
        </p:spPr>
        <p:txBody>
          <a:bodyPr>
            <a:normAutofit fontScale="85000" lnSpcReduction="20000"/>
          </a:bodyPr>
          <a:lstStyle/>
          <a:p>
            <a:pPr>
              <a:lnSpc>
                <a:spcPct val="90000"/>
              </a:lnSpc>
            </a:pPr>
            <a:r>
              <a:rPr lang="en-US" altLang="en-US" sz="2400" dirty="0"/>
              <a:t>Network Size</a:t>
            </a:r>
          </a:p>
          <a:p>
            <a:pPr lvl="1">
              <a:lnSpc>
                <a:spcPct val="90000"/>
              </a:lnSpc>
            </a:pPr>
            <a:r>
              <a:rPr lang="en-US" altLang="en-US" sz="1800" dirty="0"/>
              <a:t>Number of nodes</a:t>
            </a:r>
          </a:p>
          <a:p>
            <a:pPr lvl="1">
              <a:lnSpc>
                <a:spcPct val="90000"/>
              </a:lnSpc>
            </a:pPr>
            <a:endParaRPr lang="en-US" altLang="en-US" sz="2400" dirty="0"/>
          </a:p>
          <a:p>
            <a:pPr>
              <a:lnSpc>
                <a:spcPct val="90000"/>
              </a:lnSpc>
            </a:pPr>
            <a:r>
              <a:rPr lang="en-US" altLang="en-US" sz="2400" dirty="0"/>
              <a:t>Out-degree </a:t>
            </a:r>
          </a:p>
          <a:p>
            <a:pPr lvl="1">
              <a:lnSpc>
                <a:spcPct val="90000"/>
              </a:lnSpc>
            </a:pPr>
            <a:r>
              <a:rPr lang="en-US" altLang="en-US" sz="1800" dirty="0"/>
              <a:t>Sum of connections from </a:t>
            </a:r>
            <a:r>
              <a:rPr lang="en-US" altLang="en-US" dirty="0"/>
              <a:t>you</a:t>
            </a:r>
            <a:r>
              <a:rPr lang="en-US" altLang="en-US" sz="1800" dirty="0"/>
              <a:t> to others </a:t>
            </a:r>
          </a:p>
          <a:p>
            <a:pPr lvl="1">
              <a:lnSpc>
                <a:spcPct val="90000"/>
              </a:lnSpc>
            </a:pPr>
            <a:endParaRPr lang="en-US" altLang="en-US" sz="2400" dirty="0"/>
          </a:p>
          <a:p>
            <a:pPr>
              <a:lnSpc>
                <a:spcPct val="90000"/>
              </a:lnSpc>
            </a:pPr>
            <a:r>
              <a:rPr lang="en-US" altLang="en-US" sz="2400" dirty="0"/>
              <a:t>In-degree </a:t>
            </a:r>
          </a:p>
          <a:p>
            <a:pPr lvl="1">
              <a:lnSpc>
                <a:spcPct val="90000"/>
              </a:lnSpc>
            </a:pPr>
            <a:r>
              <a:rPr lang="en-US" altLang="en-US" sz="1800" dirty="0"/>
              <a:t>Sum of connections to </a:t>
            </a:r>
            <a:r>
              <a:rPr lang="en-US" altLang="en-US" dirty="0"/>
              <a:t>you</a:t>
            </a:r>
            <a:endParaRPr lang="en-US" altLang="en-US" sz="1800" dirty="0"/>
          </a:p>
          <a:p>
            <a:pPr lvl="1">
              <a:lnSpc>
                <a:spcPct val="90000"/>
              </a:lnSpc>
            </a:pPr>
            <a:endParaRPr lang="en-US" altLang="en-US" sz="2400" dirty="0"/>
          </a:p>
          <a:p>
            <a:pPr>
              <a:lnSpc>
                <a:spcPct val="90000"/>
              </a:lnSpc>
            </a:pPr>
            <a:r>
              <a:rPr lang="en-US" altLang="en-US" sz="2400" dirty="0"/>
              <a:t>Network Density</a:t>
            </a:r>
          </a:p>
          <a:p>
            <a:pPr lvl="1">
              <a:lnSpc>
                <a:spcPct val="90000"/>
              </a:lnSpc>
            </a:pPr>
            <a:r>
              <a:rPr lang="en-US" altLang="en-US" sz="1800" dirty="0"/>
              <a:t>Number of ties that are present over the amount of ties that could be present</a:t>
            </a:r>
          </a:p>
          <a:p>
            <a:pPr>
              <a:lnSpc>
                <a:spcPct val="90000"/>
              </a:lnSpc>
            </a:pPr>
            <a:endParaRPr lang="en-US" altLang="en-US" sz="2400" dirty="0"/>
          </a:p>
          <a:p>
            <a:pPr>
              <a:lnSpc>
                <a:spcPct val="90000"/>
              </a:lnSpc>
            </a:pPr>
            <a:r>
              <a:rPr lang="en-US" altLang="en-US" sz="2400" dirty="0"/>
              <a:t>Various Centralities </a:t>
            </a:r>
          </a:p>
          <a:p>
            <a:pPr lvl="1">
              <a:lnSpc>
                <a:spcPct val="90000"/>
              </a:lnSpc>
            </a:pPr>
            <a:r>
              <a:rPr lang="en-US" altLang="en-US" sz="1800" dirty="0"/>
              <a:t>Measure of power and prestige in a network</a:t>
            </a:r>
          </a:p>
          <a:p>
            <a:pPr lvl="1">
              <a:lnSpc>
                <a:spcPct val="90000"/>
              </a:lnSpc>
            </a:pPr>
            <a:endParaRPr lang="en-US" altLang="en-US" sz="2400" dirty="0"/>
          </a:p>
          <a:p>
            <a:pPr lvl="1">
              <a:lnSpc>
                <a:spcPct val="90000"/>
              </a:lnSpc>
            </a:pPr>
            <a:endParaRPr lang="en-US" altLang="en-US" sz="2400" dirty="0"/>
          </a:p>
        </p:txBody>
      </p:sp>
    </p:spTree>
    <p:extLst>
      <p:ext uri="{BB962C8B-B14F-4D97-AF65-F5344CB8AC3E}">
        <p14:creationId xmlns:p14="http://schemas.microsoft.com/office/powerpoint/2010/main" val="24011167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25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25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425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425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425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259">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425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07E2B-745E-48F2-8A65-8A6DB36A831A}"/>
              </a:ext>
            </a:extLst>
          </p:cNvPr>
          <p:cNvSpPr>
            <a:spLocks noGrp="1"/>
          </p:cNvSpPr>
          <p:nvPr>
            <p:ph type="title"/>
          </p:nvPr>
        </p:nvSpPr>
        <p:spPr>
          <a:xfrm>
            <a:off x="914400" y="126630"/>
            <a:ext cx="8229600" cy="489966"/>
          </a:xfrm>
        </p:spPr>
        <p:txBody>
          <a:bodyPr>
            <a:normAutofit/>
          </a:bodyPr>
          <a:lstStyle/>
          <a:p>
            <a:r>
              <a:rPr lang="en-US" sz="2800" dirty="0"/>
              <a:t>Density</a:t>
            </a:r>
            <a:endParaRPr lang="en-AU" sz="2800" dirty="0"/>
          </a:p>
        </p:txBody>
      </p:sp>
      <p:sp>
        <p:nvSpPr>
          <p:cNvPr id="3" name="Content Placeholder 2">
            <a:extLst>
              <a:ext uri="{FF2B5EF4-FFF2-40B4-BE49-F238E27FC236}">
                <a16:creationId xmlns:a16="http://schemas.microsoft.com/office/drawing/2014/main" id="{9854BBF2-FF92-4807-AAD9-B92E5ED064B3}"/>
              </a:ext>
            </a:extLst>
          </p:cNvPr>
          <p:cNvSpPr>
            <a:spLocks noGrp="1"/>
          </p:cNvSpPr>
          <p:nvPr>
            <p:ph idx="1"/>
          </p:nvPr>
        </p:nvSpPr>
        <p:spPr>
          <a:xfrm>
            <a:off x="414937" y="742950"/>
            <a:ext cx="5318753" cy="3291840"/>
          </a:xfrm>
        </p:spPr>
        <p:txBody>
          <a:bodyPr>
            <a:noAutofit/>
          </a:bodyPr>
          <a:lstStyle/>
          <a:p>
            <a:r>
              <a:rPr lang="en-US" sz="1600" dirty="0"/>
              <a:t>A networks’ density is the ratios of the number of edges in the network over the total number of possible edges between all pairs of nodes (which is n(n-1)/2, where n is the number of vertices , for an undirected graph).</a:t>
            </a:r>
          </a:p>
          <a:p>
            <a:r>
              <a:rPr lang="en-US" sz="1600" dirty="0"/>
              <a:t>In the example network to the right density =5/6 (i.e., it is a fairly dense network; opposite would be a sparse network)</a:t>
            </a:r>
          </a:p>
          <a:p>
            <a:r>
              <a:rPr lang="en-US" sz="1600" dirty="0"/>
              <a:t>It is a common measure of how well connected a network is ( in other words, how closely knit it it) – a perfectly connected network is called a clique and has density =1</a:t>
            </a:r>
          </a:p>
          <a:p>
            <a:r>
              <a:rPr lang="en-US" sz="1600" dirty="0"/>
              <a:t>A directed graph will have half the density of its undirected  equivalent, because there are twice as many possible edges, i.e., n(n-1)</a:t>
            </a:r>
          </a:p>
          <a:p>
            <a:endParaRPr lang="en-AU" sz="1200" dirty="0"/>
          </a:p>
        </p:txBody>
      </p:sp>
      <p:sp>
        <p:nvSpPr>
          <p:cNvPr id="9" name="Oval 8">
            <a:extLst>
              <a:ext uri="{FF2B5EF4-FFF2-40B4-BE49-F238E27FC236}">
                <a16:creationId xmlns:a16="http://schemas.microsoft.com/office/drawing/2014/main" id="{527EDC28-A382-46BD-9CF2-FBA98BE5D4FB}"/>
              </a:ext>
            </a:extLst>
          </p:cNvPr>
          <p:cNvSpPr/>
          <p:nvPr/>
        </p:nvSpPr>
        <p:spPr>
          <a:xfrm>
            <a:off x="7406188" y="2910145"/>
            <a:ext cx="475890" cy="39926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lt1">
                    <a:alpha val="99000"/>
                  </a:schemeClr>
                </a:solidFill>
              </a:rPr>
              <a:t>4</a:t>
            </a:r>
          </a:p>
        </p:txBody>
      </p:sp>
      <p:sp>
        <p:nvSpPr>
          <p:cNvPr id="10" name="Oval 9">
            <a:extLst>
              <a:ext uri="{FF2B5EF4-FFF2-40B4-BE49-F238E27FC236}">
                <a16:creationId xmlns:a16="http://schemas.microsoft.com/office/drawing/2014/main" id="{BE221585-0DF0-4E02-B05F-D3B7C76C81BA}"/>
              </a:ext>
            </a:extLst>
          </p:cNvPr>
          <p:cNvSpPr/>
          <p:nvPr/>
        </p:nvSpPr>
        <p:spPr>
          <a:xfrm>
            <a:off x="8254113" y="1767144"/>
            <a:ext cx="418510" cy="381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lt1">
                    <a:alpha val="99000"/>
                  </a:schemeClr>
                </a:solidFill>
              </a:rPr>
              <a:t>2</a:t>
            </a:r>
          </a:p>
        </p:txBody>
      </p:sp>
      <p:sp>
        <p:nvSpPr>
          <p:cNvPr id="11" name="Oval 10">
            <a:extLst>
              <a:ext uri="{FF2B5EF4-FFF2-40B4-BE49-F238E27FC236}">
                <a16:creationId xmlns:a16="http://schemas.microsoft.com/office/drawing/2014/main" id="{C70F1696-AF4B-4EB8-AAD7-8A21D636D067}"/>
              </a:ext>
            </a:extLst>
          </p:cNvPr>
          <p:cNvSpPr/>
          <p:nvPr/>
        </p:nvSpPr>
        <p:spPr>
          <a:xfrm>
            <a:off x="6546677" y="1163860"/>
            <a:ext cx="497201" cy="45529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lt1">
                    <a:alpha val="99000"/>
                  </a:schemeClr>
                </a:solidFill>
              </a:rPr>
              <a:t>1</a:t>
            </a:r>
          </a:p>
        </p:txBody>
      </p:sp>
      <p:sp>
        <p:nvSpPr>
          <p:cNvPr id="12" name="Oval 11">
            <a:extLst>
              <a:ext uri="{FF2B5EF4-FFF2-40B4-BE49-F238E27FC236}">
                <a16:creationId xmlns:a16="http://schemas.microsoft.com/office/drawing/2014/main" id="{15525678-4270-4905-812D-3AAD80345178}"/>
              </a:ext>
            </a:extLst>
          </p:cNvPr>
          <p:cNvSpPr/>
          <p:nvPr/>
        </p:nvSpPr>
        <p:spPr>
          <a:xfrm>
            <a:off x="5900878" y="2614895"/>
            <a:ext cx="475890" cy="39076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lt1">
                    <a:alpha val="99000"/>
                  </a:schemeClr>
                </a:solidFill>
              </a:rPr>
              <a:t>3</a:t>
            </a:r>
          </a:p>
        </p:txBody>
      </p:sp>
      <p:cxnSp>
        <p:nvCxnSpPr>
          <p:cNvPr id="14" name="Straight Connector 13">
            <a:extLst>
              <a:ext uri="{FF2B5EF4-FFF2-40B4-BE49-F238E27FC236}">
                <a16:creationId xmlns:a16="http://schemas.microsoft.com/office/drawing/2014/main" id="{A63E0B0D-405B-4EED-A3E1-777B5D54DF82}"/>
              </a:ext>
            </a:extLst>
          </p:cNvPr>
          <p:cNvCxnSpPr>
            <a:cxnSpLocks/>
            <a:stCxn id="10" idx="2"/>
            <a:endCxn id="12" idx="6"/>
          </p:cNvCxnSpPr>
          <p:nvPr/>
        </p:nvCxnSpPr>
        <p:spPr>
          <a:xfrm flipH="1">
            <a:off x="6376768" y="1957644"/>
            <a:ext cx="1877345" cy="85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226224-35D8-4E61-8006-BB39C197D6C9}"/>
              </a:ext>
            </a:extLst>
          </p:cNvPr>
          <p:cNvCxnSpPr>
            <a:cxnSpLocks/>
            <a:stCxn id="12" idx="6"/>
            <a:endCxn id="11" idx="4"/>
          </p:cNvCxnSpPr>
          <p:nvPr/>
        </p:nvCxnSpPr>
        <p:spPr>
          <a:xfrm flipV="1">
            <a:off x="6376768" y="1619155"/>
            <a:ext cx="418510" cy="1191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3C112B8-6413-47D8-860D-3CC973496289}"/>
              </a:ext>
            </a:extLst>
          </p:cNvPr>
          <p:cNvCxnSpPr>
            <a:cxnSpLocks/>
            <a:stCxn id="11" idx="4"/>
            <a:endCxn id="10" idx="2"/>
          </p:cNvCxnSpPr>
          <p:nvPr/>
        </p:nvCxnSpPr>
        <p:spPr>
          <a:xfrm>
            <a:off x="6795278" y="1619155"/>
            <a:ext cx="1458835" cy="338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7DBFEB6-7E6A-48FD-B98E-94DF597372E1}"/>
              </a:ext>
            </a:extLst>
          </p:cNvPr>
          <p:cNvCxnSpPr>
            <a:cxnSpLocks/>
            <a:stCxn id="10" idx="2"/>
            <a:endCxn id="9" idx="0"/>
          </p:cNvCxnSpPr>
          <p:nvPr/>
        </p:nvCxnSpPr>
        <p:spPr>
          <a:xfrm flipH="1">
            <a:off x="7644133" y="1957644"/>
            <a:ext cx="609980" cy="952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265DBD-637F-411C-8F12-D65CC34F639B}"/>
              </a:ext>
            </a:extLst>
          </p:cNvPr>
          <p:cNvCxnSpPr>
            <a:cxnSpLocks/>
            <a:stCxn id="12" idx="6"/>
            <a:endCxn id="9" idx="0"/>
          </p:cNvCxnSpPr>
          <p:nvPr/>
        </p:nvCxnSpPr>
        <p:spPr>
          <a:xfrm>
            <a:off x="6376768" y="2810279"/>
            <a:ext cx="1267365" cy="99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3D104A2-E06C-4C1E-AB8F-AF187C8C2D3F}"/>
              </a:ext>
            </a:extLst>
          </p:cNvPr>
          <p:cNvCxnSpPr>
            <a:stCxn id="11" idx="4"/>
            <a:endCxn id="9" idx="0"/>
          </p:cNvCxnSpPr>
          <p:nvPr/>
        </p:nvCxnSpPr>
        <p:spPr>
          <a:xfrm>
            <a:off x="6795278" y="1619155"/>
            <a:ext cx="848855" cy="1290990"/>
          </a:xfrm>
          <a:prstGeom prst="line">
            <a:avLst/>
          </a:prstGeom>
          <a:ln w="2540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82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FBD28-B241-4D2E-8349-902A875598D6}"/>
              </a:ext>
            </a:extLst>
          </p:cNvPr>
          <p:cNvSpPr>
            <a:spLocks noGrp="1"/>
          </p:cNvSpPr>
          <p:nvPr>
            <p:ph type="title"/>
          </p:nvPr>
        </p:nvSpPr>
        <p:spPr>
          <a:xfrm>
            <a:off x="457200" y="285750"/>
            <a:ext cx="8229600" cy="566166"/>
          </a:xfrm>
        </p:spPr>
        <p:txBody>
          <a:bodyPr>
            <a:normAutofit/>
          </a:bodyPr>
          <a:lstStyle/>
          <a:p>
            <a:r>
              <a:rPr lang="en-AU" sz="2400" dirty="0"/>
              <a:t>Paths and shortest paths</a:t>
            </a:r>
          </a:p>
        </p:txBody>
      </p:sp>
      <p:sp>
        <p:nvSpPr>
          <p:cNvPr id="3" name="Content Placeholder 2">
            <a:extLst>
              <a:ext uri="{FF2B5EF4-FFF2-40B4-BE49-F238E27FC236}">
                <a16:creationId xmlns:a16="http://schemas.microsoft.com/office/drawing/2014/main" id="{D905BB52-E855-4995-90D5-C87BFB6C08A3}"/>
              </a:ext>
            </a:extLst>
          </p:cNvPr>
          <p:cNvSpPr>
            <a:spLocks noGrp="1"/>
          </p:cNvSpPr>
          <p:nvPr>
            <p:ph idx="1"/>
          </p:nvPr>
        </p:nvSpPr>
        <p:spPr>
          <a:xfrm>
            <a:off x="533400" y="1047750"/>
            <a:ext cx="4343400" cy="3291840"/>
          </a:xfrm>
        </p:spPr>
        <p:txBody>
          <a:bodyPr>
            <a:noAutofit/>
          </a:bodyPr>
          <a:lstStyle/>
          <a:p>
            <a:r>
              <a:rPr lang="en-US" sz="1600" dirty="0"/>
              <a:t>A path between two nodes is any sequence of non-repeating nodes that connects the two nodes</a:t>
            </a:r>
          </a:p>
          <a:p>
            <a:r>
              <a:rPr lang="en-US" sz="1600" dirty="0"/>
              <a:t>The shortest path between two nodes is that path that connects the two nodes with the shortest number of edges (also called the distance between the nodes)</a:t>
            </a:r>
          </a:p>
          <a:p>
            <a:r>
              <a:rPr lang="en-US" sz="1600" dirty="0"/>
              <a:t>In the example  to the right, the shortest path between nodes Mary and Tom</a:t>
            </a:r>
          </a:p>
          <a:p>
            <a:pPr lvl="1"/>
            <a:r>
              <a:rPr lang="en-US" sz="1450" dirty="0"/>
              <a:t>{ Mary, Katie, Tom} </a:t>
            </a:r>
          </a:p>
          <a:p>
            <a:pPr lvl="1"/>
            <a:r>
              <a:rPr lang="en-US" sz="1450" dirty="0"/>
              <a:t>{Mary, Jason, Tom}</a:t>
            </a:r>
          </a:p>
          <a:p>
            <a:r>
              <a:rPr lang="en-US" sz="1600" dirty="0"/>
              <a:t>Other, longer paths between the two nodes</a:t>
            </a:r>
          </a:p>
          <a:p>
            <a:pPr lvl="1"/>
            <a:r>
              <a:rPr lang="en-US" sz="1450" dirty="0"/>
              <a:t>{Mary, Jason, Katie, Tom}, {Mary, Katie, Jason, Tom}, {Mary, Katie, John, Jason, Tom} and {Mary, Jason, John, Katie, Tom)</a:t>
            </a:r>
            <a:endParaRPr lang="en-AU" sz="1400" dirty="0"/>
          </a:p>
        </p:txBody>
      </p:sp>
      <p:sp>
        <p:nvSpPr>
          <p:cNvPr id="6" name="Oval 5">
            <a:extLst>
              <a:ext uri="{FF2B5EF4-FFF2-40B4-BE49-F238E27FC236}">
                <a16:creationId xmlns:a16="http://schemas.microsoft.com/office/drawing/2014/main" id="{775A2E5D-9722-4138-95DB-CE46352164BA}"/>
              </a:ext>
            </a:extLst>
          </p:cNvPr>
          <p:cNvSpPr/>
          <p:nvPr/>
        </p:nvSpPr>
        <p:spPr>
          <a:xfrm>
            <a:off x="7888227" y="2404227"/>
            <a:ext cx="772924" cy="2111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John</a:t>
            </a:r>
          </a:p>
        </p:txBody>
      </p:sp>
      <p:sp>
        <p:nvSpPr>
          <p:cNvPr id="7" name="Oval 6">
            <a:extLst>
              <a:ext uri="{FF2B5EF4-FFF2-40B4-BE49-F238E27FC236}">
                <a16:creationId xmlns:a16="http://schemas.microsoft.com/office/drawing/2014/main" id="{A222B7B9-97D7-436D-AF6E-A877B36F5D16}"/>
              </a:ext>
            </a:extLst>
          </p:cNvPr>
          <p:cNvSpPr/>
          <p:nvPr/>
        </p:nvSpPr>
        <p:spPr>
          <a:xfrm>
            <a:off x="6871447" y="2920837"/>
            <a:ext cx="806824" cy="2111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Tom</a:t>
            </a:r>
          </a:p>
        </p:txBody>
      </p:sp>
      <p:sp>
        <p:nvSpPr>
          <p:cNvPr id="8" name="Oval 7">
            <a:extLst>
              <a:ext uri="{FF2B5EF4-FFF2-40B4-BE49-F238E27FC236}">
                <a16:creationId xmlns:a16="http://schemas.microsoft.com/office/drawing/2014/main" id="{2A98FF1B-5267-4793-A562-F9252DE2E759}"/>
              </a:ext>
            </a:extLst>
          </p:cNvPr>
          <p:cNvSpPr/>
          <p:nvPr/>
        </p:nvSpPr>
        <p:spPr>
          <a:xfrm>
            <a:off x="7611035" y="1535183"/>
            <a:ext cx="739588" cy="2111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Jason</a:t>
            </a:r>
          </a:p>
        </p:txBody>
      </p:sp>
      <p:sp>
        <p:nvSpPr>
          <p:cNvPr id="9" name="Oval 8">
            <a:extLst>
              <a:ext uri="{FF2B5EF4-FFF2-40B4-BE49-F238E27FC236}">
                <a16:creationId xmlns:a16="http://schemas.microsoft.com/office/drawing/2014/main" id="{3179FCF0-1328-44EC-A33A-94AC287F9A26}"/>
              </a:ext>
            </a:extLst>
          </p:cNvPr>
          <p:cNvSpPr/>
          <p:nvPr/>
        </p:nvSpPr>
        <p:spPr>
          <a:xfrm>
            <a:off x="5903599" y="825466"/>
            <a:ext cx="772924" cy="2596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Mary</a:t>
            </a:r>
          </a:p>
        </p:txBody>
      </p:sp>
      <p:sp>
        <p:nvSpPr>
          <p:cNvPr id="10" name="Oval 9">
            <a:extLst>
              <a:ext uri="{FF2B5EF4-FFF2-40B4-BE49-F238E27FC236}">
                <a16:creationId xmlns:a16="http://schemas.microsoft.com/office/drawing/2014/main" id="{D53F5A31-588A-4065-AC9E-E03C049D4643}"/>
              </a:ext>
            </a:extLst>
          </p:cNvPr>
          <p:cNvSpPr/>
          <p:nvPr/>
        </p:nvSpPr>
        <p:spPr>
          <a:xfrm>
            <a:off x="5257800" y="2276501"/>
            <a:ext cx="772924" cy="25960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lt1">
                    <a:alpha val="99000"/>
                  </a:schemeClr>
                </a:solidFill>
              </a:rPr>
              <a:t>Katie</a:t>
            </a:r>
          </a:p>
        </p:txBody>
      </p:sp>
      <p:cxnSp>
        <p:nvCxnSpPr>
          <p:cNvPr id="13" name="Straight Connector 12">
            <a:extLst>
              <a:ext uri="{FF2B5EF4-FFF2-40B4-BE49-F238E27FC236}">
                <a16:creationId xmlns:a16="http://schemas.microsoft.com/office/drawing/2014/main" id="{666B3C3A-5479-44DD-B133-AB9496364EA2}"/>
              </a:ext>
            </a:extLst>
          </p:cNvPr>
          <p:cNvCxnSpPr>
            <a:cxnSpLocks/>
            <a:stCxn id="10" idx="6"/>
            <a:endCxn id="6" idx="0"/>
          </p:cNvCxnSpPr>
          <p:nvPr/>
        </p:nvCxnSpPr>
        <p:spPr>
          <a:xfrm flipV="1">
            <a:off x="6030724" y="2404227"/>
            <a:ext cx="2243965" cy="20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AC4E18-AAC6-44FE-8D47-F814ED4A0DEA}"/>
              </a:ext>
            </a:extLst>
          </p:cNvPr>
          <p:cNvCxnSpPr>
            <a:cxnSpLocks/>
            <a:stCxn id="8" idx="2"/>
          </p:cNvCxnSpPr>
          <p:nvPr/>
        </p:nvCxnSpPr>
        <p:spPr>
          <a:xfrm flipH="1">
            <a:off x="5998755" y="1640773"/>
            <a:ext cx="1612280" cy="7795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9A1387-EE08-4D90-A86B-BFF2753E9932}"/>
              </a:ext>
            </a:extLst>
          </p:cNvPr>
          <p:cNvCxnSpPr>
            <a:cxnSpLocks/>
            <a:stCxn id="10" idx="6"/>
            <a:endCxn id="9" idx="4"/>
          </p:cNvCxnSpPr>
          <p:nvPr/>
        </p:nvCxnSpPr>
        <p:spPr>
          <a:xfrm flipV="1">
            <a:off x="6030724" y="1085073"/>
            <a:ext cx="259337" cy="1321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E93A030-6266-4F10-B90F-D1E9F36EE961}"/>
              </a:ext>
            </a:extLst>
          </p:cNvPr>
          <p:cNvCxnSpPr>
            <a:cxnSpLocks/>
            <a:stCxn id="9" idx="4"/>
            <a:endCxn id="8" idx="2"/>
          </p:cNvCxnSpPr>
          <p:nvPr/>
        </p:nvCxnSpPr>
        <p:spPr>
          <a:xfrm>
            <a:off x="6290061" y="1085073"/>
            <a:ext cx="1320974" cy="5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46333D-149A-445B-B005-26DB542669C7}"/>
              </a:ext>
            </a:extLst>
          </p:cNvPr>
          <p:cNvCxnSpPr>
            <a:cxnSpLocks/>
            <a:stCxn id="6" idx="0"/>
            <a:endCxn id="8" idx="2"/>
          </p:cNvCxnSpPr>
          <p:nvPr/>
        </p:nvCxnSpPr>
        <p:spPr>
          <a:xfrm flipH="1" flipV="1">
            <a:off x="7611035" y="1640773"/>
            <a:ext cx="663654" cy="7634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F509A89-6490-4AC6-A64B-1C8CD462C317}"/>
              </a:ext>
            </a:extLst>
          </p:cNvPr>
          <p:cNvCxnSpPr>
            <a:cxnSpLocks/>
            <a:stCxn id="8" idx="2"/>
            <a:endCxn id="7" idx="0"/>
          </p:cNvCxnSpPr>
          <p:nvPr/>
        </p:nvCxnSpPr>
        <p:spPr>
          <a:xfrm flipH="1">
            <a:off x="7274859" y="1640773"/>
            <a:ext cx="336176" cy="1280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B575DE-F457-4564-B6DB-32F219D5ADAC}"/>
              </a:ext>
            </a:extLst>
          </p:cNvPr>
          <p:cNvCxnSpPr>
            <a:cxnSpLocks/>
            <a:stCxn id="10" idx="6"/>
            <a:endCxn id="7" idx="0"/>
          </p:cNvCxnSpPr>
          <p:nvPr/>
        </p:nvCxnSpPr>
        <p:spPr>
          <a:xfrm>
            <a:off x="6030724" y="2406305"/>
            <a:ext cx="1244135" cy="514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7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Custom 4">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04617B"/>
      </a:hlink>
      <a:folHlink>
        <a:srgbClr val="A5A5A5"/>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1" id="{3A3801E7-8016-4A67-A7BB-6467D1B4B4B0}" vid="{C144AB92-5526-4B3C-A9AA-E6341649249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0</TotalTime>
  <Pages>19</Pages>
  <Words>2526</Words>
  <Application>Microsoft Macintosh PowerPoint</Application>
  <PresentationFormat>On-screen Show (16:9)</PresentationFormat>
  <Paragraphs>435</Paragraphs>
  <Slides>29</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Cambria Math</vt:lpstr>
      <vt:lpstr>Constantia</vt:lpstr>
      <vt:lpstr>Courier New</vt:lpstr>
      <vt:lpstr>Helvetica Neue</vt:lpstr>
      <vt:lpstr>Segoe UI Semilight</vt:lpstr>
      <vt:lpstr>Times New Roman</vt:lpstr>
      <vt:lpstr>Verdana</vt:lpstr>
      <vt:lpstr>Wingdings</vt:lpstr>
      <vt:lpstr>Wingdings 2</vt:lpstr>
      <vt:lpstr>Theme1</vt:lpstr>
      <vt:lpstr>PowerPoint Presentation</vt:lpstr>
      <vt:lpstr>PowerPoint Presentation</vt:lpstr>
      <vt:lpstr>Use SNA when you wish to</vt:lpstr>
      <vt:lpstr>Can we study their interactions as a network?</vt:lpstr>
      <vt:lpstr>PowerPoint Presentation</vt:lpstr>
      <vt:lpstr>Viral Marketing </vt:lpstr>
      <vt:lpstr>Commonly Used SNA Metrics</vt:lpstr>
      <vt:lpstr>Density</vt:lpstr>
      <vt:lpstr>Paths and shortest paths</vt:lpstr>
      <vt:lpstr>Centrality measure</vt:lpstr>
      <vt:lpstr>Degree Centrality</vt:lpstr>
      <vt:lpstr>Eigenvector Centrality </vt:lpstr>
      <vt:lpstr>Closeness Centrality</vt:lpstr>
      <vt:lpstr>Closeness Centrality: Node John</vt:lpstr>
      <vt:lpstr>Betweenness Centrality </vt:lpstr>
      <vt:lpstr>Between Centrality: Node John</vt:lpstr>
      <vt:lpstr>Viral Marketing Example: 1 Step Travel </vt:lpstr>
      <vt:lpstr>Viral Marketing Example: Minimal Hops</vt:lpstr>
      <vt:lpstr>Viral Marketing Example: Disruption </vt:lpstr>
      <vt:lpstr>Run Network Analysis in Python</vt:lpstr>
      <vt:lpstr>Get the Shortest Path</vt:lpstr>
      <vt:lpstr>Generate Centrality Measures</vt:lpstr>
      <vt:lpstr>Draw the graph using the random layout</vt:lpstr>
      <vt:lpstr>Draw the customized graph</vt:lpstr>
      <vt:lpstr>The Role of Network Embeddedness in Film Success</vt:lpstr>
      <vt:lpstr>The Role of Network Embeddedness in Film Success</vt:lpstr>
      <vt:lpstr>Community Detection and Modularity</vt:lpstr>
      <vt:lpstr>Detecting Community via Networkx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2023-04-27T00:57:53Z</dcterms:created>
  <dcterms:modified xsi:type="dcterms:W3CDTF">2023-05-01T06:10:16Z</dcterms:modified>
</cp:coreProperties>
</file>