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25_E6E43B04.xml" ContentType="application/vnd.ms-powerpoint.comments+xml"/>
  <Override PartName="/ppt/notesSlides/notesSlide1.xml" ContentType="application/vnd.openxmlformats-officedocument.presentationml.notesSlide+xml"/>
  <Override PartName="/ppt/comments/modernComment_105_515260A6.xml" ContentType="application/vnd.ms-powerpoint.comments+xml"/>
  <Override PartName="/ppt/comments/modernComment_107_991618B7.xml" ContentType="application/vnd.ms-powerpoint.comments+xml"/>
  <Override PartName="/ppt/comments/modernComment_108_4C273C51.xml" ContentType="application/vnd.ms-powerpoint.comments+xml"/>
  <Override PartName="/ppt/comments/modernComment_106_CCEC7CF4.xml" ContentType="application/vnd.ms-powerpoint.comments+xml"/>
  <Override PartName="/ppt/comments/modernComment_113_76FB153C.xml" ContentType="application/vnd.ms-powerpoint.comments+xml"/>
  <Override PartName="/ppt/comments/modernComment_114_44FE21.xml" ContentType="application/vnd.ms-powerpoint.comments+xml"/>
  <Override PartName="/ppt/comments/modernComment_116_A35689AB.xml" ContentType="application/vnd.ms-powerpoint.comments+xml"/>
  <Override PartName="/ppt/comments/modernComment_118_D3588D5F.xml" ContentType="application/vnd.ms-powerpoint.comments+xml"/>
  <Override PartName="/ppt/comments/modernComment_11A_5271F474.xml" ContentType="application/vnd.ms-powerpoint.comments+xml"/>
  <Override PartName="/ppt/comments/modernComment_119_762AEAAA.xml" ContentType="application/vnd.ms-powerpoint.comments+xml"/>
  <Override PartName="/ppt/comments/modernComment_11C_3657482C.xml" ContentType="application/vnd.ms-powerpoint.comments+xml"/>
  <Override PartName="/ppt/comments/modernComment_11E_C55F6E7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9"/>
  </p:notesMasterIdLst>
  <p:sldIdLst>
    <p:sldId id="256" r:id="rId2"/>
    <p:sldId id="291" r:id="rId3"/>
    <p:sldId id="257" r:id="rId4"/>
    <p:sldId id="258" r:id="rId5"/>
    <p:sldId id="259" r:id="rId6"/>
    <p:sldId id="260" r:id="rId7"/>
    <p:sldId id="293" r:id="rId8"/>
    <p:sldId id="267" r:id="rId9"/>
    <p:sldId id="261" r:id="rId10"/>
    <p:sldId id="268" r:id="rId11"/>
    <p:sldId id="263" r:id="rId12"/>
    <p:sldId id="269" r:id="rId13"/>
    <p:sldId id="264" r:id="rId14"/>
    <p:sldId id="266" r:id="rId15"/>
    <p:sldId id="265" r:id="rId16"/>
    <p:sldId id="262" r:id="rId17"/>
    <p:sldId id="287" r:id="rId18"/>
    <p:sldId id="288" r:id="rId19"/>
    <p:sldId id="289" r:id="rId20"/>
    <p:sldId id="290" r:id="rId21"/>
    <p:sldId id="273" r:id="rId22"/>
    <p:sldId id="275" r:id="rId23"/>
    <p:sldId id="292" r:id="rId24"/>
    <p:sldId id="274" r:id="rId25"/>
    <p:sldId id="276" r:id="rId26"/>
    <p:sldId id="277" r:id="rId27"/>
    <p:sldId id="270" r:id="rId28"/>
    <p:sldId id="278" r:id="rId29"/>
    <p:sldId id="279" r:id="rId30"/>
    <p:sldId id="283" r:id="rId31"/>
    <p:sldId id="271" r:id="rId32"/>
    <p:sldId id="280" r:id="rId33"/>
    <p:sldId id="282" r:id="rId34"/>
    <p:sldId id="281" r:id="rId35"/>
    <p:sldId id="284" r:id="rId36"/>
    <p:sldId id="272" r:id="rId37"/>
    <p:sldId id="286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2C471A-6E97-9F9D-631B-E67673B9B91D}" name="Luca Tosetti" initials="LT" userId="S::10739865@polimi.it::770a09fe-37cb-43e2-9725-a16c76585e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modernComment_105_515260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85B994-3DC4-47E2-BCE2-6C9B26BA06EC}" authorId="{E52C471A-6E97-9F9D-631B-E67673B9B91D}" created="2024-04-24T20:04:20.691">
    <pc:sldMkLst xmlns:pc="http://schemas.microsoft.com/office/powerpoint/2013/main/command">
      <pc:docMk/>
      <pc:sldMk cId="1364353190" sldId="261"/>
    </pc:sldMkLst>
    <p188:txBody>
      <a:bodyPr/>
      <a:lstStyle/>
      <a:p>
        <a:r>
          <a:rPr lang="it-IT"/>
          <a:t>Animazione inserimento programma</a:t>
        </a:r>
      </a:p>
    </p188:txBody>
  </p188:cm>
</p188:cmLst>
</file>

<file path=ppt/comments/modernComment_106_CCEC7C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050C0B-BC98-460F-A7C0-19D327E1E5A9}" authorId="{E52C471A-6E97-9F9D-631B-E67673B9B91D}" created="2024-04-24T20:05:57.815">
    <pc:sldMkLst xmlns:pc="http://schemas.microsoft.com/office/powerpoint/2013/main/command">
      <pc:docMk/>
      <pc:sldMk cId="3438050548" sldId="262"/>
    </pc:sldMkLst>
    <p188:txBody>
      <a:bodyPr/>
      <a:lstStyle/>
      <a:p>
        <a:r>
          <a:rPr lang="it-IT"/>
          <a:t>Inizio animazione ricerca di un qualsiasi worker dovuta al fallimento della ricerca di un worker "vicino"</a:t>
        </a:r>
      </a:p>
    </p188:txBody>
  </p188:cm>
</p188:cmLst>
</file>

<file path=ppt/comments/modernComment_107_991618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E9036-466A-49D8-A0B2-ACF6E903447B}" authorId="{E52C471A-6E97-9F9D-631B-E67673B9B91D}" created="2024-04-24T20:04:46.748">
    <pc:sldMkLst xmlns:pc="http://schemas.microsoft.com/office/powerpoint/2013/main/command">
      <pc:docMk/>
      <pc:sldMk cId="2568362167" sldId="263"/>
    </pc:sldMkLst>
    <p188:txBody>
      <a:bodyPr/>
      <a:lstStyle/>
      <a:p>
        <a:r>
          <a:rPr lang="it-IT"/>
          <a:t>Animazione compilazione del programma precedentemente inserito</a:t>
        </a:r>
      </a:p>
    </p188:txBody>
  </p188:cm>
</p188:cmLst>
</file>

<file path=ppt/comments/modernComment_108_4C273C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02912A-75A7-4018-9A03-03B8490FCD6B}" authorId="{E52C471A-6E97-9F9D-631B-E67673B9B91D}" created="2024-04-24T20:03:26.835">
    <pc:sldMkLst xmlns:pc="http://schemas.microsoft.com/office/powerpoint/2013/main/command">
      <pc:docMk/>
      <pc:sldMk cId="1277639761" sldId="264"/>
    </pc:sldMkLst>
    <p188:txBody>
      <a:bodyPr/>
      <a:lstStyle/>
      <a:p>
        <a:r>
          <a:rPr lang="it-IT"/>
          <a:t>Inizio animazione della ricerca di un worker "vicino" che possieda la partition 3 e che sia effettivamente attivo (ricerca con successo)</a:t>
        </a:r>
      </a:p>
    </p188:txBody>
  </p188:cm>
</p188:cmLst>
</file>

<file path=ppt/comments/modernComment_113_76FB15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A0F56D-A838-4C5B-9C5A-A690B8B4FF4D}" authorId="{E52C471A-6E97-9F9D-631B-E67673B9B91D}" created="2024-04-24T20:07:01.156">
    <pc:sldMkLst xmlns:pc="http://schemas.microsoft.com/office/powerpoint/2013/main/command">
      <pc:docMk/>
      <pc:sldMk cId="1996166460" sldId="275"/>
    </pc:sldMkLst>
    <p188:txBody>
      <a:bodyPr/>
      <a:lstStyle/>
      <a:p>
        <a:r>
          <a:rPr lang="it-IT"/>
          <a:t>Animazione dell'inizio dell'esecuzione del worker con ricerca e recupero di un eventuale backup</a:t>
        </a:r>
      </a:p>
    </p188:txBody>
  </p188:cm>
</p188:cmLst>
</file>

<file path=ppt/comments/modernComment_114_44FE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562287-181E-4193-AAB2-EC7C048A3BCC}" authorId="{E52C471A-6E97-9F9D-631B-E67673B9B91D}" created="2024-04-24T20:07:26.003">
    <pc:sldMkLst xmlns:pc="http://schemas.microsoft.com/office/powerpoint/2013/main/command">
      <pc:docMk/>
      <pc:sldMk cId="4521505" sldId="276"/>
    </pc:sldMkLst>
    <p188:txBody>
      <a:bodyPr/>
      <a:lstStyle/>
      <a:p>
        <a:r>
          <a:rPr lang="it-IT"/>
          <a:t>Inizio animazione della tipica esecuzione di un worker</a:t>
        </a:r>
      </a:p>
    </p188:txBody>
  </p188:cm>
</p188:cmLst>
</file>

<file path=ppt/comments/modernComment_116_A35689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23D2DC-2684-49E4-82BA-4A4C634773E9}" authorId="{E52C471A-6E97-9F9D-631B-E67673B9B91D}" created="2024-04-24T20:08:21.913">
    <pc:sldMkLst xmlns:pc="http://schemas.microsoft.com/office/powerpoint/2013/main/command">
      <pc:docMk/>
      <pc:sldMk cId="2740357547" sldId="278"/>
    </pc:sldMkLst>
    <p188:txBody>
      <a:bodyPr/>
      <a:lstStyle/>
      <a:p>
        <a:r>
          <a:rPr lang="it-IT"/>
          <a:t>Inizio dell'animazione della gestione degli "straggler workers" da parte del coordinator</a:t>
        </a:r>
      </a:p>
    </p188:txBody>
  </p188:cm>
</p188:cmLst>
</file>

<file path=ppt/comments/modernComment_118_D3588D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B57055-C18C-44FE-A8C6-F827838B797E}" authorId="{E52C471A-6E97-9F9D-631B-E67673B9B91D}" created="2024-04-24T20:09:12.879">
    <pc:sldMkLst xmlns:pc="http://schemas.microsoft.com/office/powerpoint/2013/main/command">
      <pc:docMk/>
      <pc:sldMk cId="3545795935" sldId="280"/>
    </pc:sldMkLst>
    <p188:txBody>
      <a:bodyPr/>
      <a:lstStyle/>
      <a:p>
        <a:r>
          <a:rPr lang="it-IT"/>
          <a:t>Inizio animazione della gestione del fallimento (generico) di un worker</a:t>
        </a:r>
      </a:p>
    </p188:txBody>
  </p188:cm>
</p188:cmLst>
</file>

<file path=ppt/comments/modernComment_119_762AEA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FA8579-CBD1-47FD-9A56-246FF86BDD61}" authorId="{E52C471A-6E97-9F9D-631B-E67673B9B91D}" created="2024-04-24T20:10:07.722">
    <pc:sldMkLst xmlns:pc="http://schemas.microsoft.com/office/powerpoint/2013/main/command">
      <pc:docMk/>
      <pc:sldMk cId="1982524074" sldId="281"/>
    </pc:sldMkLst>
    <p188:txBody>
      <a:bodyPr/>
      <a:lstStyle/>
      <a:p>
        <a:r>
          <a:rPr lang="it-IT"/>
          <a:t>Gestione fallimento di un worker dovuto ad un errore di connessione con rescheduling del job (con successo)</a:t>
        </a:r>
      </a:p>
    </p188:txBody>
  </p188:cm>
</p188:cmLst>
</file>

<file path=ppt/comments/modernComment_11A_5271F4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FB26F3-F102-47DF-AC3C-C3D3732D274C}" authorId="{E52C471A-6E97-9F9D-631B-E67673B9B91D}" created="2024-04-24T20:09:32.747">
    <pc:sldMkLst xmlns:pc="http://schemas.microsoft.com/office/powerpoint/2013/main/command">
      <pc:docMk/>
      <pc:sldMk cId="1383199860" sldId="282"/>
    </pc:sldMkLst>
    <p188:txBody>
      <a:bodyPr/>
      <a:lstStyle/>
      <a:p>
        <a:r>
          <a:rPr lang="it-IT"/>
          <a:t>Gestione del fallimento di un worker dovuto ad un errore di esecuzione</a:t>
        </a:r>
      </a:p>
    </p188:txBody>
  </p188:cm>
</p188:cmLst>
</file>

<file path=ppt/comments/modernComment_11C_365748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4EBE2A-154B-44F4-9012-DA6B4942B432}" authorId="{E52C471A-6E97-9F9D-631B-E67673B9B91D}" created="2024-04-24T20:10:52.921">
    <pc:sldMkLst xmlns:pc="http://schemas.microsoft.com/office/powerpoint/2013/main/command">
      <pc:docMk/>
      <pc:sldMk cId="911689772" sldId="284"/>
    </pc:sldMkLst>
    <p188:txBody>
      <a:bodyPr/>
      <a:lstStyle/>
      <a:p>
        <a:r>
          <a:rPr lang="it-IT"/>
          <a:t>Fine gestione del fallimento di un worker dovuto ad un errore di connessione (job rischedulato con successo)</a:t>
        </a:r>
      </a:p>
    </p188:txBody>
  </p188:cm>
</p188:cmLst>
</file>

<file path=ppt/comments/modernComment_11E_C55F6E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B45401-DEB0-4BF9-BD3F-94D334F7D378}" authorId="{E52C471A-6E97-9F9D-631B-E67673B9B91D}" created="2024-04-24T20:13:06.544">
    <pc:sldMkLst xmlns:pc="http://schemas.microsoft.com/office/powerpoint/2013/main/command">
      <pc:docMk/>
      <pc:sldMk cId="3311365759" sldId="286"/>
    </pc:sldMkLst>
    <p188:txBody>
      <a:bodyPr/>
      <a:lstStyle/>
      <a:p>
        <a:r>
          <a:rPr lang="it-IT"/>
          <a:t>Gestione fallimento di un worker dovuto ad un errore di connessione con rescheduling del job (nessun worker connesso, job annullato)</a:t>
        </a:r>
      </a:p>
    </p188:txBody>
  </p188:cm>
</p188:cmLst>
</file>

<file path=ppt/comments/modernComment_125_E6E43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FBC33E-0BFE-43AE-88FF-936FBB504332}" authorId="{E52C471A-6E97-9F9D-631B-E67673B9B91D}" created="2024-04-24T20:04:20.691">
    <pc:sldMkLst xmlns:pc="http://schemas.microsoft.com/office/powerpoint/2013/main/command">
      <pc:docMk/>
      <pc:sldMk cId="1364353190" sldId="261"/>
    </pc:sldMkLst>
    <p188:txBody>
      <a:bodyPr/>
      <a:lstStyle/>
      <a:p>
        <a:r>
          <a:rPr lang="it-IT"/>
          <a:t>Animazione inserimento programma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D03F-2F29-423E-952D-9F348E7FC7F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48D199-CBAC-42E7-9F11-2963D133FE20}">
      <dgm:prSet phldrT="[Testo]"/>
      <dgm:spPr/>
      <dgm:t>
        <a:bodyPr/>
        <a:lstStyle/>
        <a:p>
          <a:r>
            <a:rPr lang="it-IT" dirty="0"/>
            <a:t>Controller Layer</a:t>
          </a:r>
        </a:p>
      </dgm:t>
    </dgm:pt>
    <dgm:pt modelId="{B4676D54-59A8-433E-870E-BC9694952834}" type="parTrans" cxnId="{470DB951-D229-4D41-8889-D6F35AD95C9C}">
      <dgm:prSet/>
      <dgm:spPr/>
      <dgm:t>
        <a:bodyPr/>
        <a:lstStyle/>
        <a:p>
          <a:endParaRPr lang="it-IT"/>
        </a:p>
      </dgm:t>
    </dgm:pt>
    <dgm:pt modelId="{2631B0AF-F0BE-4968-B93A-2CDBE9C984A9}" type="sibTrans" cxnId="{470DB951-D229-4D41-8889-D6F35AD95C9C}">
      <dgm:prSet/>
      <dgm:spPr/>
      <dgm:t>
        <a:bodyPr/>
        <a:lstStyle/>
        <a:p>
          <a:endParaRPr lang="it-IT"/>
        </a:p>
      </dgm:t>
    </dgm:pt>
    <dgm:pt modelId="{D2C14A60-FA45-40B9-8F48-C8A620CCBAFB}">
      <dgm:prSet phldrT="[Testo]"/>
      <dgm:spPr/>
      <dgm:t>
        <a:bodyPr/>
        <a:lstStyle/>
        <a:p>
          <a:r>
            <a:rPr lang="it-IT"/>
            <a:t>DFS Layer</a:t>
          </a:r>
        </a:p>
      </dgm:t>
    </dgm:pt>
    <dgm:pt modelId="{C45F3EB3-19C6-45E5-8A85-B11760F4DB29}" type="parTrans" cxnId="{3ABB23FB-5424-4753-80CB-C0112458BE48}">
      <dgm:prSet/>
      <dgm:spPr/>
      <dgm:t>
        <a:bodyPr/>
        <a:lstStyle/>
        <a:p>
          <a:endParaRPr lang="it-IT"/>
        </a:p>
      </dgm:t>
    </dgm:pt>
    <dgm:pt modelId="{85DB8183-65D0-4FEA-9DE8-3E221A02A0FA}" type="sibTrans" cxnId="{3ABB23FB-5424-4753-80CB-C0112458BE48}">
      <dgm:prSet/>
      <dgm:spPr/>
      <dgm:t>
        <a:bodyPr/>
        <a:lstStyle/>
        <a:p>
          <a:endParaRPr lang="it-IT"/>
        </a:p>
      </dgm:t>
    </dgm:pt>
    <dgm:pt modelId="{A108DE7D-9A6F-4107-96CF-AAB139788F34}">
      <dgm:prSet phldrT="[Testo]"/>
      <dgm:spPr/>
      <dgm:t>
        <a:bodyPr/>
        <a:lstStyle/>
        <a:p>
          <a:r>
            <a:rPr lang="it-IT" err="1"/>
            <a:t>Physical</a:t>
          </a:r>
          <a:r>
            <a:rPr lang="it-IT"/>
            <a:t> Layer</a:t>
          </a:r>
        </a:p>
      </dgm:t>
    </dgm:pt>
    <dgm:pt modelId="{9C2466BE-C012-4A27-BA33-101D9AA649A5}" type="parTrans" cxnId="{AA50C1A8-5017-4661-823D-A11E2195C55E}">
      <dgm:prSet/>
      <dgm:spPr/>
      <dgm:t>
        <a:bodyPr/>
        <a:lstStyle/>
        <a:p>
          <a:endParaRPr lang="it-IT"/>
        </a:p>
      </dgm:t>
    </dgm:pt>
    <dgm:pt modelId="{647A4E2B-2F33-4CA2-B05C-EE5CC37B0B1D}" type="sibTrans" cxnId="{AA50C1A8-5017-4661-823D-A11E2195C55E}">
      <dgm:prSet/>
      <dgm:spPr/>
      <dgm:t>
        <a:bodyPr/>
        <a:lstStyle/>
        <a:p>
          <a:endParaRPr lang="it-IT"/>
        </a:p>
      </dgm:t>
    </dgm:pt>
    <dgm:pt modelId="{006AFB96-BD66-4F9D-A690-3B0F4295478B}" type="pres">
      <dgm:prSet presAssocID="{00D5D03F-2F29-423E-952D-9F348E7FC7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0C9D71-420A-4953-BB88-45A3B0672A6A}" type="pres">
      <dgm:prSet presAssocID="{EF48D199-CBAC-42E7-9F11-2963D133FE20}" presName="vertOne" presStyleCnt="0"/>
      <dgm:spPr/>
    </dgm:pt>
    <dgm:pt modelId="{1C1D0F8A-E18E-4B01-87D0-2592282B431B}" type="pres">
      <dgm:prSet presAssocID="{EF48D199-CBAC-42E7-9F11-2963D133FE20}" presName="txOne" presStyleLbl="node0" presStyleIdx="0" presStyleCnt="1" custLinFactY="-1054" custLinFactNeighborX="-11029" custLinFactNeighborY="-100000">
        <dgm:presLayoutVars>
          <dgm:chPref val="3"/>
        </dgm:presLayoutVars>
      </dgm:prSet>
      <dgm:spPr/>
    </dgm:pt>
    <dgm:pt modelId="{4919182C-8112-4E33-B9E2-EA1F4F1752B2}" type="pres">
      <dgm:prSet presAssocID="{EF48D199-CBAC-42E7-9F11-2963D133FE20}" presName="parTransOne" presStyleCnt="0"/>
      <dgm:spPr/>
    </dgm:pt>
    <dgm:pt modelId="{95B31EB6-DB52-45F1-8006-159102B120A8}" type="pres">
      <dgm:prSet presAssocID="{EF48D199-CBAC-42E7-9F11-2963D133FE20}" presName="horzOne" presStyleCnt="0"/>
      <dgm:spPr/>
    </dgm:pt>
    <dgm:pt modelId="{7F01BB36-4863-4945-862C-F9F5B479DE6A}" type="pres">
      <dgm:prSet presAssocID="{D2C14A60-FA45-40B9-8F48-C8A620CCBAFB}" presName="vertTwo" presStyleCnt="0"/>
      <dgm:spPr/>
    </dgm:pt>
    <dgm:pt modelId="{EA70BB0B-8172-40BE-8386-5C4BD4B83780}" type="pres">
      <dgm:prSet presAssocID="{D2C14A60-FA45-40B9-8F48-C8A620CCBAFB}" presName="txTwo" presStyleLbl="node2" presStyleIdx="0" presStyleCnt="1">
        <dgm:presLayoutVars>
          <dgm:chPref val="3"/>
        </dgm:presLayoutVars>
      </dgm:prSet>
      <dgm:spPr/>
    </dgm:pt>
    <dgm:pt modelId="{B834BB64-4F61-44C6-98E4-96D2BA629A05}" type="pres">
      <dgm:prSet presAssocID="{D2C14A60-FA45-40B9-8F48-C8A620CCBAFB}" presName="parTransTwo" presStyleCnt="0"/>
      <dgm:spPr/>
    </dgm:pt>
    <dgm:pt modelId="{1D50F939-73EA-4357-911A-00FD3402A4B5}" type="pres">
      <dgm:prSet presAssocID="{D2C14A60-FA45-40B9-8F48-C8A620CCBAFB}" presName="horzTwo" presStyleCnt="0"/>
      <dgm:spPr/>
    </dgm:pt>
    <dgm:pt modelId="{A8AFA944-E594-433B-9FF1-2F66E9E2F908}" type="pres">
      <dgm:prSet presAssocID="{A108DE7D-9A6F-4107-96CF-AAB139788F34}" presName="vertThree" presStyleCnt="0"/>
      <dgm:spPr/>
    </dgm:pt>
    <dgm:pt modelId="{9130EE70-93F5-4E24-8696-AE30647A3356}" type="pres">
      <dgm:prSet presAssocID="{A108DE7D-9A6F-4107-96CF-AAB139788F34}" presName="txThree" presStyleLbl="node3" presStyleIdx="0" presStyleCnt="1">
        <dgm:presLayoutVars>
          <dgm:chPref val="3"/>
        </dgm:presLayoutVars>
      </dgm:prSet>
      <dgm:spPr/>
    </dgm:pt>
    <dgm:pt modelId="{E2B630A8-2046-4E69-854A-643B0C845CC1}" type="pres">
      <dgm:prSet presAssocID="{A108DE7D-9A6F-4107-96CF-AAB139788F34}" presName="horzThree" presStyleCnt="0"/>
      <dgm:spPr/>
    </dgm:pt>
  </dgm:ptLst>
  <dgm:cxnLst>
    <dgm:cxn modelId="{E25A203B-E13B-4F1E-95ED-CBAB3052B383}" type="presOf" srcId="{00D5D03F-2F29-423E-952D-9F348E7FC7F0}" destId="{006AFB96-BD66-4F9D-A690-3B0F4295478B}" srcOrd="0" destOrd="0" presId="urn:microsoft.com/office/officeart/2005/8/layout/hierarchy4"/>
    <dgm:cxn modelId="{470DB951-D229-4D41-8889-D6F35AD95C9C}" srcId="{00D5D03F-2F29-423E-952D-9F348E7FC7F0}" destId="{EF48D199-CBAC-42E7-9F11-2963D133FE20}" srcOrd="0" destOrd="0" parTransId="{B4676D54-59A8-433E-870E-BC9694952834}" sibTransId="{2631B0AF-F0BE-4968-B93A-2CDBE9C984A9}"/>
    <dgm:cxn modelId="{C195C680-FE7D-48A2-89AF-A36C13C700DC}" type="presOf" srcId="{D2C14A60-FA45-40B9-8F48-C8A620CCBAFB}" destId="{EA70BB0B-8172-40BE-8386-5C4BD4B83780}" srcOrd="0" destOrd="0" presId="urn:microsoft.com/office/officeart/2005/8/layout/hierarchy4"/>
    <dgm:cxn modelId="{E273418A-E7A3-45D9-94BC-A76E85CC98F4}" type="presOf" srcId="{A108DE7D-9A6F-4107-96CF-AAB139788F34}" destId="{9130EE70-93F5-4E24-8696-AE30647A3356}" srcOrd="0" destOrd="0" presId="urn:microsoft.com/office/officeart/2005/8/layout/hierarchy4"/>
    <dgm:cxn modelId="{AA50C1A8-5017-4661-823D-A11E2195C55E}" srcId="{D2C14A60-FA45-40B9-8F48-C8A620CCBAFB}" destId="{A108DE7D-9A6F-4107-96CF-AAB139788F34}" srcOrd="0" destOrd="0" parTransId="{9C2466BE-C012-4A27-BA33-101D9AA649A5}" sibTransId="{647A4E2B-2F33-4CA2-B05C-EE5CC37B0B1D}"/>
    <dgm:cxn modelId="{3ABB23FB-5424-4753-80CB-C0112458BE48}" srcId="{EF48D199-CBAC-42E7-9F11-2963D133FE20}" destId="{D2C14A60-FA45-40B9-8F48-C8A620CCBAFB}" srcOrd="0" destOrd="0" parTransId="{C45F3EB3-19C6-45E5-8A85-B11760F4DB29}" sibTransId="{85DB8183-65D0-4FEA-9DE8-3E221A02A0FA}"/>
    <dgm:cxn modelId="{71CCF6FD-7706-48A2-8B31-FB41B0963C57}" type="presOf" srcId="{EF48D199-CBAC-42E7-9F11-2963D133FE20}" destId="{1C1D0F8A-E18E-4B01-87D0-2592282B431B}" srcOrd="0" destOrd="0" presId="urn:microsoft.com/office/officeart/2005/8/layout/hierarchy4"/>
    <dgm:cxn modelId="{94AEF5AE-D6A0-4A8E-9DCD-9886318402D0}" type="presParOf" srcId="{006AFB96-BD66-4F9D-A690-3B0F4295478B}" destId="{F60C9D71-420A-4953-BB88-45A3B0672A6A}" srcOrd="0" destOrd="0" presId="urn:microsoft.com/office/officeart/2005/8/layout/hierarchy4"/>
    <dgm:cxn modelId="{3C306792-4475-4D20-9C42-43DE4288F8A5}" type="presParOf" srcId="{F60C9D71-420A-4953-BB88-45A3B0672A6A}" destId="{1C1D0F8A-E18E-4B01-87D0-2592282B431B}" srcOrd="0" destOrd="0" presId="urn:microsoft.com/office/officeart/2005/8/layout/hierarchy4"/>
    <dgm:cxn modelId="{45A48746-91C8-4DCB-BD4B-2662087E0D33}" type="presParOf" srcId="{F60C9D71-420A-4953-BB88-45A3B0672A6A}" destId="{4919182C-8112-4E33-B9E2-EA1F4F1752B2}" srcOrd="1" destOrd="0" presId="urn:microsoft.com/office/officeart/2005/8/layout/hierarchy4"/>
    <dgm:cxn modelId="{A865B15B-21F0-4162-B508-4014C2A7A4BE}" type="presParOf" srcId="{F60C9D71-420A-4953-BB88-45A3B0672A6A}" destId="{95B31EB6-DB52-45F1-8006-159102B120A8}" srcOrd="2" destOrd="0" presId="urn:microsoft.com/office/officeart/2005/8/layout/hierarchy4"/>
    <dgm:cxn modelId="{FDCCCE80-15BA-4575-B24D-6BBA36245194}" type="presParOf" srcId="{95B31EB6-DB52-45F1-8006-159102B120A8}" destId="{7F01BB36-4863-4945-862C-F9F5B479DE6A}" srcOrd="0" destOrd="0" presId="urn:microsoft.com/office/officeart/2005/8/layout/hierarchy4"/>
    <dgm:cxn modelId="{A27E3102-2FAA-434E-B509-7E501651B97E}" type="presParOf" srcId="{7F01BB36-4863-4945-862C-F9F5B479DE6A}" destId="{EA70BB0B-8172-40BE-8386-5C4BD4B83780}" srcOrd="0" destOrd="0" presId="urn:microsoft.com/office/officeart/2005/8/layout/hierarchy4"/>
    <dgm:cxn modelId="{51DBE839-0B62-40BD-A9C6-8F9C28CA6E11}" type="presParOf" srcId="{7F01BB36-4863-4945-862C-F9F5B479DE6A}" destId="{B834BB64-4F61-44C6-98E4-96D2BA629A05}" srcOrd="1" destOrd="0" presId="urn:microsoft.com/office/officeart/2005/8/layout/hierarchy4"/>
    <dgm:cxn modelId="{C4C2A71A-3392-42B5-999C-484F9F4AC06E}" type="presParOf" srcId="{7F01BB36-4863-4945-862C-F9F5B479DE6A}" destId="{1D50F939-73EA-4357-911A-00FD3402A4B5}" srcOrd="2" destOrd="0" presId="urn:microsoft.com/office/officeart/2005/8/layout/hierarchy4"/>
    <dgm:cxn modelId="{BB76CA63-5CBA-4A07-95F6-EDA92FD7F552}" type="presParOf" srcId="{1D50F939-73EA-4357-911A-00FD3402A4B5}" destId="{A8AFA944-E594-433B-9FF1-2F66E9E2F908}" srcOrd="0" destOrd="0" presId="urn:microsoft.com/office/officeart/2005/8/layout/hierarchy4"/>
    <dgm:cxn modelId="{81A53118-BA77-4803-9626-3F2D6F866C64}" type="presParOf" srcId="{A8AFA944-E594-433B-9FF1-2F66E9E2F908}" destId="{9130EE70-93F5-4E24-8696-AE30647A3356}" srcOrd="0" destOrd="0" presId="urn:microsoft.com/office/officeart/2005/8/layout/hierarchy4"/>
    <dgm:cxn modelId="{EF597744-3794-4166-A96B-0559D0C919EE}" type="presParOf" srcId="{A8AFA944-E594-433B-9FF1-2F66E9E2F908}" destId="{E2B630A8-2046-4E69-854A-643B0C845C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D0F8A-E18E-4B01-87D0-2592282B431B}">
      <dsp:nvSpPr>
        <dsp:cNvPr id="0" name=""/>
        <dsp:cNvSpPr/>
      </dsp:nvSpPr>
      <dsp:spPr>
        <a:xfrm>
          <a:off x="0" y="0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Controller Layer</a:t>
          </a:r>
        </a:p>
      </dsp:txBody>
      <dsp:txXfrm>
        <a:off x="28109" y="28109"/>
        <a:ext cx="6475848" cy="903507"/>
      </dsp:txXfrm>
    </dsp:sp>
    <dsp:sp modelId="{EA70BB0B-8172-40BE-8386-5C4BD4B83780}">
      <dsp:nvSpPr>
        <dsp:cNvPr id="0" name=""/>
        <dsp:cNvSpPr/>
      </dsp:nvSpPr>
      <dsp:spPr>
        <a:xfrm>
          <a:off x="3192" y="1075136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/>
            <a:t>DFS Layer</a:t>
          </a:r>
        </a:p>
      </dsp:txBody>
      <dsp:txXfrm>
        <a:off x="31301" y="1103245"/>
        <a:ext cx="6475848" cy="903507"/>
      </dsp:txXfrm>
    </dsp:sp>
    <dsp:sp modelId="{9130EE70-93F5-4E24-8696-AE30647A3356}">
      <dsp:nvSpPr>
        <dsp:cNvPr id="0" name=""/>
        <dsp:cNvSpPr/>
      </dsp:nvSpPr>
      <dsp:spPr>
        <a:xfrm>
          <a:off x="3192" y="2147854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err="1"/>
            <a:t>Physical</a:t>
          </a:r>
          <a:r>
            <a:rPr lang="it-IT" sz="4200" kern="1200"/>
            <a:t> Layer</a:t>
          </a:r>
        </a:p>
      </dsp:txBody>
      <dsp:txXfrm>
        <a:off x="31301" y="2175963"/>
        <a:ext cx="6475848" cy="903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DD801-FF69-4B60-9922-3579E563662E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C5F2C-D966-4DF8-A847-84C0EEBBA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15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6E56E-E731-44DA-823C-9E4AB115092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48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83BFC5-2373-9943-9B7C-C64355D2F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5738A1-C9C6-FB6F-4E33-A4DE52FA3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7A836-723E-4161-600D-898B8441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5E906D-DF72-47CE-B6B0-5CFC8920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128" y="667513"/>
            <a:ext cx="7447724" cy="54223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707FC3-2E45-6BA6-A4D6-935115E3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7F7C47-7509-95BB-64FE-34EBE194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67C1CDB5-ABA5-4C07-B476-A1D6FF755F3B}" type="datetime1">
              <a:rPr lang="it-IT" smtClean="0"/>
              <a:t>16/05/2024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45892-403F-2439-D892-1B80E84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6120" y="6356350"/>
            <a:ext cx="570585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862FC5-DE19-1EB6-9A3E-F17D24C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03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5812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59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it-IT"/>
              <a:t>FRANCESCO FERLIN - TOSETTI LUCA - FRANCESCO RICCARDI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  <p:sldLayoutId id="2147483739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07_991618B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08_4C273C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8.sv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26.svg"/><Relationship Id="rId2" Type="http://schemas.microsoft.com/office/2018/10/relationships/comments" Target="../comments/modernComment_106_CCEC7CF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18.svg"/><Relationship Id="rId4" Type="http://schemas.openxmlformats.org/officeDocument/2006/relationships/image" Target="../media/image8.sv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26.sv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4.sv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13_76FB153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4_44F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16_A35689A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microsoft.com/office/2018/10/relationships/comments" Target="../comments/modernComment_118_D3588D5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A_5271F4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19_762AEAA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sv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microsoft.com/office/2018/10/relationships/comments" Target="../comments/modernComment_11C_3657482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sv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8.svg"/><Relationship Id="rId9" Type="http://schemas.openxmlformats.org/officeDocument/2006/relationships/image" Target="../media/image24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1E_C55F6E7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6.svg"/><Relationship Id="rId4" Type="http://schemas.openxmlformats.org/officeDocument/2006/relationships/image" Target="../media/image8.sv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25_E6E43B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microsoft.com/office/2018/10/relationships/comments" Target="../comments/modernComment_105_515260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243CFD-330B-A67E-88B7-C7C02B9F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38" y="1122762"/>
            <a:ext cx="6712430" cy="1528634"/>
          </a:xfrm>
        </p:spPr>
        <p:txBody>
          <a:bodyPr anchor="b">
            <a:normAutofit/>
          </a:bodyPr>
          <a:lstStyle/>
          <a:p>
            <a:r>
              <a:rPr lang="it-IT" sz="4400"/>
              <a:t>DATAFLOW-PLATFORM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93040D6-E002-4360-3094-C0C08406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0" y="1887079"/>
            <a:ext cx="3535680" cy="2602309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6D0521E-8B80-151B-F7CD-901B115883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8EFEE4-A243-4873-A99C-4652D314CDE0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60EEC5-0526-C090-4C69-67C4F6B0ABFC}"/>
              </a:ext>
            </a:extLst>
          </p:cNvPr>
          <p:cNvSpPr txBox="1"/>
          <p:nvPr/>
        </p:nvSpPr>
        <p:spPr>
          <a:xfrm>
            <a:off x="992643" y="2700559"/>
            <a:ext cx="532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090950 - Distributed </a:t>
            </a:r>
            <a:r>
              <a:rPr lang="it-IT" sz="2400" err="1"/>
              <a:t>Systems’s</a:t>
            </a:r>
            <a:r>
              <a:rPr lang="it-IT" sz="2400"/>
              <a:t> project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66804A-0457-35E9-AF7A-E966DA8D8B23}"/>
              </a:ext>
            </a:extLst>
          </p:cNvPr>
          <p:cNvSpPr txBox="1"/>
          <p:nvPr/>
        </p:nvSpPr>
        <p:spPr>
          <a:xfrm>
            <a:off x="1759559" y="4073160"/>
            <a:ext cx="379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A.Y. 2023-2024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88C47F-EEB4-4330-6936-96A7FBA16F0C}"/>
              </a:ext>
            </a:extLst>
          </p:cNvPr>
          <p:cNvSpPr txBox="1"/>
          <p:nvPr/>
        </p:nvSpPr>
        <p:spPr>
          <a:xfrm>
            <a:off x="1446843" y="3580719"/>
            <a:ext cx="439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Prof. G. </a:t>
            </a:r>
            <a:r>
              <a:rPr lang="it-IT" sz="1600" err="1"/>
              <a:t>Cugola</a:t>
            </a:r>
            <a:r>
              <a:rPr lang="it-IT" sz="1600"/>
              <a:t> &amp; A. Margara</a:t>
            </a:r>
          </a:p>
        </p:txBody>
      </p:sp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3643BC95-673E-8AB7-6B4C-3C9743F28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</a:p>
        </p:txBody>
      </p:sp>
    </p:spTree>
    <p:extLst>
      <p:ext uri="{BB962C8B-B14F-4D97-AF65-F5344CB8AC3E}">
        <p14:creationId xmlns:p14="http://schemas.microsoft.com/office/powerpoint/2010/main" val="45484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operations</a:t>
            </a:r>
            <a:r>
              <a:rPr lang="it-IT"/>
              <a:t> splitting </a:t>
            </a:r>
            <a:r>
              <a:rPr lang="it-IT" err="1"/>
              <a:t>logic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4C9009-30FE-B7E2-97C7-FB37F026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5FB61DD7-A013-4790-B3A3-9A7DC95F0DD2}" type="datetime1">
              <a:rPr lang="it-IT" smtClean="0"/>
              <a:pPr/>
              <a:t>16/05/2024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ED2CF-184C-D7E4-A608-DF8A393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5856FAC-7A92-3C77-C57C-BAC72844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nextOpsBatch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Iterable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isRequiresShuffling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isShuffles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4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PROGRAM COMPILING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67" y="1811200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e a zig zag con riempimento a tinta unita">
            <a:extLst>
              <a:ext uri="{FF2B5EF4-FFF2-40B4-BE49-F238E27FC236}">
                <a16:creationId xmlns:a16="http://schemas.microsoft.com/office/drawing/2014/main" id="{98AD1A2A-544A-C1F7-1A00-A4A75F76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6" y="1806437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4017538" y="1497961"/>
            <a:ext cx="1073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Processing…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81E2CAB-6062-F50C-6B1E-A655525D25D7}"/>
              </a:ext>
            </a:extLst>
          </p:cNvPr>
          <p:cNvSpPr txBox="1"/>
          <p:nvPr/>
        </p:nvSpPr>
        <p:spPr>
          <a:xfrm>
            <a:off x="5414246" y="1491933"/>
            <a:ext cx="1073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OpsBatch</a:t>
            </a:r>
            <a:endParaRPr lang="it-IT" sz="1100"/>
          </a:p>
        </p:txBody>
      </p:sp>
      <p:pic>
        <p:nvPicPr>
          <p:cNvPr id="49" name="Immagine 48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54F618FD-40C0-A435-DDFE-E90219779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609" y="1776976"/>
            <a:ext cx="432000" cy="432000"/>
          </a:xfrm>
          <a:prstGeom prst="rect">
            <a:avLst/>
          </a:prstGeom>
        </p:spPr>
      </p:pic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393C5715-3EAA-360A-A826-5BC1E560D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79630E-1BB1-F7BE-43F2-F8C1F0B50E57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25683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03997 0.06667 C 0.04882 0.08079 0.05403 0.10185 0.05403 0.12384 C 0.05403 0.14884 0.04882 0.16875 0.03997 0.18287 C 0.02656 0.20532 -0.14154 0.26759 -0.15482 0.29005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7" grpId="0"/>
      <p:bldP spid="47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scheduling for each </a:t>
            </a:r>
            <a:r>
              <a:rPr lang="en-GB"/>
              <a:t>partition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r>
              <a:rPr lang="it-IT" err="1"/>
              <a:t>JobStructuredTaskScope</a:t>
            </a:r>
            <a:r>
              <a:rPr lang="it-IT"/>
              <a:t>: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wait</a:t>
            </a:r>
            <a:r>
              <a:rPr lang="it-IT"/>
              <a:t> </a:t>
            </a:r>
            <a:r>
              <a:rPr lang="it-IT" err="1"/>
              <a:t>until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get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least</a:t>
            </a:r>
            <a:r>
              <a:rPr lang="it-IT"/>
              <a:t> one </a:t>
            </a:r>
            <a:r>
              <a:rPr lang="it-IT" err="1"/>
              <a:t>result</a:t>
            </a:r>
            <a:r>
              <a:rPr lang="it-IT"/>
              <a:t> for each </a:t>
            </a:r>
            <a:r>
              <a:rPr lang="it-IT" err="1"/>
              <a:t>partition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513750-948E-D960-9F98-6AC78E2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AE8D7CB-B2E2-421B-A94D-BD4C44AE62E4}" type="datetime1">
              <a:rPr lang="it-IT" smtClean="0"/>
              <a:pPr/>
              <a:t>16/05/2024</a:t>
            </a:fld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C7CD2C-3635-05AE-8041-167D3433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B56711F-8E31-EE32-D5B0-B4BF037F6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JobStructuredTaskScope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partitionsNum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HashSet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Start by the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ones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that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have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 close worker</a:t>
            </a:r>
            <a:b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getCloseToDfsNode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dfsNodeName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comparingInt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getCurrentScheduledJobs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ifPresent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}));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them</a:t>
            </a:r>
            <a:b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getWorkers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comparingInt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getCurrentScheduledJobs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orElseThrow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left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schedule"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dstDfsPartitionFileName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getDfsNodeName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e a zig zag con riempimento a tinta unita">
            <a:extLst>
              <a:ext uri="{FF2B5EF4-FFF2-40B4-BE49-F238E27FC236}">
                <a16:creationId xmlns:a16="http://schemas.microsoft.com/office/drawing/2014/main" id="{98AD1A2A-544A-C1F7-1A00-A4A75F76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Searching</a:t>
            </a:r>
            <a:r>
              <a:rPr lang="it-IT" sz="1100"/>
              <a:t> workers close to </a:t>
            </a:r>
            <a:r>
              <a:rPr lang="it-IT" sz="1100" err="1"/>
              <a:t>partitions</a:t>
            </a:r>
            <a:r>
              <a:rPr lang="it-IT" sz="1100"/>
              <a:t>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41" name="Immagine 40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8B6E7FC6-29CB-FD8A-638B-FA1C42C65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9" y="1804371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FF85734-DB5C-9C3A-A563-56DF1B524357}"/>
              </a:ext>
            </a:extLst>
          </p:cNvPr>
          <p:cNvSpPr txBox="1"/>
          <p:nvPr/>
        </p:nvSpPr>
        <p:spPr>
          <a:xfrm>
            <a:off x="5200650" y="1371474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52" name="Immagine 51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EB7B165D-7B25-3E4E-629E-8BF980B578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36B768-5E3E-A8B9-0949-FA57DD0C0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F06F45-5DDB-BB08-3089-F39C8CC8553B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2776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466 0.225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12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5704 0.3375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AB82A2CD-0749-8A70-8A3F-D798EA8E1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1174EF-363D-DE4C-C357-735B213C624B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14" name="Immagine 13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AD898066-D8EF-ADF2-CA6E-F3D99D0FD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pic>
        <p:nvPicPr>
          <p:cNvPr id="10" name="Immagine 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BC95AD7-BDDE-11A7-53C3-180DA5538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679F7C-9CD9-C4C6-06C4-723DFFDB0DE9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3863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20156 -0.06019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055" y="1651476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8017861" y="1351491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Processing…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4" name="Immagine 13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669159EE-EDA0-5686-AD02-0477DD5CC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29" y="219702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00A6705-6635-5CDB-A3C5-14417524A5FD}"/>
              </a:ext>
            </a:extLst>
          </p:cNvPr>
          <p:cNvSpPr txBox="1"/>
          <p:nvPr/>
        </p:nvSpPr>
        <p:spPr>
          <a:xfrm>
            <a:off x="8800283" y="2603912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  <a:p>
            <a:pPr algn="ctr"/>
            <a:endParaRPr lang="it-IT" sz="1100" dirty="0"/>
          </a:p>
        </p:txBody>
      </p:sp>
      <p:pic>
        <p:nvPicPr>
          <p:cNvPr id="41" name="Elemento grafico 40" descr="Segno di spunta con riempimento a tinta unita">
            <a:extLst>
              <a:ext uri="{FF2B5EF4-FFF2-40B4-BE49-F238E27FC236}">
                <a16:creationId xmlns:a16="http://schemas.microsoft.com/office/drawing/2014/main" id="{9EE74592-0E5C-5CF6-FA52-7F12C960B3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216" y="3351386"/>
            <a:ext cx="432000" cy="432000"/>
          </a:xfrm>
          <a:prstGeom prst="rect">
            <a:avLst/>
          </a:prstGeom>
        </p:spPr>
      </p:pic>
      <p:pic>
        <p:nvPicPr>
          <p:cNvPr id="46" name="Immagine 45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03B90F2-12F5-F3CE-629B-6C4FC5399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F851AE5-8525-9559-558B-EC92CBBD25E1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3338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24231 -0.1682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24961 0.1627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5" grpId="0"/>
      <p:bldP spid="15" grpId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1C5045-D281-5BA6-CA06-1176E0C4D7D1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endParaRPr lang="it-IT" sz="1100" dirty="0"/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298F6E70-9FC9-B6D0-135F-50CBAC3E6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9" name="Elemento grafico 38" descr="Frecce a zig zag con riempimento a tinta unita">
            <a:extLst>
              <a:ext uri="{FF2B5EF4-FFF2-40B4-BE49-F238E27FC236}">
                <a16:creationId xmlns:a16="http://schemas.microsoft.com/office/drawing/2014/main" id="{B4DC7E40-4B16-6A7B-E1C7-7AC43C0E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8CBFE25-BCC1-617D-001F-126553273882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Searching</a:t>
            </a:r>
            <a:r>
              <a:rPr lang="it-IT" sz="1100"/>
              <a:t> workers close to </a:t>
            </a:r>
            <a:r>
              <a:rPr lang="it-IT" sz="1100" err="1"/>
              <a:t>partitions</a:t>
            </a:r>
            <a:r>
              <a:rPr lang="it-IT" sz="1100"/>
              <a:t>…</a:t>
            </a:r>
          </a:p>
        </p:txBody>
      </p:sp>
      <p:pic>
        <p:nvPicPr>
          <p:cNvPr id="41" name="Elemento grafico 40" descr="Chiudi con riempimento a tinta unita">
            <a:extLst>
              <a:ext uri="{FF2B5EF4-FFF2-40B4-BE49-F238E27FC236}">
                <a16:creationId xmlns:a16="http://schemas.microsoft.com/office/drawing/2014/main" id="{C2B6C1F9-A33F-BBC7-C690-E2EDFF0A3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1174" y="1795881"/>
            <a:ext cx="432000" cy="4320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FE5ED4A-2574-6438-A751-B496C408422E}"/>
              </a:ext>
            </a:extLst>
          </p:cNvPr>
          <p:cNvSpPr txBox="1"/>
          <p:nvPr/>
        </p:nvSpPr>
        <p:spPr>
          <a:xfrm>
            <a:off x="5127424" y="1399266"/>
            <a:ext cx="1514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0 close worker </a:t>
            </a:r>
            <a:r>
              <a:rPr lang="it-IT" sz="1100" dirty="0" err="1"/>
              <a:t>found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4380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0" grpId="1"/>
      <p:bldP spid="45" grpId="0"/>
      <p:bldP spid="45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298F6E70-9FC9-B6D0-135F-50CBAC3E6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9" name="Elemento grafico 38" descr="Frecce a zig zag con riempimento a tinta unita">
            <a:extLst>
              <a:ext uri="{FF2B5EF4-FFF2-40B4-BE49-F238E27FC236}">
                <a16:creationId xmlns:a16="http://schemas.microsoft.com/office/drawing/2014/main" id="{B4DC7E40-4B16-6A7B-E1C7-7AC43C0EB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8CBFE25-BCC1-617D-001F-126553273882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Searching</a:t>
            </a:r>
            <a:r>
              <a:rPr lang="it-IT" sz="1100" dirty="0"/>
              <a:t> for </a:t>
            </a:r>
            <a:r>
              <a:rPr lang="it-IT" sz="1100" dirty="0" err="1"/>
              <a:t>any</a:t>
            </a:r>
            <a:r>
              <a:rPr lang="it-IT" sz="1100" dirty="0"/>
              <a:t> </a:t>
            </a:r>
            <a:r>
              <a:rPr lang="it-IT" sz="1100" dirty="0" err="1"/>
              <a:t>active</a:t>
            </a:r>
            <a:r>
              <a:rPr lang="it-IT" sz="1100" dirty="0"/>
              <a:t> worker…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2BE478D-0E49-9CEA-1628-B5EA1E8022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9" y="1804371"/>
            <a:ext cx="432000" cy="432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7BC999-3D41-40FD-BCA8-8F17530AFF5C}"/>
              </a:ext>
            </a:extLst>
          </p:cNvPr>
          <p:cNvSpPr txBox="1"/>
          <p:nvPr/>
        </p:nvSpPr>
        <p:spPr>
          <a:xfrm>
            <a:off x="5200650" y="1371474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46" name="Elemento grafico 45" descr="Chiudi con riempimento a tinta unita">
            <a:extLst>
              <a:ext uri="{FF2B5EF4-FFF2-40B4-BE49-F238E27FC236}">
                <a16:creationId xmlns:a16="http://schemas.microsoft.com/office/drawing/2014/main" id="{18490936-CECF-620C-4E55-5AD83C1D5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9EBADF-3496-20D8-3041-8E41EECC6172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1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466 0.225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12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5704 0.3375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18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41" name="Immagine 40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6FBD325-D3F4-E95B-40CB-9D94E88D5921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46" name="Immagine 45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D583C641-C794-FA02-28F8-0A8F1839F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3DA807-1322-9B22-C249-8D7573CB2BE1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0156 -0.06019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2375 0.1039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518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08" y="4070431"/>
            <a:ext cx="432000" cy="4320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450BDB-9938-C085-8C08-DC630509B886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</a:t>
            </a:r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288A19D9-59EE-5CC0-8A77-D542DF043A28}"/>
              </a:ext>
            </a:extLst>
          </p:cNvPr>
          <p:cNvSpPr/>
          <p:nvPr/>
        </p:nvSpPr>
        <p:spPr>
          <a:xfrm>
            <a:off x="7384503" y="2445026"/>
            <a:ext cx="1898645" cy="1252331"/>
          </a:xfrm>
          <a:custGeom>
            <a:avLst/>
            <a:gdLst>
              <a:gd name="connsiteX0" fmla="*/ 1789314 w 1898645"/>
              <a:gd name="connsiteY0" fmla="*/ 1252331 h 1252331"/>
              <a:gd name="connsiteX1" fmla="*/ 271 w 1898645"/>
              <a:gd name="connsiteY1" fmla="*/ 775252 h 1252331"/>
              <a:gd name="connsiteX2" fmla="*/ 1898645 w 1898645"/>
              <a:gd name="connsiteY2" fmla="*/ 0 h 1252331"/>
              <a:gd name="connsiteX3" fmla="*/ 1898645 w 1898645"/>
              <a:gd name="connsiteY3" fmla="*/ 0 h 1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645" h="1252331">
                <a:moveTo>
                  <a:pt x="1789314" y="1252331"/>
                </a:moveTo>
                <a:cubicBezTo>
                  <a:pt x="885681" y="1118152"/>
                  <a:pt x="-17951" y="983974"/>
                  <a:pt x="271" y="775252"/>
                </a:cubicBezTo>
                <a:cubicBezTo>
                  <a:pt x="18493" y="566530"/>
                  <a:pt x="1898645" y="0"/>
                  <a:pt x="1898645" y="0"/>
                </a:cubicBezTo>
                <a:lnTo>
                  <a:pt x="1898645" y="0"/>
                </a:lnTo>
              </a:path>
            </a:pathLst>
          </a:custGeom>
          <a:ln w="38100"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A99128D-38DA-4B95-E0CC-98F4532D34F7}"/>
              </a:ext>
            </a:extLst>
          </p:cNvPr>
          <p:cNvSpPr txBox="1"/>
          <p:nvPr/>
        </p:nvSpPr>
        <p:spPr>
          <a:xfrm>
            <a:off x="7578910" y="3069284"/>
            <a:ext cx="1440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DFS «connection»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D4B4A0B-D31B-F243-8ACC-91496E04CCC8}"/>
              </a:ext>
            </a:extLst>
          </p:cNvPr>
          <p:cNvSpPr txBox="1"/>
          <p:nvPr/>
        </p:nvSpPr>
        <p:spPr>
          <a:xfrm>
            <a:off x="10326639" y="34879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Partition3</a:t>
            </a:r>
          </a:p>
        </p:txBody>
      </p:sp>
      <p:pic>
        <p:nvPicPr>
          <p:cNvPr id="67" name="Immagine 66" descr="Immagine che contiene schermata, cerchio, design, bianco e nero&#10;&#10;Descrizione generata automaticamente">
            <a:extLst>
              <a:ext uri="{FF2B5EF4-FFF2-40B4-BE49-F238E27FC236}">
                <a16:creationId xmlns:a16="http://schemas.microsoft.com/office/drawing/2014/main" id="{FD35CFFB-28C0-7C08-8751-8F7A38FE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3765701"/>
            <a:ext cx="432000" cy="432000"/>
          </a:xfrm>
          <a:prstGeom prst="rect">
            <a:avLst/>
          </a:prstGeom>
        </p:spPr>
      </p:pic>
      <p:pic>
        <p:nvPicPr>
          <p:cNvPr id="68" name="Immagine 6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313A57C-E95D-EA84-9B7A-619DC7F7C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96" y="4316327"/>
            <a:ext cx="432000" cy="432000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A5E26DB6-768D-73D1-C8AB-ED305B126CA1}"/>
              </a:ext>
            </a:extLst>
          </p:cNvPr>
          <p:cNvSpPr txBox="1"/>
          <p:nvPr/>
        </p:nvSpPr>
        <p:spPr>
          <a:xfrm>
            <a:off x="7887902" y="4016342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Processing…</a:t>
            </a:r>
          </a:p>
        </p:txBody>
      </p:sp>
    </p:spTree>
    <p:extLst>
      <p:ext uri="{BB962C8B-B14F-4D97-AF65-F5344CB8AC3E}">
        <p14:creationId xmlns:p14="http://schemas.microsoft.com/office/powerpoint/2010/main" val="15844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/>
      <p:bldP spid="69" grpId="0"/>
      <p:bldP spid="6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7BC3F4-20DA-786C-8782-399B67A1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573DC6-7C24-BA18-363A-158FD7DE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5E03DC-4A5D-4425-2F6F-C2BCF791D2C8}"/>
              </a:ext>
            </a:extLst>
          </p:cNvPr>
          <p:cNvSpPr txBox="1"/>
          <p:nvPr/>
        </p:nvSpPr>
        <p:spPr>
          <a:xfrm>
            <a:off x="439158" y="1597467"/>
            <a:ext cx="27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Distributed File System</a:t>
            </a:r>
            <a:endParaRPr lang="it-IT" dirty="0"/>
          </a:p>
        </p:txBody>
      </p:sp>
      <p:pic>
        <p:nvPicPr>
          <p:cNvPr id="7" name="Immagine 6" descr="Immagine che contiene Elementi grafici, clipart, schermata, grafica&#10;&#10;Descrizione generata automaticamente">
            <a:extLst>
              <a:ext uri="{FF2B5EF4-FFF2-40B4-BE49-F238E27FC236}">
                <a16:creationId xmlns:a16="http://schemas.microsoft.com/office/drawing/2014/main" id="{8B3F16F9-46B8-7C15-2612-79FC0772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2" y="3011574"/>
            <a:ext cx="1800000" cy="1800000"/>
          </a:xfrm>
          <a:prstGeom prst="rect">
            <a:avLst/>
          </a:prstGeom>
        </p:spPr>
      </p:pic>
      <p:pic>
        <p:nvPicPr>
          <p:cNvPr id="9" name="Immagine 8" descr="Immagine che contiene Elementi grafici, cerchio, clipart, design&#10;&#10;Descrizione generata automaticamente">
            <a:extLst>
              <a:ext uri="{FF2B5EF4-FFF2-40B4-BE49-F238E27FC236}">
                <a16:creationId xmlns:a16="http://schemas.microsoft.com/office/drawing/2014/main" id="{75814298-B50D-35E3-5FA3-A487914C1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4" y="3011574"/>
            <a:ext cx="1800000" cy="180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DDB1BD-B41D-E8BB-5FDF-B40B39B122EF}"/>
              </a:ext>
            </a:extLst>
          </p:cNvPr>
          <p:cNvSpPr txBox="1"/>
          <p:nvPr/>
        </p:nvSpPr>
        <p:spPr>
          <a:xfrm>
            <a:off x="3400650" y="1597467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Network </a:t>
            </a:r>
            <a:r>
              <a:rPr lang="it-IT" dirty="0" err="1"/>
              <a:t>Channels</a:t>
            </a:r>
            <a:endParaRPr lang="it-IT" dirty="0"/>
          </a:p>
        </p:txBody>
      </p:sp>
      <p:pic>
        <p:nvPicPr>
          <p:cNvPr id="12" name="Immagine 11" descr="Immagine che contiene schermata, Carattere, Elementi grafici, logo&#10;&#10;Descrizione generata automaticamente">
            <a:extLst>
              <a:ext uri="{FF2B5EF4-FFF2-40B4-BE49-F238E27FC236}">
                <a16:creationId xmlns:a16="http://schemas.microsoft.com/office/drawing/2014/main" id="{714D481A-F8EF-598E-60F2-F258BFADF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88" y="3011574"/>
            <a:ext cx="1800000" cy="1800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923B91-1FAA-5D27-B04F-697FED553A44}"/>
              </a:ext>
            </a:extLst>
          </p:cNvPr>
          <p:cNvSpPr txBox="1"/>
          <p:nvPr/>
        </p:nvSpPr>
        <p:spPr>
          <a:xfrm>
            <a:off x="7370088" y="1597467"/>
            <a:ext cx="82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Batch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CDBEF4-3D7A-AF57-9A4E-32BE4F963073}"/>
              </a:ext>
            </a:extLst>
          </p:cNvPr>
          <p:cNvSpPr txBox="1"/>
          <p:nvPr/>
        </p:nvSpPr>
        <p:spPr>
          <a:xfrm>
            <a:off x="9757287" y="1597467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Streaming</a:t>
            </a:r>
          </a:p>
        </p:txBody>
      </p:sp>
      <p:pic>
        <p:nvPicPr>
          <p:cNvPr id="16" name="Immagine 15" descr="Immagine che contiene clipart, arte, simbolo, cerchio&#10;&#10;Descrizione generata automaticamente">
            <a:extLst>
              <a:ext uri="{FF2B5EF4-FFF2-40B4-BE49-F238E27FC236}">
                <a16:creationId xmlns:a16="http://schemas.microsoft.com/office/drawing/2014/main" id="{FFBD81F0-D33E-8A46-CC0F-501267CAC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04" y="3011574"/>
            <a:ext cx="1800000" cy="180000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2F811FF6-111E-C705-2847-228A281C78C8}"/>
              </a:ext>
            </a:extLst>
          </p:cNvPr>
          <p:cNvSpPr/>
          <p:nvPr/>
        </p:nvSpPr>
        <p:spPr>
          <a:xfrm>
            <a:off x="2685226" y="1960765"/>
            <a:ext cx="106631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0CCA95C-E101-E9B3-A96D-E8C89218B4B7}"/>
              </a:ext>
            </a:extLst>
          </p:cNvPr>
          <p:cNvSpPr/>
          <p:nvPr/>
        </p:nvSpPr>
        <p:spPr>
          <a:xfrm>
            <a:off x="8593714" y="1960765"/>
            <a:ext cx="1066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555B5B3-3861-FA32-A1CF-388FCF20527D}"/>
              </a:ext>
            </a:extLst>
          </p:cNvPr>
          <p:cNvSpPr txBox="1"/>
          <p:nvPr/>
        </p:nvSpPr>
        <p:spPr>
          <a:xfrm>
            <a:off x="6882204" y="5083370"/>
            <a:ext cx="4498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We’ve</a:t>
            </a:r>
            <a:r>
              <a:rPr lang="it-IT" sz="1400" dirty="0"/>
              <a:t> </a:t>
            </a:r>
            <a:r>
              <a:rPr lang="it-IT" sz="1400" dirty="0" err="1"/>
              <a:t>chosen</a:t>
            </a:r>
            <a:r>
              <a:rPr lang="it-IT" sz="1400" dirty="0"/>
              <a:t> batch processing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wanted</a:t>
            </a:r>
            <a:r>
              <a:rPr lang="it-IT" sz="1400" dirty="0"/>
              <a:t> to focus on processing large </a:t>
            </a:r>
            <a:r>
              <a:rPr lang="it-IT" sz="1400" dirty="0" err="1"/>
              <a:t>amounts</a:t>
            </a:r>
            <a:r>
              <a:rPr lang="it-IT" sz="1400" dirty="0"/>
              <a:t> of data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scheduled</a:t>
            </a:r>
            <a:r>
              <a:rPr lang="it-IT" sz="1400" dirty="0"/>
              <a:t> time, </a:t>
            </a:r>
            <a:r>
              <a:rPr lang="it-IT" sz="1400" dirty="0" err="1"/>
              <a:t>instead</a:t>
            </a:r>
            <a:r>
              <a:rPr lang="it-IT" sz="1400" dirty="0"/>
              <a:t> of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real</a:t>
            </a:r>
            <a:r>
              <a:rPr lang="it-IT" sz="1400" dirty="0"/>
              <a:t> time data </a:t>
            </a:r>
            <a:r>
              <a:rPr lang="it-IT" sz="1400" dirty="0" err="1"/>
              <a:t>continuosly</a:t>
            </a:r>
            <a:r>
              <a:rPr lang="it-IT" sz="1400" dirty="0"/>
              <a:t> to the system.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BDB181-F8C1-57EC-2EFB-90088BCA6FB3}"/>
              </a:ext>
            </a:extLst>
          </p:cNvPr>
          <p:cNvSpPr txBox="1"/>
          <p:nvPr/>
        </p:nvSpPr>
        <p:spPr>
          <a:xfrm>
            <a:off x="439159" y="5081110"/>
            <a:ext cx="516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lighten</a:t>
            </a:r>
            <a:r>
              <a:rPr lang="it-IT" sz="1400" dirty="0"/>
              <a:t> </a:t>
            </a:r>
            <a:r>
              <a:rPr lang="it-IT" sz="1400" dirty="0" err="1"/>
              <a:t>communications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coordinator and workers, </a:t>
            </a:r>
            <a:r>
              <a:rPr lang="it-IT" sz="1400" dirty="0" err="1"/>
              <a:t>we’ve</a:t>
            </a:r>
            <a:r>
              <a:rPr lang="it-IT" sz="1400" dirty="0"/>
              <a:t> </a:t>
            </a:r>
            <a:r>
              <a:rPr lang="it-IT" sz="1400" dirty="0" err="1"/>
              <a:t>chosen</a:t>
            </a:r>
            <a:r>
              <a:rPr lang="it-IT" sz="1400" dirty="0"/>
              <a:t> a DFS </a:t>
            </a:r>
            <a:r>
              <a:rPr lang="it-IT" sz="1400" dirty="0" err="1"/>
              <a:t>approach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to, </a:t>
            </a:r>
            <a:r>
              <a:rPr lang="it-IT" sz="1400" dirty="0" err="1"/>
              <a:t>through</a:t>
            </a:r>
            <a:r>
              <a:rPr lang="it-IT" sz="1400" dirty="0"/>
              <a:t> network </a:t>
            </a:r>
            <a:r>
              <a:rPr lang="it-IT" sz="1400" dirty="0" err="1"/>
              <a:t>channels</a:t>
            </a:r>
            <a:r>
              <a:rPr lang="it-IT" sz="1400" dirty="0"/>
              <a:t>, </a:t>
            </a:r>
            <a:r>
              <a:rPr lang="it-IT" sz="1400" dirty="0" err="1"/>
              <a:t>exchange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job’s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/</a:t>
            </a:r>
            <a:r>
              <a:rPr lang="it-IT" sz="1400" dirty="0" err="1"/>
              <a:t>operations</a:t>
            </a:r>
            <a:r>
              <a:rPr lang="it-IT" sz="1400" dirty="0"/>
              <a:t> and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job’s</a:t>
            </a:r>
            <a:r>
              <a:rPr lang="it-IT" sz="1400" dirty="0"/>
              <a:t> </a:t>
            </a:r>
            <a:r>
              <a:rPr lang="it-IT" sz="1400" dirty="0" err="1"/>
              <a:t>releted</a:t>
            </a:r>
            <a:r>
              <a:rPr lang="it-IT" sz="1400" dirty="0"/>
              <a:t> data.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BE880FE5-E8E8-0DC5-B356-3D4ED60EDEA2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OUR CHOICES</a:t>
            </a:r>
          </a:p>
        </p:txBody>
      </p:sp>
    </p:spTree>
    <p:extLst>
      <p:ext uri="{BB962C8B-B14F-4D97-AF65-F5344CB8AC3E}">
        <p14:creationId xmlns:p14="http://schemas.microsoft.com/office/powerpoint/2010/main" val="176564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20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08" y="4070431"/>
            <a:ext cx="432000" cy="4320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450BDB-9938-C085-8C08-DC630509B886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</a:t>
            </a:r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288A19D9-59EE-5CC0-8A77-D542DF043A28}"/>
              </a:ext>
            </a:extLst>
          </p:cNvPr>
          <p:cNvSpPr/>
          <p:nvPr/>
        </p:nvSpPr>
        <p:spPr>
          <a:xfrm>
            <a:off x="7384503" y="2445026"/>
            <a:ext cx="1898645" cy="1252331"/>
          </a:xfrm>
          <a:custGeom>
            <a:avLst/>
            <a:gdLst>
              <a:gd name="connsiteX0" fmla="*/ 1789314 w 1898645"/>
              <a:gd name="connsiteY0" fmla="*/ 1252331 h 1252331"/>
              <a:gd name="connsiteX1" fmla="*/ 271 w 1898645"/>
              <a:gd name="connsiteY1" fmla="*/ 775252 h 1252331"/>
              <a:gd name="connsiteX2" fmla="*/ 1898645 w 1898645"/>
              <a:gd name="connsiteY2" fmla="*/ 0 h 1252331"/>
              <a:gd name="connsiteX3" fmla="*/ 1898645 w 1898645"/>
              <a:gd name="connsiteY3" fmla="*/ 0 h 1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645" h="1252331">
                <a:moveTo>
                  <a:pt x="1789314" y="1252331"/>
                </a:moveTo>
                <a:cubicBezTo>
                  <a:pt x="885681" y="1118152"/>
                  <a:pt x="-17951" y="983974"/>
                  <a:pt x="271" y="775252"/>
                </a:cubicBezTo>
                <a:cubicBezTo>
                  <a:pt x="18493" y="566530"/>
                  <a:pt x="1898645" y="0"/>
                  <a:pt x="1898645" y="0"/>
                </a:cubicBezTo>
                <a:lnTo>
                  <a:pt x="1898645" y="0"/>
                </a:lnTo>
              </a:path>
            </a:pathLst>
          </a:custGeom>
          <a:ln w="38100"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A99128D-38DA-4B95-E0CC-98F4532D34F7}"/>
              </a:ext>
            </a:extLst>
          </p:cNvPr>
          <p:cNvSpPr txBox="1"/>
          <p:nvPr/>
        </p:nvSpPr>
        <p:spPr>
          <a:xfrm>
            <a:off x="7578910" y="3069284"/>
            <a:ext cx="1440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DFS «connection»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D4B4A0B-D31B-F243-8ACC-91496E04CCC8}"/>
              </a:ext>
            </a:extLst>
          </p:cNvPr>
          <p:cNvSpPr txBox="1"/>
          <p:nvPr/>
        </p:nvSpPr>
        <p:spPr>
          <a:xfrm>
            <a:off x="10326639" y="34879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Partition3</a:t>
            </a:r>
          </a:p>
        </p:txBody>
      </p:sp>
      <p:pic>
        <p:nvPicPr>
          <p:cNvPr id="67" name="Immagine 66" descr="Immagine che contiene schermata, cerchio, design, bianco e nero&#10;&#10;Descrizione generata automaticamente">
            <a:extLst>
              <a:ext uri="{FF2B5EF4-FFF2-40B4-BE49-F238E27FC236}">
                <a16:creationId xmlns:a16="http://schemas.microsoft.com/office/drawing/2014/main" id="{FD35CFFB-28C0-7C08-8751-8F7A38FE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3765701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C68B2E-EE24-92B3-F27C-F4D005D228BD}"/>
              </a:ext>
            </a:extLst>
          </p:cNvPr>
          <p:cNvSpPr txBox="1"/>
          <p:nvPr/>
        </p:nvSpPr>
        <p:spPr>
          <a:xfrm>
            <a:off x="7842375" y="4466872"/>
            <a:ext cx="193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</p:txBody>
      </p:sp>
      <p:pic>
        <p:nvPicPr>
          <p:cNvPr id="38" name="Elemento grafico 37" descr="Segno di spunta con riempimento a tinta unita">
            <a:extLst>
              <a:ext uri="{FF2B5EF4-FFF2-40B4-BE49-F238E27FC236}">
                <a16:creationId xmlns:a16="http://schemas.microsoft.com/office/drawing/2014/main" id="{8A5EE364-10DC-D0AF-3EAC-D19F62C70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0053" y="325798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-0.2444 -0.1192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Worker </a:t>
            </a:r>
            <a:r>
              <a:rPr lang="it-IT" err="1"/>
              <a:t>execution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16/05/2024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5FB01F-3444-6A69-A045-47C97FB9D6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engineFactory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findFile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dfsSrcPartitionNames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loadBackupInfo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Create the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in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which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going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put the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: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createTempFilePartition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CreateFileOptions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IF_NOT_EXISTS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Initialize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backup information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==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writeBackupInfo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compiledOps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executeSync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cpuThreadPool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              ()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Work loop </a:t>
            </a:r>
            <a:r>
              <a:rPr lang="it-IT" altLang="it-IT" sz="1100" i="1" err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executing</a:t>
            </a: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the task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new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JobSuccessPacket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endParaRPr kumimoji="0" lang="it-IT" altLang="it-IT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91" y="497166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718505" y="4536659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backup...</a:t>
            </a:r>
          </a:p>
        </p:txBody>
      </p:sp>
      <p:pic>
        <p:nvPicPr>
          <p:cNvPr id="38" name="Elemento grafico 37" descr="Frecce a zig zag con riempimento a tinta unita">
            <a:extLst>
              <a:ext uri="{FF2B5EF4-FFF2-40B4-BE49-F238E27FC236}">
                <a16:creationId xmlns:a16="http://schemas.microsoft.com/office/drawing/2014/main" id="{F8DF8A4D-D196-08FF-33AA-774352632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2285" y="4958774"/>
            <a:ext cx="432000" cy="432000"/>
          </a:xfrm>
          <a:prstGeom prst="rect">
            <a:avLst/>
          </a:prstGeom>
        </p:spPr>
      </p:pic>
      <p:sp>
        <p:nvSpPr>
          <p:cNvPr id="41" name="Parentesi graffa aperta 40">
            <a:extLst>
              <a:ext uri="{FF2B5EF4-FFF2-40B4-BE49-F238E27FC236}">
                <a16:creationId xmlns:a16="http://schemas.microsoft.com/office/drawing/2014/main" id="{5A3A54A2-F5D9-4308-2242-D8C1EF431FDD}"/>
              </a:ext>
            </a:extLst>
          </p:cNvPr>
          <p:cNvSpPr/>
          <p:nvPr/>
        </p:nvSpPr>
        <p:spPr>
          <a:xfrm>
            <a:off x="2393690" y="4661955"/>
            <a:ext cx="354890" cy="991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1961C3D-909D-985F-39B2-2E545A1E0520}"/>
              </a:ext>
            </a:extLst>
          </p:cNvPr>
          <p:cNvSpPr txBox="1"/>
          <p:nvPr/>
        </p:nvSpPr>
        <p:spPr>
          <a:xfrm>
            <a:off x="2616459" y="4721041"/>
            <a:ext cx="1360692" cy="26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Restore</a:t>
            </a:r>
            <a:r>
              <a:rPr lang="it-IT" sz="1100" dirty="0"/>
              <a:t> </a:t>
            </a:r>
            <a:r>
              <a:rPr lang="it-IT" sz="1100" dirty="0" err="1"/>
              <a:t>it</a:t>
            </a:r>
            <a:r>
              <a:rPr lang="it-IT" sz="1100" dirty="0"/>
              <a:t> </a:t>
            </a:r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endParaRPr lang="it-IT" sz="11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43D9D90-9315-7A24-5BFD-B4A4002A0864}"/>
              </a:ext>
            </a:extLst>
          </p:cNvPr>
          <p:cNvSpPr txBox="1"/>
          <p:nvPr/>
        </p:nvSpPr>
        <p:spPr>
          <a:xfrm>
            <a:off x="2616459" y="5188220"/>
            <a:ext cx="1360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Initialize</a:t>
            </a:r>
            <a:r>
              <a:rPr lang="it-IT" sz="1100" dirty="0"/>
              <a:t> </a:t>
            </a:r>
            <a:r>
              <a:rPr lang="it-IT" sz="1100" dirty="0" err="1"/>
              <a:t>it</a:t>
            </a:r>
            <a:r>
              <a:rPr lang="it-IT" sz="1100" dirty="0"/>
              <a:t> </a:t>
            </a:r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not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9961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1" grpId="0" animBg="1"/>
      <p:bldP spid="41" grpId="1" animBg="1"/>
      <p:bldP spid="45" grpId="0"/>
      <p:bldP spid="45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91" y="497166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718505" y="4536659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Compiling</a:t>
            </a:r>
            <a:r>
              <a:rPr lang="it-IT" sz="1100" dirty="0"/>
              <a:t> </a:t>
            </a:r>
            <a:r>
              <a:rPr lang="it-IT" sz="1100" dirty="0" err="1"/>
              <a:t>received</a:t>
            </a:r>
            <a:r>
              <a:rPr lang="it-IT" sz="1100" dirty="0"/>
              <a:t> ops</a:t>
            </a:r>
          </a:p>
        </p:txBody>
      </p:sp>
      <p:pic>
        <p:nvPicPr>
          <p:cNvPr id="38" name="Elemento grafico 37" descr="Frecce a zig zag con riempimento a tinta unita">
            <a:extLst>
              <a:ext uri="{FF2B5EF4-FFF2-40B4-BE49-F238E27FC236}">
                <a16:creationId xmlns:a16="http://schemas.microsoft.com/office/drawing/2014/main" id="{F8DF8A4D-D196-08FF-33AA-774352632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2285" y="4958774"/>
            <a:ext cx="432000" cy="432000"/>
          </a:xfrm>
          <a:prstGeom prst="rect">
            <a:avLst/>
          </a:prstGeom>
        </p:spPr>
      </p:pic>
      <p:pic>
        <p:nvPicPr>
          <p:cNvPr id="39" name="Immagine 38" descr="Immagine che contiene Elementi grafici, simbolo, logo, design&#10;&#10;Descrizione generata automaticamente">
            <a:extLst>
              <a:ext uri="{FF2B5EF4-FFF2-40B4-BE49-F238E27FC236}">
                <a16:creationId xmlns:a16="http://schemas.microsoft.com/office/drawing/2014/main" id="{A487E21E-8D3E-3CE2-A012-ABAEDC0BD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09" y="4971664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467D1E-386E-133C-D360-879A629F49E6}"/>
              </a:ext>
            </a:extLst>
          </p:cNvPr>
          <p:cNvSpPr txBox="1"/>
          <p:nvPr/>
        </p:nvSpPr>
        <p:spPr>
          <a:xfrm>
            <a:off x="2171193" y="4581539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Compiled</a:t>
            </a:r>
            <a:r>
              <a:rPr lang="it-IT" sz="1100" dirty="0"/>
              <a:t> ops</a:t>
            </a:r>
          </a:p>
        </p:txBody>
      </p:sp>
    </p:spTree>
    <p:extLst>
      <p:ext uri="{BB962C8B-B14F-4D97-AF65-F5344CB8AC3E}">
        <p14:creationId xmlns:p14="http://schemas.microsoft.com/office/powerpoint/2010/main" val="39170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Worker </a:t>
            </a:r>
            <a:r>
              <a:rPr lang="it-IT" err="1"/>
              <a:t>execution</a:t>
            </a:r>
            <a:r>
              <a:rPr lang="it-IT"/>
              <a:t> loop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16/05/2024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22FEF4-44C9-1097-9639-58B20BDD4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: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readNextBatch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1000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isEmpty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break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currentBatchData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currentBatchRes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executeSync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cpuThreadPool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CompiledProgram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writeBatchInPartitionAndBackup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currentBatchRes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 LOOP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66" y="514930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190903" y="4685539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</p:spTree>
    <p:extLst>
      <p:ext uri="{BB962C8B-B14F-4D97-AF65-F5344CB8AC3E}">
        <p14:creationId xmlns:p14="http://schemas.microsoft.com/office/powerpoint/2010/main" val="45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 LOOP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EB4FC5-FB3F-E445-0D27-87F88F0E8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1" y="4896813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FCB0779-0091-4CE3-F0C7-11EBB624E655}"/>
              </a:ext>
            </a:extLst>
          </p:cNvPr>
          <p:cNvSpPr txBox="1"/>
          <p:nvPr/>
        </p:nvSpPr>
        <p:spPr>
          <a:xfrm>
            <a:off x="3381989" y="466730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JobSuccessPacket</a:t>
            </a:r>
            <a:endParaRPr lang="it-IT" sz="1100"/>
          </a:p>
        </p:txBody>
      </p:sp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482059B8-6155-2F3C-EC3D-DA80462FD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2216" y="3351386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19662 -0.23102 " pathEditMode="fixed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155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19467 -0.1291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stragglers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r>
              <a:rPr lang="it-IT" err="1"/>
              <a:t>StructuredTaskScope.ShutdownOnSuccess</a:t>
            </a:r>
            <a:r>
              <a:rPr lang="it-IT"/>
              <a:t>: </a:t>
            </a:r>
            <a:r>
              <a:rPr lang="it-IT" err="1"/>
              <a:t>keeps</a:t>
            </a:r>
            <a:r>
              <a:rPr lang="it-IT"/>
              <a:t> the first </a:t>
            </a:r>
            <a:r>
              <a:rPr lang="it-IT" err="1"/>
              <a:t>successful</a:t>
            </a:r>
            <a:r>
              <a:rPr lang="it-IT"/>
              <a:t> </a:t>
            </a:r>
            <a:r>
              <a:rPr lang="it-IT" err="1"/>
              <a:t>result</a:t>
            </a:r>
            <a:r>
              <a:rPr lang="it-IT"/>
              <a:t> for a </a:t>
            </a:r>
            <a:r>
              <a:rPr lang="it-IT" err="1"/>
              <a:t>particular</a:t>
            </a:r>
            <a:r>
              <a:rPr lang="it-IT"/>
              <a:t> </a:t>
            </a:r>
            <a:r>
              <a:rPr lang="it-IT" err="1"/>
              <a:t>partition</a:t>
            </a:r>
            <a:r>
              <a:rPr lang="it-IT"/>
              <a:t> and </a:t>
            </a:r>
            <a:r>
              <a:rPr lang="it-IT" err="1"/>
              <a:t>discards</a:t>
            </a:r>
            <a:r>
              <a:rPr lang="it-IT"/>
              <a:t> the </a:t>
            </a:r>
            <a:r>
              <a:rPr lang="it-IT" err="1"/>
              <a:t>rest</a:t>
            </a:r>
            <a:endParaRPr lang="it-IT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BB662F4-3DE1-6858-1718-8EF70466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924078B1-97F5-4C74-84A5-4FCFFEC31BD8}" type="datetime1">
              <a:rPr lang="it-IT" smtClean="0"/>
              <a:pPr/>
              <a:t>16/05/2024</a:t>
            </a:fld>
            <a:endParaRPr lang="it-IT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3C6B5D6-E18A-D369-ADEC-943D67C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6ED1E3F-FA75-D153-9A46-BCFC875C3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StructuredTaskScope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ShutdownOnSuccess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&gt;&gt;())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AtomicInteger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while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joinUntil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Instant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plus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STRAGGLERS_TIMEOUT_MILLIS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ChronoUnit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break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TimeoutException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out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there's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anybody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doing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work,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//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make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him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work and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the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whoever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finishes first (IDLE_WORKER_THRESHOLD = 1)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findBestWorkerFor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srcPartition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dfsNodeName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IDLE_WORKER_THRESHOLD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ifPresent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freeWorker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freeWorker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requireNonNull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(…)),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job \{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for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\{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21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28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7" y="484745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006124" y="4383685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256BD5-E96C-9648-859F-AD1D1FADAC26}"/>
              </a:ext>
            </a:extLst>
          </p:cNvPr>
          <p:cNvSpPr txBox="1"/>
          <p:nvPr/>
        </p:nvSpPr>
        <p:spPr>
          <a:xfrm>
            <a:off x="1967925" y="5368109"/>
            <a:ext cx="1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Taking</a:t>
            </a:r>
            <a:r>
              <a:rPr lang="it-IT" sz="1100"/>
              <a:t> </a:t>
            </a:r>
            <a:r>
              <a:rPr lang="it-IT" sz="1100" err="1"/>
              <a:t>too</a:t>
            </a:r>
            <a:r>
              <a:rPr lang="it-IT" sz="1100"/>
              <a:t> </a:t>
            </a:r>
            <a:r>
              <a:rPr lang="it-IT" sz="1100" err="1"/>
              <a:t>much</a:t>
            </a:r>
            <a:r>
              <a:rPr lang="it-IT" sz="1100"/>
              <a:t> time…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67" y="1747049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760881" y="1274826"/>
            <a:ext cx="1313972" cy="43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</a:t>
            </a:r>
            <a:r>
              <a:rPr lang="it-IT" sz="1100"/>
              <a:t> a worker in </a:t>
            </a:r>
            <a:r>
              <a:rPr lang="it-IT" sz="1100" err="1"/>
              <a:t>idle</a:t>
            </a:r>
            <a:r>
              <a:rPr lang="it-IT" sz="1100"/>
              <a:t>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0694" y="1735533"/>
            <a:ext cx="432000" cy="4320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64F9200-0237-8094-DEA9-5BA6D10AD08F}"/>
              </a:ext>
            </a:extLst>
          </p:cNvPr>
          <p:cNvSpPr txBox="1"/>
          <p:nvPr/>
        </p:nvSpPr>
        <p:spPr>
          <a:xfrm>
            <a:off x="4308950" y="2085453"/>
            <a:ext cx="1846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If</a:t>
            </a:r>
            <a:r>
              <a:rPr lang="it-IT" sz="1100"/>
              <a:t> </a:t>
            </a:r>
            <a:r>
              <a:rPr lang="it-IT" sz="1100" err="1"/>
              <a:t>present</a:t>
            </a:r>
            <a:endParaRPr lang="it-IT" sz="1100"/>
          </a:p>
        </p:txBody>
      </p:sp>
      <p:pic>
        <p:nvPicPr>
          <p:cNvPr id="45" name="Immagine 44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D71176BE-A33C-8676-A7FA-A954B735E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22" y="1738738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40301" y="1307438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STRAGGLERS HANDLING</a:t>
            </a:r>
          </a:p>
        </p:txBody>
      </p:sp>
    </p:spTree>
    <p:extLst>
      <p:ext uri="{BB962C8B-B14F-4D97-AF65-F5344CB8AC3E}">
        <p14:creationId xmlns:p14="http://schemas.microsoft.com/office/powerpoint/2010/main" val="27403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03412 0.23473 " pathEditMode="fixed" rAng="0" ptsTypes="AA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173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3946 0.36852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  <p:bldP spid="39" grpId="0"/>
      <p:bldP spid="39" grpId="1"/>
      <p:bldP spid="41" grpId="0"/>
      <p:bldP spid="41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STRAGGLERS HANDLING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Immagine 8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1B9401EE-4ACC-2762-38B7-B9A0FD943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53" y="3346166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2B14D26-2754-DEE0-2AC9-4C6E7072BFD0}"/>
              </a:ext>
            </a:extLst>
          </p:cNvPr>
          <p:cNvSpPr txBox="1"/>
          <p:nvPr/>
        </p:nvSpPr>
        <p:spPr>
          <a:xfrm>
            <a:off x="5806997" y="3830360"/>
            <a:ext cx="1590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32682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23008 -0.1636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2CA1B44-E1C5-1E93-40DE-72F9401FF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090752"/>
              </p:ext>
            </p:extLst>
          </p:nvPr>
        </p:nvGraphicFramePr>
        <p:xfrm>
          <a:off x="3003753" y="2064774"/>
          <a:ext cx="6538452" cy="31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14F17C-B5FC-1CEA-6456-8956F666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F211383-05D2-58BA-CA2D-57A79669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03A03FB-DD30-E355-4751-FF5314077C47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PLATFORM STRUCTURE</a:t>
            </a:r>
          </a:p>
        </p:txBody>
      </p:sp>
    </p:spTree>
    <p:extLst>
      <p:ext uri="{BB962C8B-B14F-4D97-AF65-F5344CB8AC3E}">
        <p14:creationId xmlns:p14="http://schemas.microsoft.com/office/powerpoint/2010/main" val="36652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STRAGGLERS HANDLING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30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2B14D26-2754-DEE0-2AC9-4C6E7072BFD0}"/>
              </a:ext>
            </a:extLst>
          </p:cNvPr>
          <p:cNvSpPr txBox="1"/>
          <p:nvPr/>
        </p:nvSpPr>
        <p:spPr>
          <a:xfrm>
            <a:off x="8529484" y="2632587"/>
            <a:ext cx="159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</p:txBody>
      </p:sp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AD262968-2D50-F137-39CC-07E6D46A1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1" y="4896813"/>
            <a:ext cx="432000" cy="432000"/>
          </a:xfrm>
          <a:prstGeom prst="rect">
            <a:avLst/>
          </a:prstGeom>
        </p:spPr>
      </p:pic>
      <p:pic>
        <p:nvPicPr>
          <p:cNvPr id="10" name="Immagine 9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CF7606F-2C55-13F8-4BBF-FD4DCC10D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38" y="2223490"/>
            <a:ext cx="432000" cy="432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751CAA-FC6C-C3BA-4BB2-E546BB5E3480}"/>
              </a:ext>
            </a:extLst>
          </p:cNvPr>
          <p:cNvSpPr txBox="1"/>
          <p:nvPr/>
        </p:nvSpPr>
        <p:spPr>
          <a:xfrm>
            <a:off x="3226310" y="4661089"/>
            <a:ext cx="159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JobSuccess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37" name="Elemento grafico 36" descr="Segno di spunta con riempimento a tinta unita">
            <a:extLst>
              <a:ext uri="{FF2B5EF4-FFF2-40B4-BE49-F238E27FC236}">
                <a16:creationId xmlns:a16="http://schemas.microsoft.com/office/drawing/2014/main" id="{DC5EC570-F6B7-9CD0-2C5D-DF636FE2A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3071" y="3255567"/>
            <a:ext cx="432000" cy="432000"/>
          </a:xfrm>
          <a:prstGeom prst="rect">
            <a:avLst/>
          </a:prstGeom>
        </p:spPr>
      </p:pic>
      <p:pic>
        <p:nvPicPr>
          <p:cNvPr id="41" name="Elemento grafico 40" descr="Chiudi con riempimento a tinta unita">
            <a:extLst>
              <a:ext uri="{FF2B5EF4-FFF2-40B4-BE49-F238E27FC236}">
                <a16:creationId xmlns:a16="http://schemas.microsoft.com/office/drawing/2014/main" id="{35C455C4-C41F-8D73-072C-E5E650651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8807" y="3309223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A973304-9280-6D3D-7369-68F8119C59DE}"/>
              </a:ext>
            </a:extLst>
          </p:cNvPr>
          <p:cNvSpPr txBox="1"/>
          <p:nvPr/>
        </p:nvSpPr>
        <p:spPr>
          <a:xfrm>
            <a:off x="5761654" y="3888234"/>
            <a:ext cx="129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Take the first </a:t>
            </a:r>
            <a:r>
              <a:rPr lang="it-IT" sz="1100" err="1"/>
              <a:t>result</a:t>
            </a:r>
            <a:r>
              <a:rPr lang="it-IT" sz="1100"/>
              <a:t> </a:t>
            </a:r>
            <a:r>
              <a:rPr lang="it-IT" sz="1100" err="1"/>
              <a:t>received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8826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22721 0.1534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76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13581 -0.23102 " pathEditMode="fixed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-115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14" grpId="0"/>
      <p:bldP spid="14" grpId="1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worker </a:t>
            </a:r>
            <a:r>
              <a:rPr lang="it-IT" err="1"/>
              <a:t>failure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16/05/2024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609BA6F-EA0A-D390-F703-24A966E9B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lang="it-IT" altLang="it-IT" sz="1000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it-IT" altLang="it-IT" sz="1000" err="1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lang="it-IT" altLang="it-IT" sz="1000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unschedule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getAndIncrement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unschedule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getSocket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JobResultPacket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switch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ctx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case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JobSuccessPacket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case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The job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failed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for an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in the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submitted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most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likely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so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Submitted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failed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InterruptedIOException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C3CEE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getSocket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CancelJobPacket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initCause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Throwable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endParaRPr lang="it-IT" altLang="it-IT" sz="1000">
              <a:solidFill>
                <a:srgbClr val="89DD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// Log </a:t>
            </a:r>
            <a:r>
              <a:rPr lang="it-IT" altLang="it-IT" sz="1000" i="1" err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errors</a:t>
            </a: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and go on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decrementAndGet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==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disconnects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and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want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make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pick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up from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left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off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waitForReconnectionOf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getUuid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7" y="484745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006124" y="4383685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256BD5-E96C-9648-859F-AD1D1FADAC26}"/>
              </a:ext>
            </a:extLst>
          </p:cNvPr>
          <p:cNvSpPr txBox="1"/>
          <p:nvPr/>
        </p:nvSpPr>
        <p:spPr>
          <a:xfrm>
            <a:off x="1978187" y="5325316"/>
            <a:ext cx="1885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Some </a:t>
            </a:r>
            <a:r>
              <a:rPr lang="it-IT" sz="1100" dirty="0" err="1"/>
              <a:t>error</a:t>
            </a:r>
            <a:r>
              <a:rPr lang="it-IT" sz="1100" dirty="0"/>
              <a:t> (crash || </a:t>
            </a:r>
            <a:r>
              <a:rPr lang="it-IT" sz="1100" dirty="0" err="1"/>
              <a:t>execution</a:t>
            </a:r>
            <a:r>
              <a:rPr lang="it-IT" sz="1100" dirty="0"/>
              <a:t>) </a:t>
            </a:r>
            <a:r>
              <a:rPr lang="it-IT" sz="1100" dirty="0" err="1"/>
              <a:t>happen</a:t>
            </a:r>
            <a:r>
              <a:rPr lang="it-IT" sz="1100" dirty="0"/>
              <a:t>…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FAILURE HANDLING</a:t>
            </a:r>
          </a:p>
        </p:txBody>
      </p:sp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4652DA9F-B45D-5A1B-3B6F-35A939D98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587" y="485399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(1)</a:t>
            </a:r>
          </a:p>
        </p:txBody>
      </p:sp>
      <p:pic>
        <p:nvPicPr>
          <p:cNvPr id="47" name="Immagine 46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35F9E9E1-C7EC-00F1-CAC7-7595CAEFF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5" y="4858201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A28171F-AABB-4618-F4A7-BB7C109D26A3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execution</a:t>
            </a:r>
            <a:r>
              <a:rPr lang="it-IT" sz="1100" dirty="0"/>
              <a:t> </a:t>
            </a:r>
            <a:r>
              <a:rPr lang="it-IT" sz="1100" dirty="0" err="1"/>
              <a:t>error</a:t>
            </a:r>
            <a:r>
              <a:rPr lang="it-IT" sz="1100" dirty="0"/>
              <a:t>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6E0FB3-2955-9508-F8FC-03E21B33DAF6}"/>
              </a:ext>
            </a:extLst>
          </p:cNvPr>
          <p:cNvSpPr txBox="1"/>
          <p:nvPr/>
        </p:nvSpPr>
        <p:spPr>
          <a:xfrm>
            <a:off x="3417508" y="4566161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JobFailure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3831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8255 -0.225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1127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9024 -0.1159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/>
      <p:bldP spid="2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8" y="1829072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667509" y="1389461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Try</a:t>
            </a:r>
            <a:r>
              <a:rPr lang="it-IT" sz="1100"/>
              <a:t> to </a:t>
            </a:r>
            <a:r>
              <a:rPr lang="it-IT" sz="1100" err="1"/>
              <a:t>reschedule</a:t>
            </a:r>
            <a:r>
              <a:rPr lang="it-IT" sz="1100"/>
              <a:t> the job…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7875" y="1817556"/>
            <a:ext cx="432000" cy="432000"/>
          </a:xfrm>
          <a:prstGeom prst="rect">
            <a:avLst/>
          </a:prstGeom>
        </p:spPr>
      </p:pic>
      <p:pic>
        <p:nvPicPr>
          <p:cNvPr id="45" name="Immagine 44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D71176BE-A33C-8676-A7FA-A954B735E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03" y="1820761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27482" y="13894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</a:t>
            </a:r>
            <a:r>
              <a:rPr lang="it-IT" sz="1100" err="1"/>
              <a:t>reconnection</a:t>
            </a:r>
            <a:r>
              <a:rPr lang="it-IT" sz="110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If</a:t>
            </a:r>
            <a:r>
              <a:rPr lang="it-IT" sz="1100" dirty="0"/>
              <a:t> crash: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36183A-8813-D3EB-634C-25CF3152E312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(2)</a:t>
            </a:r>
          </a:p>
        </p:txBody>
      </p:sp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57241E9D-820D-E248-CD77-CD9493BBF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796351">
            <a:off x="5036575" y="411999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04 L 0.03516 0.22269 " pathEditMode="fixed" rAng="0" ptsTypes="AA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173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45 0.3685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6" grpId="0"/>
      <p:bldP spid="46" grpId="1"/>
      <p:bldP spid="50" grpId="0"/>
      <p:bldP spid="5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</a:t>
            </a:r>
            <a:r>
              <a:rPr lang="it-IT" sz="1100" err="1"/>
              <a:t>reconnection</a:t>
            </a:r>
            <a:r>
              <a:rPr lang="it-IT" sz="110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If</a:t>
            </a:r>
            <a:r>
              <a:rPr lang="it-IT" sz="1100" dirty="0"/>
              <a:t> crash:</a:t>
            </a:r>
          </a:p>
        </p:txBody>
      </p:sp>
      <p:pic>
        <p:nvPicPr>
          <p:cNvPr id="2" name="Immagine 1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C6F9BD6A-9992-5535-352E-0ED619243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40" y="3361689"/>
            <a:ext cx="432000" cy="432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82C58A-3E2A-A0FB-B742-EC350DFC64B4}"/>
              </a:ext>
            </a:extLst>
          </p:cNvPr>
          <p:cNvSpPr txBox="1"/>
          <p:nvPr/>
        </p:nvSpPr>
        <p:spPr>
          <a:xfrm>
            <a:off x="5818089" y="3918106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8644AC54-F836-58C3-D7FC-F5BD925B7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4400" y="3176146"/>
            <a:ext cx="432000" cy="432000"/>
          </a:xfrm>
          <a:prstGeom prst="rect">
            <a:avLst/>
          </a:prstGeom>
        </p:spPr>
      </p:pic>
      <p:pic>
        <p:nvPicPr>
          <p:cNvPr id="14" name="Immagine 13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49E3AE5-8804-2263-39DF-7DF067F95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10" y="4831593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775616-6FA9-B391-FB2D-CBDB329E538A}"/>
              </a:ext>
            </a:extLst>
          </p:cNvPr>
          <p:cNvSpPr txBox="1"/>
          <p:nvPr/>
        </p:nvSpPr>
        <p:spPr>
          <a:xfrm>
            <a:off x="3516183" y="4562456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JobSuccess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41" name="Elemento grafico 40" descr="Segno di spunta con riempimento a tinta unita">
            <a:extLst>
              <a:ext uri="{FF2B5EF4-FFF2-40B4-BE49-F238E27FC236}">
                <a16:creationId xmlns:a16="http://schemas.microsoft.com/office/drawing/2014/main" id="{09E5BAC0-CD6F-66CA-B735-FA6E536EB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641" y="3320870"/>
            <a:ext cx="432000" cy="43200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359707A-7183-1DD3-F06B-B081DE5EA142}"/>
              </a:ext>
            </a:extLst>
          </p:cNvPr>
          <p:cNvSpPr txBox="1"/>
          <p:nvPr/>
        </p:nvSpPr>
        <p:spPr>
          <a:xfrm>
            <a:off x="5887967" y="3748440"/>
            <a:ext cx="129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Take the first </a:t>
            </a:r>
            <a:r>
              <a:rPr lang="it-IT" sz="1100" err="1"/>
              <a:t>result</a:t>
            </a:r>
            <a:r>
              <a:rPr lang="it-IT" sz="1100"/>
              <a:t> </a:t>
            </a:r>
            <a:r>
              <a:rPr lang="it-IT" sz="1100" err="1"/>
              <a:t>received</a:t>
            </a:r>
            <a:endParaRPr lang="it-IT" sz="1100"/>
          </a:p>
        </p:txBody>
      </p:sp>
      <p:pic>
        <p:nvPicPr>
          <p:cNvPr id="52" name="Immagine 51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F9881F5E-B143-4D64-3DA5-112991340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11" y="1499489"/>
            <a:ext cx="432000" cy="432000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07E58C5-EE48-E0C0-E620-7AC1CAA753FC}"/>
              </a:ext>
            </a:extLst>
          </p:cNvPr>
          <p:cNvSpPr txBox="1"/>
          <p:nvPr/>
        </p:nvSpPr>
        <p:spPr>
          <a:xfrm>
            <a:off x="8420426" y="1217617"/>
            <a:ext cx="1074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Processing…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84320F55-35ED-1BC7-E9D7-923072EF007E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(2)</a:t>
            </a:r>
          </a:p>
        </p:txBody>
      </p:sp>
      <p:pic>
        <p:nvPicPr>
          <p:cNvPr id="38" name="Elemento grafico 37" descr="Chiudi con riempimento a tinta unita">
            <a:extLst>
              <a:ext uri="{FF2B5EF4-FFF2-40B4-BE49-F238E27FC236}">
                <a16:creationId xmlns:a16="http://schemas.microsoft.com/office/drawing/2014/main" id="{A89BCAC1-55BD-5D82-BF2F-4EFD071F4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796351">
            <a:off x="5036575" y="411999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7.40741E-7 L 0.22395 -0.1747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2058 -0.2185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/>
      <p:bldP spid="15" grpId="0"/>
      <p:bldP spid="15" grpId="1"/>
      <p:bldP spid="47" grpId="0"/>
      <p:bldP spid="5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desperate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16/05/2024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55840-F84A-553B-869C-7133EDB3C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rescheduleJobPartitionInScopeFork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findBestWorkerFor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MAX_VALUE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isPresent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waitForAnyReconnections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NO_NODES_TIMEOUT_MILLIS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TimeUnit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MILLISECONDS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TimeoutException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5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connected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for more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than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"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TimeUnit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MILLISECONDS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toSeconds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NO_NODES_TIMEOUT_MILLIS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+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29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FAILURE HANDLING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8" y="1829072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667509" y="1389461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Try</a:t>
            </a:r>
            <a:r>
              <a:rPr lang="it-IT" sz="1100"/>
              <a:t> to </a:t>
            </a:r>
            <a:r>
              <a:rPr lang="it-IT" sz="1100" err="1"/>
              <a:t>reschedule</a:t>
            </a:r>
            <a:r>
              <a:rPr lang="it-IT" sz="1100"/>
              <a:t> the job…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7875" y="1817556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27482" y="13894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0 </a:t>
            </a:r>
            <a:r>
              <a:rPr lang="it-IT" sz="1100" dirty="0" err="1"/>
              <a:t>nodes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r>
              <a:rPr lang="it-IT" sz="1100" dirty="0"/>
              <a:t> </a:t>
            </a:r>
            <a:r>
              <a:rPr lang="it-IT" sz="1100" dirty="0" err="1"/>
              <a:t>connected</a:t>
            </a:r>
            <a:r>
              <a:rPr lang="it-IT" sz="1100" dirty="0"/>
              <a:t> </a:t>
            </a:r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Checking for </a:t>
            </a:r>
            <a:r>
              <a:rPr lang="it-IT" sz="1100" dirty="0" err="1"/>
              <a:t>reconnection</a:t>
            </a:r>
            <a:r>
              <a:rPr lang="it-IT" sz="1100" dirty="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If</a:t>
            </a:r>
            <a:r>
              <a:rPr lang="it-IT" sz="1100" dirty="0"/>
              <a:t> crash:</a:t>
            </a:r>
          </a:p>
        </p:txBody>
      </p:sp>
      <p:pic>
        <p:nvPicPr>
          <p:cNvPr id="2" name="Elemento grafico 1" descr="Chiudi con riempimento a tinta unita">
            <a:extLst>
              <a:ext uri="{FF2B5EF4-FFF2-40B4-BE49-F238E27FC236}">
                <a16:creationId xmlns:a16="http://schemas.microsoft.com/office/drawing/2014/main" id="{84728221-A56B-F8FB-CE4C-25E1D6172B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4885" y="1832839"/>
            <a:ext cx="432000" cy="432000"/>
          </a:xfrm>
          <a:prstGeom prst="rect">
            <a:avLst/>
          </a:prstGeom>
        </p:spPr>
      </p:pic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27151F9C-8578-E89E-892F-E68AF6633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4986" y="3142094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47FEAD-DB1B-B379-0236-7416AB0E1D83}"/>
              </a:ext>
            </a:extLst>
          </p:cNvPr>
          <p:cNvSpPr txBox="1"/>
          <p:nvPr/>
        </p:nvSpPr>
        <p:spPr>
          <a:xfrm>
            <a:off x="5990719" y="3665717"/>
            <a:ext cx="1445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Program </a:t>
            </a:r>
            <a:r>
              <a:rPr lang="it-IT" sz="1100" dirty="0" err="1"/>
              <a:t>execution</a:t>
            </a:r>
            <a:r>
              <a:rPr lang="it-IT" sz="1100" dirty="0"/>
              <a:t> </a:t>
            </a:r>
            <a:r>
              <a:rPr lang="it-IT" sz="1100" dirty="0" err="1"/>
              <a:t>aborted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113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00026 0.1717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58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6" grpId="0"/>
      <p:bldP spid="46" grpId="1"/>
      <p:bldP spid="50" grpId="0"/>
      <p:bldP spid="50" grpId="1"/>
      <p:bldP spid="51" grpId="0"/>
      <p:bldP spid="51" grpId="1"/>
      <p:bldP spid="1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Computer con riempimento a tinta unita">
            <a:extLst>
              <a:ext uri="{FF2B5EF4-FFF2-40B4-BE49-F238E27FC236}">
                <a16:creationId xmlns:a16="http://schemas.microsoft.com/office/drawing/2014/main" id="{22DCAA82-03E4-91AD-C87F-446E5C26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6" name="Elemento grafico 5" descr="Computer con riempimento a tinta unita">
            <a:extLst>
              <a:ext uri="{FF2B5EF4-FFF2-40B4-BE49-F238E27FC236}">
                <a16:creationId xmlns:a16="http://schemas.microsoft.com/office/drawing/2014/main" id="{76AD3753-DBB4-C89A-2B16-27C470AB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7" name="Elemento grafico 6" descr="Computer con riempimento a tinta unita">
            <a:extLst>
              <a:ext uri="{FF2B5EF4-FFF2-40B4-BE49-F238E27FC236}">
                <a16:creationId xmlns:a16="http://schemas.microsoft.com/office/drawing/2014/main" id="{8976E3BF-88AA-DF2B-FD38-3313898B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8" name="Elemento grafico 7" descr="Computer con riempimento a tinta unita">
            <a:extLst>
              <a:ext uri="{FF2B5EF4-FFF2-40B4-BE49-F238E27FC236}">
                <a16:creationId xmlns:a16="http://schemas.microsoft.com/office/drawing/2014/main" id="{4144098E-559D-86E7-B8FB-3DF2B635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9" name="Elemento grafico 8" descr="Computer con riempimento a tinta unita">
            <a:extLst>
              <a:ext uri="{FF2B5EF4-FFF2-40B4-BE49-F238E27FC236}">
                <a16:creationId xmlns:a16="http://schemas.microsoft.com/office/drawing/2014/main" id="{5DBB458C-A228-4F58-79A9-D0E23FF1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80F8275-DAA8-823E-C21D-D256FF23DE0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2413717-7D9C-6C9F-271A-E3B0E839C0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DB9C666-82A4-C5F4-C79E-27627C8EF725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33A5D40-8D95-2DCD-AC43-92C8BC8B82EB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626DF0-2117-1754-CEBD-291BAB0B87B5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23152B3-630B-5CA5-43C1-FCF1FBCC5C7A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68E96CD-08C6-A854-A30C-420B66FBECBC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F2405BF-1034-3240-7945-63F4E1DC7483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2" name="Segnaposto piè di pagina 41">
            <a:extLst>
              <a:ext uri="{FF2B5EF4-FFF2-40B4-BE49-F238E27FC236}">
                <a16:creationId xmlns:a16="http://schemas.microsoft.com/office/drawing/2014/main" id="{D4A58805-F12C-F21C-90B8-B50564B4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CB0E5924-6C4E-1786-C8D5-EDDABFA0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CF59ACFF-5E35-A803-8362-E477A745AD7A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GENERIC STRUCTURE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8DF87F-2B35-5F8A-8EE3-D51FC56AFB13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23724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PHYSICAL LAYER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 Server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pic>
        <p:nvPicPr>
          <p:cNvPr id="45" name="Elemento grafico 44" descr="Freccia: curva in senso antiorario con riempimento a tinta unita">
            <a:extLst>
              <a:ext uri="{FF2B5EF4-FFF2-40B4-BE49-F238E27FC236}">
                <a16:creationId xmlns:a16="http://schemas.microsoft.com/office/drawing/2014/main" id="{952D1A54-1EAE-E85F-94DC-CC26B89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3716" y="1333605"/>
            <a:ext cx="457200" cy="457200"/>
          </a:xfrm>
          <a:prstGeom prst="rect">
            <a:avLst/>
          </a:prstGeom>
        </p:spPr>
      </p:pic>
      <p:pic>
        <p:nvPicPr>
          <p:cNvPr id="46" name="Immagine 45" descr="Immagine che contiene simbolo, Elementi grafici, schermata, Policromia&#10;&#10;Descrizione generata automaticamente">
            <a:extLst>
              <a:ext uri="{FF2B5EF4-FFF2-40B4-BE49-F238E27FC236}">
                <a16:creationId xmlns:a16="http://schemas.microsoft.com/office/drawing/2014/main" id="{C6897C83-5A89-BEE7-4745-4D2B110FA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16" y="869714"/>
            <a:ext cx="432000" cy="432000"/>
          </a:xfrm>
          <a:prstGeom prst="rect">
            <a:avLst/>
          </a:prstGeom>
        </p:spPr>
      </p:pic>
      <p:pic>
        <p:nvPicPr>
          <p:cNvPr id="47" name="Immagine 46" descr="Immagine che contiene pinguino, uccello acquatico, Uccello incapace di volare, Pigoscelide di Adelia&#10;&#10;Descrizione generata automaticamente">
            <a:extLst>
              <a:ext uri="{FF2B5EF4-FFF2-40B4-BE49-F238E27FC236}">
                <a16:creationId xmlns:a16="http://schemas.microsoft.com/office/drawing/2014/main" id="{0B070F56-95A5-BB35-0DA3-61B4C514C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284" y="509982"/>
            <a:ext cx="432000" cy="432000"/>
          </a:xfrm>
          <a:prstGeom prst="rect">
            <a:avLst/>
          </a:prstGeom>
        </p:spPr>
      </p:pic>
      <p:sp>
        <p:nvSpPr>
          <p:cNvPr id="48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92954422-57E6-F41E-8CC4-30ECD36AC773}"/>
              </a:ext>
            </a:extLst>
          </p:cNvPr>
          <p:cNvSpPr/>
          <p:nvPr/>
        </p:nvSpPr>
        <p:spPr>
          <a:xfrm flipH="1">
            <a:off x="10208802" y="94328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9" name="Elemento grafico 48" descr="Freccia: curva in senso antiorario con riempimento a tinta unita">
            <a:extLst>
              <a:ext uri="{FF2B5EF4-FFF2-40B4-BE49-F238E27FC236}">
                <a16:creationId xmlns:a16="http://schemas.microsoft.com/office/drawing/2014/main" id="{A8E42786-7A10-3EE5-851E-E9F7ECA4D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86301">
            <a:off x="2829591" y="5294835"/>
            <a:ext cx="457200" cy="457200"/>
          </a:xfrm>
          <a:prstGeom prst="rect">
            <a:avLst/>
          </a:prstGeom>
        </p:spPr>
      </p:pic>
      <p:pic>
        <p:nvPicPr>
          <p:cNvPr id="52" name="Immagine 5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0AA43EB-420C-1744-D2B3-8DE3EF957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8" y="4936667"/>
            <a:ext cx="432000" cy="432000"/>
          </a:xfrm>
          <a:prstGeom prst="rect">
            <a:avLst/>
          </a:prstGeom>
        </p:spPr>
      </p:pic>
      <p:sp>
        <p:nvSpPr>
          <p:cNvPr id="3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CE7D016D-B76D-D390-C8A5-FD6458D1F560}"/>
              </a:ext>
            </a:extLst>
          </p:cNvPr>
          <p:cNvSpPr/>
          <p:nvPr/>
        </p:nvSpPr>
        <p:spPr>
          <a:xfrm flipH="1">
            <a:off x="5352623" y="200904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" name="Immagine 3" descr="Immagine che contiene simbolo, Elementi grafici, schermata, Policromia&#10;&#10;Descrizione generata automaticamente">
            <a:extLst>
              <a:ext uri="{FF2B5EF4-FFF2-40B4-BE49-F238E27FC236}">
                <a16:creationId xmlns:a16="http://schemas.microsoft.com/office/drawing/2014/main" id="{41017DE5-4718-A603-D680-E480A7683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87" y="1611288"/>
            <a:ext cx="432000" cy="432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8B9FFD5-BFDB-2EDF-DC50-C2A4A35A0456}"/>
              </a:ext>
            </a:extLst>
          </p:cNvPr>
          <p:cNvCxnSpPr>
            <a:cxnSpLocks/>
          </p:cNvCxnSpPr>
          <p:nvPr/>
        </p:nvCxnSpPr>
        <p:spPr>
          <a:xfrm flipV="1">
            <a:off x="6080885" y="1568849"/>
            <a:ext cx="246535" cy="46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inguino, uccello acquatico, Uccello incapace di volare, Pigoscelide di Adelia&#10;&#10;Descrizione generata automaticamente">
            <a:extLst>
              <a:ext uri="{FF2B5EF4-FFF2-40B4-BE49-F238E27FC236}">
                <a16:creationId xmlns:a16="http://schemas.microsoft.com/office/drawing/2014/main" id="{97B77B6D-A67A-7241-18A4-174CB6B11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18" y="1605735"/>
            <a:ext cx="432000" cy="432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8E76E73-5D48-90F5-2B05-43B26D6B79C6}"/>
              </a:ext>
            </a:extLst>
          </p:cNvPr>
          <p:cNvCxnSpPr>
            <a:cxnSpLocks/>
          </p:cNvCxnSpPr>
          <p:nvPr/>
        </p:nvCxnSpPr>
        <p:spPr>
          <a:xfrm flipV="1">
            <a:off x="6875216" y="1568849"/>
            <a:ext cx="246535" cy="46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magine 9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C087DBC-F89D-F752-34E0-05ACC2B5F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61" y="1612342"/>
            <a:ext cx="432000" cy="432000"/>
          </a:xfrm>
          <a:prstGeom prst="rect">
            <a:avLst/>
          </a:prstGeom>
        </p:spPr>
      </p:pic>
      <p:sp>
        <p:nvSpPr>
          <p:cNvPr id="11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E2278CB1-94B7-8013-B89A-9A9D787D129C}"/>
              </a:ext>
            </a:extLst>
          </p:cNvPr>
          <p:cNvSpPr/>
          <p:nvPr/>
        </p:nvSpPr>
        <p:spPr>
          <a:xfrm flipV="1">
            <a:off x="9826384" y="475473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E57D-3BDF-5969-FAE0-42635A74FFD2}"/>
              </a:ext>
            </a:extLst>
          </p:cNvPr>
          <p:cNvSpPr txBox="1"/>
          <p:nvPr/>
        </p:nvSpPr>
        <p:spPr>
          <a:xfrm>
            <a:off x="9168269" y="5000650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..…</a:t>
            </a:r>
          </a:p>
        </p:txBody>
      </p:sp>
    </p:spTree>
    <p:extLst>
      <p:ext uri="{BB962C8B-B14F-4D97-AF65-F5344CB8AC3E}">
        <p14:creationId xmlns:p14="http://schemas.microsoft.com/office/powerpoint/2010/main" val="20534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594C6AA3-A6BB-16E3-F717-C633F150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14" y="447844"/>
            <a:ext cx="432000" cy="432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DFS LAYER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5" name="Elemento grafico 44" descr="Freccia: curva in senso antiorario con riempimento a tinta unita">
            <a:extLst>
              <a:ext uri="{FF2B5EF4-FFF2-40B4-BE49-F238E27FC236}">
                <a16:creationId xmlns:a16="http://schemas.microsoft.com/office/drawing/2014/main" id="{952D1A54-1EAE-E85F-94DC-CC26B89C9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716" y="1333605"/>
            <a:ext cx="457200" cy="457200"/>
          </a:xfrm>
          <a:prstGeom prst="rect">
            <a:avLst/>
          </a:prstGeom>
        </p:spPr>
      </p:pic>
      <p:sp>
        <p:nvSpPr>
          <p:cNvPr id="48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92954422-57E6-F41E-8CC4-30ECD36AC773}"/>
              </a:ext>
            </a:extLst>
          </p:cNvPr>
          <p:cNvSpPr/>
          <p:nvPr/>
        </p:nvSpPr>
        <p:spPr>
          <a:xfrm flipH="1">
            <a:off x="10208802" y="94328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9" name="Elemento grafico 48" descr="Freccia: curva in senso antiorario con riempimento a tinta unita">
            <a:extLst>
              <a:ext uri="{FF2B5EF4-FFF2-40B4-BE49-F238E27FC236}">
                <a16:creationId xmlns:a16="http://schemas.microsoft.com/office/drawing/2014/main" id="{A8E42786-7A10-3EE5-851E-E9F7ECA4D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88470">
            <a:off x="3254900" y="5292707"/>
            <a:ext cx="457200" cy="457200"/>
          </a:xfrm>
          <a:prstGeom prst="rect">
            <a:avLst/>
          </a:prstGeom>
        </p:spPr>
      </p:pic>
      <p:sp>
        <p:nvSpPr>
          <p:cNvPr id="3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CE7D016D-B76D-D390-C8A5-FD6458D1F560}"/>
              </a:ext>
            </a:extLst>
          </p:cNvPr>
          <p:cNvSpPr/>
          <p:nvPr/>
        </p:nvSpPr>
        <p:spPr>
          <a:xfrm flipH="1">
            <a:off x="5352623" y="200904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E2278CB1-94B7-8013-B89A-9A9D787D129C}"/>
              </a:ext>
            </a:extLst>
          </p:cNvPr>
          <p:cNvSpPr/>
          <p:nvPr/>
        </p:nvSpPr>
        <p:spPr>
          <a:xfrm flipV="1">
            <a:off x="9826384" y="475473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E57D-3BDF-5969-FAE0-42635A74FFD2}"/>
              </a:ext>
            </a:extLst>
          </p:cNvPr>
          <p:cNvSpPr txBox="1"/>
          <p:nvPr/>
        </p:nvSpPr>
        <p:spPr>
          <a:xfrm>
            <a:off x="9168269" y="5000650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..…</a:t>
            </a:r>
          </a:p>
        </p:txBody>
      </p:sp>
      <p:pic>
        <p:nvPicPr>
          <p:cNvPr id="7" name="Immagine 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D01721AE-1132-CD15-B000-1E37DADD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41" y="950434"/>
            <a:ext cx="432000" cy="432000"/>
          </a:xfrm>
          <a:prstGeom prst="rect">
            <a:avLst/>
          </a:prstGeom>
        </p:spPr>
      </p:pic>
      <p:pic>
        <p:nvPicPr>
          <p:cNvPr id="14" name="Immagine 13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6AD1B5EC-E99F-6E34-ABC5-37ECEF6D3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441158"/>
            <a:ext cx="432000" cy="432000"/>
          </a:xfrm>
          <a:prstGeom prst="rect">
            <a:avLst/>
          </a:prstGeom>
        </p:spPr>
      </p:pic>
      <p:pic>
        <p:nvPicPr>
          <p:cNvPr id="15" name="Immagine 14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B90CBEC3-6070-7CC6-6C2A-99A31095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4941987"/>
            <a:ext cx="432000" cy="432000"/>
          </a:xfrm>
          <a:prstGeom prst="rect">
            <a:avLst/>
          </a:prstGeom>
        </p:spPr>
      </p:pic>
      <p:pic>
        <p:nvPicPr>
          <p:cNvPr id="17" name="Immagine 1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00732581-957A-FA0F-A02C-ABB56381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89" y="1544123"/>
            <a:ext cx="432000" cy="432000"/>
          </a:xfrm>
          <a:prstGeom prst="rect">
            <a:avLst/>
          </a:prstGeom>
        </p:spPr>
      </p:pic>
      <p:pic>
        <p:nvPicPr>
          <p:cNvPr id="18" name="Immagine 17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0D9A0356-C852-34E2-761A-7068740F5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75" y="1537437"/>
            <a:ext cx="432000" cy="432000"/>
          </a:xfrm>
          <a:prstGeom prst="rect">
            <a:avLst/>
          </a:prstGeom>
        </p:spPr>
      </p:pic>
      <p:pic>
        <p:nvPicPr>
          <p:cNvPr id="19" name="Elemento grafico 18" descr="Freccia: curva in senso antiorario con riempimento a tinta unita">
            <a:extLst>
              <a:ext uri="{FF2B5EF4-FFF2-40B4-BE49-F238E27FC236}">
                <a16:creationId xmlns:a16="http://schemas.microsoft.com/office/drawing/2014/main" id="{47BDC712-5C29-3AB3-7A2F-A43EFBCBB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934402" flipH="1">
            <a:off x="599286" y="1773614"/>
            <a:ext cx="457200" cy="457200"/>
          </a:xfrm>
          <a:prstGeom prst="rect">
            <a:avLst/>
          </a:prstGeom>
        </p:spPr>
      </p:pic>
      <p:pic>
        <p:nvPicPr>
          <p:cNvPr id="20" name="Immagine 19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59853210-5A64-71F7-80DB-1426C4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520204"/>
            <a:ext cx="432000" cy="432000"/>
          </a:xfrm>
          <a:prstGeom prst="rect">
            <a:avLst/>
          </a:prstGeom>
        </p:spPr>
      </p:pic>
      <p:pic>
        <p:nvPicPr>
          <p:cNvPr id="21" name="Immagine 20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A420F400-FFAC-7B3A-A5D7-07EE3B45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99" y="3538857"/>
            <a:ext cx="432000" cy="432000"/>
          </a:xfrm>
          <a:prstGeom prst="rect">
            <a:avLst/>
          </a:prstGeom>
        </p:spPr>
      </p:pic>
      <p:sp>
        <p:nvSpPr>
          <p:cNvPr id="25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5EC6787E-4E55-5463-9A78-0F4CCFE87339}"/>
              </a:ext>
            </a:extLst>
          </p:cNvPr>
          <p:cNvSpPr/>
          <p:nvPr/>
        </p:nvSpPr>
        <p:spPr>
          <a:xfrm rot="431618" flipH="1">
            <a:off x="10928224" y="3928987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30" name="Immagine 29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C40AB10C-CA0C-4F3E-82BB-D41B0DC78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285" y="3532171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ia: curva in senso antiorario con riempimento a tinta unita">
            <a:extLst>
              <a:ext uri="{FF2B5EF4-FFF2-40B4-BE49-F238E27FC236}">
                <a16:creationId xmlns:a16="http://schemas.microsoft.com/office/drawing/2014/main" id="{300843F3-C2D9-BEB0-EB7B-C13207C5F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216189">
            <a:off x="2568471" y="1575066"/>
            <a:ext cx="457200" cy="457200"/>
          </a:xfrm>
          <a:prstGeom prst="rect">
            <a:avLst/>
          </a:prstGeom>
        </p:spPr>
      </p:pic>
      <p:pic>
        <p:nvPicPr>
          <p:cNvPr id="38" name="Immagine 37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D8218C92-30C5-5CDA-C0D8-07355D2C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44" y="1146431"/>
            <a:ext cx="432000" cy="432000"/>
          </a:xfrm>
          <a:prstGeom prst="rect">
            <a:avLst/>
          </a:prstGeom>
        </p:spPr>
      </p:pic>
      <p:sp>
        <p:nvSpPr>
          <p:cNvPr id="4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DAED1561-0E56-C6EE-38B0-E18CD3ACF510}"/>
              </a:ext>
            </a:extLst>
          </p:cNvPr>
          <p:cNvSpPr/>
          <p:nvPr/>
        </p:nvSpPr>
        <p:spPr>
          <a:xfrm flipH="1">
            <a:off x="6778020" y="2003934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5" name="Immagine 4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16FE3C44-D63E-2A23-FEB4-99694243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86" y="1539008"/>
            <a:ext cx="432000" cy="432000"/>
          </a:xfrm>
          <a:prstGeom prst="rect">
            <a:avLst/>
          </a:prstGeom>
        </p:spPr>
      </p:pic>
      <p:pic>
        <p:nvPicPr>
          <p:cNvPr id="6" name="Immagine 5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EA6FD5A5-E9BD-6E76-8FED-BC8515342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72" y="153232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DFS LAYER (</a:t>
            </a:r>
            <a:r>
              <a:rPr lang="it-IT" dirty="0" err="1"/>
              <a:t>example</a:t>
            </a:r>
            <a:r>
              <a:rPr lang="it-IT" dirty="0"/>
              <a:t>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CB5602D2-0519-E745-D35D-99D9BADD2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81074F-38E7-933D-1750-69EA70C5717B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8D3077-D21D-7D1F-E261-7E1FBC232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39933-CC2F-8A73-7A23-E3C5D889C272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8737169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Job </a:t>
            </a:r>
            <a:r>
              <a:rPr lang="it-IT" err="1"/>
              <a:t>Execution</a:t>
            </a:r>
            <a:endParaRPr lang="it-IT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95856FAC-7A92-3C77-C57C-BAC72844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CompilationUnitTree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/**/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ProgramNashornTreeVisitor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fileLoader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1" u="none" strike="noStrike" cap="none" normalizeH="0" baseline="0">
              <a:ln>
                <a:noFill/>
              </a:ln>
              <a:solidFill>
                <a:srgbClr val="C792EA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!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isEmpty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++)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nextOpsBatch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removeFirst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Executing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step {}..."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startStepTime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nanoTime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dfsFilesPrefix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"_step"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currentJobNumber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getAndIncrement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1" u="none" strike="noStrike" cap="none" normalizeH="0" baseline="0">
              <a:ln>
                <a:noFill/>
              </a:ln>
              <a:solidFill>
                <a:srgbClr val="89DD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200" i="1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 schedule each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on a worker and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*/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createPartitionedFile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stDfsFileName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anyMatch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isShuffles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reshuffle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83471F00-F633-20BD-A6C3-5B984D4E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475C-5E83-4746-A5DA-8649D0A23C36}" type="datetime1">
              <a:rPr lang="it-IT" smtClean="0"/>
              <a:t>16/05/2024</a:t>
            </a:fld>
            <a:endParaRPr lang="it-IT"/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30901D3C-415F-F2F1-B429-B775067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D25-2A25-4035-9796-E89A0AD5A88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08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PROGRAM INSERTION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1" name="Elemento grafico 40" descr="Frecce a zig zag con riempimento a tinta unita">
            <a:extLst>
              <a:ext uri="{FF2B5EF4-FFF2-40B4-BE49-F238E27FC236}">
                <a16:creationId xmlns:a16="http://schemas.microsoft.com/office/drawing/2014/main" id="{8A8420BF-2CD3-41A7-15E8-43FAB3331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357961">
            <a:off x="4854773" y="2126773"/>
            <a:ext cx="262177" cy="262177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A3E1552-AAEA-9A40-1F1A-7FBF17616F3E}"/>
              </a:ext>
            </a:extLst>
          </p:cNvPr>
          <p:cNvSpPr txBox="1"/>
          <p:nvPr/>
        </p:nvSpPr>
        <p:spPr>
          <a:xfrm>
            <a:off x="3891147" y="1213663"/>
            <a:ext cx="161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Program</a:t>
            </a:r>
          </a:p>
        </p:txBody>
      </p:sp>
      <p:pic>
        <p:nvPicPr>
          <p:cNvPr id="50" name="Immagine 49" descr="Immagine che contiene schermata, Policromia, design, Elementi grafici&#10;&#10;Descrizione generata automaticamente">
            <a:extLst>
              <a:ext uri="{FF2B5EF4-FFF2-40B4-BE49-F238E27FC236}">
                <a16:creationId xmlns:a16="http://schemas.microsoft.com/office/drawing/2014/main" id="{606065DA-E5C7-B393-B17E-4DEF58001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75" y="1500824"/>
            <a:ext cx="612000" cy="612000"/>
          </a:xfrm>
          <a:prstGeom prst="rect">
            <a:avLst/>
          </a:prstGeom>
        </p:spPr>
      </p:pic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CB5602D2-0519-E745-D35D-99D9BADD2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81074F-38E7-933D-1750-69EA70C5717B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8D3077-D21D-7D1F-E261-7E1FBC232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39933-CC2F-8A73-7A23-E3C5D889C272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3643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2749</Words>
  <Application>Microsoft Office PowerPoint</Application>
  <PresentationFormat>Widescreen</PresentationFormat>
  <Paragraphs>552</Paragraphs>
  <Slides>37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Aptos</vt:lpstr>
      <vt:lpstr>Arial</vt:lpstr>
      <vt:lpstr>Avenir Next LT Pro</vt:lpstr>
      <vt:lpstr>JetBrains Mono</vt:lpstr>
      <vt:lpstr>Posterama</vt:lpstr>
      <vt:lpstr>SplashVTI</vt:lpstr>
      <vt:lpstr>DATAFLOW-PLATFORM</vt:lpstr>
      <vt:lpstr>Presentazione standard di PowerPoint</vt:lpstr>
      <vt:lpstr>Presentazione standard di PowerPoint</vt:lpstr>
      <vt:lpstr>Presentazione standard di PowerPoint</vt:lpstr>
      <vt:lpstr>PHYSICAL LAYER</vt:lpstr>
      <vt:lpstr>DFS LAYER</vt:lpstr>
      <vt:lpstr>DFS LAYER (example)</vt:lpstr>
      <vt:lpstr>Coordinator Job Execution</vt:lpstr>
      <vt:lpstr>PROGRAM INSERTION</vt:lpstr>
      <vt:lpstr>Coordinator operations splitting logic</vt:lpstr>
      <vt:lpstr>PROGRAM COMPILING</vt:lpstr>
      <vt:lpstr>Coordinator scheduling for each partition</vt:lpstr>
      <vt:lpstr>WORKERS SEARCH</vt:lpstr>
      <vt:lpstr>WORKERS SEARCH</vt:lpstr>
      <vt:lpstr>WORKERS SEARCH</vt:lpstr>
      <vt:lpstr>WORKER SEARCH (2)</vt:lpstr>
      <vt:lpstr>WORKER SEARCH (2)</vt:lpstr>
      <vt:lpstr>WORKER SEARCH (2)</vt:lpstr>
      <vt:lpstr>WORKER SEARCH (2)</vt:lpstr>
      <vt:lpstr>WORKER SEARCH (2)</vt:lpstr>
      <vt:lpstr>Worker execution</vt:lpstr>
      <vt:lpstr>WORKER EXECUTION</vt:lpstr>
      <vt:lpstr>WORKER EXECUTION</vt:lpstr>
      <vt:lpstr>Worker execution loop</vt:lpstr>
      <vt:lpstr>WORKER EXECUTION LOOP</vt:lpstr>
      <vt:lpstr>WORKER EXECUTION LOOP</vt:lpstr>
      <vt:lpstr>Coordinator stragglers handling</vt:lpstr>
      <vt:lpstr>Presentazione standard di PowerPoint</vt:lpstr>
      <vt:lpstr>STRAGGLERS HANDLING</vt:lpstr>
      <vt:lpstr>STRAGGLERS HANDLING</vt:lpstr>
      <vt:lpstr>Coordinator worker failure handling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Coordinator desperate handling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DATAFLOW-PLATFORM</dc:title>
  <dc:creator>Luca Tosetti</dc:creator>
  <cp:lastModifiedBy>Francesco Ferlin</cp:lastModifiedBy>
  <cp:revision>33</cp:revision>
  <dcterms:created xsi:type="dcterms:W3CDTF">2024-04-21T13:29:46Z</dcterms:created>
  <dcterms:modified xsi:type="dcterms:W3CDTF">2024-05-16T12:55:07Z</dcterms:modified>
</cp:coreProperties>
</file>