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omments/modernComment_105_515260A6.xml" ContentType="application/vnd.ms-powerpoint.comments+xml"/>
  <Override PartName="/ppt/comments/modernComment_107_991618B7.xml" ContentType="application/vnd.ms-powerpoint.comments+xml"/>
  <Override PartName="/ppt/comments/modernComment_108_4C273C51.xml" ContentType="application/vnd.ms-powerpoint.comments+xml"/>
  <Override PartName="/ppt/comments/modernComment_106_CCEC7CF4.xml" ContentType="application/vnd.ms-powerpoint.comments+xml"/>
  <Override PartName="/ppt/comments/modernComment_113_76FB153C.xml" ContentType="application/vnd.ms-powerpoint.comments+xml"/>
  <Override PartName="/ppt/comments/modernComment_114_44FE21.xml" ContentType="application/vnd.ms-powerpoint.comments+xml"/>
  <Override PartName="/ppt/comments/modernComment_116_A35689AB.xml" ContentType="application/vnd.ms-powerpoint.comments+xml"/>
  <Override PartName="/ppt/comments/modernComment_118_D3588D5F.xml" ContentType="application/vnd.ms-powerpoint.comments+xml"/>
  <Override PartName="/ppt/comments/modernComment_11A_5271F474.xml" ContentType="application/vnd.ms-powerpoint.comments+xml"/>
  <Override PartName="/ppt/comments/modernComment_119_762AEAAA.xml" ContentType="application/vnd.ms-powerpoint.comments+xml"/>
  <Override PartName="/ppt/comments/modernComment_11C_3657482C.xml" ContentType="application/vnd.ms-powerpoint.comments+xml"/>
  <Override PartName="/ppt/comments/modernComment_11E_C55F6E7F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38"/>
  </p:notesMasterIdLst>
  <p:sldIdLst>
    <p:sldId id="256" r:id="rId2"/>
    <p:sldId id="291" r:id="rId3"/>
    <p:sldId id="257" r:id="rId4"/>
    <p:sldId id="258" r:id="rId5"/>
    <p:sldId id="259" r:id="rId6"/>
    <p:sldId id="260" r:id="rId7"/>
    <p:sldId id="267" r:id="rId8"/>
    <p:sldId id="261" r:id="rId9"/>
    <p:sldId id="268" r:id="rId10"/>
    <p:sldId id="263" r:id="rId11"/>
    <p:sldId id="269" r:id="rId12"/>
    <p:sldId id="264" r:id="rId13"/>
    <p:sldId id="266" r:id="rId14"/>
    <p:sldId id="265" r:id="rId15"/>
    <p:sldId id="262" r:id="rId16"/>
    <p:sldId id="287" r:id="rId17"/>
    <p:sldId id="288" r:id="rId18"/>
    <p:sldId id="289" r:id="rId19"/>
    <p:sldId id="290" r:id="rId20"/>
    <p:sldId id="273" r:id="rId21"/>
    <p:sldId id="275" r:id="rId22"/>
    <p:sldId id="292" r:id="rId23"/>
    <p:sldId id="274" r:id="rId24"/>
    <p:sldId id="276" r:id="rId25"/>
    <p:sldId id="277" r:id="rId26"/>
    <p:sldId id="270" r:id="rId27"/>
    <p:sldId id="278" r:id="rId28"/>
    <p:sldId id="279" r:id="rId29"/>
    <p:sldId id="283" r:id="rId30"/>
    <p:sldId id="271" r:id="rId31"/>
    <p:sldId id="280" r:id="rId32"/>
    <p:sldId id="282" r:id="rId33"/>
    <p:sldId id="281" r:id="rId34"/>
    <p:sldId id="284" r:id="rId35"/>
    <p:sldId id="272" r:id="rId36"/>
    <p:sldId id="286" r:id="rId3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52C471A-6E97-9F9D-631B-E67673B9B91D}" name="Luca Tosetti" initials="LT" userId="S::10739865@polimi.it::770a09fe-37cb-43e2-9725-a16c76585eb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8/10/relationships/authors" Target="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omments/modernComment_105_515260A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385B994-3DC4-47E2-BCE2-6C9B26BA06EC}" authorId="{E52C471A-6E97-9F9D-631B-E67673B9B91D}" created="2024-04-24T20:04:20.691">
    <pc:sldMkLst xmlns:pc="http://schemas.microsoft.com/office/powerpoint/2013/main/command">
      <pc:docMk/>
      <pc:sldMk cId="1364353190" sldId="261"/>
    </pc:sldMkLst>
    <p188:txBody>
      <a:bodyPr/>
      <a:lstStyle/>
      <a:p>
        <a:r>
          <a:rPr lang="it-IT"/>
          <a:t>Animazione inserimento programma</a:t>
        </a:r>
      </a:p>
    </p188:txBody>
  </p188:cm>
</p188:cmLst>
</file>

<file path=ppt/comments/modernComment_106_CCEC7CF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1050C0B-BC98-460F-A7C0-19D327E1E5A9}" authorId="{E52C471A-6E97-9F9D-631B-E67673B9B91D}" created="2024-04-24T20:05:57.815">
    <pc:sldMkLst xmlns:pc="http://schemas.microsoft.com/office/powerpoint/2013/main/command">
      <pc:docMk/>
      <pc:sldMk cId="3438050548" sldId="262"/>
    </pc:sldMkLst>
    <p188:txBody>
      <a:bodyPr/>
      <a:lstStyle/>
      <a:p>
        <a:r>
          <a:rPr lang="it-IT"/>
          <a:t>Inizio animazione ricerca di un qualsiasi worker dovuta al fallimento della ricerca di un worker "vicino"</a:t>
        </a:r>
      </a:p>
    </p188:txBody>
  </p188:cm>
</p188:cmLst>
</file>

<file path=ppt/comments/modernComment_107_991618B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89E9036-466A-49D8-A0B2-ACF6E903447B}" authorId="{E52C471A-6E97-9F9D-631B-E67673B9B91D}" created="2024-04-24T20:04:46.748">
    <pc:sldMkLst xmlns:pc="http://schemas.microsoft.com/office/powerpoint/2013/main/command">
      <pc:docMk/>
      <pc:sldMk cId="2568362167" sldId="263"/>
    </pc:sldMkLst>
    <p188:txBody>
      <a:bodyPr/>
      <a:lstStyle/>
      <a:p>
        <a:r>
          <a:rPr lang="it-IT"/>
          <a:t>Animazione compilazione del programma precedentemente inserito</a:t>
        </a:r>
      </a:p>
    </p188:txBody>
  </p188:cm>
</p188:cmLst>
</file>

<file path=ppt/comments/modernComment_108_4C273C5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A02912A-75A7-4018-9A03-03B8490FCD6B}" authorId="{E52C471A-6E97-9F9D-631B-E67673B9B91D}" created="2024-04-24T20:03:26.835">
    <pc:sldMkLst xmlns:pc="http://schemas.microsoft.com/office/powerpoint/2013/main/command">
      <pc:docMk/>
      <pc:sldMk cId="1277639761" sldId="264"/>
    </pc:sldMkLst>
    <p188:txBody>
      <a:bodyPr/>
      <a:lstStyle/>
      <a:p>
        <a:r>
          <a:rPr lang="it-IT"/>
          <a:t>Inizio animazione della ricerca di un worker "vicino" che possieda la partition 3 e che sia effettivamente attivo (ricerca con successo)</a:t>
        </a:r>
      </a:p>
    </p188:txBody>
  </p188:cm>
</p188:cmLst>
</file>

<file path=ppt/comments/modernComment_113_76FB153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AA0F56D-A838-4C5B-9C5A-A690B8B4FF4D}" authorId="{E52C471A-6E97-9F9D-631B-E67673B9B91D}" created="2024-04-24T20:07:01.156">
    <pc:sldMkLst xmlns:pc="http://schemas.microsoft.com/office/powerpoint/2013/main/command">
      <pc:docMk/>
      <pc:sldMk cId="1996166460" sldId="275"/>
    </pc:sldMkLst>
    <p188:txBody>
      <a:bodyPr/>
      <a:lstStyle/>
      <a:p>
        <a:r>
          <a:rPr lang="it-IT"/>
          <a:t>Animazione dell'inizio dell'esecuzione del worker con ricerca e recupero di un eventuale backup</a:t>
        </a:r>
      </a:p>
    </p188:txBody>
  </p188:cm>
</p188:cmLst>
</file>

<file path=ppt/comments/modernComment_114_44FE2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F562287-181E-4193-AAB2-EC7C048A3BCC}" authorId="{E52C471A-6E97-9F9D-631B-E67673B9B91D}" created="2024-04-24T20:07:26.003">
    <pc:sldMkLst xmlns:pc="http://schemas.microsoft.com/office/powerpoint/2013/main/command">
      <pc:docMk/>
      <pc:sldMk cId="4521505" sldId="276"/>
    </pc:sldMkLst>
    <p188:txBody>
      <a:bodyPr/>
      <a:lstStyle/>
      <a:p>
        <a:r>
          <a:rPr lang="it-IT"/>
          <a:t>Inizio animazione della tipica esecuzione di un worker</a:t>
        </a:r>
      </a:p>
    </p188:txBody>
  </p188:cm>
</p188:cmLst>
</file>

<file path=ppt/comments/modernComment_116_A35689A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D23D2DC-2684-49E4-82BA-4A4C634773E9}" authorId="{E52C471A-6E97-9F9D-631B-E67673B9B91D}" created="2024-04-24T20:08:21.913">
    <pc:sldMkLst xmlns:pc="http://schemas.microsoft.com/office/powerpoint/2013/main/command">
      <pc:docMk/>
      <pc:sldMk cId="2740357547" sldId="278"/>
    </pc:sldMkLst>
    <p188:txBody>
      <a:bodyPr/>
      <a:lstStyle/>
      <a:p>
        <a:r>
          <a:rPr lang="it-IT"/>
          <a:t>Inizio dell'animazione della gestione degli "straggler workers" da parte del coordinator</a:t>
        </a:r>
      </a:p>
    </p188:txBody>
  </p188:cm>
</p188:cmLst>
</file>

<file path=ppt/comments/modernComment_118_D3588D5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3B57055-C18C-44FE-A8C6-F827838B797E}" authorId="{E52C471A-6E97-9F9D-631B-E67673B9B91D}" created="2024-04-24T20:09:12.879">
    <pc:sldMkLst xmlns:pc="http://schemas.microsoft.com/office/powerpoint/2013/main/command">
      <pc:docMk/>
      <pc:sldMk cId="3545795935" sldId="280"/>
    </pc:sldMkLst>
    <p188:txBody>
      <a:bodyPr/>
      <a:lstStyle/>
      <a:p>
        <a:r>
          <a:rPr lang="it-IT"/>
          <a:t>Inizio animazione della gestione del fallimento (generico) di un worker</a:t>
        </a:r>
      </a:p>
    </p188:txBody>
  </p188:cm>
</p188:cmLst>
</file>

<file path=ppt/comments/modernComment_119_762AEAA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2FA8579-CBD1-47FD-9A56-246FF86BDD61}" authorId="{E52C471A-6E97-9F9D-631B-E67673B9B91D}" created="2024-04-24T20:10:07.722">
    <pc:sldMkLst xmlns:pc="http://schemas.microsoft.com/office/powerpoint/2013/main/command">
      <pc:docMk/>
      <pc:sldMk cId="1982524074" sldId="281"/>
    </pc:sldMkLst>
    <p188:txBody>
      <a:bodyPr/>
      <a:lstStyle/>
      <a:p>
        <a:r>
          <a:rPr lang="it-IT"/>
          <a:t>Gestione fallimento di un worker dovuto ad un errore di connessione con rescheduling del job (con successo)</a:t>
        </a:r>
      </a:p>
    </p188:txBody>
  </p188:cm>
</p188:cmLst>
</file>

<file path=ppt/comments/modernComment_11A_5271F47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8FB26F3-F102-47DF-AC3C-C3D3732D274C}" authorId="{E52C471A-6E97-9F9D-631B-E67673B9B91D}" created="2024-04-24T20:09:32.747">
    <pc:sldMkLst xmlns:pc="http://schemas.microsoft.com/office/powerpoint/2013/main/command">
      <pc:docMk/>
      <pc:sldMk cId="1383199860" sldId="282"/>
    </pc:sldMkLst>
    <p188:txBody>
      <a:bodyPr/>
      <a:lstStyle/>
      <a:p>
        <a:r>
          <a:rPr lang="it-IT"/>
          <a:t>Gestione del fallimento di un worker dovuto ad un errore di esecuzione</a:t>
        </a:r>
      </a:p>
    </p188:txBody>
  </p188:cm>
</p188:cmLst>
</file>

<file path=ppt/comments/modernComment_11C_3657482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24EBE2A-154B-44F4-9012-DA6B4942B432}" authorId="{E52C471A-6E97-9F9D-631B-E67673B9B91D}" created="2024-04-24T20:10:52.921">
    <pc:sldMkLst xmlns:pc="http://schemas.microsoft.com/office/powerpoint/2013/main/command">
      <pc:docMk/>
      <pc:sldMk cId="911689772" sldId="284"/>
    </pc:sldMkLst>
    <p188:txBody>
      <a:bodyPr/>
      <a:lstStyle/>
      <a:p>
        <a:r>
          <a:rPr lang="it-IT"/>
          <a:t>Fine gestione del fallimento di un worker dovuto ad un errore di connessione (job rischedulato con successo)</a:t>
        </a:r>
      </a:p>
    </p188:txBody>
  </p188:cm>
</p188:cmLst>
</file>

<file path=ppt/comments/modernComment_11E_C55F6E7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7B45401-DEB0-4BF9-BD3F-94D334F7D378}" authorId="{E52C471A-6E97-9F9D-631B-E67673B9B91D}" created="2024-04-24T20:13:06.544">
    <pc:sldMkLst xmlns:pc="http://schemas.microsoft.com/office/powerpoint/2013/main/command">
      <pc:docMk/>
      <pc:sldMk cId="3311365759" sldId="286"/>
    </pc:sldMkLst>
    <p188:txBody>
      <a:bodyPr/>
      <a:lstStyle/>
      <a:p>
        <a:r>
          <a:rPr lang="it-IT"/>
          <a:t>Gestione fallimento di un worker dovuto ad un errore di connessione con rescheduling del job (nessun worker connesso, job annullato)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D5D03F-2F29-423E-952D-9F348E7FC7F0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F48D199-CBAC-42E7-9F11-2963D133FE20}">
      <dgm:prSet phldrT="[Testo]"/>
      <dgm:spPr/>
      <dgm:t>
        <a:bodyPr/>
        <a:lstStyle/>
        <a:p>
          <a:r>
            <a:rPr lang="it-IT" dirty="0"/>
            <a:t>Controller Layer</a:t>
          </a:r>
        </a:p>
      </dgm:t>
    </dgm:pt>
    <dgm:pt modelId="{B4676D54-59A8-433E-870E-BC9694952834}" type="parTrans" cxnId="{470DB951-D229-4D41-8889-D6F35AD95C9C}">
      <dgm:prSet/>
      <dgm:spPr/>
      <dgm:t>
        <a:bodyPr/>
        <a:lstStyle/>
        <a:p>
          <a:endParaRPr lang="it-IT"/>
        </a:p>
      </dgm:t>
    </dgm:pt>
    <dgm:pt modelId="{2631B0AF-F0BE-4968-B93A-2CDBE9C984A9}" type="sibTrans" cxnId="{470DB951-D229-4D41-8889-D6F35AD95C9C}">
      <dgm:prSet/>
      <dgm:spPr/>
      <dgm:t>
        <a:bodyPr/>
        <a:lstStyle/>
        <a:p>
          <a:endParaRPr lang="it-IT"/>
        </a:p>
      </dgm:t>
    </dgm:pt>
    <dgm:pt modelId="{D2C14A60-FA45-40B9-8F48-C8A620CCBAFB}">
      <dgm:prSet phldrT="[Testo]"/>
      <dgm:spPr/>
      <dgm:t>
        <a:bodyPr/>
        <a:lstStyle/>
        <a:p>
          <a:r>
            <a:rPr lang="it-IT"/>
            <a:t>DFS Layer</a:t>
          </a:r>
        </a:p>
      </dgm:t>
    </dgm:pt>
    <dgm:pt modelId="{C45F3EB3-19C6-45E5-8A85-B11760F4DB29}" type="parTrans" cxnId="{3ABB23FB-5424-4753-80CB-C0112458BE48}">
      <dgm:prSet/>
      <dgm:spPr/>
      <dgm:t>
        <a:bodyPr/>
        <a:lstStyle/>
        <a:p>
          <a:endParaRPr lang="it-IT"/>
        </a:p>
      </dgm:t>
    </dgm:pt>
    <dgm:pt modelId="{85DB8183-65D0-4FEA-9DE8-3E221A02A0FA}" type="sibTrans" cxnId="{3ABB23FB-5424-4753-80CB-C0112458BE48}">
      <dgm:prSet/>
      <dgm:spPr/>
      <dgm:t>
        <a:bodyPr/>
        <a:lstStyle/>
        <a:p>
          <a:endParaRPr lang="it-IT"/>
        </a:p>
      </dgm:t>
    </dgm:pt>
    <dgm:pt modelId="{A108DE7D-9A6F-4107-96CF-AAB139788F34}">
      <dgm:prSet phldrT="[Testo]"/>
      <dgm:spPr/>
      <dgm:t>
        <a:bodyPr/>
        <a:lstStyle/>
        <a:p>
          <a:r>
            <a:rPr lang="it-IT" err="1"/>
            <a:t>Physical</a:t>
          </a:r>
          <a:r>
            <a:rPr lang="it-IT"/>
            <a:t> Layer</a:t>
          </a:r>
        </a:p>
      </dgm:t>
    </dgm:pt>
    <dgm:pt modelId="{9C2466BE-C012-4A27-BA33-101D9AA649A5}" type="parTrans" cxnId="{AA50C1A8-5017-4661-823D-A11E2195C55E}">
      <dgm:prSet/>
      <dgm:spPr/>
      <dgm:t>
        <a:bodyPr/>
        <a:lstStyle/>
        <a:p>
          <a:endParaRPr lang="it-IT"/>
        </a:p>
      </dgm:t>
    </dgm:pt>
    <dgm:pt modelId="{647A4E2B-2F33-4CA2-B05C-EE5CC37B0B1D}" type="sibTrans" cxnId="{AA50C1A8-5017-4661-823D-A11E2195C55E}">
      <dgm:prSet/>
      <dgm:spPr/>
      <dgm:t>
        <a:bodyPr/>
        <a:lstStyle/>
        <a:p>
          <a:endParaRPr lang="it-IT"/>
        </a:p>
      </dgm:t>
    </dgm:pt>
    <dgm:pt modelId="{006AFB96-BD66-4F9D-A690-3B0F4295478B}" type="pres">
      <dgm:prSet presAssocID="{00D5D03F-2F29-423E-952D-9F348E7FC7F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60C9D71-420A-4953-BB88-45A3B0672A6A}" type="pres">
      <dgm:prSet presAssocID="{EF48D199-CBAC-42E7-9F11-2963D133FE20}" presName="vertOne" presStyleCnt="0"/>
      <dgm:spPr/>
    </dgm:pt>
    <dgm:pt modelId="{1C1D0F8A-E18E-4B01-87D0-2592282B431B}" type="pres">
      <dgm:prSet presAssocID="{EF48D199-CBAC-42E7-9F11-2963D133FE20}" presName="txOne" presStyleLbl="node0" presStyleIdx="0" presStyleCnt="1" custLinFactY="-1054" custLinFactNeighborX="-11029" custLinFactNeighborY="-100000">
        <dgm:presLayoutVars>
          <dgm:chPref val="3"/>
        </dgm:presLayoutVars>
      </dgm:prSet>
      <dgm:spPr/>
    </dgm:pt>
    <dgm:pt modelId="{4919182C-8112-4E33-B9E2-EA1F4F1752B2}" type="pres">
      <dgm:prSet presAssocID="{EF48D199-CBAC-42E7-9F11-2963D133FE20}" presName="parTransOne" presStyleCnt="0"/>
      <dgm:spPr/>
    </dgm:pt>
    <dgm:pt modelId="{95B31EB6-DB52-45F1-8006-159102B120A8}" type="pres">
      <dgm:prSet presAssocID="{EF48D199-CBAC-42E7-9F11-2963D133FE20}" presName="horzOne" presStyleCnt="0"/>
      <dgm:spPr/>
    </dgm:pt>
    <dgm:pt modelId="{7F01BB36-4863-4945-862C-F9F5B479DE6A}" type="pres">
      <dgm:prSet presAssocID="{D2C14A60-FA45-40B9-8F48-C8A620CCBAFB}" presName="vertTwo" presStyleCnt="0"/>
      <dgm:spPr/>
    </dgm:pt>
    <dgm:pt modelId="{EA70BB0B-8172-40BE-8386-5C4BD4B83780}" type="pres">
      <dgm:prSet presAssocID="{D2C14A60-FA45-40B9-8F48-C8A620CCBAFB}" presName="txTwo" presStyleLbl="node2" presStyleIdx="0" presStyleCnt="1">
        <dgm:presLayoutVars>
          <dgm:chPref val="3"/>
        </dgm:presLayoutVars>
      </dgm:prSet>
      <dgm:spPr/>
    </dgm:pt>
    <dgm:pt modelId="{B834BB64-4F61-44C6-98E4-96D2BA629A05}" type="pres">
      <dgm:prSet presAssocID="{D2C14A60-FA45-40B9-8F48-C8A620CCBAFB}" presName="parTransTwo" presStyleCnt="0"/>
      <dgm:spPr/>
    </dgm:pt>
    <dgm:pt modelId="{1D50F939-73EA-4357-911A-00FD3402A4B5}" type="pres">
      <dgm:prSet presAssocID="{D2C14A60-FA45-40B9-8F48-C8A620CCBAFB}" presName="horzTwo" presStyleCnt="0"/>
      <dgm:spPr/>
    </dgm:pt>
    <dgm:pt modelId="{A8AFA944-E594-433B-9FF1-2F66E9E2F908}" type="pres">
      <dgm:prSet presAssocID="{A108DE7D-9A6F-4107-96CF-AAB139788F34}" presName="vertThree" presStyleCnt="0"/>
      <dgm:spPr/>
    </dgm:pt>
    <dgm:pt modelId="{9130EE70-93F5-4E24-8696-AE30647A3356}" type="pres">
      <dgm:prSet presAssocID="{A108DE7D-9A6F-4107-96CF-AAB139788F34}" presName="txThree" presStyleLbl="node3" presStyleIdx="0" presStyleCnt="1">
        <dgm:presLayoutVars>
          <dgm:chPref val="3"/>
        </dgm:presLayoutVars>
      </dgm:prSet>
      <dgm:spPr/>
    </dgm:pt>
    <dgm:pt modelId="{E2B630A8-2046-4E69-854A-643B0C845CC1}" type="pres">
      <dgm:prSet presAssocID="{A108DE7D-9A6F-4107-96CF-AAB139788F34}" presName="horzThree" presStyleCnt="0"/>
      <dgm:spPr/>
    </dgm:pt>
  </dgm:ptLst>
  <dgm:cxnLst>
    <dgm:cxn modelId="{E25A203B-E13B-4F1E-95ED-CBAB3052B383}" type="presOf" srcId="{00D5D03F-2F29-423E-952D-9F348E7FC7F0}" destId="{006AFB96-BD66-4F9D-A690-3B0F4295478B}" srcOrd="0" destOrd="0" presId="urn:microsoft.com/office/officeart/2005/8/layout/hierarchy4"/>
    <dgm:cxn modelId="{470DB951-D229-4D41-8889-D6F35AD95C9C}" srcId="{00D5D03F-2F29-423E-952D-9F348E7FC7F0}" destId="{EF48D199-CBAC-42E7-9F11-2963D133FE20}" srcOrd="0" destOrd="0" parTransId="{B4676D54-59A8-433E-870E-BC9694952834}" sibTransId="{2631B0AF-F0BE-4968-B93A-2CDBE9C984A9}"/>
    <dgm:cxn modelId="{C195C680-FE7D-48A2-89AF-A36C13C700DC}" type="presOf" srcId="{D2C14A60-FA45-40B9-8F48-C8A620CCBAFB}" destId="{EA70BB0B-8172-40BE-8386-5C4BD4B83780}" srcOrd="0" destOrd="0" presId="urn:microsoft.com/office/officeart/2005/8/layout/hierarchy4"/>
    <dgm:cxn modelId="{E273418A-E7A3-45D9-94BC-A76E85CC98F4}" type="presOf" srcId="{A108DE7D-9A6F-4107-96CF-AAB139788F34}" destId="{9130EE70-93F5-4E24-8696-AE30647A3356}" srcOrd="0" destOrd="0" presId="urn:microsoft.com/office/officeart/2005/8/layout/hierarchy4"/>
    <dgm:cxn modelId="{AA50C1A8-5017-4661-823D-A11E2195C55E}" srcId="{D2C14A60-FA45-40B9-8F48-C8A620CCBAFB}" destId="{A108DE7D-9A6F-4107-96CF-AAB139788F34}" srcOrd="0" destOrd="0" parTransId="{9C2466BE-C012-4A27-BA33-101D9AA649A5}" sibTransId="{647A4E2B-2F33-4CA2-B05C-EE5CC37B0B1D}"/>
    <dgm:cxn modelId="{3ABB23FB-5424-4753-80CB-C0112458BE48}" srcId="{EF48D199-CBAC-42E7-9F11-2963D133FE20}" destId="{D2C14A60-FA45-40B9-8F48-C8A620CCBAFB}" srcOrd="0" destOrd="0" parTransId="{C45F3EB3-19C6-45E5-8A85-B11760F4DB29}" sibTransId="{85DB8183-65D0-4FEA-9DE8-3E221A02A0FA}"/>
    <dgm:cxn modelId="{71CCF6FD-7706-48A2-8B31-FB41B0963C57}" type="presOf" srcId="{EF48D199-CBAC-42E7-9F11-2963D133FE20}" destId="{1C1D0F8A-E18E-4B01-87D0-2592282B431B}" srcOrd="0" destOrd="0" presId="urn:microsoft.com/office/officeart/2005/8/layout/hierarchy4"/>
    <dgm:cxn modelId="{94AEF5AE-D6A0-4A8E-9DCD-9886318402D0}" type="presParOf" srcId="{006AFB96-BD66-4F9D-A690-3B0F4295478B}" destId="{F60C9D71-420A-4953-BB88-45A3B0672A6A}" srcOrd="0" destOrd="0" presId="urn:microsoft.com/office/officeart/2005/8/layout/hierarchy4"/>
    <dgm:cxn modelId="{3C306792-4475-4D20-9C42-43DE4288F8A5}" type="presParOf" srcId="{F60C9D71-420A-4953-BB88-45A3B0672A6A}" destId="{1C1D0F8A-E18E-4B01-87D0-2592282B431B}" srcOrd="0" destOrd="0" presId="urn:microsoft.com/office/officeart/2005/8/layout/hierarchy4"/>
    <dgm:cxn modelId="{45A48746-91C8-4DCB-BD4B-2662087E0D33}" type="presParOf" srcId="{F60C9D71-420A-4953-BB88-45A3B0672A6A}" destId="{4919182C-8112-4E33-B9E2-EA1F4F1752B2}" srcOrd="1" destOrd="0" presId="urn:microsoft.com/office/officeart/2005/8/layout/hierarchy4"/>
    <dgm:cxn modelId="{A865B15B-21F0-4162-B508-4014C2A7A4BE}" type="presParOf" srcId="{F60C9D71-420A-4953-BB88-45A3B0672A6A}" destId="{95B31EB6-DB52-45F1-8006-159102B120A8}" srcOrd="2" destOrd="0" presId="urn:microsoft.com/office/officeart/2005/8/layout/hierarchy4"/>
    <dgm:cxn modelId="{FDCCCE80-15BA-4575-B24D-6BBA36245194}" type="presParOf" srcId="{95B31EB6-DB52-45F1-8006-159102B120A8}" destId="{7F01BB36-4863-4945-862C-F9F5B479DE6A}" srcOrd="0" destOrd="0" presId="urn:microsoft.com/office/officeart/2005/8/layout/hierarchy4"/>
    <dgm:cxn modelId="{A27E3102-2FAA-434E-B509-7E501651B97E}" type="presParOf" srcId="{7F01BB36-4863-4945-862C-F9F5B479DE6A}" destId="{EA70BB0B-8172-40BE-8386-5C4BD4B83780}" srcOrd="0" destOrd="0" presId="urn:microsoft.com/office/officeart/2005/8/layout/hierarchy4"/>
    <dgm:cxn modelId="{51DBE839-0B62-40BD-A9C6-8F9C28CA6E11}" type="presParOf" srcId="{7F01BB36-4863-4945-862C-F9F5B479DE6A}" destId="{B834BB64-4F61-44C6-98E4-96D2BA629A05}" srcOrd="1" destOrd="0" presId="urn:microsoft.com/office/officeart/2005/8/layout/hierarchy4"/>
    <dgm:cxn modelId="{C4C2A71A-3392-42B5-999C-484F9F4AC06E}" type="presParOf" srcId="{7F01BB36-4863-4945-862C-F9F5B479DE6A}" destId="{1D50F939-73EA-4357-911A-00FD3402A4B5}" srcOrd="2" destOrd="0" presId="urn:microsoft.com/office/officeart/2005/8/layout/hierarchy4"/>
    <dgm:cxn modelId="{BB76CA63-5CBA-4A07-95F6-EDA92FD7F552}" type="presParOf" srcId="{1D50F939-73EA-4357-911A-00FD3402A4B5}" destId="{A8AFA944-E594-433B-9FF1-2F66E9E2F908}" srcOrd="0" destOrd="0" presId="urn:microsoft.com/office/officeart/2005/8/layout/hierarchy4"/>
    <dgm:cxn modelId="{81A53118-BA77-4803-9626-3F2D6F866C64}" type="presParOf" srcId="{A8AFA944-E594-433B-9FF1-2F66E9E2F908}" destId="{9130EE70-93F5-4E24-8696-AE30647A3356}" srcOrd="0" destOrd="0" presId="urn:microsoft.com/office/officeart/2005/8/layout/hierarchy4"/>
    <dgm:cxn modelId="{EF597744-3794-4166-A96B-0559D0C919EE}" type="presParOf" srcId="{A8AFA944-E594-433B-9FF1-2F66E9E2F908}" destId="{E2B630A8-2046-4E69-854A-643B0C845CC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D0F8A-E18E-4B01-87D0-2592282B431B}">
      <dsp:nvSpPr>
        <dsp:cNvPr id="0" name=""/>
        <dsp:cNvSpPr/>
      </dsp:nvSpPr>
      <dsp:spPr>
        <a:xfrm>
          <a:off x="0" y="0"/>
          <a:ext cx="6532066" cy="959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200" kern="1200" dirty="0"/>
            <a:t>Controller Layer</a:t>
          </a:r>
        </a:p>
      </dsp:txBody>
      <dsp:txXfrm>
        <a:off x="28109" y="28109"/>
        <a:ext cx="6475848" cy="903507"/>
      </dsp:txXfrm>
    </dsp:sp>
    <dsp:sp modelId="{EA70BB0B-8172-40BE-8386-5C4BD4B83780}">
      <dsp:nvSpPr>
        <dsp:cNvPr id="0" name=""/>
        <dsp:cNvSpPr/>
      </dsp:nvSpPr>
      <dsp:spPr>
        <a:xfrm>
          <a:off x="3192" y="1075136"/>
          <a:ext cx="6532066" cy="959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200" kern="1200"/>
            <a:t>DFS Layer</a:t>
          </a:r>
        </a:p>
      </dsp:txBody>
      <dsp:txXfrm>
        <a:off x="31301" y="1103245"/>
        <a:ext cx="6475848" cy="903507"/>
      </dsp:txXfrm>
    </dsp:sp>
    <dsp:sp modelId="{9130EE70-93F5-4E24-8696-AE30647A3356}">
      <dsp:nvSpPr>
        <dsp:cNvPr id="0" name=""/>
        <dsp:cNvSpPr/>
      </dsp:nvSpPr>
      <dsp:spPr>
        <a:xfrm>
          <a:off x="3192" y="2147854"/>
          <a:ext cx="6532066" cy="959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200" kern="1200" err="1"/>
            <a:t>Physical</a:t>
          </a:r>
          <a:r>
            <a:rPr lang="it-IT" sz="4200" kern="1200"/>
            <a:t> Layer</a:t>
          </a:r>
        </a:p>
      </dsp:txBody>
      <dsp:txXfrm>
        <a:off x="31301" y="2175963"/>
        <a:ext cx="6475848" cy="903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DD801-FF69-4B60-9922-3579E563662E}" type="datetimeFigureOut">
              <a:rPr lang="it-IT" smtClean="0"/>
              <a:t>08/05/2024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C5F2C-D966-4DF8-A847-84C0EEBBAE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2150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6E56E-E731-44DA-823C-9E4AB115092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0487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D83BFC5-2373-9943-9B7C-C64355D2F4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A5738A1-C9C6-FB6F-4E33-A4DE52FA34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1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4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61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17A836-723E-4161-600D-898B8441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48" y="18732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5E906D-DF72-47CE-B6B0-5CFC89208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3128" y="667513"/>
            <a:ext cx="7447724" cy="54223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707FC3-2E45-6BA6-A4D6-935115E30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1148" y="1787524"/>
            <a:ext cx="3932237" cy="430237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97F7C47-7509-95BB-64FE-34EBE194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1148" y="6339332"/>
            <a:ext cx="2743200" cy="365125"/>
          </a:xfrm>
        </p:spPr>
        <p:txBody>
          <a:bodyPr/>
          <a:lstStyle/>
          <a:p>
            <a:fld id="{67C1CDB5-ABA5-4C07-B476-A1D6FF755F3B}" type="datetime1">
              <a:rPr lang="it-IT" smtClean="0"/>
              <a:t>08/05/2024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545892-403F-2439-D892-1B80E84B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46120" y="6356350"/>
            <a:ext cx="570585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1862FC5-DE19-1EB6-9A3E-F17D24C7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7652" y="6349746"/>
            <a:ext cx="2743200" cy="365125"/>
          </a:xfrm>
        </p:spPr>
        <p:txBody>
          <a:bodyPr/>
          <a:lstStyle/>
          <a:p>
            <a:fld id="{1BD29D25-2A25-4035-9796-E89A0AD5A8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503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7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3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8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0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458123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2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4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6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4591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it-IT"/>
              <a:t>FRANCESCO FERLIN - TOSETTI LUCA - FRANCESCO RICCARDI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  <p:sldLayoutId id="2147483739" r:id="rId12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microsoft.com/office/2018/10/relationships/comments" Target="../comments/modernComment_107_991618B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8.sv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microsoft.com/office/2018/10/relationships/comments" Target="../comments/modernComment_108_4C273C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8.sv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8.sv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26.svg"/><Relationship Id="rId2" Type="http://schemas.microsoft.com/office/2018/10/relationships/comments" Target="../comments/modernComment_106_CCEC7CF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17.svg"/><Relationship Id="rId4" Type="http://schemas.openxmlformats.org/officeDocument/2006/relationships/image" Target="../media/image8.sv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8.svg"/><Relationship Id="rId7" Type="http://schemas.openxmlformats.org/officeDocument/2006/relationships/image" Target="../media/image1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10" Type="http://schemas.openxmlformats.org/officeDocument/2006/relationships/image" Target="../media/image26.svg"/><Relationship Id="rId4" Type="http://schemas.openxmlformats.org/officeDocument/2006/relationships/image" Target="../media/image19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sv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sv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sv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24.sv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microsoft.com/office/2018/10/relationships/comments" Target="../comments/modernComment_113_76FB153C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8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8.svg"/><Relationship Id="rId7" Type="http://schemas.openxmlformats.org/officeDocument/2006/relationships/image" Target="../media/image1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14_44F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8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2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microsoft.com/office/2018/10/relationships/comments" Target="../comments/modernComment_116_A35689AB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8.svg"/><Relationship Id="rId9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8.svg"/><Relationship Id="rId7" Type="http://schemas.openxmlformats.org/officeDocument/2006/relationships/image" Target="../media/image2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2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microsoft.com/office/2018/10/relationships/comments" Target="../comments/modernComment_118_D3588D5F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8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1A_5271F4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8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microsoft.com/office/2018/10/relationships/comments" Target="../comments/modernComment_119_762AEAAA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6.svg"/><Relationship Id="rId5" Type="http://schemas.openxmlformats.org/officeDocument/2006/relationships/image" Target="../media/image19.png"/><Relationship Id="rId10" Type="http://schemas.openxmlformats.org/officeDocument/2006/relationships/image" Target="../media/image25.png"/><Relationship Id="rId4" Type="http://schemas.openxmlformats.org/officeDocument/2006/relationships/image" Target="../media/image8.svg"/><Relationship Id="rId9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microsoft.com/office/2018/10/relationships/comments" Target="../comments/modernComment_11C_3657482C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6.svg"/><Relationship Id="rId5" Type="http://schemas.openxmlformats.org/officeDocument/2006/relationships/image" Target="../media/image19.png"/><Relationship Id="rId10" Type="http://schemas.openxmlformats.org/officeDocument/2006/relationships/image" Target="../media/image25.png"/><Relationship Id="rId4" Type="http://schemas.openxmlformats.org/officeDocument/2006/relationships/image" Target="../media/image8.svg"/><Relationship Id="rId9" Type="http://schemas.openxmlformats.org/officeDocument/2006/relationships/image" Target="../media/image24.sv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microsoft.com/office/2018/10/relationships/comments" Target="../comments/modernComment_11E_C55F6E7F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6.svg"/><Relationship Id="rId4" Type="http://schemas.openxmlformats.org/officeDocument/2006/relationships/image" Target="../media/image8.sv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microsoft.com/office/2018/10/relationships/comments" Target="../comments/modernComment_105_515260A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A4752E-02AD-443D-A0BD-959B45C2E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227F688A-72E1-4C6E-8DA1-E5EFF5A83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564" y="0"/>
            <a:ext cx="5778237" cy="6858000"/>
          </a:xfrm>
          <a:custGeom>
            <a:avLst/>
            <a:gdLst>
              <a:gd name="connsiteX0" fmla="*/ 962670 w 5778237"/>
              <a:gd name="connsiteY0" fmla="*/ 4174607 h 6858000"/>
              <a:gd name="connsiteX1" fmla="*/ 1474181 w 5778237"/>
              <a:gd name="connsiteY1" fmla="*/ 4686119 h 6858000"/>
              <a:gd name="connsiteX2" fmla="*/ 962670 w 5778237"/>
              <a:gd name="connsiteY2" fmla="*/ 5197630 h 6858000"/>
              <a:gd name="connsiteX3" fmla="*/ 451158 w 5778237"/>
              <a:gd name="connsiteY3" fmla="*/ 4686119 h 6858000"/>
              <a:gd name="connsiteX4" fmla="*/ 962670 w 5778237"/>
              <a:gd name="connsiteY4" fmla="*/ 4174607 h 6858000"/>
              <a:gd name="connsiteX5" fmla="*/ 737090 w 5778237"/>
              <a:gd name="connsiteY5" fmla="*/ 194466 h 6858000"/>
              <a:gd name="connsiteX6" fmla="*/ 1474181 w 5778237"/>
              <a:gd name="connsiteY6" fmla="*/ 931557 h 6858000"/>
              <a:gd name="connsiteX7" fmla="*/ 737090 w 5778237"/>
              <a:gd name="connsiteY7" fmla="*/ 1668648 h 6858000"/>
              <a:gd name="connsiteX8" fmla="*/ 0 w 5778237"/>
              <a:gd name="connsiteY8" fmla="*/ 931557 h 6858000"/>
              <a:gd name="connsiteX9" fmla="*/ 737090 w 5778237"/>
              <a:gd name="connsiteY9" fmla="*/ 194466 h 6858000"/>
              <a:gd name="connsiteX10" fmla="*/ 1374646 w 5778237"/>
              <a:gd name="connsiteY10" fmla="*/ 0 h 6858000"/>
              <a:gd name="connsiteX11" fmla="*/ 4134163 w 5778237"/>
              <a:gd name="connsiteY11" fmla="*/ 0 h 6858000"/>
              <a:gd name="connsiteX12" fmla="*/ 4165561 w 5778237"/>
              <a:gd name="connsiteY12" fmla="*/ 7287 h 6858000"/>
              <a:gd name="connsiteX13" fmla="*/ 4275624 w 5778237"/>
              <a:gd name="connsiteY13" fmla="*/ 9505 h 6858000"/>
              <a:gd name="connsiteX14" fmla="*/ 4329201 w 5778237"/>
              <a:gd name="connsiteY14" fmla="*/ 0 h 6858000"/>
              <a:gd name="connsiteX15" fmla="*/ 5778237 w 5778237"/>
              <a:gd name="connsiteY15" fmla="*/ 0 h 6858000"/>
              <a:gd name="connsiteX16" fmla="*/ 5778237 w 5778237"/>
              <a:gd name="connsiteY16" fmla="*/ 6858000 h 6858000"/>
              <a:gd name="connsiteX17" fmla="*/ 4275784 w 5778237"/>
              <a:gd name="connsiteY17" fmla="*/ 6858000 h 6858000"/>
              <a:gd name="connsiteX18" fmla="*/ 4239021 w 5778237"/>
              <a:gd name="connsiteY18" fmla="*/ 6786833 h 6858000"/>
              <a:gd name="connsiteX19" fmla="*/ 3894102 w 5778237"/>
              <a:gd name="connsiteY19" fmla="*/ 6452886 h 6858000"/>
              <a:gd name="connsiteX20" fmla="*/ 2108475 w 5778237"/>
              <a:gd name="connsiteY20" fmla="*/ 6789034 h 6858000"/>
              <a:gd name="connsiteX21" fmla="*/ 1347913 w 5778237"/>
              <a:gd name="connsiteY21" fmla="*/ 5906062 h 6858000"/>
              <a:gd name="connsiteX22" fmla="*/ 1722239 w 5778237"/>
              <a:gd name="connsiteY22" fmla="*/ 4572446 h 6858000"/>
              <a:gd name="connsiteX23" fmla="*/ 788921 w 5778237"/>
              <a:gd name="connsiteY23" fmla="*/ 3529645 h 6858000"/>
              <a:gd name="connsiteX24" fmla="*/ 858141 w 5778237"/>
              <a:gd name="connsiteY24" fmla="*/ 2401163 h 6858000"/>
              <a:gd name="connsiteX25" fmla="*/ 1610359 w 5778237"/>
              <a:gd name="connsiteY25" fmla="*/ 1532485 h 6858000"/>
              <a:gd name="connsiteX26" fmla="*/ 1374668 w 5778237"/>
              <a:gd name="connsiteY26" fmla="*/ 2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78237" h="6858000">
                <a:moveTo>
                  <a:pt x="962670" y="4174607"/>
                </a:moveTo>
                <a:cubicBezTo>
                  <a:pt x="1245170" y="4174607"/>
                  <a:pt x="1474181" y="4403618"/>
                  <a:pt x="1474181" y="4686119"/>
                </a:cubicBezTo>
                <a:cubicBezTo>
                  <a:pt x="1474181" y="4968619"/>
                  <a:pt x="1245170" y="5197630"/>
                  <a:pt x="962670" y="5197630"/>
                </a:cubicBezTo>
                <a:cubicBezTo>
                  <a:pt x="680169" y="5197630"/>
                  <a:pt x="451158" y="4968619"/>
                  <a:pt x="451158" y="4686119"/>
                </a:cubicBezTo>
                <a:cubicBezTo>
                  <a:pt x="451158" y="4403618"/>
                  <a:pt x="680169" y="4174607"/>
                  <a:pt x="962670" y="4174607"/>
                </a:cubicBezTo>
                <a:close/>
                <a:moveTo>
                  <a:pt x="737090" y="194466"/>
                </a:moveTo>
                <a:cubicBezTo>
                  <a:pt x="1144174" y="194466"/>
                  <a:pt x="1474181" y="524473"/>
                  <a:pt x="1474181" y="931557"/>
                </a:cubicBezTo>
                <a:cubicBezTo>
                  <a:pt x="1474181" y="1338641"/>
                  <a:pt x="1144174" y="1668648"/>
                  <a:pt x="737090" y="1668648"/>
                </a:cubicBezTo>
                <a:cubicBezTo>
                  <a:pt x="330006" y="1668648"/>
                  <a:pt x="0" y="1338641"/>
                  <a:pt x="0" y="931557"/>
                </a:cubicBezTo>
                <a:cubicBezTo>
                  <a:pt x="0" y="524473"/>
                  <a:pt x="330006" y="194466"/>
                  <a:pt x="737090" y="194466"/>
                </a:cubicBezTo>
                <a:close/>
                <a:moveTo>
                  <a:pt x="1374646" y="0"/>
                </a:moveTo>
                <a:lnTo>
                  <a:pt x="4134163" y="0"/>
                </a:lnTo>
                <a:lnTo>
                  <a:pt x="4165561" y="7287"/>
                </a:lnTo>
                <a:cubicBezTo>
                  <a:pt x="4200796" y="11754"/>
                  <a:pt x="4237397" y="12651"/>
                  <a:pt x="4275624" y="9505"/>
                </a:cubicBezTo>
                <a:lnTo>
                  <a:pt x="4329201" y="0"/>
                </a:lnTo>
                <a:lnTo>
                  <a:pt x="5778237" y="0"/>
                </a:lnTo>
                <a:lnTo>
                  <a:pt x="5778237" y="6858000"/>
                </a:lnTo>
                <a:lnTo>
                  <a:pt x="4275784" y="6858000"/>
                </a:lnTo>
                <a:lnTo>
                  <a:pt x="4239021" y="6786833"/>
                </a:lnTo>
                <a:cubicBezTo>
                  <a:pt x="4155316" y="6643599"/>
                  <a:pt x="4041124" y="6520016"/>
                  <a:pt x="3894102" y="6452886"/>
                </a:cubicBezTo>
                <a:cubicBezTo>
                  <a:pt x="3331357" y="6196305"/>
                  <a:pt x="2812263" y="7007790"/>
                  <a:pt x="2108475" y="6789034"/>
                </a:cubicBezTo>
                <a:cubicBezTo>
                  <a:pt x="1726546" y="6669929"/>
                  <a:pt x="1404262" y="6283964"/>
                  <a:pt x="1347913" y="5906062"/>
                </a:cubicBezTo>
                <a:cubicBezTo>
                  <a:pt x="1261896" y="5326512"/>
                  <a:pt x="1845049" y="5069735"/>
                  <a:pt x="1722239" y="4572446"/>
                </a:cubicBezTo>
                <a:cubicBezTo>
                  <a:pt x="1620329" y="4159787"/>
                  <a:pt x="1066410" y="4066000"/>
                  <a:pt x="788921" y="3529645"/>
                </a:cubicBezTo>
                <a:cubicBezTo>
                  <a:pt x="581405" y="3128696"/>
                  <a:pt x="702777" y="2783251"/>
                  <a:pt x="858141" y="2401163"/>
                </a:cubicBezTo>
                <a:cubicBezTo>
                  <a:pt x="1068288" y="1884953"/>
                  <a:pt x="1415323" y="1966409"/>
                  <a:pt x="1610359" y="1532485"/>
                </a:cubicBezTo>
                <a:cubicBezTo>
                  <a:pt x="1860601" y="975968"/>
                  <a:pt x="1455053" y="478169"/>
                  <a:pt x="1374668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243CFD-330B-A67E-88B7-C7C02B9F3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138" y="1122762"/>
            <a:ext cx="6712430" cy="1528634"/>
          </a:xfrm>
        </p:spPr>
        <p:txBody>
          <a:bodyPr anchor="b">
            <a:normAutofit/>
          </a:bodyPr>
          <a:lstStyle/>
          <a:p>
            <a:r>
              <a:rPr lang="it-IT" sz="4400"/>
              <a:t>DATAFLOW-PLATFORM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593040D6-E002-4360-3094-C0C084068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6720" y="1887079"/>
            <a:ext cx="3535680" cy="2602309"/>
          </a:xfrm>
          <a:prstGeom prst="rect">
            <a:avLst/>
          </a:prstGeom>
        </p:spPr>
      </p:pic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C6D0521E-8B80-151B-F7CD-901B115883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46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38EFEE4-A243-4873-A99C-4652D314CDE0}" type="slidenum">
              <a:rPr lang="it-IT" smtClean="0"/>
              <a:pPr>
                <a:spcAft>
                  <a:spcPts val="600"/>
                </a:spcAft>
              </a:pPr>
              <a:t>1</a:t>
            </a:fld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B60EEC5-0526-C090-4C69-67C4F6B0ABFC}"/>
              </a:ext>
            </a:extLst>
          </p:cNvPr>
          <p:cNvSpPr txBox="1"/>
          <p:nvPr/>
        </p:nvSpPr>
        <p:spPr>
          <a:xfrm>
            <a:off x="992643" y="2700559"/>
            <a:ext cx="5329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/>
              <a:t>090950 - Distributed </a:t>
            </a:r>
            <a:r>
              <a:rPr lang="it-IT" sz="2400" err="1"/>
              <a:t>Systems’s</a:t>
            </a:r>
            <a:r>
              <a:rPr lang="it-IT" sz="2400"/>
              <a:t> project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C66804A-0457-35E9-AF7A-E966DA8D8B23}"/>
              </a:ext>
            </a:extLst>
          </p:cNvPr>
          <p:cNvSpPr txBox="1"/>
          <p:nvPr/>
        </p:nvSpPr>
        <p:spPr>
          <a:xfrm>
            <a:off x="1759559" y="4073160"/>
            <a:ext cx="3795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/>
              <a:t>A.Y. 2023-2024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088C47F-EEB4-4330-6936-96A7FBA16F0C}"/>
              </a:ext>
            </a:extLst>
          </p:cNvPr>
          <p:cNvSpPr txBox="1"/>
          <p:nvPr/>
        </p:nvSpPr>
        <p:spPr>
          <a:xfrm>
            <a:off x="1446843" y="3580719"/>
            <a:ext cx="4395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/>
              <a:t>Prof. G. </a:t>
            </a:r>
            <a:r>
              <a:rPr lang="it-IT" sz="1600" err="1"/>
              <a:t>Cugola</a:t>
            </a:r>
            <a:r>
              <a:rPr lang="it-IT" sz="1600"/>
              <a:t> &amp; A. Margara</a:t>
            </a:r>
          </a:p>
        </p:txBody>
      </p:sp>
      <p:sp>
        <p:nvSpPr>
          <p:cNvPr id="19" name="Segnaposto piè di pagina 18">
            <a:extLst>
              <a:ext uri="{FF2B5EF4-FFF2-40B4-BE49-F238E27FC236}">
                <a16:creationId xmlns:a16="http://schemas.microsoft.com/office/drawing/2014/main" id="{3643BC95-673E-8AB7-6B4C-3C9743F283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</a:p>
        </p:txBody>
      </p:sp>
    </p:spTree>
    <p:extLst>
      <p:ext uri="{BB962C8B-B14F-4D97-AF65-F5344CB8AC3E}">
        <p14:creationId xmlns:p14="http://schemas.microsoft.com/office/powerpoint/2010/main" val="454845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/>
              <a:t>PROGRAM COMPILING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10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0" name="Immagine 9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663467FE-1CA7-B3CC-BFF9-99EFD08F6D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267" y="1811200"/>
            <a:ext cx="432000" cy="432000"/>
          </a:xfrm>
          <a:prstGeom prst="rect">
            <a:avLst/>
          </a:prstGeom>
        </p:spPr>
      </p:pic>
      <p:pic>
        <p:nvPicPr>
          <p:cNvPr id="37" name="Elemento grafico 36" descr="Frecce a zig zag con riempimento a tinta unita">
            <a:extLst>
              <a:ext uri="{FF2B5EF4-FFF2-40B4-BE49-F238E27FC236}">
                <a16:creationId xmlns:a16="http://schemas.microsoft.com/office/drawing/2014/main" id="{98AD1A2A-544A-C1F7-1A00-A4A75F76D0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71106" y="1806437"/>
            <a:ext cx="432000" cy="432000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E87C1748-A8E0-FBAC-402C-0F379AFE2215}"/>
              </a:ext>
            </a:extLst>
          </p:cNvPr>
          <p:cNvSpPr txBox="1"/>
          <p:nvPr/>
        </p:nvSpPr>
        <p:spPr>
          <a:xfrm>
            <a:off x="4017538" y="1497961"/>
            <a:ext cx="1073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Processing…</a:t>
            </a:r>
          </a:p>
        </p:txBody>
      </p:sp>
      <p:pic>
        <p:nvPicPr>
          <p:cNvPr id="39" name="Immagine 38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810F4841-3082-ADCB-4289-8DD94E87B6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BDF8D0A-2282-2BCF-501E-5CDC62D57EFF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981E2CAB-6062-F50C-6B1E-A655525D25D7}"/>
              </a:ext>
            </a:extLst>
          </p:cNvPr>
          <p:cNvSpPr txBox="1"/>
          <p:nvPr/>
        </p:nvSpPr>
        <p:spPr>
          <a:xfrm>
            <a:off x="5414246" y="1491933"/>
            <a:ext cx="1073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OpsBatch</a:t>
            </a:r>
            <a:endParaRPr lang="it-IT" sz="1100"/>
          </a:p>
        </p:txBody>
      </p:sp>
      <p:pic>
        <p:nvPicPr>
          <p:cNvPr id="49" name="Immagine 48" descr="Immagine che contiene simbolo, Elementi grafici, Carattere, clipart&#10;&#10;Descrizione generata automaticamente">
            <a:extLst>
              <a:ext uri="{FF2B5EF4-FFF2-40B4-BE49-F238E27FC236}">
                <a16:creationId xmlns:a16="http://schemas.microsoft.com/office/drawing/2014/main" id="{54F618FD-40C0-A435-DDFE-E902197793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609" y="1776976"/>
            <a:ext cx="432000" cy="432000"/>
          </a:xfrm>
          <a:prstGeom prst="rect">
            <a:avLst/>
          </a:prstGeom>
        </p:spPr>
      </p:pic>
      <p:pic>
        <p:nvPicPr>
          <p:cNvPr id="3" name="Immagine 2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393C5715-3EAA-360A-A826-5BC1E560D9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979630E-1BB1-F7BE-43F2-F8C1F0B50E57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</p:spTree>
    <p:extLst>
      <p:ext uri="{BB962C8B-B14F-4D97-AF65-F5344CB8AC3E}">
        <p14:creationId xmlns:p14="http://schemas.microsoft.com/office/powerpoint/2010/main" val="256836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58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7.40741E-7 L 0.03997 0.06667 C 0.04882 0.08079 0.05403 0.10185 0.05403 0.12384 C 0.05403 0.14884 0.04882 0.16875 0.03997 0.18287 C 0.02656 0.20532 -0.14154 0.26759 -0.15482 0.29005 " pathEditMode="relative" rAng="0" ptsTypes="AAAAA">
                                      <p:cBhvr>
                                        <p:cTn id="6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9" y="1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47" grpId="0"/>
      <p:bldP spid="47" grpId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36121-D220-771F-DAD1-0BC4420F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48" y="187325"/>
            <a:ext cx="3932237" cy="1600200"/>
          </a:xfrm>
        </p:spPr>
        <p:txBody>
          <a:bodyPr/>
          <a:lstStyle/>
          <a:p>
            <a:r>
              <a:rPr lang="it-IT"/>
              <a:t>Coordinator scheduling for each </a:t>
            </a:r>
            <a:r>
              <a:rPr lang="en-GB"/>
              <a:t>partition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B3A5B39-7805-6231-F657-7E657A2AC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1148" y="1787524"/>
            <a:ext cx="3932237" cy="4302379"/>
          </a:xfrm>
        </p:spPr>
        <p:txBody>
          <a:bodyPr/>
          <a:lstStyle/>
          <a:p>
            <a:r>
              <a:rPr lang="it-IT" err="1"/>
              <a:t>JobStructuredTaskScope</a:t>
            </a:r>
            <a:r>
              <a:rPr lang="it-IT"/>
              <a:t>: </a:t>
            </a:r>
            <a:r>
              <a:rPr lang="it-IT" err="1"/>
              <a:t>will</a:t>
            </a:r>
            <a:r>
              <a:rPr lang="it-IT"/>
              <a:t> </a:t>
            </a:r>
            <a:r>
              <a:rPr lang="it-IT" err="1"/>
              <a:t>wait</a:t>
            </a:r>
            <a:r>
              <a:rPr lang="it-IT"/>
              <a:t> </a:t>
            </a:r>
            <a:r>
              <a:rPr lang="it-IT" err="1"/>
              <a:t>until</a:t>
            </a:r>
            <a:r>
              <a:rPr lang="it-IT"/>
              <a:t> </a:t>
            </a:r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get</a:t>
            </a:r>
            <a:r>
              <a:rPr lang="it-IT"/>
              <a:t> </a:t>
            </a:r>
            <a:r>
              <a:rPr lang="it-IT" err="1"/>
              <a:t>at</a:t>
            </a:r>
            <a:r>
              <a:rPr lang="it-IT"/>
              <a:t> </a:t>
            </a:r>
            <a:r>
              <a:rPr lang="it-IT" err="1"/>
              <a:t>least</a:t>
            </a:r>
            <a:r>
              <a:rPr lang="it-IT"/>
              <a:t> one </a:t>
            </a:r>
            <a:r>
              <a:rPr lang="it-IT" err="1"/>
              <a:t>result</a:t>
            </a:r>
            <a:r>
              <a:rPr lang="it-IT"/>
              <a:t> for each </a:t>
            </a:r>
            <a:r>
              <a:rPr lang="it-IT" err="1"/>
              <a:t>partition</a:t>
            </a:r>
            <a:endParaRPr lang="it-IT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9513750-948E-D960-9F98-6AC78E25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1148" y="6339332"/>
            <a:ext cx="2743200" cy="365125"/>
          </a:xfrm>
        </p:spPr>
        <p:txBody>
          <a:bodyPr/>
          <a:lstStyle/>
          <a:p>
            <a:fld id="{0AE8D7CB-B2E2-421B-A94D-BD4C44AE62E4}" type="datetime1">
              <a:rPr lang="it-IT" smtClean="0"/>
              <a:pPr/>
              <a:t>08/05/2024</a:t>
            </a:fld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BC7CD2C-3635-05AE-8041-167D3433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7652" y="6349746"/>
            <a:ext cx="2743200" cy="365125"/>
          </a:xfrm>
        </p:spPr>
        <p:txBody>
          <a:bodyPr/>
          <a:lstStyle/>
          <a:p>
            <a:fld id="{1BD29D25-2A25-4035-9796-E89A0AD5A88C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1B56711F-8E31-EE32-D5B0-B4BF037F6C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52938" y="666750"/>
            <a:ext cx="7448550" cy="542290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final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DfsFilePartitionInfo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dstPartitions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try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JobStructuredTaskScope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JobResult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currDfsFile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partitionsNum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())) {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remainingPartitions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HashSet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&lt;&gt;(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currDfsFile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Start by the 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ones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that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have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a close worker</a:t>
            </a:r>
            <a:b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currDfsFile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forEach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workerManager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getCloseToDfsNode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dfsNodeName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stream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Comparator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comparingInt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WorkerClient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getCurrentScheduledJobs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ifPresent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remainingPartitions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remove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fork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(()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scheduleJobPartition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jobId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currOps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currDfsFile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dstDfsFileName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}));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Rest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of 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them</a:t>
            </a:r>
            <a:b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remainingPartitions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forEach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workerManager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getWorkers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stream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Comparator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comparingInt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WorkerClient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getCurrentScheduledJobs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orElseThrow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(()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IllegalStateException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"No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nodes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left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to schedule"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fork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(()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scheduleJobPartition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jobId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currOps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currDfsFile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dstDfsFileName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dstPartitions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result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IOException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stream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DfsFilePartitionInfo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dstDfsFileName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result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dstDfsPartitionFileName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result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getDfsNodeName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toList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it-IT" altLang="it-IT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429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 dirty="0"/>
              <a:t>WORKERS SEARCH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12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0" name="Immagine 9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663467FE-1CA7-B3CC-BFF9-99EFD08F6D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35" y="1815684"/>
            <a:ext cx="432000" cy="432000"/>
          </a:xfrm>
          <a:prstGeom prst="rect">
            <a:avLst/>
          </a:prstGeom>
        </p:spPr>
      </p:pic>
      <p:pic>
        <p:nvPicPr>
          <p:cNvPr id="37" name="Elemento grafico 36" descr="Frecce a zig zag con riempimento a tinta unita">
            <a:extLst>
              <a:ext uri="{FF2B5EF4-FFF2-40B4-BE49-F238E27FC236}">
                <a16:creationId xmlns:a16="http://schemas.microsoft.com/office/drawing/2014/main" id="{98AD1A2A-544A-C1F7-1A00-A4A75F76D0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33394" y="1795881"/>
            <a:ext cx="432000" cy="432000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E87C1748-A8E0-FBAC-402C-0F379AFE2215}"/>
              </a:ext>
            </a:extLst>
          </p:cNvPr>
          <p:cNvSpPr txBox="1"/>
          <p:nvPr/>
        </p:nvSpPr>
        <p:spPr>
          <a:xfrm>
            <a:off x="3474174" y="1380679"/>
            <a:ext cx="1491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Searching</a:t>
            </a:r>
            <a:r>
              <a:rPr lang="it-IT" sz="1100"/>
              <a:t> workers close to </a:t>
            </a:r>
            <a:r>
              <a:rPr lang="it-IT" sz="1100" err="1"/>
              <a:t>partitions</a:t>
            </a:r>
            <a:r>
              <a:rPr lang="it-IT" sz="1100"/>
              <a:t>…</a:t>
            </a:r>
          </a:p>
        </p:txBody>
      </p:sp>
      <p:pic>
        <p:nvPicPr>
          <p:cNvPr id="39" name="Immagine 38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810F4841-3082-ADCB-4289-8DD94E87B6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BDF8D0A-2282-2BCF-501E-5CDC62D57EFF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41" name="Immagine 40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8B6E7FC6-29CB-FD8A-638B-FA1C42C65B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439" y="1804371"/>
            <a:ext cx="432000" cy="432000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3FF85734-DB5C-9C3A-A563-56DF1B524357}"/>
              </a:ext>
            </a:extLst>
          </p:cNvPr>
          <p:cNvSpPr txBox="1"/>
          <p:nvPr/>
        </p:nvSpPr>
        <p:spPr>
          <a:xfrm>
            <a:off x="5200650" y="1371474"/>
            <a:ext cx="15522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ScheduleJobPartition</a:t>
            </a:r>
            <a:r>
              <a:rPr lang="it-IT" sz="1100" dirty="0"/>
              <a:t> </a:t>
            </a:r>
            <a:r>
              <a:rPr lang="it-IT" sz="1100" dirty="0" err="1"/>
              <a:t>packet</a:t>
            </a:r>
            <a:r>
              <a:rPr lang="it-IT" sz="1100" dirty="0"/>
              <a:t> (</a:t>
            </a:r>
            <a:r>
              <a:rPr lang="it-IT" sz="1100" dirty="0" err="1"/>
              <a:t>partition</a:t>
            </a:r>
            <a:r>
              <a:rPr lang="it-IT" sz="1100" dirty="0"/>
              <a:t> 3)</a:t>
            </a:r>
          </a:p>
        </p:txBody>
      </p:sp>
      <p:pic>
        <p:nvPicPr>
          <p:cNvPr id="52" name="Immagine 51" descr="Immagine che contiene simbolo, Elementi grafici, Carattere, clipart&#10;&#10;Descrizione generata automaticamente">
            <a:extLst>
              <a:ext uri="{FF2B5EF4-FFF2-40B4-BE49-F238E27FC236}">
                <a16:creationId xmlns:a16="http://schemas.microsoft.com/office/drawing/2014/main" id="{EB7B165D-7B25-3E4E-629E-8BF980B578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447" y="3769108"/>
            <a:ext cx="432000" cy="432000"/>
          </a:xfrm>
          <a:prstGeom prst="rect">
            <a:avLst/>
          </a:prstGeom>
        </p:spPr>
      </p:pic>
      <p:pic>
        <p:nvPicPr>
          <p:cNvPr id="3" name="Immagine 2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1F36B768-5E3E-A8B9-0949-FA57DD0C0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2F06F45-5DDB-BB08-3089-F39C8CC8553B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</p:spTree>
    <p:extLst>
      <p:ext uri="{BB962C8B-B14F-4D97-AF65-F5344CB8AC3E}">
        <p14:creationId xmlns:p14="http://schemas.microsoft.com/office/powerpoint/2010/main" val="127763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07407E-6 L 0.04466 0.225 " pathEditMode="fixed" rAng="0" ptsTypes="AA">
                                      <p:cBhvr>
                                        <p:cTn id="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1125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0 L 0.05704 0.3375 " pathEditMode="fixed" rAng="0" ptsTypes="AA">
                                      <p:cBhvr>
                                        <p:cTn id="5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2" y="1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46" grpId="0"/>
      <p:bldP spid="46" grpId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 dirty="0"/>
              <a:t>WORKERS SEARCH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13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39" name="Immagine 38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810F4841-3082-ADCB-4289-8DD94E87B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BDF8D0A-2282-2BCF-501E-5CDC62D57EFF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3" name="Immagine 2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AB82A2CD-0749-8A70-8A3F-D798EA8E12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960" y="3351386"/>
            <a:ext cx="432000" cy="432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91174EF-363D-DE4C-C357-735B213C624B}"/>
              </a:ext>
            </a:extLst>
          </p:cNvPr>
          <p:cNvSpPr txBox="1"/>
          <p:nvPr/>
        </p:nvSpPr>
        <p:spPr>
          <a:xfrm>
            <a:off x="5891983" y="3695961"/>
            <a:ext cx="15522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ScheduleJobPartition</a:t>
            </a:r>
            <a:r>
              <a:rPr lang="it-IT" sz="1100" dirty="0"/>
              <a:t> </a:t>
            </a:r>
            <a:r>
              <a:rPr lang="it-IT" sz="1100" dirty="0" err="1"/>
              <a:t>packet</a:t>
            </a:r>
            <a:r>
              <a:rPr lang="it-IT" sz="1100" dirty="0"/>
              <a:t> (</a:t>
            </a:r>
            <a:r>
              <a:rPr lang="it-IT" sz="1100" dirty="0" err="1"/>
              <a:t>partition</a:t>
            </a:r>
            <a:r>
              <a:rPr lang="it-IT" sz="1100" dirty="0"/>
              <a:t> 3)</a:t>
            </a:r>
          </a:p>
        </p:txBody>
      </p:sp>
      <p:pic>
        <p:nvPicPr>
          <p:cNvPr id="14" name="Immagine 13" descr="Immagine che contiene simbolo, Elementi grafici, Carattere, clipart&#10;&#10;Descrizione generata automaticamente">
            <a:extLst>
              <a:ext uri="{FF2B5EF4-FFF2-40B4-BE49-F238E27FC236}">
                <a16:creationId xmlns:a16="http://schemas.microsoft.com/office/drawing/2014/main" id="{AD898066-D8EF-ADF2-CA6E-F3D99D0FDD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447" y="3769108"/>
            <a:ext cx="432000" cy="432000"/>
          </a:xfrm>
          <a:prstGeom prst="rect">
            <a:avLst/>
          </a:prstGeom>
        </p:spPr>
      </p:pic>
      <p:pic>
        <p:nvPicPr>
          <p:cNvPr id="10" name="Immagine 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1BC95AD7-BDDE-11A7-53C3-180DA5538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3679F7C-9CD9-C4C6-06C4-723DFFDB0DE9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</p:spTree>
    <p:extLst>
      <p:ext uri="{BB962C8B-B14F-4D97-AF65-F5344CB8AC3E}">
        <p14:creationId xmlns:p14="http://schemas.microsoft.com/office/powerpoint/2010/main" val="338631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0.20156 -0.06019 " pathEditMode="fixed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78" y="-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 dirty="0"/>
              <a:t>WORKERS SEARCH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14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0" name="Immagine 9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663467FE-1CA7-B3CC-BFF9-99EFD08F6D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055" y="1651476"/>
            <a:ext cx="432000" cy="432000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E87C1748-A8E0-FBAC-402C-0F379AFE2215}"/>
              </a:ext>
            </a:extLst>
          </p:cNvPr>
          <p:cNvSpPr txBox="1"/>
          <p:nvPr/>
        </p:nvSpPr>
        <p:spPr>
          <a:xfrm>
            <a:off x="8017861" y="1351491"/>
            <a:ext cx="1488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Processing…</a:t>
            </a:r>
          </a:p>
        </p:txBody>
      </p:sp>
      <p:pic>
        <p:nvPicPr>
          <p:cNvPr id="39" name="Immagine 38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810F4841-3082-ADCB-4289-8DD94E87B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BDF8D0A-2282-2BCF-501E-5CDC62D57EFF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3" name="Immagine 2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4CBAB62C-4D02-4984-9B42-89DE47F36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71DF107-7548-DEA1-0ECA-C61DD8B59E5F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14" name="Immagine 13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669159EE-EDA0-5686-AD02-0477DD5CCF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429" y="2197024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00A6705-6635-5CDB-A3C5-14417524A5FD}"/>
              </a:ext>
            </a:extLst>
          </p:cNvPr>
          <p:cNvSpPr txBox="1"/>
          <p:nvPr/>
        </p:nvSpPr>
        <p:spPr>
          <a:xfrm>
            <a:off x="8800283" y="2603912"/>
            <a:ext cx="14883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JobSuccess</a:t>
            </a:r>
            <a:r>
              <a:rPr lang="it-IT" sz="1100" dirty="0"/>
              <a:t> </a:t>
            </a:r>
            <a:r>
              <a:rPr lang="it-IT" sz="1100" dirty="0" err="1"/>
              <a:t>packet</a:t>
            </a:r>
            <a:endParaRPr lang="it-IT" sz="1100" dirty="0"/>
          </a:p>
          <a:p>
            <a:pPr algn="ctr"/>
            <a:endParaRPr lang="it-IT" sz="1100" dirty="0"/>
          </a:p>
        </p:txBody>
      </p:sp>
      <p:pic>
        <p:nvPicPr>
          <p:cNvPr id="41" name="Elemento grafico 40" descr="Segno di spunta con riempimento a tinta unita">
            <a:extLst>
              <a:ext uri="{FF2B5EF4-FFF2-40B4-BE49-F238E27FC236}">
                <a16:creationId xmlns:a16="http://schemas.microsoft.com/office/drawing/2014/main" id="{9EE74592-0E5C-5CF6-FA52-7F12C960B3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72216" y="3351386"/>
            <a:ext cx="432000" cy="432000"/>
          </a:xfrm>
          <a:prstGeom prst="rect">
            <a:avLst/>
          </a:prstGeom>
        </p:spPr>
      </p:pic>
      <p:pic>
        <p:nvPicPr>
          <p:cNvPr id="46" name="Immagine 45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E03B90F2-12F5-F3CE-629B-6C4FC53999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960" y="3351386"/>
            <a:ext cx="432000" cy="432000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F851AE5-8525-9559-558B-EC92CBBD25E1}"/>
              </a:ext>
            </a:extLst>
          </p:cNvPr>
          <p:cNvSpPr txBox="1"/>
          <p:nvPr/>
        </p:nvSpPr>
        <p:spPr>
          <a:xfrm>
            <a:off x="5891983" y="3695961"/>
            <a:ext cx="15522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ScheduleJobPartition</a:t>
            </a:r>
            <a:r>
              <a:rPr lang="it-IT" sz="1100" dirty="0"/>
              <a:t> </a:t>
            </a:r>
            <a:r>
              <a:rPr lang="it-IT" sz="1100" dirty="0" err="1"/>
              <a:t>packet</a:t>
            </a:r>
            <a:r>
              <a:rPr lang="it-IT" sz="1100" dirty="0"/>
              <a:t> (</a:t>
            </a:r>
            <a:r>
              <a:rPr lang="it-IT" sz="1100" dirty="0" err="1"/>
              <a:t>partition</a:t>
            </a:r>
            <a:r>
              <a:rPr lang="it-IT" sz="1100" dirty="0"/>
              <a:t> 3)</a:t>
            </a:r>
          </a:p>
        </p:txBody>
      </p:sp>
    </p:spTree>
    <p:extLst>
      <p:ext uri="{BB962C8B-B14F-4D97-AF65-F5344CB8AC3E}">
        <p14:creationId xmlns:p14="http://schemas.microsoft.com/office/powerpoint/2010/main" val="333844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0.24231 -0.1682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93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2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85185E-6 L -0.24961 0.16273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85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15" grpId="0"/>
      <p:bldP spid="15" grpId="1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 dirty="0"/>
              <a:t>WORKER SEARCH (2)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15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14" name="Immagine 1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2F77AE1-0BBC-CFAE-A4D8-E7590B9D20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6DF3A4C-01E7-9373-C950-7A0E88CAB6B3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9" name="Elemento grafico 8" descr="Chiudi con riempimento a tinta unita">
            <a:extLst>
              <a:ext uri="{FF2B5EF4-FFF2-40B4-BE49-F238E27FC236}">
                <a16:creationId xmlns:a16="http://schemas.microsoft.com/office/drawing/2014/main" id="{20070BE3-9853-1570-A832-225AD168CD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32838" y="2225709"/>
            <a:ext cx="432000" cy="4320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F1C5045-D281-5BA6-CA06-1176E0C4D7D1}"/>
              </a:ext>
            </a:extLst>
          </p:cNvPr>
          <p:cNvSpPr txBox="1"/>
          <p:nvPr/>
        </p:nvSpPr>
        <p:spPr>
          <a:xfrm>
            <a:off x="7831926" y="1781666"/>
            <a:ext cx="1428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Worker </a:t>
            </a:r>
            <a:r>
              <a:rPr lang="it-IT" sz="1100" dirty="0" err="1"/>
              <a:t>crashed</a:t>
            </a:r>
            <a:r>
              <a:rPr lang="it-IT" sz="1100" dirty="0"/>
              <a:t> || Connection </a:t>
            </a:r>
            <a:r>
              <a:rPr lang="it-IT" sz="1100" dirty="0" err="1"/>
              <a:t>lost</a:t>
            </a:r>
            <a:endParaRPr lang="it-IT" sz="1100" dirty="0"/>
          </a:p>
        </p:txBody>
      </p:sp>
      <p:pic>
        <p:nvPicPr>
          <p:cNvPr id="38" name="Immagine 37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298F6E70-9FC9-B6D0-135F-50CBAC3E6D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35" y="1815684"/>
            <a:ext cx="432000" cy="432000"/>
          </a:xfrm>
          <a:prstGeom prst="rect">
            <a:avLst/>
          </a:prstGeom>
        </p:spPr>
      </p:pic>
      <p:pic>
        <p:nvPicPr>
          <p:cNvPr id="39" name="Elemento grafico 38" descr="Frecce a zig zag con riempimento a tinta unita">
            <a:extLst>
              <a:ext uri="{FF2B5EF4-FFF2-40B4-BE49-F238E27FC236}">
                <a16:creationId xmlns:a16="http://schemas.microsoft.com/office/drawing/2014/main" id="{B4DC7E40-4B16-6A7B-E1C7-7AC43C0EBC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33394" y="1795881"/>
            <a:ext cx="432000" cy="432000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8CBFE25-BCC1-617D-001F-126553273882}"/>
              </a:ext>
            </a:extLst>
          </p:cNvPr>
          <p:cNvSpPr txBox="1"/>
          <p:nvPr/>
        </p:nvSpPr>
        <p:spPr>
          <a:xfrm>
            <a:off x="3474174" y="1380679"/>
            <a:ext cx="1491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Searching</a:t>
            </a:r>
            <a:r>
              <a:rPr lang="it-IT" sz="1100"/>
              <a:t> workers close to </a:t>
            </a:r>
            <a:r>
              <a:rPr lang="it-IT" sz="1100" err="1"/>
              <a:t>partitions</a:t>
            </a:r>
            <a:r>
              <a:rPr lang="it-IT" sz="1100"/>
              <a:t>…</a:t>
            </a:r>
          </a:p>
        </p:txBody>
      </p:sp>
      <p:pic>
        <p:nvPicPr>
          <p:cNvPr id="41" name="Elemento grafico 40" descr="Chiudi con riempimento a tinta unita">
            <a:extLst>
              <a:ext uri="{FF2B5EF4-FFF2-40B4-BE49-F238E27FC236}">
                <a16:creationId xmlns:a16="http://schemas.microsoft.com/office/drawing/2014/main" id="{C2B6C1F9-A33F-BBC7-C690-E2EDFF0A3F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71174" y="1795881"/>
            <a:ext cx="432000" cy="432000"/>
          </a:xfrm>
          <a:prstGeom prst="rect">
            <a:avLst/>
          </a:prstGeom>
        </p:spPr>
      </p:pic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FE5ED4A-2574-6438-A751-B496C408422E}"/>
              </a:ext>
            </a:extLst>
          </p:cNvPr>
          <p:cNvSpPr txBox="1"/>
          <p:nvPr/>
        </p:nvSpPr>
        <p:spPr>
          <a:xfrm>
            <a:off x="5127424" y="1399266"/>
            <a:ext cx="1514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0 close worker </a:t>
            </a:r>
            <a:r>
              <a:rPr lang="it-IT" sz="1100" dirty="0" err="1"/>
              <a:t>found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343805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50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xit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0" grpId="0"/>
      <p:bldP spid="40" grpId="1"/>
      <p:bldP spid="45" grpId="0"/>
      <p:bldP spid="45" grpId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 dirty="0"/>
              <a:t>WORKER SEARCH (2)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16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14" name="Immagine 1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2F77AE1-0BBC-CFAE-A4D8-E7590B9D2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6DF3A4C-01E7-9373-C950-7A0E88CAB6B3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38" name="Immagine 37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298F6E70-9FC9-B6D0-135F-50CBAC3E6D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35" y="1815684"/>
            <a:ext cx="432000" cy="432000"/>
          </a:xfrm>
          <a:prstGeom prst="rect">
            <a:avLst/>
          </a:prstGeom>
        </p:spPr>
      </p:pic>
      <p:pic>
        <p:nvPicPr>
          <p:cNvPr id="39" name="Elemento grafico 38" descr="Frecce a zig zag con riempimento a tinta unita">
            <a:extLst>
              <a:ext uri="{FF2B5EF4-FFF2-40B4-BE49-F238E27FC236}">
                <a16:creationId xmlns:a16="http://schemas.microsoft.com/office/drawing/2014/main" id="{B4DC7E40-4B16-6A7B-E1C7-7AC43C0EBC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3394" y="1795881"/>
            <a:ext cx="432000" cy="432000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8CBFE25-BCC1-617D-001F-126553273882}"/>
              </a:ext>
            </a:extLst>
          </p:cNvPr>
          <p:cNvSpPr txBox="1"/>
          <p:nvPr/>
        </p:nvSpPr>
        <p:spPr>
          <a:xfrm>
            <a:off x="3474174" y="1380679"/>
            <a:ext cx="1491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Searching</a:t>
            </a:r>
            <a:r>
              <a:rPr lang="it-IT" sz="1100" dirty="0"/>
              <a:t> for </a:t>
            </a:r>
            <a:r>
              <a:rPr lang="it-IT" sz="1100" dirty="0" err="1"/>
              <a:t>any</a:t>
            </a:r>
            <a:r>
              <a:rPr lang="it-IT" sz="1100" dirty="0"/>
              <a:t> </a:t>
            </a:r>
            <a:r>
              <a:rPr lang="it-IT" sz="1100" dirty="0" err="1"/>
              <a:t>active</a:t>
            </a:r>
            <a:r>
              <a:rPr lang="it-IT" sz="1100" dirty="0"/>
              <a:t> worker…</a:t>
            </a:r>
          </a:p>
        </p:txBody>
      </p:sp>
      <p:pic>
        <p:nvPicPr>
          <p:cNvPr id="3" name="Immagine 2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E2BE478D-0E49-9CEA-1628-B5EA1E8022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439" y="1804371"/>
            <a:ext cx="432000" cy="432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67BC999-3D41-40FD-BCA8-8F17530AFF5C}"/>
              </a:ext>
            </a:extLst>
          </p:cNvPr>
          <p:cNvSpPr txBox="1"/>
          <p:nvPr/>
        </p:nvSpPr>
        <p:spPr>
          <a:xfrm>
            <a:off x="5200650" y="1371474"/>
            <a:ext cx="15522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ScheduleJobPartition</a:t>
            </a:r>
            <a:r>
              <a:rPr lang="it-IT" sz="1100" dirty="0"/>
              <a:t> </a:t>
            </a:r>
            <a:r>
              <a:rPr lang="it-IT" sz="1100" dirty="0" err="1"/>
              <a:t>packet</a:t>
            </a:r>
            <a:r>
              <a:rPr lang="it-IT" sz="1100" dirty="0"/>
              <a:t> (</a:t>
            </a:r>
            <a:r>
              <a:rPr lang="it-IT" sz="1100" dirty="0" err="1"/>
              <a:t>partition</a:t>
            </a:r>
            <a:r>
              <a:rPr lang="it-IT" sz="1100" dirty="0"/>
              <a:t> 3)</a:t>
            </a:r>
          </a:p>
        </p:txBody>
      </p:sp>
      <p:pic>
        <p:nvPicPr>
          <p:cNvPr id="46" name="Elemento grafico 45" descr="Chiudi con riempimento a tinta unita">
            <a:extLst>
              <a:ext uri="{FF2B5EF4-FFF2-40B4-BE49-F238E27FC236}">
                <a16:creationId xmlns:a16="http://schemas.microsoft.com/office/drawing/2014/main" id="{18490936-CECF-620C-4E55-5AD83C1D57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32838" y="2225709"/>
            <a:ext cx="432000" cy="432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A9EBADF-3496-20D8-3041-8E41EECC6172}"/>
              </a:ext>
            </a:extLst>
          </p:cNvPr>
          <p:cNvSpPr txBox="1"/>
          <p:nvPr/>
        </p:nvSpPr>
        <p:spPr>
          <a:xfrm>
            <a:off x="7831926" y="1781666"/>
            <a:ext cx="1428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Worker </a:t>
            </a:r>
            <a:r>
              <a:rPr lang="it-IT" sz="1100" dirty="0" err="1"/>
              <a:t>crashed</a:t>
            </a:r>
            <a:r>
              <a:rPr lang="it-IT" sz="1100" dirty="0"/>
              <a:t> || Connection </a:t>
            </a:r>
            <a:r>
              <a:rPr lang="it-IT" sz="1100" dirty="0" err="1"/>
              <a:t>lost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374417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07407E-6 L 0.04466 0.225 " pathEditMode="fixed" rAng="0" ptsTypes="AA">
                                      <p:cBhvr>
                                        <p:cTn id="5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1125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0 L 0.05704 0.3375 " pathEditMode="fixed" rAng="0" ptsTypes="AA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2" y="1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8" grpId="0"/>
      <p:bldP spid="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 dirty="0"/>
              <a:t>WORKER SEARCH (2)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17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14" name="Immagine 1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2F77AE1-0BBC-CFAE-A4D8-E7590B9D2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6DF3A4C-01E7-9373-C950-7A0E88CAB6B3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9" name="Elemento grafico 8" descr="Chiudi con riempimento a tinta unita">
            <a:extLst>
              <a:ext uri="{FF2B5EF4-FFF2-40B4-BE49-F238E27FC236}">
                <a16:creationId xmlns:a16="http://schemas.microsoft.com/office/drawing/2014/main" id="{20070BE3-9853-1570-A832-225AD168CD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32838" y="2225709"/>
            <a:ext cx="432000" cy="432000"/>
          </a:xfrm>
          <a:prstGeom prst="rect">
            <a:avLst/>
          </a:prstGeom>
        </p:spPr>
      </p:pic>
      <p:pic>
        <p:nvPicPr>
          <p:cNvPr id="41" name="Immagine 40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783698E1-55CA-0B68-E2D1-A073A6FF3F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960" y="3351386"/>
            <a:ext cx="432000" cy="432000"/>
          </a:xfrm>
          <a:prstGeom prst="rect">
            <a:avLst/>
          </a:prstGeom>
        </p:spPr>
      </p:pic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D6FBD325-D3F4-E95B-40CB-9D94E88D5921}"/>
              </a:ext>
            </a:extLst>
          </p:cNvPr>
          <p:cNvSpPr txBox="1"/>
          <p:nvPr/>
        </p:nvSpPr>
        <p:spPr>
          <a:xfrm>
            <a:off x="5891983" y="3695961"/>
            <a:ext cx="15522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ScheduleJobPartition</a:t>
            </a:r>
            <a:r>
              <a:rPr lang="it-IT" sz="1100" dirty="0"/>
              <a:t> </a:t>
            </a:r>
            <a:r>
              <a:rPr lang="it-IT" sz="1100" dirty="0" err="1"/>
              <a:t>packet</a:t>
            </a:r>
            <a:r>
              <a:rPr lang="it-IT" sz="1100" dirty="0"/>
              <a:t> (</a:t>
            </a:r>
            <a:r>
              <a:rPr lang="it-IT" sz="1100" dirty="0" err="1"/>
              <a:t>partition</a:t>
            </a:r>
            <a:r>
              <a:rPr lang="it-IT" sz="1100" dirty="0"/>
              <a:t> 3)</a:t>
            </a:r>
          </a:p>
        </p:txBody>
      </p:sp>
      <p:pic>
        <p:nvPicPr>
          <p:cNvPr id="46" name="Immagine 45" descr="Immagine che contiene simbolo, Elementi grafici, Carattere, clipart&#10;&#10;Descrizione generata automaticamente">
            <a:extLst>
              <a:ext uri="{FF2B5EF4-FFF2-40B4-BE49-F238E27FC236}">
                <a16:creationId xmlns:a16="http://schemas.microsoft.com/office/drawing/2014/main" id="{D583C641-C794-FA02-28F8-0A8F1839F5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447" y="3769108"/>
            <a:ext cx="432000" cy="43200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193DA807-1322-9B22-C249-8D7573CB2BE1}"/>
              </a:ext>
            </a:extLst>
          </p:cNvPr>
          <p:cNvSpPr txBox="1"/>
          <p:nvPr/>
        </p:nvSpPr>
        <p:spPr>
          <a:xfrm>
            <a:off x="7831926" y="1781666"/>
            <a:ext cx="1428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Worker </a:t>
            </a:r>
            <a:r>
              <a:rPr lang="it-IT" sz="1100" dirty="0" err="1"/>
              <a:t>crashed</a:t>
            </a:r>
            <a:r>
              <a:rPr lang="it-IT" sz="1100" dirty="0"/>
              <a:t> || Connection </a:t>
            </a:r>
            <a:r>
              <a:rPr lang="it-IT" sz="1100" dirty="0" err="1"/>
              <a:t>lost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34552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6 L 0.20156 -0.06019 " pathEditMode="fixed" rAng="0" ptsTypes="AA">
                                      <p:cBhvr>
                                        <p:cTn id="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78" y="-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0.2375 0.10393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75" y="5185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 dirty="0"/>
              <a:t>WORKER SEARCH (2)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18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14" name="Immagine 1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2F77AE1-0BBC-CFAE-A4D8-E7590B9D2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6DF3A4C-01E7-9373-C950-7A0E88CAB6B3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9" name="Elemento grafico 8" descr="Chiudi con riempimento a tinta unita">
            <a:extLst>
              <a:ext uri="{FF2B5EF4-FFF2-40B4-BE49-F238E27FC236}">
                <a16:creationId xmlns:a16="http://schemas.microsoft.com/office/drawing/2014/main" id="{20070BE3-9853-1570-A832-225AD168CD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32838" y="2225709"/>
            <a:ext cx="432000" cy="432000"/>
          </a:xfrm>
          <a:prstGeom prst="rect">
            <a:avLst/>
          </a:prstGeom>
        </p:spPr>
      </p:pic>
      <p:pic>
        <p:nvPicPr>
          <p:cNvPr id="8" name="Immagine 7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783698E1-55CA-0B68-E2D1-A073A6FF3F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508" y="4070431"/>
            <a:ext cx="432000" cy="432000"/>
          </a:xfrm>
          <a:prstGeom prst="rect">
            <a:avLst/>
          </a:prstGeom>
        </p:spPr>
      </p:pic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77450BDB-9938-C085-8C08-DC630509B886}"/>
              </a:ext>
            </a:extLst>
          </p:cNvPr>
          <p:cNvSpPr txBox="1"/>
          <p:nvPr/>
        </p:nvSpPr>
        <p:spPr>
          <a:xfrm>
            <a:off x="7831926" y="1781666"/>
            <a:ext cx="1428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Worker </a:t>
            </a:r>
            <a:r>
              <a:rPr lang="it-IT" sz="1100" dirty="0" err="1"/>
              <a:t>crashed</a:t>
            </a:r>
            <a:r>
              <a:rPr lang="it-IT" sz="1100" dirty="0"/>
              <a:t> || Connection </a:t>
            </a:r>
            <a:r>
              <a:rPr lang="it-IT" sz="1100" dirty="0" err="1"/>
              <a:t>lost</a:t>
            </a:r>
            <a:endParaRPr lang="it-IT" sz="1100" dirty="0"/>
          </a:p>
        </p:txBody>
      </p:sp>
      <p:sp>
        <p:nvSpPr>
          <p:cNvPr id="61" name="Figura a mano libera: forma 60">
            <a:extLst>
              <a:ext uri="{FF2B5EF4-FFF2-40B4-BE49-F238E27FC236}">
                <a16:creationId xmlns:a16="http://schemas.microsoft.com/office/drawing/2014/main" id="{288A19D9-59EE-5CC0-8A77-D542DF043A28}"/>
              </a:ext>
            </a:extLst>
          </p:cNvPr>
          <p:cNvSpPr/>
          <p:nvPr/>
        </p:nvSpPr>
        <p:spPr>
          <a:xfrm>
            <a:off x="7384503" y="2445026"/>
            <a:ext cx="1898645" cy="1252331"/>
          </a:xfrm>
          <a:custGeom>
            <a:avLst/>
            <a:gdLst>
              <a:gd name="connsiteX0" fmla="*/ 1789314 w 1898645"/>
              <a:gd name="connsiteY0" fmla="*/ 1252331 h 1252331"/>
              <a:gd name="connsiteX1" fmla="*/ 271 w 1898645"/>
              <a:gd name="connsiteY1" fmla="*/ 775252 h 1252331"/>
              <a:gd name="connsiteX2" fmla="*/ 1898645 w 1898645"/>
              <a:gd name="connsiteY2" fmla="*/ 0 h 1252331"/>
              <a:gd name="connsiteX3" fmla="*/ 1898645 w 1898645"/>
              <a:gd name="connsiteY3" fmla="*/ 0 h 1252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8645" h="1252331">
                <a:moveTo>
                  <a:pt x="1789314" y="1252331"/>
                </a:moveTo>
                <a:cubicBezTo>
                  <a:pt x="885681" y="1118152"/>
                  <a:pt x="-17951" y="983974"/>
                  <a:pt x="271" y="775252"/>
                </a:cubicBezTo>
                <a:cubicBezTo>
                  <a:pt x="18493" y="566530"/>
                  <a:pt x="1898645" y="0"/>
                  <a:pt x="1898645" y="0"/>
                </a:cubicBezTo>
                <a:lnTo>
                  <a:pt x="1898645" y="0"/>
                </a:lnTo>
              </a:path>
            </a:pathLst>
          </a:custGeom>
          <a:ln w="38100">
            <a:solidFill>
              <a:schemeClr val="dk1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2A99128D-38DA-4B95-E0CC-98F4532D34F7}"/>
              </a:ext>
            </a:extLst>
          </p:cNvPr>
          <p:cNvSpPr txBox="1"/>
          <p:nvPr/>
        </p:nvSpPr>
        <p:spPr>
          <a:xfrm>
            <a:off x="7578910" y="3069284"/>
            <a:ext cx="1440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DFS «connection»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6D4B4A0B-D31B-F243-8ACC-91496E04CCC8}"/>
              </a:ext>
            </a:extLst>
          </p:cNvPr>
          <p:cNvSpPr txBox="1"/>
          <p:nvPr/>
        </p:nvSpPr>
        <p:spPr>
          <a:xfrm>
            <a:off x="10326639" y="348793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Partition3</a:t>
            </a:r>
          </a:p>
        </p:txBody>
      </p:sp>
      <p:pic>
        <p:nvPicPr>
          <p:cNvPr id="67" name="Immagine 66" descr="Immagine che contiene schermata, cerchio, design, bianco e nero&#10;&#10;Descrizione generata automaticamente">
            <a:extLst>
              <a:ext uri="{FF2B5EF4-FFF2-40B4-BE49-F238E27FC236}">
                <a16:creationId xmlns:a16="http://schemas.microsoft.com/office/drawing/2014/main" id="{FD35CFFB-28C0-7C08-8751-8F7A38FE38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3765701"/>
            <a:ext cx="432000" cy="432000"/>
          </a:xfrm>
          <a:prstGeom prst="rect">
            <a:avLst/>
          </a:prstGeom>
        </p:spPr>
      </p:pic>
      <p:pic>
        <p:nvPicPr>
          <p:cNvPr id="68" name="Immagine 67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7313A57C-E95D-EA84-9B7A-619DC7F7C7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096" y="4316327"/>
            <a:ext cx="432000" cy="432000"/>
          </a:xfrm>
          <a:prstGeom prst="rect">
            <a:avLst/>
          </a:prstGeom>
        </p:spPr>
      </p:pic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A5E26DB6-768D-73D1-C8AB-ED305B126CA1}"/>
              </a:ext>
            </a:extLst>
          </p:cNvPr>
          <p:cNvSpPr txBox="1"/>
          <p:nvPr/>
        </p:nvSpPr>
        <p:spPr>
          <a:xfrm>
            <a:off x="7887902" y="4016342"/>
            <a:ext cx="1488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Processing…</a:t>
            </a:r>
          </a:p>
        </p:txBody>
      </p:sp>
    </p:spTree>
    <p:extLst>
      <p:ext uri="{BB962C8B-B14F-4D97-AF65-F5344CB8AC3E}">
        <p14:creationId xmlns:p14="http://schemas.microsoft.com/office/powerpoint/2010/main" val="158449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3" grpId="0"/>
      <p:bldP spid="65" grpId="0"/>
      <p:bldP spid="69" grpId="0"/>
      <p:bldP spid="69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 dirty="0"/>
              <a:t>WORKER SEARCH (2)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19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14" name="Immagine 1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2F77AE1-0BBC-CFAE-A4D8-E7590B9D2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6DF3A4C-01E7-9373-C950-7A0E88CAB6B3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9" name="Elemento grafico 8" descr="Chiudi con riempimento a tinta unita">
            <a:extLst>
              <a:ext uri="{FF2B5EF4-FFF2-40B4-BE49-F238E27FC236}">
                <a16:creationId xmlns:a16="http://schemas.microsoft.com/office/drawing/2014/main" id="{20070BE3-9853-1570-A832-225AD168CD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32838" y="2225709"/>
            <a:ext cx="432000" cy="432000"/>
          </a:xfrm>
          <a:prstGeom prst="rect">
            <a:avLst/>
          </a:prstGeom>
        </p:spPr>
      </p:pic>
      <p:pic>
        <p:nvPicPr>
          <p:cNvPr id="8" name="Immagine 7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783698E1-55CA-0B68-E2D1-A073A6FF3F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508" y="4070431"/>
            <a:ext cx="432000" cy="432000"/>
          </a:xfrm>
          <a:prstGeom prst="rect">
            <a:avLst/>
          </a:prstGeom>
        </p:spPr>
      </p:pic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77450BDB-9938-C085-8C08-DC630509B886}"/>
              </a:ext>
            </a:extLst>
          </p:cNvPr>
          <p:cNvSpPr txBox="1"/>
          <p:nvPr/>
        </p:nvSpPr>
        <p:spPr>
          <a:xfrm>
            <a:off x="7831926" y="1781666"/>
            <a:ext cx="1428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Worker </a:t>
            </a:r>
            <a:r>
              <a:rPr lang="it-IT" sz="1100" dirty="0" err="1"/>
              <a:t>crashed</a:t>
            </a:r>
            <a:r>
              <a:rPr lang="it-IT" sz="1100" dirty="0"/>
              <a:t> || Connection </a:t>
            </a:r>
            <a:r>
              <a:rPr lang="it-IT" sz="1100" dirty="0" err="1"/>
              <a:t>lost</a:t>
            </a:r>
            <a:endParaRPr lang="it-IT" sz="1100" dirty="0"/>
          </a:p>
        </p:txBody>
      </p:sp>
      <p:sp>
        <p:nvSpPr>
          <p:cNvPr id="61" name="Figura a mano libera: forma 60">
            <a:extLst>
              <a:ext uri="{FF2B5EF4-FFF2-40B4-BE49-F238E27FC236}">
                <a16:creationId xmlns:a16="http://schemas.microsoft.com/office/drawing/2014/main" id="{288A19D9-59EE-5CC0-8A77-D542DF043A28}"/>
              </a:ext>
            </a:extLst>
          </p:cNvPr>
          <p:cNvSpPr/>
          <p:nvPr/>
        </p:nvSpPr>
        <p:spPr>
          <a:xfrm>
            <a:off x="7384503" y="2445026"/>
            <a:ext cx="1898645" cy="1252331"/>
          </a:xfrm>
          <a:custGeom>
            <a:avLst/>
            <a:gdLst>
              <a:gd name="connsiteX0" fmla="*/ 1789314 w 1898645"/>
              <a:gd name="connsiteY0" fmla="*/ 1252331 h 1252331"/>
              <a:gd name="connsiteX1" fmla="*/ 271 w 1898645"/>
              <a:gd name="connsiteY1" fmla="*/ 775252 h 1252331"/>
              <a:gd name="connsiteX2" fmla="*/ 1898645 w 1898645"/>
              <a:gd name="connsiteY2" fmla="*/ 0 h 1252331"/>
              <a:gd name="connsiteX3" fmla="*/ 1898645 w 1898645"/>
              <a:gd name="connsiteY3" fmla="*/ 0 h 1252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8645" h="1252331">
                <a:moveTo>
                  <a:pt x="1789314" y="1252331"/>
                </a:moveTo>
                <a:cubicBezTo>
                  <a:pt x="885681" y="1118152"/>
                  <a:pt x="-17951" y="983974"/>
                  <a:pt x="271" y="775252"/>
                </a:cubicBezTo>
                <a:cubicBezTo>
                  <a:pt x="18493" y="566530"/>
                  <a:pt x="1898645" y="0"/>
                  <a:pt x="1898645" y="0"/>
                </a:cubicBezTo>
                <a:lnTo>
                  <a:pt x="1898645" y="0"/>
                </a:lnTo>
              </a:path>
            </a:pathLst>
          </a:custGeom>
          <a:ln w="38100">
            <a:solidFill>
              <a:schemeClr val="dk1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2A99128D-38DA-4B95-E0CC-98F4532D34F7}"/>
              </a:ext>
            </a:extLst>
          </p:cNvPr>
          <p:cNvSpPr txBox="1"/>
          <p:nvPr/>
        </p:nvSpPr>
        <p:spPr>
          <a:xfrm>
            <a:off x="7578910" y="3069284"/>
            <a:ext cx="1440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DFS «connection»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6D4B4A0B-D31B-F243-8ACC-91496E04CCC8}"/>
              </a:ext>
            </a:extLst>
          </p:cNvPr>
          <p:cNvSpPr txBox="1"/>
          <p:nvPr/>
        </p:nvSpPr>
        <p:spPr>
          <a:xfrm>
            <a:off x="10326639" y="348793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Partition3</a:t>
            </a:r>
          </a:p>
        </p:txBody>
      </p:sp>
      <p:pic>
        <p:nvPicPr>
          <p:cNvPr id="67" name="Immagine 66" descr="Immagine che contiene schermata, cerchio, design, bianco e nero&#10;&#10;Descrizione generata automaticamente">
            <a:extLst>
              <a:ext uri="{FF2B5EF4-FFF2-40B4-BE49-F238E27FC236}">
                <a16:creationId xmlns:a16="http://schemas.microsoft.com/office/drawing/2014/main" id="{FD35CFFB-28C0-7C08-8751-8F7A38FE38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3765701"/>
            <a:ext cx="432000" cy="4320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1C68B2E-EE24-92B3-F27C-F4D005D228BD}"/>
              </a:ext>
            </a:extLst>
          </p:cNvPr>
          <p:cNvSpPr txBox="1"/>
          <p:nvPr/>
        </p:nvSpPr>
        <p:spPr>
          <a:xfrm>
            <a:off x="7842375" y="4466872"/>
            <a:ext cx="193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JobSucess</a:t>
            </a:r>
            <a:r>
              <a:rPr lang="it-IT" sz="1100" dirty="0"/>
              <a:t> </a:t>
            </a:r>
            <a:r>
              <a:rPr lang="it-IT" sz="1100" dirty="0" err="1"/>
              <a:t>packet</a:t>
            </a:r>
            <a:endParaRPr lang="it-IT" sz="1100" dirty="0"/>
          </a:p>
        </p:txBody>
      </p:sp>
      <p:pic>
        <p:nvPicPr>
          <p:cNvPr id="38" name="Elemento grafico 37" descr="Segno di spunta con riempimento a tinta unita">
            <a:extLst>
              <a:ext uri="{FF2B5EF4-FFF2-40B4-BE49-F238E27FC236}">
                <a16:creationId xmlns:a16="http://schemas.microsoft.com/office/drawing/2014/main" id="{8A5EE364-10DC-D0AF-3EAC-D19F62C70A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70053" y="3257985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9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022E-16 L -0.2444 -0.1192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27" y="-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17BC3F4-20DA-786C-8782-399B67A1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7573DC6-7C24-BA18-363A-158FD7DED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95E03DC-4A5D-4425-2F6F-C2BCF791D2C8}"/>
              </a:ext>
            </a:extLst>
          </p:cNvPr>
          <p:cNvSpPr txBox="1"/>
          <p:nvPr/>
        </p:nvSpPr>
        <p:spPr>
          <a:xfrm>
            <a:off x="439158" y="1597467"/>
            <a:ext cx="277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B050"/>
                </a:solidFill>
              </a:rPr>
              <a:t>Distributed File System</a:t>
            </a:r>
            <a:endParaRPr lang="it-IT" dirty="0"/>
          </a:p>
        </p:txBody>
      </p:sp>
      <p:pic>
        <p:nvPicPr>
          <p:cNvPr id="7" name="Immagine 6" descr="Immagine che contiene Elementi grafici, clipart, schermata, grafica&#10;&#10;Descrizione generata automaticamente">
            <a:extLst>
              <a:ext uri="{FF2B5EF4-FFF2-40B4-BE49-F238E27FC236}">
                <a16:creationId xmlns:a16="http://schemas.microsoft.com/office/drawing/2014/main" id="{8B3F16F9-46B8-7C15-2612-79FC0772A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72" y="3011574"/>
            <a:ext cx="1800000" cy="1800000"/>
          </a:xfrm>
          <a:prstGeom prst="rect">
            <a:avLst/>
          </a:prstGeom>
        </p:spPr>
      </p:pic>
      <p:pic>
        <p:nvPicPr>
          <p:cNvPr id="9" name="Immagine 8" descr="Immagine che contiene Elementi grafici, cerchio, clipart, design&#10;&#10;Descrizione generata automaticamente">
            <a:extLst>
              <a:ext uri="{FF2B5EF4-FFF2-40B4-BE49-F238E27FC236}">
                <a16:creationId xmlns:a16="http://schemas.microsoft.com/office/drawing/2014/main" id="{75814298-B50D-35E3-5FA3-A487914C1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864" y="3011574"/>
            <a:ext cx="1800000" cy="18000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DDDB1BD-B41D-E8BB-5FDF-B40B39B122EF}"/>
              </a:ext>
            </a:extLst>
          </p:cNvPr>
          <p:cNvSpPr txBox="1"/>
          <p:nvPr/>
        </p:nvSpPr>
        <p:spPr>
          <a:xfrm>
            <a:off x="3400650" y="1597467"/>
            <a:ext cx="22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Network </a:t>
            </a:r>
            <a:r>
              <a:rPr lang="it-IT" dirty="0" err="1"/>
              <a:t>Channels</a:t>
            </a:r>
            <a:endParaRPr lang="it-IT" dirty="0"/>
          </a:p>
        </p:txBody>
      </p:sp>
      <p:pic>
        <p:nvPicPr>
          <p:cNvPr id="12" name="Immagine 11" descr="Immagine che contiene schermata, Carattere, Elementi grafici, logo&#10;&#10;Descrizione generata automaticamente">
            <a:extLst>
              <a:ext uri="{FF2B5EF4-FFF2-40B4-BE49-F238E27FC236}">
                <a16:creationId xmlns:a16="http://schemas.microsoft.com/office/drawing/2014/main" id="{714D481A-F8EF-598E-60F2-F258BFADF6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188" y="3011574"/>
            <a:ext cx="1800000" cy="1800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6923B91-1FAA-5D27-B04F-697FED553A44}"/>
              </a:ext>
            </a:extLst>
          </p:cNvPr>
          <p:cNvSpPr txBox="1"/>
          <p:nvPr/>
        </p:nvSpPr>
        <p:spPr>
          <a:xfrm>
            <a:off x="7370088" y="1597467"/>
            <a:ext cx="82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B050"/>
                </a:solidFill>
              </a:rPr>
              <a:t>Batch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6CDBEF4-3D7A-AF57-9A4E-32BE4F963073}"/>
              </a:ext>
            </a:extLst>
          </p:cNvPr>
          <p:cNvSpPr txBox="1"/>
          <p:nvPr/>
        </p:nvSpPr>
        <p:spPr>
          <a:xfrm>
            <a:off x="9757287" y="1597467"/>
            <a:ext cx="144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Streaming</a:t>
            </a:r>
          </a:p>
        </p:txBody>
      </p:sp>
      <p:pic>
        <p:nvPicPr>
          <p:cNvPr id="16" name="Immagine 15" descr="Immagine che contiene clipart, arte, simbolo, cerchio&#10;&#10;Descrizione generata automaticamente">
            <a:extLst>
              <a:ext uri="{FF2B5EF4-FFF2-40B4-BE49-F238E27FC236}">
                <a16:creationId xmlns:a16="http://schemas.microsoft.com/office/drawing/2014/main" id="{FFBD81F0-D33E-8A46-CC0F-501267CAC0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204" y="3011574"/>
            <a:ext cx="1800000" cy="1800000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2F811FF6-111E-C705-2847-228A281C78C8}"/>
              </a:ext>
            </a:extLst>
          </p:cNvPr>
          <p:cNvSpPr/>
          <p:nvPr/>
        </p:nvSpPr>
        <p:spPr>
          <a:xfrm>
            <a:off x="2685226" y="1960765"/>
            <a:ext cx="1066319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VS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F0CCA95C-E101-E9B3-A96D-E8C89218B4B7}"/>
              </a:ext>
            </a:extLst>
          </p:cNvPr>
          <p:cNvSpPr/>
          <p:nvPr/>
        </p:nvSpPr>
        <p:spPr>
          <a:xfrm>
            <a:off x="8593714" y="1960765"/>
            <a:ext cx="10663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VS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555B5B3-3861-FA32-A1CF-388FCF20527D}"/>
              </a:ext>
            </a:extLst>
          </p:cNvPr>
          <p:cNvSpPr txBox="1"/>
          <p:nvPr/>
        </p:nvSpPr>
        <p:spPr>
          <a:xfrm>
            <a:off x="6882204" y="5083370"/>
            <a:ext cx="4498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 err="1"/>
              <a:t>We’ve</a:t>
            </a:r>
            <a:r>
              <a:rPr lang="it-IT" sz="1400" dirty="0"/>
              <a:t> </a:t>
            </a:r>
            <a:r>
              <a:rPr lang="it-IT" sz="1400" dirty="0" err="1"/>
              <a:t>chosen</a:t>
            </a:r>
            <a:r>
              <a:rPr lang="it-IT" sz="1400" dirty="0"/>
              <a:t> batch processing </a:t>
            </a:r>
            <a:r>
              <a:rPr lang="it-IT" sz="1400" dirty="0" err="1"/>
              <a:t>because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wanted</a:t>
            </a:r>
            <a:r>
              <a:rPr lang="it-IT" sz="1400" dirty="0"/>
              <a:t> to focus on processing large </a:t>
            </a:r>
            <a:r>
              <a:rPr lang="it-IT" sz="1400" dirty="0" err="1"/>
              <a:t>amounts</a:t>
            </a:r>
            <a:r>
              <a:rPr lang="it-IT" sz="1400" dirty="0"/>
              <a:t> of data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scheduled</a:t>
            </a:r>
            <a:r>
              <a:rPr lang="it-IT" sz="1400" dirty="0"/>
              <a:t> time, </a:t>
            </a:r>
            <a:r>
              <a:rPr lang="it-IT" sz="1400" dirty="0" err="1"/>
              <a:t>instead</a:t>
            </a:r>
            <a:r>
              <a:rPr lang="it-IT" sz="1400" dirty="0"/>
              <a:t> of </a:t>
            </a:r>
            <a:r>
              <a:rPr lang="it-IT" sz="1400" dirty="0" err="1"/>
              <a:t>providing</a:t>
            </a:r>
            <a:r>
              <a:rPr lang="it-IT" sz="1400" dirty="0"/>
              <a:t> </a:t>
            </a:r>
            <a:r>
              <a:rPr lang="it-IT" sz="1400" dirty="0" err="1"/>
              <a:t>real</a:t>
            </a:r>
            <a:r>
              <a:rPr lang="it-IT" sz="1400" dirty="0"/>
              <a:t> time data </a:t>
            </a:r>
            <a:r>
              <a:rPr lang="it-IT" sz="1400" dirty="0" err="1"/>
              <a:t>continuosly</a:t>
            </a:r>
            <a:r>
              <a:rPr lang="it-IT" sz="1400" dirty="0"/>
              <a:t> to the system.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DBDB181-F8C1-57EC-2EFB-90088BCA6FB3}"/>
              </a:ext>
            </a:extLst>
          </p:cNvPr>
          <p:cNvSpPr txBox="1"/>
          <p:nvPr/>
        </p:nvSpPr>
        <p:spPr>
          <a:xfrm>
            <a:off x="439159" y="5081110"/>
            <a:ext cx="5163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In </a:t>
            </a:r>
            <a:r>
              <a:rPr lang="it-IT" sz="1400" dirty="0" err="1"/>
              <a:t>order</a:t>
            </a:r>
            <a:r>
              <a:rPr lang="it-IT" sz="1400" dirty="0"/>
              <a:t> to </a:t>
            </a:r>
            <a:r>
              <a:rPr lang="it-IT" sz="1400" dirty="0" err="1"/>
              <a:t>lighten</a:t>
            </a:r>
            <a:r>
              <a:rPr lang="it-IT" sz="1400" dirty="0"/>
              <a:t> </a:t>
            </a:r>
            <a:r>
              <a:rPr lang="it-IT" sz="1400" dirty="0" err="1"/>
              <a:t>communications</a:t>
            </a:r>
            <a:r>
              <a:rPr lang="it-IT" sz="1400" dirty="0"/>
              <a:t> </a:t>
            </a:r>
            <a:r>
              <a:rPr lang="it-IT" sz="1400" dirty="0" err="1"/>
              <a:t>between</a:t>
            </a:r>
            <a:r>
              <a:rPr lang="it-IT" sz="1400" dirty="0"/>
              <a:t> coordinator and workers, </a:t>
            </a:r>
            <a:r>
              <a:rPr lang="it-IT" sz="1400" dirty="0" err="1"/>
              <a:t>we’ve</a:t>
            </a:r>
            <a:r>
              <a:rPr lang="it-IT" sz="1400" dirty="0"/>
              <a:t> </a:t>
            </a:r>
            <a:r>
              <a:rPr lang="it-IT" sz="1400" dirty="0" err="1"/>
              <a:t>chosen</a:t>
            </a:r>
            <a:r>
              <a:rPr lang="it-IT" sz="1400" dirty="0"/>
              <a:t> a DFS </a:t>
            </a:r>
            <a:r>
              <a:rPr lang="it-IT" sz="1400" dirty="0" err="1"/>
              <a:t>approach</a:t>
            </a:r>
            <a:r>
              <a:rPr lang="it-IT" sz="1400" dirty="0"/>
              <a:t> in </a:t>
            </a:r>
            <a:r>
              <a:rPr lang="it-IT" sz="1400" dirty="0" err="1"/>
              <a:t>order</a:t>
            </a:r>
            <a:r>
              <a:rPr lang="it-IT" sz="1400" dirty="0"/>
              <a:t> to, </a:t>
            </a:r>
            <a:r>
              <a:rPr lang="it-IT" sz="1400" dirty="0" err="1"/>
              <a:t>through</a:t>
            </a:r>
            <a:r>
              <a:rPr lang="it-IT" sz="1400" dirty="0"/>
              <a:t> network </a:t>
            </a:r>
            <a:r>
              <a:rPr lang="it-IT" sz="1400" dirty="0" err="1"/>
              <a:t>channels</a:t>
            </a:r>
            <a:r>
              <a:rPr lang="it-IT" sz="1400" dirty="0"/>
              <a:t>, </a:t>
            </a:r>
            <a:r>
              <a:rPr lang="it-IT" sz="1400" dirty="0" err="1"/>
              <a:t>exchange</a:t>
            </a:r>
            <a:r>
              <a:rPr lang="it-IT" sz="1400" dirty="0"/>
              <a:t> </a:t>
            </a:r>
            <a:r>
              <a:rPr lang="it-IT" sz="1400" dirty="0" err="1"/>
              <a:t>only</a:t>
            </a:r>
            <a:r>
              <a:rPr lang="it-IT" sz="1400" dirty="0"/>
              <a:t> </a:t>
            </a:r>
            <a:r>
              <a:rPr lang="it-IT" sz="1400" dirty="0" err="1"/>
              <a:t>job’s</a:t>
            </a:r>
            <a:r>
              <a:rPr lang="it-IT" sz="1400" dirty="0"/>
              <a:t> </a:t>
            </a:r>
            <a:r>
              <a:rPr lang="it-IT" sz="1400" dirty="0" err="1"/>
              <a:t>details</a:t>
            </a:r>
            <a:r>
              <a:rPr lang="it-IT" sz="1400" dirty="0"/>
              <a:t>/</a:t>
            </a:r>
            <a:r>
              <a:rPr lang="it-IT" sz="1400" dirty="0" err="1"/>
              <a:t>operations</a:t>
            </a:r>
            <a:r>
              <a:rPr lang="it-IT" sz="1400" dirty="0"/>
              <a:t> and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job’s</a:t>
            </a:r>
            <a:r>
              <a:rPr lang="it-IT" sz="1400" dirty="0"/>
              <a:t> </a:t>
            </a:r>
            <a:r>
              <a:rPr lang="it-IT" sz="1400" dirty="0" err="1"/>
              <a:t>releted</a:t>
            </a:r>
            <a:r>
              <a:rPr lang="it-IT" sz="1400" dirty="0"/>
              <a:t> data.</a:t>
            </a:r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BE880FE5-E8E8-0DC5-B356-3D4ED60EDEA2}"/>
              </a:ext>
            </a:extLst>
          </p:cNvPr>
          <p:cNvSpPr txBox="1">
            <a:spLocks/>
          </p:cNvSpPr>
          <p:nvPr/>
        </p:nvSpPr>
        <p:spPr>
          <a:xfrm>
            <a:off x="594485" y="223212"/>
            <a:ext cx="10972800" cy="9927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OUR CHOICES</a:t>
            </a:r>
          </a:p>
        </p:txBody>
      </p:sp>
    </p:spTree>
    <p:extLst>
      <p:ext uri="{BB962C8B-B14F-4D97-AF65-F5344CB8AC3E}">
        <p14:creationId xmlns:p14="http://schemas.microsoft.com/office/powerpoint/2010/main" val="1765645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36121-D220-771F-DAD1-0BC4420F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48" y="187325"/>
            <a:ext cx="3932237" cy="1600200"/>
          </a:xfrm>
        </p:spPr>
        <p:txBody>
          <a:bodyPr/>
          <a:lstStyle/>
          <a:p>
            <a:r>
              <a:rPr lang="it-IT"/>
              <a:t>Worker </a:t>
            </a:r>
            <a:r>
              <a:rPr lang="it-IT" err="1"/>
              <a:t>execution</a:t>
            </a:r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B3A5B39-7805-6231-F657-7E657A2AC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1148" y="1787524"/>
            <a:ext cx="3932237" cy="4302379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Segnaposto data 9">
            <a:extLst>
              <a:ext uri="{FF2B5EF4-FFF2-40B4-BE49-F238E27FC236}">
                <a16:creationId xmlns:a16="http://schemas.microsoft.com/office/drawing/2014/main" id="{E094DC6F-1ADB-AF88-AA3D-880DD152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1148" y="6339332"/>
            <a:ext cx="2743200" cy="365125"/>
          </a:xfrm>
        </p:spPr>
        <p:txBody>
          <a:bodyPr/>
          <a:lstStyle/>
          <a:p>
            <a:fld id="{0CDF1121-0ABF-4451-996E-E0268C6484C4}" type="datetime1">
              <a:rPr lang="it-IT" smtClean="0"/>
              <a:pPr/>
              <a:t>08/05/2024</a:t>
            </a:fld>
            <a:endParaRPr lang="it-IT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A6E74565-8C3D-C570-8A47-B88EF8FC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7652" y="6349746"/>
            <a:ext cx="2743200" cy="365125"/>
          </a:xfrm>
        </p:spPr>
        <p:txBody>
          <a:bodyPr/>
          <a:lstStyle/>
          <a:p>
            <a:fld id="{1BD29D25-2A25-4035-9796-E89A0AD5A88C}" type="slidenum">
              <a:rPr lang="it-IT" smtClean="0"/>
              <a:pPr/>
              <a:t>20</a:t>
            </a:fld>
            <a:endParaRPr lang="it-IT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25FB01F-3444-6A69-A045-47C97FB9D6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52938" y="666750"/>
            <a:ext cx="7448550" cy="542290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engine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engineFactory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dfsSrcFile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findFile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100">
                <a:solidFill>
                  <a:srgbClr val="89DD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dfsSrcFileName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partitions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dfsSrcPartitionNames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());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restoredBackup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loadBackupInfo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100">
                <a:solidFill>
                  <a:srgbClr val="89DD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jobId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dfsDstFileName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());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Create the </a:t>
            </a: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in </a:t>
            </a: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which</a:t>
            </a: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we</a:t>
            </a: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are </a:t>
            </a: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going</a:t>
            </a: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to put the </a:t>
            </a: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results</a:t>
            </a:r>
            <a:b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dfsDstFilePartition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restoredBackup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!= </a:t>
            </a: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</a:t>
            </a: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?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restoredBackup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dstFilePartition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 :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createTempFilePartition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dfsDstFileName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CreateFileOptions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1" i="1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IF_NOT_EXISTS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Initialize</a:t>
            </a: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backup information</a:t>
            </a:r>
            <a:b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restoredBackup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== </a:t>
            </a: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writeBackupInfo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jobId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dfsDstFilePartition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compiledOps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ThreadPools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executeSync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cpuThreadPool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                ()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Program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compile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engine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ops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()));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it-IT" altLang="it-IT" sz="1100" i="1">
                <a:solidFill>
                  <a:srgbClr val="546E7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// Work loop </a:t>
            </a:r>
            <a:r>
              <a:rPr lang="it-IT" altLang="it-IT" sz="1100" i="1" err="1">
                <a:solidFill>
                  <a:srgbClr val="546E7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executing</a:t>
            </a:r>
            <a:r>
              <a:rPr lang="it-IT" altLang="it-IT" sz="1100" i="1">
                <a:solidFill>
                  <a:srgbClr val="546E7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the task</a:t>
            </a: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it-IT" altLang="it-IT" sz="1100" i="1">
                <a:solidFill>
                  <a:srgbClr val="546E7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//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1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</a:t>
            </a:r>
            <a:r>
              <a:rPr kumimoji="0" lang="it-IT" altLang="it-IT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new 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JobSuccessPacket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dfsDstFilePartition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1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partitionFileName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());</a:t>
            </a:r>
            <a:endParaRPr kumimoji="0" lang="it-IT" altLang="it-IT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98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/>
              <a:t>WORKER EXECUTION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21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8" name="Immagine 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31AC298-3F52-6E26-E99B-77D5D547C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6F284C-02F7-F047-03A5-2087E520D2B8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14" name="Immagine 13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78AD0632-E287-6AA1-6687-E4412D2E58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91" y="4971664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2AC277C-50BF-F43D-15E5-F5996BEDE8F7}"/>
              </a:ext>
            </a:extLst>
          </p:cNvPr>
          <p:cNvSpPr txBox="1"/>
          <p:nvPr/>
        </p:nvSpPr>
        <p:spPr>
          <a:xfrm>
            <a:off x="718505" y="4536659"/>
            <a:ext cx="14883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Checking for backup...</a:t>
            </a:r>
          </a:p>
        </p:txBody>
      </p:sp>
      <p:pic>
        <p:nvPicPr>
          <p:cNvPr id="38" name="Elemento grafico 37" descr="Frecce a zig zag con riempimento a tinta unita">
            <a:extLst>
              <a:ext uri="{FF2B5EF4-FFF2-40B4-BE49-F238E27FC236}">
                <a16:creationId xmlns:a16="http://schemas.microsoft.com/office/drawing/2014/main" id="{F8DF8A4D-D196-08FF-33AA-7743526320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32285" y="4958774"/>
            <a:ext cx="432000" cy="432000"/>
          </a:xfrm>
          <a:prstGeom prst="rect">
            <a:avLst/>
          </a:prstGeom>
        </p:spPr>
      </p:pic>
      <p:sp>
        <p:nvSpPr>
          <p:cNvPr id="41" name="Parentesi graffa aperta 40">
            <a:extLst>
              <a:ext uri="{FF2B5EF4-FFF2-40B4-BE49-F238E27FC236}">
                <a16:creationId xmlns:a16="http://schemas.microsoft.com/office/drawing/2014/main" id="{5A3A54A2-F5D9-4308-2242-D8C1EF431FDD}"/>
              </a:ext>
            </a:extLst>
          </p:cNvPr>
          <p:cNvSpPr/>
          <p:nvPr/>
        </p:nvSpPr>
        <p:spPr>
          <a:xfrm>
            <a:off x="2393690" y="4661955"/>
            <a:ext cx="354890" cy="9915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81961C3D-909D-985F-39B2-2E545A1E0520}"/>
              </a:ext>
            </a:extLst>
          </p:cNvPr>
          <p:cNvSpPr txBox="1"/>
          <p:nvPr/>
        </p:nvSpPr>
        <p:spPr>
          <a:xfrm>
            <a:off x="2616459" y="4721041"/>
            <a:ext cx="1360692" cy="266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Restore</a:t>
            </a:r>
            <a:r>
              <a:rPr lang="it-IT" sz="1100" dirty="0"/>
              <a:t> </a:t>
            </a:r>
            <a:r>
              <a:rPr lang="it-IT" sz="1100" dirty="0" err="1"/>
              <a:t>it</a:t>
            </a:r>
            <a:r>
              <a:rPr lang="it-IT" sz="1100" dirty="0"/>
              <a:t> </a:t>
            </a:r>
            <a:r>
              <a:rPr lang="it-IT" sz="1100" dirty="0" err="1"/>
              <a:t>if</a:t>
            </a:r>
            <a:r>
              <a:rPr lang="it-IT" sz="1100" dirty="0"/>
              <a:t> </a:t>
            </a:r>
            <a:r>
              <a:rPr lang="it-IT" sz="1100" dirty="0" err="1"/>
              <a:t>found</a:t>
            </a:r>
            <a:endParaRPr lang="it-IT" sz="1100" dirty="0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43D9D90-9315-7A24-5BFD-B4A4002A0864}"/>
              </a:ext>
            </a:extLst>
          </p:cNvPr>
          <p:cNvSpPr txBox="1"/>
          <p:nvPr/>
        </p:nvSpPr>
        <p:spPr>
          <a:xfrm>
            <a:off x="2616459" y="5188220"/>
            <a:ext cx="1360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Initialize</a:t>
            </a:r>
            <a:r>
              <a:rPr lang="it-IT" sz="1100" dirty="0"/>
              <a:t> </a:t>
            </a:r>
            <a:r>
              <a:rPr lang="it-IT" sz="1100" dirty="0" err="1"/>
              <a:t>it</a:t>
            </a:r>
            <a:r>
              <a:rPr lang="it-IT" sz="1100" dirty="0"/>
              <a:t> </a:t>
            </a:r>
            <a:r>
              <a:rPr lang="it-IT" sz="1100" dirty="0" err="1"/>
              <a:t>if</a:t>
            </a:r>
            <a:r>
              <a:rPr lang="it-IT" sz="1100" dirty="0"/>
              <a:t> </a:t>
            </a:r>
            <a:r>
              <a:rPr lang="it-IT" sz="1100" dirty="0" err="1"/>
              <a:t>not</a:t>
            </a:r>
            <a:r>
              <a:rPr lang="it-IT" sz="1100" dirty="0"/>
              <a:t> </a:t>
            </a:r>
            <a:r>
              <a:rPr lang="it-IT" sz="1100" dirty="0" err="1"/>
              <a:t>found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199616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42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41" grpId="0" animBg="1"/>
      <p:bldP spid="41" grpId="1" animBg="1"/>
      <p:bldP spid="45" grpId="0"/>
      <p:bldP spid="45" grpId="1"/>
      <p:bldP spid="46" grpId="0"/>
      <p:bldP spid="46" grpId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/>
              <a:t>WORKER EXECUTION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22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8" name="Immagine 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31AC298-3F52-6E26-E99B-77D5D547C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6F284C-02F7-F047-03A5-2087E520D2B8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14" name="Immagine 13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78AD0632-E287-6AA1-6687-E4412D2E58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91" y="4971664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2AC277C-50BF-F43D-15E5-F5996BEDE8F7}"/>
              </a:ext>
            </a:extLst>
          </p:cNvPr>
          <p:cNvSpPr txBox="1"/>
          <p:nvPr/>
        </p:nvSpPr>
        <p:spPr>
          <a:xfrm>
            <a:off x="718505" y="4536659"/>
            <a:ext cx="14883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Compiling</a:t>
            </a:r>
            <a:r>
              <a:rPr lang="it-IT" sz="1100" dirty="0"/>
              <a:t> </a:t>
            </a:r>
            <a:r>
              <a:rPr lang="it-IT" sz="1100" dirty="0" err="1"/>
              <a:t>received</a:t>
            </a:r>
            <a:r>
              <a:rPr lang="it-IT" sz="1100" dirty="0"/>
              <a:t> ops</a:t>
            </a:r>
          </a:p>
        </p:txBody>
      </p:sp>
      <p:pic>
        <p:nvPicPr>
          <p:cNvPr id="38" name="Elemento grafico 37" descr="Frecce a zig zag con riempimento a tinta unita">
            <a:extLst>
              <a:ext uri="{FF2B5EF4-FFF2-40B4-BE49-F238E27FC236}">
                <a16:creationId xmlns:a16="http://schemas.microsoft.com/office/drawing/2014/main" id="{F8DF8A4D-D196-08FF-33AA-7743526320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32285" y="4958774"/>
            <a:ext cx="432000" cy="432000"/>
          </a:xfrm>
          <a:prstGeom prst="rect">
            <a:avLst/>
          </a:prstGeom>
        </p:spPr>
      </p:pic>
      <p:pic>
        <p:nvPicPr>
          <p:cNvPr id="39" name="Immagine 38" descr="Immagine che contiene Elementi grafici, simbolo, logo, design&#10;&#10;Descrizione generata automaticamente">
            <a:extLst>
              <a:ext uri="{FF2B5EF4-FFF2-40B4-BE49-F238E27FC236}">
                <a16:creationId xmlns:a16="http://schemas.microsoft.com/office/drawing/2014/main" id="{A487E21E-8D3E-3CE2-A012-ABAEDC0BD1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609" y="4971664"/>
            <a:ext cx="432000" cy="432000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21467D1E-386E-133C-D360-879A629F49E6}"/>
              </a:ext>
            </a:extLst>
          </p:cNvPr>
          <p:cNvSpPr txBox="1"/>
          <p:nvPr/>
        </p:nvSpPr>
        <p:spPr>
          <a:xfrm>
            <a:off x="2171193" y="4581539"/>
            <a:ext cx="1488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Compiled</a:t>
            </a:r>
            <a:r>
              <a:rPr lang="it-IT" sz="1100" dirty="0"/>
              <a:t> ops</a:t>
            </a:r>
          </a:p>
        </p:txBody>
      </p:sp>
    </p:spTree>
    <p:extLst>
      <p:ext uri="{BB962C8B-B14F-4D97-AF65-F5344CB8AC3E}">
        <p14:creationId xmlns:p14="http://schemas.microsoft.com/office/powerpoint/2010/main" val="391703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36121-D220-771F-DAD1-0BC4420F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48" y="187325"/>
            <a:ext cx="3932237" cy="1600200"/>
          </a:xfrm>
        </p:spPr>
        <p:txBody>
          <a:bodyPr/>
          <a:lstStyle/>
          <a:p>
            <a:r>
              <a:rPr lang="it-IT"/>
              <a:t>Worker </a:t>
            </a:r>
            <a:r>
              <a:rPr lang="it-IT" err="1"/>
              <a:t>execution</a:t>
            </a:r>
            <a:r>
              <a:rPr lang="it-IT"/>
              <a:t> loop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B3A5B39-7805-6231-F657-7E657A2AC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1148" y="1787524"/>
            <a:ext cx="3932237" cy="4302379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Segnaposto data 9">
            <a:extLst>
              <a:ext uri="{FF2B5EF4-FFF2-40B4-BE49-F238E27FC236}">
                <a16:creationId xmlns:a16="http://schemas.microsoft.com/office/drawing/2014/main" id="{E094DC6F-1ADB-AF88-AA3D-880DD152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1148" y="6339332"/>
            <a:ext cx="2743200" cy="365125"/>
          </a:xfrm>
        </p:spPr>
        <p:txBody>
          <a:bodyPr/>
          <a:lstStyle/>
          <a:p>
            <a:fld id="{0CDF1121-0ABF-4451-996E-E0268C6484C4}" type="datetime1">
              <a:rPr lang="it-IT" smtClean="0"/>
              <a:pPr/>
              <a:t>08/05/2024</a:t>
            </a:fld>
            <a:endParaRPr lang="it-IT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A6E74565-8C3D-C570-8A47-B88EF8FC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7652" y="6349746"/>
            <a:ext cx="2743200" cy="365125"/>
          </a:xfrm>
        </p:spPr>
        <p:txBody>
          <a:bodyPr/>
          <a:lstStyle/>
          <a:p>
            <a:fld id="{1BD29D25-2A25-4035-9796-E89A0AD5A88C}" type="slidenum">
              <a:rPr lang="it-IT" smtClean="0"/>
              <a:pPr/>
              <a:t>23</a:t>
            </a:fld>
            <a:endParaRPr lang="it-IT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D22FEF4-44C9-1097-9639-58B20BDD40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52938" y="666750"/>
            <a:ext cx="7448550" cy="542290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Integer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nextBatchPtr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restoredBackup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!=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?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restoredBackup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nextBatchPtr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 :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while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true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Thread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interrupted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throw new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InterruptedException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currentBatch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readNextBatch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dfsSrcFile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1000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nextBatchPtr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currentBatch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isEmpty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 {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break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currentBatchData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currentBatch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currentBatchRes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ThreadPools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executeSync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cpuThreadPool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()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CompiledProgram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execute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compiledOps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currentBatchData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stream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toList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writeBatchInPartitionAndBackup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jobId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dfsDstFilePartition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currentBatchRes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currentBatch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nextBatchPtr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nextBatchPtr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currentBatch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nextBatchPtr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it-IT" altLang="it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42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/>
              <a:t>WORKER EXECUTION LOOP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24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8" name="Immagine 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31AC298-3F52-6E26-E99B-77D5D547C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6F284C-02F7-F047-03A5-2087E520D2B8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14" name="Immagine 13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78AD0632-E287-6AA1-6687-E4412D2E58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366" y="5149308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2AC277C-50BF-F43D-15E5-F5996BEDE8F7}"/>
              </a:ext>
            </a:extLst>
          </p:cNvPr>
          <p:cNvSpPr txBox="1"/>
          <p:nvPr/>
        </p:nvSpPr>
        <p:spPr>
          <a:xfrm>
            <a:off x="2190903" y="4685539"/>
            <a:ext cx="1846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Execute</a:t>
            </a:r>
            <a:r>
              <a:rPr lang="it-IT" sz="1100" dirty="0"/>
              <a:t> comp. ops, </a:t>
            </a:r>
            <a:r>
              <a:rPr lang="it-IT" sz="1100" dirty="0" err="1"/>
              <a:t>write</a:t>
            </a:r>
            <a:r>
              <a:rPr lang="it-IT" sz="1100" dirty="0"/>
              <a:t> data in </a:t>
            </a:r>
            <a:r>
              <a:rPr lang="it-IT" sz="1100" dirty="0" err="1"/>
              <a:t>partition</a:t>
            </a:r>
            <a:r>
              <a:rPr lang="it-IT" sz="1100" dirty="0"/>
              <a:t> &amp; backup</a:t>
            </a:r>
          </a:p>
        </p:txBody>
      </p:sp>
    </p:spTree>
    <p:extLst>
      <p:ext uri="{BB962C8B-B14F-4D97-AF65-F5344CB8AC3E}">
        <p14:creationId xmlns:p14="http://schemas.microsoft.com/office/powerpoint/2010/main" val="452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/>
              <a:t>WORKER EXECUTION LOOP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25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8" name="Immagine 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31AC298-3F52-6E26-E99B-77D5D547C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6F284C-02F7-F047-03A5-2087E520D2B8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3" name="Immagine 2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78EB4FC5-FB3F-E445-0D27-87F88F0E88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871" y="4896813"/>
            <a:ext cx="432000" cy="432000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FCB0779-0091-4CE3-F0C7-11EBB624E655}"/>
              </a:ext>
            </a:extLst>
          </p:cNvPr>
          <p:cNvSpPr txBox="1"/>
          <p:nvPr/>
        </p:nvSpPr>
        <p:spPr>
          <a:xfrm>
            <a:off x="3381989" y="4667305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err="1"/>
              <a:t>JobSuccessPacket</a:t>
            </a:r>
            <a:endParaRPr lang="it-IT" sz="1100"/>
          </a:p>
        </p:txBody>
      </p:sp>
      <p:pic>
        <p:nvPicPr>
          <p:cNvPr id="10" name="Elemento grafico 9" descr="Segno di spunta con riempimento a tinta unita">
            <a:extLst>
              <a:ext uri="{FF2B5EF4-FFF2-40B4-BE49-F238E27FC236}">
                <a16:creationId xmlns:a16="http://schemas.microsoft.com/office/drawing/2014/main" id="{482059B8-6155-2F3C-EC3D-DA80462FD9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72216" y="3351386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7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85185E-6 L 0.19662 -0.23102 " pathEditMode="fixed" rAng="0" ptsTypes="AA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31" y="-1155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96296E-6 L 0.19467 -0.12917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7" y="-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36121-D220-771F-DAD1-0BC4420F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48" y="187325"/>
            <a:ext cx="3932237" cy="1600200"/>
          </a:xfrm>
        </p:spPr>
        <p:txBody>
          <a:bodyPr/>
          <a:lstStyle/>
          <a:p>
            <a:r>
              <a:rPr lang="it-IT"/>
              <a:t>Coordinator </a:t>
            </a:r>
            <a:r>
              <a:rPr lang="it-IT" err="1"/>
              <a:t>stragglers</a:t>
            </a:r>
            <a:r>
              <a:rPr lang="it-IT"/>
              <a:t> </a:t>
            </a:r>
            <a:r>
              <a:rPr lang="it-IT" err="1"/>
              <a:t>handling</a:t>
            </a:r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B3A5B39-7805-6231-F657-7E657A2AC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1148" y="1787524"/>
            <a:ext cx="3932237" cy="4302379"/>
          </a:xfrm>
        </p:spPr>
        <p:txBody>
          <a:bodyPr/>
          <a:lstStyle/>
          <a:p>
            <a:r>
              <a:rPr lang="it-IT" err="1"/>
              <a:t>StructuredTaskScope.ShutdownOnSuccess</a:t>
            </a:r>
            <a:r>
              <a:rPr lang="it-IT"/>
              <a:t>: </a:t>
            </a:r>
            <a:r>
              <a:rPr lang="it-IT" err="1"/>
              <a:t>keeps</a:t>
            </a:r>
            <a:r>
              <a:rPr lang="it-IT"/>
              <a:t> the first </a:t>
            </a:r>
            <a:r>
              <a:rPr lang="it-IT" err="1"/>
              <a:t>successful</a:t>
            </a:r>
            <a:r>
              <a:rPr lang="it-IT"/>
              <a:t> </a:t>
            </a:r>
            <a:r>
              <a:rPr lang="it-IT" err="1"/>
              <a:t>result</a:t>
            </a:r>
            <a:r>
              <a:rPr lang="it-IT"/>
              <a:t> for a </a:t>
            </a:r>
            <a:r>
              <a:rPr lang="it-IT" err="1"/>
              <a:t>particular</a:t>
            </a:r>
            <a:r>
              <a:rPr lang="it-IT"/>
              <a:t> </a:t>
            </a:r>
            <a:r>
              <a:rPr lang="it-IT" err="1"/>
              <a:t>partition</a:t>
            </a:r>
            <a:r>
              <a:rPr lang="it-IT"/>
              <a:t> and </a:t>
            </a:r>
            <a:r>
              <a:rPr lang="it-IT" err="1"/>
              <a:t>discards</a:t>
            </a:r>
            <a:r>
              <a:rPr lang="it-IT"/>
              <a:t> the </a:t>
            </a:r>
            <a:r>
              <a:rPr lang="it-IT" err="1"/>
              <a:t>rest</a:t>
            </a:r>
            <a:endParaRPr lang="it-IT"/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8BB662F4-3DE1-6858-1718-8EF70466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1148" y="6339332"/>
            <a:ext cx="2743200" cy="365125"/>
          </a:xfrm>
        </p:spPr>
        <p:txBody>
          <a:bodyPr/>
          <a:lstStyle/>
          <a:p>
            <a:fld id="{924078B1-97F5-4C74-84A5-4FCFFEC31BD8}" type="datetime1">
              <a:rPr lang="it-IT" smtClean="0"/>
              <a:pPr/>
              <a:t>08/05/2024</a:t>
            </a:fld>
            <a:endParaRPr lang="it-IT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63C6B5D6-E18A-D369-ADEC-943D67CA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7652" y="6349746"/>
            <a:ext cx="2743200" cy="365125"/>
          </a:xfrm>
        </p:spPr>
        <p:txBody>
          <a:bodyPr/>
          <a:lstStyle/>
          <a:p>
            <a:fld id="{1BD29D25-2A25-4035-9796-E89A0AD5A88C}" type="slidenum">
              <a:rPr lang="it-IT" smtClean="0"/>
              <a:pPr/>
              <a:t>26</a:t>
            </a:fld>
            <a:endParaRPr lang="it-IT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76ED1E3F-FA75-D153-9A46-BCFC875C39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52938" y="666750"/>
            <a:ext cx="7448550" cy="542290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PartitionResult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JobResult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scheduleJobPartition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(…)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throws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InterruptedException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Function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WorkerClient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ScheduleJobPacket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pktFactory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ScheduleJobPacket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(…);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try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StructuredTaskScope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ShutdownOnSuccess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PartitionResult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JobResult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&gt;&gt;())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numOfRunningTasks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AtomicInteger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scheduleJobPartitionInScopeFork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pktFactory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initialWorker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numOfRunningTasks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while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true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try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joinUntil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000">
                <a:solidFill>
                  <a:srgbClr val="89DD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Instant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now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plus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1" i="1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STRAGGLERS_TIMEOUT_MILLIS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ChronoUnit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1" i="1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MILLIS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break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}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catch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TimeoutException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Timed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out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there's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anybody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not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doing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any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work,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000" i="1">
                <a:solidFill>
                  <a:srgbClr val="546E7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//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make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him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work and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the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result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of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whoever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finishes first (IDLE_WORKER_THRESHOLD = 1)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findBestWorkerFor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srcPartition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dfsNodeName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000" b="1" i="1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IDLE_WORKER_THRESHOLD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ifPresent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freeWorker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scheduleJobPartitionInScopeFork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000">
                <a:solidFill>
                  <a:srgbClr val="89DD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          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pktFactory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freeWorker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numOfRunningTasks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Objects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requireNonNull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result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IllegalStateException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(…)),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00" b="1" i="1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"Scope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result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of job \{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jobId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 for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\{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srcPartition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it-IT" altLang="it-IT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221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27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8" name="Immagine 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31AC298-3F52-6E26-E99B-77D5D547C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6F284C-02F7-F047-03A5-2087E520D2B8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14" name="Immagine 13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78AD0632-E287-6AA1-6687-E4412D2E58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587" y="4847454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2AC277C-50BF-F43D-15E5-F5996BEDE8F7}"/>
              </a:ext>
            </a:extLst>
          </p:cNvPr>
          <p:cNvSpPr txBox="1"/>
          <p:nvPr/>
        </p:nvSpPr>
        <p:spPr>
          <a:xfrm>
            <a:off x="2006124" y="4383685"/>
            <a:ext cx="1846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Execute</a:t>
            </a:r>
            <a:r>
              <a:rPr lang="it-IT" sz="1100" dirty="0"/>
              <a:t> comp. ops, </a:t>
            </a:r>
            <a:r>
              <a:rPr lang="it-IT" sz="1100" dirty="0" err="1"/>
              <a:t>write</a:t>
            </a:r>
            <a:r>
              <a:rPr lang="it-IT" sz="1100" dirty="0"/>
              <a:t> data in </a:t>
            </a:r>
            <a:r>
              <a:rPr lang="it-IT" sz="1100" dirty="0" err="1"/>
              <a:t>partition</a:t>
            </a:r>
            <a:r>
              <a:rPr lang="it-IT" sz="1100" dirty="0"/>
              <a:t> &amp; backup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8256BD5-E96C-9648-859F-AD1D1FADAC26}"/>
              </a:ext>
            </a:extLst>
          </p:cNvPr>
          <p:cNvSpPr txBox="1"/>
          <p:nvPr/>
        </p:nvSpPr>
        <p:spPr>
          <a:xfrm>
            <a:off x="1967925" y="5368109"/>
            <a:ext cx="1885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Taking</a:t>
            </a:r>
            <a:r>
              <a:rPr lang="it-IT" sz="1100"/>
              <a:t> </a:t>
            </a:r>
            <a:r>
              <a:rPr lang="it-IT" sz="1100" err="1"/>
              <a:t>too</a:t>
            </a:r>
            <a:r>
              <a:rPr lang="it-IT" sz="1100"/>
              <a:t> </a:t>
            </a:r>
            <a:r>
              <a:rPr lang="it-IT" sz="1100" err="1"/>
              <a:t>much</a:t>
            </a:r>
            <a:r>
              <a:rPr lang="it-IT" sz="1100"/>
              <a:t> time…</a:t>
            </a:r>
          </a:p>
        </p:txBody>
      </p:sp>
      <p:pic>
        <p:nvPicPr>
          <p:cNvPr id="38" name="Immagine 37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DC972539-8041-9A2F-A3E5-C12AE333DC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867" y="1747049"/>
            <a:ext cx="432000" cy="432000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E5D52951-284E-5139-4E8F-173BA72A0E5A}"/>
              </a:ext>
            </a:extLst>
          </p:cNvPr>
          <p:cNvSpPr txBox="1"/>
          <p:nvPr/>
        </p:nvSpPr>
        <p:spPr>
          <a:xfrm>
            <a:off x="3760881" y="1274826"/>
            <a:ext cx="1313972" cy="431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Search</a:t>
            </a:r>
            <a:r>
              <a:rPr lang="it-IT" sz="1100"/>
              <a:t> a worker in </a:t>
            </a:r>
            <a:r>
              <a:rPr lang="it-IT" sz="1100" err="1"/>
              <a:t>idle</a:t>
            </a:r>
            <a:r>
              <a:rPr lang="it-IT" sz="1100"/>
              <a:t>…</a:t>
            </a:r>
          </a:p>
        </p:txBody>
      </p:sp>
      <p:pic>
        <p:nvPicPr>
          <p:cNvPr id="40" name="Elemento grafico 39" descr="Frecce a zig zag con riempimento a tinta unita">
            <a:extLst>
              <a:ext uri="{FF2B5EF4-FFF2-40B4-BE49-F238E27FC236}">
                <a16:creationId xmlns:a16="http://schemas.microsoft.com/office/drawing/2014/main" id="{2D12E11B-7C92-324F-5AE9-939859674B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30694" y="1735533"/>
            <a:ext cx="432000" cy="432000"/>
          </a:xfrm>
          <a:prstGeom prst="rect">
            <a:avLst/>
          </a:prstGeom>
        </p:spPr>
      </p:pic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464F9200-0237-8094-DEA9-5BA6D10AD08F}"/>
              </a:ext>
            </a:extLst>
          </p:cNvPr>
          <p:cNvSpPr txBox="1"/>
          <p:nvPr/>
        </p:nvSpPr>
        <p:spPr>
          <a:xfrm>
            <a:off x="4308950" y="2085453"/>
            <a:ext cx="18469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If</a:t>
            </a:r>
            <a:r>
              <a:rPr lang="it-IT" sz="1100"/>
              <a:t> </a:t>
            </a:r>
            <a:r>
              <a:rPr lang="it-IT" sz="1100" err="1"/>
              <a:t>present</a:t>
            </a:r>
            <a:endParaRPr lang="it-IT" sz="1100"/>
          </a:p>
        </p:txBody>
      </p:sp>
      <p:pic>
        <p:nvPicPr>
          <p:cNvPr id="45" name="Immagine 44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D71176BE-A33C-8676-A7FA-A954B735E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422" y="1738738"/>
            <a:ext cx="432000" cy="432000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9C435346-3F61-A860-9400-A8644727987A}"/>
              </a:ext>
            </a:extLst>
          </p:cNvPr>
          <p:cNvSpPr txBox="1"/>
          <p:nvPr/>
        </p:nvSpPr>
        <p:spPr>
          <a:xfrm>
            <a:off x="5340301" y="1307438"/>
            <a:ext cx="15522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ScheduleJobPartition</a:t>
            </a:r>
            <a:r>
              <a:rPr lang="it-IT" sz="1100"/>
              <a:t> </a:t>
            </a:r>
            <a:r>
              <a:rPr lang="it-IT" sz="1100" err="1"/>
              <a:t>packet</a:t>
            </a:r>
            <a:endParaRPr lang="it-IT" sz="1100"/>
          </a:p>
        </p:txBody>
      </p:sp>
      <p:sp>
        <p:nvSpPr>
          <p:cNvPr id="49" name="Titolo 1">
            <a:extLst>
              <a:ext uri="{FF2B5EF4-FFF2-40B4-BE49-F238E27FC236}">
                <a16:creationId xmlns:a16="http://schemas.microsoft.com/office/drawing/2014/main" id="{B1F8CC2C-806A-D816-C9AF-8FA0107E106F}"/>
              </a:ext>
            </a:extLst>
          </p:cNvPr>
          <p:cNvSpPr txBox="1">
            <a:spLocks/>
          </p:cNvSpPr>
          <p:nvPr/>
        </p:nvSpPr>
        <p:spPr>
          <a:xfrm>
            <a:off x="594485" y="223212"/>
            <a:ext cx="10972800" cy="9927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/>
              <a:t>STRAGGLERS HANDLING</a:t>
            </a:r>
          </a:p>
        </p:txBody>
      </p:sp>
    </p:spTree>
    <p:extLst>
      <p:ext uri="{BB962C8B-B14F-4D97-AF65-F5344CB8AC3E}">
        <p14:creationId xmlns:p14="http://schemas.microsoft.com/office/powerpoint/2010/main" val="274035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8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50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6 L 0.03412 0.23473 " pathEditMode="fixed" rAng="0" ptsTypes="AA">
                                      <p:cBhvr>
                                        <p:cTn id="10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" y="11736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7.40741E-7 L 0.03946 0.36852 " pathEditMode="relative" rAng="0" ptsTypes="AA">
                                      <p:cBhvr>
                                        <p:cTn id="10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1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0" grpId="0"/>
      <p:bldP spid="10" grpId="1"/>
      <p:bldP spid="39" grpId="0"/>
      <p:bldP spid="39" grpId="1"/>
      <p:bldP spid="41" grpId="0"/>
      <p:bldP spid="41" grpId="1"/>
      <p:bldP spid="46" grpId="0"/>
      <p:bldP spid="46" grpId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/>
              <a:t>STRAGGLERS HANDLING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28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39" name="Immagine 38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810F4841-3082-ADCB-4289-8DD94E87B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BDF8D0A-2282-2BCF-501E-5CDC62D57EFF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3" name="Immagine 2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4CBAB62C-4D02-4984-9B42-89DE47F36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71DF107-7548-DEA1-0ECA-C61DD8B59E5F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9" name="Immagine 8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1B9401EE-4ACC-2762-38B7-B9A0FD943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553" y="3346166"/>
            <a:ext cx="432000" cy="432000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82B14D26-2754-DEE0-2AC9-4C6E7072BFD0}"/>
              </a:ext>
            </a:extLst>
          </p:cNvPr>
          <p:cNvSpPr txBox="1"/>
          <p:nvPr/>
        </p:nvSpPr>
        <p:spPr>
          <a:xfrm>
            <a:off x="5806997" y="3830360"/>
            <a:ext cx="1590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ScheduleJobPartition</a:t>
            </a:r>
            <a:r>
              <a:rPr lang="it-IT" sz="1100"/>
              <a:t> </a:t>
            </a:r>
            <a:r>
              <a:rPr lang="it-IT" sz="1100" err="1"/>
              <a:t>packet</a:t>
            </a:r>
            <a:endParaRPr lang="it-IT" sz="1100"/>
          </a:p>
        </p:txBody>
      </p:sp>
    </p:spTree>
    <p:extLst>
      <p:ext uri="{BB962C8B-B14F-4D97-AF65-F5344CB8AC3E}">
        <p14:creationId xmlns:p14="http://schemas.microsoft.com/office/powerpoint/2010/main" val="326824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0.23008 -0.1636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97" y="-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/>
              <a:t>STRAGGLERS HANDLING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29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39" name="Immagine 38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810F4841-3082-ADCB-4289-8DD94E87B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BDF8D0A-2282-2BCF-501E-5CDC62D57EFF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3" name="Immagine 2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4CBAB62C-4D02-4984-9B42-89DE47F36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71DF107-7548-DEA1-0ECA-C61DD8B59E5F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82B14D26-2754-DEE0-2AC9-4C6E7072BFD0}"/>
              </a:ext>
            </a:extLst>
          </p:cNvPr>
          <p:cNvSpPr txBox="1"/>
          <p:nvPr/>
        </p:nvSpPr>
        <p:spPr>
          <a:xfrm>
            <a:off x="8529484" y="2632587"/>
            <a:ext cx="1590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JobSuccess</a:t>
            </a:r>
            <a:r>
              <a:rPr lang="it-IT" sz="1100" dirty="0"/>
              <a:t> </a:t>
            </a:r>
            <a:r>
              <a:rPr lang="it-IT" sz="1100" dirty="0" err="1"/>
              <a:t>packet</a:t>
            </a:r>
            <a:endParaRPr lang="it-IT" sz="1100" dirty="0"/>
          </a:p>
        </p:txBody>
      </p:sp>
      <p:pic>
        <p:nvPicPr>
          <p:cNvPr id="8" name="Immagine 7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AD262968-2D50-F137-39CC-07E6D46A11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871" y="4896813"/>
            <a:ext cx="432000" cy="432000"/>
          </a:xfrm>
          <a:prstGeom prst="rect">
            <a:avLst/>
          </a:prstGeom>
        </p:spPr>
      </p:pic>
      <p:pic>
        <p:nvPicPr>
          <p:cNvPr id="10" name="Immagine 9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ECF7606F-2C55-13F8-4BBF-FD4DCC10DF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238" y="2223490"/>
            <a:ext cx="432000" cy="432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A751CAA-FC6C-C3BA-4BB2-E546BB5E3480}"/>
              </a:ext>
            </a:extLst>
          </p:cNvPr>
          <p:cNvSpPr txBox="1"/>
          <p:nvPr/>
        </p:nvSpPr>
        <p:spPr>
          <a:xfrm>
            <a:off x="3226310" y="4661089"/>
            <a:ext cx="1590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JobSuccess</a:t>
            </a:r>
            <a:r>
              <a:rPr lang="it-IT" sz="1100"/>
              <a:t> </a:t>
            </a:r>
            <a:r>
              <a:rPr lang="it-IT" sz="1100" err="1"/>
              <a:t>packet</a:t>
            </a:r>
            <a:endParaRPr lang="it-IT" sz="1100"/>
          </a:p>
        </p:txBody>
      </p:sp>
      <p:pic>
        <p:nvPicPr>
          <p:cNvPr id="37" name="Elemento grafico 36" descr="Segno di spunta con riempimento a tinta unita">
            <a:extLst>
              <a:ext uri="{FF2B5EF4-FFF2-40B4-BE49-F238E27FC236}">
                <a16:creationId xmlns:a16="http://schemas.microsoft.com/office/drawing/2014/main" id="{DC5EC570-F6B7-9CD0-2C5D-DF636FE2A3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23071" y="3255567"/>
            <a:ext cx="432000" cy="432000"/>
          </a:xfrm>
          <a:prstGeom prst="rect">
            <a:avLst/>
          </a:prstGeom>
        </p:spPr>
      </p:pic>
      <p:pic>
        <p:nvPicPr>
          <p:cNvPr id="41" name="Elemento grafico 40" descr="Chiudi con riempimento a tinta unita">
            <a:extLst>
              <a:ext uri="{FF2B5EF4-FFF2-40B4-BE49-F238E27FC236}">
                <a16:creationId xmlns:a16="http://schemas.microsoft.com/office/drawing/2014/main" id="{35C455C4-C41F-8D73-072C-E5E6506510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98807" y="3309223"/>
            <a:ext cx="432000" cy="432000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AA973304-9280-6D3D-7369-68F8119C59DE}"/>
              </a:ext>
            </a:extLst>
          </p:cNvPr>
          <p:cNvSpPr txBox="1"/>
          <p:nvPr/>
        </p:nvSpPr>
        <p:spPr>
          <a:xfrm>
            <a:off x="5761654" y="3888234"/>
            <a:ext cx="12930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Take the first </a:t>
            </a:r>
            <a:r>
              <a:rPr lang="it-IT" sz="1100" err="1"/>
              <a:t>result</a:t>
            </a:r>
            <a:r>
              <a:rPr lang="it-IT" sz="1100"/>
              <a:t> </a:t>
            </a:r>
            <a:r>
              <a:rPr lang="it-IT" sz="1100" err="1"/>
              <a:t>received</a:t>
            </a:r>
            <a:endParaRPr lang="it-IT" sz="1100"/>
          </a:p>
        </p:txBody>
      </p:sp>
    </p:spTree>
    <p:extLst>
      <p:ext uri="{BB962C8B-B14F-4D97-AF65-F5344CB8AC3E}">
        <p14:creationId xmlns:p14="http://schemas.microsoft.com/office/powerpoint/2010/main" val="288268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96296E-6 L -0.22721 0.15347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67" y="766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85185E-6 L 0.13581 -0.23102 " pathEditMode="fixed" rAng="0" ptsTypes="AA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4" y="-1155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8" grpId="1"/>
      <p:bldP spid="14" grpId="0"/>
      <p:bldP spid="14" grpId="1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02CA1B44-E1C5-1E93-40DE-72F9401FF8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0090752"/>
              </p:ext>
            </p:extLst>
          </p:nvPr>
        </p:nvGraphicFramePr>
        <p:xfrm>
          <a:off x="3003753" y="2064774"/>
          <a:ext cx="6538452" cy="3109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D214F17C-B5FC-1CEA-6456-8956F666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2F211383-05D2-58BA-CA2D-57A79669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3</a:t>
            </a:fld>
            <a:endParaRPr lang="en-US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03A03FB-DD30-E355-4751-FF5314077C47}"/>
              </a:ext>
            </a:extLst>
          </p:cNvPr>
          <p:cNvSpPr txBox="1">
            <a:spLocks/>
          </p:cNvSpPr>
          <p:nvPr/>
        </p:nvSpPr>
        <p:spPr>
          <a:xfrm>
            <a:off x="594485" y="223212"/>
            <a:ext cx="10972800" cy="9927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PLATFORM STRUCTURE</a:t>
            </a:r>
          </a:p>
        </p:txBody>
      </p:sp>
    </p:spTree>
    <p:extLst>
      <p:ext uri="{BB962C8B-B14F-4D97-AF65-F5344CB8AC3E}">
        <p14:creationId xmlns:p14="http://schemas.microsoft.com/office/powerpoint/2010/main" val="366525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36121-D220-771F-DAD1-0BC4420F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48" y="187325"/>
            <a:ext cx="3932237" cy="1600200"/>
          </a:xfrm>
        </p:spPr>
        <p:txBody>
          <a:bodyPr/>
          <a:lstStyle/>
          <a:p>
            <a:r>
              <a:rPr lang="it-IT"/>
              <a:t>Coordinator worker </a:t>
            </a:r>
            <a:r>
              <a:rPr lang="it-IT" err="1"/>
              <a:t>failure</a:t>
            </a:r>
            <a:r>
              <a:rPr lang="it-IT"/>
              <a:t> </a:t>
            </a:r>
            <a:r>
              <a:rPr lang="it-IT" err="1"/>
              <a:t>handling</a:t>
            </a:r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B3A5B39-7805-6231-F657-7E657A2AC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1148" y="1787524"/>
            <a:ext cx="3932237" cy="4302379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Segnaposto data 9">
            <a:extLst>
              <a:ext uri="{FF2B5EF4-FFF2-40B4-BE49-F238E27FC236}">
                <a16:creationId xmlns:a16="http://schemas.microsoft.com/office/drawing/2014/main" id="{E094DC6F-1ADB-AF88-AA3D-880DD152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1148" y="6339332"/>
            <a:ext cx="2743200" cy="365125"/>
          </a:xfrm>
        </p:spPr>
        <p:txBody>
          <a:bodyPr/>
          <a:lstStyle/>
          <a:p>
            <a:fld id="{0CDF1121-0ABF-4451-996E-E0268C6484C4}" type="datetime1">
              <a:rPr lang="it-IT" smtClean="0"/>
              <a:pPr/>
              <a:t>08/05/2024</a:t>
            </a:fld>
            <a:endParaRPr lang="it-IT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A6E74565-8C3D-C570-8A47-B88EF8FC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7652" y="6349746"/>
            <a:ext cx="2743200" cy="365125"/>
          </a:xfrm>
        </p:spPr>
        <p:txBody>
          <a:bodyPr/>
          <a:lstStyle/>
          <a:p>
            <a:fld id="{1BD29D25-2A25-4035-9796-E89A0AD5A88C}" type="slidenum">
              <a:rPr lang="it-IT" smtClean="0"/>
              <a:pPr/>
              <a:t>30</a:t>
            </a:fld>
            <a:endParaRPr lang="it-IT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D609BA6F-EA0A-D390-F703-24A966E9B9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52938" y="666750"/>
            <a:ext cx="7448550" cy="542290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PartitionResult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JobResult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scheduleJobPartitionInScope</a:t>
            </a:r>
            <a:r>
              <a:rPr lang="it-IT" altLang="it-IT" sz="1000">
                <a:solidFill>
                  <a:srgbClr val="82AA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lang="it-IT" altLang="it-IT" sz="1000" err="1">
                <a:solidFill>
                  <a:srgbClr val="82AA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Fork</a:t>
            </a:r>
            <a:r>
              <a:rPr lang="it-IT" altLang="it-IT" sz="1000">
                <a:solidFill>
                  <a:srgbClr val="82AA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(…)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throws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Exception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pktFactory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apply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unschedule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scheduleJob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jobId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numOfRunningTasks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getAndIncrement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kumimoji="0" lang="it-IT" altLang="it-IT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try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_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unschedule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ctx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getSocket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send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JobResultPacket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switch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ctx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getPacket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case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JobSuccessPacket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resPkt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PartitionResult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&lt;&gt;(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JobResult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resPkt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case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JobFailurePacket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Exception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The job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failed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for an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exception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in the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submitted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program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(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most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likely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so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we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are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done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jobFailureEx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JobFailureException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shutdown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throw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jobFailureEx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catch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JobFailureException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throw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Submitted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program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failed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we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are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done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catch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InterruptedIOException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threadPool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execute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(()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000">
                <a:solidFill>
                  <a:srgbClr val="C3CEE3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getSocket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send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CancelJobPacket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jobId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//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Interrupted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we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are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done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throw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InterruptedException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InterruptedException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initCause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catch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Throwable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endParaRPr lang="it-IT" altLang="it-IT" sz="1000">
              <a:solidFill>
                <a:srgbClr val="89DDFF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000" i="1">
                <a:solidFill>
                  <a:srgbClr val="546E7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// Log </a:t>
            </a:r>
            <a:r>
              <a:rPr lang="it-IT" altLang="it-IT" sz="1000" i="1" err="1">
                <a:solidFill>
                  <a:srgbClr val="546E7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errors</a:t>
            </a:r>
            <a:r>
              <a:rPr lang="it-IT" altLang="it-IT" sz="1000" i="1">
                <a:solidFill>
                  <a:srgbClr val="546E7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and go on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boolean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reschedule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numOfRunningTasks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decrementAndGet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 ==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reschedule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rescheduleJobPartitionInScopeFork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000">
                <a:solidFill>
                  <a:srgbClr val="89DD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dfsSrcFileName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pktFactory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numOfRunningTasks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disconnects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and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reconnects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we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want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to make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pick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up from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where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left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off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WorkerClient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reconnected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workerManager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waitForReconnectionOf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getUuid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jobId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.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scheduleJobPartitionInScope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pktFactory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reconnected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numOfRunningTasks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it-IT" altLang="it-IT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02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31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8" name="Immagine 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31AC298-3F52-6E26-E99B-77D5D547C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6F284C-02F7-F047-03A5-2087E520D2B8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14" name="Immagine 13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78AD0632-E287-6AA1-6687-E4412D2E58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587" y="4847454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2AC277C-50BF-F43D-15E5-F5996BEDE8F7}"/>
              </a:ext>
            </a:extLst>
          </p:cNvPr>
          <p:cNvSpPr txBox="1"/>
          <p:nvPr/>
        </p:nvSpPr>
        <p:spPr>
          <a:xfrm>
            <a:off x="2006124" y="4383685"/>
            <a:ext cx="1846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Execute</a:t>
            </a:r>
            <a:r>
              <a:rPr lang="it-IT" sz="1100" dirty="0"/>
              <a:t> comp. ops, </a:t>
            </a:r>
            <a:r>
              <a:rPr lang="it-IT" sz="1100" dirty="0" err="1"/>
              <a:t>write</a:t>
            </a:r>
            <a:r>
              <a:rPr lang="it-IT" sz="1100" dirty="0"/>
              <a:t> data in </a:t>
            </a:r>
            <a:r>
              <a:rPr lang="it-IT" sz="1100" dirty="0" err="1"/>
              <a:t>partition</a:t>
            </a:r>
            <a:r>
              <a:rPr lang="it-IT" sz="1100" dirty="0"/>
              <a:t> &amp; backup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8256BD5-E96C-9648-859F-AD1D1FADAC26}"/>
              </a:ext>
            </a:extLst>
          </p:cNvPr>
          <p:cNvSpPr txBox="1"/>
          <p:nvPr/>
        </p:nvSpPr>
        <p:spPr>
          <a:xfrm>
            <a:off x="1978187" y="5325316"/>
            <a:ext cx="18851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Some </a:t>
            </a:r>
            <a:r>
              <a:rPr lang="it-IT" sz="1100" err="1"/>
              <a:t>error</a:t>
            </a:r>
            <a:r>
              <a:rPr lang="it-IT" sz="1100"/>
              <a:t> (connection || </a:t>
            </a:r>
            <a:r>
              <a:rPr lang="it-IT" sz="1100" err="1"/>
              <a:t>execution</a:t>
            </a:r>
            <a:r>
              <a:rPr lang="it-IT" sz="1100"/>
              <a:t>) </a:t>
            </a:r>
            <a:r>
              <a:rPr lang="it-IT" sz="1100" err="1"/>
              <a:t>happen</a:t>
            </a:r>
            <a:r>
              <a:rPr lang="it-IT" sz="1100"/>
              <a:t>…</a:t>
            </a:r>
          </a:p>
        </p:txBody>
      </p:sp>
      <p:sp>
        <p:nvSpPr>
          <p:cNvPr id="49" name="Titolo 1">
            <a:extLst>
              <a:ext uri="{FF2B5EF4-FFF2-40B4-BE49-F238E27FC236}">
                <a16:creationId xmlns:a16="http://schemas.microsoft.com/office/drawing/2014/main" id="{B1F8CC2C-806A-D816-C9AF-8FA0107E106F}"/>
              </a:ext>
            </a:extLst>
          </p:cNvPr>
          <p:cNvSpPr txBox="1">
            <a:spLocks/>
          </p:cNvSpPr>
          <p:nvPr/>
        </p:nvSpPr>
        <p:spPr>
          <a:xfrm>
            <a:off x="594485" y="223212"/>
            <a:ext cx="10972800" cy="9927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/>
              <a:t>FAILURE HANDLING</a:t>
            </a:r>
          </a:p>
        </p:txBody>
      </p:sp>
      <p:pic>
        <p:nvPicPr>
          <p:cNvPr id="3" name="Elemento grafico 2" descr="Chiudi con riempimento a tinta unita">
            <a:extLst>
              <a:ext uri="{FF2B5EF4-FFF2-40B4-BE49-F238E27FC236}">
                <a16:creationId xmlns:a16="http://schemas.microsoft.com/office/drawing/2014/main" id="{4652DA9F-B45D-5A1B-3B6F-35A939D989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587" y="4853992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9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0" grpId="0"/>
      <p:bldP spid="10" grpId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32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8" name="Immagine 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31AC298-3F52-6E26-E99B-77D5D547C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6F284C-02F7-F047-03A5-2087E520D2B8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sp>
        <p:nvSpPr>
          <p:cNvPr id="49" name="Titolo 1">
            <a:extLst>
              <a:ext uri="{FF2B5EF4-FFF2-40B4-BE49-F238E27FC236}">
                <a16:creationId xmlns:a16="http://schemas.microsoft.com/office/drawing/2014/main" id="{B1F8CC2C-806A-D816-C9AF-8FA0107E106F}"/>
              </a:ext>
            </a:extLst>
          </p:cNvPr>
          <p:cNvSpPr txBox="1">
            <a:spLocks/>
          </p:cNvSpPr>
          <p:nvPr/>
        </p:nvSpPr>
        <p:spPr>
          <a:xfrm>
            <a:off x="594485" y="223212"/>
            <a:ext cx="10972800" cy="9927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FAILURE HANDLING (1)</a:t>
            </a:r>
          </a:p>
        </p:txBody>
      </p:sp>
      <p:pic>
        <p:nvPicPr>
          <p:cNvPr id="47" name="Immagine 46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35F9E9E1-C7EC-00F1-CAC7-7595CAEFF0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175" y="4858201"/>
            <a:ext cx="432000" cy="432000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A28171F-AABB-4618-F4A7-BB7C109D26A3}"/>
              </a:ext>
            </a:extLst>
          </p:cNvPr>
          <p:cNvSpPr txBox="1"/>
          <p:nvPr/>
        </p:nvSpPr>
        <p:spPr>
          <a:xfrm>
            <a:off x="2008175" y="4917733"/>
            <a:ext cx="1409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err="1"/>
              <a:t>If</a:t>
            </a:r>
            <a:r>
              <a:rPr lang="it-IT" sz="1100"/>
              <a:t> </a:t>
            </a:r>
            <a:r>
              <a:rPr lang="it-IT" sz="1100" err="1"/>
              <a:t>execution</a:t>
            </a:r>
            <a:r>
              <a:rPr lang="it-IT" sz="1100"/>
              <a:t> </a:t>
            </a:r>
            <a:r>
              <a:rPr lang="it-IT" sz="1100" err="1"/>
              <a:t>error</a:t>
            </a:r>
            <a:r>
              <a:rPr lang="it-IT" sz="1100"/>
              <a:t>: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6E0FB3-2955-9508-F8FC-03E21B33DAF6}"/>
              </a:ext>
            </a:extLst>
          </p:cNvPr>
          <p:cNvSpPr txBox="1"/>
          <p:nvPr/>
        </p:nvSpPr>
        <p:spPr>
          <a:xfrm>
            <a:off x="3417508" y="4566161"/>
            <a:ext cx="1409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err="1"/>
              <a:t>JobFailure</a:t>
            </a:r>
            <a:r>
              <a:rPr lang="it-IT" sz="1100"/>
              <a:t> </a:t>
            </a:r>
            <a:r>
              <a:rPr lang="it-IT" sz="1100" err="1"/>
              <a:t>packet</a:t>
            </a:r>
            <a:endParaRPr lang="it-IT" sz="1100"/>
          </a:p>
        </p:txBody>
      </p:sp>
    </p:spTree>
    <p:extLst>
      <p:ext uri="{BB962C8B-B14F-4D97-AF65-F5344CB8AC3E}">
        <p14:creationId xmlns:p14="http://schemas.microsoft.com/office/powerpoint/2010/main" val="138319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81481E-6 L 0.18255 -0.22523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28" y="-1127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22222E-6 L 0.19024 -0.11597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05" y="-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" grpId="0"/>
      <p:bldP spid="2" grpId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33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8" name="Immagine 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31AC298-3F52-6E26-E99B-77D5D547C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6F284C-02F7-F047-03A5-2087E520D2B8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38" name="Immagine 37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DC972539-8041-9A2F-A3E5-C12AE333DC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048" y="1829072"/>
            <a:ext cx="432000" cy="432000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E5D52951-284E-5139-4E8F-173BA72A0E5A}"/>
              </a:ext>
            </a:extLst>
          </p:cNvPr>
          <p:cNvSpPr txBox="1"/>
          <p:nvPr/>
        </p:nvSpPr>
        <p:spPr>
          <a:xfrm>
            <a:off x="3667509" y="1389461"/>
            <a:ext cx="1474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Try</a:t>
            </a:r>
            <a:r>
              <a:rPr lang="it-IT" sz="1100"/>
              <a:t> to </a:t>
            </a:r>
            <a:r>
              <a:rPr lang="it-IT" sz="1100" err="1"/>
              <a:t>reschedule</a:t>
            </a:r>
            <a:r>
              <a:rPr lang="it-IT" sz="1100"/>
              <a:t> the job…</a:t>
            </a:r>
          </a:p>
        </p:txBody>
      </p:sp>
      <p:pic>
        <p:nvPicPr>
          <p:cNvPr id="40" name="Elemento grafico 39" descr="Frecce a zig zag con riempimento a tinta unita">
            <a:extLst>
              <a:ext uri="{FF2B5EF4-FFF2-40B4-BE49-F238E27FC236}">
                <a16:creationId xmlns:a16="http://schemas.microsoft.com/office/drawing/2014/main" id="{2D12E11B-7C92-324F-5AE9-939859674B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17875" y="1817556"/>
            <a:ext cx="432000" cy="432000"/>
          </a:xfrm>
          <a:prstGeom prst="rect">
            <a:avLst/>
          </a:prstGeom>
        </p:spPr>
      </p:pic>
      <p:pic>
        <p:nvPicPr>
          <p:cNvPr id="45" name="Immagine 44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D71176BE-A33C-8676-A7FA-A954B735E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603" y="1820761"/>
            <a:ext cx="432000" cy="432000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9C435346-3F61-A860-9400-A8644727987A}"/>
              </a:ext>
            </a:extLst>
          </p:cNvPr>
          <p:cNvSpPr txBox="1"/>
          <p:nvPr/>
        </p:nvSpPr>
        <p:spPr>
          <a:xfrm>
            <a:off x="5327482" y="1389461"/>
            <a:ext cx="15522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ScheduleJobPartition</a:t>
            </a:r>
            <a:r>
              <a:rPr lang="it-IT" sz="1100"/>
              <a:t> </a:t>
            </a:r>
            <a:r>
              <a:rPr lang="it-IT" sz="1100" err="1"/>
              <a:t>packet</a:t>
            </a:r>
            <a:endParaRPr lang="it-IT" sz="1100"/>
          </a:p>
        </p:txBody>
      </p:sp>
      <p:pic>
        <p:nvPicPr>
          <p:cNvPr id="48" name="Immagine 47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87A0D08E-C7F9-09F2-3B47-F2C3BF8C47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516" y="3145153"/>
            <a:ext cx="432000" cy="432000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4F7CC4B-D6A4-A64C-2E3F-247B958B6EDC}"/>
              </a:ext>
            </a:extLst>
          </p:cNvPr>
          <p:cNvSpPr txBox="1"/>
          <p:nvPr/>
        </p:nvSpPr>
        <p:spPr>
          <a:xfrm>
            <a:off x="3294637" y="3142094"/>
            <a:ext cx="1474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Checking for </a:t>
            </a:r>
            <a:r>
              <a:rPr lang="it-IT" sz="1100" err="1"/>
              <a:t>reconnection</a:t>
            </a:r>
            <a:r>
              <a:rPr lang="it-IT" sz="1100"/>
              <a:t>…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2707700D-18FA-03E6-0CBE-2D3B0D8C7D15}"/>
              </a:ext>
            </a:extLst>
          </p:cNvPr>
          <p:cNvSpPr txBox="1"/>
          <p:nvPr/>
        </p:nvSpPr>
        <p:spPr>
          <a:xfrm>
            <a:off x="2008175" y="4917733"/>
            <a:ext cx="1409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err="1"/>
              <a:t>If</a:t>
            </a:r>
            <a:r>
              <a:rPr lang="it-IT" sz="1100"/>
              <a:t> connection </a:t>
            </a:r>
            <a:r>
              <a:rPr lang="it-IT" sz="1100" err="1"/>
              <a:t>error</a:t>
            </a:r>
            <a:r>
              <a:rPr lang="it-IT" sz="1100"/>
              <a:t>: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B36183A-8813-D3EB-634C-25CF3152E312}"/>
              </a:ext>
            </a:extLst>
          </p:cNvPr>
          <p:cNvSpPr txBox="1">
            <a:spLocks/>
          </p:cNvSpPr>
          <p:nvPr/>
        </p:nvSpPr>
        <p:spPr>
          <a:xfrm>
            <a:off x="594485" y="223212"/>
            <a:ext cx="10972800" cy="9927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FAILURE HANDLING (2)</a:t>
            </a:r>
          </a:p>
        </p:txBody>
      </p:sp>
      <p:pic>
        <p:nvPicPr>
          <p:cNvPr id="3" name="Elemento grafico 2" descr="Chiudi con riempimento a tinta unita">
            <a:extLst>
              <a:ext uri="{FF2B5EF4-FFF2-40B4-BE49-F238E27FC236}">
                <a16:creationId xmlns:a16="http://schemas.microsoft.com/office/drawing/2014/main" id="{57241E9D-820D-E248-CD77-CD9493BBF5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7796351">
            <a:off x="5036575" y="4119999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2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50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1204 L 0.03516 0.22269 " pathEditMode="fixed" rAng="0" ptsTypes="AA">
                                      <p:cBhvr>
                                        <p:cTn id="8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" y="11736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03945 0.36852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1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6" grpId="0"/>
      <p:bldP spid="46" grpId="1"/>
      <p:bldP spid="50" grpId="0"/>
      <p:bldP spid="51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34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8" name="Immagine 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31AC298-3F52-6E26-E99B-77D5D547C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6F284C-02F7-F047-03A5-2087E520D2B8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48" name="Immagine 47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87A0D08E-C7F9-09F2-3B47-F2C3BF8C47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516" y="3145153"/>
            <a:ext cx="432000" cy="432000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4F7CC4B-D6A4-A64C-2E3F-247B958B6EDC}"/>
              </a:ext>
            </a:extLst>
          </p:cNvPr>
          <p:cNvSpPr txBox="1"/>
          <p:nvPr/>
        </p:nvSpPr>
        <p:spPr>
          <a:xfrm>
            <a:off x="3294637" y="3142094"/>
            <a:ext cx="1474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Checking for </a:t>
            </a:r>
            <a:r>
              <a:rPr lang="it-IT" sz="1100" err="1"/>
              <a:t>reconnection</a:t>
            </a:r>
            <a:r>
              <a:rPr lang="it-IT" sz="1100"/>
              <a:t>…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2707700D-18FA-03E6-0CBE-2D3B0D8C7D15}"/>
              </a:ext>
            </a:extLst>
          </p:cNvPr>
          <p:cNvSpPr txBox="1"/>
          <p:nvPr/>
        </p:nvSpPr>
        <p:spPr>
          <a:xfrm>
            <a:off x="2008175" y="4917733"/>
            <a:ext cx="1409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err="1"/>
              <a:t>If</a:t>
            </a:r>
            <a:r>
              <a:rPr lang="it-IT" sz="1100"/>
              <a:t> connection </a:t>
            </a:r>
            <a:r>
              <a:rPr lang="it-IT" sz="1100" err="1"/>
              <a:t>error</a:t>
            </a:r>
            <a:r>
              <a:rPr lang="it-IT" sz="1100"/>
              <a:t>:</a:t>
            </a:r>
          </a:p>
        </p:txBody>
      </p:sp>
      <p:pic>
        <p:nvPicPr>
          <p:cNvPr id="2" name="Immagine 1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C6F9BD6A-9992-5535-352E-0ED6192437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440" y="3361689"/>
            <a:ext cx="432000" cy="43200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082C58A-3E2A-A0FB-B742-EC350DFC64B4}"/>
              </a:ext>
            </a:extLst>
          </p:cNvPr>
          <p:cNvSpPr txBox="1"/>
          <p:nvPr/>
        </p:nvSpPr>
        <p:spPr>
          <a:xfrm>
            <a:off x="5818089" y="3918106"/>
            <a:ext cx="15522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ScheduleJobPartition</a:t>
            </a:r>
            <a:r>
              <a:rPr lang="it-IT" sz="1100"/>
              <a:t> </a:t>
            </a:r>
            <a:r>
              <a:rPr lang="it-IT" sz="1100" err="1"/>
              <a:t>packet</a:t>
            </a:r>
            <a:endParaRPr lang="it-IT" sz="1100"/>
          </a:p>
        </p:txBody>
      </p:sp>
      <p:pic>
        <p:nvPicPr>
          <p:cNvPr id="10" name="Elemento grafico 9" descr="Segno di spunta con riempimento a tinta unita">
            <a:extLst>
              <a:ext uri="{FF2B5EF4-FFF2-40B4-BE49-F238E27FC236}">
                <a16:creationId xmlns:a16="http://schemas.microsoft.com/office/drawing/2014/main" id="{8644AC54-F836-58C3-D7FC-F5BD925B71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24400" y="3176146"/>
            <a:ext cx="432000" cy="432000"/>
          </a:xfrm>
          <a:prstGeom prst="rect">
            <a:avLst/>
          </a:prstGeom>
        </p:spPr>
      </p:pic>
      <p:pic>
        <p:nvPicPr>
          <p:cNvPr id="14" name="Immagine 13" descr="Immagine che contiene busta, Prodotto di carta, Rettangolo, statico&#10;&#10;Descrizione generata automaticamente">
            <a:extLst>
              <a:ext uri="{FF2B5EF4-FFF2-40B4-BE49-F238E27FC236}">
                <a16:creationId xmlns:a16="http://schemas.microsoft.com/office/drawing/2014/main" id="{749E3AE5-8804-2263-39DF-7DF067F959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910" y="4831593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0775616-6FA9-B391-FB2D-CBDB329E538A}"/>
              </a:ext>
            </a:extLst>
          </p:cNvPr>
          <p:cNvSpPr txBox="1"/>
          <p:nvPr/>
        </p:nvSpPr>
        <p:spPr>
          <a:xfrm>
            <a:off x="3516183" y="4562456"/>
            <a:ext cx="1409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err="1"/>
              <a:t>JobSuccess</a:t>
            </a:r>
            <a:r>
              <a:rPr lang="it-IT" sz="1100"/>
              <a:t> </a:t>
            </a:r>
            <a:r>
              <a:rPr lang="it-IT" sz="1100" err="1"/>
              <a:t>packet</a:t>
            </a:r>
            <a:endParaRPr lang="it-IT" sz="1100"/>
          </a:p>
        </p:txBody>
      </p:sp>
      <p:pic>
        <p:nvPicPr>
          <p:cNvPr id="41" name="Elemento grafico 40" descr="Segno di spunta con riempimento a tinta unita">
            <a:extLst>
              <a:ext uri="{FF2B5EF4-FFF2-40B4-BE49-F238E27FC236}">
                <a16:creationId xmlns:a16="http://schemas.microsoft.com/office/drawing/2014/main" id="{09E5BAC0-CD6F-66CA-B735-FA6E536EB4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77641" y="3320870"/>
            <a:ext cx="432000" cy="432000"/>
          </a:xfrm>
          <a:prstGeom prst="rect">
            <a:avLst/>
          </a:prstGeom>
        </p:spPr>
      </p:pic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6359707A-7183-1DD3-F06B-B081DE5EA142}"/>
              </a:ext>
            </a:extLst>
          </p:cNvPr>
          <p:cNvSpPr txBox="1"/>
          <p:nvPr/>
        </p:nvSpPr>
        <p:spPr>
          <a:xfrm>
            <a:off x="5887967" y="3748440"/>
            <a:ext cx="12930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Take the first </a:t>
            </a:r>
            <a:r>
              <a:rPr lang="it-IT" sz="1100" err="1"/>
              <a:t>result</a:t>
            </a:r>
            <a:r>
              <a:rPr lang="it-IT" sz="1100"/>
              <a:t> </a:t>
            </a:r>
            <a:r>
              <a:rPr lang="it-IT" sz="1100" err="1"/>
              <a:t>received</a:t>
            </a:r>
            <a:endParaRPr lang="it-IT" sz="1100"/>
          </a:p>
        </p:txBody>
      </p:sp>
      <p:pic>
        <p:nvPicPr>
          <p:cNvPr id="52" name="Immagine 51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F9881F5E-B143-4D64-3DA5-1129913403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011" y="1499489"/>
            <a:ext cx="432000" cy="432000"/>
          </a:xfrm>
          <a:prstGeom prst="rect">
            <a:avLst/>
          </a:prstGeom>
        </p:spPr>
      </p:pic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207E58C5-EE48-E0C0-E620-7AC1CAA753FC}"/>
              </a:ext>
            </a:extLst>
          </p:cNvPr>
          <p:cNvSpPr txBox="1"/>
          <p:nvPr/>
        </p:nvSpPr>
        <p:spPr>
          <a:xfrm>
            <a:off x="8420426" y="1217617"/>
            <a:ext cx="1074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Processing…</a:t>
            </a:r>
          </a:p>
        </p:txBody>
      </p:sp>
      <p:sp>
        <p:nvSpPr>
          <p:cNvPr id="39" name="Titolo 1">
            <a:extLst>
              <a:ext uri="{FF2B5EF4-FFF2-40B4-BE49-F238E27FC236}">
                <a16:creationId xmlns:a16="http://schemas.microsoft.com/office/drawing/2014/main" id="{84320F55-35ED-1BC7-E9D7-923072EF007E}"/>
              </a:ext>
            </a:extLst>
          </p:cNvPr>
          <p:cNvSpPr txBox="1">
            <a:spLocks/>
          </p:cNvSpPr>
          <p:nvPr/>
        </p:nvSpPr>
        <p:spPr>
          <a:xfrm>
            <a:off x="594485" y="223212"/>
            <a:ext cx="10972800" cy="9927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FAILURE HANDLING (2)</a:t>
            </a:r>
          </a:p>
        </p:txBody>
      </p:sp>
      <p:pic>
        <p:nvPicPr>
          <p:cNvPr id="38" name="Elemento grafico 37" descr="Chiudi con riempimento a tinta unita">
            <a:extLst>
              <a:ext uri="{FF2B5EF4-FFF2-40B4-BE49-F238E27FC236}">
                <a16:creationId xmlns:a16="http://schemas.microsoft.com/office/drawing/2014/main" id="{A89BCAC1-55BD-5D82-BF2F-4EFD071F4A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7796351">
            <a:off x="5036575" y="4119999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8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79167E-6 7.40741E-7 L 0.22395 -0.17477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98" y="-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0.12058 -0.21852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9" y="-1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" grpId="0"/>
      <p:bldP spid="15" grpId="0"/>
      <p:bldP spid="15" grpId="1"/>
      <p:bldP spid="47" grpId="0"/>
      <p:bldP spid="53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36121-D220-771F-DAD1-0BC4420F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48" y="187325"/>
            <a:ext cx="3932237" cy="1600200"/>
          </a:xfrm>
        </p:spPr>
        <p:txBody>
          <a:bodyPr/>
          <a:lstStyle/>
          <a:p>
            <a:r>
              <a:rPr lang="it-IT"/>
              <a:t>Coordinator </a:t>
            </a:r>
            <a:r>
              <a:rPr lang="it-IT" err="1"/>
              <a:t>desperate</a:t>
            </a:r>
            <a:r>
              <a:rPr lang="it-IT"/>
              <a:t> </a:t>
            </a:r>
            <a:r>
              <a:rPr lang="it-IT" err="1"/>
              <a:t>handling</a:t>
            </a:r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B3A5B39-7805-6231-F657-7E657A2AC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1148" y="1787524"/>
            <a:ext cx="3932237" cy="4302379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Segnaposto data 9">
            <a:extLst>
              <a:ext uri="{FF2B5EF4-FFF2-40B4-BE49-F238E27FC236}">
                <a16:creationId xmlns:a16="http://schemas.microsoft.com/office/drawing/2014/main" id="{E094DC6F-1ADB-AF88-AA3D-880DD152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1148" y="6339332"/>
            <a:ext cx="2743200" cy="365125"/>
          </a:xfrm>
        </p:spPr>
        <p:txBody>
          <a:bodyPr/>
          <a:lstStyle/>
          <a:p>
            <a:fld id="{0CDF1121-0ABF-4451-996E-E0268C6484C4}" type="datetime1">
              <a:rPr lang="it-IT" smtClean="0"/>
              <a:pPr/>
              <a:t>08/05/2024</a:t>
            </a:fld>
            <a:endParaRPr lang="it-IT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A6E74565-8C3D-C570-8A47-B88EF8FC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7652" y="6349746"/>
            <a:ext cx="2743200" cy="365125"/>
          </a:xfrm>
        </p:spPr>
        <p:txBody>
          <a:bodyPr/>
          <a:lstStyle/>
          <a:p>
            <a:fld id="{1BD29D25-2A25-4035-9796-E89A0AD5A88C}" type="slidenum">
              <a:rPr lang="it-IT" smtClean="0"/>
              <a:pPr/>
              <a:t>35</a:t>
            </a:fld>
            <a:endParaRPr lang="it-IT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655840-F84A-553B-869C-7133EDB3C0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52938" y="666750"/>
            <a:ext cx="7448550" cy="542290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 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void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rescheduleJobPartitionInScopeFork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(…) {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fork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(()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maybeNewWorker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findBestWorkerFor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dfsSrcFileName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Integer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1" i="1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MAX_VALUE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WorkerClient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newWorker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maybeNewWorker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isPresent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 {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newWorker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maybeNewWorker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else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try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newWorker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workerManager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waitForAnyReconnections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1" i="1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NO_NODES_TIMEOUT_MILLIS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TimeUnit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1" i="1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MILLISECONDS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} 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catch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TimeoutException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050">
                <a:solidFill>
                  <a:srgbClr val="89DD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shutdown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throw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new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IOException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"No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nodes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connected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for more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than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"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TimeUnit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1" i="1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MILLISECONDS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toSeconds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1" i="1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NO_NODES_TIMEOUT_MILLIS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+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"s"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}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05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</a:t>
            </a:r>
            <a:r>
              <a:rPr kumimoji="0" lang="it-IT" altLang="it-IT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scheduleJobPartitionInScope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pktFactory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newWorker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05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numOfRunningTasks</a:t>
            </a: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});</a:t>
            </a:r>
            <a:b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it-IT" altLang="it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329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36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8" name="Immagine 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31AC298-3F52-6E26-E99B-77D5D547C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6F284C-02F7-F047-03A5-2087E520D2B8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11" name="Immagine 10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8BDE2FC-001F-403A-AD03-B3CBB704E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C82745-C5EB-789D-BF28-F0B88AD806D7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sp>
        <p:nvSpPr>
          <p:cNvPr id="49" name="Titolo 1">
            <a:extLst>
              <a:ext uri="{FF2B5EF4-FFF2-40B4-BE49-F238E27FC236}">
                <a16:creationId xmlns:a16="http://schemas.microsoft.com/office/drawing/2014/main" id="{B1F8CC2C-806A-D816-C9AF-8FA0107E106F}"/>
              </a:ext>
            </a:extLst>
          </p:cNvPr>
          <p:cNvSpPr txBox="1">
            <a:spLocks/>
          </p:cNvSpPr>
          <p:nvPr/>
        </p:nvSpPr>
        <p:spPr>
          <a:xfrm>
            <a:off x="594485" y="223212"/>
            <a:ext cx="10972800" cy="9927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/>
              <a:t>FAILURE HANDLING</a:t>
            </a:r>
          </a:p>
        </p:txBody>
      </p:sp>
      <p:pic>
        <p:nvPicPr>
          <p:cNvPr id="38" name="Immagine 37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DC972539-8041-9A2F-A3E5-C12AE333DC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048" y="1829072"/>
            <a:ext cx="432000" cy="432000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E5D52951-284E-5139-4E8F-173BA72A0E5A}"/>
              </a:ext>
            </a:extLst>
          </p:cNvPr>
          <p:cNvSpPr txBox="1"/>
          <p:nvPr/>
        </p:nvSpPr>
        <p:spPr>
          <a:xfrm>
            <a:off x="3667509" y="1389461"/>
            <a:ext cx="1474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err="1"/>
              <a:t>Try</a:t>
            </a:r>
            <a:r>
              <a:rPr lang="it-IT" sz="1100"/>
              <a:t> to </a:t>
            </a:r>
            <a:r>
              <a:rPr lang="it-IT" sz="1100" err="1"/>
              <a:t>reschedule</a:t>
            </a:r>
            <a:r>
              <a:rPr lang="it-IT" sz="1100"/>
              <a:t> the job…</a:t>
            </a:r>
          </a:p>
        </p:txBody>
      </p:sp>
      <p:pic>
        <p:nvPicPr>
          <p:cNvPr id="40" name="Elemento grafico 39" descr="Frecce a zig zag con riempimento a tinta unita">
            <a:extLst>
              <a:ext uri="{FF2B5EF4-FFF2-40B4-BE49-F238E27FC236}">
                <a16:creationId xmlns:a16="http://schemas.microsoft.com/office/drawing/2014/main" id="{2D12E11B-7C92-324F-5AE9-939859674B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17875" y="1817556"/>
            <a:ext cx="432000" cy="432000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9C435346-3F61-A860-9400-A8644727987A}"/>
              </a:ext>
            </a:extLst>
          </p:cNvPr>
          <p:cNvSpPr txBox="1"/>
          <p:nvPr/>
        </p:nvSpPr>
        <p:spPr>
          <a:xfrm>
            <a:off x="5327482" y="1389461"/>
            <a:ext cx="15522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0 </a:t>
            </a:r>
            <a:r>
              <a:rPr lang="it-IT" sz="1100" dirty="0" err="1"/>
              <a:t>nodes</a:t>
            </a:r>
            <a:r>
              <a:rPr lang="it-IT" sz="1100" dirty="0"/>
              <a:t> </a:t>
            </a:r>
            <a:r>
              <a:rPr lang="it-IT" sz="1100" dirty="0" err="1"/>
              <a:t>found</a:t>
            </a:r>
            <a:r>
              <a:rPr lang="it-IT" sz="1100" dirty="0"/>
              <a:t> </a:t>
            </a:r>
            <a:r>
              <a:rPr lang="it-IT" sz="1100" dirty="0" err="1"/>
              <a:t>connected</a:t>
            </a:r>
            <a:r>
              <a:rPr lang="it-IT" sz="1100" dirty="0"/>
              <a:t> </a:t>
            </a:r>
          </a:p>
        </p:txBody>
      </p:sp>
      <p:pic>
        <p:nvPicPr>
          <p:cNvPr id="48" name="Immagine 47" descr="Immagine che contiene Elementi grafici, simbolo, clipart, grafica&#10;&#10;Descrizione generata automaticamente">
            <a:extLst>
              <a:ext uri="{FF2B5EF4-FFF2-40B4-BE49-F238E27FC236}">
                <a16:creationId xmlns:a16="http://schemas.microsoft.com/office/drawing/2014/main" id="{87A0D08E-C7F9-09F2-3B47-F2C3BF8C47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516" y="3145153"/>
            <a:ext cx="432000" cy="432000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4F7CC4B-D6A4-A64C-2E3F-247B958B6EDC}"/>
              </a:ext>
            </a:extLst>
          </p:cNvPr>
          <p:cNvSpPr txBox="1"/>
          <p:nvPr/>
        </p:nvSpPr>
        <p:spPr>
          <a:xfrm>
            <a:off x="3294637" y="3142094"/>
            <a:ext cx="1474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Checking for </a:t>
            </a:r>
            <a:r>
              <a:rPr lang="it-IT" sz="1100" dirty="0" err="1"/>
              <a:t>reconnection</a:t>
            </a:r>
            <a:r>
              <a:rPr lang="it-IT" sz="1100" dirty="0"/>
              <a:t>…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2707700D-18FA-03E6-0CBE-2D3B0D8C7D15}"/>
              </a:ext>
            </a:extLst>
          </p:cNvPr>
          <p:cNvSpPr txBox="1"/>
          <p:nvPr/>
        </p:nvSpPr>
        <p:spPr>
          <a:xfrm>
            <a:off x="2008175" y="4917733"/>
            <a:ext cx="1409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err="1"/>
              <a:t>If</a:t>
            </a:r>
            <a:r>
              <a:rPr lang="it-IT" sz="1100"/>
              <a:t> connection </a:t>
            </a:r>
            <a:r>
              <a:rPr lang="it-IT" sz="1100" err="1"/>
              <a:t>error</a:t>
            </a:r>
            <a:r>
              <a:rPr lang="it-IT" sz="1100"/>
              <a:t>:</a:t>
            </a:r>
          </a:p>
        </p:txBody>
      </p:sp>
      <p:pic>
        <p:nvPicPr>
          <p:cNvPr id="2" name="Elemento grafico 1" descr="Chiudi con riempimento a tinta unita">
            <a:extLst>
              <a:ext uri="{FF2B5EF4-FFF2-40B4-BE49-F238E27FC236}">
                <a16:creationId xmlns:a16="http://schemas.microsoft.com/office/drawing/2014/main" id="{84728221-A56B-F8FB-CE4C-25E1D6172B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64885" y="1832839"/>
            <a:ext cx="432000" cy="432000"/>
          </a:xfrm>
          <a:prstGeom prst="rect">
            <a:avLst/>
          </a:prstGeom>
        </p:spPr>
      </p:pic>
      <p:pic>
        <p:nvPicPr>
          <p:cNvPr id="3" name="Elemento grafico 2" descr="Chiudi con riempimento a tinta unita">
            <a:extLst>
              <a:ext uri="{FF2B5EF4-FFF2-40B4-BE49-F238E27FC236}">
                <a16:creationId xmlns:a16="http://schemas.microsoft.com/office/drawing/2014/main" id="{27151F9C-8578-E89E-892F-E68AF66330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14986" y="3142094"/>
            <a:ext cx="432000" cy="4320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A47FEAD-DB1B-B379-0236-7416AB0E1D83}"/>
              </a:ext>
            </a:extLst>
          </p:cNvPr>
          <p:cNvSpPr txBox="1"/>
          <p:nvPr/>
        </p:nvSpPr>
        <p:spPr>
          <a:xfrm>
            <a:off x="5990719" y="3665717"/>
            <a:ext cx="14450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Program </a:t>
            </a:r>
            <a:r>
              <a:rPr lang="it-IT" sz="1100" dirty="0" err="1"/>
              <a:t>execution</a:t>
            </a:r>
            <a:r>
              <a:rPr lang="it-IT" sz="1100" dirty="0"/>
              <a:t> </a:t>
            </a:r>
            <a:r>
              <a:rPr lang="it-IT" sz="1100" dirty="0" err="1"/>
              <a:t>aborted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331136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50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42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2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500"/>
                            </p:stCondLst>
                            <p:childTnLst>
                              <p:par>
                                <p:cTn id="102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59259E-6 L 0.00026 0.17176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8588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5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5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6" grpId="0"/>
      <p:bldP spid="46" grpId="1"/>
      <p:bldP spid="50" grpId="0"/>
      <p:bldP spid="50" grpId="1"/>
      <p:bldP spid="51" grpId="0"/>
      <p:bldP spid="51" grpId="1"/>
      <p:bldP spid="10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afico 4" descr="Computer con riempimento a tinta unita">
            <a:extLst>
              <a:ext uri="{FF2B5EF4-FFF2-40B4-BE49-F238E27FC236}">
                <a16:creationId xmlns:a16="http://schemas.microsoft.com/office/drawing/2014/main" id="{22DCAA82-03E4-91AD-C87F-446E5C260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6" name="Elemento grafico 5" descr="Computer con riempimento a tinta unita">
            <a:extLst>
              <a:ext uri="{FF2B5EF4-FFF2-40B4-BE49-F238E27FC236}">
                <a16:creationId xmlns:a16="http://schemas.microsoft.com/office/drawing/2014/main" id="{76AD3753-DBB4-C89A-2B16-27C470ABA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7" name="Elemento grafico 6" descr="Computer con riempimento a tinta unita">
            <a:extLst>
              <a:ext uri="{FF2B5EF4-FFF2-40B4-BE49-F238E27FC236}">
                <a16:creationId xmlns:a16="http://schemas.microsoft.com/office/drawing/2014/main" id="{8976E3BF-88AA-DF2B-FD38-3313898B2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8" name="Elemento grafico 7" descr="Computer con riempimento a tinta unita">
            <a:extLst>
              <a:ext uri="{FF2B5EF4-FFF2-40B4-BE49-F238E27FC236}">
                <a16:creationId xmlns:a16="http://schemas.microsoft.com/office/drawing/2014/main" id="{4144098E-559D-86E7-B8FB-3DF2B6352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9" name="Elemento grafico 8" descr="Computer con riempimento a tinta unita">
            <a:extLst>
              <a:ext uri="{FF2B5EF4-FFF2-40B4-BE49-F238E27FC236}">
                <a16:creationId xmlns:a16="http://schemas.microsoft.com/office/drawing/2014/main" id="{5DBB458C-A228-4F58-79A9-D0E23FF1D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280F8275-DAA8-823E-C21D-D256FF23DE05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C2413717-7D9C-6C9F-271A-E3B0E839C0A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DB9C666-82A4-C5F4-C79E-27627C8EF725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D33A5D40-8D95-2DCD-AC43-92C8BC8B82EB}"/>
              </a:ext>
            </a:extLst>
          </p:cNvPr>
          <p:cNvCxnSpPr>
            <a:stCxn id="6" idx="1"/>
            <a:endCxn id="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6E626DF0-2117-1754-CEBD-291BAB0B87B5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A23152B3-630B-5CA5-43C1-FCF1FBCC5C7A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68E96CD-08C6-A854-A30C-420B66FBECBC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EF2405BF-1034-3240-7945-63F4E1DC7483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2" name="Segnaposto piè di pagina 41">
            <a:extLst>
              <a:ext uri="{FF2B5EF4-FFF2-40B4-BE49-F238E27FC236}">
                <a16:creationId xmlns:a16="http://schemas.microsoft.com/office/drawing/2014/main" id="{D4A58805-F12C-F21C-90B8-B50564B4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43" name="Segnaposto numero diapositiva 42">
            <a:extLst>
              <a:ext uri="{FF2B5EF4-FFF2-40B4-BE49-F238E27FC236}">
                <a16:creationId xmlns:a16="http://schemas.microsoft.com/office/drawing/2014/main" id="{CB0E5924-6C4E-1786-C8D5-EDDABFA0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4</a:t>
            </a:fld>
            <a:endParaRPr lang="en-US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CF59ACFF-5E35-A803-8362-E477A745AD7A}"/>
              </a:ext>
            </a:extLst>
          </p:cNvPr>
          <p:cNvSpPr txBox="1">
            <a:spLocks/>
          </p:cNvSpPr>
          <p:nvPr/>
        </p:nvSpPr>
        <p:spPr>
          <a:xfrm>
            <a:off x="594485" y="223212"/>
            <a:ext cx="10972800" cy="9927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GENERIC STRUCTURE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F8DF87F-2B35-5F8A-8EE3-D51FC56AFB13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 Server</a:t>
            </a:r>
          </a:p>
        </p:txBody>
      </p:sp>
    </p:spTree>
    <p:extLst>
      <p:ext uri="{BB962C8B-B14F-4D97-AF65-F5344CB8AC3E}">
        <p14:creationId xmlns:p14="http://schemas.microsoft.com/office/powerpoint/2010/main" val="237245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/>
              <a:t>PHYSICAL LAYER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5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 Server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 Server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 Server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 Server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 Server</a:t>
            </a:r>
          </a:p>
        </p:txBody>
      </p:sp>
      <p:pic>
        <p:nvPicPr>
          <p:cNvPr id="45" name="Elemento grafico 44" descr="Freccia: curva in senso antiorario con riempimento a tinta unita">
            <a:extLst>
              <a:ext uri="{FF2B5EF4-FFF2-40B4-BE49-F238E27FC236}">
                <a16:creationId xmlns:a16="http://schemas.microsoft.com/office/drawing/2014/main" id="{952D1A54-1EAE-E85F-94DC-CC26B89C9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3716" y="1333605"/>
            <a:ext cx="457200" cy="457200"/>
          </a:xfrm>
          <a:prstGeom prst="rect">
            <a:avLst/>
          </a:prstGeom>
        </p:spPr>
      </p:pic>
      <p:pic>
        <p:nvPicPr>
          <p:cNvPr id="46" name="Immagine 45" descr="Immagine che contiene simbolo, Elementi grafici, schermata, Policromia&#10;&#10;Descrizione generata automaticamente">
            <a:extLst>
              <a:ext uri="{FF2B5EF4-FFF2-40B4-BE49-F238E27FC236}">
                <a16:creationId xmlns:a16="http://schemas.microsoft.com/office/drawing/2014/main" id="{C6897C83-5A89-BEE7-4745-4D2B110FA5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716" y="869714"/>
            <a:ext cx="432000" cy="432000"/>
          </a:xfrm>
          <a:prstGeom prst="rect">
            <a:avLst/>
          </a:prstGeom>
        </p:spPr>
      </p:pic>
      <p:pic>
        <p:nvPicPr>
          <p:cNvPr id="47" name="Immagine 46" descr="Immagine che contiene pinguino, uccello acquatico, Uccello incapace di volare, Pigoscelide di Adelia&#10;&#10;Descrizione generata automaticamente">
            <a:extLst>
              <a:ext uri="{FF2B5EF4-FFF2-40B4-BE49-F238E27FC236}">
                <a16:creationId xmlns:a16="http://schemas.microsoft.com/office/drawing/2014/main" id="{0B070F56-95A5-BB35-0DA3-61B4C514C8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284" y="509982"/>
            <a:ext cx="432000" cy="432000"/>
          </a:xfrm>
          <a:prstGeom prst="rect">
            <a:avLst/>
          </a:prstGeom>
        </p:spPr>
      </p:pic>
      <p:sp>
        <p:nvSpPr>
          <p:cNvPr id="48" name="Elemento grafico 19" descr="Freccia: curva in senso antiorario con riempimento a tinta unita">
            <a:extLst>
              <a:ext uri="{FF2B5EF4-FFF2-40B4-BE49-F238E27FC236}">
                <a16:creationId xmlns:a16="http://schemas.microsoft.com/office/drawing/2014/main" id="{92954422-57E6-F41E-8CC4-30ECD36AC773}"/>
              </a:ext>
            </a:extLst>
          </p:cNvPr>
          <p:cNvSpPr/>
          <p:nvPr/>
        </p:nvSpPr>
        <p:spPr>
          <a:xfrm flipH="1">
            <a:off x="10208802" y="943289"/>
            <a:ext cx="179061" cy="363855"/>
          </a:xfrm>
          <a:custGeom>
            <a:avLst/>
            <a:gdLst>
              <a:gd name="connsiteX0" fmla="*/ 135731 w 179061"/>
              <a:gd name="connsiteY0" fmla="*/ 363855 h 363855"/>
              <a:gd name="connsiteX1" fmla="*/ 47625 w 179061"/>
              <a:gd name="connsiteY1" fmla="*/ 114776 h 363855"/>
              <a:gd name="connsiteX2" fmla="*/ 0 w 179061"/>
              <a:gd name="connsiteY2" fmla="*/ 161925 h 363855"/>
              <a:gd name="connsiteX3" fmla="*/ 0 w 179061"/>
              <a:gd name="connsiteY3" fmla="*/ 0 h 363855"/>
              <a:gd name="connsiteX4" fmla="*/ 161925 w 179061"/>
              <a:gd name="connsiteY4" fmla="*/ 0 h 363855"/>
              <a:gd name="connsiteX5" fmla="*/ 118110 w 179061"/>
              <a:gd name="connsiteY5" fmla="*/ 43815 h 363855"/>
              <a:gd name="connsiteX6" fmla="*/ 135731 w 179061"/>
              <a:gd name="connsiteY6" fmla="*/ 363855 h 36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061" h="363855">
                <a:moveTo>
                  <a:pt x="135731" y="363855"/>
                </a:moveTo>
                <a:cubicBezTo>
                  <a:pt x="135731" y="363855"/>
                  <a:pt x="190976" y="257651"/>
                  <a:pt x="47625" y="114776"/>
                </a:cubicBezTo>
                <a:lnTo>
                  <a:pt x="0" y="161925"/>
                </a:lnTo>
                <a:lnTo>
                  <a:pt x="0" y="0"/>
                </a:lnTo>
                <a:lnTo>
                  <a:pt x="161925" y="0"/>
                </a:lnTo>
                <a:lnTo>
                  <a:pt x="118110" y="43815"/>
                </a:lnTo>
                <a:cubicBezTo>
                  <a:pt x="118586" y="44291"/>
                  <a:pt x="242411" y="192881"/>
                  <a:pt x="135731" y="363855"/>
                </a:cubicBezTo>
                <a:close/>
              </a:path>
            </a:pathLst>
          </a:custGeom>
          <a:solidFill>
            <a:srgbClr val="000000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pic>
        <p:nvPicPr>
          <p:cNvPr id="49" name="Elemento grafico 48" descr="Freccia: curva in senso antiorario con riempimento a tinta unita">
            <a:extLst>
              <a:ext uri="{FF2B5EF4-FFF2-40B4-BE49-F238E27FC236}">
                <a16:creationId xmlns:a16="http://schemas.microsoft.com/office/drawing/2014/main" id="{A8E42786-7A10-3EE5-851E-E9F7ECA4D0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886301">
            <a:off x="2829591" y="5294835"/>
            <a:ext cx="457200" cy="457200"/>
          </a:xfrm>
          <a:prstGeom prst="rect">
            <a:avLst/>
          </a:prstGeom>
        </p:spPr>
      </p:pic>
      <p:pic>
        <p:nvPicPr>
          <p:cNvPr id="52" name="Immagine 5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F0AA43EB-420C-1744-D2B3-8DE3EF9573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208" y="4936667"/>
            <a:ext cx="432000" cy="432000"/>
          </a:xfrm>
          <a:prstGeom prst="rect">
            <a:avLst/>
          </a:prstGeom>
        </p:spPr>
      </p:pic>
      <p:sp>
        <p:nvSpPr>
          <p:cNvPr id="3" name="Elemento grafico 19" descr="Freccia: curva in senso antiorario con riempimento a tinta unita">
            <a:extLst>
              <a:ext uri="{FF2B5EF4-FFF2-40B4-BE49-F238E27FC236}">
                <a16:creationId xmlns:a16="http://schemas.microsoft.com/office/drawing/2014/main" id="{CE7D016D-B76D-D390-C8A5-FD6458D1F560}"/>
              </a:ext>
            </a:extLst>
          </p:cNvPr>
          <p:cNvSpPr/>
          <p:nvPr/>
        </p:nvSpPr>
        <p:spPr>
          <a:xfrm flipH="1">
            <a:off x="5352623" y="2009049"/>
            <a:ext cx="179061" cy="363855"/>
          </a:xfrm>
          <a:custGeom>
            <a:avLst/>
            <a:gdLst>
              <a:gd name="connsiteX0" fmla="*/ 135731 w 179061"/>
              <a:gd name="connsiteY0" fmla="*/ 363855 h 363855"/>
              <a:gd name="connsiteX1" fmla="*/ 47625 w 179061"/>
              <a:gd name="connsiteY1" fmla="*/ 114776 h 363855"/>
              <a:gd name="connsiteX2" fmla="*/ 0 w 179061"/>
              <a:gd name="connsiteY2" fmla="*/ 161925 h 363855"/>
              <a:gd name="connsiteX3" fmla="*/ 0 w 179061"/>
              <a:gd name="connsiteY3" fmla="*/ 0 h 363855"/>
              <a:gd name="connsiteX4" fmla="*/ 161925 w 179061"/>
              <a:gd name="connsiteY4" fmla="*/ 0 h 363855"/>
              <a:gd name="connsiteX5" fmla="*/ 118110 w 179061"/>
              <a:gd name="connsiteY5" fmla="*/ 43815 h 363855"/>
              <a:gd name="connsiteX6" fmla="*/ 135731 w 179061"/>
              <a:gd name="connsiteY6" fmla="*/ 363855 h 36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061" h="363855">
                <a:moveTo>
                  <a:pt x="135731" y="363855"/>
                </a:moveTo>
                <a:cubicBezTo>
                  <a:pt x="135731" y="363855"/>
                  <a:pt x="190976" y="257651"/>
                  <a:pt x="47625" y="114776"/>
                </a:cubicBezTo>
                <a:lnTo>
                  <a:pt x="0" y="161925"/>
                </a:lnTo>
                <a:lnTo>
                  <a:pt x="0" y="0"/>
                </a:lnTo>
                <a:lnTo>
                  <a:pt x="161925" y="0"/>
                </a:lnTo>
                <a:lnTo>
                  <a:pt x="118110" y="43815"/>
                </a:lnTo>
                <a:cubicBezTo>
                  <a:pt x="118586" y="44291"/>
                  <a:pt x="242411" y="192881"/>
                  <a:pt x="135731" y="363855"/>
                </a:cubicBezTo>
                <a:close/>
              </a:path>
            </a:pathLst>
          </a:custGeom>
          <a:solidFill>
            <a:srgbClr val="000000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pic>
        <p:nvPicPr>
          <p:cNvPr id="4" name="Immagine 3" descr="Immagine che contiene simbolo, Elementi grafici, schermata, Policromia&#10;&#10;Descrizione generata automaticamente">
            <a:extLst>
              <a:ext uri="{FF2B5EF4-FFF2-40B4-BE49-F238E27FC236}">
                <a16:creationId xmlns:a16="http://schemas.microsoft.com/office/drawing/2014/main" id="{41017DE5-4718-A603-D680-E480A76836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87" y="1611288"/>
            <a:ext cx="432000" cy="432000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08B9FFD5-BFDB-2EDF-DC50-C2A4A35A0456}"/>
              </a:ext>
            </a:extLst>
          </p:cNvPr>
          <p:cNvCxnSpPr>
            <a:cxnSpLocks/>
          </p:cNvCxnSpPr>
          <p:nvPr/>
        </p:nvCxnSpPr>
        <p:spPr>
          <a:xfrm flipV="1">
            <a:off x="6080885" y="1568849"/>
            <a:ext cx="246535" cy="4629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Immagine 7" descr="Immagine che contiene pinguino, uccello acquatico, Uccello incapace di volare, Pigoscelide di Adelia&#10;&#10;Descrizione generata automaticamente">
            <a:extLst>
              <a:ext uri="{FF2B5EF4-FFF2-40B4-BE49-F238E27FC236}">
                <a16:creationId xmlns:a16="http://schemas.microsoft.com/office/drawing/2014/main" id="{97B77B6D-A67A-7241-18A4-174CB6B113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318" y="1605735"/>
            <a:ext cx="432000" cy="432000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8E76E73-5D48-90F5-2B05-43B26D6B79C6}"/>
              </a:ext>
            </a:extLst>
          </p:cNvPr>
          <p:cNvCxnSpPr>
            <a:cxnSpLocks/>
          </p:cNvCxnSpPr>
          <p:nvPr/>
        </p:nvCxnSpPr>
        <p:spPr>
          <a:xfrm flipV="1">
            <a:off x="6875216" y="1568849"/>
            <a:ext cx="246535" cy="4629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mmagine 9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3C087DBC-F89D-F752-34E0-05ACC2B5F6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461" y="1612342"/>
            <a:ext cx="432000" cy="432000"/>
          </a:xfrm>
          <a:prstGeom prst="rect">
            <a:avLst/>
          </a:prstGeom>
        </p:spPr>
      </p:pic>
      <p:sp>
        <p:nvSpPr>
          <p:cNvPr id="11" name="Elemento grafico 19" descr="Freccia: curva in senso antiorario con riempimento a tinta unita">
            <a:extLst>
              <a:ext uri="{FF2B5EF4-FFF2-40B4-BE49-F238E27FC236}">
                <a16:creationId xmlns:a16="http://schemas.microsoft.com/office/drawing/2014/main" id="{E2278CB1-94B7-8013-B89A-9A9D787D129C}"/>
              </a:ext>
            </a:extLst>
          </p:cNvPr>
          <p:cNvSpPr/>
          <p:nvPr/>
        </p:nvSpPr>
        <p:spPr>
          <a:xfrm flipV="1">
            <a:off x="9826384" y="4754739"/>
            <a:ext cx="179061" cy="363855"/>
          </a:xfrm>
          <a:custGeom>
            <a:avLst/>
            <a:gdLst>
              <a:gd name="connsiteX0" fmla="*/ 135731 w 179061"/>
              <a:gd name="connsiteY0" fmla="*/ 363855 h 363855"/>
              <a:gd name="connsiteX1" fmla="*/ 47625 w 179061"/>
              <a:gd name="connsiteY1" fmla="*/ 114776 h 363855"/>
              <a:gd name="connsiteX2" fmla="*/ 0 w 179061"/>
              <a:gd name="connsiteY2" fmla="*/ 161925 h 363855"/>
              <a:gd name="connsiteX3" fmla="*/ 0 w 179061"/>
              <a:gd name="connsiteY3" fmla="*/ 0 h 363855"/>
              <a:gd name="connsiteX4" fmla="*/ 161925 w 179061"/>
              <a:gd name="connsiteY4" fmla="*/ 0 h 363855"/>
              <a:gd name="connsiteX5" fmla="*/ 118110 w 179061"/>
              <a:gd name="connsiteY5" fmla="*/ 43815 h 363855"/>
              <a:gd name="connsiteX6" fmla="*/ 135731 w 179061"/>
              <a:gd name="connsiteY6" fmla="*/ 363855 h 36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061" h="363855">
                <a:moveTo>
                  <a:pt x="135731" y="363855"/>
                </a:moveTo>
                <a:cubicBezTo>
                  <a:pt x="135731" y="363855"/>
                  <a:pt x="190976" y="257651"/>
                  <a:pt x="47625" y="114776"/>
                </a:cubicBezTo>
                <a:lnTo>
                  <a:pt x="0" y="161925"/>
                </a:lnTo>
                <a:lnTo>
                  <a:pt x="0" y="0"/>
                </a:lnTo>
                <a:lnTo>
                  <a:pt x="161925" y="0"/>
                </a:lnTo>
                <a:lnTo>
                  <a:pt x="118110" y="43815"/>
                </a:lnTo>
                <a:cubicBezTo>
                  <a:pt x="118586" y="44291"/>
                  <a:pt x="242411" y="192881"/>
                  <a:pt x="135731" y="363855"/>
                </a:cubicBezTo>
                <a:close/>
              </a:path>
            </a:pathLst>
          </a:custGeom>
          <a:solidFill>
            <a:srgbClr val="000000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6EFE57D-3BDF-5969-FAE0-42635A74FFD2}"/>
              </a:ext>
            </a:extLst>
          </p:cNvPr>
          <p:cNvSpPr txBox="1"/>
          <p:nvPr/>
        </p:nvSpPr>
        <p:spPr>
          <a:xfrm>
            <a:off x="9168269" y="5000650"/>
            <a:ext cx="1111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/>
              <a:t>..…</a:t>
            </a:r>
          </a:p>
        </p:txBody>
      </p:sp>
    </p:spTree>
    <p:extLst>
      <p:ext uri="{BB962C8B-B14F-4D97-AF65-F5344CB8AC3E}">
        <p14:creationId xmlns:p14="http://schemas.microsoft.com/office/powerpoint/2010/main" val="205341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Immagine che contiene clipart, Elementi grafici, simbolo, design&#10;&#10;Descrizione generata automaticamente">
            <a:extLst>
              <a:ext uri="{FF2B5EF4-FFF2-40B4-BE49-F238E27FC236}">
                <a16:creationId xmlns:a16="http://schemas.microsoft.com/office/drawing/2014/main" id="{594C6AA3-A6BB-16E3-F717-C633F1504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114" y="447844"/>
            <a:ext cx="432000" cy="432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/>
              <a:t>DFS LAYER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6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5" name="Elemento grafico 44" descr="Freccia: curva in senso antiorario con riempimento a tinta unita">
            <a:extLst>
              <a:ext uri="{FF2B5EF4-FFF2-40B4-BE49-F238E27FC236}">
                <a16:creationId xmlns:a16="http://schemas.microsoft.com/office/drawing/2014/main" id="{952D1A54-1EAE-E85F-94DC-CC26B89C9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716" y="1333605"/>
            <a:ext cx="457200" cy="457200"/>
          </a:xfrm>
          <a:prstGeom prst="rect">
            <a:avLst/>
          </a:prstGeom>
        </p:spPr>
      </p:pic>
      <p:sp>
        <p:nvSpPr>
          <p:cNvPr id="48" name="Elemento grafico 19" descr="Freccia: curva in senso antiorario con riempimento a tinta unita">
            <a:extLst>
              <a:ext uri="{FF2B5EF4-FFF2-40B4-BE49-F238E27FC236}">
                <a16:creationId xmlns:a16="http://schemas.microsoft.com/office/drawing/2014/main" id="{92954422-57E6-F41E-8CC4-30ECD36AC773}"/>
              </a:ext>
            </a:extLst>
          </p:cNvPr>
          <p:cNvSpPr/>
          <p:nvPr/>
        </p:nvSpPr>
        <p:spPr>
          <a:xfrm flipH="1">
            <a:off x="10208802" y="943289"/>
            <a:ext cx="179061" cy="363855"/>
          </a:xfrm>
          <a:custGeom>
            <a:avLst/>
            <a:gdLst>
              <a:gd name="connsiteX0" fmla="*/ 135731 w 179061"/>
              <a:gd name="connsiteY0" fmla="*/ 363855 h 363855"/>
              <a:gd name="connsiteX1" fmla="*/ 47625 w 179061"/>
              <a:gd name="connsiteY1" fmla="*/ 114776 h 363855"/>
              <a:gd name="connsiteX2" fmla="*/ 0 w 179061"/>
              <a:gd name="connsiteY2" fmla="*/ 161925 h 363855"/>
              <a:gd name="connsiteX3" fmla="*/ 0 w 179061"/>
              <a:gd name="connsiteY3" fmla="*/ 0 h 363855"/>
              <a:gd name="connsiteX4" fmla="*/ 161925 w 179061"/>
              <a:gd name="connsiteY4" fmla="*/ 0 h 363855"/>
              <a:gd name="connsiteX5" fmla="*/ 118110 w 179061"/>
              <a:gd name="connsiteY5" fmla="*/ 43815 h 363855"/>
              <a:gd name="connsiteX6" fmla="*/ 135731 w 179061"/>
              <a:gd name="connsiteY6" fmla="*/ 363855 h 36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061" h="363855">
                <a:moveTo>
                  <a:pt x="135731" y="363855"/>
                </a:moveTo>
                <a:cubicBezTo>
                  <a:pt x="135731" y="363855"/>
                  <a:pt x="190976" y="257651"/>
                  <a:pt x="47625" y="114776"/>
                </a:cubicBezTo>
                <a:lnTo>
                  <a:pt x="0" y="161925"/>
                </a:lnTo>
                <a:lnTo>
                  <a:pt x="0" y="0"/>
                </a:lnTo>
                <a:lnTo>
                  <a:pt x="161925" y="0"/>
                </a:lnTo>
                <a:lnTo>
                  <a:pt x="118110" y="43815"/>
                </a:lnTo>
                <a:cubicBezTo>
                  <a:pt x="118586" y="44291"/>
                  <a:pt x="242411" y="192881"/>
                  <a:pt x="135731" y="363855"/>
                </a:cubicBezTo>
                <a:close/>
              </a:path>
            </a:pathLst>
          </a:custGeom>
          <a:solidFill>
            <a:srgbClr val="000000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pic>
        <p:nvPicPr>
          <p:cNvPr id="49" name="Elemento grafico 48" descr="Freccia: curva in senso antiorario con riempimento a tinta unita">
            <a:extLst>
              <a:ext uri="{FF2B5EF4-FFF2-40B4-BE49-F238E27FC236}">
                <a16:creationId xmlns:a16="http://schemas.microsoft.com/office/drawing/2014/main" id="{A8E42786-7A10-3EE5-851E-E9F7ECA4D0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788470">
            <a:off x="3254900" y="5292707"/>
            <a:ext cx="457200" cy="457200"/>
          </a:xfrm>
          <a:prstGeom prst="rect">
            <a:avLst/>
          </a:prstGeom>
        </p:spPr>
      </p:pic>
      <p:sp>
        <p:nvSpPr>
          <p:cNvPr id="3" name="Elemento grafico 19" descr="Freccia: curva in senso antiorario con riempimento a tinta unita">
            <a:extLst>
              <a:ext uri="{FF2B5EF4-FFF2-40B4-BE49-F238E27FC236}">
                <a16:creationId xmlns:a16="http://schemas.microsoft.com/office/drawing/2014/main" id="{CE7D016D-B76D-D390-C8A5-FD6458D1F560}"/>
              </a:ext>
            </a:extLst>
          </p:cNvPr>
          <p:cNvSpPr/>
          <p:nvPr/>
        </p:nvSpPr>
        <p:spPr>
          <a:xfrm flipH="1">
            <a:off x="5352623" y="2009049"/>
            <a:ext cx="179061" cy="363855"/>
          </a:xfrm>
          <a:custGeom>
            <a:avLst/>
            <a:gdLst>
              <a:gd name="connsiteX0" fmla="*/ 135731 w 179061"/>
              <a:gd name="connsiteY0" fmla="*/ 363855 h 363855"/>
              <a:gd name="connsiteX1" fmla="*/ 47625 w 179061"/>
              <a:gd name="connsiteY1" fmla="*/ 114776 h 363855"/>
              <a:gd name="connsiteX2" fmla="*/ 0 w 179061"/>
              <a:gd name="connsiteY2" fmla="*/ 161925 h 363855"/>
              <a:gd name="connsiteX3" fmla="*/ 0 w 179061"/>
              <a:gd name="connsiteY3" fmla="*/ 0 h 363855"/>
              <a:gd name="connsiteX4" fmla="*/ 161925 w 179061"/>
              <a:gd name="connsiteY4" fmla="*/ 0 h 363855"/>
              <a:gd name="connsiteX5" fmla="*/ 118110 w 179061"/>
              <a:gd name="connsiteY5" fmla="*/ 43815 h 363855"/>
              <a:gd name="connsiteX6" fmla="*/ 135731 w 179061"/>
              <a:gd name="connsiteY6" fmla="*/ 363855 h 36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061" h="363855">
                <a:moveTo>
                  <a:pt x="135731" y="363855"/>
                </a:moveTo>
                <a:cubicBezTo>
                  <a:pt x="135731" y="363855"/>
                  <a:pt x="190976" y="257651"/>
                  <a:pt x="47625" y="114776"/>
                </a:cubicBezTo>
                <a:lnTo>
                  <a:pt x="0" y="161925"/>
                </a:lnTo>
                <a:lnTo>
                  <a:pt x="0" y="0"/>
                </a:lnTo>
                <a:lnTo>
                  <a:pt x="161925" y="0"/>
                </a:lnTo>
                <a:lnTo>
                  <a:pt x="118110" y="43815"/>
                </a:lnTo>
                <a:cubicBezTo>
                  <a:pt x="118586" y="44291"/>
                  <a:pt x="242411" y="192881"/>
                  <a:pt x="135731" y="363855"/>
                </a:cubicBezTo>
                <a:close/>
              </a:path>
            </a:pathLst>
          </a:custGeom>
          <a:solidFill>
            <a:srgbClr val="000000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1" name="Elemento grafico 19" descr="Freccia: curva in senso antiorario con riempimento a tinta unita">
            <a:extLst>
              <a:ext uri="{FF2B5EF4-FFF2-40B4-BE49-F238E27FC236}">
                <a16:creationId xmlns:a16="http://schemas.microsoft.com/office/drawing/2014/main" id="{E2278CB1-94B7-8013-B89A-9A9D787D129C}"/>
              </a:ext>
            </a:extLst>
          </p:cNvPr>
          <p:cNvSpPr/>
          <p:nvPr/>
        </p:nvSpPr>
        <p:spPr>
          <a:xfrm flipV="1">
            <a:off x="9826384" y="4754739"/>
            <a:ext cx="179061" cy="363855"/>
          </a:xfrm>
          <a:custGeom>
            <a:avLst/>
            <a:gdLst>
              <a:gd name="connsiteX0" fmla="*/ 135731 w 179061"/>
              <a:gd name="connsiteY0" fmla="*/ 363855 h 363855"/>
              <a:gd name="connsiteX1" fmla="*/ 47625 w 179061"/>
              <a:gd name="connsiteY1" fmla="*/ 114776 h 363855"/>
              <a:gd name="connsiteX2" fmla="*/ 0 w 179061"/>
              <a:gd name="connsiteY2" fmla="*/ 161925 h 363855"/>
              <a:gd name="connsiteX3" fmla="*/ 0 w 179061"/>
              <a:gd name="connsiteY3" fmla="*/ 0 h 363855"/>
              <a:gd name="connsiteX4" fmla="*/ 161925 w 179061"/>
              <a:gd name="connsiteY4" fmla="*/ 0 h 363855"/>
              <a:gd name="connsiteX5" fmla="*/ 118110 w 179061"/>
              <a:gd name="connsiteY5" fmla="*/ 43815 h 363855"/>
              <a:gd name="connsiteX6" fmla="*/ 135731 w 179061"/>
              <a:gd name="connsiteY6" fmla="*/ 363855 h 36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061" h="363855">
                <a:moveTo>
                  <a:pt x="135731" y="363855"/>
                </a:moveTo>
                <a:cubicBezTo>
                  <a:pt x="135731" y="363855"/>
                  <a:pt x="190976" y="257651"/>
                  <a:pt x="47625" y="114776"/>
                </a:cubicBezTo>
                <a:lnTo>
                  <a:pt x="0" y="161925"/>
                </a:lnTo>
                <a:lnTo>
                  <a:pt x="0" y="0"/>
                </a:lnTo>
                <a:lnTo>
                  <a:pt x="161925" y="0"/>
                </a:lnTo>
                <a:lnTo>
                  <a:pt x="118110" y="43815"/>
                </a:lnTo>
                <a:cubicBezTo>
                  <a:pt x="118586" y="44291"/>
                  <a:pt x="242411" y="192881"/>
                  <a:pt x="135731" y="363855"/>
                </a:cubicBezTo>
                <a:close/>
              </a:path>
            </a:pathLst>
          </a:custGeom>
          <a:solidFill>
            <a:srgbClr val="000000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6EFE57D-3BDF-5969-FAE0-42635A74FFD2}"/>
              </a:ext>
            </a:extLst>
          </p:cNvPr>
          <p:cNvSpPr txBox="1"/>
          <p:nvPr/>
        </p:nvSpPr>
        <p:spPr>
          <a:xfrm>
            <a:off x="9168269" y="5000650"/>
            <a:ext cx="1111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/>
              <a:t>..…</a:t>
            </a:r>
          </a:p>
        </p:txBody>
      </p:sp>
      <p:pic>
        <p:nvPicPr>
          <p:cNvPr id="7" name="Immagine 6" descr="Immagine che contiene clipart, Elementi grafici, simbolo, design&#10;&#10;Descrizione generata automaticamente">
            <a:extLst>
              <a:ext uri="{FF2B5EF4-FFF2-40B4-BE49-F238E27FC236}">
                <a16:creationId xmlns:a16="http://schemas.microsoft.com/office/drawing/2014/main" id="{D01721AE-1132-CD15-B000-1E37DADD0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641" y="950434"/>
            <a:ext cx="432000" cy="432000"/>
          </a:xfrm>
          <a:prstGeom prst="rect">
            <a:avLst/>
          </a:prstGeom>
        </p:spPr>
      </p:pic>
      <p:pic>
        <p:nvPicPr>
          <p:cNvPr id="14" name="Immagine 13" descr="Immagine che contiene logo, simbolo, Elementi grafici, Carattere&#10;&#10;Descrizione generata automaticamente">
            <a:extLst>
              <a:ext uri="{FF2B5EF4-FFF2-40B4-BE49-F238E27FC236}">
                <a16:creationId xmlns:a16="http://schemas.microsoft.com/office/drawing/2014/main" id="{6AD1B5EC-E99F-6E34-ABC5-37ECEF6D3F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441158"/>
            <a:ext cx="432000" cy="432000"/>
          </a:xfrm>
          <a:prstGeom prst="rect">
            <a:avLst/>
          </a:prstGeom>
        </p:spPr>
      </p:pic>
      <p:pic>
        <p:nvPicPr>
          <p:cNvPr id="15" name="Immagine 14" descr="Immagine che contiene clipart, Elementi grafici, simbolo, design&#10;&#10;Descrizione generata automaticamente">
            <a:extLst>
              <a:ext uri="{FF2B5EF4-FFF2-40B4-BE49-F238E27FC236}">
                <a16:creationId xmlns:a16="http://schemas.microsoft.com/office/drawing/2014/main" id="{B90CBEC3-6070-7CC6-6C2A-99A310950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4941987"/>
            <a:ext cx="432000" cy="432000"/>
          </a:xfrm>
          <a:prstGeom prst="rect">
            <a:avLst/>
          </a:prstGeom>
        </p:spPr>
      </p:pic>
      <p:pic>
        <p:nvPicPr>
          <p:cNvPr id="17" name="Immagine 16" descr="Immagine che contiene clipart, Elementi grafici, simbolo, design&#10;&#10;Descrizione generata automaticamente">
            <a:extLst>
              <a:ext uri="{FF2B5EF4-FFF2-40B4-BE49-F238E27FC236}">
                <a16:creationId xmlns:a16="http://schemas.microsoft.com/office/drawing/2014/main" id="{00732581-957A-FA0F-A02C-ABB56381E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489" y="1544123"/>
            <a:ext cx="432000" cy="432000"/>
          </a:xfrm>
          <a:prstGeom prst="rect">
            <a:avLst/>
          </a:prstGeom>
        </p:spPr>
      </p:pic>
      <p:pic>
        <p:nvPicPr>
          <p:cNvPr id="18" name="Immagine 17" descr="Immagine che contiene logo, simbolo, Elementi grafici, Carattere&#10;&#10;Descrizione generata automaticamente">
            <a:extLst>
              <a:ext uri="{FF2B5EF4-FFF2-40B4-BE49-F238E27FC236}">
                <a16:creationId xmlns:a16="http://schemas.microsoft.com/office/drawing/2014/main" id="{0D9A0356-C852-34E2-761A-7068740F59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75" y="1537437"/>
            <a:ext cx="432000" cy="432000"/>
          </a:xfrm>
          <a:prstGeom prst="rect">
            <a:avLst/>
          </a:prstGeom>
        </p:spPr>
      </p:pic>
      <p:pic>
        <p:nvPicPr>
          <p:cNvPr id="19" name="Elemento grafico 18" descr="Freccia: curva in senso antiorario con riempimento a tinta unita">
            <a:extLst>
              <a:ext uri="{FF2B5EF4-FFF2-40B4-BE49-F238E27FC236}">
                <a16:creationId xmlns:a16="http://schemas.microsoft.com/office/drawing/2014/main" id="{47BDC712-5C29-3AB3-7A2F-A43EFBCBB1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5934402" flipH="1">
            <a:off x="599286" y="1773614"/>
            <a:ext cx="457200" cy="457200"/>
          </a:xfrm>
          <a:prstGeom prst="rect">
            <a:avLst/>
          </a:prstGeom>
        </p:spPr>
      </p:pic>
      <p:pic>
        <p:nvPicPr>
          <p:cNvPr id="20" name="Immagine 19" descr="Immagine che contiene clipart, Elementi grafici, simbolo, design&#10;&#10;Descrizione generata automaticamente">
            <a:extLst>
              <a:ext uri="{FF2B5EF4-FFF2-40B4-BE49-F238E27FC236}">
                <a16:creationId xmlns:a16="http://schemas.microsoft.com/office/drawing/2014/main" id="{59853210-5A64-71F7-80DB-1426C4D54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1520204"/>
            <a:ext cx="432000" cy="432000"/>
          </a:xfrm>
          <a:prstGeom prst="rect">
            <a:avLst/>
          </a:prstGeom>
        </p:spPr>
      </p:pic>
      <p:pic>
        <p:nvPicPr>
          <p:cNvPr id="21" name="Immagine 20" descr="Immagine che contiene clipart, Elementi grafici, simbolo, design&#10;&#10;Descrizione generata automaticamente">
            <a:extLst>
              <a:ext uri="{FF2B5EF4-FFF2-40B4-BE49-F238E27FC236}">
                <a16:creationId xmlns:a16="http://schemas.microsoft.com/office/drawing/2014/main" id="{A420F400-FFAC-7B3A-A5D7-07EE3B459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799" y="3538857"/>
            <a:ext cx="432000" cy="432000"/>
          </a:xfrm>
          <a:prstGeom prst="rect">
            <a:avLst/>
          </a:prstGeom>
        </p:spPr>
      </p:pic>
      <p:sp>
        <p:nvSpPr>
          <p:cNvPr id="25" name="Elemento grafico 19" descr="Freccia: curva in senso antiorario con riempimento a tinta unita">
            <a:extLst>
              <a:ext uri="{FF2B5EF4-FFF2-40B4-BE49-F238E27FC236}">
                <a16:creationId xmlns:a16="http://schemas.microsoft.com/office/drawing/2014/main" id="{5EC6787E-4E55-5463-9A78-0F4CCFE87339}"/>
              </a:ext>
            </a:extLst>
          </p:cNvPr>
          <p:cNvSpPr/>
          <p:nvPr/>
        </p:nvSpPr>
        <p:spPr>
          <a:xfrm rot="431618" flipH="1">
            <a:off x="10928224" y="3928987"/>
            <a:ext cx="179061" cy="363855"/>
          </a:xfrm>
          <a:custGeom>
            <a:avLst/>
            <a:gdLst>
              <a:gd name="connsiteX0" fmla="*/ 135731 w 179061"/>
              <a:gd name="connsiteY0" fmla="*/ 363855 h 363855"/>
              <a:gd name="connsiteX1" fmla="*/ 47625 w 179061"/>
              <a:gd name="connsiteY1" fmla="*/ 114776 h 363855"/>
              <a:gd name="connsiteX2" fmla="*/ 0 w 179061"/>
              <a:gd name="connsiteY2" fmla="*/ 161925 h 363855"/>
              <a:gd name="connsiteX3" fmla="*/ 0 w 179061"/>
              <a:gd name="connsiteY3" fmla="*/ 0 h 363855"/>
              <a:gd name="connsiteX4" fmla="*/ 161925 w 179061"/>
              <a:gd name="connsiteY4" fmla="*/ 0 h 363855"/>
              <a:gd name="connsiteX5" fmla="*/ 118110 w 179061"/>
              <a:gd name="connsiteY5" fmla="*/ 43815 h 363855"/>
              <a:gd name="connsiteX6" fmla="*/ 135731 w 179061"/>
              <a:gd name="connsiteY6" fmla="*/ 363855 h 36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061" h="363855">
                <a:moveTo>
                  <a:pt x="135731" y="363855"/>
                </a:moveTo>
                <a:cubicBezTo>
                  <a:pt x="135731" y="363855"/>
                  <a:pt x="190976" y="257651"/>
                  <a:pt x="47625" y="114776"/>
                </a:cubicBezTo>
                <a:lnTo>
                  <a:pt x="0" y="161925"/>
                </a:lnTo>
                <a:lnTo>
                  <a:pt x="0" y="0"/>
                </a:lnTo>
                <a:lnTo>
                  <a:pt x="161925" y="0"/>
                </a:lnTo>
                <a:lnTo>
                  <a:pt x="118110" y="43815"/>
                </a:lnTo>
                <a:cubicBezTo>
                  <a:pt x="118586" y="44291"/>
                  <a:pt x="242411" y="192881"/>
                  <a:pt x="135731" y="363855"/>
                </a:cubicBezTo>
                <a:close/>
              </a:path>
            </a:pathLst>
          </a:custGeom>
          <a:solidFill>
            <a:srgbClr val="000000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pic>
        <p:nvPicPr>
          <p:cNvPr id="30" name="Immagine 29" descr="Immagine che contiene logo, simbolo, Elementi grafici, Carattere&#10;&#10;Descrizione generata automaticamente">
            <a:extLst>
              <a:ext uri="{FF2B5EF4-FFF2-40B4-BE49-F238E27FC236}">
                <a16:creationId xmlns:a16="http://schemas.microsoft.com/office/drawing/2014/main" id="{C40AB10C-CA0C-4F3E-82BB-D41B0DC78E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285" y="3532171"/>
            <a:ext cx="432000" cy="432000"/>
          </a:xfrm>
          <a:prstGeom prst="rect">
            <a:avLst/>
          </a:prstGeom>
        </p:spPr>
      </p:pic>
      <p:pic>
        <p:nvPicPr>
          <p:cNvPr id="37" name="Elemento grafico 36" descr="Freccia: curva in senso antiorario con riempimento a tinta unita">
            <a:extLst>
              <a:ext uri="{FF2B5EF4-FFF2-40B4-BE49-F238E27FC236}">
                <a16:creationId xmlns:a16="http://schemas.microsoft.com/office/drawing/2014/main" id="{300843F3-C2D9-BEB0-EB7B-C13207C5FB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3216189">
            <a:off x="2568471" y="1575066"/>
            <a:ext cx="457200" cy="457200"/>
          </a:xfrm>
          <a:prstGeom prst="rect">
            <a:avLst/>
          </a:prstGeom>
        </p:spPr>
      </p:pic>
      <p:pic>
        <p:nvPicPr>
          <p:cNvPr id="38" name="Immagine 37" descr="Immagine che contiene clipart, Elementi grafici, simbolo, design&#10;&#10;Descrizione generata automaticamente">
            <a:extLst>
              <a:ext uri="{FF2B5EF4-FFF2-40B4-BE49-F238E27FC236}">
                <a16:creationId xmlns:a16="http://schemas.microsoft.com/office/drawing/2014/main" id="{D8218C92-30C5-5CDA-C0D8-07355D2CD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844" y="1146431"/>
            <a:ext cx="432000" cy="432000"/>
          </a:xfrm>
          <a:prstGeom prst="rect">
            <a:avLst/>
          </a:prstGeom>
        </p:spPr>
      </p:pic>
      <p:sp>
        <p:nvSpPr>
          <p:cNvPr id="4" name="Elemento grafico 19" descr="Freccia: curva in senso antiorario con riempimento a tinta unita">
            <a:extLst>
              <a:ext uri="{FF2B5EF4-FFF2-40B4-BE49-F238E27FC236}">
                <a16:creationId xmlns:a16="http://schemas.microsoft.com/office/drawing/2014/main" id="{DAED1561-0E56-C6EE-38B0-E18CD3ACF510}"/>
              </a:ext>
            </a:extLst>
          </p:cNvPr>
          <p:cNvSpPr/>
          <p:nvPr/>
        </p:nvSpPr>
        <p:spPr>
          <a:xfrm flipH="1">
            <a:off x="6778020" y="2003934"/>
            <a:ext cx="179061" cy="363855"/>
          </a:xfrm>
          <a:custGeom>
            <a:avLst/>
            <a:gdLst>
              <a:gd name="connsiteX0" fmla="*/ 135731 w 179061"/>
              <a:gd name="connsiteY0" fmla="*/ 363855 h 363855"/>
              <a:gd name="connsiteX1" fmla="*/ 47625 w 179061"/>
              <a:gd name="connsiteY1" fmla="*/ 114776 h 363855"/>
              <a:gd name="connsiteX2" fmla="*/ 0 w 179061"/>
              <a:gd name="connsiteY2" fmla="*/ 161925 h 363855"/>
              <a:gd name="connsiteX3" fmla="*/ 0 w 179061"/>
              <a:gd name="connsiteY3" fmla="*/ 0 h 363855"/>
              <a:gd name="connsiteX4" fmla="*/ 161925 w 179061"/>
              <a:gd name="connsiteY4" fmla="*/ 0 h 363855"/>
              <a:gd name="connsiteX5" fmla="*/ 118110 w 179061"/>
              <a:gd name="connsiteY5" fmla="*/ 43815 h 363855"/>
              <a:gd name="connsiteX6" fmla="*/ 135731 w 179061"/>
              <a:gd name="connsiteY6" fmla="*/ 363855 h 36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061" h="363855">
                <a:moveTo>
                  <a:pt x="135731" y="363855"/>
                </a:moveTo>
                <a:cubicBezTo>
                  <a:pt x="135731" y="363855"/>
                  <a:pt x="190976" y="257651"/>
                  <a:pt x="47625" y="114776"/>
                </a:cubicBezTo>
                <a:lnTo>
                  <a:pt x="0" y="161925"/>
                </a:lnTo>
                <a:lnTo>
                  <a:pt x="0" y="0"/>
                </a:lnTo>
                <a:lnTo>
                  <a:pt x="161925" y="0"/>
                </a:lnTo>
                <a:lnTo>
                  <a:pt x="118110" y="43815"/>
                </a:lnTo>
                <a:cubicBezTo>
                  <a:pt x="118586" y="44291"/>
                  <a:pt x="242411" y="192881"/>
                  <a:pt x="135731" y="363855"/>
                </a:cubicBezTo>
                <a:close/>
              </a:path>
            </a:pathLst>
          </a:custGeom>
          <a:solidFill>
            <a:srgbClr val="000000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pic>
        <p:nvPicPr>
          <p:cNvPr id="5" name="Immagine 4" descr="Immagine che contiene clipart, Elementi grafici, simbolo, design&#10;&#10;Descrizione generata automaticamente">
            <a:extLst>
              <a:ext uri="{FF2B5EF4-FFF2-40B4-BE49-F238E27FC236}">
                <a16:creationId xmlns:a16="http://schemas.microsoft.com/office/drawing/2014/main" id="{16FE3C44-D63E-2A23-FEB4-99694243E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886" y="1539008"/>
            <a:ext cx="432000" cy="432000"/>
          </a:xfrm>
          <a:prstGeom prst="rect">
            <a:avLst/>
          </a:prstGeom>
        </p:spPr>
      </p:pic>
      <p:pic>
        <p:nvPicPr>
          <p:cNvPr id="6" name="Immagine 5" descr="Immagine che contiene logo, simbolo, Elementi grafici, Carattere&#10;&#10;Descrizione generata automaticamente">
            <a:extLst>
              <a:ext uri="{FF2B5EF4-FFF2-40B4-BE49-F238E27FC236}">
                <a16:creationId xmlns:a16="http://schemas.microsoft.com/office/drawing/2014/main" id="{EA6FD5A5-E9BD-6E76-8FED-BC8515342C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372" y="1532322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01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36121-D220-771F-DAD1-0BC4420F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48" y="187325"/>
            <a:ext cx="3932237" cy="1600200"/>
          </a:xfrm>
        </p:spPr>
        <p:txBody>
          <a:bodyPr/>
          <a:lstStyle/>
          <a:p>
            <a:r>
              <a:rPr lang="it-IT"/>
              <a:t>Coordinator Job </a:t>
            </a:r>
            <a:r>
              <a:rPr lang="it-IT" err="1"/>
              <a:t>Execution</a:t>
            </a:r>
            <a:endParaRPr lang="it-IT"/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95856FAC-7A92-3C77-C57C-BAC7284431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52938" y="666750"/>
            <a:ext cx="7448550" cy="542290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CompilationUnitTree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cut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parser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parse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programFileName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src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info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/**/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Program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program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ProgramNashornTreeVisitor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parse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src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cut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fileLoader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it-IT" altLang="it-IT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200" b="0" i="1" u="none" strike="noStrike" cap="none" normalizeH="0" baseline="0">
              <a:ln>
                <a:noFill/>
              </a:ln>
              <a:solidFill>
                <a:srgbClr val="C792EA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remainingOps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ArrayList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&lt;&gt;(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program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step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 !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remainingOps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isEmpty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step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++) {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currOps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nextOpsBatch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remainingOps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currOps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forEach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_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remainingOps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removeFirst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1" i="1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LOGGER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info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Executing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step {}..."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step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startStepTime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nanoTime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final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var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currDfsFile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currDfsFile0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final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var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dstDfsFileName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dfsFilesPrefix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"_step"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step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jobId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currentJobNumber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getAndIncrement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final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DfsFilePartitionInfo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dstPartitions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200" b="0" i="1" u="none" strike="noStrike" cap="none" normalizeH="0" baseline="0">
              <a:ln>
                <a:noFill/>
              </a:ln>
              <a:solidFill>
                <a:srgbClr val="89DDFF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200" i="1">
                <a:solidFill>
                  <a:srgbClr val="89DD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 schedule each 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on a worker and 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results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*/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DfsFile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dstDfsFile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createPartitionedFile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stDfsFileName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dstPartitions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currOps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stream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anyMatch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kind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isShuffles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()))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dfs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reshuffle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dstDfsFile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currDfsFile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dstDfsFile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it-IT" altLang="it-IT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Segnaposto data 25">
            <a:extLst>
              <a:ext uri="{FF2B5EF4-FFF2-40B4-BE49-F238E27FC236}">
                <a16:creationId xmlns:a16="http://schemas.microsoft.com/office/drawing/2014/main" id="{83471F00-F633-20BD-A6C3-5B984D4E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475C-5E83-4746-A5DA-8649D0A23C36}" type="datetime1">
              <a:rPr lang="it-IT" smtClean="0"/>
              <a:t>08/05/2024</a:t>
            </a:fld>
            <a:endParaRPr lang="it-IT"/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30901D3C-415F-F2F1-B429-B775067C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9D25-2A25-4035-9796-E89A0AD5A88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5085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96D6F-58F8-1549-1F19-E9B0F06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85" y="223212"/>
            <a:ext cx="10972800" cy="992759"/>
          </a:xfrm>
        </p:spPr>
        <p:txBody>
          <a:bodyPr/>
          <a:lstStyle/>
          <a:p>
            <a:pPr algn="ctr"/>
            <a:r>
              <a:rPr lang="it-IT"/>
              <a:t>PROGRAM INSERTION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4BF7127E-1822-36F4-9FE6-DDE20EA6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FERLIN - TOSETTI LUCA - FRANCESCO RICCARDI</a:t>
            </a:r>
            <a:endParaRPr lang="en-US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2E1CF48-E415-6E1E-6E80-DE08B54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8</a:t>
            </a:fld>
            <a:endParaRPr lang="en-US"/>
          </a:p>
        </p:txBody>
      </p:sp>
      <p:pic>
        <p:nvPicPr>
          <p:cNvPr id="24" name="Elemento grafico 23" descr="Computer con riempimento a tinta unita">
            <a:extLst>
              <a:ext uri="{FF2B5EF4-FFF2-40B4-BE49-F238E27FC236}">
                <a16:creationId xmlns:a16="http://schemas.microsoft.com/office/drawing/2014/main" id="{30354FD5-FAAB-D7A7-C737-90F1DAAD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171818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Computer con riempimento a tinta unita">
            <a:extLst>
              <a:ext uri="{FF2B5EF4-FFF2-40B4-BE49-F238E27FC236}">
                <a16:creationId xmlns:a16="http://schemas.microsoft.com/office/drawing/2014/main" id="{76B0E902-6E99-3A97-C70B-8515555FA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70238"/>
            <a:ext cx="914400" cy="914400"/>
          </a:xfrm>
          <a:prstGeom prst="rect">
            <a:avLst/>
          </a:prstGeom>
        </p:spPr>
      </p:pic>
      <p:pic>
        <p:nvPicPr>
          <p:cNvPr id="27" name="Elemento grafico 26" descr="Computer con riempimento a tinta unita">
            <a:extLst>
              <a:ext uri="{FF2B5EF4-FFF2-40B4-BE49-F238E27FC236}">
                <a16:creationId xmlns:a16="http://schemas.microsoft.com/office/drawing/2014/main" id="{9E78BED4-C8A7-8AB7-C185-7DAEB042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238" y="3443749"/>
            <a:ext cx="914400" cy="914400"/>
          </a:xfrm>
          <a:prstGeom prst="rect">
            <a:avLst/>
          </a:prstGeom>
        </p:spPr>
      </p:pic>
      <p:pic>
        <p:nvPicPr>
          <p:cNvPr id="28" name="Elemento grafico 27" descr="Computer con riempimento a tinta unita">
            <a:extLst>
              <a:ext uri="{FF2B5EF4-FFF2-40B4-BE49-F238E27FC236}">
                <a16:creationId xmlns:a16="http://schemas.microsoft.com/office/drawing/2014/main" id="{C7F0B15F-39D0-47F6-EAB5-B7FD9D62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175" y="487161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Computer con riempimento a tinta unita">
            <a:extLst>
              <a:ext uri="{FF2B5EF4-FFF2-40B4-BE49-F238E27FC236}">
                <a16:creationId xmlns:a16="http://schemas.microsoft.com/office/drawing/2014/main" id="{57D87B35-559D-E05C-A8CE-0D2263AD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716" y="2175387"/>
            <a:ext cx="914400" cy="9144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6B63491-FB91-B096-2D0D-B268E2F475C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6553200" y="2175387"/>
            <a:ext cx="2694038" cy="10520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F8EF0C-BCB7-EF9F-66BF-898D769080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553200" y="3227438"/>
            <a:ext cx="2694038" cy="67351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642858D-67CE-B152-1F8A-070767D0299D}"/>
              </a:ext>
            </a:extLst>
          </p:cNvPr>
          <p:cNvCxnSpPr>
            <a:cxnSpLocks/>
          </p:cNvCxnSpPr>
          <p:nvPr/>
        </p:nvCxnSpPr>
        <p:spPr>
          <a:xfrm flipV="1">
            <a:off x="4579375" y="3564193"/>
            <a:ext cx="1371600" cy="14989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C8EBF2F-70D5-9DE6-CE16-A825A58EA3BA}"/>
              </a:ext>
            </a:extLst>
          </p:cNvPr>
          <p:cNvCxnSpPr>
            <a:stCxn id="26" idx="1"/>
            <a:endCxn id="29" idx="3"/>
          </p:cNvCxnSpPr>
          <p:nvPr/>
        </p:nvCxnSpPr>
        <p:spPr>
          <a:xfrm flipH="1" flipV="1">
            <a:off x="2748116" y="2632587"/>
            <a:ext cx="2890684" cy="59485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F6DFCC-33BD-03ED-9E2A-3A6363B6EF61}"/>
              </a:ext>
            </a:extLst>
          </p:cNvPr>
          <p:cNvSpPr txBox="1"/>
          <p:nvPr/>
        </p:nvSpPr>
        <p:spPr>
          <a:xfrm>
            <a:off x="5036575" y="2467879"/>
            <a:ext cx="1908288" cy="340519"/>
          </a:xfrm>
          <a:prstGeom prst="roundRect">
            <a:avLst/>
          </a:prstGeom>
          <a:solidFill>
            <a:schemeClr val="accent1"/>
          </a:solidFill>
          <a:ln cap="rnd">
            <a:noFill/>
            <a:bevel/>
          </a:ln>
          <a:effectLst>
            <a:glow rad="1016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Coordinator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724AB5-B2AE-13B7-ED29-974CC26F65F0}"/>
              </a:ext>
            </a:extLst>
          </p:cNvPr>
          <p:cNvSpPr txBox="1"/>
          <p:nvPr/>
        </p:nvSpPr>
        <p:spPr>
          <a:xfrm>
            <a:off x="9566786" y="1395685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Worker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C19960-1E11-8D91-787F-474A0390DE02}"/>
              </a:ext>
            </a:extLst>
          </p:cNvPr>
          <p:cNvSpPr txBox="1"/>
          <p:nvPr/>
        </p:nvSpPr>
        <p:spPr>
          <a:xfrm>
            <a:off x="1106127" y="1867476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7281FD2-F9B8-6DEA-C37F-9C354B081E13}"/>
              </a:ext>
            </a:extLst>
          </p:cNvPr>
          <p:cNvSpPr txBox="1"/>
          <p:nvPr/>
        </p:nvSpPr>
        <p:spPr>
          <a:xfrm>
            <a:off x="3114367" y="5808603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90329-EB7D-6D63-F8DE-0EEBF25A2247}"/>
              </a:ext>
            </a:extLst>
          </p:cNvPr>
          <p:cNvSpPr txBox="1"/>
          <p:nvPr/>
        </p:nvSpPr>
        <p:spPr>
          <a:xfrm>
            <a:off x="9566786" y="4360764"/>
            <a:ext cx="1465008" cy="340519"/>
          </a:xfrm>
          <a:prstGeom prst="roundRect">
            <a:avLst/>
          </a:prstGeom>
          <a:solidFill>
            <a:srgbClr val="05D7D7"/>
          </a:solidFill>
          <a:ln cap="rnd">
            <a:noFill/>
            <a:bevel/>
          </a:ln>
          <a:effectLst>
            <a:glow rad="101600">
              <a:srgbClr val="05D7D7">
                <a:alpha val="40000"/>
              </a:srgbClr>
            </a:glow>
          </a:effec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400"/>
            </a:lvl1pPr>
          </a:lstStyle>
          <a:p>
            <a:r>
              <a:rPr lang="it-IT"/>
              <a:t>Worker</a:t>
            </a:r>
          </a:p>
        </p:txBody>
      </p:sp>
      <p:pic>
        <p:nvPicPr>
          <p:cNvPr id="41" name="Elemento grafico 40" descr="Frecce a zig zag con riempimento a tinta unita">
            <a:extLst>
              <a:ext uri="{FF2B5EF4-FFF2-40B4-BE49-F238E27FC236}">
                <a16:creationId xmlns:a16="http://schemas.microsoft.com/office/drawing/2014/main" id="{8A8420BF-2CD3-41A7-15E8-43FAB33317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3357961">
            <a:off x="4854773" y="2126773"/>
            <a:ext cx="262177" cy="262177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6A3E1552-AAEA-9A40-1F1A-7FBF17616F3E}"/>
              </a:ext>
            </a:extLst>
          </p:cNvPr>
          <p:cNvSpPr txBox="1"/>
          <p:nvPr/>
        </p:nvSpPr>
        <p:spPr>
          <a:xfrm>
            <a:off x="3891147" y="1213663"/>
            <a:ext cx="161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Program</a:t>
            </a:r>
          </a:p>
        </p:txBody>
      </p:sp>
      <p:pic>
        <p:nvPicPr>
          <p:cNvPr id="50" name="Immagine 49" descr="Immagine che contiene schermata, Policromia, design, Elementi grafici&#10;&#10;Descrizione generata automaticamente">
            <a:extLst>
              <a:ext uri="{FF2B5EF4-FFF2-40B4-BE49-F238E27FC236}">
                <a16:creationId xmlns:a16="http://schemas.microsoft.com/office/drawing/2014/main" id="{606065DA-E5C7-B393-B17E-4DEF580016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575" y="1500824"/>
            <a:ext cx="612000" cy="612000"/>
          </a:xfrm>
          <a:prstGeom prst="rect">
            <a:avLst/>
          </a:prstGeom>
        </p:spPr>
      </p:pic>
      <p:pic>
        <p:nvPicPr>
          <p:cNvPr id="4" name="Immagine 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660E170B-C05C-0936-65C5-A226A968AD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0" y="1705101"/>
            <a:ext cx="432000" cy="4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E55520-E9A7-7546-2407-42B36C41F389}"/>
              </a:ext>
            </a:extLst>
          </p:cNvPr>
          <p:cNvSpPr txBox="1"/>
          <p:nvPr/>
        </p:nvSpPr>
        <p:spPr>
          <a:xfrm>
            <a:off x="207180" y="215918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Partition0</a:t>
            </a:r>
          </a:p>
        </p:txBody>
      </p:sp>
      <p:pic>
        <p:nvPicPr>
          <p:cNvPr id="6" name="Immagine 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DD67D573-08BC-A2EE-5C85-2426665E61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2" y="1255576"/>
            <a:ext cx="432000" cy="432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500554-4903-7E3C-03D2-232B37BCABDF}"/>
              </a:ext>
            </a:extLst>
          </p:cNvPr>
          <p:cNvSpPr txBox="1"/>
          <p:nvPr/>
        </p:nvSpPr>
        <p:spPr>
          <a:xfrm>
            <a:off x="1168842" y="93592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Partition1</a:t>
            </a:r>
          </a:p>
        </p:txBody>
      </p:sp>
      <p:pic>
        <p:nvPicPr>
          <p:cNvPr id="12" name="Immagine 11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0C6D458B-3403-D785-C6AC-F8C7B6585E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94" y="825234"/>
            <a:ext cx="432000" cy="43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808D0E-26E4-C8EF-D260-B9A97B1D9A80}"/>
              </a:ext>
            </a:extLst>
          </p:cNvPr>
          <p:cNvSpPr txBox="1"/>
          <p:nvPr/>
        </p:nvSpPr>
        <p:spPr>
          <a:xfrm>
            <a:off x="10361053" y="5509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Partition3</a:t>
            </a:r>
          </a:p>
        </p:txBody>
      </p:sp>
      <p:pic>
        <p:nvPicPr>
          <p:cNvPr id="14" name="Immagine 13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CB5602D2-0519-E745-D35D-99D9BADD24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132269"/>
            <a:ext cx="432000" cy="432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881074F-38E7-933D-1750-69EA70C5717B}"/>
              </a:ext>
            </a:extLst>
          </p:cNvPr>
          <p:cNvSpPr txBox="1"/>
          <p:nvPr/>
        </p:nvSpPr>
        <p:spPr>
          <a:xfrm>
            <a:off x="6870293" y="18579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Partition4</a:t>
            </a:r>
          </a:p>
        </p:txBody>
      </p:sp>
      <p:pic>
        <p:nvPicPr>
          <p:cNvPr id="16" name="Immagine 15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A3FB2784-C753-95E0-23F7-379CC98B16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21" y="4109282"/>
            <a:ext cx="432000" cy="432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364BD-6EA9-D35C-514B-42E8A34549FF}"/>
              </a:ext>
            </a:extLst>
          </p:cNvPr>
          <p:cNvSpPr txBox="1"/>
          <p:nvPr/>
        </p:nvSpPr>
        <p:spPr>
          <a:xfrm>
            <a:off x="10997380" y="38349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Partition5</a:t>
            </a:r>
          </a:p>
        </p:txBody>
      </p:sp>
      <p:pic>
        <p:nvPicPr>
          <p:cNvPr id="18" name="Immagine 17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FD8E8122-8AB6-2BBA-4C2C-3AA8D8BF9F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8" y="4834111"/>
            <a:ext cx="432000" cy="432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4D6A43F-0C3C-4A76-55F8-650EFCD66226}"/>
              </a:ext>
            </a:extLst>
          </p:cNvPr>
          <p:cNvSpPr txBox="1"/>
          <p:nvPr/>
        </p:nvSpPr>
        <p:spPr>
          <a:xfrm>
            <a:off x="10240418" y="53414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Partition6</a:t>
            </a:r>
          </a:p>
        </p:txBody>
      </p:sp>
      <p:pic>
        <p:nvPicPr>
          <p:cNvPr id="20" name="Immagine 19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BEA2478-31D1-C953-3099-4D5DB31526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7" y="4832538"/>
            <a:ext cx="432000" cy="432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5501A7-7ADE-CB96-937D-F33C7F5E9110}"/>
              </a:ext>
            </a:extLst>
          </p:cNvPr>
          <p:cNvSpPr txBox="1"/>
          <p:nvPr/>
        </p:nvSpPr>
        <p:spPr>
          <a:xfrm>
            <a:off x="9087277" y="534027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Partition7</a:t>
            </a:r>
          </a:p>
        </p:txBody>
      </p:sp>
      <p:pic>
        <p:nvPicPr>
          <p:cNvPr id="25" name="Immagine 24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BF3494E9-B3DA-196F-AC70-F6FC96B5F7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1" y="1705101"/>
            <a:ext cx="432000" cy="432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DB1F4DB-72D1-01D2-BBA1-1B5D950ED782}"/>
              </a:ext>
            </a:extLst>
          </p:cNvPr>
          <p:cNvSpPr txBox="1"/>
          <p:nvPr/>
        </p:nvSpPr>
        <p:spPr>
          <a:xfrm>
            <a:off x="10862821" y="217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Partition8</a:t>
            </a:r>
          </a:p>
        </p:txBody>
      </p:sp>
      <p:pic>
        <p:nvPicPr>
          <p:cNvPr id="3" name="Immagine 2" descr="Immagine che contiene schermata, cerchio, design&#10;&#10;Descrizione generata automaticamente">
            <a:extLst>
              <a:ext uri="{FF2B5EF4-FFF2-40B4-BE49-F238E27FC236}">
                <a16:creationId xmlns:a16="http://schemas.microsoft.com/office/drawing/2014/main" id="{1F8D3077-D21D-7D1F-E261-7E1FBC2325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0" y="5876168"/>
            <a:ext cx="432000" cy="4320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0E39933-CC2F-8A73-7A23-E3C5D889C272}"/>
              </a:ext>
            </a:extLst>
          </p:cNvPr>
          <p:cNvSpPr txBox="1"/>
          <p:nvPr/>
        </p:nvSpPr>
        <p:spPr>
          <a:xfrm>
            <a:off x="4529909" y="56018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Partition2</a:t>
            </a:r>
          </a:p>
        </p:txBody>
      </p:sp>
    </p:spTree>
    <p:extLst>
      <p:ext uri="{BB962C8B-B14F-4D97-AF65-F5344CB8AC3E}">
        <p14:creationId xmlns:p14="http://schemas.microsoft.com/office/powerpoint/2010/main" val="136435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36121-D220-771F-DAD1-0BC4420F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48" y="187325"/>
            <a:ext cx="3932237" cy="1600200"/>
          </a:xfrm>
        </p:spPr>
        <p:txBody>
          <a:bodyPr/>
          <a:lstStyle/>
          <a:p>
            <a:r>
              <a:rPr lang="it-IT"/>
              <a:t>Coordinator </a:t>
            </a:r>
            <a:r>
              <a:rPr lang="it-IT" err="1"/>
              <a:t>operations</a:t>
            </a:r>
            <a:r>
              <a:rPr lang="it-IT"/>
              <a:t> splitting </a:t>
            </a:r>
            <a:r>
              <a:rPr lang="it-IT" err="1"/>
              <a:t>logic</a:t>
            </a: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B4C9009-30FE-B7E2-97C7-FB37F026D0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1148" y="6339332"/>
            <a:ext cx="2743200" cy="365125"/>
          </a:xfrm>
        </p:spPr>
        <p:txBody>
          <a:bodyPr/>
          <a:lstStyle/>
          <a:p>
            <a:fld id="{5FB61DD7-A013-4790-B3A3-9A7DC95F0DD2}" type="datetime1">
              <a:rPr lang="it-IT" smtClean="0"/>
              <a:pPr/>
              <a:t>08/05/2024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50ED2CF-184C-D7E4-A608-DF8A393C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7652" y="6349746"/>
            <a:ext cx="2743200" cy="365125"/>
          </a:xfrm>
        </p:spPr>
        <p:txBody>
          <a:bodyPr/>
          <a:lstStyle/>
          <a:p>
            <a:fld id="{1BD29D25-2A25-4035-9796-E89A0AD5A88C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95856FAC-7A92-3C77-C57C-BAC7284431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52938" y="666750"/>
            <a:ext cx="7448550" cy="542290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 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nextOpsBatch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Iterable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remainingOps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ops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ArrayList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boolean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wasShuffled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remainingOps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wasShuffled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&amp;&amp;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kind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isRequiresShuffling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ops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wasShuffled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wasShuffled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|| 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kind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it-IT" altLang="it-IT" sz="12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isShuffles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it-IT" altLang="it-IT" sz="12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</a:t>
            </a:r>
            <a:r>
              <a:rPr kumimoji="0" lang="it-IT" altLang="it-IT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ops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it-IT" altLang="it-IT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541046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2741</Words>
  <Application>Microsoft Office PowerPoint</Application>
  <PresentationFormat>Widescreen</PresentationFormat>
  <Paragraphs>535</Paragraphs>
  <Slides>36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36</vt:i4>
      </vt:variant>
    </vt:vector>
  </HeadingPairs>
  <TitlesOfParts>
    <vt:vector size="42" baseType="lpstr">
      <vt:lpstr>Aptos</vt:lpstr>
      <vt:lpstr>Arial</vt:lpstr>
      <vt:lpstr>Avenir Next LT Pro</vt:lpstr>
      <vt:lpstr>JetBrains Mono</vt:lpstr>
      <vt:lpstr>Posterama</vt:lpstr>
      <vt:lpstr>SplashVTI</vt:lpstr>
      <vt:lpstr>DATAFLOW-PLATFORM</vt:lpstr>
      <vt:lpstr>Presentazione standard di PowerPoint</vt:lpstr>
      <vt:lpstr>Presentazione standard di PowerPoint</vt:lpstr>
      <vt:lpstr>Presentazione standard di PowerPoint</vt:lpstr>
      <vt:lpstr>PHYSICAL LAYER</vt:lpstr>
      <vt:lpstr>DFS LAYER</vt:lpstr>
      <vt:lpstr>Coordinator Job Execution</vt:lpstr>
      <vt:lpstr>PROGRAM INSERTION</vt:lpstr>
      <vt:lpstr>Coordinator operations splitting logic</vt:lpstr>
      <vt:lpstr>PROGRAM COMPILING</vt:lpstr>
      <vt:lpstr>Coordinator scheduling for each partition</vt:lpstr>
      <vt:lpstr>WORKERS SEARCH</vt:lpstr>
      <vt:lpstr>WORKERS SEARCH</vt:lpstr>
      <vt:lpstr>WORKERS SEARCH</vt:lpstr>
      <vt:lpstr>WORKER SEARCH (2)</vt:lpstr>
      <vt:lpstr>WORKER SEARCH (2)</vt:lpstr>
      <vt:lpstr>WORKER SEARCH (2)</vt:lpstr>
      <vt:lpstr>WORKER SEARCH (2)</vt:lpstr>
      <vt:lpstr>WORKER SEARCH (2)</vt:lpstr>
      <vt:lpstr>Worker execution</vt:lpstr>
      <vt:lpstr>WORKER EXECUTION</vt:lpstr>
      <vt:lpstr>WORKER EXECUTION</vt:lpstr>
      <vt:lpstr>Worker execution loop</vt:lpstr>
      <vt:lpstr>WORKER EXECUTION LOOP</vt:lpstr>
      <vt:lpstr>WORKER EXECUTION LOOP</vt:lpstr>
      <vt:lpstr>Coordinator stragglers handling</vt:lpstr>
      <vt:lpstr>Presentazione standard di PowerPoint</vt:lpstr>
      <vt:lpstr>STRAGGLERS HANDLING</vt:lpstr>
      <vt:lpstr>STRAGGLERS HANDLING</vt:lpstr>
      <vt:lpstr>Coordinator worker failure handling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Coordinator desperate handling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DATAFLOW-PLATFORM</dc:title>
  <dc:creator>Luca Tosetti</dc:creator>
  <cp:lastModifiedBy>Luca Tosetti</cp:lastModifiedBy>
  <cp:revision>28</cp:revision>
  <dcterms:created xsi:type="dcterms:W3CDTF">2024-04-21T13:29:46Z</dcterms:created>
  <dcterms:modified xsi:type="dcterms:W3CDTF">2024-05-08T15:40:34Z</dcterms:modified>
</cp:coreProperties>
</file>