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5A00"/>
    <a:srgbClr val="3B1D00"/>
    <a:srgbClr val="371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01A18-2790-4E0D-9E0A-B60FBFBE341A}" type="datetimeFigureOut">
              <a:rPr lang="it-IT" smtClean="0"/>
              <a:t>11/06/2023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7D4E-9DCC-4F5D-8818-11FED0C6A7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6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8859" y="6492875"/>
            <a:ext cx="683339" cy="365125"/>
          </a:xfrm>
        </p:spPr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7C4-9CB2-473C-8F1E-9EB7DA8C6EE5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CB0-6640-4A72-9CF4-93F869B697D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59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864-7085-440F-B607-8BAD8B9A09ED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9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CAFD-8303-400C-A997-D52B48155AB3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1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A534-795D-4161-8204-01B63DBF0458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EABF-10E0-47D0-8986-540D17BBD7C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5F27-6B4F-4BF2-90B7-6FA83DB3EC4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F074-A364-4565-A414-4AFC7311D019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508C-DBB5-46FB-B2CD-87C59AF3C7B7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A983-5088-4F4D-952F-920B62D227A8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D85-F5BA-420C-888B-9B2AD9A1DFCA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F234-7473-4766-B88D-5640670D78B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728A-5E9A-43F1-B882-03D2D359E0E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CA2-55E1-45D7-967F-27AF5D7AB325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197D-17CA-459D-9050-0578DFDFB7F0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B0FD-53C6-48ED-B23C-F2D34402639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4858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Traccia</a:t>
            </a:r>
            <a:r>
              <a:rPr lang="en-US" dirty="0"/>
              <a:t> 1 - </a:t>
            </a:r>
            <a:r>
              <a:rPr lang="en-US" dirty="0" err="1"/>
              <a:t>Spangaro</a:t>
            </a:r>
            <a:r>
              <a:rPr lang="en-US" dirty="0"/>
              <a:t>, Ferlin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8993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 descr="Immagine che contiene cerchio, disegno, design&#10;&#10;Descrizione generata automaticamente">
            <a:extLst>
              <a:ext uri="{FF2B5EF4-FFF2-40B4-BE49-F238E27FC236}">
                <a16:creationId xmlns:a16="http://schemas.microsoft.com/office/drawing/2014/main" id="{570A2F3F-4754-46AD-9227-2A54BC0BAB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6" t="7935" r="23927" b="40593"/>
          <a:stretch/>
        </p:blipFill>
        <p:spPr>
          <a:xfrm>
            <a:off x="11077576" y="5765151"/>
            <a:ext cx="1114424" cy="10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C1D69-9037-6496-7CF9-A245C4A5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306324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Traccia 1: aste online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BDE41D-0467-0F5A-4A5D-9BC5DF27D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97348"/>
            <a:ext cx="6953436" cy="2258977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Spangaro Francesco – 10734844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Ferlin Francesco – 10717750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mammifero, logo, cerchio, testo&#10;&#10;Descrizione generata automaticamente">
            <a:extLst>
              <a:ext uri="{FF2B5EF4-FFF2-40B4-BE49-F238E27FC236}">
                <a16:creationId xmlns:a16="http://schemas.microsoft.com/office/drawing/2014/main" id="{070A404D-4620-0405-582D-CDC40BF0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38" y="940103"/>
            <a:ext cx="2620498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76B8B-AC00-4588-B60F-1ED8C33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60" y="353085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(2/3)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C88A0-121A-11E1-F6B9-2A3A457B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0" y="1339410"/>
            <a:ext cx="10322627" cy="5369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astearticoli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`articolo_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fk_asteArticoli_articolo_idx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`password`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indirizzo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email_UNIQUE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BFCD3A-1302-D521-F5DE-DC9388B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D7BC39-FD76-1828-FF23-0412C37A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C9576-290D-B7E3-DDA1-A225E7C4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DDBBE-2798-5468-3361-D60B954D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157630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prezzoOfferto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A41438-6AEC-A8CE-A9F2-1A1DD5FE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496295-DE4C-7ECA-7741-C8DD089E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F23B-35B7-F28C-E31A-CE69D7FE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25" y="310836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24D50-D9EE-C5A6-5B84-BEC7B560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5" y="1270000"/>
            <a:ext cx="8596668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possono vendere e acquistare all’asta.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contiene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link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ACQUISTO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create dall’utente e non ancora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da lui create e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form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 nuovo articolo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una nuova asta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E2ECCB-006C-A40E-844D-2E2FCF49958B}"/>
              </a:ext>
            </a:extLst>
          </p:cNvPr>
          <p:cNvSpPr txBox="1"/>
          <p:nvPr/>
        </p:nvSpPr>
        <p:spPr>
          <a:xfrm>
            <a:off x="523425" y="6331973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58204-5ED9-AD88-2A8F-C3F4F3A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8A7BAD-B7FB-3C8E-7933-A173DE97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F0BF9-4320-0D94-43FF-E2D041E6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370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(2/3)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E9E3B-05F7-D4E3-0D53-B18EE29A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96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una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DETTAGLIO 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 riporta per un’asta aperta tutti i dati dell’asta e la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offerte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bottone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CHIUDI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permette all’utente di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chiudere l’asta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di ricerca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parola chiave. Quando l’acquirente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invia una parola chiave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la pagina ACQUISTO è aggiornata e mostra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di aste aperte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aperta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la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 mostra i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dati degli articoli, l’elenco delle offerte pervenute in ordine di data+ora decrescente e un campo di input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inserire la propria 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l’invio dell’offerta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OFFERTA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delle offerte aggiornate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La pagina ACQUISTO contiene anche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delle offerte aggiudicate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CF4924-9D45-DD75-01DE-7751F66EFF0D}"/>
              </a:ext>
            </a:extLst>
          </p:cNvPr>
          <p:cNvSpPr txBox="1"/>
          <p:nvPr/>
        </p:nvSpPr>
        <p:spPr>
          <a:xfrm>
            <a:off x="677334" y="6331973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AE62B-BA36-F82B-46CB-057D64DD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57293-5704-7A09-D865-59B1A61A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FE075-526F-BD26-CC9B-347682F4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889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C8173-BB76-91B1-B4D3-8B035E3E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l’intera applicazione è realizzata con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un’unica pagina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contenuto della pagina ACQUISTO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l’utente ha già usato l’applicazione, questa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il contenuto della pagina VENDO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l’ultima azione dell’utente è stata la creazione di un’asta; altrimenti mostra il contenuto della pagina ACQUISTO con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(eventualmente vuoto)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delle aste su cui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l’utente ha cliccato in precedenza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che sono ancora aperte. L’informazione dell’ultima azione compiuta e delle aste visitate è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memorizzata a lato client per la durata di un mese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</a:t>
            </a:r>
            <a:r>
              <a:rPr lang="it-IT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interazione dell’utente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gestita senza ricaricare completamente la pagina, ma produce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invocazione asincrona del server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l’eventuale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 solo del contenuto da aggiornare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0FDE17-7C45-A678-C9C7-DEDB1F89EE3F}"/>
              </a:ext>
            </a:extLst>
          </p:cNvPr>
          <p:cNvSpPr txBox="1"/>
          <p:nvPr/>
        </p:nvSpPr>
        <p:spPr>
          <a:xfrm>
            <a:off x="677334" y="6338986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B0AF6D-EC21-C53C-0D3B-63B444BB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FA149A-2CA6-EE7C-2A1F-63DBED3B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1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CE3F1-DC8B-191B-3E3D-36D37168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- Login)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egnaposto contenuto 6" descr="Immagine che contiene schermata, testo, Rettangolo, diagramma">
            <a:extLst>
              <a:ext uri="{FF2B5EF4-FFF2-40B4-BE49-F238E27FC236}">
                <a16:creationId xmlns:a16="http://schemas.microsoft.com/office/drawing/2014/main" id="{F14CBAC7-C66B-3865-F01B-61CF414C9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7" y="1262832"/>
            <a:ext cx="9624561" cy="541260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247F0C-944E-5B0A-54BA-ADB5A91B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41FD3B-4DC8-C0ED-F8FA-7ABBA21E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4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ED75B-492E-26E2-3629-FEE9E561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297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– Buy and Offers Page)</a:t>
            </a:r>
            <a:endParaRPr lang="en-US" sz="3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052763-A7F0-E79D-6FA8-0BA5DCDE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F75B0B-5CC8-5341-7351-CFECDD4F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Segnaposto contenuto 13" descr="Immagine che contiene testo, schermata, design">
            <a:extLst>
              <a:ext uri="{FF2B5EF4-FFF2-40B4-BE49-F238E27FC236}">
                <a16:creationId xmlns:a16="http://schemas.microsoft.com/office/drawing/2014/main" id="{89816B77-DC97-3041-7F4E-8AE1874C7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0" y="1418897"/>
            <a:ext cx="9724386" cy="5470655"/>
          </a:xfrm>
        </p:spPr>
      </p:pic>
    </p:spTree>
    <p:extLst>
      <p:ext uri="{BB962C8B-B14F-4D97-AF65-F5344CB8AC3E}">
        <p14:creationId xmlns:p14="http://schemas.microsoft.com/office/powerpoint/2010/main" val="224329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5A7B4-B279-308A-3825-3EE2ACF0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476516"/>
            <a:ext cx="9739901" cy="1320800"/>
          </a:xfrm>
        </p:spPr>
        <p:txBody>
          <a:bodyPr>
            <a:normAutofit/>
          </a:bodyPr>
          <a:lstStyle/>
          <a:p>
            <a:r>
              <a:rPr lang="it-I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– Sell and Auction Details Page)</a:t>
            </a:r>
            <a:endParaRPr lang="en-US" sz="3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7BBF06-56A8-8D46-9469-CBE0FC90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6BA130-7302-734A-F18B-DC5DBBD4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Segnaposto contenuto 10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14B04B71-FC9E-BE46-C0E8-047750C8C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043"/>
            <a:ext cx="9273540" cy="5216837"/>
          </a:xfrm>
        </p:spPr>
      </p:pic>
    </p:spTree>
    <p:extLst>
      <p:ext uri="{BB962C8B-B14F-4D97-AF65-F5344CB8AC3E}">
        <p14:creationId xmlns:p14="http://schemas.microsoft.com/office/powerpoint/2010/main" val="311990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9A91C-35C4-E739-1EF6-044BAFEC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- RIA)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interazione dell’utente: inserimento di un’asta</a:t>
            </a:r>
            <a:endParaRPr lang="en-US" sz="26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4AF56D-F177-B323-F436-7397128B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945DA-78E2-4B91-525A-2960DA98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Segnaposto contenuto 10" descr="Immagine che contiene testo, schermata, diagramma, design">
            <a:extLst>
              <a:ext uri="{FF2B5EF4-FFF2-40B4-BE49-F238E27FC236}">
                <a16:creationId xmlns:a16="http://schemas.microsoft.com/office/drawing/2014/main" id="{EB702BF8-EB03-875C-AF2D-A04D0E67F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409215"/>
            <a:ext cx="9037782" cy="5083660"/>
          </a:xfrm>
        </p:spPr>
      </p:pic>
    </p:spTree>
    <p:extLst>
      <p:ext uri="{BB962C8B-B14F-4D97-AF65-F5344CB8AC3E}">
        <p14:creationId xmlns:p14="http://schemas.microsoft.com/office/powerpoint/2010/main" val="126734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9B4FC-FA2E-8165-C122-1046AB5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- RIA)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interazione dell’utente: altri casi</a:t>
            </a:r>
            <a:endParaRPr lang="en-US" sz="26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534191-37B5-D0EF-46DB-7474A41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7E009F-1022-07E2-FCCC-BF517A33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Segnaposto contenuto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72050D38-1D38-DCB4-9DCA-00B01A2CA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1" y="1440180"/>
            <a:ext cx="9203759" cy="5177020"/>
          </a:xfrm>
        </p:spPr>
      </p:pic>
    </p:spTree>
    <p:extLst>
      <p:ext uri="{BB962C8B-B14F-4D97-AF65-F5344CB8AC3E}">
        <p14:creationId xmlns:p14="http://schemas.microsoft.com/office/powerpoint/2010/main" val="278860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C2955C-4280-F352-6CBB-B9C93E38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"/>
            <a:ext cx="7685037" cy="7515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C2BD7D-A2A5-A935-27E4-7DF14AAA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2020"/>
            <a:ext cx="7909560" cy="51193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login e possono vendere e acquistare all’asta.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aste create dall’utente e non ancora chiuse, una lista delle aste da lui create e chiuse e due form, una per creare un nuovo articolo e una per creare una nuova asta 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30D223-F4E5-0841-1A9D-E45A1C83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9C4751-2235-4C97-8431-C8B4A044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68318-E6C3-6A16-A99A-99E2F6E3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015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HTMLPure – DAO, Servlet and Beans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543D5-9384-6AA0-01A6-AF158EFB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615"/>
            <a:ext cx="4220130" cy="47587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findAllArticles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findAuctionByIds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findUserBoughtAuctions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findOpenAuctionById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findAuctionByWord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: User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OffersDao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insertOffer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InsertionResult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5D6073-287D-3926-5EAF-D5B9204B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3C1A2-5AA9-CDD7-CE05-89FCD21A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9CC0AE-189E-55B7-4C10-DEAE114857C8}"/>
              </a:ext>
            </a:extLst>
          </p:cNvPr>
          <p:cNvSpPr txBox="1"/>
          <p:nvPr/>
        </p:nvSpPr>
        <p:spPr>
          <a:xfrm>
            <a:off x="5060197" y="1282615"/>
            <a:ext cx="19147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Beans: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InsertionState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LoginPageArgs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OffersPageArgs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SellPageArgs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54A537-9A74-8C2F-AAA6-208B851E9793}"/>
              </a:ext>
            </a:extLst>
          </p:cNvPr>
          <p:cNvSpPr txBox="1"/>
          <p:nvPr/>
        </p:nvSpPr>
        <p:spPr>
          <a:xfrm>
            <a:off x="7501180" y="1282615"/>
            <a:ext cx="32576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AuctionDetailsPage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SellPage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68318-E6C3-6A16-A99A-99E2F6E3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015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RIA – DAO, Servlet and Beans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543D5-9384-6AA0-01A6-AF158EFB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615"/>
            <a:ext cx="4220130" cy="47587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findAllArticles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findAuctionByIds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findUserBoughtAuctions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findOpenAuctionById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findAuctionByWord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: User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OffersDao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insertOffer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InsertionResult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5D6073-287D-3926-5EAF-D5B9204B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3C1A2-5AA9-CDD7-CE05-89FCD21A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9CC0AE-189E-55B7-4C10-DEAE114857C8}"/>
              </a:ext>
            </a:extLst>
          </p:cNvPr>
          <p:cNvSpPr txBox="1"/>
          <p:nvPr/>
        </p:nvSpPr>
        <p:spPr>
          <a:xfrm>
            <a:off x="5060197" y="1282615"/>
            <a:ext cx="191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Beans: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InsertionSuccessful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ParsingError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54A537-9A74-8C2F-AAA6-208B851E9793}"/>
              </a:ext>
            </a:extLst>
          </p:cNvPr>
          <p:cNvSpPr txBox="1"/>
          <p:nvPr/>
        </p:nvSpPr>
        <p:spPr>
          <a:xfrm>
            <a:off x="4975668" y="3603189"/>
            <a:ext cx="29291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SearchController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05B8F2-86C0-DFCC-7B17-26C324B97418}"/>
              </a:ext>
            </a:extLst>
          </p:cNvPr>
          <p:cNvSpPr txBox="1"/>
          <p:nvPr/>
        </p:nvSpPr>
        <p:spPr>
          <a:xfrm>
            <a:off x="7294538" y="335996"/>
            <a:ext cx="3244153" cy="635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&amp; </a:t>
            </a:r>
            <a:r>
              <a:rPr lang="it-IT" sz="14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view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components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set(Page,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setById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pageId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Page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isHomePage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buyPage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Page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sellPage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Page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auctionDetailsPage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Page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offersPage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Page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[Page]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create()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URLSearchParams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unmount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auctionRepository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getOpenAuctionById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getClosedAuction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getOpenAuction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getAuctionByIds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(keyword)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getBoughtAuctions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articleRepository</a:t>
            </a:r>
            <a:r>
              <a:rPr lang="en-US" dirty="0"/>
              <a:t> 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findAllArticles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insertArticle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offerRepository</a:t>
            </a:r>
            <a:r>
              <a:rPr lang="en-US" dirty="0"/>
              <a:t> 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insertOffer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8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0C6680-7BD1-251C-37CE-ED9373B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819"/>
            <a:ext cx="8596668" cy="706705"/>
          </a:xfrm>
        </p:spPr>
        <p:txBody>
          <a:bodyPr>
            <a:normAutofit fontScale="90000"/>
          </a:bodyPr>
          <a:lstStyle/>
          <a:p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/ event handler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azione: Inserimento di un’asta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1623C5-73B4-55F0-0EB6-76D2623E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7F59B9-A971-BE35-5D02-0DF32948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AF2DA6E9-FC80-BCDE-5F0E-BB8D6C11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079"/>
              </p:ext>
            </p:extLst>
          </p:nvPr>
        </p:nvGraphicFramePr>
        <p:xfrm>
          <a:off x="182880" y="790525"/>
          <a:ext cx="9745788" cy="573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608">
                  <a:extLst>
                    <a:ext uri="{9D8B030D-6E8A-4147-A177-3AD203B41FA5}">
                      <a16:colId xmlns:a16="http://schemas.microsoft.com/office/drawing/2014/main" val="358914113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56488778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534530659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1660939182"/>
                    </a:ext>
                  </a:extLst>
                </a:gridCol>
              </a:tblGrid>
              <a:tr h="362708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44463"/>
                  </a:ext>
                </a:extLst>
              </a:tr>
              <a:tr h="30225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73443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LoginPage→loginForm→Submit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findUser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61537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HomePage→</a:t>
                      </a:r>
                      <a:r>
                        <a:rPr lang="it-IT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router.doRoute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findUserBoughtAuctions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04626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Navigation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findUserBoughtAuctions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1266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BuyPage→searchForm→Submit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keyword)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findAuctionByWord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08909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BuyPage→foundAuctions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auctionId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findOpenAuctionById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494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OffersPage→insertOfferForm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insertOffer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6111"/>
                  </a:ext>
                </a:extLst>
              </a:tr>
              <a:tr h="634739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 Navigation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(‘sell’)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findClosedAuctions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findArticles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50096"/>
                  </a:ext>
                </a:extLst>
              </a:tr>
              <a:tr h="453385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SellPage→ClosedAuctions→click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35621"/>
                  </a:ext>
                </a:extLst>
              </a:tr>
              <a:tr h="5440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SellPage→OpenAuctions→click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99106"/>
                  </a:ext>
                </a:extLst>
              </a:tr>
              <a:tr h="453385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SellPage→ArticleInsertionForm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insertArticle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5637"/>
                  </a:ext>
                </a:extLst>
              </a:tr>
              <a:tr h="453385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SellPage→AuctionInsertionForm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insertAuction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6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0C6680-7BD1-251C-37CE-ED9373B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4" y="0"/>
            <a:ext cx="8596668" cy="706705"/>
          </a:xfrm>
        </p:spPr>
        <p:txBody>
          <a:bodyPr>
            <a:normAutofit fontScale="90000"/>
          </a:bodyPr>
          <a:lstStyle/>
          <a:p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/ event handler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azione: Altri Casi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1623C5-73B4-55F0-0EB6-76D2623E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7F59B9-A971-BE35-5D02-0DF32948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AF2DA6E9-FC80-BCDE-5F0E-BB8D6C11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872376"/>
              </p:ext>
            </p:extLst>
          </p:nvPr>
        </p:nvGraphicFramePr>
        <p:xfrm>
          <a:off x="175260" y="706705"/>
          <a:ext cx="974578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608">
                  <a:extLst>
                    <a:ext uri="{9D8B030D-6E8A-4147-A177-3AD203B41FA5}">
                      <a16:colId xmlns:a16="http://schemas.microsoft.com/office/drawing/2014/main" val="358914113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56488778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534530659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1660939182"/>
                    </a:ext>
                  </a:extLst>
                </a:gridCol>
              </a:tblGrid>
              <a:tr h="183955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44463"/>
                  </a:ext>
                </a:extLst>
              </a:tr>
              <a:tr h="153296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73443"/>
                  </a:ext>
                </a:extLst>
              </a:tr>
              <a:tr h="137966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LoginPage→loginForm→Submit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findUser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61537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HomePage→</a:t>
                      </a:r>
                      <a:r>
                        <a:rPr lang="it-IT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router.doRoute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findClosedAuctions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findArticles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04626"/>
                  </a:ext>
                </a:extLst>
              </a:tr>
              <a:tr h="199284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Navigation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findUserBoughtAuctions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1266"/>
                  </a:ext>
                </a:extLst>
              </a:tr>
              <a:tr h="199284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BuyPage→searchForm→Submit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keyword)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findAuctionByWord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08909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BuyPage→foundAuctions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auctionId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findOpenAuctionById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494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OffersPage→insertOfferForm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insertOffer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6111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 Navigation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(‘sell’)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findClosedAuctions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findArticles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50096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SellPage→ClosedAuctions→click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35621"/>
                  </a:ext>
                </a:extLst>
              </a:tr>
              <a:tr h="2759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SellPage→OpenAuctions→click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99106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SellPage→ArticleInsertionForm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insertArticle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5637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SellPage→AuctionInsertionForm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insertAuction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1A3E-50B1-9450-4260-1A02E41C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077"/>
            <a:ext cx="7685037" cy="7134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0FB70-9B10-1C6B-7159-5BEC7294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092"/>
            <a:ext cx="7685037" cy="5356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offerte 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offerte aggiudicate 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701AE4-DA5C-831E-080C-E95C379B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BEF52D-1ADB-75E0-09F3-11635E76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8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12C42-4054-05BA-EC10-3AE1D7A7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5280"/>
            <a:ext cx="7685037" cy="70583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con 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0CAA5-AD09-0D9F-A23D-4ADF5FC4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48740"/>
            <a:ext cx="7685037" cy="500348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login, l’intera applicazione è realizzata con un’unica pagina.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il contenuto della pagina ACQUISTO. Se l’utente ha già usato l’applicazione,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interazione dell’utente è gestita senza ricaricare completamente la pagina, ma produce l’invocazione asincrona del server e l’eventuale modifica solo del contenuto da aggiornare 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2FBF19-26CE-4B0D-EDCF-0DBEA2D4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0119A3-479B-AC97-6EE6-5011A3A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6D351-413E-9442-C2F7-5405BA92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855F1-7B95-4D14-AFC2-5A7B1AB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utenti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accedono tramite login e possono vendere e acquistare all’asta.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 create dall’utente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non ancora chiuse, una lista delle aste da lui create e chiuse e due form, una per creare un nuovo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una per creare una nuova asta per vendere gli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articoli dell’utente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 articolo ha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Un’asta comprende uno o più articoli messi in vendita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dell’insieme di articoli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rialzo minimo di ogni offerta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(espresso come un numero intero di euro)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scadenza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e ora, es. 19-04-2021 alle 24:00).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 stesso articolo può essere incluso in aste diverse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 solo o con altri articoli.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AF0335-17B8-EE26-4E0E-8E372ABC81F1}"/>
              </a:ext>
            </a:extLst>
          </p:cNvPr>
          <p:cNvSpPr txBox="1"/>
          <p:nvPr/>
        </p:nvSpPr>
        <p:spPr>
          <a:xfrm>
            <a:off x="677334" y="6041362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FFD441-96AA-B04B-1531-AD6C10BA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63A943-EBB8-6151-C7D6-2029F01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7D6D-F2AB-451A-D600-2F382FD5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777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6B0C89-F08F-C8BB-C5E6-2622E973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45"/>
            <a:ext cx="8596668" cy="5251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 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 offerto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 ora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 pagina riporta tutti i dati dell’asta, il nome dell’aggiudicatario, il prezzo finale e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l’indirizzo (fisso) di spedizione dell’utente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 aggiudicate all’utente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i dati degli articoli e il prezzo finale.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Leggendo il testo notiamo inoltre che la tabella Utenti avr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 attributi, oltre all’indirizzo di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spedizione, anche un nome e dei dati di login (saranno email e password, per scelta di design)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0F723-D9DE-AAD7-159B-58F10EDDE357}"/>
              </a:ext>
            </a:extLst>
          </p:cNvPr>
          <p:cNvSpPr txBox="1"/>
          <p:nvPr/>
        </p:nvSpPr>
        <p:spPr>
          <a:xfrm>
            <a:off x="677334" y="6391765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9FFB8-25F3-93F9-1C64-2FBB108A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0CED89-27BA-B38E-7815-86344685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E43EFD4-BA0A-F0D7-BC49-755A6974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52500"/>
            <a:ext cx="6994100" cy="5577321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ADEE9D-6CBE-A0CB-D6C3-36D5640E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4C8F2D-868F-98BF-797B-8C09E818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Ristrutturato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DD1413-C6F8-F6FC-DE82-D08846ED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011959"/>
            <a:ext cx="7105650" cy="5772150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FFC18E-7F7A-B4AD-A269-655DA31D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1E5D44-C614-2090-7607-E75DECB9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71955-7F33-5E4E-BCF1-672E5608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410423"/>
            <a:ext cx="8596668" cy="712206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0D0B836-9138-BABB-73AC-840FF92A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20" y="1493823"/>
            <a:ext cx="9768688" cy="439998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`fk_articolo_utente1_idx`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rialzoMin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scadenza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DEFAULT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'0’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ADE86A-ED40-7DAA-E4AB-F11CC92F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B4A7EA-137E-76DF-889E-C05DB253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541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3746</Words>
  <Application>Microsoft Office PowerPoint</Application>
  <PresentationFormat>Widescreen</PresentationFormat>
  <Paragraphs>418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Noto Sans Symbols</vt:lpstr>
      <vt:lpstr>Times New Roman</vt:lpstr>
      <vt:lpstr>Trebuchet MS</vt:lpstr>
      <vt:lpstr>Wingdings 3</vt:lpstr>
      <vt:lpstr>Sfaccettatura</vt:lpstr>
      <vt:lpstr>Traccia 1: aste online</vt:lpstr>
      <vt:lpstr>Versione HTML pura (1/2)</vt:lpstr>
      <vt:lpstr>Versione HTML pura (2/2)</vt:lpstr>
      <vt:lpstr>Versione con JavaScript</vt:lpstr>
      <vt:lpstr>Data Requirement Analysis (1/2)</vt:lpstr>
      <vt:lpstr>Data Requirement Analysis (2/2)</vt:lpstr>
      <vt:lpstr>Schema Entità Relazioni (ER)</vt:lpstr>
      <vt:lpstr>Schema Entità Relazioni Ristrutturato (ER)</vt:lpstr>
      <vt:lpstr>Database Creation MySQL (1/3)</vt:lpstr>
      <vt:lpstr>Database Creation MySQL (2/3)</vt:lpstr>
      <vt:lpstr>Database Creation MySQL (3/3)</vt:lpstr>
      <vt:lpstr>Application Requirement Analysis (1/3)</vt:lpstr>
      <vt:lpstr>Application Requirement Analysis (2/3)</vt:lpstr>
      <vt:lpstr>Application Requirement Analysis (3/3)</vt:lpstr>
      <vt:lpstr>Design Applicativo (IFML - Login)</vt:lpstr>
      <vt:lpstr>Design Applicativo (IFML – Buy and Offers Page)</vt:lpstr>
      <vt:lpstr>Design Applicativo (IFML – Sell and Auction Details Page)</vt:lpstr>
      <vt:lpstr>Design Applicativo (IFML - RIA) Ultima interazione dell’utente: inserimento di un’asta</vt:lpstr>
      <vt:lpstr>Design Applicativo (IFML - RIA) Ultima interazione dell’utente: altri casi</vt:lpstr>
      <vt:lpstr>HTMLPure – DAO, Servlet and Beans</vt:lpstr>
      <vt:lpstr>RIA – DAO, Servlet and Beans</vt:lpstr>
      <vt:lpstr>Controller / event handler Ultima azione: Inserimento di un’asta  </vt:lpstr>
      <vt:lpstr>Controller / event handler Ultima azione: Altri Casi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Traccia 1: aste online</dc:title>
  <dc:creator>francesco spangaro</dc:creator>
  <cp:lastModifiedBy>Francesco Ferlin</cp:lastModifiedBy>
  <cp:revision>14</cp:revision>
  <dcterms:created xsi:type="dcterms:W3CDTF">2023-06-05T22:18:59Z</dcterms:created>
  <dcterms:modified xsi:type="dcterms:W3CDTF">2023-06-11T14:07:13Z</dcterms:modified>
</cp:coreProperties>
</file>