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444" r:id="rId4"/>
    <p:sldId id="257" r:id="rId6"/>
    <p:sldId id="297" r:id="rId7"/>
    <p:sldId id="344" r:id="rId8"/>
    <p:sldId id="298" r:id="rId9"/>
    <p:sldId id="366" r:id="rId10"/>
    <p:sldId id="258" r:id="rId11"/>
    <p:sldId id="386" r:id="rId12"/>
    <p:sldId id="324" r:id="rId13"/>
    <p:sldId id="411" r:id="rId14"/>
    <p:sldId id="436" r:id="rId15"/>
    <p:sldId id="437" r:id="rId16"/>
    <p:sldId id="399" r:id="rId17"/>
    <p:sldId id="263" r:id="rId18"/>
    <p:sldId id="445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46" r:id="rId29"/>
    <p:sldId id="456" r:id="rId30"/>
    <p:sldId id="459" r:id="rId31"/>
    <p:sldId id="460" r:id="rId32"/>
    <p:sldId id="457" r:id="rId33"/>
    <p:sldId id="461" r:id="rId34"/>
    <p:sldId id="458" r:id="rId35"/>
    <p:sldId id="462" r:id="rId36"/>
    <p:sldId id="463" r:id="rId37"/>
    <p:sldId id="464" r:id="rId38"/>
    <p:sldId id="465" r:id="rId39"/>
    <p:sldId id="466" r:id="rId40"/>
    <p:sldId id="336" r:id="rId41"/>
    <p:sldId id="291" r:id="rId42"/>
    <p:sldId id="367" r:id="rId43"/>
    <p:sldId id="275" r:id="rId44"/>
  </p:sldIdLst>
  <p:sldSz cx="18288000" cy="10287000"/>
  <p:notesSz cx="6858000" cy="9144000"/>
  <p:embeddedFontLst>
    <p:embeddedFont>
      <p:font typeface="微软雅黑" panose="020B0503020204020204" pitchFamily="34" charset="-122"/>
      <p:regular r:id="rId48"/>
    </p:embeddedFont>
    <p:embeddedFont>
      <p:font typeface="Calibri" panose="020F0502020204030204" charset="0"/>
      <p:regular r:id="rId49"/>
      <p:bold r:id="rId50"/>
      <p:italic r:id="rId51"/>
      <p:boldItalic r:id="rId52"/>
    </p:embeddedFont>
    <p:embeddedFont>
      <p:font typeface="等线" panose="02010600030101010101" charset="-122"/>
      <p:regular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3" d="100"/>
          <a:sy n="63" d="100"/>
        </p:scale>
        <p:origin x="396" y="309"/>
      </p:cViewPr>
      <p:guideLst>
        <p:guide orient="horz" pos="2090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21.xml"/><Relationship Id="rId53" Type="http://schemas.openxmlformats.org/officeDocument/2006/relationships/font" Target="fonts/font6.fntdata"/><Relationship Id="rId52" Type="http://schemas.openxmlformats.org/officeDocument/2006/relationships/font" Target="fonts/font5.fntdata"/><Relationship Id="rId51" Type="http://schemas.openxmlformats.org/officeDocument/2006/relationships/font" Target="fonts/font4.fntdata"/><Relationship Id="rId50" Type="http://schemas.openxmlformats.org/officeDocument/2006/relationships/font" Target="fonts/font3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4FBF-AA47-4602-97DA-9DBC054F23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4418-737D-4540-B401-CCB82EC900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表单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表单</a:t>
            </a:r>
            <a:r>
              <a:rPr lang="en-US" altLang="zh-CN"/>
              <a:t>Navicat</a:t>
            </a:r>
            <a:r>
              <a:rPr lang="zh-CN" altLang="en-US"/>
              <a:t>截图，</a:t>
            </a:r>
            <a:r>
              <a:rPr lang="zh-CN" altLang="en-US"/>
              <a:t>统计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表单</a:t>
            </a:r>
            <a:r>
              <a:rPr lang="en-US" altLang="zh-CN"/>
              <a:t>Navicat</a:t>
            </a:r>
            <a:r>
              <a:rPr lang="zh-CN" altLang="en-US"/>
              <a:t>截图，</a:t>
            </a:r>
            <a:r>
              <a:rPr lang="zh-CN" altLang="en-US"/>
              <a:t>统计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表单</a:t>
            </a:r>
            <a:r>
              <a:rPr lang="en-US" altLang="zh-CN"/>
              <a:t>Navicat</a:t>
            </a:r>
            <a:r>
              <a:rPr lang="zh-CN" altLang="en-US"/>
              <a:t>截图，</a:t>
            </a:r>
            <a:r>
              <a:rPr lang="zh-CN" altLang="en-US"/>
              <a:t>统计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模块划分，功能需求与非功能</a:t>
            </a:r>
            <a:r>
              <a:rPr lang="zh-CN" altLang="en-US"/>
              <a:t>需求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52505" y="6717997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6"/>
                </a:lnTo>
                <a:lnTo>
                  <a:pt x="0" y="56863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9448538" y="-1104653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39754" y="-1003865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210800" y="6481445"/>
            <a:ext cx="3752215" cy="802005"/>
            <a:chOff x="0" y="0"/>
            <a:chExt cx="922856" cy="1741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2856" cy="174199"/>
            </a:xfrm>
            <a:custGeom>
              <a:avLst/>
              <a:gdLst/>
              <a:ahLst/>
              <a:cxnLst/>
              <a:rect l="l" t="t" r="r" b="b"/>
              <a:pathLst>
                <a:path w="922856" h="174199">
                  <a:moveTo>
                    <a:pt x="87100" y="0"/>
                  </a:moveTo>
                  <a:lnTo>
                    <a:pt x="835756" y="0"/>
                  </a:lnTo>
                  <a:cubicBezTo>
                    <a:pt x="858856" y="0"/>
                    <a:pt x="881011" y="9177"/>
                    <a:pt x="897345" y="25511"/>
                  </a:cubicBezTo>
                  <a:cubicBezTo>
                    <a:pt x="913679" y="41845"/>
                    <a:pt x="922856" y="63999"/>
                    <a:pt x="922856" y="87100"/>
                  </a:cubicBezTo>
                  <a:lnTo>
                    <a:pt x="922856" y="87100"/>
                  </a:lnTo>
                  <a:cubicBezTo>
                    <a:pt x="922856" y="135204"/>
                    <a:pt x="883860" y="174199"/>
                    <a:pt x="835756" y="174199"/>
                  </a:cubicBezTo>
                  <a:lnTo>
                    <a:pt x="87100" y="174199"/>
                  </a:lnTo>
                  <a:cubicBezTo>
                    <a:pt x="63999" y="174199"/>
                    <a:pt x="41845" y="165023"/>
                    <a:pt x="25511" y="148688"/>
                  </a:cubicBezTo>
                  <a:cubicBezTo>
                    <a:pt x="9177" y="132354"/>
                    <a:pt x="0" y="110200"/>
                    <a:pt x="0" y="87100"/>
                  </a:cubicBezTo>
                  <a:lnTo>
                    <a:pt x="0" y="87100"/>
                  </a:lnTo>
                  <a:cubicBezTo>
                    <a:pt x="0" y="63999"/>
                    <a:pt x="9177" y="41845"/>
                    <a:pt x="25511" y="25511"/>
                  </a:cubicBezTo>
                  <a:cubicBezTo>
                    <a:pt x="41845" y="9177"/>
                    <a:pt x="63999" y="0"/>
                    <a:pt x="871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922856" cy="174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0"/>
                </a:lnSpc>
              </a:pPr>
            </a:p>
          </p:txBody>
        </p:sp>
      </p:grpSp>
      <p:sp>
        <p:nvSpPr>
          <p:cNvPr id="13" name="Freeform 13"/>
          <p:cNvSpPr/>
          <p:nvPr/>
        </p:nvSpPr>
        <p:spPr>
          <a:xfrm rot="-10323495">
            <a:off x="-3655819" y="838533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32250" y="3694431"/>
            <a:ext cx="13475008" cy="187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50"/>
              </a:lnSpc>
            </a:pPr>
            <a:r>
              <a:rPr lang="zh-CN" altLang="en-US" sz="111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网上书店项目</a:t>
            </a:r>
            <a:r>
              <a:rPr lang="zh-CN" altLang="en-US" sz="111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展示</a:t>
            </a:r>
            <a:endParaRPr lang="zh-CN" altLang="en-US" sz="111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32250" y="2743589"/>
            <a:ext cx="11245550" cy="1149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5"/>
              </a:lnSpc>
            </a:pPr>
            <a:r>
              <a:rPr lang="zh-CN" altLang="en-US" sz="4800" dirty="0">
                <a:solidFill>
                  <a:srgbClr val="5D6D98"/>
                </a:solidFill>
                <a:latin typeface="Brown Sugar" panose="02000506000000020004"/>
                <a:sym typeface="思源黑体 2 Bold" panose="020B0800000000000000" charset="-122"/>
              </a:rPr>
              <a:t>数据库系统原理课程</a:t>
            </a:r>
            <a:r>
              <a:rPr lang="zh-CN" altLang="en-US" sz="4800" dirty="0">
                <a:solidFill>
                  <a:srgbClr val="5D6D98"/>
                </a:solidFill>
                <a:latin typeface="Brown Sugar" panose="02000506000000020004"/>
                <a:sym typeface="思源黑体 2 Bold" panose="020B0800000000000000" charset="-122"/>
              </a:rPr>
              <a:t>设计</a:t>
            </a:r>
            <a:endParaRPr lang="zh-CN" altLang="en-US" sz="4800" dirty="0">
              <a:solidFill>
                <a:srgbClr val="5D6D98"/>
              </a:solidFill>
              <a:latin typeface="Brown Sugar" panose="02000506000000020004"/>
              <a:sym typeface="思源黑体 2 Bold" panose="020B08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91800" y="6708384"/>
            <a:ext cx="3855085" cy="348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 dirty="0">
                <a:solidFill>
                  <a:srgbClr val="1E1E1E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汇报人：</a:t>
            </a:r>
            <a:r>
              <a:rPr lang="en-US" sz="2265" b="1" dirty="0">
                <a:solidFill>
                  <a:srgbClr val="1E1E1E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	</a:t>
            </a:r>
            <a:endParaRPr lang="en-US" sz="2265" b="1" dirty="0">
              <a:solidFill>
                <a:srgbClr val="1E1E1E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19238" y="-7379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0287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表单设计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9085" y="3517265"/>
            <a:ext cx="732853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</a:rPr>
              <a:t>共计</a:t>
            </a:r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13</a:t>
            </a:r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</a:rPr>
              <a:t>个表，主要表包括</a:t>
            </a:r>
            <a:endParaRPr lang="zh-CN" altLang="en-US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Book 表（书籍表）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存储书籍的基本信息（标题、作者、价格等）。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管理库存信息，确保售卖流程的顺畅。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支持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多种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搜索，优化用户检索体验。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Order 表（订单表）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记录用户订单的详细信息。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支持订单状态更新（如未支付、已支付、已发货等）。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实现订单与用户、书籍的关联。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Customer 表（用户表）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存储用户的基本信息和登录凭据。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区分管理员与普通用户，支持权限管理。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关联订单信息，追踪用户的购买记录。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3505" y="3427730"/>
            <a:ext cx="82276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Cart 表（购物车表）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存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储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用户的购物车信息。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支持书籍数量的动态调整。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关联用户和书籍表，确保一致性。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Supplier 表（供应商表）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存储供应商的基本信息，方便与供应商建立联系。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跟踪书籍来源，确保库存管理的透明性。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关联书籍表，记录供应商提供的书籍信息。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Purchase_order 表（</a:t>
            </a:r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缺书订单</a:t>
            </a:r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表）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存储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书籍的缺书订单。</a:t>
            </a:r>
            <a:endParaRPr lang="zh-CN" altLang="en-US" sz="2400" dirty="0">
              <a:solidFill>
                <a:srgbClr val="1E1E1E"/>
              </a:solidFill>
              <a:ea typeface="思源黑体 1 Bold" panose="020B0800000000000000"/>
              <a:sym typeface="+mn-ea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关联书籍表，记录书籍信息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的库存量的缺少数额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  <a:sym typeface="+mn-ea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  <a:sym typeface="+mn-ea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……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表单总览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24300"/>
            <a:ext cx="14939010" cy="4980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book</a:t>
            </a:r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3144520"/>
            <a:ext cx="12539345" cy="6900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1734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01695"/>
            <a:ext cx="15117445" cy="1489710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13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4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customer</a:t>
            </a:r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grpSp>
        <p:nvGrpSpPr>
          <p:cNvPr id="16" name="Group 7"/>
          <p:cNvGrpSpPr/>
          <p:nvPr/>
        </p:nvGrpSpPr>
        <p:grpSpPr>
          <a:xfrm>
            <a:off x="1394233" y="5285726"/>
            <a:ext cx="3475695" cy="1047506"/>
            <a:chOff x="0" y="-57150"/>
            <a:chExt cx="570468" cy="171928"/>
          </a:xfrm>
        </p:grpSpPr>
        <p:sp>
          <p:nvSpPr>
            <p:cNvPr id="1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1371373" y="57532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order</a:t>
            </a:r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0" y="7200900"/>
            <a:ext cx="4046220" cy="2286000"/>
          </a:xfrm>
          <a:prstGeom prst="rect">
            <a:avLst/>
          </a:prstGeom>
        </p:spPr>
      </p:pic>
      <p:grpSp>
        <p:nvGrpSpPr>
          <p:cNvPr id="22" name="Group 7"/>
          <p:cNvGrpSpPr/>
          <p:nvPr/>
        </p:nvGrpSpPr>
        <p:grpSpPr>
          <a:xfrm>
            <a:off x="8328433" y="5242546"/>
            <a:ext cx="3475695" cy="1047506"/>
            <a:chOff x="0" y="-57150"/>
            <a:chExt cx="570468" cy="171928"/>
          </a:xfrm>
        </p:grpSpPr>
        <p:sp>
          <p:nvSpPr>
            <p:cNvPr id="23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24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25" name="TextBox 10"/>
          <p:cNvSpPr txBox="1"/>
          <p:nvPr/>
        </p:nvSpPr>
        <p:spPr>
          <a:xfrm>
            <a:off x="8305573" y="571002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supplier</a:t>
            </a:r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表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7124700"/>
            <a:ext cx="517398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19238" y="-7379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0287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其他设计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9085" y="3517265"/>
            <a:ext cx="1215199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视图设计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库存视图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：创建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库存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视图，展示当前所有书籍的库存情况，包括书籍ID、标题、作者、当前库存量等信息，方便管理员快速查看。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</a:rPr>
              <a:t>订单视图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：允许用户方便地查看自己的订单历史和订单状态。这个视图将从订单表（Order）和用户表（Customer）中提取相关信息，并以一种易于理解的方式展示给用户。</a:t>
            </a:r>
            <a:endParaRPr lang="zh-CN" altLang="en-US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触发器设计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库存更新触发器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：在 Order 表中，每当订单状态更新为“已发货”时，自动触发库存更新，减少 Book 表中相应书籍的库存数量。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b="1" dirty="0">
                <a:solidFill>
                  <a:srgbClr val="1E1E1E"/>
                </a:solidFill>
                <a:ea typeface="思源黑体 1 Bold" panose="020B0800000000000000"/>
              </a:rPr>
              <a:t>信用等级调整触发器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：根据 Customer 表中的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充值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记录和支付情况，自动调整用户的信用等级，以实现动态折扣机制。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840" y="7749834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7"/>
                </a:lnTo>
                <a:lnTo>
                  <a:pt x="0" y="56863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293821" y="-235091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77017" y="-175081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23495">
            <a:off x="-3640185" y="7710949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42465" y="3880485"/>
            <a:ext cx="10384790" cy="1532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55"/>
              </a:lnSpc>
            </a:pP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系统</a:t>
            </a: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演示</a:t>
            </a:r>
            <a:endParaRPr lang="zh-CN" altLang="en-US" sz="86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061556" y="2464241"/>
            <a:ext cx="2715703" cy="576470"/>
            <a:chOff x="0" y="0"/>
            <a:chExt cx="621039" cy="1318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039" cy="131830"/>
            </a:xfrm>
            <a:custGeom>
              <a:avLst/>
              <a:gdLst/>
              <a:ahLst/>
              <a:cxnLst/>
              <a:rect l="l" t="t" r="r" b="b"/>
              <a:pathLst>
                <a:path w="621039" h="131830">
                  <a:moveTo>
                    <a:pt x="65915" y="0"/>
                  </a:moveTo>
                  <a:lnTo>
                    <a:pt x="555124" y="0"/>
                  </a:lnTo>
                  <a:cubicBezTo>
                    <a:pt x="591528" y="0"/>
                    <a:pt x="621039" y="29511"/>
                    <a:pt x="621039" y="65915"/>
                  </a:cubicBezTo>
                  <a:lnTo>
                    <a:pt x="621039" y="65915"/>
                  </a:lnTo>
                  <a:cubicBezTo>
                    <a:pt x="621039" y="102319"/>
                    <a:pt x="591528" y="131830"/>
                    <a:pt x="555124" y="131830"/>
                  </a:cubicBezTo>
                  <a:lnTo>
                    <a:pt x="65915" y="131830"/>
                  </a:lnTo>
                  <a:cubicBezTo>
                    <a:pt x="29511" y="131830"/>
                    <a:pt x="0" y="102319"/>
                    <a:pt x="0" y="65915"/>
                  </a:cubicBezTo>
                  <a:lnTo>
                    <a:pt x="0" y="65915"/>
                  </a:lnTo>
                  <a:cubicBezTo>
                    <a:pt x="0" y="29511"/>
                    <a:pt x="29511" y="0"/>
                    <a:pt x="65915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21039" cy="179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12335" y="2584000"/>
            <a:ext cx="2214143" cy="46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第</a:t>
            </a:r>
            <a:r>
              <a:rPr lang="zh-CN" alt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三</a:t>
            </a:r>
            <a:r>
              <a:rPr 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章</a:t>
            </a:r>
            <a:endParaRPr lang="en-US" sz="2765" spc="1177" dirty="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登录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8257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注册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933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书籍页面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首页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813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书籍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详情页面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成员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分工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8655" y="3238500"/>
            <a:ext cx="144760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杨明鑫：</a:t>
            </a:r>
            <a:r>
              <a:rPr lang="zh-CN" altLang="en-US" sz="3200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前端设计与实现，后端漏洞修复</a:t>
            </a:r>
            <a:endParaRPr lang="zh-CN" altLang="en-US" sz="32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</a:endParaRPr>
          </a:p>
          <a:p>
            <a:endParaRPr lang="zh-CN" altLang="en-US" sz="32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</a:endParaRPr>
          </a:p>
          <a:p>
            <a:r>
              <a:rPr lang="zh-CN" altLang="en-US" sz="32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郭颂：</a:t>
            </a:r>
            <a:r>
              <a:rPr lang="zh-CN" altLang="en-US" sz="3200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后端接口实现，项目测试</a:t>
            </a:r>
            <a:endParaRPr lang="zh-CN" altLang="en-US" sz="3200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</a:endParaRPr>
          </a:p>
          <a:p>
            <a:endParaRPr lang="zh-CN" altLang="en-US" sz="3200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</a:endParaRPr>
          </a:p>
          <a:p>
            <a:r>
              <a:rPr lang="zh-CN" altLang="en-US" sz="3200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共同完成需求分析，架构确定以及数据库</a:t>
            </a:r>
            <a:r>
              <a:rPr lang="zh-CN" altLang="en-US" sz="3200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</a:rPr>
              <a:t>设计</a:t>
            </a:r>
            <a:endParaRPr lang="zh-CN" altLang="en-US" sz="3200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购物车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552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订单页面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051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用户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信息页面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552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编辑用户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信息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充值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78257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联系我们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7051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管理员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首页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861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书籍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575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添加书籍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051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编辑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书籍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700000">
            <a:off x="-2543236" y="-2270468"/>
            <a:ext cx="10944695" cy="7960245"/>
          </a:xfrm>
          <a:custGeom>
            <a:avLst/>
            <a:gdLst/>
            <a:ahLst/>
            <a:cxnLst/>
            <a:rect l="l" t="t" r="r" b="b"/>
            <a:pathLst>
              <a:path w="10944695" h="7960245">
                <a:moveTo>
                  <a:pt x="0" y="0"/>
                </a:moveTo>
                <a:lnTo>
                  <a:pt x="10944695" y="0"/>
                </a:lnTo>
                <a:lnTo>
                  <a:pt x="10944695" y="7960245"/>
                </a:lnTo>
                <a:lnTo>
                  <a:pt x="0" y="796024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7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>
            <p:custDataLst>
              <p:tags r:id="rId3"/>
            </p:custDataLst>
          </p:nvPr>
        </p:nvGrpSpPr>
        <p:grpSpPr>
          <a:xfrm>
            <a:off x="2651653" y="4070485"/>
            <a:ext cx="1032009" cy="1032009"/>
            <a:chOff x="0" y="0"/>
            <a:chExt cx="812800" cy="812800"/>
          </a:xfrm>
        </p:grpSpPr>
        <p:sp>
          <p:nvSpPr>
            <p:cNvPr id="4" name="Freeform 4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2607844" y="4267402"/>
            <a:ext cx="1119627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4850">
                <a:solidFill>
                  <a:srgbClr val="FFFFFF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01</a:t>
            </a:r>
            <a:endParaRPr lang="en-US" sz="4850">
              <a:solidFill>
                <a:srgbClr val="FFFFFF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4038570" y="4055253"/>
            <a:ext cx="446166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需求与</a:t>
            </a: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</a:t>
            </a:r>
            <a:endParaRPr lang="zh-CN" altLang="en-US" sz="4400" b="1" dirty="0">
              <a:solidFill>
                <a:srgbClr val="100F0D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4112230" y="4991369"/>
            <a:ext cx="4696527" cy="260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5D6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n Sugar" panose="02000506000000020004"/>
                <a:sym typeface="Brown Sugar" panose="02000506000000020004"/>
              </a:rPr>
              <a:t>Requirements &amp; Architecture </a:t>
            </a:r>
            <a:endParaRPr lang="en-US" sz="24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grpSp>
        <p:nvGrpSpPr>
          <p:cNvPr id="9" name="Group 9"/>
          <p:cNvGrpSpPr/>
          <p:nvPr>
            <p:custDataLst>
              <p:tags r:id="rId8"/>
            </p:custDataLst>
          </p:nvPr>
        </p:nvGrpSpPr>
        <p:grpSpPr>
          <a:xfrm>
            <a:off x="9890448" y="4015240"/>
            <a:ext cx="1032009" cy="1032009"/>
            <a:chOff x="0" y="0"/>
            <a:chExt cx="812800" cy="812800"/>
          </a:xfrm>
        </p:grpSpPr>
        <p:sp>
          <p:nvSpPr>
            <p:cNvPr id="10" name="Freeform 10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TextBox 12"/>
          <p:cNvSpPr txBox="1"/>
          <p:nvPr>
            <p:custDataLst>
              <p:tags r:id="rId10"/>
            </p:custDataLst>
          </p:nvPr>
        </p:nvSpPr>
        <p:spPr>
          <a:xfrm>
            <a:off x="9846639" y="4212157"/>
            <a:ext cx="1119627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4850">
                <a:solidFill>
                  <a:srgbClr val="FFFFFF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02</a:t>
            </a:r>
            <a:endParaRPr lang="en-US" sz="4850">
              <a:solidFill>
                <a:srgbClr val="FFFFFF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3" name="TextBox 13"/>
          <p:cNvSpPr txBox="1"/>
          <p:nvPr>
            <p:custDataLst>
              <p:tags r:id="rId11"/>
            </p:custDataLst>
          </p:nvPr>
        </p:nvSpPr>
        <p:spPr>
          <a:xfrm>
            <a:off x="11277364" y="4000008"/>
            <a:ext cx="446166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数据库</a:t>
            </a: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4400" b="1" dirty="0">
              <a:solidFill>
                <a:srgbClr val="100F0D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2"/>
            </p:custDataLst>
          </p:nvPr>
        </p:nvSpPr>
        <p:spPr>
          <a:xfrm>
            <a:off x="11277600" y="4761230"/>
            <a:ext cx="6273800" cy="26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5D6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n Sugar" panose="02000506000000020004"/>
                <a:sym typeface="Brown Sugar" panose="02000506000000020004"/>
              </a:rPr>
              <a:t>Requirements &amp; Architecture </a:t>
            </a:r>
            <a:endParaRPr lang="en-US" altLang="zh-CN" sz="28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grpSp>
        <p:nvGrpSpPr>
          <p:cNvPr id="15" name="Group 15"/>
          <p:cNvGrpSpPr/>
          <p:nvPr>
            <p:custDataLst>
              <p:tags r:id="rId13"/>
            </p:custDataLst>
          </p:nvPr>
        </p:nvGrpSpPr>
        <p:grpSpPr>
          <a:xfrm>
            <a:off x="2575453" y="6078191"/>
            <a:ext cx="1032009" cy="1032009"/>
            <a:chOff x="0" y="0"/>
            <a:chExt cx="812800" cy="812800"/>
          </a:xfrm>
        </p:grpSpPr>
        <p:sp>
          <p:nvSpPr>
            <p:cNvPr id="16" name="Freeform 16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id="18" name="TextBox 18"/>
          <p:cNvSpPr txBox="1"/>
          <p:nvPr>
            <p:custDataLst>
              <p:tags r:id="rId15"/>
            </p:custDataLst>
          </p:nvPr>
        </p:nvSpPr>
        <p:spPr>
          <a:xfrm>
            <a:off x="2531644" y="6210339"/>
            <a:ext cx="1119627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4850">
                <a:solidFill>
                  <a:srgbClr val="FFFFFF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03</a:t>
            </a:r>
            <a:endParaRPr lang="en-US" sz="4850">
              <a:solidFill>
                <a:srgbClr val="FFFFFF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9" name="TextBox 19"/>
          <p:cNvSpPr txBox="1"/>
          <p:nvPr>
            <p:custDataLst>
              <p:tags r:id="rId16"/>
            </p:custDataLst>
          </p:nvPr>
        </p:nvSpPr>
        <p:spPr>
          <a:xfrm>
            <a:off x="3962400" y="6062980"/>
            <a:ext cx="5420995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系统</a:t>
            </a: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演示</a:t>
            </a:r>
            <a:endParaRPr lang="zh-CN" altLang="en-US" sz="4400" b="1" dirty="0">
              <a:solidFill>
                <a:srgbClr val="100F0D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20" name="TextBox 20"/>
          <p:cNvSpPr txBox="1"/>
          <p:nvPr>
            <p:custDataLst>
              <p:tags r:id="rId17"/>
            </p:custDataLst>
          </p:nvPr>
        </p:nvSpPr>
        <p:spPr>
          <a:xfrm>
            <a:off x="3963670" y="6896100"/>
            <a:ext cx="5883275" cy="26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r>
              <a:rPr lang="en-US" sz="2400" dirty="0">
                <a:solidFill>
                  <a:srgbClr val="5D6D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n Sugar" panose="02000506000000020004"/>
                <a:sym typeface="Brown Sugar" panose="02000506000000020004"/>
              </a:rPr>
              <a:t>Project display</a:t>
            </a:r>
            <a:endParaRPr lang="en-US" sz="24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090052" y="1596062"/>
            <a:ext cx="10107897" cy="182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50"/>
              </a:lnSpc>
              <a:spcBef>
                <a:spcPct val="0"/>
              </a:spcBef>
            </a:pPr>
            <a:r>
              <a:rPr lang="en-US" sz="12040" u="none" strike="noStrike" spc="240">
                <a:solidFill>
                  <a:srgbClr val="1E1E1E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CONTENTS</a:t>
            </a:r>
            <a:endParaRPr lang="en-US" sz="12040" u="none" strike="noStrike" spc="24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28" name="Freeform 28"/>
          <p:cNvSpPr/>
          <p:nvPr/>
        </p:nvSpPr>
        <p:spPr>
          <a:xfrm rot="-8457481">
            <a:off x="-1644609" y="-775652"/>
            <a:ext cx="5818919" cy="4232189"/>
          </a:xfrm>
          <a:custGeom>
            <a:avLst/>
            <a:gdLst/>
            <a:ahLst/>
            <a:cxnLst/>
            <a:rect l="l" t="t" r="r" b="b"/>
            <a:pathLst>
              <a:path w="5818919" h="4232189">
                <a:moveTo>
                  <a:pt x="0" y="0"/>
                </a:moveTo>
                <a:lnTo>
                  <a:pt x="5818918" y="0"/>
                </a:lnTo>
                <a:lnTo>
                  <a:pt x="5818918" y="4232189"/>
                </a:lnTo>
                <a:lnTo>
                  <a:pt x="0" y="423218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3816565">
            <a:off x="15061967" y="8098515"/>
            <a:ext cx="5818919" cy="4232189"/>
          </a:xfrm>
          <a:custGeom>
            <a:avLst/>
            <a:gdLst/>
            <a:ahLst/>
            <a:cxnLst/>
            <a:rect l="l" t="t" r="r" b="b"/>
            <a:pathLst>
              <a:path w="5818919" h="4232189">
                <a:moveTo>
                  <a:pt x="0" y="0"/>
                </a:moveTo>
                <a:lnTo>
                  <a:pt x="5818918" y="0"/>
                </a:lnTo>
                <a:lnTo>
                  <a:pt x="5818918" y="4232190"/>
                </a:lnTo>
                <a:lnTo>
                  <a:pt x="0" y="423219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15"/>
          <p:cNvGrpSpPr/>
          <p:nvPr>
            <p:custDataLst>
              <p:tags r:id="rId18"/>
            </p:custDataLst>
          </p:nvPr>
        </p:nvGrpSpPr>
        <p:grpSpPr>
          <a:xfrm>
            <a:off x="9809373" y="6144231"/>
            <a:ext cx="1032009" cy="1032009"/>
            <a:chOff x="0" y="0"/>
            <a:chExt cx="812800" cy="812800"/>
          </a:xfrm>
        </p:grpSpPr>
        <p:sp>
          <p:nvSpPr>
            <p:cNvPr id="31" name="Freeform 16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32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</a:p>
          </p:txBody>
        </p:sp>
      </p:grpSp>
      <p:sp>
        <p:nvSpPr>
          <p:cNvPr id="33" name="TextBox 18"/>
          <p:cNvSpPr txBox="1"/>
          <p:nvPr>
            <p:custDataLst>
              <p:tags r:id="rId20"/>
            </p:custDataLst>
          </p:nvPr>
        </p:nvSpPr>
        <p:spPr>
          <a:xfrm>
            <a:off x="9738259" y="6210339"/>
            <a:ext cx="1119627" cy="74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4850">
                <a:solidFill>
                  <a:srgbClr val="FFFFFF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04</a:t>
            </a:r>
            <a:endParaRPr lang="en-US" sz="4850">
              <a:solidFill>
                <a:srgbClr val="FFFFFF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34" name="TextBox 19"/>
          <p:cNvSpPr txBox="1"/>
          <p:nvPr>
            <p:custDataLst>
              <p:tags r:id="rId21"/>
            </p:custDataLst>
          </p:nvPr>
        </p:nvSpPr>
        <p:spPr>
          <a:xfrm>
            <a:off x="11141710" y="6057900"/>
            <a:ext cx="5420995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项目亮点与</a:t>
            </a:r>
            <a:r>
              <a:rPr lang="zh-CN" altLang="en-US" sz="4400" b="1" dirty="0">
                <a:solidFill>
                  <a:srgbClr val="100F0D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总结</a:t>
            </a:r>
            <a:endParaRPr lang="zh-CN" altLang="en-US" sz="4400" b="1" dirty="0">
              <a:solidFill>
                <a:srgbClr val="100F0D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5" name="TextBox 20"/>
          <p:cNvSpPr txBox="1"/>
          <p:nvPr>
            <p:custDataLst>
              <p:tags r:id="rId22"/>
            </p:custDataLst>
          </p:nvPr>
        </p:nvSpPr>
        <p:spPr>
          <a:xfrm>
            <a:off x="11141710" y="6896101"/>
            <a:ext cx="5890895" cy="368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rgbClr val="5D6D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Highlights &amp; Summary</a:t>
            </a:r>
            <a:endParaRPr lang="en-US" altLang="zh-CN" sz="24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用户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3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编辑用户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信息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订单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552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供应商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管理页面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新增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供应商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8257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供应商供应的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书目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861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修改供应商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信息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337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采购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管理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628900"/>
            <a:ext cx="1463040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840" y="7749834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7"/>
                </a:lnTo>
                <a:lnTo>
                  <a:pt x="0" y="56863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293821" y="-235091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77017" y="-175081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23495">
            <a:off x="-3640185" y="7710949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80970" y="3745337"/>
            <a:ext cx="8545071" cy="153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55"/>
              </a:lnSpc>
            </a:pP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项目亮点与</a:t>
            </a: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总结</a:t>
            </a:r>
            <a:endParaRPr lang="zh-CN" altLang="en-US" sz="86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942235" y="2494929"/>
            <a:ext cx="2715703" cy="576470"/>
            <a:chOff x="0" y="0"/>
            <a:chExt cx="621039" cy="1318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039" cy="131830"/>
            </a:xfrm>
            <a:custGeom>
              <a:avLst/>
              <a:gdLst/>
              <a:ahLst/>
              <a:cxnLst/>
              <a:rect l="l" t="t" r="r" b="b"/>
              <a:pathLst>
                <a:path w="621039" h="131830">
                  <a:moveTo>
                    <a:pt x="65915" y="0"/>
                  </a:moveTo>
                  <a:lnTo>
                    <a:pt x="555124" y="0"/>
                  </a:lnTo>
                  <a:cubicBezTo>
                    <a:pt x="591528" y="0"/>
                    <a:pt x="621039" y="29511"/>
                    <a:pt x="621039" y="65915"/>
                  </a:cubicBezTo>
                  <a:lnTo>
                    <a:pt x="621039" y="65915"/>
                  </a:lnTo>
                  <a:cubicBezTo>
                    <a:pt x="621039" y="102319"/>
                    <a:pt x="591528" y="131830"/>
                    <a:pt x="555124" y="131830"/>
                  </a:cubicBezTo>
                  <a:lnTo>
                    <a:pt x="65915" y="131830"/>
                  </a:lnTo>
                  <a:cubicBezTo>
                    <a:pt x="29511" y="131830"/>
                    <a:pt x="0" y="102319"/>
                    <a:pt x="0" y="65915"/>
                  </a:cubicBezTo>
                  <a:lnTo>
                    <a:pt x="0" y="65915"/>
                  </a:lnTo>
                  <a:cubicBezTo>
                    <a:pt x="0" y="29511"/>
                    <a:pt x="29511" y="0"/>
                    <a:pt x="65915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21039" cy="179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33325" y="2552554"/>
            <a:ext cx="2214143" cy="46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第</a:t>
            </a:r>
            <a:r>
              <a:rPr lang="zh-CN" alt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四</a:t>
            </a:r>
            <a:r>
              <a:rPr 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章</a:t>
            </a:r>
            <a:endParaRPr lang="en-US" sz="2765" spc="1177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7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4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8927" y="742950"/>
            <a:ext cx="6509202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项目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亮点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7800" y="2705100"/>
            <a:ext cx="9600565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1. 全面功能覆盖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实现从库存管理到订单处理的全业务覆盖。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包括缺书记录自动生成、信用等级动态调整等智能化功能。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2. 现代化架构设计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前后端分离：Vue 3 + Spring Boot 提高系统扩展性与维护性。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模块化开发：代码复用高，逻辑分层清晰。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3. 用户友好体验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多条件模糊查询快速定位书籍。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实时订单状态更新，提升客户满意度。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96600" y="2705100"/>
            <a:ext cx="6477635" cy="4286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4. 自动化与智能化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动态调整客户信用等级和折扣。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库存不足时自动生成缺书记录并提醒采购。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5. 安全性与可靠性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JWT实现身份验证与权限控制。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用户敏感数据加密存储，确保信息安全。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840" y="7749834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7"/>
                </a:lnTo>
                <a:lnTo>
                  <a:pt x="0" y="56863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293821" y="-235091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77017" y="-175081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23495">
            <a:off x="-3640185" y="7710949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42235" y="3880592"/>
            <a:ext cx="8545071" cy="153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55"/>
              </a:lnSpc>
            </a:pP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需求与</a:t>
            </a: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架构</a:t>
            </a:r>
            <a:endParaRPr lang="zh-CN" altLang="en-US" sz="86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61556" y="3553964"/>
            <a:ext cx="10936204" cy="260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endParaRPr lang="en-US" altLang="zh-CN" sz="40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061556" y="2464241"/>
            <a:ext cx="2715703" cy="576470"/>
            <a:chOff x="0" y="0"/>
            <a:chExt cx="621039" cy="1318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039" cy="131830"/>
            </a:xfrm>
            <a:custGeom>
              <a:avLst/>
              <a:gdLst/>
              <a:ahLst/>
              <a:cxnLst/>
              <a:rect l="l" t="t" r="r" b="b"/>
              <a:pathLst>
                <a:path w="621039" h="131830">
                  <a:moveTo>
                    <a:pt x="65915" y="0"/>
                  </a:moveTo>
                  <a:lnTo>
                    <a:pt x="555124" y="0"/>
                  </a:lnTo>
                  <a:cubicBezTo>
                    <a:pt x="591528" y="0"/>
                    <a:pt x="621039" y="29511"/>
                    <a:pt x="621039" y="65915"/>
                  </a:cubicBezTo>
                  <a:lnTo>
                    <a:pt x="621039" y="65915"/>
                  </a:lnTo>
                  <a:cubicBezTo>
                    <a:pt x="621039" y="102319"/>
                    <a:pt x="591528" y="131830"/>
                    <a:pt x="555124" y="131830"/>
                  </a:cubicBezTo>
                  <a:lnTo>
                    <a:pt x="65915" y="131830"/>
                  </a:lnTo>
                  <a:cubicBezTo>
                    <a:pt x="29511" y="131830"/>
                    <a:pt x="0" y="102319"/>
                    <a:pt x="0" y="65915"/>
                  </a:cubicBezTo>
                  <a:lnTo>
                    <a:pt x="0" y="65915"/>
                  </a:lnTo>
                  <a:cubicBezTo>
                    <a:pt x="0" y="29511"/>
                    <a:pt x="29511" y="0"/>
                    <a:pt x="65915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21039" cy="179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12335" y="2584000"/>
            <a:ext cx="2214143" cy="46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第</a:t>
            </a:r>
            <a:r>
              <a:rPr lang="zh-CN" alt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一</a:t>
            </a:r>
            <a:r>
              <a:rPr lang="en-US" sz="2765" spc="1177" dirty="0" err="1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章</a:t>
            </a:r>
            <a:endParaRPr lang="en-US" sz="2765" spc="1177" dirty="0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7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4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8927" y="742950"/>
            <a:ext cx="6509202" cy="76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总结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1200" y="2578735"/>
            <a:ext cx="14081125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项目价值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本系统成功实现了网上书店的核心业务数字化和智能化管理，提升了运营效率和用户体验。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提供全面功能支持，从库存管理到客户订单，全流程覆盖。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技术亮点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采用现代化的前后端分离架构，确保系统的高扩展性和稳定性。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运用智能化功能，如自动生成缺书记录、动态调整信用等级，实现高效决策支持。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</a:rPr>
              <a:t>未来展望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支持移动端和小程序的开发，进一步扩展用户使用场景。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</a:rPr>
              <a:t>持续优化算法和系统性能，为更大规模的用户提供支持。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52505" y="6717997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6"/>
                </a:lnTo>
                <a:lnTo>
                  <a:pt x="0" y="56863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9480288" y="-1097668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39754" y="-1003865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31950" y="3467100"/>
            <a:ext cx="15887700" cy="1743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595"/>
              </a:lnSpc>
            </a:pPr>
            <a:r>
              <a:rPr lang="en-US" sz="10300" b="1" dirty="0" err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恳请老师批评指正</a:t>
            </a:r>
            <a:endParaRPr lang="en-US" sz="103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2250" y="2743588"/>
            <a:ext cx="11130344" cy="108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5"/>
              </a:lnSpc>
            </a:pPr>
            <a:r>
              <a:rPr lang="en-US" sz="5940" dirty="0">
                <a:solidFill>
                  <a:srgbClr val="5D6D98"/>
                </a:solidFill>
                <a:latin typeface="Brown Sugar" panose="02000506000000020004"/>
                <a:ea typeface="Brown Sugar" panose="02000506000000020004"/>
                <a:cs typeface="Brown Sugar" panose="02000506000000020004"/>
                <a:sym typeface="Brown Sugar" panose="02000506000000020004"/>
              </a:rPr>
              <a:t>THANK YOU FOR WATCHING</a:t>
            </a:r>
            <a:endParaRPr lang="en-US" sz="5940" dirty="0">
              <a:solidFill>
                <a:srgbClr val="5D6D98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7" name="Freeform 7"/>
          <p:cNvSpPr/>
          <p:nvPr/>
        </p:nvSpPr>
        <p:spPr>
          <a:xfrm rot="-10323495">
            <a:off x="-3655819" y="838533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23" name="Group 9"/>
          <p:cNvGrpSpPr/>
          <p:nvPr/>
        </p:nvGrpSpPr>
        <p:grpSpPr>
          <a:xfrm>
            <a:off x="11353800" y="6714490"/>
            <a:ext cx="3804285" cy="685165"/>
            <a:chOff x="0" y="0"/>
            <a:chExt cx="922856" cy="174199"/>
          </a:xfrm>
        </p:grpSpPr>
        <p:sp>
          <p:nvSpPr>
            <p:cNvPr id="24" name="Freeform 10"/>
            <p:cNvSpPr/>
            <p:nvPr/>
          </p:nvSpPr>
          <p:spPr>
            <a:xfrm>
              <a:off x="0" y="0"/>
              <a:ext cx="922856" cy="174199"/>
            </a:xfrm>
            <a:custGeom>
              <a:avLst/>
              <a:gdLst/>
              <a:ahLst/>
              <a:cxnLst/>
              <a:rect l="l" t="t" r="r" b="b"/>
              <a:pathLst>
                <a:path w="922856" h="174199">
                  <a:moveTo>
                    <a:pt x="87100" y="0"/>
                  </a:moveTo>
                  <a:lnTo>
                    <a:pt x="835756" y="0"/>
                  </a:lnTo>
                  <a:cubicBezTo>
                    <a:pt x="858856" y="0"/>
                    <a:pt x="881011" y="9177"/>
                    <a:pt x="897345" y="25511"/>
                  </a:cubicBezTo>
                  <a:cubicBezTo>
                    <a:pt x="913679" y="41845"/>
                    <a:pt x="922856" y="63999"/>
                    <a:pt x="922856" y="87100"/>
                  </a:cubicBezTo>
                  <a:lnTo>
                    <a:pt x="922856" y="87100"/>
                  </a:lnTo>
                  <a:cubicBezTo>
                    <a:pt x="922856" y="135204"/>
                    <a:pt x="883860" y="174199"/>
                    <a:pt x="835756" y="174199"/>
                  </a:cubicBezTo>
                  <a:lnTo>
                    <a:pt x="87100" y="174199"/>
                  </a:lnTo>
                  <a:cubicBezTo>
                    <a:pt x="63999" y="174199"/>
                    <a:pt x="41845" y="165023"/>
                    <a:pt x="25511" y="148688"/>
                  </a:cubicBezTo>
                  <a:cubicBezTo>
                    <a:pt x="9177" y="132354"/>
                    <a:pt x="0" y="110200"/>
                    <a:pt x="0" y="87100"/>
                  </a:cubicBezTo>
                  <a:lnTo>
                    <a:pt x="0" y="87100"/>
                  </a:lnTo>
                  <a:cubicBezTo>
                    <a:pt x="0" y="63999"/>
                    <a:pt x="9177" y="41845"/>
                    <a:pt x="25511" y="25511"/>
                  </a:cubicBezTo>
                  <a:cubicBezTo>
                    <a:pt x="41845" y="9177"/>
                    <a:pt x="63999" y="0"/>
                    <a:pt x="871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0" y="0"/>
              <a:ext cx="922856" cy="1741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0"/>
                </a:lnSpc>
              </a:pPr>
            </a:p>
          </p:txBody>
        </p:sp>
      </p:grpSp>
      <p:sp>
        <p:nvSpPr>
          <p:cNvPr id="26" name="TextBox 19"/>
          <p:cNvSpPr txBox="1"/>
          <p:nvPr/>
        </p:nvSpPr>
        <p:spPr>
          <a:xfrm>
            <a:off x="11690287" y="6851782"/>
            <a:ext cx="3855085" cy="348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 dirty="0">
                <a:solidFill>
                  <a:srgbClr val="1E1E1E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汇报人：</a:t>
            </a:r>
            <a:r>
              <a:rPr lang="en-US" altLang="zh-CN" sz="2265" b="1" dirty="0">
                <a:solidFill>
                  <a:srgbClr val="1E1E1E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 </a:t>
            </a:r>
            <a:r>
              <a:rPr lang="en-US" sz="2265" b="1" dirty="0">
                <a:solidFill>
                  <a:srgbClr val="1E1E1E"/>
                </a:solidFill>
                <a:latin typeface="思源黑体 1 Medium" panose="020B0600000000000000" charset="-122"/>
                <a:ea typeface="思源黑体 1 Medium" panose="020B0600000000000000" charset="-122"/>
                <a:cs typeface="思源黑体 1 Medium" panose="020B0600000000000000" charset="-122"/>
                <a:sym typeface="思源黑体 1 Medium" panose="020B0600000000000000" charset="-122"/>
              </a:rPr>
              <a:t>	</a:t>
            </a:r>
            <a:endParaRPr lang="en-US" sz="2265" b="1" dirty="0">
              <a:solidFill>
                <a:srgbClr val="1E1E1E"/>
              </a:solidFill>
              <a:latin typeface="思源黑体 1 Medium" panose="020B0600000000000000" charset="-122"/>
              <a:ea typeface="思源黑体 1 Medium" panose="020B0600000000000000" charset="-122"/>
              <a:cs typeface="思源黑体 1 Medium" panose="020B0600000000000000" charset="-122"/>
              <a:sym typeface="思源黑体 1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7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80949" y="-571717"/>
            <a:ext cx="3342227" cy="2430854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28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需求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分析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81424" y="1057275"/>
            <a:ext cx="724455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60"/>
              </a:lnSpc>
              <a:spcBef>
                <a:spcPct val="0"/>
              </a:spcBef>
            </a:pPr>
            <a:endParaRPr lang="en-US" altLang="zh-CN" sz="20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244" y="3466864"/>
            <a:ext cx="16190166" cy="549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5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用</a:t>
            </a: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户管理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管理</a:t>
            </a:r>
            <a:r>
              <a:rPr lang="zh-CN" altLang="en-US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用</a:t>
            </a: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户基本信息、账户余额和信用等级，支持动态折扣机制。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订单管理与发货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在线订单生成、订单处理及发货管理。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供书目录及库存管理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支持供书信息录入、库存查询和新书入库管理。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供应商管理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管理供应商信息及供货记录。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采购管理</a:t>
            </a:r>
            <a:endParaRPr lang="en-US" altLang="zh-CN" sz="2800" b="1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  <a:p>
            <a:pPr>
              <a:lnSpc>
                <a:spcPts val="4285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1E1E1E"/>
                </a:solidFill>
                <a:ea typeface="思源黑体 1 Bold" panose="020B0800000000000000"/>
                <a:sym typeface="思源黑体 1" panose="020B0500000000000000" charset="-122"/>
              </a:rPr>
              <a:t>自动生成缺书记录和采购单，并更新库存。</a:t>
            </a:r>
            <a:endParaRPr lang="en-US" altLang="zh-CN" sz="2800" dirty="0">
              <a:solidFill>
                <a:srgbClr val="1E1E1E"/>
              </a:solidFill>
              <a:ea typeface="思源黑体 1 Bold" panose="020B0800000000000000"/>
              <a:sym typeface="思源黑体 1" panose="020B0500000000000000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" panose="020B0500000000000000" charset="-122"/>
              </a:rPr>
              <a:t>系统模块划分</a:t>
            </a:r>
            <a:endParaRPr lang="zh-CN" altLang="en-US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3619500"/>
            <a:ext cx="639826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2475865"/>
            <a:ext cx="7872730" cy="6453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290" y="2546350"/>
            <a:ext cx="7008495" cy="6588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672" y="12573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功能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用例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203997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80949" y="-571717"/>
            <a:ext cx="3342227" cy="2430854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28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系统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架构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81424" y="1057275"/>
            <a:ext cx="724455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60"/>
              </a:lnSpc>
              <a:spcBef>
                <a:spcPct val="0"/>
              </a:spcBef>
            </a:pPr>
            <a:endParaRPr lang="en-US" altLang="zh-CN" sz="20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系统架构设计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0" y="3543300"/>
            <a:ext cx="6976110" cy="5008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73175" y="3405505"/>
            <a:ext cx="911860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本项目采用 </a:t>
            </a:r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分层</a:t>
            </a:r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架构 进行系统设计，充分实现了模块化和分层管理：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</a:rPr>
              <a:t>表现层</a:t>
            </a:r>
            <a:endParaRPr lang="zh-CN" altLang="en-US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使用 Vue3 框架构建用户友好的前端界面，支持响应式设计，确保用户能够在多设备端访问和操作系统。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</a:rPr>
              <a:t>提供动态页面展示，涵盖书目浏览、订单管理、客户信息查看等功能模块。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业务逻辑层</a:t>
            </a:r>
            <a:endParaRPr lang="zh-CN" altLang="en-US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负责核心数据逻辑和数据库交互，包括数据的存储、处理和业务规则实现。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en-US" altLang="zh-CN" sz="2400" dirty="0">
                <a:solidFill>
                  <a:srgbClr val="1E1E1E"/>
                </a:solidFill>
                <a:ea typeface="思源黑体 1 Bold" panose="020B0800000000000000"/>
                <a:sym typeface="+mn-ea"/>
              </a:rPr>
              <a:t>实现了对书目信息、库存记录、订单数据、客户信息等核心业务数据的高效管理和操作。</a:t>
            </a:r>
            <a:endParaRPr lang="en-US" altLang="zh-CN" sz="2400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zh-CN" altLang="en-US" sz="2400" b="1" dirty="0">
                <a:solidFill>
                  <a:srgbClr val="1E1E1E"/>
                </a:solidFill>
                <a:ea typeface="思源黑体 1 Bold" panose="020B0800000000000000"/>
              </a:rPr>
              <a:t>数据层</a:t>
            </a:r>
            <a:endParaRPr lang="en-US" altLang="zh-CN" sz="2400" b="1" dirty="0">
              <a:solidFill>
                <a:srgbClr val="1E1E1E"/>
              </a:solidFill>
              <a:ea typeface="思源黑体 1 Bold" panose="020B0800000000000000"/>
            </a:endParaRPr>
          </a:p>
          <a:p>
            <a:r>
              <a:rPr lang="zh-CN" altLang="en-US" sz="2400" dirty="0">
                <a:solidFill>
                  <a:srgbClr val="1E1E1E"/>
                </a:solidFill>
                <a:ea typeface="思源黑体 1 Bold" panose="020B0800000000000000"/>
              </a:rPr>
              <a:t>负责数据库的存储解决方案和底层操作，确保数据的安全性和高效性。通过数据存储模块与数据库的紧密协作，为上层业务逻辑提供坚实的数据支持。</a:t>
            </a:r>
            <a:endParaRPr lang="zh-CN" altLang="en-US" sz="2400" dirty="0">
              <a:solidFill>
                <a:srgbClr val="1E1E1E"/>
              </a:solidFill>
              <a:ea typeface="思源黑体 1 Bold" panose="020B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840" y="7749834"/>
            <a:ext cx="7818337" cy="5686397"/>
          </a:xfrm>
          <a:custGeom>
            <a:avLst/>
            <a:gdLst/>
            <a:ahLst/>
            <a:cxnLst/>
            <a:rect l="l" t="t" r="r" b="b"/>
            <a:pathLst>
              <a:path w="7818337" h="5686397">
                <a:moveTo>
                  <a:pt x="0" y="0"/>
                </a:moveTo>
                <a:lnTo>
                  <a:pt x="7818337" y="0"/>
                </a:lnTo>
                <a:lnTo>
                  <a:pt x="7818337" y="5686397"/>
                </a:lnTo>
                <a:lnTo>
                  <a:pt x="0" y="56863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293821" y="-235091"/>
            <a:ext cx="13052647" cy="9493391"/>
          </a:xfrm>
          <a:custGeom>
            <a:avLst/>
            <a:gdLst/>
            <a:ahLst/>
            <a:cxnLst/>
            <a:rect l="l" t="t" r="r" b="b"/>
            <a:pathLst>
              <a:path w="13052647" h="9493391">
                <a:moveTo>
                  <a:pt x="0" y="0"/>
                </a:moveTo>
                <a:lnTo>
                  <a:pt x="13052647" y="0"/>
                </a:lnTo>
                <a:lnTo>
                  <a:pt x="13052647" y="9493391"/>
                </a:lnTo>
                <a:lnTo>
                  <a:pt x="0" y="949339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77017" y="-1750812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3"/>
                </a:lnTo>
                <a:lnTo>
                  <a:pt x="0" y="515210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23495">
            <a:off x="-3640185" y="7710949"/>
            <a:ext cx="7083726" cy="5152103"/>
          </a:xfrm>
          <a:custGeom>
            <a:avLst/>
            <a:gdLst/>
            <a:ahLst/>
            <a:cxnLst/>
            <a:rect l="l" t="t" r="r" b="b"/>
            <a:pathLst>
              <a:path w="7083726" h="5152103">
                <a:moveTo>
                  <a:pt x="0" y="0"/>
                </a:moveTo>
                <a:lnTo>
                  <a:pt x="7083726" y="0"/>
                </a:lnTo>
                <a:lnTo>
                  <a:pt x="7083726" y="5152102"/>
                </a:lnTo>
                <a:lnTo>
                  <a:pt x="0" y="515210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42235" y="3880592"/>
            <a:ext cx="8545071" cy="153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55"/>
              </a:lnSpc>
            </a:pP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8600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8600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42235" y="3300224"/>
            <a:ext cx="10898969" cy="260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40"/>
              </a:lnSpc>
              <a:spcBef>
                <a:spcPct val="0"/>
              </a:spcBef>
            </a:pPr>
            <a:endParaRPr lang="en-US" altLang="zh-CN" sz="4400" dirty="0">
              <a:solidFill>
                <a:srgbClr val="5D6D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n Sugar" panose="02000506000000020004"/>
              <a:sym typeface="Brown Sugar" panose="0200050600000002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942235" y="2494929"/>
            <a:ext cx="2715703" cy="576470"/>
            <a:chOff x="0" y="0"/>
            <a:chExt cx="621039" cy="1318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039" cy="131830"/>
            </a:xfrm>
            <a:custGeom>
              <a:avLst/>
              <a:gdLst/>
              <a:ahLst/>
              <a:cxnLst/>
              <a:rect l="l" t="t" r="r" b="b"/>
              <a:pathLst>
                <a:path w="621039" h="131830">
                  <a:moveTo>
                    <a:pt x="65915" y="0"/>
                  </a:moveTo>
                  <a:lnTo>
                    <a:pt x="555124" y="0"/>
                  </a:lnTo>
                  <a:cubicBezTo>
                    <a:pt x="591528" y="0"/>
                    <a:pt x="621039" y="29511"/>
                    <a:pt x="621039" y="65915"/>
                  </a:cubicBezTo>
                  <a:lnTo>
                    <a:pt x="621039" y="65915"/>
                  </a:lnTo>
                  <a:cubicBezTo>
                    <a:pt x="621039" y="102319"/>
                    <a:pt x="591528" y="131830"/>
                    <a:pt x="555124" y="131830"/>
                  </a:cubicBezTo>
                  <a:lnTo>
                    <a:pt x="65915" y="131830"/>
                  </a:lnTo>
                  <a:cubicBezTo>
                    <a:pt x="29511" y="131830"/>
                    <a:pt x="0" y="102319"/>
                    <a:pt x="0" y="65915"/>
                  </a:cubicBezTo>
                  <a:lnTo>
                    <a:pt x="0" y="65915"/>
                  </a:lnTo>
                  <a:cubicBezTo>
                    <a:pt x="0" y="29511"/>
                    <a:pt x="29511" y="0"/>
                    <a:pt x="65915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21039" cy="179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33325" y="2552554"/>
            <a:ext cx="2214143" cy="46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第</a:t>
            </a:r>
            <a:r>
              <a:rPr lang="zh-CN" alt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二</a:t>
            </a:r>
            <a:r>
              <a:rPr lang="en-US" sz="2765" spc="1177">
                <a:solidFill>
                  <a:srgbClr val="FFFFFF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章</a:t>
            </a:r>
            <a:endParaRPr lang="en-US" sz="2765" spc="1177">
              <a:solidFill>
                <a:srgbClr val="FFFFFF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358673" y="1932926"/>
            <a:ext cx="3475695" cy="1047506"/>
            <a:chOff x="0" y="-57150"/>
            <a:chExt cx="570468" cy="1719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0468" cy="114778"/>
            </a:xfrm>
            <a:custGeom>
              <a:avLst/>
              <a:gdLst/>
              <a:ahLst/>
              <a:cxnLst/>
              <a:rect l="l" t="t" r="r" b="b"/>
              <a:pathLst>
                <a:path w="570468" h="114778">
                  <a:moveTo>
                    <a:pt x="0" y="0"/>
                  </a:moveTo>
                  <a:lnTo>
                    <a:pt x="570468" y="0"/>
                  </a:lnTo>
                  <a:lnTo>
                    <a:pt x="570468" y="114778"/>
                  </a:lnTo>
                  <a:lnTo>
                    <a:pt x="0" y="114778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0468" cy="171928"/>
            </a:xfrm>
            <a:prstGeom prst="rect">
              <a:avLst/>
            </a:prstGeom>
          </p:spPr>
          <p:txBody>
            <a:bodyPr lIns="50799" tIns="50799" rIns="50799" bIns="50799" rtlCol="0" anchor="ctr"/>
            <a:p>
              <a:pPr algn="ctr">
                <a:lnSpc>
                  <a:spcPts val="3990"/>
                </a:lnSpc>
                <a:spcBef>
                  <a:spcPct val="0"/>
                </a:spcBef>
              </a:pPr>
            </a:p>
          </p:txBody>
        </p:sp>
      </p:grpSp>
      <p:sp>
        <p:nvSpPr>
          <p:cNvPr id="2" name="Freeform 2"/>
          <p:cNvSpPr/>
          <p:nvPr/>
        </p:nvSpPr>
        <p:spPr>
          <a:xfrm rot="-10800000">
            <a:off x="-1203998" y="-725232"/>
            <a:ext cx="4823030" cy="3507864"/>
          </a:xfrm>
          <a:custGeom>
            <a:avLst/>
            <a:gdLst/>
            <a:ahLst/>
            <a:cxnLst/>
            <a:rect l="l" t="t" r="r" b="b"/>
            <a:pathLst>
              <a:path w="4823030" h="3507864">
                <a:moveTo>
                  <a:pt x="0" y="0"/>
                </a:moveTo>
                <a:lnTo>
                  <a:pt x="4823030" y="0"/>
                </a:lnTo>
                <a:lnTo>
                  <a:pt x="4823030" y="3507864"/>
                </a:lnTo>
                <a:lnTo>
                  <a:pt x="0" y="3507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403299" y="-738088"/>
            <a:ext cx="3342227" cy="2430853"/>
          </a:xfrm>
          <a:custGeom>
            <a:avLst/>
            <a:gdLst/>
            <a:ahLst/>
            <a:cxnLst/>
            <a:rect l="l" t="t" r="r" b="b"/>
            <a:pathLst>
              <a:path w="3342227" h="2430853">
                <a:moveTo>
                  <a:pt x="0" y="0"/>
                </a:moveTo>
                <a:lnTo>
                  <a:pt x="3342226" y="0"/>
                </a:lnTo>
                <a:lnTo>
                  <a:pt x="3342226" y="2430853"/>
                </a:lnTo>
                <a:lnTo>
                  <a:pt x="0" y="24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053731" y="5097206"/>
            <a:ext cx="2194165" cy="87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5"/>
              </a:lnSpc>
            </a:pPr>
            <a:endParaRPr lang="en-US" sz="5730" dirty="0">
              <a:solidFill>
                <a:srgbClr val="1E1E1E"/>
              </a:solidFill>
              <a:latin typeface="Brown Sugar" panose="02000506000000020004"/>
              <a:ea typeface="Brown Sugar" panose="02000506000000020004"/>
              <a:cs typeface="Brown Sugar" panose="02000506000000020004"/>
              <a:sym typeface="Brown Sugar" panose="02000506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723900"/>
            <a:ext cx="4431030" cy="1136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3600"/>
          </a:p>
        </p:txBody>
      </p:sp>
      <p:sp>
        <p:nvSpPr>
          <p:cNvPr id="4" name="TextBox 4"/>
          <p:cNvSpPr txBox="1"/>
          <p:nvPr/>
        </p:nvSpPr>
        <p:spPr>
          <a:xfrm>
            <a:off x="2057672" y="1181101"/>
            <a:ext cx="6509202" cy="115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8995"/>
              </a:lnSpc>
            </a:pP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数据库</a:t>
            </a:r>
            <a:r>
              <a:rPr lang="zh-CN" altLang="en-US" sz="4995" b="1" dirty="0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设计</a:t>
            </a:r>
            <a:endParaRPr lang="zh-CN" altLang="en-US" sz="4995" b="1" dirty="0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35813" y="2400402"/>
            <a:ext cx="3388587" cy="1271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ER</a:t>
            </a:r>
            <a:r>
              <a:rPr lang="zh-CN" altLang="en-US" sz="2800" b="1" dirty="0">
                <a:solidFill>
                  <a:srgbClr val="FFFFFF"/>
                </a:solidFill>
                <a:latin typeface="思源黑体 1 Bold" panose="020B0800000000000000" charset="-122"/>
                <a:ea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en-US" altLang="zh-CN" sz="2800" b="1" dirty="0">
              <a:solidFill>
                <a:srgbClr val="FFFFFF"/>
              </a:solidFill>
              <a:latin typeface="思源黑体 1 Bold" panose="020B0800000000000000" charset="-122"/>
              <a:ea typeface="思源黑体 1 Bold" panose="020B0800000000000000" charset="-122"/>
              <a:sym typeface="思源黑体 1 Bold" panose="020B0800000000000000" charset="-122"/>
            </a:endParaRPr>
          </a:p>
          <a:p>
            <a:pPr algn="ctr">
              <a:lnSpc>
                <a:spcPts val="6555"/>
              </a:lnSpc>
            </a:pPr>
            <a:endParaRPr lang="en-US" sz="2800" dirty="0">
              <a:solidFill>
                <a:srgbClr val="1E1E1E"/>
              </a:solidFill>
              <a:ea typeface="思源黑体 1" panose="020B0500000000000000" charset="-122"/>
              <a:sym typeface="思源黑体 1 Bold" panose="020B08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62300"/>
            <a:ext cx="11393805" cy="6579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0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1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2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3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4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5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16.xml><?xml version="1.0" encoding="utf-8"?>
<p:tagLst xmlns:p="http://schemas.openxmlformats.org/presentationml/2006/main">
  <p:tag name="KSO_WM_DIAGRAM_VIRTUALLY_FRAME" val="{&quot;height&quot;:412.2970866141733,&quot;left&quot;:213.175905511811,&quot;top&quot;:379.2612598425197,&quot;width&quot;:1056.2607874015746}"/>
</p:tagLst>
</file>

<file path=ppt/tags/tag17.xml><?xml version="1.0" encoding="utf-8"?>
<p:tagLst xmlns:p="http://schemas.openxmlformats.org/presentationml/2006/main">
  <p:tag name="KSO_WM_DIAGRAM_VIRTUALLY_FRAME" val="{&quot;height&quot;:412.2970866141733,&quot;left&quot;:213.175905511811,&quot;top&quot;:379.2612598425197,&quot;width&quot;:1056.2607874015746}"/>
</p:tagLst>
</file>

<file path=ppt/tags/tag18.xml><?xml version="1.0" encoding="utf-8"?>
<p:tagLst xmlns:p="http://schemas.openxmlformats.org/presentationml/2006/main">
  <p:tag name="KSO_WM_DIAGRAM_VIRTUALLY_FRAME" val="{&quot;height&quot;:412.2970866141733,&quot;left&quot;:213.175905511811,&quot;top&quot;:379.2612598425197,&quot;width&quot;:1056.2607874015746}"/>
</p:tagLst>
</file>

<file path=ppt/tags/tag19.xml><?xml version="1.0" encoding="utf-8"?>
<p:tagLst xmlns:p="http://schemas.openxmlformats.org/presentationml/2006/main">
  <p:tag name="KSO_WM_DIAGRAM_VIRTUALLY_FRAME" val="{&quot;height&quot;:412.2970866141733,&quot;left&quot;:213.175905511811,&quot;top&quot;:379.2612598425197,&quot;width&quot;:1056.2607874015746}"/>
</p:tagLst>
</file>

<file path=ppt/tags/tag2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20.xml><?xml version="1.0" encoding="utf-8"?>
<p:tagLst xmlns:p="http://schemas.openxmlformats.org/presentationml/2006/main">
  <p:tag name="KSO_WM_DIAGRAM_VIRTUALLY_FRAME" val="{&quot;height&quot;:412.2970866141733,&quot;left&quot;:213.175905511811,&quot;top&quot;:379.2612598425197,&quot;width&quot;:1056.2607874015746}"/>
</p:tagLst>
</file>

<file path=ppt/tags/tag21.xml><?xml version="1.0" encoding="utf-8"?>
<p:tagLst xmlns:p="http://schemas.openxmlformats.org/presentationml/2006/main">
  <p:tag name="COMMONDATA" val="eyJoZGlkIjoiYTQ1NjEyMDBiZWYwNjY1ZjZhZDNiM2E1NmMyOTQ2MGQifQ=="/>
  <p:tag name="commondata" val="eyJoZGlkIjoiYmNiNzA3YzcyNDA4OGU3OTJiMjNmMjc1NGQ1ZWUyNDEifQ=="/>
</p:tagLst>
</file>

<file path=ppt/tags/tag3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4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5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6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7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8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ags/tag9.xml><?xml version="1.0" encoding="utf-8"?>
<p:tagLst xmlns:p="http://schemas.openxmlformats.org/presentationml/2006/main">
  <p:tag name="KSO_WM_DIAGRAM_VIRTUALLY_FRAME" val="{&quot;height&quot;:476.59708661417324,&quot;left&quot;:199.32590551181102,&quot;top&quot;:314.96125984251967,&quot;width&quot;:1070.110787401574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自定义</PresentationFormat>
  <Paragraphs>257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宋体</vt:lpstr>
      <vt:lpstr>Wingdings</vt:lpstr>
      <vt:lpstr>思源黑体 2 Bold</vt:lpstr>
      <vt:lpstr>黑体</vt:lpstr>
      <vt:lpstr>Brown Sugar</vt:lpstr>
      <vt:lpstr>思源黑体 1 Medium</vt:lpstr>
      <vt:lpstr>NumberOnly</vt:lpstr>
      <vt:lpstr>思源黑体 1 Bold</vt:lpstr>
      <vt:lpstr>微软雅黑</vt:lpstr>
      <vt:lpstr>思源黑体 2</vt:lpstr>
      <vt:lpstr>思源黑体 1 Bold</vt:lpstr>
      <vt:lpstr>思源黑体 1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蓝色简约学术风大学生开题报告毕业答辩通用ppt演示文稿</dc:title>
  <dc:creator/>
  <cp:lastModifiedBy>◇Navelwort</cp:lastModifiedBy>
  <cp:revision>153</cp:revision>
  <dcterms:created xsi:type="dcterms:W3CDTF">2006-08-16T00:00:00Z</dcterms:created>
  <dcterms:modified xsi:type="dcterms:W3CDTF">2025-01-08T07:59:19Z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C7C4C08DEE5C45A6B46B306D89D91C45_13</vt:lpwstr>
  </property>
  <property fmtid="{D5CDD505-2E9C-101B-9397-08002B2CF9AE}" pid="3" name="KSOProductBuildVer">
    <vt:lpwstr>2052-11.8.2.11718</vt:lpwstr>
  </property>
</Properties>
</file>