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0" r:id="rId4"/>
    <p:sldId id="307" r:id="rId5"/>
    <p:sldId id="308" r:id="rId6"/>
    <p:sldId id="309" r:id="rId7"/>
    <p:sldId id="300" r:id="rId8"/>
    <p:sldId id="302" r:id="rId9"/>
    <p:sldId id="301" r:id="rId10"/>
    <p:sldId id="305" r:id="rId11"/>
    <p:sldId id="303" r:id="rId12"/>
    <p:sldId id="304" r:id="rId13"/>
    <p:sldId id="310" r:id="rId14"/>
    <p:sldId id="312" r:id="rId15"/>
    <p:sldId id="313" r:id="rId16"/>
    <p:sldId id="314" r:id="rId17"/>
    <p:sldId id="315" r:id="rId18"/>
    <p:sldId id="30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3DA60-4E2D-4790-8418-AF3119EABE18}" v="48" dt="2024-03-07T02:58:54.4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993B9-7156-4F4B-B86C-997180FAC22A}" type="datetimeFigureOut">
              <a:t>2024/3/6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4BFF3-1129-431D-AF3C-DF6AC5BF92C1}" type="slidenum"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6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2024/3/6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hal-01349421/document" TargetMode="External"/><Relationship Id="rId2" Type="http://schemas.openxmlformats.org/officeDocument/2006/relationships/hyperlink" Target="https://web.eecs.umich.edu/~taustin/papers/WWC4-mibench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figure/Mediabench-apps-used-in-workload-model_tbl2_405698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2428649"/>
            <a:ext cx="9144000" cy="2387600"/>
          </a:xfrm>
        </p:spPr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Sail </a:t>
            </a:r>
            <a:r>
              <a:rPr lang="zh-TW">
                <a:ea typeface="新細明體"/>
              </a:rPr>
              <a:t>c_emulator</a:t>
            </a:r>
            <a:r>
              <a:rPr lang="zh-TW" altLang="en-US">
                <a:ea typeface="新細明體"/>
              </a:rPr>
              <a:t> system call</a:t>
            </a:r>
            <a:endParaRPr lang="zh-TW" altLang="en-US">
              <a:ea typeface="新細明體" panose="02020500000000000000" pitchFamily="18" charset="-120"/>
              <a:cs typeface="Calibri Light"/>
            </a:endParaRPr>
          </a:p>
          <a:p>
            <a:endParaRPr lang="zh-TW" altLang="en-US">
              <a:ea typeface="新細明體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0DDEE5F-A99A-BDB8-03FB-CBCB3599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093" y="611774"/>
            <a:ext cx="7058162" cy="3885647"/>
          </a:xfrm>
        </p:spPr>
      </p:pic>
      <p:pic>
        <p:nvPicPr>
          <p:cNvPr id="5" name="圖片 4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66F4BC86-6017-D434-5117-1ACFFB9D4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58" y="5003178"/>
            <a:ext cx="7072519" cy="142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665A75-A01C-A932-A3F1-7367E4A1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+mj-lt"/>
                <a:cs typeface="+mj-lt"/>
              </a:rPr>
              <a:t>N</a:t>
            </a:r>
            <a:r>
              <a:rPr lang="zh-TW">
                <a:ea typeface="+mj-lt"/>
                <a:cs typeface="+mj-lt"/>
              </a:rPr>
              <a:t>et</a:t>
            </a:r>
            <a:r>
              <a:rPr lang="en-US" altLang="zh-TW" dirty="0">
                <a:ea typeface="+mj-lt"/>
                <a:cs typeface="+mj-lt"/>
              </a:rPr>
              <a:t>work</a:t>
            </a:r>
            <a:r>
              <a:rPr lang="zh-TW">
                <a:ea typeface="+mj-lt"/>
                <a:cs typeface="+mj-lt"/>
              </a:rPr>
              <a:t>/</a:t>
            </a:r>
            <a:r>
              <a:rPr lang="en-US" altLang="zh-TW" dirty="0">
                <a:ea typeface="+mj-lt"/>
                <a:cs typeface="+mj-lt"/>
              </a:rPr>
              <a:t>pat</a:t>
            </a:r>
            <a:r>
              <a:rPr lang="zh-TW">
                <a:ea typeface="+mj-lt"/>
                <a:cs typeface="+mj-lt"/>
              </a:rPr>
              <a:t>ri</a:t>
            </a:r>
            <a:r>
              <a:rPr lang="en-US" altLang="zh-TW" dirty="0">
                <a:ea typeface="+mj-lt"/>
                <a:cs typeface="+mj-lt"/>
              </a:rPr>
              <a:t>ci</a:t>
            </a:r>
            <a:r>
              <a:rPr lang="zh-TW">
                <a:ea typeface="+mj-lt"/>
                <a:cs typeface="+mj-lt"/>
              </a:rPr>
              <a:t>a</a:t>
            </a:r>
            <a:r>
              <a:rPr lang="zh-TW" altLang="en-US">
                <a:ea typeface="+mj-lt"/>
                <a:cs typeface="+mj-lt"/>
              </a:rPr>
              <a:t> </a:t>
            </a:r>
            <a:r>
              <a:rPr lang="zh-TW">
                <a:ea typeface="+mj-lt"/>
                <a:cs typeface="+mj-lt"/>
              </a:rPr>
              <a:t>修改 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BEDADE-D49A-FBBA-E601-63B330F7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patricia_test.c </a:t>
            </a:r>
            <a:r>
              <a:rPr lang="en-US" altLang="zh-TW" dirty="0">
                <a:ea typeface="+mn-lt"/>
                <a:cs typeface="+mn-lt"/>
              </a:rPr>
              <a:t>:</a:t>
            </a:r>
            <a:r>
              <a:rPr lang="zh-TW" altLang="en-US">
                <a:ea typeface="+mn-lt"/>
                <a:cs typeface="+mn-lt"/>
              </a:rPr>
              <a:t> 拿掉三個header, </a:t>
            </a:r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rpc/rpc.h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>
                <a:ea typeface="+mn-lt"/>
                <a:cs typeface="+mn-lt"/>
              </a:rPr>
              <a:t> </a:t>
            </a:r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netinet/in.h</a:t>
            </a:r>
            <a:r>
              <a:rPr lang="en-US" altLang="zh-TW" dirty="0">
                <a:ea typeface="+mn-lt"/>
                <a:cs typeface="+mn-lt"/>
              </a:rPr>
              <a:t>,</a:t>
            </a:r>
            <a:r>
              <a:rPr lang="zh-TW">
                <a:ea typeface="+mn-lt"/>
                <a:cs typeface="+mn-lt"/>
              </a:rPr>
              <a:t> </a:t>
            </a:r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arpa/inet.h</a:t>
            </a:r>
          </a:p>
          <a:p>
            <a:pPr marL="0" indent="0">
              <a:buNone/>
            </a:pPr>
            <a:r>
              <a:rPr lang="zh-TW" altLang="en-US">
                <a:ea typeface="新細明體"/>
                <a:cs typeface="Calibri"/>
              </a:rPr>
              <a:t>,</a:t>
            </a:r>
            <a:r>
              <a:rPr lang="zh-TW" altLang="en-US">
                <a:solidFill>
                  <a:srgbClr val="FF0000"/>
                </a:solidFill>
                <a:ea typeface="新細明體"/>
                <a:cs typeface="Calibri"/>
              </a:rPr>
              <a:t> </a:t>
            </a:r>
            <a:r>
              <a:rPr lang="zh-TW" altLang="en-US">
                <a:ea typeface="新細明體"/>
                <a:cs typeface="Calibri"/>
              </a:rPr>
              <a:t>補上其他函數及變數的定義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403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94BD05D-4752-AD95-CBBC-6292C0914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93" y="295532"/>
            <a:ext cx="5400609" cy="626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79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60426-1C82-D3A6-11BD-95A654B3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Mediabench</a:t>
            </a:r>
            <a:endParaRPr lang="zh-TW" altLang="en-US"/>
          </a:p>
        </p:txBody>
      </p:sp>
      <p:pic>
        <p:nvPicPr>
          <p:cNvPr id="4" name="內容版面配置區 3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2E8C0D0-8A4B-91EE-3DF4-4490F1D14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4136" y="1715190"/>
            <a:ext cx="7723727" cy="4804120"/>
          </a:xfr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1586423E-1D64-C0BA-A14F-135784C6436B}"/>
              </a:ext>
            </a:extLst>
          </p:cNvPr>
          <p:cNvSpPr/>
          <p:nvPr/>
        </p:nvSpPr>
        <p:spPr>
          <a:xfrm>
            <a:off x="2233659" y="2236660"/>
            <a:ext cx="817217" cy="3975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6B9FD33-1341-F8DB-EED2-8F64DDD8C9FD}"/>
              </a:ext>
            </a:extLst>
          </p:cNvPr>
          <p:cNvSpPr/>
          <p:nvPr/>
        </p:nvSpPr>
        <p:spPr>
          <a:xfrm>
            <a:off x="2233659" y="2689442"/>
            <a:ext cx="717826" cy="3644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D2EE44A-D180-3AF5-E13F-6A7CE3E2DE00}"/>
              </a:ext>
            </a:extLst>
          </p:cNvPr>
          <p:cNvSpPr/>
          <p:nvPr/>
        </p:nvSpPr>
        <p:spPr>
          <a:xfrm>
            <a:off x="2233659" y="4876051"/>
            <a:ext cx="1137478" cy="6736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975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228563-0129-83FA-E0CD-4D76A759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+mj-lt"/>
                <a:cs typeface="+mj-lt"/>
              </a:rPr>
              <a:t>EEMBC</a:t>
            </a:r>
            <a:r>
              <a:rPr lang="en-US" altLang="zh-TW" dirty="0">
                <a:ea typeface="Calibri Light"/>
                <a:cs typeface="Calibri Light"/>
              </a:rPr>
              <a:t>:</a:t>
            </a:r>
            <a:r>
              <a:rPr lang="zh-TW">
                <a:ea typeface="新細明體"/>
                <a:cs typeface="Calibri Light"/>
              </a:rPr>
              <a:t> </a:t>
            </a:r>
            <a:r>
              <a:rPr lang="zh-TW" altLang="en-US">
                <a:ea typeface="新細明體"/>
                <a:cs typeface="Calibri Light"/>
              </a:rPr>
              <a:t>Coremark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90DB06-97CC-A798-AAF2-162B2F083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>
                <a:ea typeface="+mn-lt"/>
                <a:cs typeface="+mn-lt"/>
              </a:rPr>
              <a:t>CoreMark is a simple, yet sophisticated benchmark that is designed specifically to test the functionality of a processor core. Running CoreMark produces a </a:t>
            </a:r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single-number score</a:t>
            </a:r>
            <a:r>
              <a:rPr lang="zh-TW">
                <a:ea typeface="+mn-lt"/>
                <a:cs typeface="+mn-lt"/>
              </a:rPr>
              <a:t> allowing users to make quick comparisons between processors.</a:t>
            </a:r>
            <a:endParaRPr lang="zh-TW" altLang="en-US" dirty="0">
              <a:ea typeface="+mn-lt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CoreMark is small, portable, easy to understand, free, and displays a single number benchmark score.</a:t>
            </a:r>
            <a:endParaRPr lang="zh-TW"/>
          </a:p>
          <a:p>
            <a:r>
              <a:rPr lang="en-US" altLang="zh-TW" dirty="0">
                <a:ea typeface="+mn-lt"/>
                <a:cs typeface="+mn-lt"/>
              </a:rPr>
              <a:t>CoreMark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zh-TW">
                <a:ea typeface="+mn-lt"/>
                <a:cs typeface="+mn-lt"/>
              </a:rPr>
              <a:t>was designed to avoid problematic aspects of Dhrystone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zh-TW">
                <a:ea typeface="+mn-lt"/>
                <a:cs typeface="+mn-lt"/>
              </a:rPr>
              <a:t>major portions of Dhrystone actually expose the </a:t>
            </a:r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compiler’s ability to optimize</a:t>
            </a:r>
            <a:r>
              <a:rPr lang="zh-TW">
                <a:ea typeface="+mn-lt"/>
                <a:cs typeface="+mn-lt"/>
              </a:rPr>
              <a:t> the workload rather than the capabilities of an CPU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TW" dirty="0">
                <a:ea typeface="+mn-lt"/>
                <a:cs typeface="+mn-lt"/>
              </a:rPr>
              <a:t>library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calls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consume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+mn-lt"/>
                <a:cs typeface="+mn-lt"/>
              </a:rPr>
              <a:t>majority</a:t>
            </a:r>
            <a:r>
              <a:rPr lang="zh-TW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+mn-lt"/>
                <a:cs typeface="+mn-lt"/>
              </a:rPr>
              <a:t>of</a:t>
            </a:r>
            <a:r>
              <a:rPr lang="zh-TW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+mn-lt"/>
                <a:cs typeface="+mn-lt"/>
              </a:rPr>
              <a:t>the</a:t>
            </a:r>
            <a:r>
              <a:rPr lang="zh-TW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+mn-lt"/>
                <a:cs typeface="+mn-lt"/>
              </a:rPr>
              <a:t>time</a:t>
            </a:r>
            <a:r>
              <a:rPr lang="zh-TW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+mn-lt"/>
                <a:cs typeface="+mn-lt"/>
              </a:rPr>
              <a:t>consumed</a:t>
            </a:r>
            <a:r>
              <a:rPr lang="zh-TW" altLang="en-US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benchmark.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Since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library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code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is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not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part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of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the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benchmark</a:t>
            </a:r>
            <a:endParaRPr lang="zh-TW" dirty="0">
              <a:ea typeface="新細明體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025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5C044-231A-62F7-C8FC-488E86EF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 Light"/>
              </a:rPr>
              <a:t>Coremark</a:t>
            </a:r>
            <a:r>
              <a:rPr lang="zh-TW" altLang="en-US">
                <a:ea typeface="新細明體"/>
                <a:cs typeface="Calibri Light"/>
              </a:rPr>
              <a:t> source code 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8F07CE-4BCF-7E6F-F81C-5C5E2E043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a. Matrix multiply (allow for use of MAC operations, common math use) </a:t>
            </a:r>
            <a:endParaRPr lang="zh-TW" altLang="en-US">
              <a:ea typeface="新細明體" panose="02020500000000000000" pitchFamily="18" charset="-120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b. Linked list search/sort/read (common pointer use) </a:t>
            </a:r>
            <a:endParaRPr lang="zh-TW" altLang="en-US">
              <a:ea typeface="新細明體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c. State machine (common use of data dependent branches) </a:t>
            </a:r>
            <a:endParaRPr lang="zh-TW" altLang="en-US">
              <a:ea typeface="新細明體"/>
              <a:cs typeface="+mn-lt"/>
            </a:endParaRPr>
          </a:p>
          <a:p>
            <a:r>
              <a:rPr lang="zh-TW">
                <a:ea typeface="+mn-lt"/>
                <a:cs typeface="+mn-lt"/>
              </a:rPr>
              <a:t>d. CRC (common in embedded)</a:t>
            </a:r>
            <a:endParaRPr lang="zh-TW" altLang="en-US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553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F3A43A-CA35-F24B-AB06-F57D11CF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System call問題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45A11-6B2C-82C0-0706-80A20DA83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Newlib riscv不支援clock_gettime()</a:t>
            </a:r>
          </a:p>
          <a:p>
            <a:r>
              <a:rPr lang="zh-TW">
                <a:ea typeface="新細明體"/>
              </a:rPr>
              <a:t>core_portme.c 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>
                <a:ea typeface="新細明體"/>
              </a:rPr>
              <a:t> </a:t>
            </a:r>
            <a:r>
              <a:rPr lang="zh-TW">
                <a:ea typeface="新細明體"/>
              </a:rPr>
              <a:t>clock_gettime() 替換</a:t>
            </a:r>
            <a:r>
              <a:rPr lang="zh-TW" altLang="en-US">
                <a:ea typeface="新細明體"/>
              </a:rPr>
              <a:t>成 gettimeofday()</a:t>
            </a:r>
            <a:endParaRPr lang="en-US" altLang="zh-TW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clock_gettime</a:t>
            </a:r>
            <a:r>
              <a:rPr lang="en-US" dirty="0">
                <a:ea typeface="+mn-lt"/>
                <a:cs typeface="+mn-lt"/>
              </a:rPr>
              <a:t>()</a:t>
            </a:r>
            <a:r>
              <a:rPr lang="zh-TW" altLang="en-US">
                <a:ea typeface="+mn-lt"/>
                <a:cs typeface="+mn-lt"/>
              </a:rPr>
              <a:t>提供的時間精度為</a:t>
            </a:r>
            <a:r>
              <a:rPr lang="en-US" altLang="zh-TW" dirty="0">
                <a:ea typeface="+mn-lt"/>
                <a:cs typeface="+mn-lt"/>
              </a:rPr>
              <a:t>10</a:t>
            </a:r>
            <a:r>
              <a:rPr lang="en-US" altLang="zh-TW" sz="2600" baseline="30000" dirty="0">
                <a:ea typeface="+mn-lt"/>
                <a:cs typeface="+mn-lt"/>
              </a:rPr>
              <a:t>-9 </a:t>
            </a:r>
            <a:r>
              <a:rPr lang="en-US" altLang="zh-TW" dirty="0">
                <a:ea typeface="+mn-lt"/>
                <a:cs typeface="+mn-lt"/>
              </a:rPr>
              <a:t>s, </a:t>
            </a:r>
            <a:r>
              <a:rPr lang="en-US" altLang="zh-TW" dirty="0" err="1">
                <a:ea typeface="+mn-lt"/>
                <a:cs typeface="+mn-lt"/>
              </a:rPr>
              <a:t>gettimeofday</a:t>
            </a:r>
            <a:r>
              <a:rPr lang="en-US" altLang="zh-TW" dirty="0">
                <a:ea typeface="+mn-lt"/>
                <a:cs typeface="+mn-lt"/>
              </a:rPr>
              <a:t>()為10</a:t>
            </a:r>
            <a:r>
              <a:rPr lang="en-US" altLang="zh-TW" sz="2600" baseline="30000" dirty="0">
                <a:ea typeface="+mn-lt"/>
                <a:cs typeface="+mn-lt"/>
              </a:rPr>
              <a:t>-6</a:t>
            </a:r>
            <a:r>
              <a:rPr lang="en-US" altLang="zh-TW" sz="1700" baseline="30000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s</a:t>
            </a:r>
            <a:endParaRPr lang="en-US" altLang="zh-TW" baseline="30000" dirty="0">
              <a:ea typeface="+mn-lt"/>
              <a:cs typeface="+mn-lt"/>
            </a:endParaRPr>
          </a:p>
          <a:p>
            <a:endParaRPr lang="zh-TW" altLang="en-US" baseline="30000" dirty="0">
              <a:ea typeface="新細明體"/>
              <a:cs typeface="Calibri"/>
            </a:endParaRPr>
          </a:p>
          <a:p>
            <a:endParaRPr lang="en-US" altLang="zh-TW" i="1" baseline="30000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40BF825-780F-15CA-D627-E77AEA720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53" y="4277367"/>
            <a:ext cx="10204173" cy="212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525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18891-7FC3-4F14-6A8A-5F917DE8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Coremark執行結果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26F84D-BB47-7656-9AB4-D1E2A4ED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新細明體"/>
                <a:cs typeface="Calibri"/>
              </a:rPr>
              <a:t>輸入make，執行結果放在.log裡</a:t>
            </a:r>
            <a:endParaRPr lang="zh-TW" altLang="en-US"/>
          </a:p>
        </p:txBody>
      </p:sp>
      <p:pic>
        <p:nvPicPr>
          <p:cNvPr id="4" name="圖片 3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D7C7B840-FC7E-9FED-092F-92CDCEB0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74" y="2410073"/>
            <a:ext cx="7354955" cy="43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44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3E30F-4064-9CBB-7B70-7C669242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參考資料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3D53F-9E6A-743A-E0DC-7D67680E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dirty="0">
                <a:ea typeface="+mn-lt"/>
                <a:cs typeface="+mn-lt"/>
                <a:hlinkClick r:id="rId2"/>
              </a:rPr>
              <a:t>h</a:t>
            </a:r>
            <a:r>
              <a:rPr lang="en-US" altLang="zh-TW" dirty="0">
                <a:ea typeface="+mn-lt"/>
                <a:cs typeface="+mn-lt"/>
                <a:hlinkClick r:id="rId2"/>
              </a:rPr>
              <a:t>ttps</a:t>
            </a:r>
            <a:r>
              <a:rPr lang="zh-TW" dirty="0">
                <a:ea typeface="+mn-lt"/>
                <a:cs typeface="+mn-lt"/>
                <a:hlinkClick r:id="rId2"/>
              </a:rPr>
              <a:t>:</a:t>
            </a:r>
            <a:r>
              <a:rPr lang="en-US" altLang="zh-TW" dirty="0">
                <a:ea typeface="+mn-lt"/>
                <a:cs typeface="+mn-lt"/>
                <a:hlinkClick r:id="rId2"/>
              </a:rPr>
              <a:t>//web.</a:t>
            </a:r>
            <a:r>
              <a:rPr lang="zh-TW" dirty="0">
                <a:ea typeface="+mn-lt"/>
                <a:cs typeface="+mn-lt"/>
                <a:hlinkClick r:id="rId2"/>
              </a:rPr>
              <a:t>eec</a:t>
            </a:r>
            <a:r>
              <a:rPr lang="en-US" altLang="zh-TW" dirty="0">
                <a:ea typeface="+mn-lt"/>
                <a:cs typeface="+mn-lt"/>
                <a:hlinkClick r:id="rId2"/>
              </a:rPr>
              <a:t>s.u</a:t>
            </a:r>
            <a:r>
              <a:rPr lang="zh-TW" dirty="0">
                <a:ea typeface="+mn-lt"/>
                <a:cs typeface="+mn-lt"/>
                <a:hlinkClick r:id="rId2"/>
              </a:rPr>
              <a:t>mi</a:t>
            </a:r>
            <a:r>
              <a:rPr lang="en-US" altLang="zh-TW" dirty="0">
                <a:ea typeface="+mn-lt"/>
                <a:cs typeface="+mn-lt"/>
                <a:hlinkClick r:id="rId2"/>
              </a:rPr>
              <a:t>ch.</a:t>
            </a:r>
            <a:r>
              <a:rPr lang="zh-TW" dirty="0"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ea typeface="+mn-lt"/>
                <a:cs typeface="+mn-lt"/>
                <a:hlinkClick r:id="rId2"/>
              </a:rPr>
              <a:t>du/~</a:t>
            </a:r>
            <a:r>
              <a:rPr lang="zh-TW" dirty="0">
                <a:ea typeface="+mn-lt"/>
                <a:cs typeface="+mn-lt"/>
                <a:hlinkClick r:id="rId2"/>
              </a:rPr>
              <a:t>ta</a:t>
            </a:r>
            <a:r>
              <a:rPr lang="en-US" altLang="zh-TW" dirty="0">
                <a:ea typeface="+mn-lt"/>
                <a:cs typeface="+mn-lt"/>
                <a:hlinkClick r:id="rId2"/>
              </a:rPr>
              <a:t>us</a:t>
            </a:r>
            <a:r>
              <a:rPr lang="zh-TW" dirty="0">
                <a:ea typeface="+mn-lt"/>
                <a:cs typeface="+mn-lt"/>
                <a:hlinkClick r:id="rId2"/>
              </a:rPr>
              <a:t>ti</a:t>
            </a:r>
            <a:r>
              <a:rPr lang="en-US" altLang="zh-TW" dirty="0">
                <a:ea typeface="+mn-lt"/>
                <a:cs typeface="+mn-lt"/>
                <a:hlinkClick r:id="rId2"/>
              </a:rPr>
              <a:t>n/pap</a:t>
            </a:r>
            <a:r>
              <a:rPr lang="zh-TW" dirty="0">
                <a:ea typeface="+mn-lt"/>
                <a:cs typeface="+mn-lt"/>
                <a:hlinkClick r:id="rId2"/>
              </a:rPr>
              <a:t>e</a:t>
            </a:r>
            <a:r>
              <a:rPr lang="en-US" altLang="zh-TW" dirty="0">
                <a:ea typeface="+mn-lt"/>
                <a:cs typeface="+mn-lt"/>
                <a:hlinkClick r:id="rId2"/>
              </a:rPr>
              <a:t>rs/WWC4-</a:t>
            </a:r>
            <a:r>
              <a:rPr lang="zh-TW" dirty="0">
                <a:ea typeface="+mn-lt"/>
                <a:cs typeface="+mn-lt"/>
                <a:hlinkClick r:id="rId2"/>
              </a:rPr>
              <a:t>m</a:t>
            </a:r>
            <a:r>
              <a:rPr lang="en-US" altLang="zh-TW" dirty="0">
                <a:ea typeface="+mn-lt"/>
                <a:cs typeface="+mn-lt"/>
                <a:hlinkClick r:id="rId2"/>
              </a:rPr>
              <a:t>i</a:t>
            </a:r>
            <a:r>
              <a:rPr lang="zh-TW" dirty="0">
                <a:ea typeface="+mn-lt"/>
                <a:cs typeface="+mn-lt"/>
                <a:hlinkClick r:id="rId2"/>
              </a:rPr>
              <a:t>bench</a:t>
            </a:r>
            <a:r>
              <a:rPr lang="en-US" altLang="zh-TW" dirty="0">
                <a:ea typeface="+mn-lt"/>
                <a:cs typeface="+mn-lt"/>
                <a:hlinkClick r:id="rId2"/>
              </a:rPr>
              <a:t>.pdf</a:t>
            </a:r>
            <a:endParaRPr lang="zh-TW" altLang="en-US">
              <a:ea typeface="新細明體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3"/>
              </a:rPr>
              <a:t>https://inria.hal.science/hal-01349421/document</a:t>
            </a:r>
            <a:endParaRPr lang="en-US" altLang="zh-TW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https://www.researchgate.net/figure/MiBench-and-MediaBench-benchmarks_tbl1_328314399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https://www.researchgate.net/figure/Mediabench-apps-used-in-workload-model_tbl2_4056981</a:t>
            </a:r>
            <a:endParaRPr lang="en-US" altLang="zh-TW">
              <a:ea typeface="新細明體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https://www.cnblogs.com/henjay724/p/8729364.html</a:t>
            </a:r>
            <a:endParaRPr 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05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D5B489-1A0B-B1D7-F41B-D518C865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 Light"/>
              </a:rPr>
              <a:t>以實作的syscall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8ED643-A2BB-765C-1CFB-AE420F87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27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>
                <a:ea typeface="新細明體"/>
                <a:cs typeface="Calibri"/>
              </a:rPr>
              <a:t>sys_write</a:t>
            </a:r>
          </a:p>
          <a:p>
            <a:r>
              <a:rPr lang="en-US" altLang="zh-TW" dirty="0">
                <a:ea typeface="新細明體"/>
                <a:cs typeface="Calibri"/>
              </a:rPr>
              <a:t>s</a:t>
            </a:r>
            <a:r>
              <a:rPr lang="zh-TW">
                <a:ea typeface="新細明體"/>
                <a:cs typeface="Calibri"/>
              </a:rPr>
              <a:t>ys_</a:t>
            </a:r>
            <a:r>
              <a:rPr lang="en-US" altLang="zh-TW" dirty="0">
                <a:ea typeface="新細明體"/>
                <a:cs typeface="Calibri"/>
              </a:rPr>
              <a:t>read</a:t>
            </a:r>
            <a:endParaRPr lang="zh-TW" altLang="en-US" dirty="0">
              <a:ea typeface="新細明體"/>
              <a:cs typeface="Calibri"/>
            </a:endParaRPr>
          </a:p>
          <a:p>
            <a:r>
              <a:rPr lang="en-US" altLang="zh-TW" err="1">
                <a:ea typeface="新細明體"/>
                <a:cs typeface="+mn-lt"/>
              </a:rPr>
              <a:t>sys_times</a:t>
            </a:r>
            <a:endParaRPr lang="en-US" altLang="zh-TW">
              <a:ea typeface="新細明體"/>
              <a:cs typeface="+mn-lt"/>
            </a:endParaRPr>
          </a:p>
          <a:p>
            <a:r>
              <a:rPr lang="en-US" dirty="0" err="1">
                <a:ea typeface="新細明體"/>
                <a:cs typeface="+mn-lt"/>
              </a:rPr>
              <a:t>sys_gettimeofday</a:t>
            </a:r>
          </a:p>
          <a:p>
            <a:r>
              <a:rPr lang="en-US" err="1">
                <a:ea typeface="新細明體"/>
                <a:cs typeface="+mn-lt"/>
              </a:rPr>
              <a:t>sys_open</a:t>
            </a:r>
            <a:endParaRPr lang="en-US" altLang="zh-TW">
              <a:ea typeface="新細明體"/>
              <a:cs typeface="+mn-lt"/>
            </a:endParaRPr>
          </a:p>
          <a:p>
            <a:r>
              <a:rPr lang="en-US" dirty="0" err="1">
                <a:ea typeface="新細明體"/>
                <a:cs typeface="+mn-lt"/>
              </a:rPr>
              <a:t>sys_lseek</a:t>
            </a:r>
          </a:p>
          <a:p>
            <a:r>
              <a:rPr lang="en-US" dirty="0" err="1">
                <a:ea typeface="新細明體"/>
                <a:cs typeface="+mn-lt"/>
              </a:rPr>
              <a:t>sys_fstat</a:t>
            </a:r>
            <a:r>
              <a:rPr lang="en-US" dirty="0">
                <a:ea typeface="新細明體"/>
                <a:cs typeface="+mn-lt"/>
              </a:rPr>
              <a:t> </a:t>
            </a:r>
          </a:p>
          <a:p>
            <a:r>
              <a:rPr lang="en-US" err="1">
                <a:ea typeface="新細明體"/>
                <a:cs typeface="+mn-lt"/>
              </a:rPr>
              <a:t>sys_close</a:t>
            </a:r>
            <a:endParaRPr lang="en-US" dirty="0">
              <a:ea typeface="新細明體"/>
              <a:cs typeface="+mn-lt"/>
            </a:endParaRPr>
          </a:p>
          <a:p>
            <a:r>
              <a:rPr lang="en-US" err="1">
                <a:ea typeface="新細明體"/>
                <a:cs typeface="+mn-lt"/>
              </a:rPr>
              <a:t>sys_exit</a:t>
            </a:r>
            <a:endParaRPr lang="en-US" dirty="0">
              <a:ea typeface="新細明體"/>
              <a:cs typeface="+mn-lt"/>
            </a:endParaRPr>
          </a:p>
          <a:p>
            <a:r>
              <a:rPr lang="en-US" err="1">
                <a:ea typeface="+mn-lt"/>
                <a:cs typeface="+mn-lt"/>
              </a:rPr>
              <a:t>sys_getmainvars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51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62ACBB-1C76-E3B1-3D05-D9F29A76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Mibench</a:t>
            </a:r>
            <a:endParaRPr lang="zh-TW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64CF4B3A-7CEF-97AA-DC51-B00BFC442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275356"/>
              </p:ext>
            </p:extLst>
          </p:nvPr>
        </p:nvGraphicFramePr>
        <p:xfrm>
          <a:off x="948489" y="1434599"/>
          <a:ext cx="10515594" cy="4727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599">
                  <a:extLst>
                    <a:ext uri="{9D8B030D-6E8A-4147-A177-3AD203B41FA5}">
                      <a16:colId xmlns:a16="http://schemas.microsoft.com/office/drawing/2014/main" val="2594988017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308750144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489498384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202316106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2527067152"/>
                    </a:ext>
                  </a:extLst>
                </a:gridCol>
                <a:gridCol w="1752599">
                  <a:extLst>
                    <a:ext uri="{9D8B030D-6E8A-4147-A177-3AD203B41FA5}">
                      <a16:colId xmlns:a16="http://schemas.microsoft.com/office/drawing/2014/main" val="1485529919"/>
                    </a:ext>
                  </a:extLst>
                </a:gridCol>
              </a:tblGrid>
              <a:tr h="525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1" i="0" u="none" strike="noStrike" noProof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PMingLiU"/>
                        </a:rPr>
                        <a:t>automotive</a:t>
                      </a:r>
                      <a:endParaRPr lang="zh-TW" b="1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  <a:ea typeface="PMingLiU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新細明體"/>
                        </a:rPr>
                        <a:t>consumer</a:t>
                      </a:r>
                      <a:r>
                        <a:rPr lang="zh-TW" alt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新細明體"/>
                        </a:rPr>
                        <a:t> </a:t>
                      </a:r>
                      <a:endParaRPr lang="zh-TW" b="1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1" i="0" u="none" strike="noStrike" noProof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新細明體"/>
                        </a:rPr>
                        <a:t>network</a:t>
                      </a:r>
                      <a:r>
                        <a:rPr lang="zh-TW" altLang="en-US" sz="1800" b="1" i="0" u="none" strike="noStrike" noProof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新細明體"/>
                        </a:rPr>
                        <a:t> </a:t>
                      </a:r>
                      <a:endParaRPr lang="zh-TW" altLang="en-US" sz="1800" b="1" i="0" u="none" strike="noStrike" noProof="0">
                        <a:solidFill>
                          <a:srgbClr val="000000"/>
                        </a:solidFill>
                        <a:latin typeface="Calibri"/>
                        <a:ea typeface="PMingLiU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1" i="0" u="none" strike="noStrike" noProof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PMingLiU"/>
                        </a:rPr>
                        <a:t>office </a:t>
                      </a:r>
                      <a:r>
                        <a:rPr lang="zh-TW" altLang="en-US" sz="1800" b="1" i="0" u="none" strike="noStrike" noProof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PMingLiU"/>
                        </a:rPr>
                        <a:t> </a:t>
                      </a:r>
                      <a:endParaRPr lang="zh-TW" b="1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PMingLiU"/>
                        </a:rPr>
                        <a:t>security</a:t>
                      </a:r>
                      <a:r>
                        <a:rPr lang="zh-TW" altLang="en-US" sz="1800" b="1" i="0" u="none" strike="noStrike" noProof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PMingLiU"/>
                        </a:rPr>
                        <a:t> </a:t>
                      </a:r>
                      <a:endParaRPr lang="zh-TW" sz="1800" b="1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1" i="0" u="none" strike="noStrike" noProof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libri"/>
                          <a:ea typeface="PMingLiU"/>
                        </a:rPr>
                        <a:t>telecomm </a:t>
                      </a:r>
                      <a:endParaRPr lang="zh-TW" b="1">
                        <a:solidFill>
                          <a:schemeClr val="accent2">
                            <a:lumMod val="75000"/>
                          </a:schemeClr>
                        </a:solidFill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28575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318278"/>
                  </a:ext>
                </a:extLst>
              </a:tr>
              <a:tr h="525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basicmath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latin typeface="Calibri"/>
                          <a:ea typeface="新細明體"/>
                        </a:rPr>
                        <a:t>jpeg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dirty="0" err="1">
                          <a:latin typeface="Calibri"/>
                        </a:rPr>
                        <a:t>dijk</a:t>
                      </a:r>
                      <a:r>
                        <a:rPr lang="zh-TW" sz="1800" b="0" i="0" u="none" strike="noStrike" noProof="0" dirty="0">
                          <a:latin typeface="Calibri"/>
                        </a:rPr>
                        <a:t>str</a:t>
                      </a:r>
                      <a:r>
                        <a:rPr lang="en-US" altLang="zh-TW" sz="1800" b="0" i="0" u="none" strike="noStrike" noProof="0" dirty="0">
                          <a:latin typeface="Calibri"/>
                        </a:rPr>
                        <a:t>a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gho</a:t>
                      </a:r>
                      <a:r>
                        <a:rPr lang="zh-TW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st</a:t>
                      </a:r>
                      <a:r>
                        <a:rPr lang="en-US" altLang="zh-TW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sc</a:t>
                      </a:r>
                      <a:r>
                        <a:rPr lang="zh-TW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r</a:t>
                      </a:r>
                      <a:r>
                        <a:rPr lang="en-US" altLang="zh-TW" sz="18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ipt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dirty="0">
                          <a:latin typeface="Calibri"/>
                        </a:rPr>
                        <a:t>blowfish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latin typeface="Calibri"/>
                          <a:ea typeface="新細明體"/>
                        </a:rPr>
                        <a:t>CRC32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084734"/>
                  </a:ext>
                </a:extLst>
              </a:tr>
              <a:tr h="525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bitcount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lame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dirty="0" err="1">
                          <a:latin typeface="Calibri"/>
                        </a:rPr>
                        <a:t>patric</a:t>
                      </a:r>
                      <a:r>
                        <a:rPr lang="zh-TW" sz="1800" b="0" i="0" u="none" strike="noStrike" noProof="0" dirty="0">
                          <a:latin typeface="Calibri"/>
                        </a:rPr>
                        <a:t>i</a:t>
                      </a:r>
                      <a:r>
                        <a:rPr lang="en-US" altLang="zh-TW" sz="1800" b="0" i="0" u="none" strike="noStrike" noProof="0" dirty="0">
                          <a:latin typeface="Calibri"/>
                        </a:rPr>
                        <a:t>a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ispell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latin typeface="Calibri"/>
                          <a:ea typeface="新細明體"/>
                        </a:rPr>
                        <a:t>pgp 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FFT/IFFT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336392"/>
                  </a:ext>
                </a:extLst>
              </a:tr>
              <a:tr h="525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qsort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latin typeface="Calibri"/>
                          <a:ea typeface="新細明體"/>
                        </a:rPr>
                        <a:t>mad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sz="1800" b="0" i="0" u="none" strike="noStrike" noProof="0" dirty="0">
                        <a:latin typeface="Calibri"/>
                        <a:ea typeface="新細明體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rsynth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latin typeface="Calibri"/>
                          <a:ea typeface="新細明體"/>
                        </a:rPr>
                        <a:t>rijndael</a:t>
                      </a:r>
                      <a:r>
                        <a:rPr lang="zh-TW" altLang="en-US" sz="1800" b="0" i="0" u="none" strike="noStrike" noProof="0" dirty="0">
                          <a:latin typeface="Calibri"/>
                          <a:ea typeface="新細明體"/>
                        </a:rPr>
                        <a:t> 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latin typeface="Calibri"/>
                          <a:ea typeface="新細明體"/>
                        </a:rPr>
                        <a:t>ADPCM</a:t>
                      </a:r>
                      <a:r>
                        <a:rPr lang="zh-TW" altLang="en-US" sz="1800" b="0" i="0" u="none" strike="noStrike" noProof="0" dirty="0">
                          <a:latin typeface="Calibri"/>
                          <a:ea typeface="新細明體"/>
                        </a:rPr>
                        <a:t> 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813720"/>
                  </a:ext>
                </a:extLst>
              </a:tr>
              <a:tr h="5253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susan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latin typeface="Calibri"/>
                          <a:ea typeface="新細明體"/>
                        </a:rPr>
                        <a:t>tiff2bw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sz="1800" b="0" i="0" u="none" strike="noStrike" noProof="0">
                        <a:latin typeface="Calibri"/>
                        <a:ea typeface="新細明體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sphinx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latin typeface="Calibri"/>
                          <a:ea typeface="新細明體"/>
                        </a:rPr>
                        <a:t>sha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GSM</a:t>
                      </a:r>
                      <a:r>
                        <a:rPr lang="zh-TW" altLang="en-US" sz="1800" b="0" i="0" u="none" strike="noStrike" noProof="0">
                          <a:latin typeface="Calibri"/>
                          <a:ea typeface="新細明體"/>
                        </a:rPr>
                        <a:t> 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633752"/>
                  </a:ext>
                </a:extLst>
              </a:tr>
              <a:tr h="525322"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tiff2rgba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sz="1800" b="0" i="0" u="none" strike="noStrike" noProof="0">
                        <a:latin typeface="Calibri"/>
                        <a:ea typeface="新細明體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PMingLiU"/>
                        </a:rPr>
                        <a:t>stringsearch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9487564"/>
                  </a:ext>
                </a:extLst>
              </a:tr>
              <a:tr h="525322"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tiffdither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881036"/>
                  </a:ext>
                </a:extLst>
              </a:tr>
              <a:tr h="525322"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1800" b="0" i="0" u="none" strike="noStrike" noProof="0">
                          <a:latin typeface="Calibri"/>
                          <a:ea typeface="新細明體"/>
                        </a:rPr>
                        <a:t>tiffmedian</a:t>
                      </a:r>
                      <a:endParaRPr lang="zh-TW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496968"/>
                  </a:ext>
                </a:extLst>
              </a:tr>
              <a:tr h="52532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>
                        <a:latin typeface="Calibri"/>
                      </a:endParaRPr>
                    </a:p>
                  </a:txBody>
                  <a:tcPr>
                    <a:lnL w="28575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1800" b="0" i="0" u="none" strike="noStrike" noProof="0" dirty="0">
                          <a:latin typeface="Calibri"/>
                        </a:rPr>
                        <a:t>typeset</a:t>
                      </a:r>
                      <a:endParaRPr lang="zh-TW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zh-TW" altLang="en-US" dirty="0">
                        <a:latin typeface="Calibri"/>
                      </a:endParaRPr>
                    </a:p>
                  </a:txBody>
                  <a:tcPr>
                    <a:lnL w="19050">
                      <a:solidFill>
                        <a:schemeClr val="tx1"/>
                      </a:solidFill>
                    </a:lnL>
                    <a:lnR w="28575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2857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4005561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3BCA705D-D8BE-ECB6-74F3-BB8BADE2A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98" y="2039353"/>
            <a:ext cx="297281" cy="27271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4F82BE-60EF-87E1-1546-3C5D4522C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70" y="3663616"/>
            <a:ext cx="297281" cy="27271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7CBC5E6-5FF3-84CF-C263-40AF1BE6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70" y="2600826"/>
            <a:ext cx="297281" cy="27271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FB09766-3C34-A356-1E21-A863EEAB1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98" y="3122195"/>
            <a:ext cx="297281" cy="27271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41F8C835-0B39-6045-4F71-270A9A3E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49" y="2039352"/>
            <a:ext cx="297281" cy="2727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83CDA9-0DA6-D4ED-050C-FAAB998B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465" y="4144879"/>
            <a:ext cx="297281" cy="27271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CB0D160-D1AF-8710-1A68-1C231810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597" y="3663616"/>
            <a:ext cx="297281" cy="27271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A1D9949-D57B-52E8-6B45-3344D08F5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439" y="2600826"/>
            <a:ext cx="297281" cy="27271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EEFC307-77FD-CD84-47F5-98E86AEA3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440" y="2039353"/>
            <a:ext cx="297281" cy="2727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5AC20DED-94F0-7D3C-D202-836CCA154B16}"/>
              </a:ext>
            </a:extLst>
          </p:cNvPr>
          <p:cNvSpPr txBox="1"/>
          <p:nvPr/>
        </p:nvSpPr>
        <p:spPr>
          <a:xfrm>
            <a:off x="6519613" y="6441907"/>
            <a:ext cx="5900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>
                <a:ea typeface="+mn-lt"/>
                <a:cs typeface="+mn-lt"/>
              </a:rPr>
              <a:t>https://www.twblogs.net/a/5efca879d496dddbb541c26c</a:t>
            </a:r>
            <a:endParaRPr lang="zh-TW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60205AC-DD9C-4726-84B8-A6582A40D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438" y="3152953"/>
            <a:ext cx="297281" cy="272716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158AAFC6-CF13-45D2-B296-489D04A24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596" y="3165206"/>
            <a:ext cx="297281" cy="27271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A33683D-995A-A274-C132-FF80E6729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149" y="2602569"/>
            <a:ext cx="297281" cy="2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5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C745CB-5361-1C8C-FC07-BC8CFBAC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cs typeface="Calibri Light"/>
              </a:rPr>
              <a:t>Mibench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6EA4C4-2938-5542-2D1A-60C2087A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>
                <a:ea typeface="+mn-lt"/>
                <a:cs typeface="+mn-lt"/>
              </a:rPr>
              <a:t>根</a:t>
            </a:r>
            <a:r>
              <a:rPr lang="zh-TW">
                <a:ea typeface="+mn-lt"/>
                <a:cs typeface="+mn-lt"/>
              </a:rPr>
              <a:t>據</a:t>
            </a:r>
            <a:r>
              <a:rPr lang="zh-TW" altLang="en-US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"</a:t>
            </a:r>
            <a:r>
              <a:rPr lang="zh-TW">
                <a:ea typeface="+mn-lt"/>
                <a:cs typeface="+mn-lt"/>
              </a:rPr>
              <a:t>Understanding the Memory Consumption of the MiBench Embedded Benchmark</a:t>
            </a:r>
            <a:r>
              <a:rPr lang="en-US" altLang="zh-TW" dirty="0">
                <a:ea typeface="+mn-lt"/>
                <a:cs typeface="+mn-lt"/>
              </a:rPr>
              <a:t>"</a:t>
            </a:r>
            <a:r>
              <a:rPr lang="zh-TW">
                <a:ea typeface="+mn-lt"/>
                <a:cs typeface="+mn-lt"/>
              </a:rPr>
              <a:t> </a:t>
            </a:r>
            <a:r>
              <a:rPr lang="zh-TW" altLang="en-US">
                <a:ea typeface="+mn-lt"/>
                <a:cs typeface="+mn-lt"/>
              </a:rPr>
              <a:t>測試前說明， </a:t>
            </a:r>
            <a:r>
              <a:rPr lang="en-US" altLang="zh-TW" dirty="0">
                <a:ea typeface="+mn-lt"/>
                <a:cs typeface="+mn-lt"/>
              </a:rPr>
              <a:t>35</a:t>
            </a:r>
            <a:r>
              <a:rPr lang="zh-TW" altLang="en-US" dirty="0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embedded</a:t>
            </a:r>
            <a:r>
              <a:rPr lang="zh-TW" altLang="en-US" dirty="0">
                <a:ea typeface="+mn-lt"/>
                <a:cs typeface="+mn-lt"/>
              </a:rPr>
              <a:t> </a:t>
            </a:r>
            <a:r>
              <a:rPr lang="en-US" altLang="zh-TW" dirty="0">
                <a:ea typeface="+mn-lt"/>
                <a:cs typeface="+mn-lt"/>
              </a:rPr>
              <a:t>applications</a:t>
            </a:r>
            <a:r>
              <a:rPr lang="en-US" altLang="zh-TW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，其中</a:t>
            </a:r>
            <a:r>
              <a:rPr lang="en-US" altLang="zh-TW" dirty="0">
                <a:solidFill>
                  <a:srgbClr val="FF0000"/>
                </a:solidFill>
                <a:ea typeface="+mn-lt"/>
                <a:cs typeface="+mn-lt"/>
              </a:rPr>
              <a:t>19 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applications</a:t>
            </a:r>
            <a:r>
              <a:rPr lang="en-US" dirty="0">
                <a:ea typeface="+mn-lt"/>
                <a:cs typeface="+mn-lt"/>
              </a:rPr>
              <a:t> ，</a:t>
            </a:r>
            <a:r>
              <a:rPr lang="zh-TW" altLang="en-US">
                <a:ea typeface="+mn-lt"/>
                <a:cs typeface="+mn-lt"/>
              </a:rPr>
              <a:t>因為有些含有</a:t>
            </a:r>
            <a:r>
              <a:rPr lang="zh-TW" altLang="en-US">
                <a:solidFill>
                  <a:srgbClr val="FF0000"/>
                </a:solidFill>
                <a:ea typeface="+mn-lt"/>
                <a:cs typeface="+mn-lt"/>
              </a:rPr>
              <a:t> x</a:t>
            </a:r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86 assembly code </a:t>
            </a:r>
            <a:r>
              <a:rPr lang="zh-TW">
                <a:ea typeface="+mn-lt"/>
                <a:cs typeface="+mn-lt"/>
              </a:rPr>
              <a:t>或</a:t>
            </a:r>
            <a:r>
              <a:rPr lang="zh-TW" altLang="en-US">
                <a:ea typeface="+mn-lt"/>
                <a:cs typeface="+mn-lt"/>
              </a:rPr>
              <a:t>是  </a:t>
            </a:r>
            <a:r>
              <a:rPr lang="en-US" altLang="en-US" dirty="0">
                <a:solidFill>
                  <a:srgbClr val="FF0000"/>
                </a:solidFill>
                <a:ea typeface="+mn-lt"/>
                <a:cs typeface="+mn-lt"/>
              </a:rPr>
              <a:t>l</a:t>
            </a:r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ong-running</a:t>
            </a:r>
            <a:r>
              <a:rPr lang="zh-TW" altLang="en-US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zh-TW" altLang="en-US">
                <a:ea typeface="+mn-lt"/>
                <a:cs typeface="+mn-lt"/>
              </a:rPr>
              <a:t>或</a:t>
            </a:r>
            <a:r>
              <a:rPr lang="zh-TW">
                <a:ea typeface="+mn-lt"/>
                <a:cs typeface="+mn-lt"/>
              </a:rPr>
              <a:t> </a:t>
            </a:r>
            <a:r>
              <a:rPr lang="zh-TW">
                <a:solidFill>
                  <a:srgbClr val="FF0000"/>
                </a:solidFill>
                <a:ea typeface="+mn-lt"/>
                <a:cs typeface="+mn-lt"/>
              </a:rPr>
              <a:t>office applications</a:t>
            </a:r>
            <a:endParaRPr lang="en-US">
              <a:solidFill>
                <a:srgbClr val="FF0000"/>
              </a:solidFill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3769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0FF3CE34-3633-8C0B-DA8E-E1ABB6108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66" y="1180790"/>
            <a:ext cx="11536429" cy="4801702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395460-2822-D249-8994-34F1B0F7F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85" y="2348570"/>
            <a:ext cx="286237" cy="2616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D34889B-2E35-CC6B-F2E5-ABC915173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85" y="2812396"/>
            <a:ext cx="286237" cy="2616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0A110AA-404B-2926-4FB3-201BC10B1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85" y="4225961"/>
            <a:ext cx="286237" cy="2616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C832A8-E3F2-1470-0BEC-7934C3FB7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84" y="3198917"/>
            <a:ext cx="286237" cy="2616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1353488-451F-35A8-4DE8-A4D836B5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84" y="3706917"/>
            <a:ext cx="286237" cy="26167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D332113-1512-89B1-E7DE-CED8E7483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85" y="4612483"/>
            <a:ext cx="286237" cy="26167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508C9F8-5631-59DD-15D2-1A977299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15" y="2348570"/>
            <a:ext cx="286237" cy="261673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CA3FDFCE-1E23-4D00-B30E-9B9DC983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815" y="2812396"/>
            <a:ext cx="286237" cy="261673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7F2F3870-4DB6-62BE-0892-827F7AD4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11" y="4225961"/>
            <a:ext cx="286237" cy="26167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68EE77F-2EB8-98BC-EF99-BA4E393B0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37" y="4159700"/>
            <a:ext cx="286237" cy="26167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2E52A43C-38F1-6EC7-1685-1C0DB39E8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37" y="5054222"/>
            <a:ext cx="286237" cy="26167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50F4B0DA-A62E-A824-7C95-C0DBCDE9F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36" y="4612482"/>
            <a:ext cx="286237" cy="26167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6B5B8DD-255C-CEC6-CE19-6D18B564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641" y="2348569"/>
            <a:ext cx="286237" cy="261673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868B6126-5B1E-DE7C-37AE-3FB66F2A3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641" y="2812395"/>
            <a:ext cx="286237" cy="26167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E46A915B-E9CA-27D4-03C8-3D2581E8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641" y="3298308"/>
            <a:ext cx="286237" cy="261673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681B6B8-4CB8-EFC0-9C0E-C8C411AC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640" y="3706916"/>
            <a:ext cx="286237" cy="26167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76DDA160-C8AF-53C3-C8A2-77F6837EF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640" y="4159699"/>
            <a:ext cx="286237" cy="26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0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3FEE1E1B-28C5-8B3F-F531-B2C1B5A16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7" y="789708"/>
            <a:ext cx="11904870" cy="5433195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666390F1-8B4D-F2C0-1255-794627D657D3}"/>
              </a:ext>
            </a:extLst>
          </p:cNvPr>
          <p:cNvSpPr/>
          <p:nvPr/>
        </p:nvSpPr>
        <p:spPr>
          <a:xfrm>
            <a:off x="1228702" y="1474659"/>
            <a:ext cx="2838172" cy="51904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041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92C4A-32D7-4DF3-AE08-B0276605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</a:rPr>
              <a:t>無法編譯的測資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14491-43D8-45C5-B4ED-D974D2611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013"/>
            <a:ext cx="10515600" cy="5274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consumer:</a:t>
            </a:r>
          </a:p>
          <a:p>
            <a:pPr lvl="1"/>
            <a:r>
              <a:rPr lang="en-US" altLang="zh-TW" dirty="0">
                <a:ea typeface="新細明體"/>
                <a:cs typeface="Calibri"/>
              </a:rPr>
              <a:t>Jpeg  : </a:t>
            </a:r>
            <a:r>
              <a:rPr lang="en-US" altLang="zh-TW" dirty="0" err="1">
                <a:ea typeface="新細明體"/>
                <a:cs typeface="Calibri"/>
              </a:rPr>
              <a:t>gcc編譯出現多個error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新細明體"/>
              </a:rPr>
              <a:t>lame : </a:t>
            </a:r>
            <a:r>
              <a:rPr lang="en-US" altLang="zh-TW" dirty="0" err="1">
                <a:ea typeface="新細明體"/>
              </a:rPr>
              <a:t>newlib</a:t>
            </a:r>
            <a:r>
              <a:rPr lang="zh-TW" altLang="en-US">
                <a:ea typeface="新細明體"/>
              </a:rPr>
              <a:t> 不支援多個</a:t>
            </a:r>
            <a:r>
              <a:rPr lang="en-US" altLang="zh-TW" dirty="0">
                <a:ea typeface="新細明體"/>
              </a:rPr>
              <a:t>header</a:t>
            </a:r>
            <a:r>
              <a:rPr lang="zh-TW" altLang="en-US">
                <a:ea typeface="新細明體"/>
              </a:rPr>
              <a:t> 例如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#include&lt;termcap.h&gt;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新細明體"/>
              </a:rPr>
              <a:t>Mad  : </a:t>
            </a:r>
            <a:r>
              <a:rPr lang="en-US" altLang="zh-TW" dirty="0" err="1">
                <a:ea typeface="新細明體"/>
              </a:rPr>
              <a:t>newlib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不支援多個</a:t>
            </a:r>
            <a:r>
              <a:rPr lang="en-US" altLang="zh-TW" dirty="0">
                <a:ea typeface="新細明體"/>
              </a:rPr>
              <a:t>header</a:t>
            </a:r>
            <a:r>
              <a:rPr lang="zh-TW" altLang="en-US">
                <a:ea typeface="新細明體"/>
              </a:rPr>
              <a:t> 例如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# include &lt;</a:t>
            </a:r>
            <a:r>
              <a:rPr lang="en-US" altLang="zh-TW" dirty="0" err="1">
                <a:ea typeface="新細明體"/>
              </a:rPr>
              <a:t>esd.h</a:t>
            </a:r>
            <a:r>
              <a:rPr lang="en-US" altLang="zh-TW" dirty="0">
                <a:ea typeface="新細明體"/>
              </a:rPr>
              <a:t>&gt; 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新細明體"/>
              </a:rPr>
              <a:t>tiff-v3.5.4: </a:t>
            </a:r>
            <a:r>
              <a:rPr lang="en-US" altLang="zh-TW" dirty="0" err="1">
                <a:ea typeface="新細明體"/>
              </a:rPr>
              <a:t>newlib</a:t>
            </a:r>
            <a:r>
              <a:rPr lang="zh-TW" altLang="en-US">
                <a:ea typeface="新細明體"/>
              </a:rPr>
              <a:t>不支援多個</a:t>
            </a:r>
            <a:r>
              <a:rPr lang="en-US" altLang="zh-TW" dirty="0">
                <a:ea typeface="新細明體"/>
              </a:rPr>
              <a:t>header</a:t>
            </a:r>
            <a:r>
              <a:rPr lang="zh-TW" altLang="en-US">
                <a:ea typeface="新細明體"/>
              </a:rPr>
              <a:t> 例如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#include&lt;gl/image.h&gt;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新細明體"/>
              </a:rPr>
              <a:t>Typeset : </a:t>
            </a:r>
            <a:r>
              <a:rPr lang="en-US" altLang="zh-TW" dirty="0" err="1">
                <a:ea typeface="新細明體"/>
              </a:rPr>
              <a:t>newlib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不支援多個</a:t>
            </a:r>
            <a:r>
              <a:rPr lang="en-US" altLang="zh-TW" dirty="0">
                <a:ea typeface="新細明體"/>
              </a:rPr>
              <a:t>header</a:t>
            </a:r>
            <a:r>
              <a:rPr lang="zh-TW" altLang="en-US">
                <a:ea typeface="新細明體"/>
              </a:rPr>
              <a:t> 例如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#include&lt;nl_types.h&gt;</a:t>
            </a:r>
            <a:endParaRPr lang="en-US" altLang="zh-TW" dirty="0">
              <a:ea typeface="新細明體"/>
              <a:cs typeface="Calibri"/>
            </a:endParaRPr>
          </a:p>
          <a:p>
            <a:r>
              <a:rPr lang="en-US" altLang="zh-TW" dirty="0"/>
              <a:t>office:</a:t>
            </a:r>
          </a:p>
          <a:p>
            <a:pPr lvl="1"/>
            <a:r>
              <a:rPr lang="en-US" altLang="zh-TW" dirty="0" err="1">
                <a:ea typeface="新細明體"/>
              </a:rPr>
              <a:t>ghostscript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 err="1">
                <a:ea typeface="新細明體"/>
              </a:rPr>
              <a:t>newlib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不支援多個</a:t>
            </a:r>
            <a:r>
              <a:rPr lang="en-US" altLang="zh-TW" dirty="0">
                <a:ea typeface="新細明體"/>
              </a:rPr>
              <a:t>header</a:t>
            </a:r>
            <a:r>
              <a:rPr lang="zh-TW" altLang="en-US">
                <a:ea typeface="新細明體"/>
              </a:rPr>
              <a:t> 例如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#include&lt;dirent.h&gt;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 err="1">
                <a:ea typeface="新細明體"/>
              </a:rPr>
              <a:t>Ispell</a:t>
            </a:r>
            <a:r>
              <a:rPr lang="en-US" altLang="zh-TW" dirty="0">
                <a:ea typeface="新細明體"/>
              </a:rPr>
              <a:t> 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 err="1">
                <a:ea typeface="新細明體"/>
              </a:rPr>
              <a:t>newlib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不支援多個</a:t>
            </a:r>
            <a:r>
              <a:rPr lang="en-US" altLang="zh-TW" dirty="0">
                <a:ea typeface="新細明體"/>
              </a:rPr>
              <a:t>header</a:t>
            </a:r>
            <a:r>
              <a:rPr lang="zh-TW" altLang="en-US">
                <a:ea typeface="新細明體"/>
              </a:rPr>
              <a:t> 例如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#include&lt;dirent.h&gt;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>
                <a:solidFill>
                  <a:srgbClr val="000000"/>
                </a:solidFill>
                <a:ea typeface="PMingLiU"/>
              </a:rPr>
              <a:t>R</a:t>
            </a:r>
            <a:r>
              <a:rPr lang="zh-TW" altLang="zh-TW">
                <a:solidFill>
                  <a:srgbClr val="000000"/>
                </a:solidFill>
                <a:ea typeface="PMingLiU"/>
              </a:rPr>
              <a:t>synth</a:t>
            </a:r>
            <a:r>
              <a:rPr lang="en-US" altLang="zh-TW" dirty="0">
                <a:solidFill>
                  <a:srgbClr val="000000"/>
                </a:solidFill>
                <a:ea typeface="PMingLiU"/>
              </a:rPr>
              <a:t> 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 err="1">
                <a:ea typeface="新細明體"/>
              </a:rPr>
              <a:t>newlib</a:t>
            </a:r>
            <a:r>
              <a:rPr lang="en-US" altLang="zh-TW" dirty="0">
                <a:ea typeface="新細明體"/>
              </a:rPr>
              <a:t> </a:t>
            </a:r>
            <a:r>
              <a:rPr lang="zh-TW" altLang="en-US">
                <a:ea typeface="新細明體"/>
              </a:rPr>
              <a:t>不支援多個</a:t>
            </a:r>
            <a:r>
              <a:rPr lang="en-US" altLang="zh-TW" dirty="0">
                <a:ea typeface="新細明體"/>
              </a:rPr>
              <a:t>header</a:t>
            </a:r>
            <a:r>
              <a:rPr lang="zh-TW" altLang="en-US">
                <a:ea typeface="新細明體"/>
              </a:rPr>
              <a:t> 例如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#include&lt;sys/audio.h&gt;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r>
              <a:rPr lang="en-US" altLang="zh-TW" dirty="0">
                <a:ea typeface="新細明體"/>
              </a:rPr>
              <a:t>Sphinx : </a:t>
            </a:r>
            <a:r>
              <a:rPr lang="zh-TW" altLang="en-US" dirty="0">
                <a:ea typeface="新細明體"/>
              </a:rPr>
              <a:t>當配置時出現 </a:t>
            </a:r>
            <a:r>
              <a:rPr lang="en-US" altLang="zh-TW" dirty="0">
                <a:ea typeface="新細明體"/>
              </a:rPr>
              <a:t>“no audio interface for host type”</a:t>
            </a:r>
            <a:endParaRPr lang="en-US" altLang="zh-TW" dirty="0">
              <a:ea typeface="新細明體"/>
              <a:cs typeface="Calibri"/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0E41E5C-CC3A-450A-AD01-08F4F178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18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zh-TW" sz="800" b="0" i="0" u="none" strike="noStrike" cap="none" normalizeH="0" baseline="0" dirty="0">
              <a:ln>
                <a:noFill/>
              </a:ln>
              <a:effectLst/>
              <a:latin typeface="Calibri"/>
              <a:ea typeface="新細明體"/>
              <a:cs typeface="Calibri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DD19E4-68B8-4280-B822-3B4070E2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3278"/>
            <a:ext cx="18473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zh-TW" sz="800" b="0" i="0" u="none" strike="noStrike" cap="none" normalizeH="0" baseline="0" dirty="0">
              <a:ln>
                <a:noFill/>
              </a:ln>
              <a:effectLst/>
              <a:latin typeface="Calibri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739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892C4A-32D7-4DF3-AE08-B02766050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/>
              <a:t>無法編譯</a:t>
            </a:r>
            <a:r>
              <a:rPr lang="zh-TW" altLang="en-US">
                <a:ea typeface="新細明體"/>
              </a:rPr>
              <a:t>的測資</a:t>
            </a:r>
            <a:endParaRPr lang="zh-TW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E14491-43D8-45C5-B4ED-D974D261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Security:</a:t>
            </a:r>
          </a:p>
          <a:p>
            <a:pPr lvl="1"/>
            <a:r>
              <a:rPr lang="en-US" altLang="zh-TW" dirty="0">
                <a:ea typeface="新細明體"/>
              </a:rPr>
              <a:t>blowfish : </a:t>
            </a:r>
            <a:r>
              <a:rPr lang="en-US" altLang="zh-TW" err="1">
                <a:ea typeface="新細明體"/>
              </a:rPr>
              <a:t>newlib</a:t>
            </a:r>
            <a:r>
              <a:rPr lang="en-US" altLang="zh-TW" dirty="0">
                <a:ea typeface="新細明體"/>
              </a:rPr>
              <a:t> </a:t>
            </a:r>
            <a:r>
              <a:rPr lang="en-US" altLang="zh-TW" err="1">
                <a:ea typeface="新細明體"/>
              </a:rPr>
              <a:t>riscv</a:t>
            </a:r>
            <a:r>
              <a:rPr lang="zh-TW" altLang="en-US">
                <a:ea typeface="新細明體"/>
              </a:rPr>
              <a:t> 沒支援  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alarm()</a:t>
            </a:r>
            <a:endParaRPr lang="en-US" altLang="zh-TW" dirty="0">
              <a:solidFill>
                <a:srgbClr val="FF0000"/>
              </a:solidFill>
              <a:ea typeface="新細明體"/>
              <a:cs typeface="Calibri"/>
            </a:endParaRPr>
          </a:p>
          <a:p>
            <a:pPr lvl="1"/>
            <a:r>
              <a:rPr lang="en-US" altLang="zh-TW" dirty="0" err="1">
                <a:ea typeface="新細明體"/>
              </a:rPr>
              <a:t>Pgp</a:t>
            </a:r>
            <a:r>
              <a:rPr lang="en-US" altLang="zh-TW" dirty="0">
                <a:ea typeface="新細明體"/>
              </a:rPr>
              <a:t>: 80386.S </a:t>
            </a:r>
            <a:r>
              <a:rPr lang="zh-TW" altLang="en-US">
                <a:ea typeface="新細明體"/>
              </a:rPr>
              <a:t>需在</a:t>
            </a:r>
            <a:r>
              <a:rPr lang="en-US" altLang="zh-TW" dirty="0">
                <a:ea typeface="新細明體"/>
              </a:rPr>
              <a:t>32</a:t>
            </a:r>
            <a:r>
              <a:rPr lang="zh-TW" altLang="en-US">
                <a:ea typeface="新細明體"/>
              </a:rPr>
              <a:t>位元下編譯，另外它是用</a:t>
            </a:r>
            <a:r>
              <a:rPr lang="en-US" altLang="zh-TW" dirty="0">
                <a:ea typeface="新細明體"/>
              </a:rPr>
              <a:t>X86</a:t>
            </a:r>
            <a:r>
              <a:rPr lang="zh-TW" altLang="en-US">
                <a:ea typeface="新細明體"/>
              </a:rPr>
              <a:t>寫的 r</a:t>
            </a:r>
            <a:r>
              <a:rPr lang="en-US" altLang="zh-TW" dirty="0" err="1">
                <a:ea typeface="新細明體"/>
              </a:rPr>
              <a:t>iscv-gcc</a:t>
            </a:r>
            <a:r>
              <a:rPr lang="zh-TW" altLang="en-US">
                <a:ea typeface="新細明體"/>
              </a:rPr>
              <a:t>不能編譯</a:t>
            </a:r>
            <a:endParaRPr lang="en-US" altLang="zh-TW">
              <a:ea typeface="新細明體"/>
            </a:endParaRPr>
          </a:p>
          <a:p>
            <a:r>
              <a:rPr lang="en-US" altLang="zh-TW" dirty="0"/>
              <a:t>Telecomm:</a:t>
            </a:r>
          </a:p>
          <a:p>
            <a:pPr lvl="1"/>
            <a:r>
              <a:rPr lang="en-US" altLang="zh-TW" err="1">
                <a:ea typeface="新細明體"/>
              </a:rPr>
              <a:t>Gsm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dirty="0">
                <a:ea typeface="新細明體"/>
              </a:rPr>
              <a:t>:</a:t>
            </a:r>
            <a:r>
              <a:rPr lang="zh-TW" altLang="en-US" dirty="0">
                <a:ea typeface="新細明體"/>
              </a:rPr>
              <a:t> </a:t>
            </a:r>
            <a:r>
              <a:rPr lang="en-US" altLang="zh-TW" err="1">
                <a:ea typeface="新細明體"/>
              </a:rPr>
              <a:t>newlib</a:t>
            </a:r>
            <a:r>
              <a:rPr lang="en-US" altLang="zh-TW" dirty="0">
                <a:ea typeface="新細明體"/>
              </a:rPr>
              <a:t> </a:t>
            </a:r>
            <a:r>
              <a:rPr lang="en-US" altLang="zh-TW" err="1">
                <a:ea typeface="新細明體"/>
              </a:rPr>
              <a:t>riscv</a:t>
            </a:r>
            <a:r>
              <a:rPr lang="zh-TW" altLang="en-US">
                <a:ea typeface="新細明體"/>
              </a:rPr>
              <a:t> 沒支援 </a:t>
            </a:r>
            <a:r>
              <a:rPr lang="en-US" altLang="zh-TW" err="1">
                <a:solidFill>
                  <a:srgbClr val="FF0000"/>
                </a:solidFill>
                <a:ea typeface="新細明體"/>
              </a:rPr>
              <a:t>utime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()</a:t>
            </a:r>
            <a:r>
              <a:rPr lang="zh-TW" altLang="en-US" dirty="0">
                <a:ea typeface="新細明體"/>
              </a:rPr>
              <a:t>                                                                   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59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46D0B-054D-4009-8448-6DA104C2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Security/</a:t>
            </a:r>
            <a:r>
              <a:rPr lang="en-US" altLang="zh-TW" dirty="0" err="1"/>
              <a:t>rijndael</a:t>
            </a:r>
            <a:r>
              <a:rPr lang="en-US" altLang="zh-TW" dirty="0"/>
              <a:t> </a:t>
            </a:r>
            <a:r>
              <a:rPr lang="zh-TW" altLang="en-US" dirty="0"/>
              <a:t>修改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6901F2-871D-4BEB-B59F-D93D501F3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65" y="170227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>
                <a:ea typeface="+mn-lt"/>
                <a:cs typeface="+mn-lt"/>
              </a:rPr>
              <a:t>aesxam.c</a:t>
            </a:r>
            <a:r>
              <a:rPr lang="zh-TW" altLang="en-US">
                <a:ea typeface="+mn-lt"/>
                <a:cs typeface="+mn-lt"/>
              </a:rPr>
              <a:t> :</a:t>
            </a:r>
            <a:r>
              <a:rPr lang="zh-TW">
                <a:ea typeface="+mn-lt"/>
                <a:cs typeface="+mn-lt"/>
              </a:rPr>
              <a:t> </a:t>
            </a:r>
            <a:r>
              <a:rPr lang="en-US" altLang="zh-TW" dirty="0">
                <a:ea typeface="+mn-lt"/>
                <a:cs typeface="+mn-lt"/>
              </a:rPr>
              <a:t>char </a:t>
            </a:r>
            <a:r>
              <a:rPr lang="en-US" altLang="zh-TW" dirty="0" err="1">
                <a:ea typeface="+mn-lt"/>
                <a:cs typeface="+mn-lt"/>
              </a:rPr>
              <a:t>需改成</a:t>
            </a:r>
            <a:r>
              <a:rPr lang="en-US" altLang="zh-TW" dirty="0">
                <a:ea typeface="+mn-lt"/>
                <a:cs typeface="+mn-lt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+mn-lt"/>
                <a:cs typeface="+mn-lt"/>
              </a:rPr>
              <a:t>signed char</a:t>
            </a:r>
            <a:r>
              <a:rPr lang="en-US" altLang="zh-TW" dirty="0">
                <a:ea typeface="+mn-lt"/>
                <a:cs typeface="+mn-lt"/>
              </a:rPr>
              <a:t> (</a:t>
            </a:r>
            <a:r>
              <a:rPr lang="en-US" altLang="zh-TW" dirty="0" err="1">
                <a:ea typeface="+mn-lt"/>
                <a:cs typeface="+mn-lt"/>
              </a:rPr>
              <a:t>newlib的char預設</a:t>
            </a:r>
            <a:r>
              <a:rPr lang="en-US" altLang="zh-TW" dirty="0" err="1">
                <a:solidFill>
                  <a:srgbClr val="FF0000"/>
                </a:solidFill>
                <a:ea typeface="+mn-lt"/>
                <a:cs typeface="+mn-lt"/>
              </a:rPr>
              <a:t>un</a:t>
            </a:r>
            <a:r>
              <a:rPr lang="en-US" dirty="0" err="1">
                <a:solidFill>
                  <a:srgbClr val="FF0000"/>
                </a:solidFill>
                <a:ea typeface="+mn-lt"/>
                <a:cs typeface="+mn-lt"/>
              </a:rPr>
              <a:t>signed</a:t>
            </a:r>
            <a:r>
              <a:rPr lang="en-US" altLang="zh-TW" dirty="0">
                <a:ea typeface="+mn-lt"/>
                <a:cs typeface="+mn-lt"/>
              </a:rPr>
              <a:t>)</a:t>
            </a:r>
          </a:p>
          <a:p>
            <a:r>
              <a:rPr lang="en-US" altLang="zh-TW" err="1">
                <a:ea typeface="+mn-lt"/>
                <a:cs typeface="+mn-lt"/>
              </a:rPr>
              <a:t>aes.c</a:t>
            </a:r>
            <a:r>
              <a:rPr lang="en-US" altLang="zh-TW" dirty="0">
                <a:ea typeface="+mn-lt"/>
                <a:cs typeface="+mn-lt"/>
              </a:rPr>
              <a:t> :   </a:t>
            </a:r>
            <a:r>
              <a:rPr lang="en-US" err="1">
                <a:ea typeface="+mn-lt"/>
                <a:cs typeface="+mn-lt"/>
              </a:rPr>
              <a:t>word_in</a:t>
            </a:r>
            <a:r>
              <a:rPr lang="en-US" dirty="0">
                <a:ea typeface="+mn-lt"/>
                <a:cs typeface="+mn-lt"/>
              </a:rPr>
              <a:t>()</a:t>
            </a:r>
            <a:r>
              <a:rPr lang="zh-CN" altLang="en-US">
                <a:ea typeface="+mn-lt"/>
                <a:cs typeface="+mn-lt"/>
              </a:rPr>
              <a:t>將</a:t>
            </a:r>
            <a:r>
              <a:rPr lang="en-US" dirty="0">
                <a:ea typeface="+mn-lt"/>
                <a:cs typeface="+mn-lt"/>
              </a:rPr>
              <a:t>byte*</a:t>
            </a:r>
            <a:r>
              <a:rPr lang="zh-TW" altLang="en-US">
                <a:ea typeface="+mn-lt"/>
                <a:cs typeface="+mn-lt"/>
              </a:rPr>
              <a:t>轉成</a:t>
            </a:r>
            <a:r>
              <a:rPr lang="en-US" dirty="0">
                <a:ea typeface="+mn-lt"/>
                <a:cs typeface="+mn-lt"/>
              </a:rPr>
              <a:t>word</a:t>
            </a:r>
            <a:r>
              <a:rPr lang="en-US" altLang="zh-TW" dirty="0">
                <a:ea typeface="+mn-lt"/>
                <a:cs typeface="+mn-lt"/>
              </a:rPr>
              <a:t>*</a:t>
            </a:r>
            <a:r>
              <a:rPr lang="zh-TW" altLang="en-US">
                <a:ea typeface="+mn-lt"/>
                <a:cs typeface="+mn-lt"/>
              </a:rPr>
              <a:t>並解引用會出錯，改用memcpy()可以解決對齊問題，因為它</a:t>
            </a:r>
            <a:r>
              <a:rPr lang="zh-TW" altLang="en-US">
                <a:solidFill>
                  <a:srgbClr val="FF0000"/>
                </a:solidFill>
                <a:ea typeface="+mn-lt"/>
                <a:cs typeface="+mn-lt"/>
              </a:rPr>
              <a:t>不會去解引用</a:t>
            </a:r>
            <a:r>
              <a:rPr lang="zh-TW" altLang="en-US">
                <a:ea typeface="+mn-lt"/>
                <a:cs typeface="+mn-lt"/>
              </a:rPr>
              <a:t>，它是一個個byte去做複製</a:t>
            </a:r>
            <a:endParaRPr lang="zh-TW" altLang="en-US">
              <a:ea typeface="新細明體"/>
              <a:cs typeface="Calibri"/>
            </a:endParaRPr>
          </a:p>
        </p:txBody>
      </p:sp>
      <p:pic>
        <p:nvPicPr>
          <p:cNvPr id="5" name="圖片 4" descr="一張含有 文字, 字型, 螢幕擷取畫面 的圖片&#10;&#10;自動產生的描述">
            <a:extLst>
              <a:ext uri="{FF2B5EF4-FFF2-40B4-BE49-F238E27FC236}">
                <a16:creationId xmlns:a16="http://schemas.microsoft.com/office/drawing/2014/main" id="{A509EEAA-F933-AF1D-80FE-1A6B9D49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43" y="4715305"/>
            <a:ext cx="4720281" cy="173638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ED29D09-6838-9CAF-51F8-E487375DD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44" y="4287451"/>
            <a:ext cx="4720279" cy="49993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B206A24-17EB-0E35-6ADC-21D404526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43" y="3827389"/>
            <a:ext cx="3046712" cy="473675"/>
          </a:xfrm>
          <a:prstGeom prst="rect">
            <a:avLst/>
          </a:prstGeom>
        </p:spPr>
      </p:pic>
      <p:sp>
        <p:nvSpPr>
          <p:cNvPr id="10" name="箭號: 向右 9">
            <a:extLst>
              <a:ext uri="{FF2B5EF4-FFF2-40B4-BE49-F238E27FC236}">
                <a16:creationId xmlns:a16="http://schemas.microsoft.com/office/drawing/2014/main" id="{A27665DD-0228-28E9-38A5-865ED0BF57F6}"/>
              </a:ext>
            </a:extLst>
          </p:cNvPr>
          <p:cNvSpPr/>
          <p:nvPr/>
        </p:nvSpPr>
        <p:spPr>
          <a:xfrm>
            <a:off x="5557144" y="4941441"/>
            <a:ext cx="957648" cy="391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45128218-6056-D444-C48F-78978D486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009" y="4662790"/>
            <a:ext cx="5262175" cy="72338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C6ACAA7B-3104-86D8-D65E-E225A88844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784" y="5384123"/>
            <a:ext cx="2979522" cy="4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39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1256</Words>
  <Application>Microsoft Office PowerPoint</Application>
  <PresentationFormat>寬螢幕</PresentationFormat>
  <Paragraphs>134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Sail c_emulator system call </vt:lpstr>
      <vt:lpstr>以實作的syscall </vt:lpstr>
      <vt:lpstr>Mibench</vt:lpstr>
      <vt:lpstr>Mibench</vt:lpstr>
      <vt:lpstr>PowerPoint 簡報</vt:lpstr>
      <vt:lpstr>PowerPoint 簡報</vt:lpstr>
      <vt:lpstr>無法編譯的測資</vt:lpstr>
      <vt:lpstr>無法編譯的測資</vt:lpstr>
      <vt:lpstr>Security/rijndael 修改</vt:lpstr>
      <vt:lpstr>PowerPoint 簡報</vt:lpstr>
      <vt:lpstr>Network/patricia 修改 </vt:lpstr>
      <vt:lpstr>PowerPoint 簡報</vt:lpstr>
      <vt:lpstr>Mediabench</vt:lpstr>
      <vt:lpstr>EEMBC: Coremark</vt:lpstr>
      <vt:lpstr>Coremark source code </vt:lpstr>
      <vt:lpstr>System call問題</vt:lpstr>
      <vt:lpstr>Coremark執行結果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>tseng</cp:lastModifiedBy>
  <cp:revision>590</cp:revision>
  <dcterms:created xsi:type="dcterms:W3CDTF">2023-08-27T01:14:26Z</dcterms:created>
  <dcterms:modified xsi:type="dcterms:W3CDTF">2024-03-07T04:05:20Z</dcterms:modified>
</cp:coreProperties>
</file>