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B069C-BED7-4AFC-A333-7AC20619F84A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EDCF5-4793-45A6-910F-D8AFB1B2DE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3A99B-7294-4021-856D-C8388BA9F5A7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B02AD-8E42-4487-B78A-4D5DB2465B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877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FB-2E47-4D5A-9972-C89C3F0B19A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4999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FB-2E47-4D5A-9972-C89C3F0B19A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4541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E51-3A04-430E-BE04-290507012212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BCF6-D941-4CC6-BE8A-42D5395657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E51-3A04-430E-BE04-290507012212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BCF6-D941-4CC6-BE8A-42D5395657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E51-3A04-430E-BE04-290507012212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BCF6-D941-4CC6-BE8A-42D5395657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2349500"/>
            <a:ext cx="7800975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50" y="1773238"/>
            <a:ext cx="8516938" cy="4879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795963" y="6486525"/>
            <a:ext cx="3168650" cy="3714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6480BB45-717C-43E0-BF45-6F3DCA163C73}" type="slidenum">
              <a:rPr lang="en-US" altLang="zh-CN"/>
              <a:pPr/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124200" y="64770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5E6E22A-EA77-47E0-9FB4-23B7F5F4F2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7926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23850" y="1773238"/>
            <a:ext cx="8516938" cy="4879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5795963" y="6486525"/>
            <a:ext cx="3168650" cy="3714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61CBADEA-4BE5-4162-A62E-76727D61AEA4}" type="slidenum">
              <a:rPr lang="en-US" altLang="zh-CN"/>
              <a:pPr/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124200" y="64770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A6767FF7-707B-4527-821C-B399DDE8EB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31343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E51-3A04-430E-BE04-290507012212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BCF6-D941-4CC6-BE8A-42D5395657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E51-3A04-430E-BE04-290507012212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BCF6-D941-4CC6-BE8A-42D5395657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E51-3A04-430E-BE04-290507012212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BCF6-D941-4CC6-BE8A-42D5395657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E51-3A04-430E-BE04-290507012212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BCF6-D941-4CC6-BE8A-42D5395657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E51-3A04-430E-BE04-290507012212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BCF6-D941-4CC6-BE8A-42D5395657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E51-3A04-430E-BE04-290507012212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BCF6-D941-4CC6-BE8A-42D5395657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E51-3A04-430E-BE04-290507012212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BCF6-D941-4CC6-BE8A-42D5395657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E51-3A04-430E-BE04-290507012212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BCF6-D941-4CC6-BE8A-42D5395657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47F4E51-3A04-430E-BE04-290507012212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51BBCF6-D941-4CC6-BE8A-42D5395657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11.doc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3"/>
          <p:cNvSpPr txBox="1">
            <a:spLocks noGrp="1"/>
          </p:cNvSpPr>
          <p:nvPr/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D17C2D3-3DBC-432C-88B2-DFEC5C5B9E12}" type="datetime1">
              <a:rPr lang="zh-CN" altLang="en-US" sz="1400"/>
              <a:pPr/>
              <a:t>2018/3/13</a:t>
            </a:fld>
            <a:endParaRPr lang="en-US" altLang="zh-CN" sz="1400"/>
          </a:p>
        </p:txBody>
      </p:sp>
      <p:sp>
        <p:nvSpPr>
          <p:cNvPr id="55299" name="灯片编号占位符 5"/>
          <p:cNvSpPr txBox="1">
            <a:spLocks noGrp="1"/>
          </p:cNvSpPr>
          <p:nvPr/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708F8B09-EDDB-44FC-BCDA-E2829623ACA9}" type="slidenum">
              <a:rPr lang="en-US" altLang="zh-CN" sz="1400"/>
              <a:pPr algn="r"/>
              <a:t>1</a:t>
            </a:fld>
            <a:endParaRPr lang="en-US" altLang="zh-CN" sz="140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04664"/>
            <a:ext cx="7772400" cy="1296144"/>
          </a:xfrm>
          <a:noFill/>
        </p:spPr>
        <p:txBody>
          <a:bodyPr/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2.2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项目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经理</a:t>
            </a:r>
          </a:p>
        </p:txBody>
      </p:sp>
      <p:sp>
        <p:nvSpPr>
          <p:cNvPr id="5530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955800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2.2.1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项目经理的地位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109728" indent="0">
              <a:buNone/>
            </a:pP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项目的负责人，是项目组织的核心，是项目团队的灵魂</a:t>
            </a: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项目经理对项目进行全面的管理，他的管理能力，经验水平，知识结构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个人魅力都对项目的成败起着关键的作用。</a:t>
            </a:r>
          </a:p>
        </p:txBody>
      </p:sp>
    </p:spTree>
    <p:extLst>
      <p:ext uri="{BB962C8B-B14F-4D97-AF65-F5344CB8AC3E}">
        <p14:creationId xmlns="" xmlns:p14="http://schemas.microsoft.com/office/powerpoint/2010/main" val="791779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06AA79B-07C3-4CA8-95AC-4654AF946B96}" type="slidenum">
              <a:rPr lang="en-US" altLang="zh-CN"/>
              <a:pPr/>
              <a:t>10</a:t>
            </a:fld>
            <a:r>
              <a:rPr lang="zh-CN" altLang="en-US"/>
              <a:t>页</a:t>
            </a:r>
          </a:p>
        </p:txBody>
      </p:sp>
      <p:sp>
        <p:nvSpPr>
          <p:cNvPr id="37478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案例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一</a:t>
            </a:r>
          </a:p>
        </p:txBody>
      </p:sp>
      <p:sp>
        <p:nvSpPr>
          <p:cNvPr id="374789" name="Rectangle 1027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 项目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经理受聘于Ａ公司参与一个竞标性投标，在授标前，项目经理从Ａ公司辞职并受聘于Ｂ公司。Ｂ公司也是这个项目的投标者。Ｂ公司的销售经理要求这位项目经理加入销售战略会议。项目经理应该如何反应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?</a:t>
            </a:r>
          </a:p>
          <a:p>
            <a:pPr algn="just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A)</a:t>
            </a:r>
            <a:r>
              <a:rPr lang="en-US" altLang="zh-CN" sz="2800" dirty="0">
                <a:ea typeface="黑体" pitchFamily="49" charset="-122"/>
              </a:rPr>
              <a:t>  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拒绝邀请</a:t>
            </a:r>
          </a:p>
          <a:p>
            <a:pPr algn="just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B)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参与会议但是不提供任何可能危机竞标过程结果的信息</a:t>
            </a:r>
          </a:p>
          <a:p>
            <a:pPr algn="just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C)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参与会议并且建议帮助Ｂ公司竞标成功</a:t>
            </a:r>
          </a:p>
          <a:p>
            <a:pPr algn="just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D)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探讨Ａ公司的某些销售战略，简略地提供可以让Ｂ公司受益的很小的答案 </a:t>
            </a:r>
          </a:p>
        </p:txBody>
      </p:sp>
      <p:sp>
        <p:nvSpPr>
          <p:cNvPr id="374786" name="日期占位符 3"/>
          <p:cNvSpPr txBox="1">
            <a:spLocks noGrp="1"/>
          </p:cNvSpPr>
          <p:nvPr/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C9CE812-2AC2-4B90-B562-7C2FB2422D86}" type="datetime1">
              <a:rPr lang="zh-CN" altLang="en-US" sz="1400"/>
              <a:pPr eaLnBrk="1" hangingPunct="1"/>
              <a:t>2018/3/13</a:t>
            </a:fld>
            <a:endParaRPr lang="en-US" altLang="zh-CN" sz="1400"/>
          </a:p>
        </p:txBody>
      </p:sp>
      <p:sp>
        <p:nvSpPr>
          <p:cNvPr id="374787" name="灯片编号占位符 5"/>
          <p:cNvSpPr txBox="1">
            <a:spLocks noGrp="1"/>
          </p:cNvSpPr>
          <p:nvPr/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3115A814-A938-4623-999C-C2C92AC15908}" type="slidenum">
              <a:rPr lang="en-US" altLang="zh-CN" sz="1400"/>
              <a:pPr algn="r" eaLnBrk="1" hangingPunct="1"/>
              <a:t>10</a:t>
            </a:fld>
            <a:endParaRPr lang="en-US" altLang="zh-CN" sz="1400"/>
          </a:p>
        </p:txBody>
      </p:sp>
      <p:sp>
        <p:nvSpPr>
          <p:cNvPr id="556036" name="AutoShape 1028"/>
          <p:cNvSpPr>
            <a:spLocks noChangeArrowheads="1"/>
          </p:cNvSpPr>
          <p:nvPr/>
        </p:nvSpPr>
        <p:spPr bwMode="auto">
          <a:xfrm>
            <a:off x="723900" y="3551725"/>
            <a:ext cx="381000" cy="381000"/>
          </a:xfrm>
          <a:prstGeom prst="star5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algn="l" eaLnBrk="1" hangingPunct="1"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3300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 txBox="1">
            <a:spLocks noGrp="1"/>
          </p:cNvSpPr>
          <p:nvPr/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B0555B4-BDFD-4CA2-8D15-70E59EBE68C6}" type="datetime1">
              <a:rPr lang="zh-CN" altLang="en-US" sz="1400"/>
              <a:pPr/>
              <a:t>2018/3/13</a:t>
            </a:fld>
            <a:endParaRPr lang="en-US" altLang="zh-CN" sz="1400"/>
          </a:p>
        </p:txBody>
      </p:sp>
      <p:sp>
        <p:nvSpPr>
          <p:cNvPr id="30723" name="灯片编号占位符 5"/>
          <p:cNvSpPr txBox="1">
            <a:spLocks noGrp="1"/>
          </p:cNvSpPr>
          <p:nvPr/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92AB0888-B3FF-4B44-BFDF-F0359A98F9DE}" type="slidenum">
              <a:rPr lang="en-US" altLang="zh-CN" sz="1400"/>
              <a:pPr algn="r"/>
              <a:t>11</a:t>
            </a:fld>
            <a:endParaRPr lang="en-US" altLang="zh-CN" sz="1400"/>
          </a:p>
        </p:txBody>
      </p:sp>
      <p:sp>
        <p:nvSpPr>
          <p:cNvPr id="3072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143000"/>
          </a:xfrm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案例二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25" name="Rectangle 1027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666875"/>
            <a:ext cx="7510463" cy="365125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你是一个项目的项目经理，项目已经接近尾声，项目组一些成员已经分配到其他的项目组中，其中的一个设计人员由于还有一些事情，所以还留在项目继续工作，但是，这个设计人员突然提出来希望离开这个项目，因为另外一个项目需要他做项目经理的工作，他不想失去这个机会，这时作为项目经理，你应该如何做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109728" indent="0" algn="just">
              <a:lnSpc>
                <a:spcPct val="90000"/>
              </a:lnSpc>
              <a:buNone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566928" indent="-457200" algn="just">
              <a:lnSpc>
                <a:spcPct val="90000"/>
              </a:lnSpc>
              <a:buFont typeface="+mj-lt"/>
              <a:buAutoNum type="alphaUcPeriod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找另外一个合适的人完成剩下的工作，同意他到新的     中，但是要求做好交接工作，同时要求他参加必要的会议</a:t>
            </a:r>
          </a:p>
          <a:p>
            <a:pPr marL="566928" indent="-457200" algn="just">
              <a:lnSpc>
                <a:spcPct val="90000"/>
              </a:lnSpc>
              <a:buFont typeface="+mj-lt"/>
              <a:buAutoNum type="alphaUcPeriod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要求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他不要离开这个项目，因为他是最好的人选</a:t>
            </a:r>
          </a:p>
          <a:p>
            <a:pPr marL="566928" indent="-457200" algn="just">
              <a:lnSpc>
                <a:spcPct val="90000"/>
              </a:lnSpc>
              <a:buFont typeface="+mj-lt"/>
              <a:buAutoNum type="alphaUcPeriod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不管怎样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，他必须完成项目的收尾工作</a:t>
            </a:r>
          </a:p>
          <a:p>
            <a:pPr marL="566928" indent="-457200" algn="just">
              <a:lnSpc>
                <a:spcPct val="90000"/>
              </a:lnSpc>
              <a:buFont typeface="+mj-lt"/>
              <a:buAutoNum type="alphaUcPeriod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同意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他接手新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的项目，但是要求他周末或者晚上的时候负责原来项目的收尾工作 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9108" name="AutoShape 1028"/>
          <p:cNvSpPr>
            <a:spLocks noChangeArrowheads="1"/>
          </p:cNvSpPr>
          <p:nvPr/>
        </p:nvSpPr>
        <p:spPr bwMode="auto">
          <a:xfrm rot="543338">
            <a:off x="207122" y="4608738"/>
            <a:ext cx="381000" cy="381000"/>
          </a:xfrm>
          <a:prstGeom prst="star5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97493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临时性</a:t>
            </a:r>
          </a:p>
          <a:p>
            <a:pPr>
              <a:buFont typeface="Wingdings" pitchFamily="2" charset="2"/>
              <a:buChar char="q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目标性</a:t>
            </a:r>
          </a:p>
          <a:p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D7A67D7D-D814-4228-B114-7DA25C1C7B83}" type="slidenum">
              <a:rPr lang="en-US" altLang="zh-CN"/>
              <a:pPr/>
              <a:t>12</a:t>
            </a:fld>
            <a:r>
              <a:rPr lang="zh-CN" altLang="en-US"/>
              <a:t>页</a:t>
            </a: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2.3</a:t>
            </a:r>
            <a:r>
              <a:rPr lang="zh-CN" altLang="en-US" b="0" dirty="0">
                <a:solidFill>
                  <a:srgbClr val="FF66FF"/>
                </a:solidFill>
                <a:latin typeface="黑体" pitchFamily="49" charset="-122"/>
                <a:ea typeface="黑体" pitchFamily="49" charset="-122"/>
              </a:rPr>
              <a:t>项目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组织结构特点</a:t>
            </a:r>
          </a:p>
        </p:txBody>
      </p:sp>
    </p:spTree>
    <p:extLst>
      <p:ext uri="{BB962C8B-B14F-4D97-AF65-F5344CB8AC3E}">
        <p14:creationId xmlns="" xmlns:p14="http://schemas.microsoft.com/office/powerpoint/2010/main" val="4061292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职能型</a:t>
            </a:r>
          </a:p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项目型</a:t>
            </a:r>
          </a:p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矩阵型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B9DCDA0E-808A-442F-B598-B8900A6F6D3A}" type="slidenum">
              <a:rPr lang="en-US" altLang="zh-CN"/>
              <a:pPr/>
              <a:t>13</a:t>
            </a:fld>
            <a:r>
              <a:rPr lang="zh-CN" altLang="en-US"/>
              <a:t>页</a:t>
            </a: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b="0" dirty="0">
                <a:solidFill>
                  <a:srgbClr val="FF66FF"/>
                </a:solidFill>
                <a:latin typeface="黑体" pitchFamily="49" charset="-122"/>
                <a:ea typeface="黑体" pitchFamily="49" charset="-122"/>
              </a:rPr>
              <a:t>项目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组织结构的主要类型</a:t>
            </a:r>
          </a:p>
        </p:txBody>
      </p:sp>
    </p:spTree>
    <p:extLst>
      <p:ext uri="{BB962C8B-B14F-4D97-AF65-F5344CB8AC3E}">
        <p14:creationId xmlns="" xmlns:p14="http://schemas.microsoft.com/office/powerpoint/2010/main" val="2810908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9D0A844-AC08-4424-92B4-E16BA96CD75B}" type="slidenum">
              <a:rPr lang="en-US" altLang="zh-CN"/>
              <a:pPr/>
              <a:t>14</a:t>
            </a:fld>
            <a:r>
              <a:rPr lang="zh-CN" altLang="en-US"/>
              <a:t>页</a:t>
            </a:r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FF66FF"/>
                </a:solidFill>
                <a:latin typeface="黑体" pitchFamily="49" charset="-122"/>
                <a:ea typeface="黑体" pitchFamily="49" charset="-122"/>
              </a:rPr>
              <a:t>项目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组织结构的主要类型职能型</a:t>
            </a:r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2005013" y="2390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35635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526" b="8968"/>
          <a:stretch>
            <a:fillRect/>
          </a:stretch>
        </p:blipFill>
        <p:spPr bwMode="auto">
          <a:xfrm>
            <a:off x="0" y="1676400"/>
            <a:ext cx="8915400" cy="4800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93074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可以充分发挥职能部门的资源集中优势</a:t>
            </a:r>
          </a:p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部门的专家可以同时为部门内不同项目使用</a:t>
            </a:r>
          </a:p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便于相互交流 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相互支援</a:t>
            </a:r>
          </a:p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可以随时增派人员</a:t>
            </a:r>
          </a:p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可以将项目和本部门的职能工作融为一体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EA9F9A01-8024-4E9B-815E-1CBA8D1E4DB1}" type="slidenum">
              <a:rPr lang="en-US" altLang="zh-CN"/>
              <a:pPr/>
              <a:t>15</a:t>
            </a:fld>
            <a:r>
              <a:rPr lang="zh-CN" altLang="en-US"/>
              <a:t>页</a:t>
            </a:r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职能型优点</a:t>
            </a:r>
          </a:p>
        </p:txBody>
      </p:sp>
    </p:spTree>
    <p:extLst>
      <p:ext uri="{BB962C8B-B14F-4D97-AF65-F5344CB8AC3E}">
        <p14:creationId xmlns="" xmlns:p14="http://schemas.microsoft.com/office/powerpoint/2010/main" val="4450663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autoUpdateAnimBg="0"/>
      <p:bldP spid="3573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项目和部门利益发生冲突，职能部门更重视本部门的目标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会忽视项目目标</a:t>
            </a:r>
          </a:p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资源平衡会出现问题</a:t>
            </a:r>
          </a:p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权利分割不利于各个职能部门的交流和团结协作</a:t>
            </a:r>
          </a:p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行政隶属关系使得项目经理没有充分的权利</a:t>
            </a:r>
          </a:p>
          <a:p>
            <a:pPr marL="533400" indent="-533400"/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pPr marL="533400" indent="-533400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C80A5EC6-53C1-4DD8-81C8-059D153AA4B2}" type="slidenum">
              <a:rPr lang="en-US" altLang="zh-CN"/>
              <a:pPr/>
              <a:t>16</a:t>
            </a:fld>
            <a:r>
              <a:rPr lang="zh-CN" altLang="en-US"/>
              <a:t>页</a:t>
            </a:r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职能型缺点</a:t>
            </a:r>
          </a:p>
        </p:txBody>
      </p:sp>
    </p:spTree>
    <p:extLst>
      <p:ext uri="{BB962C8B-B14F-4D97-AF65-F5344CB8AC3E}">
        <p14:creationId xmlns="" xmlns:p14="http://schemas.microsoft.com/office/powerpoint/2010/main" val="1355441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 autoUpdateAnimBg="0"/>
      <p:bldP spid="35840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FAC9B8F5-06F7-4083-96FF-5FDBAE2A3DDA}" type="slidenum">
              <a:rPr lang="en-US" altLang="zh-CN"/>
              <a:pPr/>
              <a:t>17</a:t>
            </a:fld>
            <a:r>
              <a:rPr lang="zh-CN" altLang="en-US"/>
              <a:t>页</a:t>
            </a: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7772400" cy="1143000"/>
          </a:xfrm>
          <a:noFill/>
          <a:ln/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项目型</a:t>
            </a:r>
          </a:p>
        </p:txBody>
      </p:sp>
      <p:sp>
        <p:nvSpPr>
          <p:cNvPr id="359427" name="Rectangle 3"/>
          <p:cNvSpPr>
            <a:spLocks noChangeArrowheads="1"/>
          </p:cNvSpPr>
          <p:nvPr/>
        </p:nvSpPr>
        <p:spPr bwMode="auto">
          <a:xfrm>
            <a:off x="2124075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359428" name="Picture 4" descr="图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0" y="1412776"/>
            <a:ext cx="8534400" cy="4483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37492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项目经理对项目可以负全责</a:t>
            </a:r>
          </a:p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项目目标单一，可以以项目为中心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有利于项目顺利进行</a:t>
            </a:r>
          </a:p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避免多重领导</a:t>
            </a:r>
          </a:p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组织结构简单，交流简单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快速</a:t>
            </a:r>
          </a:p>
          <a:p>
            <a:pPr marL="533400" indent="-533400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1D41220D-5483-426F-8B62-3994556A6787}" type="slidenum">
              <a:rPr lang="en-US" altLang="zh-CN"/>
              <a:pPr/>
              <a:t>18</a:t>
            </a:fld>
            <a:r>
              <a:rPr lang="zh-CN" altLang="en-US"/>
              <a:t>页</a:t>
            </a:r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项目型优点</a:t>
            </a:r>
          </a:p>
        </p:txBody>
      </p:sp>
    </p:spTree>
    <p:extLst>
      <p:ext uri="{BB962C8B-B14F-4D97-AF65-F5344CB8AC3E}">
        <p14:creationId xmlns="" xmlns:p14="http://schemas.microsoft.com/office/powerpoint/2010/main" val="6439991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 autoUpdateAnimBg="0"/>
      <p:bldP spid="3604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资源不能共享</a:t>
            </a:r>
          </a:p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各个独立的项目处于相对封闭状态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不利于公司政策的贯彻</a:t>
            </a:r>
          </a:p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对项目组织的成员缺少一种事业上的连续性和安全感</a:t>
            </a:r>
          </a:p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项目组织之间处于分割状态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缺少信息交流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F15EF95A-A271-4D12-9197-928962171831}" type="slidenum">
              <a:rPr lang="en-US" altLang="zh-CN"/>
              <a:pPr/>
              <a:t>19</a:t>
            </a:fld>
            <a:r>
              <a:rPr lang="zh-CN" altLang="en-US"/>
              <a:t>页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项目型缺点</a:t>
            </a:r>
          </a:p>
        </p:txBody>
      </p:sp>
    </p:spTree>
    <p:extLst>
      <p:ext uri="{BB962C8B-B14F-4D97-AF65-F5344CB8AC3E}">
        <p14:creationId xmlns="" xmlns:p14="http://schemas.microsoft.com/office/powerpoint/2010/main" val="3929073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 autoUpdateAnimBg="0"/>
      <p:bldP spid="3614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9F462689-AD5B-46FC-B4AB-2AB21CDC7A8C}" type="slidenum">
              <a:rPr lang="en-US" altLang="zh-CN"/>
              <a:pPr/>
              <a:t>2</a:t>
            </a:fld>
            <a:r>
              <a:rPr lang="zh-CN" altLang="en-US"/>
              <a:t>页</a:t>
            </a:r>
          </a:p>
        </p:txBody>
      </p:sp>
      <p:sp>
        <p:nvSpPr>
          <p:cNvPr id="37069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  <a:noFill/>
        </p:spPr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2.2.2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项目经理职业道德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693" name="Rectangle 1027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772816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个人和职业行为标准</a:t>
            </a: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对自己的行为承担责任</a:t>
            </a: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获得一定的资格认可</a:t>
            </a: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知识的更新和持续的个人发展</a:t>
            </a: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提高专业威信</a:t>
            </a: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遵守并鼓励同事遵守行业规范</a:t>
            </a: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遵守国家的法律</a:t>
            </a:r>
          </a:p>
          <a:p>
            <a:pPr lvl="1"/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690" name="日期占位符 3"/>
          <p:cNvSpPr txBox="1">
            <a:spLocks noGrp="1"/>
          </p:cNvSpPr>
          <p:nvPr/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C83A0FB-0F1A-4C2D-BBF0-318936035B71}" type="datetime1">
              <a:rPr lang="zh-CN" altLang="en-US" sz="1400"/>
              <a:pPr eaLnBrk="1" hangingPunct="1"/>
              <a:t>2018/3/13</a:t>
            </a:fld>
            <a:endParaRPr lang="en-US" altLang="zh-CN" sz="1400"/>
          </a:p>
        </p:txBody>
      </p:sp>
      <p:sp>
        <p:nvSpPr>
          <p:cNvPr id="370691" name="灯片编号占位符 5"/>
          <p:cNvSpPr txBox="1">
            <a:spLocks noGrp="1"/>
          </p:cNvSpPr>
          <p:nvPr/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9193CD47-29EC-4038-A771-F9E09178DA1A}" type="slidenum">
              <a:rPr lang="en-US" altLang="zh-CN" sz="1400"/>
              <a:pPr algn="r" eaLnBrk="1" hangingPunct="1"/>
              <a:t>2</a:t>
            </a:fld>
            <a:endParaRPr lang="en-US" altLang="zh-CN" sz="1400"/>
          </a:p>
        </p:txBody>
      </p:sp>
    </p:spTree>
    <p:extLst>
      <p:ext uri="{BB962C8B-B14F-4D97-AF65-F5344CB8AC3E}">
        <p14:creationId xmlns="" xmlns:p14="http://schemas.microsoft.com/office/powerpoint/2010/main" val="2308060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3B28FCF9-B499-4227-A90C-5C0841DBBCF6}" type="slidenum">
              <a:rPr lang="en-US" altLang="zh-CN"/>
              <a:pPr/>
              <a:t>20</a:t>
            </a:fld>
            <a:r>
              <a:rPr lang="zh-CN" altLang="en-US"/>
              <a:t>页</a:t>
            </a:r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矩阵型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弱矩阵型</a:t>
            </a:r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1933575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362500" name="Picture 4" descr="图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510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38661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6BE234EB-1AF6-4237-A600-9CA82FC6DB59}" type="slidenum">
              <a:rPr lang="en-US" altLang="zh-CN"/>
              <a:pPr/>
              <a:t>21</a:t>
            </a:fld>
            <a:r>
              <a:rPr lang="zh-CN" altLang="en-US"/>
              <a:t>页</a:t>
            </a:r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矩阵型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强矩阵型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1938338" y="1995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363524" name="Picture 4" descr="图6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95488"/>
            <a:ext cx="8915400" cy="46942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69252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专职的项目经理负责整个项目 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以项目为中心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,</a:t>
            </a:r>
          </a:p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公司的多个项目可以共享各个职能部门的资源</a:t>
            </a:r>
          </a:p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即利于项目目标的实现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又利于公司目标方针的贯彻</a:t>
            </a:r>
          </a:p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项目成员的顾虑减少了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303AB542-8AA8-4F09-9D64-D8A27ADE20EB}" type="slidenum">
              <a:rPr lang="en-US" altLang="zh-CN"/>
              <a:pPr/>
              <a:t>22</a:t>
            </a:fld>
            <a:r>
              <a:rPr lang="zh-CN" altLang="en-US"/>
              <a:t>页</a:t>
            </a:r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矩阵型优点</a:t>
            </a:r>
          </a:p>
        </p:txBody>
      </p:sp>
    </p:spTree>
    <p:extLst>
      <p:ext uri="{BB962C8B-B14F-4D97-AF65-F5344CB8AC3E}">
        <p14:creationId xmlns="" xmlns:p14="http://schemas.microsoft.com/office/powerpoint/2010/main" val="1865736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 autoUpdateAnimBg="0"/>
      <p:bldP spid="3645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容易引起职能经理和项目经理权力的冲突</a:t>
            </a:r>
          </a:p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资源共享也能引起项目之间的冲突</a:t>
            </a:r>
          </a:p>
          <a:p>
            <a:pPr marL="533400" indent="-533400">
              <a:buFont typeface="Monotype Sorts" charset="0"/>
              <a:buAutoNum type="arabicPeriod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项目成员有多头领导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FCD21F3B-754E-4B1D-B9BC-5786D46AA86B}" type="slidenum">
              <a:rPr lang="en-US" altLang="zh-CN"/>
              <a:pPr/>
              <a:t>23</a:t>
            </a:fld>
            <a:r>
              <a:rPr lang="zh-CN" altLang="en-US"/>
              <a:t>页</a:t>
            </a:r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矩阵型缺点</a:t>
            </a:r>
          </a:p>
        </p:txBody>
      </p:sp>
    </p:spTree>
    <p:extLst>
      <p:ext uri="{BB962C8B-B14F-4D97-AF65-F5344CB8AC3E}">
        <p14:creationId xmlns="" xmlns:p14="http://schemas.microsoft.com/office/powerpoint/2010/main" val="2344113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 autoUpdateAnimBg="0"/>
      <p:bldP spid="36557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993918E-45BE-4239-97F0-9D4737376458}" type="slidenum">
              <a:rPr lang="en-US" altLang="zh-CN"/>
              <a:pPr/>
              <a:t>24</a:t>
            </a:fld>
            <a:r>
              <a:rPr lang="zh-CN" altLang="en-US"/>
              <a:t>页</a:t>
            </a: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2800">
                <a:latin typeface="黑体" pitchFamily="49" charset="-122"/>
                <a:ea typeface="黑体" pitchFamily="49" charset="-122"/>
              </a:rPr>
              <a:t>Sample Organizational Chart for a Large IT Project</a:t>
            </a:r>
          </a:p>
        </p:txBody>
      </p:sp>
      <p:pic>
        <p:nvPicPr>
          <p:cNvPr id="3665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16113"/>
            <a:ext cx="8229600" cy="458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9415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8AB30745-340A-48CA-8B51-F11CC7758C6D}" type="slidenum">
              <a:rPr lang="en-US" altLang="zh-CN"/>
              <a:pPr/>
              <a:t>25</a:t>
            </a:fld>
            <a:r>
              <a:rPr lang="zh-CN" altLang="en-US"/>
              <a:t>页</a:t>
            </a: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Hot Tip</a:t>
            </a: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250825" y="1774825"/>
            <a:ext cx="8893175" cy="407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/>
            <a:r>
              <a:rPr lang="zh-CN" altLang="en-US" sz="2400" b="1"/>
              <a:t>四</a:t>
            </a:r>
            <a:r>
              <a:rPr lang="en-US" altLang="zh-CN" sz="2400" b="1"/>
              <a:t>. </a:t>
            </a:r>
            <a:r>
              <a:rPr lang="zh-CN" altLang="en-US" sz="2400" b="1"/>
              <a:t>项目组织形式的选择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altLang="zh-CN" sz="2400" b="1"/>
              <a:t>1</a:t>
            </a:r>
            <a:r>
              <a:rPr lang="zh-CN" altLang="en-US" sz="2400" b="1"/>
              <a:t>．不同组织类型对项目的影响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sz="2400" b="1"/>
              <a:t>项目经理的权力。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sz="2400" b="1"/>
              <a:t>全职人员的百分比。项目型组织里，</a:t>
            </a:r>
            <a:r>
              <a:rPr lang="en-US" altLang="zh-CN" sz="2400" b="1"/>
              <a:t>85%</a:t>
            </a:r>
            <a:r>
              <a:rPr lang="zh-CN" altLang="en-US" sz="2400" b="1"/>
              <a:t>到</a:t>
            </a:r>
            <a:r>
              <a:rPr lang="en-US" altLang="zh-CN" sz="2400" b="1"/>
              <a:t>100%</a:t>
            </a:r>
            <a:r>
              <a:rPr lang="zh-CN" altLang="en-US" sz="2400" b="1"/>
              <a:t>都是全职的项目工作人员。矩阵型组织中一般全职项目工作人员占一半以上。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sz="2400" b="1"/>
              <a:t>项目经理的角色。职能型项目组织的项目经理是兼职的，有时只是项目的协调员或项目的联系人。而项目型的项目经理是全职的，矩阵型的项目经理通常都是以全职工作人员的角色参与项目工作。</a:t>
            </a: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84213" y="1125538"/>
            <a:ext cx="6911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/>
              <a:t>2.3 </a:t>
            </a:r>
            <a:r>
              <a:rPr lang="zh-CN" altLang="en-US" sz="3200" b="1" dirty="0"/>
              <a:t>项目组织类型</a:t>
            </a:r>
          </a:p>
        </p:txBody>
      </p:sp>
    </p:spTree>
    <p:extLst>
      <p:ext uri="{BB962C8B-B14F-4D97-AF65-F5344CB8AC3E}">
        <p14:creationId xmlns="" xmlns:p14="http://schemas.microsoft.com/office/powerpoint/2010/main" val="73656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499" name="Group 29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="" xmlns:p14="http://schemas.microsoft.com/office/powerpoint/2010/main" val="3561522414"/>
              </p:ext>
            </p:extLst>
          </p:nvPr>
        </p:nvGraphicFramePr>
        <p:xfrm>
          <a:off x="1138564" y="1486579"/>
          <a:ext cx="7321868" cy="4663440"/>
        </p:xfrm>
        <a:graphic>
          <a:graphicData uri="http://schemas.openxmlformats.org/drawingml/2006/table">
            <a:tbl>
              <a:tblPr/>
              <a:tblGrid>
                <a:gridCol w="2441575"/>
                <a:gridCol w="1275080"/>
                <a:gridCol w="1760538"/>
                <a:gridCol w="1844675"/>
              </a:tblGrid>
              <a:tr h="628883">
                <a:tc>
                  <a:txBody>
                    <a:bodyPr/>
                    <a:lstStyle/>
                    <a:p>
                      <a:pPr marL="342900" marR="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组织结构</a:t>
                      </a:r>
                    </a:p>
                    <a:p>
                      <a:pPr marL="3429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影响因素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职能型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矩阵型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项目型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不确定性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高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高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所用技术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标准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复杂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新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复杂程度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高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持续时间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短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长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规模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小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重要性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低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高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客户类型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各种各样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单一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对内部依赖性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弱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强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对外部依赖性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强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强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时间局限性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弱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强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322A48B2-B083-4E14-9908-B3473755AEF3}" type="slidenum">
              <a:rPr lang="en-US" altLang="zh-CN"/>
              <a:pPr/>
              <a:t>26</a:t>
            </a:fld>
            <a:r>
              <a:rPr lang="zh-CN" altLang="en-US"/>
              <a:t>页</a:t>
            </a:r>
          </a:p>
        </p:txBody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889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/>
              <a:t>．</a:t>
            </a:r>
            <a:r>
              <a:rPr lang="zh-CN" altLang="en-US" b="1">
                <a:solidFill>
                  <a:schemeClr val="bg1"/>
                </a:solidFill>
              </a:rPr>
              <a:t>影响组织选择的关键因素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388827" y="617538"/>
            <a:ext cx="6911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/>
              <a:t>2.3 </a:t>
            </a:r>
            <a:r>
              <a:rPr lang="zh-CN" altLang="en-US" sz="3200" b="1" dirty="0"/>
              <a:t>项目组织类型</a:t>
            </a:r>
          </a:p>
        </p:txBody>
      </p:sp>
    </p:spTree>
    <p:extLst>
      <p:ext uri="{BB962C8B-B14F-4D97-AF65-F5344CB8AC3E}">
        <p14:creationId xmlns="" xmlns:p14="http://schemas.microsoft.com/office/powerpoint/2010/main" val="300878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426" name="Object 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="" xmlns:p14="http://schemas.microsoft.com/office/powerpoint/2010/main" val="3863617796"/>
              </p:ext>
            </p:extLst>
          </p:nvPr>
        </p:nvGraphicFramePr>
        <p:xfrm>
          <a:off x="906463" y="2133600"/>
          <a:ext cx="7835900" cy="4032250"/>
        </p:xfrm>
        <a:graphic>
          <a:graphicData uri="http://schemas.openxmlformats.org/presentationml/2006/ole">
            <p:oleObj spid="_x0000_s1030" name="Document" r:id="rId3" imgW="5566107" imgH="2863680" progId="">
              <p:embed/>
            </p:oleObj>
          </a:graphicData>
        </a:graphic>
      </p:graphicFrame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CFFC16A4-9A07-4364-AF98-A4E91E702AF6}" type="slidenum">
              <a:rPr lang="en-US" altLang="zh-CN"/>
              <a:pPr/>
              <a:t>27</a:t>
            </a:fld>
            <a:r>
              <a:rPr lang="zh-CN" altLang="en-US"/>
              <a:t>页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gray">
          <a:xfrm>
            <a:off x="1692275" y="1125538"/>
            <a:ext cx="29482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/>
              <a:t>2.3 </a:t>
            </a:r>
            <a:r>
              <a:rPr lang="zh-CN" altLang="en-US" b="1" dirty="0"/>
              <a:t>项目经理的责任和权力</a:t>
            </a:r>
          </a:p>
        </p:txBody>
      </p:sp>
    </p:spTree>
    <p:extLst>
      <p:ext uri="{BB962C8B-B14F-4D97-AF65-F5344CB8AC3E}">
        <p14:creationId xmlns="" xmlns:p14="http://schemas.microsoft.com/office/powerpoint/2010/main" val="2543597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    你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的项目管理的经验告诉你，你的基本职责就是通过授权，将任务分配给团队的成员，依靠它们的力量开发出项目计划要求的可交付成果。由于你的项目不是项目型组织，因此你不能直接参与人力资源管理的工作（它们是职能经理和人力资源经理的主要工作），因此，你需要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A)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从外部筹集资源来完成项目工作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B)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确保项目人员认识到为了保证项目的顺利完成，服从行政管理是必要的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C) 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希望职能经理不要过多的管理项目团队的成员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D) 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请求人力资源主管亲自批准项目人员分配计划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6C81130-88C1-4D9D-A988-4447273357B5}" type="slidenum">
              <a:rPr lang="en-US" altLang="zh-CN"/>
              <a:pPr/>
              <a:t>28</a:t>
            </a:fld>
            <a:r>
              <a:rPr lang="zh-CN" altLang="en-US"/>
              <a:t>页</a:t>
            </a: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案例题</a:t>
            </a:r>
          </a:p>
        </p:txBody>
      </p:sp>
      <p:sp>
        <p:nvSpPr>
          <p:cNvPr id="367620" name="AutoShape 4"/>
          <p:cNvSpPr>
            <a:spLocks noChangeArrowheads="1"/>
          </p:cNvSpPr>
          <p:nvPr/>
        </p:nvSpPr>
        <p:spPr bwMode="auto">
          <a:xfrm>
            <a:off x="838200" y="4495800"/>
            <a:ext cx="381000" cy="381000"/>
          </a:xfrm>
          <a:prstGeom prst="star5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22458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 autoUpdateAnimBg="0"/>
      <p:bldP spid="367618" grpId="0" animBg="1"/>
      <p:bldP spid="3676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F90B1870-8936-44AE-91AB-966859DD3989}" type="slidenum">
              <a:rPr lang="en-US" altLang="zh-CN"/>
              <a:pPr/>
              <a:t>29</a:t>
            </a:fld>
            <a:r>
              <a:rPr lang="zh-CN" altLang="en-US"/>
              <a:t>页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83568" y="54868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课堂讨论</a:t>
            </a:r>
            <a:br>
              <a:rPr lang="zh-CN" altLang="en-US" sz="4400" dirty="0"/>
            </a:br>
            <a:endParaRPr lang="zh-CN" altLang="en-US" dirty="0"/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323528" y="1751013"/>
            <a:ext cx="8748713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例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</a:rPr>
              <a:t>：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某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企业是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以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项目为基础的企业，即企业的经营活动是有许多项目活动有机构成。为了适应企业的这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一特点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，企业组织结构采用了矩阵式组织结构，但是在项目运作过程中，项目的资源如人员经常会受到项目经理及职能经理的双重领导，降低了运作效率和效果。某项目经理为了使项目成员在项目存续期间不受干扰，规定在项目成员进入项目组必须接受这样一条约束，即在项目组工作时不与原属职能部门发生任何联系。请分析这位项目经理的做法是否合理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？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endParaRPr kumimoji="1" lang="en-US" altLang="zh-CN" sz="24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32452" name="Object 4"/>
          <p:cNvGraphicFramePr>
            <a:graphicFrameLocks noChangeAspect="1"/>
          </p:cNvGraphicFramePr>
          <p:nvPr/>
        </p:nvGraphicFramePr>
        <p:xfrm>
          <a:off x="7092950" y="5159375"/>
          <a:ext cx="2051050" cy="1698625"/>
        </p:xfrm>
        <a:graphic>
          <a:graphicData uri="http://schemas.openxmlformats.org/presentationml/2006/ole">
            <p:oleObj spid="_x0000_s2054" name="剪辑" r:id="rId3" imgW="4046538" imgH="33528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1205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 txBox="1">
            <a:spLocks noGrp="1"/>
          </p:cNvSpPr>
          <p:nvPr/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43BDFCD-48A0-4A80-BB08-545BC876C649}" type="datetime1">
              <a:rPr lang="zh-CN" altLang="en-US" sz="1400"/>
              <a:pPr/>
              <a:t>2018/3/13</a:t>
            </a:fld>
            <a:endParaRPr lang="en-US" altLang="zh-CN" sz="1400"/>
          </a:p>
        </p:txBody>
      </p:sp>
      <p:sp>
        <p:nvSpPr>
          <p:cNvPr id="56323" name="灯片编号占位符 5"/>
          <p:cNvSpPr txBox="1">
            <a:spLocks noGrp="1"/>
          </p:cNvSpPr>
          <p:nvPr/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D54F062B-4FDD-4656-BB88-6E5EBC37EA33}" type="slidenum">
              <a:rPr lang="en-US" altLang="zh-CN" sz="1400"/>
              <a:pPr algn="r"/>
              <a:t>3</a:t>
            </a:fld>
            <a:endParaRPr lang="en-US" altLang="zh-CN" sz="140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  <a:noFill/>
        </p:spPr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项目经理的角色</a:t>
            </a:r>
          </a:p>
        </p:txBody>
      </p:sp>
      <p:sp>
        <p:nvSpPr>
          <p:cNvPr id="5632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Monotype Sorts" charset="0"/>
              <a:buAutoNum type="arabicPeriod"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项目组织的领导者</a:t>
            </a:r>
          </a:p>
          <a:p>
            <a:pPr marL="457200" indent="-457200">
              <a:buFont typeface="Monotype Sorts" charset="0"/>
              <a:buAutoNum type="arabicPeriod"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项目组织的管理者</a:t>
            </a:r>
          </a:p>
          <a:p>
            <a:pPr marL="457200" indent="-457200">
              <a:buFont typeface="Monotype Sorts" charset="0"/>
              <a:buAutoNum type="arabicPeriod"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项目组织的决策者</a:t>
            </a:r>
          </a:p>
          <a:p>
            <a:pPr marL="457200" indent="-457200">
              <a:buFont typeface="Monotype Sorts" charset="0"/>
              <a:buAutoNum type="arabicPeriod"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项目组织的分析者</a:t>
            </a:r>
          </a:p>
          <a:p>
            <a:pPr marL="457200" indent="-457200">
              <a:buFont typeface="Monotype Sorts" charset="0"/>
              <a:buAutoNum type="arabicPeriod"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项目组织的计划者</a:t>
            </a:r>
          </a:p>
          <a:p>
            <a:pPr marL="457200" indent="-457200">
              <a:buFont typeface="Monotype Sorts" charset="0"/>
              <a:buAutoNum type="arabicPeriod"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项目组织的控制者</a:t>
            </a:r>
          </a:p>
          <a:p>
            <a:pPr marL="457200" indent="-457200">
              <a:buFont typeface="Monotype Sorts" charset="0"/>
              <a:buAutoNum type="arabicPeriod"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项目组织的组织者</a:t>
            </a:r>
          </a:p>
          <a:p>
            <a:pPr marL="457200" indent="-457200">
              <a:buFont typeface="Monotype Sorts" charset="0"/>
              <a:buAutoNum type="arabicPeriod"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项目组织的评价者</a:t>
            </a:r>
          </a:p>
          <a:p>
            <a:pPr marL="457200" indent="-457200">
              <a:buFont typeface="Monotype Sorts" charset="0"/>
              <a:buAutoNum type="arabicPeriod"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项目组织的协调者</a:t>
            </a:r>
          </a:p>
          <a:p>
            <a:pPr marL="457200" indent="-457200">
              <a:buFontTx/>
              <a:buNone/>
            </a:pPr>
            <a:endParaRPr lang="en-US" altLang="zh-CN" sz="280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8813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sz="4000" b="1" dirty="0" smtClean="0">
                <a:latin typeface="Times New Roman" pitchFamily="18" charset="0"/>
                <a:ea typeface="楷体_GB2312" pitchFamily="49" charset="-122"/>
              </a:rPr>
              <a:t>“校务通系统”案例</a:t>
            </a:r>
            <a:r>
              <a:rPr kumimoji="1" lang="zh-CN" altLang="en-US" sz="4000" b="1" dirty="0">
                <a:latin typeface="Times New Roman" pitchFamily="18" charset="0"/>
                <a:ea typeface="楷体_GB2312" pitchFamily="49" charset="-122"/>
              </a:rPr>
              <a:t>沟通计划       </a:t>
            </a:r>
            <a:r>
              <a:rPr kumimoji="1" lang="en-US" altLang="zh-CN" sz="4000" b="1" dirty="0">
                <a:latin typeface="Times New Roman" pitchFamily="18" charset="0"/>
                <a:ea typeface="楷体_GB2312" pitchFamily="49" charset="-122"/>
              </a:rPr>
              <a:t>P.139 </a:t>
            </a:r>
            <a:endParaRPr kumimoji="1" lang="en-US" altLang="zh-CN" sz="40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buNone/>
            </a:pPr>
            <a:endParaRPr kumimoji="1" lang="zh-CN" altLang="en-US" sz="4000" b="1" dirty="0"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sz="4000" b="1" dirty="0" smtClean="0">
                <a:ea typeface="宋体" pitchFamily="2" charset="-122"/>
              </a:rPr>
              <a:t>“校务通系统”</a:t>
            </a:r>
            <a:r>
              <a:rPr lang="zh-CN" altLang="en-US" sz="4000" b="1" dirty="0">
                <a:ea typeface="宋体" pitchFamily="2" charset="-122"/>
              </a:rPr>
              <a:t>项目团队组织结构：</a:t>
            </a:r>
          </a:p>
          <a:p>
            <a:pPr>
              <a:buFont typeface="Wingdings" pitchFamily="2" charset="2"/>
              <a:buChar char="q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团队组织结构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见教材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p132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9041749B-61E2-4704-9C98-49CCE25C8C62}" type="slidenum">
              <a:rPr lang="en-US" altLang="zh-CN"/>
              <a:pPr/>
              <a:t>30</a:t>
            </a:fld>
            <a:r>
              <a:rPr lang="zh-CN" altLang="en-US"/>
              <a:t>页</a:t>
            </a: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noFill/>
          <a:ln/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案例分析</a:t>
            </a:r>
          </a:p>
        </p:txBody>
      </p:sp>
    </p:spTree>
    <p:extLst>
      <p:ext uri="{BB962C8B-B14F-4D97-AF65-F5344CB8AC3E}">
        <p14:creationId xmlns="" xmlns:p14="http://schemas.microsoft.com/office/powerpoint/2010/main" val="184711621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819400" y="4953000"/>
            <a:ext cx="5167313" cy="414338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>
              <a:lnSpc>
                <a:spcPct val="8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Click to edit company slogan .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white">
          <a:xfrm>
            <a:off x="2987675" y="2420938"/>
            <a:ext cx="4148138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7200" dirty="0"/>
              <a:t>谢 谢！</a:t>
            </a:r>
          </a:p>
        </p:txBody>
      </p:sp>
      <p:sp>
        <p:nvSpPr>
          <p:cNvPr id="375812" name="WordArt 4"/>
          <p:cNvSpPr>
            <a:spLocks noChangeArrowheads="1" noChangeShapeType="1" noTextEdit="1"/>
          </p:cNvSpPr>
          <p:nvPr/>
        </p:nvSpPr>
        <p:spPr bwMode="gray">
          <a:xfrm>
            <a:off x="2286000" y="4191000"/>
            <a:ext cx="50292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463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/>
      <p:bldP spid="3758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3"/>
          <p:cNvSpPr txBox="1">
            <a:spLocks noGrp="1"/>
          </p:cNvSpPr>
          <p:nvPr/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515755E-7F7A-402D-B7ED-E47A84C683AD}" type="datetime1">
              <a:rPr lang="zh-CN" altLang="en-US" sz="1400"/>
              <a:pPr/>
              <a:t>2018/3/13</a:t>
            </a:fld>
            <a:endParaRPr lang="en-US" altLang="zh-CN" sz="1400"/>
          </a:p>
        </p:txBody>
      </p:sp>
      <p:sp>
        <p:nvSpPr>
          <p:cNvPr id="57347" name="灯片编号占位符 5"/>
          <p:cNvSpPr txBox="1">
            <a:spLocks noGrp="1"/>
          </p:cNvSpPr>
          <p:nvPr/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D2E971DC-4FB4-45F2-9DA9-8FBC049B8C5B}" type="slidenum">
              <a:rPr lang="en-US" altLang="zh-CN" sz="1400"/>
              <a:pPr algn="r"/>
              <a:t>4</a:t>
            </a:fld>
            <a:endParaRPr lang="en-US" altLang="zh-CN" sz="140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  <a:noFill/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项目经理的责任</a:t>
            </a:r>
          </a:p>
        </p:txBody>
      </p:sp>
      <p:sp>
        <p:nvSpPr>
          <p:cNvPr id="5734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开发计划</a:t>
            </a: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组织实施</a:t>
            </a: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项目控制</a:t>
            </a:r>
          </a:p>
          <a:p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3919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/>
          <p:cNvSpPr txBox="1">
            <a:spLocks noGrp="1"/>
          </p:cNvSpPr>
          <p:nvPr/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F73FBEA-635A-4CC9-AF24-F55AA7CDE3A2}" type="datetime1">
              <a:rPr lang="zh-CN" altLang="en-US" sz="1400"/>
              <a:pPr/>
              <a:t>2018/3/13</a:t>
            </a:fld>
            <a:endParaRPr lang="en-US" altLang="zh-CN" sz="1400"/>
          </a:p>
        </p:txBody>
      </p:sp>
      <p:sp>
        <p:nvSpPr>
          <p:cNvPr id="58371" name="灯片编号占位符 5"/>
          <p:cNvSpPr txBox="1">
            <a:spLocks noGrp="1"/>
          </p:cNvSpPr>
          <p:nvPr/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5EB9EDEA-C27B-4256-A630-57FA935B12C3}" type="slidenum">
              <a:rPr lang="en-US" altLang="zh-CN" sz="1400"/>
              <a:pPr algn="r"/>
              <a:t>5</a:t>
            </a:fld>
            <a:endParaRPr lang="en-US" altLang="zh-CN" sz="140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  <a:noFill/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项目经理的权利</a:t>
            </a:r>
          </a:p>
        </p:txBody>
      </p:sp>
      <p:sp>
        <p:nvSpPr>
          <p:cNvPr id="5837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制定项目相关决策</a:t>
            </a: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挑选项目成员的权利</a:t>
            </a: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对项目获得的资源进行再分配</a:t>
            </a: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zh-CN" altLang="en-US" sz="4400" dirty="0">
                <a:latin typeface="黑体" pitchFamily="49" charset="-122"/>
                <a:ea typeface="黑体" pitchFamily="49" charset="-122"/>
              </a:rPr>
              <a:t>　　　　</a:t>
            </a:r>
            <a:r>
              <a:rPr lang="zh-CN" altLang="en-US" sz="4400" b="1" u="sng" dirty="0">
                <a:solidFill>
                  <a:srgbClr val="B0AC00"/>
                </a:solidFill>
                <a:latin typeface="黑体" pitchFamily="49" charset="-122"/>
                <a:ea typeface="黑体" pitchFamily="49" charset="-122"/>
              </a:rPr>
              <a:t>责任大于权利</a:t>
            </a:r>
          </a:p>
        </p:txBody>
      </p:sp>
    </p:spTree>
    <p:extLst>
      <p:ext uri="{BB962C8B-B14F-4D97-AF65-F5344CB8AC3E}">
        <p14:creationId xmlns="" xmlns:p14="http://schemas.microsoft.com/office/powerpoint/2010/main" val="3216921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8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3"/>
          <p:cNvSpPr txBox="1">
            <a:spLocks noGrp="1"/>
          </p:cNvSpPr>
          <p:nvPr/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F173984-34AF-43D3-9E20-E3B43905392F}" type="datetime1">
              <a:rPr lang="zh-CN" altLang="en-US" sz="1400"/>
              <a:pPr/>
              <a:t>2018/3/13</a:t>
            </a:fld>
            <a:endParaRPr lang="en-US" altLang="zh-CN" sz="1400"/>
          </a:p>
        </p:txBody>
      </p:sp>
      <p:sp>
        <p:nvSpPr>
          <p:cNvPr id="59395" name="灯片编号占位符 5"/>
          <p:cNvSpPr txBox="1">
            <a:spLocks noGrp="1"/>
          </p:cNvSpPr>
          <p:nvPr/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41FD4E59-4120-44E5-9BB9-85B4915062D2}" type="slidenum">
              <a:rPr lang="en-US" altLang="zh-CN" sz="1400"/>
              <a:pPr algn="r"/>
              <a:t>6</a:t>
            </a:fld>
            <a:endParaRPr lang="en-US" altLang="zh-CN" sz="140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04813"/>
            <a:ext cx="7772400" cy="1143000"/>
          </a:xfrm>
          <a:noFill/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项目经理的工作环境</a:t>
            </a:r>
          </a:p>
        </p:txBody>
      </p:sp>
      <p:sp>
        <p:nvSpPr>
          <p:cNvPr id="59397" name="Oval 4"/>
          <p:cNvSpPr>
            <a:spLocks noChangeArrowheads="1"/>
          </p:cNvSpPr>
          <p:nvPr/>
        </p:nvSpPr>
        <p:spPr bwMode="auto">
          <a:xfrm>
            <a:off x="1524000" y="1371600"/>
            <a:ext cx="5791200" cy="5181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1752600" cy="544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>
                <a:latin typeface="Arial Narrow" pitchFamily="34" charset="0"/>
              </a:rPr>
              <a:t>政府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7010400" y="1676400"/>
            <a:ext cx="1752600" cy="544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>
                <a:latin typeface="Arial Narrow" pitchFamily="34" charset="0"/>
              </a:rPr>
              <a:t>分包商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457200" y="5715000"/>
            <a:ext cx="1752600" cy="544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>
                <a:latin typeface="Arial Narrow" pitchFamily="34" charset="0"/>
              </a:rPr>
              <a:t>外部客户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7010400" y="5715000"/>
            <a:ext cx="1752600" cy="544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>
                <a:latin typeface="Arial Narrow" pitchFamily="34" charset="0"/>
              </a:rPr>
              <a:t>供应商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3581400" y="36576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>
                <a:latin typeface="Arial Narrow" pitchFamily="34" charset="0"/>
              </a:rPr>
              <a:t>项目经理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3733800" y="17526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>
                <a:latin typeface="Arial Narrow" pitchFamily="34" charset="0"/>
              </a:rPr>
              <a:t>顶层经理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3581400" y="56388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>
                <a:latin typeface="Arial Narrow" pitchFamily="34" charset="0"/>
              </a:rPr>
              <a:t>职员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2133600" y="28194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>
                <a:latin typeface="Arial Narrow" pitchFamily="34" charset="0"/>
              </a:rPr>
              <a:t>内部客户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5562600" y="27432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>
                <a:latin typeface="Arial Narrow" pitchFamily="34" charset="0"/>
              </a:rPr>
              <a:t>老板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2133600" y="48006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>
                <a:latin typeface="Arial Narrow" pitchFamily="34" charset="0"/>
              </a:rPr>
              <a:t>控制的内部资源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5486400" y="49530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>
                <a:latin typeface="Arial Narrow" pitchFamily="34" charset="0"/>
              </a:rPr>
              <a:t>同事</a:t>
            </a:r>
          </a:p>
        </p:txBody>
      </p:sp>
    </p:spTree>
    <p:extLst>
      <p:ext uri="{BB962C8B-B14F-4D97-AF65-F5344CB8AC3E}">
        <p14:creationId xmlns="" xmlns:p14="http://schemas.microsoft.com/office/powerpoint/2010/main" val="3751511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E9747960-B778-40D7-A26A-685DA2780CE7}" type="slidenum">
              <a:rPr lang="en-US" altLang="zh-CN"/>
              <a:pPr/>
              <a:t>7</a:t>
            </a:fld>
            <a:r>
              <a:rPr lang="zh-CN" altLang="en-US"/>
              <a:t>页</a:t>
            </a:r>
          </a:p>
        </p:txBody>
      </p:sp>
      <p:sp>
        <p:nvSpPr>
          <p:cNvPr id="3717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  <a:noFill/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项目经理的职业道德</a:t>
            </a:r>
          </a:p>
        </p:txBody>
      </p:sp>
      <p:sp>
        <p:nvSpPr>
          <p:cNvPr id="37171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工作中，项目经理应该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发挥领导才能最大限度的提高生产率，最大限度的压缩成本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采用先进的技术，保证达到项目计划设定的质量、进度、成本的目标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平等对待项目团队成员、同行、同事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保护团队成员免受身心伤害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为项目团队成员提供适当的工作条件和机会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乐于接受他人的批评、善于提出诚恳的意见、正确评价他人的贡献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帮助团队成员、同行、同事提高专业知识</a:t>
            </a:r>
          </a:p>
        </p:txBody>
      </p:sp>
      <p:sp>
        <p:nvSpPr>
          <p:cNvPr id="371714" name="日期占位符 3"/>
          <p:cNvSpPr txBox="1">
            <a:spLocks noGrp="1"/>
          </p:cNvSpPr>
          <p:nvPr/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4D5787-9E9E-4E60-B4CE-D9DBDA0EA145}" type="datetime1">
              <a:rPr lang="zh-CN" altLang="en-US" sz="1400"/>
              <a:pPr eaLnBrk="1" hangingPunct="1"/>
              <a:t>2018/3/13</a:t>
            </a:fld>
            <a:endParaRPr lang="en-US" altLang="zh-CN" sz="1400"/>
          </a:p>
        </p:txBody>
      </p:sp>
      <p:sp>
        <p:nvSpPr>
          <p:cNvPr id="371715" name="灯片编号占位符 5"/>
          <p:cNvSpPr txBox="1">
            <a:spLocks noGrp="1"/>
          </p:cNvSpPr>
          <p:nvPr/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8E67CAE2-C7D3-49B6-8DCD-9615B9AEF53A}" type="slidenum">
              <a:rPr lang="en-US" altLang="zh-CN" sz="1400"/>
              <a:pPr algn="r" eaLnBrk="1" hangingPunct="1"/>
              <a:t>7</a:t>
            </a:fld>
            <a:endParaRPr lang="en-US" altLang="zh-CN" sz="1400"/>
          </a:p>
        </p:txBody>
      </p:sp>
    </p:spTree>
    <p:extLst>
      <p:ext uri="{BB962C8B-B14F-4D97-AF65-F5344CB8AC3E}">
        <p14:creationId xmlns="" xmlns:p14="http://schemas.microsoft.com/office/powerpoint/2010/main" val="3390264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DBCCC2F5-C846-403D-B677-A48463707931}" type="slidenum">
              <a:rPr lang="en-US" altLang="zh-CN"/>
              <a:pPr/>
              <a:t>8</a:t>
            </a:fld>
            <a:r>
              <a:rPr lang="zh-CN" altLang="en-US"/>
              <a:t>页</a:t>
            </a:r>
          </a:p>
        </p:txBody>
      </p:sp>
      <p:sp>
        <p:nvSpPr>
          <p:cNvPr id="3727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  <a:noFill/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项目经理的职业道德</a:t>
            </a:r>
          </a:p>
        </p:txBody>
      </p:sp>
      <p:sp>
        <p:nvSpPr>
          <p:cNvPr id="37274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在雇主和客户的关系中，项目经理应该</a:t>
            </a: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做雇主和客户的诚实的代理人和受托人</a:t>
            </a: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任职和离职都对必要的信息予以保密</a:t>
            </a: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告知相关人员可能导致利益冲突的各种情况</a:t>
            </a: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不能给予或者接受价值超出正常范围的礼品、款项或者服务</a:t>
            </a: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诚实并且真实地报告项目的质量、费用和进度</a:t>
            </a:r>
          </a:p>
        </p:txBody>
      </p:sp>
      <p:sp>
        <p:nvSpPr>
          <p:cNvPr id="372738" name="日期占位符 3"/>
          <p:cNvSpPr txBox="1">
            <a:spLocks noGrp="1"/>
          </p:cNvSpPr>
          <p:nvPr/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55AC178-C69C-4431-8737-D06D8D1A8FCF}" type="datetime1">
              <a:rPr lang="zh-CN" altLang="en-US" sz="1400"/>
              <a:pPr eaLnBrk="1" hangingPunct="1"/>
              <a:t>2018/3/13</a:t>
            </a:fld>
            <a:endParaRPr lang="en-US" altLang="zh-CN" sz="1400"/>
          </a:p>
        </p:txBody>
      </p:sp>
      <p:sp>
        <p:nvSpPr>
          <p:cNvPr id="372739" name="灯片编号占位符 5"/>
          <p:cNvSpPr txBox="1">
            <a:spLocks noGrp="1"/>
          </p:cNvSpPr>
          <p:nvPr/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03C454BB-4098-4FEC-B3FA-3B6E939AE45E}" type="slidenum">
              <a:rPr lang="en-US" altLang="zh-CN" sz="1400"/>
              <a:pPr algn="r" eaLnBrk="1" hangingPunct="1"/>
              <a:t>8</a:t>
            </a:fld>
            <a:endParaRPr lang="en-US" altLang="zh-CN" sz="1400"/>
          </a:p>
        </p:txBody>
      </p:sp>
    </p:spTree>
    <p:extLst>
      <p:ext uri="{BB962C8B-B14F-4D97-AF65-F5344CB8AC3E}">
        <p14:creationId xmlns="" xmlns:p14="http://schemas.microsoft.com/office/powerpoint/2010/main" val="2857001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343D84FB-6D9E-461E-9782-9625260B3A17}" type="slidenum">
              <a:rPr lang="en-US" altLang="zh-CN"/>
              <a:pPr/>
              <a:t>9</a:t>
            </a:fld>
            <a:r>
              <a:rPr lang="zh-CN" altLang="en-US"/>
              <a:t>页</a:t>
            </a:r>
          </a:p>
        </p:txBody>
      </p:sp>
      <p:sp>
        <p:nvSpPr>
          <p:cNvPr id="3737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  <a:noFill/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项目经理的职业道德</a:t>
            </a:r>
          </a:p>
        </p:txBody>
      </p:sp>
      <p:sp>
        <p:nvSpPr>
          <p:cNvPr id="37376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履行社会义务方面</a:t>
            </a: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维护社会公共安全、卫生、福利并敢于指责侵犯公共利益的行为</a:t>
            </a: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努力推广项目管理专业知识</a:t>
            </a:r>
          </a:p>
          <a:p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3762" name="日期占位符 3"/>
          <p:cNvSpPr txBox="1">
            <a:spLocks noGrp="1"/>
          </p:cNvSpPr>
          <p:nvPr/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2E1764-371F-423D-9156-C85E8C5A4792}" type="datetime1">
              <a:rPr lang="zh-CN" altLang="en-US" sz="1400"/>
              <a:pPr eaLnBrk="1" hangingPunct="1"/>
              <a:t>2018/3/13</a:t>
            </a:fld>
            <a:endParaRPr lang="en-US" altLang="zh-CN" sz="1400"/>
          </a:p>
        </p:txBody>
      </p:sp>
      <p:sp>
        <p:nvSpPr>
          <p:cNvPr id="373763" name="灯片编号占位符 5"/>
          <p:cNvSpPr txBox="1">
            <a:spLocks noGrp="1"/>
          </p:cNvSpPr>
          <p:nvPr/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0B424ABB-401A-446A-AAA6-F91091BE442D}" type="slidenum">
              <a:rPr lang="en-US" altLang="zh-CN" sz="1400"/>
              <a:pPr algn="r" eaLnBrk="1" hangingPunct="1"/>
              <a:t>9</a:t>
            </a:fld>
            <a:endParaRPr lang="en-US" altLang="zh-CN" sz="1400"/>
          </a:p>
        </p:txBody>
      </p:sp>
    </p:spTree>
    <p:extLst>
      <p:ext uri="{BB962C8B-B14F-4D97-AF65-F5344CB8AC3E}">
        <p14:creationId xmlns="" xmlns:p14="http://schemas.microsoft.com/office/powerpoint/2010/main" val="1870300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</TotalTime>
  <Words>2422</Words>
  <Application>Microsoft Office PowerPoint</Application>
  <PresentationFormat>全屏显示(4:3)</PresentationFormat>
  <Paragraphs>241</Paragraphs>
  <Slides>31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波形</vt:lpstr>
      <vt:lpstr>Document</vt:lpstr>
      <vt:lpstr>剪辑</vt:lpstr>
      <vt:lpstr>2.2项目经理</vt:lpstr>
      <vt:lpstr>2.2.2项目经理职业道德</vt:lpstr>
      <vt:lpstr>项目经理的角色</vt:lpstr>
      <vt:lpstr>项目经理的责任</vt:lpstr>
      <vt:lpstr>项目经理的权利</vt:lpstr>
      <vt:lpstr>项目经理的工作环境</vt:lpstr>
      <vt:lpstr>项目经理的职业道德</vt:lpstr>
      <vt:lpstr>项目经理的职业道德</vt:lpstr>
      <vt:lpstr>项目经理的职业道德</vt:lpstr>
      <vt:lpstr>案例一</vt:lpstr>
      <vt:lpstr>案例二</vt:lpstr>
      <vt:lpstr>2.3项目组织结构特点</vt:lpstr>
      <vt:lpstr>项目组织结构的主要类型</vt:lpstr>
      <vt:lpstr>项目组织结构的主要类型职能型</vt:lpstr>
      <vt:lpstr>职能型优点</vt:lpstr>
      <vt:lpstr>职能型缺点</vt:lpstr>
      <vt:lpstr>项目型</vt:lpstr>
      <vt:lpstr>项目型优点</vt:lpstr>
      <vt:lpstr>项目型缺点</vt:lpstr>
      <vt:lpstr>矩阵型-弱矩阵型</vt:lpstr>
      <vt:lpstr>矩阵型-强矩阵型</vt:lpstr>
      <vt:lpstr>矩阵型优点</vt:lpstr>
      <vt:lpstr>矩阵型缺点</vt:lpstr>
      <vt:lpstr>Sample Organizational Chart for a Large IT Project</vt:lpstr>
      <vt:lpstr>Hot Tip</vt:lpstr>
      <vt:lpstr>幻灯片 26</vt:lpstr>
      <vt:lpstr>幻灯片 27</vt:lpstr>
      <vt:lpstr>案例题</vt:lpstr>
      <vt:lpstr>课堂讨论 </vt:lpstr>
      <vt:lpstr>案例分析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2.2项目经理</dc:title>
  <dc:creator>guang lei</dc:creator>
  <cp:lastModifiedBy>Administrator</cp:lastModifiedBy>
  <cp:revision>7</cp:revision>
  <dcterms:created xsi:type="dcterms:W3CDTF">2017-02-17T04:36:02Z</dcterms:created>
  <dcterms:modified xsi:type="dcterms:W3CDTF">2018-03-13T01:39:27Z</dcterms:modified>
</cp:coreProperties>
</file>