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3"/>
  </p:notesMasterIdLst>
  <p:sldIdLst>
    <p:sldId id="256" r:id="rId2"/>
    <p:sldId id="259" r:id="rId3"/>
    <p:sldId id="260" r:id="rId4"/>
    <p:sldId id="261" r:id="rId5"/>
    <p:sldId id="265" r:id="rId6"/>
    <p:sldId id="640" r:id="rId7"/>
    <p:sldId id="641" r:id="rId8"/>
    <p:sldId id="642" r:id="rId9"/>
    <p:sldId id="643" r:id="rId10"/>
    <p:sldId id="549" r:id="rId11"/>
    <p:sldId id="550" r:id="rId12"/>
    <p:sldId id="551" r:id="rId13"/>
    <p:sldId id="552" r:id="rId14"/>
    <p:sldId id="553" r:id="rId15"/>
    <p:sldId id="554" r:id="rId16"/>
    <p:sldId id="555" r:id="rId17"/>
    <p:sldId id="556" r:id="rId18"/>
    <p:sldId id="557" r:id="rId19"/>
    <p:sldId id="558" r:id="rId20"/>
    <p:sldId id="559" r:id="rId21"/>
    <p:sldId id="560" r:id="rId22"/>
    <p:sldId id="561" r:id="rId23"/>
    <p:sldId id="562" r:id="rId24"/>
    <p:sldId id="563" r:id="rId25"/>
    <p:sldId id="402" r:id="rId26"/>
    <p:sldId id="405" r:id="rId27"/>
    <p:sldId id="404" r:id="rId28"/>
    <p:sldId id="383" r:id="rId29"/>
    <p:sldId id="384" r:id="rId30"/>
    <p:sldId id="385" r:id="rId31"/>
    <p:sldId id="386" r:id="rId32"/>
    <p:sldId id="387" r:id="rId33"/>
    <p:sldId id="388" r:id="rId34"/>
    <p:sldId id="389" r:id="rId35"/>
    <p:sldId id="390" r:id="rId36"/>
    <p:sldId id="391"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564" r:id="rId50"/>
    <p:sldId id="565" r:id="rId51"/>
    <p:sldId id="566" r:id="rId52"/>
    <p:sldId id="585" r:id="rId53"/>
    <p:sldId id="579" r:id="rId54"/>
    <p:sldId id="580" r:id="rId55"/>
    <p:sldId id="581" r:id="rId56"/>
    <p:sldId id="582" r:id="rId57"/>
    <p:sldId id="583" r:id="rId58"/>
    <p:sldId id="584" r:id="rId59"/>
    <p:sldId id="569" r:id="rId60"/>
    <p:sldId id="571" r:id="rId61"/>
    <p:sldId id="572" r:id="rId62"/>
    <p:sldId id="587" r:id="rId63"/>
    <p:sldId id="589" r:id="rId64"/>
    <p:sldId id="590" r:id="rId65"/>
    <p:sldId id="573" r:id="rId66"/>
    <p:sldId id="575" r:id="rId67"/>
    <p:sldId id="576" r:id="rId68"/>
    <p:sldId id="577" r:id="rId69"/>
    <p:sldId id="446" r:id="rId70"/>
    <p:sldId id="307" r:id="rId71"/>
    <p:sldId id="308" r:id="rId72"/>
    <p:sldId id="309" r:id="rId73"/>
    <p:sldId id="310" r:id="rId74"/>
    <p:sldId id="591" r:id="rId75"/>
    <p:sldId id="592" r:id="rId76"/>
    <p:sldId id="593" r:id="rId77"/>
    <p:sldId id="594" r:id="rId78"/>
    <p:sldId id="596" r:id="rId79"/>
    <p:sldId id="597" r:id="rId80"/>
    <p:sldId id="598" r:id="rId81"/>
    <p:sldId id="599" r:id="rId82"/>
    <p:sldId id="600" r:id="rId83"/>
    <p:sldId id="601" r:id="rId84"/>
    <p:sldId id="602" r:id="rId85"/>
    <p:sldId id="609" r:id="rId86"/>
    <p:sldId id="610" r:id="rId87"/>
    <p:sldId id="611" r:id="rId88"/>
    <p:sldId id="612" r:id="rId89"/>
    <p:sldId id="483" r:id="rId90"/>
    <p:sldId id="490" r:id="rId91"/>
    <p:sldId id="491" r:id="rId92"/>
    <p:sldId id="486" r:id="rId93"/>
    <p:sldId id="488" r:id="rId94"/>
    <p:sldId id="329" r:id="rId95"/>
    <p:sldId id="330" r:id="rId96"/>
    <p:sldId id="331" r:id="rId97"/>
    <p:sldId id="332" r:id="rId98"/>
    <p:sldId id="492" r:id="rId99"/>
    <p:sldId id="493" r:id="rId100"/>
    <p:sldId id="334" r:id="rId101"/>
    <p:sldId id="336" r:id="rId102"/>
    <p:sldId id="337" r:id="rId103"/>
    <p:sldId id="338" r:id="rId104"/>
    <p:sldId id="339" r:id="rId105"/>
    <p:sldId id="340" r:id="rId106"/>
    <p:sldId id="494" r:id="rId107"/>
    <p:sldId id="495" r:id="rId108"/>
    <p:sldId id="644" r:id="rId109"/>
    <p:sldId id="341" r:id="rId110"/>
    <p:sldId id="496" r:id="rId111"/>
    <p:sldId id="497" r:id="rId112"/>
    <p:sldId id="498" r:id="rId113"/>
    <p:sldId id="499" r:id="rId114"/>
    <p:sldId id="500" r:id="rId115"/>
    <p:sldId id="501" r:id="rId116"/>
    <p:sldId id="502" r:id="rId117"/>
    <p:sldId id="503" r:id="rId118"/>
    <p:sldId id="613" r:id="rId119"/>
    <p:sldId id="505" r:id="rId120"/>
    <p:sldId id="506" r:id="rId121"/>
    <p:sldId id="507" r:id="rId122"/>
    <p:sldId id="508" r:id="rId123"/>
    <p:sldId id="509" r:id="rId124"/>
    <p:sldId id="510" r:id="rId125"/>
    <p:sldId id="512" r:id="rId126"/>
    <p:sldId id="513" r:id="rId127"/>
    <p:sldId id="514" r:id="rId128"/>
    <p:sldId id="515" r:id="rId129"/>
    <p:sldId id="516" r:id="rId130"/>
    <p:sldId id="517" r:id="rId131"/>
    <p:sldId id="518" r:id="rId132"/>
    <p:sldId id="519" r:id="rId133"/>
    <p:sldId id="520" r:id="rId134"/>
    <p:sldId id="521" r:id="rId135"/>
    <p:sldId id="522" r:id="rId136"/>
    <p:sldId id="523" r:id="rId137"/>
    <p:sldId id="524" r:id="rId138"/>
    <p:sldId id="525" r:id="rId139"/>
    <p:sldId id="526" r:id="rId140"/>
    <p:sldId id="527" r:id="rId141"/>
    <p:sldId id="528" r:id="rId142"/>
    <p:sldId id="529" r:id="rId143"/>
    <p:sldId id="530" r:id="rId144"/>
    <p:sldId id="531" r:id="rId145"/>
    <p:sldId id="532" r:id="rId146"/>
    <p:sldId id="533" r:id="rId147"/>
    <p:sldId id="534" r:id="rId148"/>
    <p:sldId id="535" r:id="rId149"/>
    <p:sldId id="536" r:id="rId150"/>
    <p:sldId id="537" r:id="rId151"/>
    <p:sldId id="538" r:id="rId152"/>
    <p:sldId id="539" r:id="rId153"/>
    <p:sldId id="540" r:id="rId154"/>
    <p:sldId id="614" r:id="rId155"/>
    <p:sldId id="616" r:id="rId156"/>
    <p:sldId id="638" r:id="rId157"/>
    <p:sldId id="618" r:id="rId158"/>
    <p:sldId id="617" r:id="rId159"/>
    <p:sldId id="623" r:id="rId160"/>
    <p:sldId id="639" r:id="rId161"/>
    <p:sldId id="625" r:id="rId162"/>
    <p:sldId id="626" r:id="rId163"/>
    <p:sldId id="627" r:id="rId164"/>
    <p:sldId id="352" r:id="rId165"/>
    <p:sldId id="353" r:id="rId166"/>
    <p:sldId id="354" r:id="rId167"/>
    <p:sldId id="355" r:id="rId168"/>
    <p:sldId id="356" r:id="rId169"/>
    <p:sldId id="357" r:id="rId170"/>
    <p:sldId id="358" r:id="rId171"/>
    <p:sldId id="359" r:id="rId172"/>
    <p:sldId id="360" r:id="rId173"/>
    <p:sldId id="361" r:id="rId174"/>
    <p:sldId id="362" r:id="rId175"/>
    <p:sldId id="363" r:id="rId176"/>
    <p:sldId id="365" r:id="rId177"/>
    <p:sldId id="366" r:id="rId178"/>
    <p:sldId id="367" r:id="rId179"/>
    <p:sldId id="368" r:id="rId180"/>
    <p:sldId id="369" r:id="rId181"/>
    <p:sldId id="370" r:id="rId18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Lucida Sans Unicode" panose="020B0602030504020204" pitchFamily="34" charset="0"/>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Lucida Sans Unicode" panose="020B0602030504020204" pitchFamily="34" charset="0"/>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Lucida Sans Unicode" panose="020B0602030504020204" pitchFamily="34" charset="0"/>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Lucida Sans Unicode" panose="020B0602030504020204" pitchFamily="34" charset="0"/>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Lucida Sans Unicode" panose="020B0602030504020204" pitchFamily="34" charset="0"/>
        <a:ea typeface="黑体" panose="02010609060101010101" pitchFamily="49" charset="-122"/>
        <a:cs typeface="+mn-cs"/>
      </a:defRPr>
    </a:lvl5pPr>
    <a:lvl6pPr marL="2286000" algn="l" defTabSz="914400" rtl="0" eaLnBrk="1" latinLnBrk="0" hangingPunct="1">
      <a:defRPr kern="1200">
        <a:solidFill>
          <a:schemeClr val="tx1"/>
        </a:solidFill>
        <a:latin typeface="Lucida Sans Unicode" panose="020B0602030504020204" pitchFamily="34" charset="0"/>
        <a:ea typeface="黑体" panose="02010609060101010101" pitchFamily="49" charset="-122"/>
        <a:cs typeface="+mn-cs"/>
      </a:defRPr>
    </a:lvl6pPr>
    <a:lvl7pPr marL="2743200" algn="l" defTabSz="914400" rtl="0" eaLnBrk="1" latinLnBrk="0" hangingPunct="1">
      <a:defRPr kern="1200">
        <a:solidFill>
          <a:schemeClr val="tx1"/>
        </a:solidFill>
        <a:latin typeface="Lucida Sans Unicode" panose="020B0602030504020204" pitchFamily="34" charset="0"/>
        <a:ea typeface="黑体" panose="02010609060101010101" pitchFamily="49" charset="-122"/>
        <a:cs typeface="+mn-cs"/>
      </a:defRPr>
    </a:lvl7pPr>
    <a:lvl8pPr marL="3200400" algn="l" defTabSz="914400" rtl="0" eaLnBrk="1" latinLnBrk="0" hangingPunct="1">
      <a:defRPr kern="1200">
        <a:solidFill>
          <a:schemeClr val="tx1"/>
        </a:solidFill>
        <a:latin typeface="Lucida Sans Unicode" panose="020B0602030504020204" pitchFamily="34" charset="0"/>
        <a:ea typeface="黑体" panose="02010609060101010101" pitchFamily="49" charset="-122"/>
        <a:cs typeface="+mn-cs"/>
      </a:defRPr>
    </a:lvl8pPr>
    <a:lvl9pPr marL="3657600" algn="l" defTabSz="914400" rtl="0" eaLnBrk="1" latinLnBrk="0" hangingPunct="1">
      <a:defRPr kern="1200">
        <a:solidFill>
          <a:schemeClr val="tx1"/>
        </a:solidFill>
        <a:latin typeface="Lucida Sans Unicode" panose="020B0602030504020204" pitchFamily="34" charset="0"/>
        <a:ea typeface="黑体" panose="02010609060101010101" pitchFamily="49"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14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tableStyles" Target="tableStyle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2FA1A94D-50B8-49D6-A9C8-5A9F204A66FA}" type="datetimeFigureOut">
              <a:rPr lang="zh-CN" altLang="en-US"/>
              <a:pPr>
                <a:defRPr/>
              </a:pPr>
              <a:t>2017/4/11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235C997A-E598-4CA0-8559-292E172126D3}" type="slidenum">
              <a:rPr lang="zh-CN" altLang="en-US"/>
              <a:pPr>
                <a:defRPr/>
              </a:pPr>
              <a:t>‹#›</a:t>
            </a:fld>
            <a:endParaRPr lang="zh-CN" altLang="en-US"/>
          </a:p>
        </p:txBody>
      </p:sp>
    </p:spTree>
    <p:extLst>
      <p:ext uri="{BB962C8B-B14F-4D97-AF65-F5344CB8AC3E}">
        <p14:creationId xmlns:p14="http://schemas.microsoft.com/office/powerpoint/2010/main" val="25298138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F6FF014D-9D4C-470D-99AB-4CE43CA93F9A}" type="slidenum">
              <a:rPr lang="zh-CN" altLang="en-US">
                <a:latin typeface="Calibri" panose="020F0502020204030204" pitchFamily="34" charset="0"/>
                <a:ea typeface="宋体" panose="02010600030101010101" pitchFamily="2" charset="-122"/>
              </a:rPr>
              <a:pPr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25472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29E4891B-92FA-436D-837C-B17BEB018C0D}" type="slidenum">
              <a:rPr lang="en-US" altLang="zh-CN">
                <a:latin typeface="Arial" panose="020B0604020202020204" pitchFamily="34" charset="0"/>
                <a:ea typeface="宋体" panose="02010600030101010101" pitchFamily="2" charset="-122"/>
              </a:rPr>
              <a:pPr fontAlgn="base">
                <a:spcBef>
                  <a:spcPct val="0"/>
                </a:spcBef>
                <a:spcAft>
                  <a:spcPct val="0"/>
                </a:spcAft>
              </a:pPr>
              <a:t>34</a:t>
            </a:fld>
            <a:endParaRPr lang="en-US" altLang="zh-CN">
              <a:latin typeface="Arial" panose="020B0604020202020204" pitchFamily="34" charset="0"/>
              <a:ea typeface="宋体" panose="02010600030101010101" pitchFamily="2" charset="-122"/>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999493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B6C05DAC-F465-4A15-8369-F47C5B5BBB88}" type="slidenum">
              <a:rPr lang="en-US" altLang="zh-CN">
                <a:latin typeface="Arial" panose="020B0604020202020204" pitchFamily="34" charset="0"/>
                <a:ea typeface="宋体" panose="02010600030101010101" pitchFamily="2" charset="-122"/>
              </a:rPr>
              <a:pPr fontAlgn="base">
                <a:spcBef>
                  <a:spcPct val="0"/>
                </a:spcBef>
                <a:spcAft>
                  <a:spcPct val="0"/>
                </a:spcAft>
              </a:pPr>
              <a:t>35</a:t>
            </a:fld>
            <a:endParaRPr lang="en-US" altLang="zh-CN">
              <a:latin typeface="Arial" panose="020B0604020202020204" pitchFamily="34" charset="0"/>
              <a:ea typeface="宋体" panose="02010600030101010101" pitchFamily="2" charset="-122"/>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869790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ACE2927E-EED2-49B1-815A-CEE2395CE689}" type="slidenum">
              <a:rPr lang="en-US" altLang="zh-CN">
                <a:latin typeface="Arial" panose="020B0604020202020204" pitchFamily="34" charset="0"/>
                <a:ea typeface="宋体" panose="02010600030101010101" pitchFamily="2" charset="-122"/>
              </a:rPr>
              <a:pPr fontAlgn="base">
                <a:spcBef>
                  <a:spcPct val="0"/>
                </a:spcBef>
                <a:spcAft>
                  <a:spcPct val="0"/>
                </a:spcAft>
              </a:pPr>
              <a:t>36</a:t>
            </a:fld>
            <a:endParaRPr lang="en-US" altLang="zh-CN">
              <a:latin typeface="Arial" panose="020B0604020202020204" pitchFamily="34" charset="0"/>
              <a:ea typeface="宋体" panose="02010600030101010101" pitchFamily="2" charset="-122"/>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050988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70A30ED7-E808-4A7E-90CB-A5C169A0F04D}" type="slidenum">
              <a:rPr lang="en-US" altLang="zh-CN">
                <a:latin typeface="Arial" panose="020B0604020202020204" pitchFamily="34" charset="0"/>
                <a:ea typeface="宋体" panose="02010600030101010101" pitchFamily="2" charset="-122"/>
              </a:rPr>
              <a:pPr fontAlgn="base">
                <a:spcBef>
                  <a:spcPct val="0"/>
                </a:spcBef>
                <a:spcAft>
                  <a:spcPct val="0"/>
                </a:spcAft>
              </a:pPr>
              <a:t>37</a:t>
            </a:fld>
            <a:endParaRPr lang="en-US" altLang="zh-CN">
              <a:latin typeface="Arial" panose="020B0604020202020204" pitchFamily="34" charset="0"/>
              <a:ea typeface="宋体" panose="02010600030101010101" pitchFamily="2" charset="-122"/>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971951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E3628C17-FCE0-40F5-85CC-72DF479A284B}" type="slidenum">
              <a:rPr lang="en-US" altLang="zh-CN">
                <a:latin typeface="Arial" panose="020B0604020202020204" pitchFamily="34" charset="0"/>
                <a:ea typeface="宋体" panose="02010600030101010101" pitchFamily="2" charset="-122"/>
              </a:rPr>
              <a:pPr fontAlgn="base">
                <a:spcBef>
                  <a:spcPct val="0"/>
                </a:spcBef>
                <a:spcAft>
                  <a:spcPct val="0"/>
                </a:spcAft>
              </a:pPr>
              <a:t>38</a:t>
            </a:fld>
            <a:endParaRPr lang="en-US" altLang="zh-CN">
              <a:latin typeface="Arial" panose="020B0604020202020204" pitchFamily="34" charset="0"/>
              <a:ea typeface="宋体" panose="02010600030101010101" pitchFamily="2" charset="-122"/>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498597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AD4197A6-0D70-4CD0-A7BE-21F712860979}" type="slidenum">
              <a:rPr lang="en-US" altLang="zh-CN">
                <a:latin typeface="Arial" panose="020B0604020202020204" pitchFamily="34" charset="0"/>
                <a:ea typeface="宋体" panose="02010600030101010101" pitchFamily="2" charset="-122"/>
              </a:rPr>
              <a:pPr fontAlgn="base">
                <a:spcBef>
                  <a:spcPct val="0"/>
                </a:spcBef>
                <a:spcAft>
                  <a:spcPct val="0"/>
                </a:spcAft>
              </a:pPr>
              <a:t>39</a:t>
            </a:fld>
            <a:endParaRPr lang="en-US" altLang="zh-CN">
              <a:latin typeface="Arial" panose="020B0604020202020204" pitchFamily="34" charset="0"/>
              <a:ea typeface="宋体" panose="02010600030101010101" pitchFamily="2" charset="-122"/>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116716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33379035-0EAA-4AC5-A563-B90E00361465}" type="slidenum">
              <a:rPr lang="en-US" altLang="zh-CN">
                <a:latin typeface="Arial" panose="020B0604020202020204" pitchFamily="34" charset="0"/>
                <a:ea typeface="宋体" panose="02010600030101010101" pitchFamily="2" charset="-122"/>
              </a:rPr>
              <a:pPr fontAlgn="base">
                <a:spcBef>
                  <a:spcPct val="0"/>
                </a:spcBef>
                <a:spcAft>
                  <a:spcPct val="0"/>
                </a:spcAft>
              </a:pPr>
              <a:t>40</a:t>
            </a:fld>
            <a:endParaRPr lang="en-US" altLang="zh-CN">
              <a:latin typeface="Arial" panose="020B0604020202020204" pitchFamily="34" charset="0"/>
              <a:ea typeface="宋体" panose="02010600030101010101" pitchFamily="2" charset="-122"/>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151132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52BDEC11-AE15-4402-A051-4B2890A8CA12}" type="slidenum">
              <a:rPr lang="en-US" altLang="zh-CN">
                <a:latin typeface="Arial" panose="020B0604020202020204" pitchFamily="34" charset="0"/>
                <a:ea typeface="宋体" panose="02010600030101010101" pitchFamily="2" charset="-122"/>
              </a:rPr>
              <a:pPr fontAlgn="base">
                <a:spcBef>
                  <a:spcPct val="0"/>
                </a:spcBef>
                <a:spcAft>
                  <a:spcPct val="0"/>
                </a:spcAft>
              </a:pPr>
              <a:t>41</a:t>
            </a:fld>
            <a:endParaRPr lang="en-US" altLang="zh-CN">
              <a:latin typeface="Arial" panose="020B0604020202020204" pitchFamily="34" charset="0"/>
              <a:ea typeface="宋体" panose="02010600030101010101" pitchFamily="2" charset="-122"/>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764412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42D33DC5-36EB-497F-835E-314DC1869476}" type="slidenum">
              <a:rPr lang="en-US" altLang="zh-CN">
                <a:latin typeface="Arial" panose="020B0604020202020204" pitchFamily="34" charset="0"/>
                <a:ea typeface="宋体" panose="02010600030101010101" pitchFamily="2" charset="-122"/>
              </a:rPr>
              <a:pPr fontAlgn="base">
                <a:spcBef>
                  <a:spcPct val="0"/>
                </a:spcBef>
                <a:spcAft>
                  <a:spcPct val="0"/>
                </a:spcAft>
              </a:pPr>
              <a:t>42</a:t>
            </a:fld>
            <a:endParaRPr lang="en-US" altLang="zh-CN">
              <a:latin typeface="Arial" panose="020B0604020202020204" pitchFamily="34" charset="0"/>
              <a:ea typeface="宋体" panose="02010600030101010101" pitchFamily="2" charset="-122"/>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984031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F42918EF-E2C4-4741-A266-93CE7423F719}" type="slidenum">
              <a:rPr lang="en-US" altLang="zh-CN">
                <a:latin typeface="Arial" panose="020B0604020202020204" pitchFamily="34" charset="0"/>
                <a:ea typeface="宋体" panose="02010600030101010101" pitchFamily="2" charset="-122"/>
              </a:rPr>
              <a:pPr fontAlgn="base">
                <a:spcBef>
                  <a:spcPct val="0"/>
                </a:spcBef>
                <a:spcAft>
                  <a:spcPct val="0"/>
                </a:spcAft>
              </a:pPr>
              <a:t>43</a:t>
            </a:fld>
            <a:endParaRPr lang="en-US" altLang="zh-CN">
              <a:latin typeface="Arial" panose="020B0604020202020204" pitchFamily="34" charset="0"/>
              <a:ea typeface="宋体" panose="02010600030101010101" pitchFamily="2" charset="-122"/>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40332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3800D896-B283-4190-AEC6-EED266E6E061}" type="slidenum">
              <a:rPr lang="en-US" altLang="zh-CN">
                <a:latin typeface="Arial" panose="020B0604020202020204" pitchFamily="34" charset="0"/>
                <a:ea typeface="宋体" panose="02010600030101010101" pitchFamily="2" charset="-122"/>
              </a:rPr>
              <a:pPr fontAlgn="base">
                <a:spcBef>
                  <a:spcPct val="0"/>
                </a:spcBef>
                <a:spcAft>
                  <a:spcPct val="0"/>
                </a:spcAft>
              </a:pPr>
              <a:t>25</a:t>
            </a:fld>
            <a:endParaRPr lang="en-US" altLang="zh-CN">
              <a:latin typeface="Arial" panose="020B0604020202020204" pitchFamily="34" charset="0"/>
              <a:ea typeface="宋体" panose="02010600030101010101" pitchFamily="2" charset="-122"/>
            </a:endParaRPr>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815039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26E4B4F9-B3DF-4F79-A852-772F06B9C667}" type="slidenum">
              <a:rPr lang="en-US" altLang="zh-CN">
                <a:latin typeface="Arial" panose="020B0604020202020204" pitchFamily="34" charset="0"/>
                <a:ea typeface="宋体" panose="02010600030101010101" pitchFamily="2" charset="-122"/>
              </a:rPr>
              <a:pPr fontAlgn="base">
                <a:spcBef>
                  <a:spcPct val="0"/>
                </a:spcBef>
                <a:spcAft>
                  <a:spcPct val="0"/>
                </a:spcAft>
              </a:pPr>
              <a:t>44</a:t>
            </a:fld>
            <a:endParaRPr lang="en-US" altLang="zh-CN">
              <a:latin typeface="Arial" panose="020B0604020202020204" pitchFamily="34" charset="0"/>
              <a:ea typeface="宋体" panose="02010600030101010101" pitchFamily="2" charset="-122"/>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48790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CE32B58E-66AB-4765-85B1-E17B5F9F8A8F}" type="slidenum">
              <a:rPr lang="en-US" altLang="zh-CN">
                <a:latin typeface="Arial" panose="020B0604020202020204" pitchFamily="34" charset="0"/>
                <a:ea typeface="宋体" panose="02010600030101010101" pitchFamily="2" charset="-122"/>
              </a:rPr>
              <a:pPr fontAlgn="base">
                <a:spcBef>
                  <a:spcPct val="0"/>
                </a:spcBef>
                <a:spcAft>
                  <a:spcPct val="0"/>
                </a:spcAft>
              </a:pPr>
              <a:t>45</a:t>
            </a:fld>
            <a:endParaRPr lang="en-US" altLang="zh-CN">
              <a:latin typeface="Arial" panose="020B0604020202020204" pitchFamily="34" charset="0"/>
              <a:ea typeface="宋体" panose="02010600030101010101" pitchFamily="2" charset="-122"/>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575411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705B45ED-1E90-4087-8B1F-E6BD104313AA}" type="slidenum">
              <a:rPr lang="en-US" altLang="zh-CN">
                <a:latin typeface="Arial" panose="020B0604020202020204" pitchFamily="34" charset="0"/>
                <a:ea typeface="宋体" panose="02010600030101010101" pitchFamily="2" charset="-122"/>
              </a:rPr>
              <a:pPr fontAlgn="base">
                <a:spcBef>
                  <a:spcPct val="0"/>
                </a:spcBef>
                <a:spcAft>
                  <a:spcPct val="0"/>
                </a:spcAft>
              </a:pPr>
              <a:t>46</a:t>
            </a:fld>
            <a:endParaRPr lang="en-US" altLang="zh-CN">
              <a:latin typeface="Arial" panose="020B0604020202020204" pitchFamily="34" charset="0"/>
              <a:ea typeface="宋体" panose="02010600030101010101" pitchFamily="2" charset="-122"/>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208240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82B5F0B6-137F-45A5-9B60-1E4B462DCCB3}" type="slidenum">
              <a:rPr lang="en-US" altLang="zh-CN">
                <a:latin typeface="Arial" panose="020B0604020202020204" pitchFamily="34" charset="0"/>
                <a:ea typeface="宋体" panose="02010600030101010101" pitchFamily="2" charset="-122"/>
              </a:rPr>
              <a:pPr fontAlgn="base">
                <a:spcBef>
                  <a:spcPct val="0"/>
                </a:spcBef>
                <a:spcAft>
                  <a:spcPct val="0"/>
                </a:spcAft>
              </a:pPr>
              <a:t>47</a:t>
            </a:fld>
            <a:endParaRPr lang="en-US" altLang="zh-CN">
              <a:latin typeface="Arial" panose="020B0604020202020204" pitchFamily="34" charset="0"/>
              <a:ea typeface="宋体" panose="02010600030101010101" pitchFamily="2" charset="-122"/>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0903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4AE546AA-3856-4414-825E-7BC358401A87}" type="slidenum">
              <a:rPr lang="en-US" altLang="zh-CN">
                <a:latin typeface="Arial" panose="020B0604020202020204" pitchFamily="34" charset="0"/>
                <a:ea typeface="宋体" panose="02010600030101010101" pitchFamily="2" charset="-122"/>
              </a:rPr>
              <a:pPr fontAlgn="base">
                <a:spcBef>
                  <a:spcPct val="0"/>
                </a:spcBef>
                <a:spcAft>
                  <a:spcPct val="0"/>
                </a:spcAft>
              </a:pPr>
              <a:t>48</a:t>
            </a:fld>
            <a:endParaRPr lang="en-US" altLang="zh-CN">
              <a:latin typeface="Arial" panose="020B0604020202020204" pitchFamily="34" charset="0"/>
              <a:ea typeface="宋体" panose="02010600030101010101" pitchFamily="2" charset="-122"/>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813502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7D8A9355-65A5-4DC0-A87D-CC52DB87F5CB}" type="slidenum">
              <a:rPr lang="en-US" altLang="zh-CN">
                <a:latin typeface="Arial" panose="020B0604020202020204" pitchFamily="34" charset="0"/>
                <a:ea typeface="宋体" panose="02010600030101010101" pitchFamily="2" charset="-122"/>
              </a:rPr>
              <a:pPr fontAlgn="base">
                <a:spcBef>
                  <a:spcPct val="0"/>
                </a:spcBef>
                <a:spcAft>
                  <a:spcPct val="0"/>
                </a:spcAft>
              </a:pPr>
              <a:t>52</a:t>
            </a:fld>
            <a:endParaRPr lang="en-US" altLang="zh-CN">
              <a:latin typeface="Arial" panose="020B0604020202020204" pitchFamily="34" charset="0"/>
              <a:ea typeface="宋体" panose="02010600030101010101" pitchFamily="2" charset="-122"/>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673014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F9F777C4-F860-465E-8E87-7A9A8E5C0B3C}" type="slidenum">
              <a:rPr lang="en-US" altLang="zh-CN">
                <a:latin typeface="Arial" panose="020B0604020202020204" pitchFamily="34" charset="0"/>
                <a:ea typeface="宋体" panose="02010600030101010101" pitchFamily="2" charset="-122"/>
              </a:rPr>
              <a:pPr fontAlgn="base">
                <a:spcBef>
                  <a:spcPct val="0"/>
                </a:spcBef>
                <a:spcAft>
                  <a:spcPct val="0"/>
                </a:spcAft>
              </a:pPr>
              <a:t>53</a:t>
            </a:fld>
            <a:endParaRPr lang="en-US" altLang="zh-CN">
              <a:latin typeface="Arial" panose="020B0604020202020204" pitchFamily="34" charset="0"/>
              <a:ea typeface="宋体" panose="02010600030101010101" pitchFamily="2" charset="-122"/>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511184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AB81F55D-33AD-41C5-917B-95BB19E08BBD}" type="slidenum">
              <a:rPr lang="en-US" altLang="zh-CN">
                <a:latin typeface="Arial" panose="020B0604020202020204" pitchFamily="34" charset="0"/>
                <a:ea typeface="宋体" panose="02010600030101010101" pitchFamily="2" charset="-122"/>
              </a:rPr>
              <a:pPr fontAlgn="base">
                <a:spcBef>
                  <a:spcPct val="0"/>
                </a:spcBef>
                <a:spcAft>
                  <a:spcPct val="0"/>
                </a:spcAft>
              </a:pPr>
              <a:t>54</a:t>
            </a:fld>
            <a:endParaRPr lang="en-US" altLang="zh-CN">
              <a:latin typeface="Arial" panose="020B0604020202020204" pitchFamily="34" charset="0"/>
              <a:ea typeface="宋体" panose="02010600030101010101" pitchFamily="2" charset="-122"/>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4249594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BB2AC2D6-8FFF-4395-A3D8-09B48E598AF7}" type="slidenum">
              <a:rPr lang="en-US" altLang="zh-CN">
                <a:latin typeface="Arial" panose="020B0604020202020204" pitchFamily="34" charset="0"/>
                <a:ea typeface="宋体" panose="02010600030101010101" pitchFamily="2" charset="-122"/>
              </a:rPr>
              <a:pPr fontAlgn="base">
                <a:spcBef>
                  <a:spcPct val="0"/>
                </a:spcBef>
                <a:spcAft>
                  <a:spcPct val="0"/>
                </a:spcAft>
              </a:pPr>
              <a:t>55</a:t>
            </a:fld>
            <a:endParaRPr lang="en-US" altLang="zh-CN">
              <a:latin typeface="Arial" panose="020B0604020202020204" pitchFamily="34" charset="0"/>
              <a:ea typeface="宋体" panose="02010600030101010101" pitchFamily="2" charset="-122"/>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301203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45A2AA61-6DF1-46F7-BBD9-5A9F5C20F330}" type="slidenum">
              <a:rPr lang="en-US" altLang="zh-CN">
                <a:latin typeface="Arial" panose="020B0604020202020204" pitchFamily="34" charset="0"/>
                <a:ea typeface="宋体" panose="02010600030101010101" pitchFamily="2" charset="-122"/>
              </a:rPr>
              <a:pPr fontAlgn="base">
                <a:spcBef>
                  <a:spcPct val="0"/>
                </a:spcBef>
                <a:spcAft>
                  <a:spcPct val="0"/>
                </a:spcAft>
              </a:pPr>
              <a:t>56</a:t>
            </a:fld>
            <a:endParaRPr lang="en-US" altLang="zh-CN">
              <a:latin typeface="Arial" panose="020B0604020202020204" pitchFamily="34" charset="0"/>
              <a:ea typeface="宋体" panose="02010600030101010101" pitchFamily="2" charset="-122"/>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498520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3290B729-D75E-467F-9F39-062FD5446F36}" type="slidenum">
              <a:rPr lang="en-US" altLang="zh-CN">
                <a:latin typeface="Arial" panose="020B0604020202020204" pitchFamily="34" charset="0"/>
                <a:ea typeface="宋体" panose="02010600030101010101" pitchFamily="2" charset="-122"/>
              </a:rPr>
              <a:pPr fontAlgn="base">
                <a:spcBef>
                  <a:spcPct val="0"/>
                </a:spcBef>
                <a:spcAft>
                  <a:spcPct val="0"/>
                </a:spcAft>
              </a:pPr>
              <a:t>26</a:t>
            </a:fld>
            <a:endParaRPr lang="en-US" altLang="zh-CN">
              <a:latin typeface="Arial" panose="020B0604020202020204" pitchFamily="34" charset="0"/>
              <a:ea typeface="宋体" panose="02010600030101010101" pitchFamily="2" charset="-122"/>
            </a:endParaRPr>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41546497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19C62620-E7D8-4ADC-AEB6-7239AEC76983}" type="slidenum">
              <a:rPr lang="en-US" altLang="zh-CN">
                <a:latin typeface="Arial" panose="020B0604020202020204" pitchFamily="34" charset="0"/>
                <a:ea typeface="宋体" panose="02010600030101010101" pitchFamily="2" charset="-122"/>
              </a:rPr>
              <a:pPr fontAlgn="base">
                <a:spcBef>
                  <a:spcPct val="0"/>
                </a:spcBef>
                <a:spcAft>
                  <a:spcPct val="0"/>
                </a:spcAft>
              </a:pPr>
              <a:t>57</a:t>
            </a:fld>
            <a:endParaRPr lang="en-US" altLang="zh-CN">
              <a:latin typeface="Arial" panose="020B0604020202020204" pitchFamily="34" charset="0"/>
              <a:ea typeface="宋体" panose="02010600030101010101" pitchFamily="2" charset="-122"/>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346483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BAC23593-DD45-4336-B530-C8B0C76BD5E6}" type="slidenum">
              <a:rPr lang="en-US" altLang="zh-CN">
                <a:latin typeface="Arial" panose="020B0604020202020204" pitchFamily="34" charset="0"/>
                <a:ea typeface="宋体" panose="02010600030101010101" pitchFamily="2" charset="-122"/>
              </a:rPr>
              <a:pPr fontAlgn="base">
                <a:spcBef>
                  <a:spcPct val="0"/>
                </a:spcBef>
                <a:spcAft>
                  <a:spcPct val="0"/>
                </a:spcAft>
              </a:pPr>
              <a:t>58</a:t>
            </a:fld>
            <a:endParaRPr lang="en-US" altLang="zh-CN">
              <a:latin typeface="Arial" panose="020B0604020202020204" pitchFamily="34" charset="0"/>
              <a:ea typeface="宋体" panose="02010600030101010101" pitchFamily="2" charset="-122"/>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9159512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57AC20C5-D1FA-45C0-B5EC-35779EFAB113}" type="slidenum">
              <a:rPr lang="en-US" altLang="zh-CN">
                <a:latin typeface="Arial" panose="020B0604020202020204" pitchFamily="34" charset="0"/>
                <a:ea typeface="宋体" panose="02010600030101010101" pitchFamily="2" charset="-122"/>
              </a:rPr>
              <a:pPr fontAlgn="base">
                <a:spcBef>
                  <a:spcPct val="0"/>
                </a:spcBef>
                <a:spcAft>
                  <a:spcPct val="0"/>
                </a:spcAft>
              </a:pPr>
              <a:t>62</a:t>
            </a:fld>
            <a:endParaRPr lang="en-US" altLang="zh-CN">
              <a:latin typeface="Arial" panose="020B0604020202020204" pitchFamily="34" charset="0"/>
              <a:ea typeface="宋体" panose="02010600030101010101" pitchFamily="2" charset="-122"/>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878278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119DF24B-042A-4440-B35C-0FBC0710D894}" type="slidenum">
              <a:rPr lang="en-US" altLang="zh-CN">
                <a:latin typeface="Arial" panose="020B0604020202020204" pitchFamily="34" charset="0"/>
                <a:ea typeface="宋体" panose="02010600030101010101" pitchFamily="2" charset="-122"/>
              </a:rPr>
              <a:pPr fontAlgn="base">
                <a:spcBef>
                  <a:spcPct val="0"/>
                </a:spcBef>
                <a:spcAft>
                  <a:spcPct val="0"/>
                </a:spcAft>
              </a:pPr>
              <a:t>63</a:t>
            </a:fld>
            <a:endParaRPr lang="en-US" altLang="zh-CN">
              <a:latin typeface="Arial" panose="020B0604020202020204" pitchFamily="34" charset="0"/>
              <a:ea typeface="宋体" panose="02010600030101010101" pitchFamily="2" charset="-122"/>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4262930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A11AD0B1-8D82-4A5F-A45B-350C162C8C3D}" type="slidenum">
              <a:rPr lang="en-US" altLang="zh-CN">
                <a:latin typeface="Arial" panose="020B0604020202020204" pitchFamily="34" charset="0"/>
                <a:ea typeface="宋体" panose="02010600030101010101" pitchFamily="2" charset="-122"/>
              </a:rPr>
              <a:pPr fontAlgn="base">
                <a:spcBef>
                  <a:spcPct val="0"/>
                </a:spcBef>
                <a:spcAft>
                  <a:spcPct val="0"/>
                </a:spcAft>
              </a:pPr>
              <a:t>69</a:t>
            </a:fld>
            <a:endParaRPr lang="en-US" altLang="zh-CN">
              <a:latin typeface="Arial" panose="020B0604020202020204" pitchFamily="34" charset="0"/>
              <a:ea typeface="宋体" panose="02010600030101010101" pitchFamily="2" charset="-122"/>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965148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46BBB776-A3C9-4A75-A99A-76A34F5A0D66}" type="slidenum">
              <a:rPr lang="en-US" altLang="zh-CN">
                <a:latin typeface="Calibri" panose="020F0502020204030204" pitchFamily="34" charset="0"/>
                <a:ea typeface="宋体" panose="02010600030101010101" pitchFamily="2" charset="-122"/>
              </a:rPr>
              <a:pPr fontAlgn="base">
                <a:spcBef>
                  <a:spcPct val="0"/>
                </a:spcBef>
                <a:spcAft>
                  <a:spcPct val="0"/>
                </a:spcAft>
              </a:pPr>
              <a:t>89</a:t>
            </a:fld>
            <a:endParaRPr lang="en-US" altLang="zh-CN">
              <a:latin typeface="Calibri" panose="020F0502020204030204" pitchFamily="34" charset="0"/>
              <a:ea typeface="宋体" panose="02010600030101010101" pitchFamily="2" charset="-122"/>
            </a:endParaRPr>
          </a:p>
        </p:txBody>
      </p:sp>
      <p:sp>
        <p:nvSpPr>
          <p:cNvPr id="1341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Tree>
    <p:extLst>
      <p:ext uri="{BB962C8B-B14F-4D97-AF65-F5344CB8AC3E}">
        <p14:creationId xmlns:p14="http://schemas.microsoft.com/office/powerpoint/2010/main" val="40054122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03656688-C308-4562-8BF4-019D162551CC}" type="slidenum">
              <a:rPr lang="en-US" altLang="zh-CN">
                <a:latin typeface="Calibri" panose="020F0502020204030204" pitchFamily="34" charset="0"/>
                <a:ea typeface="宋体" panose="02010600030101010101" pitchFamily="2" charset="-122"/>
              </a:rPr>
              <a:pPr fontAlgn="base">
                <a:spcBef>
                  <a:spcPct val="0"/>
                </a:spcBef>
                <a:spcAft>
                  <a:spcPct val="0"/>
                </a:spcAft>
              </a:pPr>
              <a:t>93</a:t>
            </a:fld>
            <a:endParaRPr lang="en-US" altLang="zh-CN">
              <a:latin typeface="Calibri" panose="020F0502020204030204" pitchFamily="34" charset="0"/>
              <a:ea typeface="宋体" panose="02010600030101010101" pitchFamily="2" charset="-122"/>
            </a:endParaRPr>
          </a:p>
        </p:txBody>
      </p:sp>
      <p:sp>
        <p:nvSpPr>
          <p:cNvPr id="139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Tree>
    <p:extLst>
      <p:ext uri="{BB962C8B-B14F-4D97-AF65-F5344CB8AC3E}">
        <p14:creationId xmlns:p14="http://schemas.microsoft.com/office/powerpoint/2010/main" val="4099319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0B82A095-50BD-433D-8B42-7DA20E6CCD47}" type="slidenum">
              <a:rPr lang="en-US" altLang="zh-CN">
                <a:latin typeface="Arial" panose="020B0604020202020204" pitchFamily="34" charset="0"/>
                <a:ea typeface="宋体" panose="02010600030101010101" pitchFamily="2" charset="-122"/>
              </a:rPr>
              <a:pPr fontAlgn="base">
                <a:spcBef>
                  <a:spcPct val="0"/>
                </a:spcBef>
                <a:spcAft>
                  <a:spcPct val="0"/>
                </a:spcAft>
              </a:pPr>
              <a:t>110</a:t>
            </a:fld>
            <a:endParaRPr lang="en-US" altLang="zh-CN">
              <a:latin typeface="Arial" panose="020B0604020202020204" pitchFamily="34" charset="0"/>
              <a:ea typeface="宋体" panose="02010600030101010101" pitchFamily="2" charset="-122"/>
            </a:endParaRPr>
          </a:p>
        </p:txBody>
      </p:sp>
      <p:sp>
        <p:nvSpPr>
          <p:cNvPr id="156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293790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F037A0DC-CD6B-44FF-AD0C-B94CA10BA967}" type="slidenum">
              <a:rPr lang="en-US" altLang="zh-CN">
                <a:latin typeface="Arial" panose="020B0604020202020204" pitchFamily="34" charset="0"/>
                <a:ea typeface="宋体" panose="02010600030101010101" pitchFamily="2" charset="-122"/>
              </a:rPr>
              <a:pPr fontAlgn="base">
                <a:spcBef>
                  <a:spcPct val="0"/>
                </a:spcBef>
                <a:spcAft>
                  <a:spcPct val="0"/>
                </a:spcAft>
              </a:pPr>
              <a:t>111</a:t>
            </a:fld>
            <a:endParaRPr lang="en-US" altLang="zh-CN">
              <a:latin typeface="Arial" panose="020B0604020202020204" pitchFamily="34" charset="0"/>
              <a:ea typeface="宋体" panose="02010600030101010101" pitchFamily="2" charset="-122"/>
            </a:endParaRPr>
          </a:p>
        </p:txBody>
      </p:sp>
      <p:sp>
        <p:nvSpPr>
          <p:cNvPr id="158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7203670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55218CFC-447A-4F4F-BC9C-242C41318D49}" type="slidenum">
              <a:rPr lang="en-US" altLang="zh-CN">
                <a:latin typeface="Arial" panose="020B0604020202020204" pitchFamily="34" charset="0"/>
                <a:ea typeface="宋体" panose="02010600030101010101" pitchFamily="2" charset="-122"/>
              </a:rPr>
              <a:pPr fontAlgn="base">
                <a:spcBef>
                  <a:spcPct val="0"/>
                </a:spcBef>
                <a:spcAft>
                  <a:spcPct val="0"/>
                </a:spcAft>
              </a:pPr>
              <a:t>112</a:t>
            </a:fld>
            <a:endParaRPr lang="en-US" altLang="zh-CN">
              <a:latin typeface="Arial" panose="020B0604020202020204" pitchFamily="34" charset="0"/>
              <a:ea typeface="宋体" panose="02010600030101010101" pitchFamily="2" charset="-122"/>
            </a:endParaRPr>
          </a:p>
        </p:txBody>
      </p:sp>
      <p:sp>
        <p:nvSpPr>
          <p:cNvPr id="160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92443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178AEC1A-9B7C-4074-8959-637F633C8A8B}" type="slidenum">
              <a:rPr lang="en-US" altLang="zh-CN">
                <a:latin typeface="Arial" panose="020B0604020202020204" pitchFamily="34" charset="0"/>
                <a:ea typeface="宋体" panose="02010600030101010101" pitchFamily="2" charset="-122"/>
              </a:rPr>
              <a:pPr fontAlgn="base">
                <a:spcBef>
                  <a:spcPct val="0"/>
                </a:spcBef>
                <a:spcAft>
                  <a:spcPct val="0"/>
                </a:spcAft>
              </a:pPr>
              <a:t>27</a:t>
            </a:fld>
            <a:endParaRPr lang="en-US" altLang="zh-CN">
              <a:latin typeface="Arial" panose="020B0604020202020204" pitchFamily="34" charset="0"/>
              <a:ea typeface="宋体" panose="02010600030101010101" pitchFamily="2" charset="-122"/>
            </a:endParaRPr>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41660157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271CBED7-1022-4769-9943-C83B894274F8}" type="slidenum">
              <a:rPr lang="en-US" altLang="zh-CN">
                <a:latin typeface="Arial" panose="020B0604020202020204" pitchFamily="34" charset="0"/>
                <a:ea typeface="宋体" panose="02010600030101010101" pitchFamily="2" charset="-122"/>
              </a:rPr>
              <a:pPr fontAlgn="base">
                <a:spcBef>
                  <a:spcPct val="0"/>
                </a:spcBef>
                <a:spcAft>
                  <a:spcPct val="0"/>
                </a:spcAft>
              </a:pPr>
              <a:t>113</a:t>
            </a:fld>
            <a:endParaRPr lang="en-US" altLang="zh-CN">
              <a:latin typeface="Arial" panose="020B0604020202020204" pitchFamily="34" charset="0"/>
              <a:ea typeface="宋体" panose="02010600030101010101" pitchFamily="2" charset="-122"/>
            </a:endParaRPr>
          </a:p>
        </p:txBody>
      </p:sp>
      <p:sp>
        <p:nvSpPr>
          <p:cNvPr id="162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1903431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59BF672E-15F9-4ACA-A1D6-D5253F91B677}" type="slidenum">
              <a:rPr lang="en-US" altLang="zh-CN">
                <a:latin typeface="Arial" panose="020B0604020202020204" pitchFamily="34" charset="0"/>
                <a:ea typeface="宋体" panose="02010600030101010101" pitchFamily="2" charset="-122"/>
              </a:rPr>
              <a:pPr fontAlgn="base">
                <a:spcBef>
                  <a:spcPct val="0"/>
                </a:spcBef>
                <a:spcAft>
                  <a:spcPct val="0"/>
                </a:spcAft>
              </a:pPr>
              <a:t>114</a:t>
            </a:fld>
            <a:endParaRPr lang="en-US" altLang="zh-CN">
              <a:latin typeface="Arial" panose="020B0604020202020204" pitchFamily="34" charset="0"/>
              <a:ea typeface="宋体" panose="02010600030101010101" pitchFamily="2" charset="-122"/>
            </a:endParaRPr>
          </a:p>
        </p:txBody>
      </p:sp>
      <p:sp>
        <p:nvSpPr>
          <p:cNvPr id="164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6939274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779AA3B1-405E-45F0-8EB0-1645BFAE1CCE}" type="slidenum">
              <a:rPr lang="en-US" altLang="zh-CN">
                <a:latin typeface="Arial" panose="020B0604020202020204" pitchFamily="34" charset="0"/>
                <a:ea typeface="宋体" panose="02010600030101010101" pitchFamily="2" charset="-122"/>
              </a:rPr>
              <a:pPr fontAlgn="base">
                <a:spcBef>
                  <a:spcPct val="0"/>
                </a:spcBef>
                <a:spcAft>
                  <a:spcPct val="0"/>
                </a:spcAft>
              </a:pPr>
              <a:t>115</a:t>
            </a:fld>
            <a:endParaRPr lang="en-US" altLang="zh-CN">
              <a:latin typeface="Arial" panose="020B0604020202020204" pitchFamily="34" charset="0"/>
              <a:ea typeface="宋体" panose="02010600030101010101" pitchFamily="2" charset="-122"/>
            </a:endParaRPr>
          </a:p>
        </p:txBody>
      </p:sp>
      <p:sp>
        <p:nvSpPr>
          <p:cNvPr id="166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9612580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51F23A41-F206-4481-BEA0-2B023432AF71}" type="slidenum">
              <a:rPr lang="en-US" altLang="zh-CN">
                <a:latin typeface="Times New Roman" panose="02020603050405020304" pitchFamily="18" charset="0"/>
                <a:ea typeface="宋体" panose="02010600030101010101" pitchFamily="2" charset="-122"/>
              </a:rPr>
              <a:pPr fontAlgn="base">
                <a:spcBef>
                  <a:spcPct val="0"/>
                </a:spcBef>
                <a:spcAft>
                  <a:spcPct val="0"/>
                </a:spcAft>
              </a:pPr>
              <a:t>121</a:t>
            </a:fld>
            <a:endParaRPr lang="en-US" altLang="zh-CN">
              <a:latin typeface="Times New Roman" panose="02020603050405020304" pitchFamily="18" charset="0"/>
              <a:ea typeface="宋体" panose="02010600030101010101" pitchFamily="2" charset="-122"/>
            </a:endParaRPr>
          </a:p>
        </p:txBody>
      </p:sp>
      <p:sp>
        <p:nvSpPr>
          <p:cNvPr id="174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Tree>
    <p:extLst>
      <p:ext uri="{BB962C8B-B14F-4D97-AF65-F5344CB8AC3E}">
        <p14:creationId xmlns:p14="http://schemas.microsoft.com/office/powerpoint/2010/main" val="34251693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B5CFFC37-52B6-425E-8ADA-34F15AC2893E}" type="slidenum">
              <a:rPr lang="en-US" altLang="zh-CN">
                <a:latin typeface="Times New Roman" panose="02020603050405020304" pitchFamily="18" charset="0"/>
                <a:ea typeface="宋体" panose="02010600030101010101" pitchFamily="2" charset="-122"/>
              </a:rPr>
              <a:pPr fontAlgn="base">
                <a:spcBef>
                  <a:spcPct val="0"/>
                </a:spcBef>
                <a:spcAft>
                  <a:spcPct val="0"/>
                </a:spcAft>
              </a:pPr>
              <a:t>122</a:t>
            </a:fld>
            <a:endParaRPr lang="en-US" altLang="zh-CN">
              <a:latin typeface="Times New Roman" panose="02020603050405020304" pitchFamily="18" charset="0"/>
              <a:ea typeface="宋体" panose="02010600030101010101" pitchFamily="2" charset="-122"/>
            </a:endParaRPr>
          </a:p>
        </p:txBody>
      </p:sp>
      <p:sp>
        <p:nvSpPr>
          <p:cNvPr id="176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Tree>
    <p:extLst>
      <p:ext uri="{BB962C8B-B14F-4D97-AF65-F5344CB8AC3E}">
        <p14:creationId xmlns:p14="http://schemas.microsoft.com/office/powerpoint/2010/main" val="7884649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6000B0A0-A88B-47C3-A2AD-0C0717CDEB13}" type="slidenum">
              <a:rPr lang="en-US" altLang="zh-CN">
                <a:latin typeface="Arial" panose="020B0604020202020204" pitchFamily="34" charset="0"/>
                <a:ea typeface="宋体" panose="02010600030101010101" pitchFamily="2" charset="-122"/>
              </a:rPr>
              <a:pPr fontAlgn="base">
                <a:spcBef>
                  <a:spcPct val="0"/>
                </a:spcBef>
                <a:spcAft>
                  <a:spcPct val="0"/>
                </a:spcAft>
              </a:pPr>
              <a:t>124</a:t>
            </a:fld>
            <a:endParaRPr lang="en-US" altLang="zh-CN">
              <a:latin typeface="Arial" panose="020B0604020202020204" pitchFamily="34" charset="0"/>
              <a:ea typeface="宋体" panose="02010600030101010101" pitchFamily="2" charset="-122"/>
            </a:endParaRPr>
          </a:p>
        </p:txBody>
      </p:sp>
      <p:sp>
        <p:nvSpPr>
          <p:cNvPr id="179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0469570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15786B01-EDDC-4FF9-AB0F-5CBBDD1CE044}" type="slidenum">
              <a:rPr lang="en-US" altLang="zh-CN">
                <a:latin typeface="Arial" panose="020B0604020202020204" pitchFamily="34" charset="0"/>
                <a:ea typeface="宋体" panose="02010600030101010101" pitchFamily="2" charset="-122"/>
              </a:rPr>
              <a:pPr fontAlgn="base">
                <a:spcBef>
                  <a:spcPct val="0"/>
                </a:spcBef>
                <a:spcAft>
                  <a:spcPct val="0"/>
                </a:spcAft>
              </a:pPr>
              <a:t>125</a:t>
            </a:fld>
            <a:endParaRPr lang="en-US" altLang="zh-CN">
              <a:latin typeface="Arial" panose="020B0604020202020204" pitchFamily="34" charset="0"/>
              <a:ea typeface="宋体" panose="02010600030101010101" pitchFamily="2" charset="-122"/>
            </a:endParaRPr>
          </a:p>
        </p:txBody>
      </p:sp>
      <p:sp>
        <p:nvSpPr>
          <p:cNvPr id="182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3417281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828C6B99-ECF3-44C6-995C-657B45D47425}" type="slidenum">
              <a:rPr lang="en-US" altLang="zh-CN">
                <a:latin typeface="Arial" panose="020B0604020202020204" pitchFamily="34" charset="0"/>
                <a:ea typeface="宋体" panose="02010600030101010101" pitchFamily="2" charset="-122"/>
              </a:rPr>
              <a:pPr fontAlgn="base">
                <a:spcBef>
                  <a:spcPct val="0"/>
                </a:spcBef>
                <a:spcAft>
                  <a:spcPct val="0"/>
                </a:spcAft>
              </a:pPr>
              <a:t>126</a:t>
            </a:fld>
            <a:endParaRPr lang="en-US" altLang="zh-CN">
              <a:latin typeface="Arial" panose="020B0604020202020204" pitchFamily="34" charset="0"/>
              <a:ea typeface="宋体" panose="02010600030101010101" pitchFamily="2" charset="-122"/>
            </a:endParaRPr>
          </a:p>
        </p:txBody>
      </p:sp>
      <p:sp>
        <p:nvSpPr>
          <p:cNvPr id="184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804800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CC898AD1-ECFE-4DFF-AFC7-732F59336984}" type="slidenum">
              <a:rPr lang="en-US" altLang="zh-CN">
                <a:latin typeface="Arial" panose="020B0604020202020204" pitchFamily="34" charset="0"/>
                <a:ea typeface="宋体" panose="02010600030101010101" pitchFamily="2" charset="-122"/>
              </a:rPr>
              <a:pPr fontAlgn="base">
                <a:spcBef>
                  <a:spcPct val="0"/>
                </a:spcBef>
                <a:spcAft>
                  <a:spcPct val="0"/>
                </a:spcAft>
              </a:pPr>
              <a:t>127</a:t>
            </a:fld>
            <a:endParaRPr lang="en-US" altLang="zh-CN">
              <a:latin typeface="Arial" panose="020B0604020202020204" pitchFamily="34" charset="0"/>
              <a:ea typeface="宋体" panose="02010600030101010101" pitchFamily="2" charset="-122"/>
            </a:endParaRPr>
          </a:p>
        </p:txBody>
      </p:sp>
      <p:sp>
        <p:nvSpPr>
          <p:cNvPr id="186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3887592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4410CA3D-5A38-40CF-93FC-580E30F9C0B6}" type="slidenum">
              <a:rPr lang="en-US" altLang="zh-CN">
                <a:latin typeface="Arial" panose="020B0604020202020204" pitchFamily="34" charset="0"/>
                <a:ea typeface="宋体" panose="02010600030101010101" pitchFamily="2" charset="-122"/>
              </a:rPr>
              <a:pPr fontAlgn="base">
                <a:spcBef>
                  <a:spcPct val="0"/>
                </a:spcBef>
                <a:spcAft>
                  <a:spcPct val="0"/>
                </a:spcAft>
              </a:pPr>
              <a:t>128</a:t>
            </a:fld>
            <a:endParaRPr lang="en-US" altLang="zh-CN">
              <a:latin typeface="Arial" panose="020B0604020202020204" pitchFamily="34" charset="0"/>
              <a:ea typeface="宋体" panose="02010600030101010101" pitchFamily="2" charset="-122"/>
            </a:endParaRPr>
          </a:p>
        </p:txBody>
      </p:sp>
      <p:sp>
        <p:nvSpPr>
          <p:cNvPr id="188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614065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7BA94008-C678-4E88-AEE3-48342BB6700A}" type="slidenum">
              <a:rPr lang="en-US" altLang="zh-CN">
                <a:latin typeface="Arial" panose="020B0604020202020204" pitchFamily="34" charset="0"/>
                <a:ea typeface="宋体" panose="02010600030101010101" pitchFamily="2" charset="-122"/>
              </a:rPr>
              <a:pPr fontAlgn="base">
                <a:spcBef>
                  <a:spcPct val="0"/>
                </a:spcBef>
                <a:spcAft>
                  <a:spcPct val="0"/>
                </a:spcAft>
              </a:pPr>
              <a:t>28</a:t>
            </a:fld>
            <a:endParaRPr lang="en-US" altLang="zh-CN">
              <a:latin typeface="Arial" panose="020B0604020202020204" pitchFamily="34" charset="0"/>
              <a:ea typeface="宋体" panose="02010600030101010101" pitchFamily="2" charset="-122"/>
            </a:endParaRPr>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6332580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3E6FD226-AA3A-4E73-BC96-F81DC217E84C}" type="slidenum">
              <a:rPr lang="en-US" altLang="zh-CN">
                <a:latin typeface="Arial" panose="020B0604020202020204" pitchFamily="34" charset="0"/>
                <a:ea typeface="宋体" panose="02010600030101010101" pitchFamily="2" charset="-122"/>
              </a:rPr>
              <a:pPr fontAlgn="base">
                <a:spcBef>
                  <a:spcPct val="0"/>
                </a:spcBef>
                <a:spcAft>
                  <a:spcPct val="0"/>
                </a:spcAft>
              </a:pPr>
              <a:t>129</a:t>
            </a:fld>
            <a:endParaRPr lang="en-US" altLang="zh-CN">
              <a:latin typeface="Arial" panose="020B0604020202020204" pitchFamily="34" charset="0"/>
              <a:ea typeface="宋体" panose="02010600030101010101" pitchFamily="2" charset="-122"/>
            </a:endParaRPr>
          </a:p>
        </p:txBody>
      </p:sp>
      <p:sp>
        <p:nvSpPr>
          <p:cNvPr id="190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8897054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9C124680-617B-4221-86A4-48B39A3FBE06}" type="slidenum">
              <a:rPr lang="en-US" altLang="zh-CN">
                <a:latin typeface="Arial" panose="020B0604020202020204" pitchFamily="34" charset="0"/>
                <a:ea typeface="宋体" panose="02010600030101010101" pitchFamily="2" charset="-122"/>
              </a:rPr>
              <a:pPr fontAlgn="base">
                <a:spcBef>
                  <a:spcPct val="0"/>
                </a:spcBef>
                <a:spcAft>
                  <a:spcPct val="0"/>
                </a:spcAft>
              </a:pPr>
              <a:t>130</a:t>
            </a:fld>
            <a:endParaRPr lang="en-US" altLang="zh-CN">
              <a:latin typeface="Arial" panose="020B0604020202020204" pitchFamily="34" charset="0"/>
              <a:ea typeface="宋体" panose="02010600030101010101" pitchFamily="2" charset="-122"/>
            </a:endParaRPr>
          </a:p>
        </p:txBody>
      </p:sp>
      <p:sp>
        <p:nvSpPr>
          <p:cNvPr id="192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466976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9F2F593B-E85C-4AA8-9A27-2E3116881E1D}" type="slidenum">
              <a:rPr lang="en-US" altLang="zh-CN">
                <a:latin typeface="Arial" panose="020B0604020202020204" pitchFamily="34" charset="0"/>
                <a:ea typeface="宋体" panose="02010600030101010101" pitchFamily="2" charset="-122"/>
              </a:rPr>
              <a:pPr fontAlgn="base">
                <a:spcBef>
                  <a:spcPct val="0"/>
                </a:spcBef>
                <a:spcAft>
                  <a:spcPct val="0"/>
                </a:spcAft>
              </a:pPr>
              <a:t>131</a:t>
            </a:fld>
            <a:endParaRPr lang="en-US" altLang="zh-CN">
              <a:latin typeface="Arial" panose="020B0604020202020204" pitchFamily="34" charset="0"/>
              <a:ea typeface="宋体" panose="02010600030101010101" pitchFamily="2" charset="-122"/>
            </a:endParaRPr>
          </a:p>
        </p:txBody>
      </p:sp>
      <p:sp>
        <p:nvSpPr>
          <p:cNvPr id="194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1171482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654A2FE7-1030-45F4-BF8D-D02824CC3891}" type="slidenum">
              <a:rPr lang="en-US" altLang="zh-CN">
                <a:latin typeface="Arial" panose="020B0604020202020204" pitchFamily="34" charset="0"/>
                <a:ea typeface="宋体" panose="02010600030101010101" pitchFamily="2" charset="-122"/>
              </a:rPr>
              <a:pPr fontAlgn="base">
                <a:spcBef>
                  <a:spcPct val="0"/>
                </a:spcBef>
                <a:spcAft>
                  <a:spcPct val="0"/>
                </a:spcAft>
              </a:pPr>
              <a:t>132</a:t>
            </a:fld>
            <a:endParaRPr lang="en-US" altLang="zh-CN">
              <a:latin typeface="Arial" panose="020B0604020202020204" pitchFamily="34" charset="0"/>
              <a:ea typeface="宋体" panose="02010600030101010101" pitchFamily="2" charset="-122"/>
            </a:endParaRPr>
          </a:p>
        </p:txBody>
      </p:sp>
      <p:sp>
        <p:nvSpPr>
          <p:cNvPr id="196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9944719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ACF2F8DE-4483-4C8D-A677-2A8E91F986AE}" type="slidenum">
              <a:rPr lang="en-US" altLang="zh-CN">
                <a:latin typeface="Arial" panose="020B0604020202020204" pitchFamily="34" charset="0"/>
                <a:ea typeface="宋体" panose="02010600030101010101" pitchFamily="2" charset="-122"/>
              </a:rPr>
              <a:pPr fontAlgn="base">
                <a:spcBef>
                  <a:spcPct val="0"/>
                </a:spcBef>
                <a:spcAft>
                  <a:spcPct val="0"/>
                </a:spcAft>
              </a:pPr>
              <a:t>133</a:t>
            </a:fld>
            <a:endParaRPr lang="en-US" altLang="zh-CN">
              <a:latin typeface="Arial" panose="020B0604020202020204" pitchFamily="34" charset="0"/>
              <a:ea typeface="宋体" panose="02010600030101010101" pitchFamily="2" charset="-122"/>
            </a:endParaRPr>
          </a:p>
        </p:txBody>
      </p:sp>
      <p:sp>
        <p:nvSpPr>
          <p:cNvPr id="198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7566422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81EAB985-CF1B-4516-AA7F-6CB477398B7B}" type="slidenum">
              <a:rPr lang="en-US" altLang="zh-CN">
                <a:latin typeface="Arial" panose="020B0604020202020204" pitchFamily="34" charset="0"/>
                <a:ea typeface="宋体" panose="02010600030101010101" pitchFamily="2" charset="-122"/>
              </a:rPr>
              <a:pPr fontAlgn="base">
                <a:spcBef>
                  <a:spcPct val="0"/>
                </a:spcBef>
                <a:spcAft>
                  <a:spcPct val="0"/>
                </a:spcAft>
              </a:pPr>
              <a:t>134</a:t>
            </a:fld>
            <a:endParaRPr lang="en-US" altLang="zh-CN">
              <a:latin typeface="Arial" panose="020B0604020202020204" pitchFamily="34" charset="0"/>
              <a:ea typeface="宋体" panose="02010600030101010101" pitchFamily="2" charset="-122"/>
            </a:endParaRPr>
          </a:p>
        </p:txBody>
      </p:sp>
      <p:sp>
        <p:nvSpPr>
          <p:cNvPr id="200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9389664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788DBAF6-DC4D-4E72-9D14-49AE6CA0A446}" type="slidenum">
              <a:rPr lang="en-US" altLang="zh-CN">
                <a:latin typeface="Arial" panose="020B0604020202020204" pitchFamily="34" charset="0"/>
                <a:ea typeface="宋体" panose="02010600030101010101" pitchFamily="2" charset="-122"/>
              </a:rPr>
              <a:pPr fontAlgn="base">
                <a:spcBef>
                  <a:spcPct val="0"/>
                </a:spcBef>
                <a:spcAft>
                  <a:spcPct val="0"/>
                </a:spcAft>
              </a:pPr>
              <a:t>135</a:t>
            </a:fld>
            <a:endParaRPr lang="en-US" altLang="zh-CN">
              <a:latin typeface="Arial" panose="020B0604020202020204" pitchFamily="34" charset="0"/>
              <a:ea typeface="宋体" panose="02010600030101010101" pitchFamily="2" charset="-122"/>
            </a:endParaRPr>
          </a:p>
        </p:txBody>
      </p:sp>
      <p:sp>
        <p:nvSpPr>
          <p:cNvPr id="202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8305414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F389B706-71CA-4AC9-9E92-7C868D12149C}" type="slidenum">
              <a:rPr lang="en-US" altLang="zh-CN">
                <a:latin typeface="Arial" panose="020B0604020202020204" pitchFamily="34" charset="0"/>
                <a:ea typeface="宋体" panose="02010600030101010101" pitchFamily="2" charset="-122"/>
              </a:rPr>
              <a:pPr fontAlgn="base">
                <a:spcBef>
                  <a:spcPct val="0"/>
                </a:spcBef>
                <a:spcAft>
                  <a:spcPct val="0"/>
                </a:spcAft>
              </a:pPr>
              <a:t>136</a:t>
            </a:fld>
            <a:endParaRPr lang="en-US" altLang="zh-CN">
              <a:latin typeface="Arial" panose="020B0604020202020204" pitchFamily="34" charset="0"/>
              <a:ea typeface="宋体" panose="02010600030101010101" pitchFamily="2" charset="-122"/>
            </a:endParaRPr>
          </a:p>
        </p:txBody>
      </p:sp>
      <p:sp>
        <p:nvSpPr>
          <p:cNvPr id="204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585779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C6586F1D-46AC-497E-B160-38A2DA5FD668}" type="slidenum">
              <a:rPr lang="en-US" altLang="zh-CN">
                <a:latin typeface="Arial" panose="020B0604020202020204" pitchFamily="34" charset="0"/>
                <a:ea typeface="宋体" panose="02010600030101010101" pitchFamily="2" charset="-122"/>
              </a:rPr>
              <a:pPr fontAlgn="base">
                <a:spcBef>
                  <a:spcPct val="0"/>
                </a:spcBef>
                <a:spcAft>
                  <a:spcPct val="0"/>
                </a:spcAft>
              </a:pPr>
              <a:t>137</a:t>
            </a:fld>
            <a:endParaRPr lang="en-US" altLang="zh-CN">
              <a:latin typeface="Arial" panose="020B0604020202020204" pitchFamily="34" charset="0"/>
              <a:ea typeface="宋体" panose="02010600030101010101" pitchFamily="2" charset="-122"/>
            </a:endParaRPr>
          </a:p>
        </p:txBody>
      </p:sp>
      <p:sp>
        <p:nvSpPr>
          <p:cNvPr id="206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42307533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4A7EEBD1-7A8D-488A-A06A-50924D7F8217}" type="slidenum">
              <a:rPr lang="en-US" altLang="zh-CN">
                <a:latin typeface="Arial" panose="020B0604020202020204" pitchFamily="34" charset="0"/>
                <a:ea typeface="宋体" panose="02010600030101010101" pitchFamily="2" charset="-122"/>
              </a:rPr>
              <a:pPr fontAlgn="base">
                <a:spcBef>
                  <a:spcPct val="0"/>
                </a:spcBef>
                <a:spcAft>
                  <a:spcPct val="0"/>
                </a:spcAft>
              </a:pPr>
              <a:t>138</a:t>
            </a:fld>
            <a:endParaRPr lang="en-US" altLang="zh-CN">
              <a:latin typeface="Arial" panose="020B0604020202020204" pitchFamily="34" charset="0"/>
              <a:ea typeface="宋体" panose="02010600030101010101" pitchFamily="2" charset="-122"/>
            </a:endParaRPr>
          </a:p>
        </p:txBody>
      </p:sp>
      <p:sp>
        <p:nvSpPr>
          <p:cNvPr id="208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92982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5549EEA1-2EA3-42A5-96B0-1E70464F0EEB}" type="slidenum">
              <a:rPr lang="en-US" altLang="zh-CN">
                <a:latin typeface="Arial" panose="020B0604020202020204" pitchFamily="34" charset="0"/>
                <a:ea typeface="宋体" panose="02010600030101010101" pitchFamily="2" charset="-122"/>
              </a:rPr>
              <a:pPr fontAlgn="base">
                <a:spcBef>
                  <a:spcPct val="0"/>
                </a:spcBef>
                <a:spcAft>
                  <a:spcPct val="0"/>
                </a:spcAft>
              </a:pPr>
              <a:t>29</a:t>
            </a:fld>
            <a:endParaRPr lang="en-US" altLang="zh-CN">
              <a:latin typeface="Arial" panose="020B0604020202020204" pitchFamily="34" charset="0"/>
              <a:ea typeface="宋体" panose="02010600030101010101" pitchFamily="2" charset="-122"/>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885790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576F0039-CB2C-4981-A88F-4AFA3D72345C}" type="slidenum">
              <a:rPr lang="en-US" altLang="zh-CN">
                <a:latin typeface="Arial" panose="020B0604020202020204" pitchFamily="34" charset="0"/>
                <a:ea typeface="宋体" panose="02010600030101010101" pitchFamily="2" charset="-122"/>
              </a:rPr>
              <a:pPr fontAlgn="base">
                <a:spcBef>
                  <a:spcPct val="0"/>
                </a:spcBef>
                <a:spcAft>
                  <a:spcPct val="0"/>
                </a:spcAft>
              </a:pPr>
              <a:t>139</a:t>
            </a:fld>
            <a:endParaRPr lang="en-US" altLang="zh-CN">
              <a:latin typeface="Arial" panose="020B0604020202020204" pitchFamily="34" charset="0"/>
              <a:ea typeface="宋体" panose="02010600030101010101" pitchFamily="2" charset="-122"/>
            </a:endParaRPr>
          </a:p>
        </p:txBody>
      </p:sp>
      <p:sp>
        <p:nvSpPr>
          <p:cNvPr id="210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9378729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9470E39E-8ACC-4207-A143-A02EE254FAF3}" type="slidenum">
              <a:rPr lang="en-US" altLang="zh-CN">
                <a:latin typeface="Arial" panose="020B0604020202020204" pitchFamily="34" charset="0"/>
                <a:ea typeface="宋体" panose="02010600030101010101" pitchFamily="2" charset="-122"/>
              </a:rPr>
              <a:pPr fontAlgn="base">
                <a:spcBef>
                  <a:spcPct val="0"/>
                </a:spcBef>
                <a:spcAft>
                  <a:spcPct val="0"/>
                </a:spcAft>
              </a:pPr>
              <a:t>140</a:t>
            </a:fld>
            <a:endParaRPr lang="en-US" altLang="zh-CN">
              <a:latin typeface="Arial" panose="020B0604020202020204" pitchFamily="34" charset="0"/>
              <a:ea typeface="宋体" panose="02010600030101010101" pitchFamily="2" charset="-122"/>
            </a:endParaRPr>
          </a:p>
        </p:txBody>
      </p:sp>
      <p:sp>
        <p:nvSpPr>
          <p:cNvPr id="212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1234847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CCE44B6E-3A69-4917-93DF-04CF4CD4AE1F}" type="slidenum">
              <a:rPr lang="en-US" altLang="zh-CN">
                <a:latin typeface="Arial" panose="020B0604020202020204" pitchFamily="34" charset="0"/>
                <a:ea typeface="宋体" panose="02010600030101010101" pitchFamily="2" charset="-122"/>
              </a:rPr>
              <a:pPr fontAlgn="base">
                <a:spcBef>
                  <a:spcPct val="0"/>
                </a:spcBef>
                <a:spcAft>
                  <a:spcPct val="0"/>
                </a:spcAft>
              </a:pPr>
              <a:t>141</a:t>
            </a:fld>
            <a:endParaRPr lang="en-US" altLang="zh-CN">
              <a:latin typeface="Arial" panose="020B0604020202020204" pitchFamily="34" charset="0"/>
              <a:ea typeface="宋体" panose="02010600030101010101" pitchFamily="2" charset="-122"/>
            </a:endParaRPr>
          </a:p>
        </p:txBody>
      </p:sp>
      <p:sp>
        <p:nvSpPr>
          <p:cNvPr id="215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4621206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563ADD27-C015-4609-83CF-BEEF1231D3B4}" type="slidenum">
              <a:rPr lang="en-US" altLang="zh-CN">
                <a:latin typeface="Arial" panose="020B0604020202020204" pitchFamily="34" charset="0"/>
                <a:ea typeface="宋体" panose="02010600030101010101" pitchFamily="2" charset="-122"/>
              </a:rPr>
              <a:pPr fontAlgn="base">
                <a:spcBef>
                  <a:spcPct val="0"/>
                </a:spcBef>
                <a:spcAft>
                  <a:spcPct val="0"/>
                </a:spcAft>
              </a:pPr>
              <a:t>142</a:t>
            </a:fld>
            <a:endParaRPr lang="en-US" altLang="zh-CN">
              <a:latin typeface="Arial" panose="020B0604020202020204" pitchFamily="34" charset="0"/>
              <a:ea typeface="宋体" panose="02010600030101010101" pitchFamily="2" charset="-122"/>
            </a:endParaRPr>
          </a:p>
        </p:txBody>
      </p:sp>
      <p:sp>
        <p:nvSpPr>
          <p:cNvPr id="217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3836656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E5323E65-F037-4EC4-8CFE-1C5DC7E042CB}" type="slidenum">
              <a:rPr lang="en-US" altLang="zh-CN">
                <a:latin typeface="Arial" panose="020B0604020202020204" pitchFamily="34" charset="0"/>
                <a:ea typeface="宋体" panose="02010600030101010101" pitchFamily="2" charset="-122"/>
              </a:rPr>
              <a:pPr fontAlgn="base">
                <a:spcBef>
                  <a:spcPct val="0"/>
                </a:spcBef>
                <a:spcAft>
                  <a:spcPct val="0"/>
                </a:spcAft>
              </a:pPr>
              <a:t>143</a:t>
            </a:fld>
            <a:endParaRPr lang="en-US" altLang="zh-CN">
              <a:latin typeface="Arial" panose="020B0604020202020204" pitchFamily="34" charset="0"/>
              <a:ea typeface="宋体" panose="02010600030101010101" pitchFamily="2" charset="-122"/>
            </a:endParaRPr>
          </a:p>
        </p:txBody>
      </p:sp>
      <p:sp>
        <p:nvSpPr>
          <p:cNvPr id="219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3444116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E3C26596-1CA4-42BB-BC80-AE9CE94F5222}" type="slidenum">
              <a:rPr lang="en-US" altLang="zh-CN">
                <a:latin typeface="Arial" panose="020B0604020202020204" pitchFamily="34" charset="0"/>
                <a:ea typeface="宋体" panose="02010600030101010101" pitchFamily="2" charset="-122"/>
              </a:rPr>
              <a:pPr fontAlgn="base">
                <a:spcBef>
                  <a:spcPct val="0"/>
                </a:spcBef>
                <a:spcAft>
                  <a:spcPct val="0"/>
                </a:spcAft>
              </a:pPr>
              <a:t>144</a:t>
            </a:fld>
            <a:endParaRPr lang="en-US" altLang="zh-CN">
              <a:latin typeface="Arial" panose="020B0604020202020204" pitchFamily="34" charset="0"/>
              <a:ea typeface="宋体" panose="02010600030101010101" pitchFamily="2" charset="-122"/>
            </a:endParaRPr>
          </a:p>
        </p:txBody>
      </p:sp>
      <p:sp>
        <p:nvSpPr>
          <p:cNvPr id="221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40333713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32A3A910-A9B8-4164-B839-152DC4EBAF4E}" type="slidenum">
              <a:rPr lang="en-US" altLang="zh-CN">
                <a:latin typeface="Arial" panose="020B0604020202020204" pitchFamily="34" charset="0"/>
                <a:ea typeface="宋体" panose="02010600030101010101" pitchFamily="2" charset="-122"/>
              </a:rPr>
              <a:pPr fontAlgn="base">
                <a:spcBef>
                  <a:spcPct val="0"/>
                </a:spcBef>
                <a:spcAft>
                  <a:spcPct val="0"/>
                </a:spcAft>
              </a:pPr>
              <a:t>145</a:t>
            </a:fld>
            <a:endParaRPr lang="en-US" altLang="zh-CN">
              <a:latin typeface="Arial" panose="020B0604020202020204" pitchFamily="34" charset="0"/>
              <a:ea typeface="宋体" panose="02010600030101010101" pitchFamily="2" charset="-122"/>
            </a:endParaRPr>
          </a:p>
        </p:txBody>
      </p:sp>
      <p:sp>
        <p:nvSpPr>
          <p:cNvPr id="223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9131376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4FD7B7DB-A196-41CD-86B4-23C8D06F96C2}" type="slidenum">
              <a:rPr lang="en-US" altLang="zh-CN">
                <a:latin typeface="Arial" panose="020B0604020202020204" pitchFamily="34" charset="0"/>
                <a:ea typeface="宋体" panose="02010600030101010101" pitchFamily="2" charset="-122"/>
              </a:rPr>
              <a:pPr fontAlgn="base">
                <a:spcBef>
                  <a:spcPct val="0"/>
                </a:spcBef>
                <a:spcAft>
                  <a:spcPct val="0"/>
                </a:spcAft>
              </a:pPr>
              <a:t>146</a:t>
            </a:fld>
            <a:endParaRPr lang="en-US" altLang="zh-CN">
              <a:latin typeface="Arial" panose="020B0604020202020204" pitchFamily="34" charset="0"/>
              <a:ea typeface="宋体" panose="02010600030101010101" pitchFamily="2" charset="-122"/>
            </a:endParaRPr>
          </a:p>
        </p:txBody>
      </p:sp>
      <p:sp>
        <p:nvSpPr>
          <p:cNvPr id="225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2664760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DD6826BD-4013-4B30-8DCA-6059F1BE078B}" type="slidenum">
              <a:rPr lang="en-US" altLang="zh-CN">
                <a:latin typeface="Arial" panose="020B0604020202020204" pitchFamily="34" charset="0"/>
                <a:ea typeface="宋体" panose="02010600030101010101" pitchFamily="2" charset="-122"/>
              </a:rPr>
              <a:pPr fontAlgn="base">
                <a:spcBef>
                  <a:spcPct val="0"/>
                </a:spcBef>
                <a:spcAft>
                  <a:spcPct val="0"/>
                </a:spcAft>
              </a:pPr>
              <a:t>147</a:t>
            </a:fld>
            <a:endParaRPr lang="en-US" altLang="zh-CN">
              <a:latin typeface="Arial" panose="020B0604020202020204" pitchFamily="34" charset="0"/>
              <a:ea typeface="宋体" panose="02010600030101010101" pitchFamily="2" charset="-122"/>
            </a:endParaRPr>
          </a:p>
        </p:txBody>
      </p:sp>
      <p:sp>
        <p:nvSpPr>
          <p:cNvPr id="227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5431607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A072EB3D-3193-4F1F-8E8C-AA94179D93C8}" type="slidenum">
              <a:rPr lang="en-US" altLang="zh-CN">
                <a:latin typeface="Arial" panose="020B0604020202020204" pitchFamily="34" charset="0"/>
                <a:ea typeface="宋体" panose="02010600030101010101" pitchFamily="2" charset="-122"/>
              </a:rPr>
              <a:pPr fontAlgn="base">
                <a:spcBef>
                  <a:spcPct val="0"/>
                </a:spcBef>
                <a:spcAft>
                  <a:spcPct val="0"/>
                </a:spcAft>
              </a:pPr>
              <a:t>148</a:t>
            </a:fld>
            <a:endParaRPr lang="en-US" altLang="zh-CN">
              <a:latin typeface="Arial" panose="020B0604020202020204" pitchFamily="34" charset="0"/>
              <a:ea typeface="宋体" panose="02010600030101010101" pitchFamily="2" charset="-122"/>
            </a:endParaRPr>
          </a:p>
        </p:txBody>
      </p:sp>
      <p:sp>
        <p:nvSpPr>
          <p:cNvPr id="229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761112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CA0151E5-22BB-40F1-B436-CA26880C95CA}" type="slidenum">
              <a:rPr lang="en-US" altLang="zh-CN">
                <a:latin typeface="Arial" panose="020B0604020202020204" pitchFamily="34" charset="0"/>
                <a:ea typeface="宋体" panose="02010600030101010101" pitchFamily="2" charset="-122"/>
              </a:rPr>
              <a:pPr fontAlgn="base">
                <a:spcBef>
                  <a:spcPct val="0"/>
                </a:spcBef>
                <a:spcAft>
                  <a:spcPct val="0"/>
                </a:spcAft>
              </a:pPr>
              <a:t>30</a:t>
            </a:fld>
            <a:endParaRPr lang="en-US" altLang="zh-CN">
              <a:latin typeface="Arial" panose="020B0604020202020204" pitchFamily="34" charset="0"/>
              <a:ea typeface="宋体" panose="02010600030101010101" pitchFamily="2" charset="-122"/>
            </a:endParaRPr>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9546448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A381644F-8116-48B2-BFC0-37B0741D309B}" type="slidenum">
              <a:rPr lang="en-US" altLang="zh-CN">
                <a:latin typeface="Arial" panose="020B0604020202020204" pitchFamily="34" charset="0"/>
                <a:ea typeface="宋体" panose="02010600030101010101" pitchFamily="2" charset="-122"/>
              </a:rPr>
              <a:pPr fontAlgn="base">
                <a:spcBef>
                  <a:spcPct val="0"/>
                </a:spcBef>
                <a:spcAft>
                  <a:spcPct val="0"/>
                </a:spcAft>
              </a:pPr>
              <a:t>149</a:t>
            </a:fld>
            <a:endParaRPr lang="en-US" altLang="zh-CN">
              <a:latin typeface="Arial" panose="020B0604020202020204" pitchFamily="34" charset="0"/>
              <a:ea typeface="宋体" panose="02010600030101010101" pitchFamily="2" charset="-122"/>
            </a:endParaRPr>
          </a:p>
        </p:txBody>
      </p:sp>
      <p:sp>
        <p:nvSpPr>
          <p:cNvPr id="231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5270853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D66F32DC-640C-4BE8-A797-9D08F0933793}" type="slidenum">
              <a:rPr lang="en-US" altLang="zh-CN">
                <a:latin typeface="Arial" panose="020B0604020202020204" pitchFamily="34" charset="0"/>
                <a:ea typeface="宋体" panose="02010600030101010101" pitchFamily="2" charset="-122"/>
              </a:rPr>
              <a:pPr fontAlgn="base">
                <a:spcBef>
                  <a:spcPct val="0"/>
                </a:spcBef>
                <a:spcAft>
                  <a:spcPct val="0"/>
                </a:spcAft>
              </a:pPr>
              <a:t>150</a:t>
            </a:fld>
            <a:endParaRPr lang="en-US" altLang="zh-CN">
              <a:latin typeface="Arial" panose="020B0604020202020204" pitchFamily="34" charset="0"/>
              <a:ea typeface="宋体" panose="02010600030101010101" pitchFamily="2" charset="-122"/>
            </a:endParaRPr>
          </a:p>
        </p:txBody>
      </p:sp>
      <p:sp>
        <p:nvSpPr>
          <p:cNvPr id="2334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3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6778258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2C914E68-0BB4-4E9A-8E77-BB2252E2391D}" type="slidenum">
              <a:rPr lang="en-US" altLang="zh-CN">
                <a:latin typeface="Arial" panose="020B0604020202020204" pitchFamily="34" charset="0"/>
                <a:ea typeface="宋体" panose="02010600030101010101" pitchFamily="2" charset="-122"/>
              </a:rPr>
              <a:pPr fontAlgn="base">
                <a:spcBef>
                  <a:spcPct val="0"/>
                </a:spcBef>
                <a:spcAft>
                  <a:spcPct val="0"/>
                </a:spcAft>
              </a:pPr>
              <a:t>151</a:t>
            </a:fld>
            <a:endParaRPr lang="en-US" altLang="zh-CN">
              <a:latin typeface="Arial" panose="020B0604020202020204" pitchFamily="34" charset="0"/>
              <a:ea typeface="宋体" panose="02010600030101010101" pitchFamily="2" charset="-122"/>
            </a:endParaRPr>
          </a:p>
        </p:txBody>
      </p:sp>
      <p:sp>
        <p:nvSpPr>
          <p:cNvPr id="235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5164366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CFAABD75-9652-4717-B22F-C9A04DFBC81D}" type="slidenum">
              <a:rPr lang="en-US" altLang="zh-CN">
                <a:latin typeface="Arial" panose="020B0604020202020204" pitchFamily="34" charset="0"/>
                <a:ea typeface="宋体" panose="02010600030101010101" pitchFamily="2" charset="-122"/>
              </a:rPr>
              <a:pPr fontAlgn="base">
                <a:spcBef>
                  <a:spcPct val="0"/>
                </a:spcBef>
                <a:spcAft>
                  <a:spcPct val="0"/>
                </a:spcAft>
              </a:pPr>
              <a:t>152</a:t>
            </a:fld>
            <a:endParaRPr lang="en-US" altLang="zh-CN">
              <a:latin typeface="Arial" panose="020B0604020202020204" pitchFamily="34" charset="0"/>
              <a:ea typeface="宋体" panose="02010600030101010101" pitchFamily="2" charset="-122"/>
            </a:endParaRPr>
          </a:p>
        </p:txBody>
      </p:sp>
      <p:sp>
        <p:nvSpPr>
          <p:cNvPr id="2375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2678326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A2603B35-4BC3-435C-BC05-D0A6A37EA341}" type="slidenum">
              <a:rPr lang="en-US" altLang="zh-CN">
                <a:latin typeface="Arial" panose="020B0604020202020204" pitchFamily="34" charset="0"/>
                <a:ea typeface="宋体" panose="02010600030101010101" pitchFamily="2" charset="-122"/>
              </a:rPr>
              <a:pPr fontAlgn="base">
                <a:spcBef>
                  <a:spcPct val="0"/>
                </a:spcBef>
                <a:spcAft>
                  <a:spcPct val="0"/>
                </a:spcAft>
              </a:pPr>
              <a:t>153</a:t>
            </a:fld>
            <a:endParaRPr lang="en-US" altLang="zh-CN">
              <a:latin typeface="Arial" panose="020B0604020202020204" pitchFamily="34" charset="0"/>
              <a:ea typeface="宋体" panose="02010600030101010101" pitchFamily="2" charset="-122"/>
            </a:endParaRPr>
          </a:p>
        </p:txBody>
      </p:sp>
      <p:sp>
        <p:nvSpPr>
          <p:cNvPr id="239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40253498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98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498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2C36940E-7F1B-441D-ACF8-30E83A0929E0}" type="slidenum">
              <a:rPr lang="zh-CN" altLang="en-US">
                <a:latin typeface="Calibri" panose="020F0502020204030204" pitchFamily="34" charset="0"/>
                <a:ea typeface="宋体" panose="02010600030101010101" pitchFamily="2" charset="-122"/>
              </a:rPr>
              <a:pPr fontAlgn="base">
                <a:spcBef>
                  <a:spcPct val="0"/>
                </a:spcBef>
                <a:spcAft>
                  <a:spcPct val="0"/>
                </a:spcAft>
              </a:pPr>
              <a:t>162</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38637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4920661F-8DCA-431F-9C91-A573C8EE57D0}" type="slidenum">
              <a:rPr lang="en-US" altLang="zh-CN">
                <a:latin typeface="Arial" panose="020B0604020202020204" pitchFamily="34" charset="0"/>
                <a:ea typeface="宋体" panose="02010600030101010101" pitchFamily="2" charset="-122"/>
              </a:rPr>
              <a:pPr fontAlgn="base">
                <a:spcBef>
                  <a:spcPct val="0"/>
                </a:spcBef>
                <a:spcAft>
                  <a:spcPct val="0"/>
                </a:spcAft>
              </a:pPr>
              <a:t>31</a:t>
            </a:fld>
            <a:endParaRPr lang="en-US" altLang="zh-CN">
              <a:latin typeface="Arial" panose="020B0604020202020204" pitchFamily="34" charset="0"/>
              <a:ea typeface="宋体" panose="02010600030101010101" pitchFamily="2" charset="-122"/>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243521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571C7C81-FC7A-4CE2-9565-8640E6985ADA}" type="slidenum">
              <a:rPr lang="en-US" altLang="zh-CN">
                <a:latin typeface="Arial" panose="020B0604020202020204" pitchFamily="34" charset="0"/>
                <a:ea typeface="宋体" panose="02010600030101010101" pitchFamily="2" charset="-122"/>
              </a:rPr>
              <a:pPr fontAlgn="base">
                <a:spcBef>
                  <a:spcPct val="0"/>
                </a:spcBef>
                <a:spcAft>
                  <a:spcPct val="0"/>
                </a:spcAft>
              </a:pPr>
              <a:t>33</a:t>
            </a:fld>
            <a:endParaRPr lang="en-US" altLang="zh-CN">
              <a:latin typeface="Arial" panose="020B0604020202020204" pitchFamily="34" charset="0"/>
              <a:ea typeface="宋体" panose="02010600030101010101" pitchFamily="2" charset="-122"/>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646129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350">
                <a:latin typeface="+mn-lt"/>
                <a:ea typeface="+mn-ea"/>
              </a:endParaRPr>
            </a:p>
          </p:txBody>
        </p:sp>
        <p:sp>
          <p:nvSpPr>
            <p:cNvPr id="7" name="任意多边形 18"/>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3"/>
            <a:ext cx="7772400" cy="1829761"/>
          </a:xfrm>
        </p:spPr>
        <p:txBody>
          <a:bodyPr anchor="b"/>
          <a:lstStyle>
            <a:lvl1pPr algn="r">
              <a:defRPr sz="36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5D1CC32C-6E25-44B1-8FAF-6CCBBA689F62}" type="datetime1">
              <a:rPr lang="zh-CN" altLang="en-US"/>
              <a:pPr>
                <a:defRPr/>
              </a:pPr>
              <a:t>2017/4/11</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0312C78A-DE9F-4F0B-B7BC-2A0F08D61A90}" type="slidenum">
              <a:rPr lang="zh-CN" altLang="en-US"/>
              <a:pPr>
                <a:defRPr/>
              </a:pPr>
              <a:t>‹#›</a:t>
            </a:fld>
            <a:endParaRPr lang="zh-CN" altLang="en-US"/>
          </a:p>
        </p:txBody>
      </p:sp>
    </p:spTree>
    <p:extLst>
      <p:ext uri="{BB962C8B-B14F-4D97-AF65-F5344CB8AC3E}">
        <p14:creationId xmlns:p14="http://schemas.microsoft.com/office/powerpoint/2010/main" val="228590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31"/>
            <a:ext cx="8229600" cy="43860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2EAC97C2-9DA6-4719-BBDD-36161DC222C6}" type="datetime1">
              <a:rPr lang="zh-CN" altLang="en-US"/>
              <a:pPr>
                <a:defRPr/>
              </a:pPr>
              <a:t>2017/4/11</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5CDBF338-B72D-4F9E-9010-3D7DC43883A9}" type="slidenum">
              <a:rPr lang="zh-CN" altLang="en-US"/>
              <a:pPr>
                <a:defRPr/>
              </a:pPr>
              <a:t>‹#›</a:t>
            </a:fld>
            <a:endParaRPr lang="zh-CN" altLang="en-US"/>
          </a:p>
        </p:txBody>
      </p:sp>
    </p:spTree>
    <p:extLst>
      <p:ext uri="{BB962C8B-B14F-4D97-AF65-F5344CB8AC3E}">
        <p14:creationId xmlns:p14="http://schemas.microsoft.com/office/powerpoint/2010/main" val="85066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2"/>
            <a:ext cx="1777470" cy="5592761"/>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174D6B93-6D12-470B-ADCF-5AE438A6705D}" type="datetime1">
              <a:rPr lang="zh-CN" altLang="en-US"/>
              <a:pPr>
                <a:defRPr/>
              </a:pPr>
              <a:t>2017/4/11</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26427174-EDD6-4D18-A16E-76DB42E21A1D}" type="slidenum">
              <a:rPr lang="zh-CN" altLang="en-US"/>
              <a:pPr>
                <a:defRPr/>
              </a:pPr>
              <a:t>‹#›</a:t>
            </a:fld>
            <a:endParaRPr lang="zh-CN" altLang="en-US"/>
          </a:p>
        </p:txBody>
      </p:sp>
    </p:spTree>
    <p:extLst>
      <p:ext uri="{BB962C8B-B14F-4D97-AF65-F5344CB8AC3E}">
        <p14:creationId xmlns:p14="http://schemas.microsoft.com/office/powerpoint/2010/main" val="1177023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smtClean="0"/>
            </a:lvl1pPr>
          </a:lstStyle>
          <a:p>
            <a:pPr>
              <a:defRPr/>
            </a:pPr>
            <a:fld id="{AB1FFBDD-72EB-45E5-8292-DE445EEF618B}" type="datetime1">
              <a:rPr lang="zh-CN" altLang="en-US"/>
              <a:pPr>
                <a:defRPr/>
              </a:pPr>
              <a:t>2017/4/11</a:t>
            </a:fld>
            <a:endParaRPr lang="en-US" altLang="zh-CN"/>
          </a:p>
        </p:txBody>
      </p:sp>
      <p:sp>
        <p:nvSpPr>
          <p:cNvPr id="6" name="页脚占位符 5"/>
          <p:cNvSpPr>
            <a:spLocks noGrp="1"/>
          </p:cNvSpPr>
          <p:nvPr>
            <p:ph type="ftr" sz="quarter" idx="11"/>
          </p:nvPr>
        </p:nvSpPr>
        <p:spPr>
          <a:xfrm>
            <a:off x="6284913" y="6237288"/>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pPr>
              <a:defRPr/>
            </a:pPr>
            <a:fld id="{9D015F64-CC85-4F17-B912-2A4CCBC5D6E0}" type="slidenum">
              <a:rPr lang="en-US" altLang="zh-CN"/>
              <a:pPr>
                <a:defRPr/>
              </a:pPr>
              <a:t>‹#›</a:t>
            </a:fld>
            <a:endParaRPr lang="en-US" altLang="zh-CN"/>
          </a:p>
        </p:txBody>
      </p:sp>
    </p:spTree>
    <p:extLst>
      <p:ext uri="{BB962C8B-B14F-4D97-AF65-F5344CB8AC3E}">
        <p14:creationId xmlns:p14="http://schemas.microsoft.com/office/powerpoint/2010/main" val="98249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D0A4396C-C811-4F2B-8B4C-E6B4DDB8B06E}" type="datetime1">
              <a:rPr lang="zh-CN" altLang="en-US"/>
              <a:pPr>
                <a:defRPr/>
              </a:pPr>
              <a:t>2017/4/11</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603C172B-5CEF-4CAD-869D-5F5FB38CCDC5}" type="slidenum">
              <a:rPr lang="zh-CN" altLang="en-US"/>
              <a:pPr>
                <a:defRPr/>
              </a:pPr>
              <a:t>‹#›</a:t>
            </a:fld>
            <a:endParaRPr lang="zh-CN" altLang="en-US"/>
          </a:p>
        </p:txBody>
      </p:sp>
    </p:spTree>
    <p:extLst>
      <p:ext uri="{BB962C8B-B14F-4D97-AF65-F5344CB8AC3E}">
        <p14:creationId xmlns:p14="http://schemas.microsoft.com/office/powerpoint/2010/main" val="264180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350"/>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350"/>
          </a:p>
        </p:txBody>
      </p:sp>
      <p:sp>
        <p:nvSpPr>
          <p:cNvPr id="2" name="标题 1"/>
          <p:cNvSpPr>
            <a:spLocks noGrp="1"/>
          </p:cNvSpPr>
          <p:nvPr>
            <p:ph type="title"/>
          </p:nvPr>
        </p:nvSpPr>
        <p:spPr>
          <a:xfrm>
            <a:off x="722376" y="1059712"/>
            <a:ext cx="7772400" cy="1828800"/>
          </a:xfrm>
        </p:spPr>
        <p:txBody>
          <a:bodyPr anchor="b"/>
          <a:lstStyle>
            <a:lvl1pPr algn="r">
              <a:buNone/>
              <a:defRPr sz="36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1725">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smtClean="0"/>
            </a:lvl1pPr>
            <a:extLst/>
          </a:lstStyle>
          <a:p>
            <a:pPr>
              <a:defRPr/>
            </a:pPr>
            <a:fld id="{4304FD1D-1B1F-40E7-BFBC-5526DBC6A318}" type="datetime1">
              <a:rPr lang="zh-CN" altLang="en-US"/>
              <a:pPr>
                <a:defRPr/>
              </a:pPr>
              <a:t>2017/4/11</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smtClean="0"/>
            </a:lvl1pPr>
            <a:extLst/>
          </a:lstStyle>
          <a:p>
            <a:pPr>
              <a:defRPr/>
            </a:pPr>
            <a:fld id="{2D32162F-8FCF-412D-BBC3-20A77371F05F}" type="slidenum">
              <a:rPr lang="zh-CN" altLang="en-US"/>
              <a:pPr>
                <a:defRPr/>
              </a:pPr>
              <a:t>‹#›</a:t>
            </a:fld>
            <a:endParaRPr lang="zh-CN" altLang="en-US"/>
          </a:p>
        </p:txBody>
      </p:sp>
    </p:spTree>
    <p:extLst>
      <p:ext uri="{BB962C8B-B14F-4D97-AF65-F5344CB8AC3E}">
        <p14:creationId xmlns:p14="http://schemas.microsoft.com/office/powerpoint/2010/main" val="38688316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30"/>
            <a:ext cx="4038600" cy="4525963"/>
          </a:xfrm>
        </p:spPr>
        <p:txBody>
          <a:bodyPr/>
          <a:lstStyle>
            <a:lvl1pPr>
              <a:defRPr sz="2100"/>
            </a:lvl1pPr>
            <a:lvl2pPr>
              <a:defRPr sz="1800"/>
            </a:lvl2pPr>
            <a:lvl3pPr>
              <a:defRPr sz="1500"/>
            </a:lvl3pPr>
            <a:lvl4pPr>
              <a:defRPr sz="1350"/>
            </a:lvl4pPr>
            <a:lvl5pPr>
              <a:defRPr sz="135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30"/>
            <a:ext cx="4038600" cy="4525963"/>
          </a:xfrm>
        </p:spPr>
        <p:txBody>
          <a:bodyPr/>
          <a:lstStyle>
            <a:lvl1pPr>
              <a:defRPr sz="2100"/>
            </a:lvl1pPr>
            <a:lvl2pPr>
              <a:defRPr sz="1800"/>
            </a:lvl2pPr>
            <a:lvl3pPr>
              <a:defRPr sz="1500"/>
            </a:lvl3pPr>
            <a:lvl4pPr>
              <a:defRPr sz="1350"/>
            </a:lvl4pPr>
            <a:lvl5pPr>
              <a:defRPr sz="135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smtClean="0"/>
            </a:lvl1pPr>
            <a:extLst/>
          </a:lstStyle>
          <a:p>
            <a:pPr>
              <a:defRPr/>
            </a:pPr>
            <a:fld id="{63D8C394-0E91-4F5A-B68A-96209553E072}" type="datetime1">
              <a:rPr lang="zh-CN" altLang="en-US"/>
              <a:pPr>
                <a:defRPr/>
              </a:pPr>
              <a:t>2017/4/11</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extLst/>
          </a:lstStyle>
          <a:p>
            <a:pPr>
              <a:defRPr/>
            </a:pPr>
            <a:fld id="{E8D11D70-D0EA-476F-B296-F181F1FEEE3F}" type="slidenum">
              <a:rPr lang="zh-CN" altLang="en-US"/>
              <a:pPr>
                <a:defRPr/>
              </a:pPr>
              <a:t>‹#›</a:t>
            </a:fld>
            <a:endParaRPr lang="zh-CN" altLang="en-US"/>
          </a:p>
        </p:txBody>
      </p:sp>
    </p:spTree>
    <p:extLst>
      <p:ext uri="{BB962C8B-B14F-4D97-AF65-F5344CB8AC3E}">
        <p14:creationId xmlns:p14="http://schemas.microsoft.com/office/powerpoint/2010/main" val="228479489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6"/>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6" y="1444296"/>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smtClean="0"/>
            </a:lvl1pPr>
            <a:extLst/>
          </a:lstStyle>
          <a:p>
            <a:pPr>
              <a:defRPr/>
            </a:pPr>
            <a:fld id="{537FC248-B29B-467D-991E-9677EEBA2F2B}" type="datetime1">
              <a:rPr lang="zh-CN" altLang="en-US"/>
              <a:pPr>
                <a:defRPr/>
              </a:pPr>
              <a:t>2017/4/11</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smtClean="0"/>
            </a:lvl1pPr>
            <a:extLst/>
          </a:lstStyle>
          <a:p>
            <a:pPr>
              <a:defRPr/>
            </a:pPr>
            <a:fld id="{AD695119-54CB-4C24-AFBD-9D056F0974E6}" type="slidenum">
              <a:rPr lang="zh-CN" altLang="en-US"/>
              <a:pPr>
                <a:defRPr/>
              </a:pPr>
              <a:t>‹#›</a:t>
            </a:fld>
            <a:endParaRPr lang="zh-CN" altLang="en-US"/>
          </a:p>
        </p:txBody>
      </p:sp>
    </p:spTree>
    <p:extLst>
      <p:ext uri="{BB962C8B-B14F-4D97-AF65-F5344CB8AC3E}">
        <p14:creationId xmlns:p14="http://schemas.microsoft.com/office/powerpoint/2010/main" val="83760086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smtClean="0"/>
            </a:lvl1pPr>
            <a:extLst/>
          </a:lstStyle>
          <a:p>
            <a:pPr>
              <a:defRPr/>
            </a:pPr>
            <a:fld id="{99DB4954-4160-4F55-BC40-3C4003DA990F}" type="datetime1">
              <a:rPr lang="zh-CN" altLang="en-US"/>
              <a:pPr>
                <a:defRPr/>
              </a:pPr>
              <a:t>2017/4/11</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smtClean="0"/>
            </a:lvl1pPr>
            <a:extLst/>
          </a:lstStyle>
          <a:p>
            <a:pPr>
              <a:defRPr/>
            </a:pPr>
            <a:fld id="{90E7C828-3B97-4C2D-BFF3-D09312DC6467}" type="slidenum">
              <a:rPr lang="zh-CN" altLang="en-US"/>
              <a:pPr>
                <a:defRPr/>
              </a:pPr>
              <a:t>‹#›</a:t>
            </a:fld>
            <a:endParaRPr lang="zh-CN" altLang="en-US"/>
          </a:p>
        </p:txBody>
      </p:sp>
    </p:spTree>
    <p:extLst>
      <p:ext uri="{BB962C8B-B14F-4D97-AF65-F5344CB8AC3E}">
        <p14:creationId xmlns:p14="http://schemas.microsoft.com/office/powerpoint/2010/main" val="325799891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113CE814-F2B0-44FD-AA37-0D2FDEA91F5F}" type="datetime1">
              <a:rPr lang="zh-CN" altLang="en-US"/>
              <a:pPr>
                <a:defRPr/>
              </a:pPr>
              <a:t>2017/4/11</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45A8E5FF-67F4-4F56-A5F5-68F989EB5190}" type="slidenum">
              <a:rPr lang="zh-CN" altLang="en-US"/>
              <a:pPr>
                <a:defRPr/>
              </a:pPr>
              <a:t>‹#›</a:t>
            </a:fld>
            <a:endParaRPr lang="zh-CN" altLang="en-US"/>
          </a:p>
        </p:txBody>
      </p:sp>
    </p:spTree>
    <p:extLst>
      <p:ext uri="{BB962C8B-B14F-4D97-AF65-F5344CB8AC3E}">
        <p14:creationId xmlns:p14="http://schemas.microsoft.com/office/powerpoint/2010/main" val="285136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1875"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smtClean="0"/>
            </a:lvl1pPr>
            <a:extLst/>
          </a:lstStyle>
          <a:p>
            <a:pPr>
              <a:defRPr/>
            </a:pPr>
            <a:fld id="{97B6D646-F9FF-4746-89A2-D6F0DC41F836}" type="datetime1">
              <a:rPr lang="zh-CN" altLang="en-US"/>
              <a:pPr>
                <a:defRPr/>
              </a:pPr>
              <a:t>2017/4/11</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extLst/>
          </a:lstStyle>
          <a:p>
            <a:pPr>
              <a:defRPr/>
            </a:pPr>
            <a:fld id="{0A015DC1-4758-495A-8E50-48C6ADA98F1A}" type="slidenum">
              <a:rPr lang="zh-CN" altLang="en-US"/>
              <a:pPr>
                <a:defRPr/>
              </a:pPr>
              <a:t>‹#›</a:t>
            </a:fld>
            <a:endParaRPr lang="zh-CN" altLang="en-US"/>
          </a:p>
        </p:txBody>
      </p:sp>
    </p:spTree>
    <p:extLst>
      <p:ext uri="{BB962C8B-B14F-4D97-AF65-F5344CB8AC3E}">
        <p14:creationId xmlns:p14="http://schemas.microsoft.com/office/powerpoint/2010/main" val="377298346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350">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7" name="直角三角形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cxnSp>
        <p:nvCxnSpPr>
          <p:cNvPr id="8" name="直接连接符 7"/>
          <p:cNvCxnSpPr/>
          <p:nvPr/>
        </p:nvCxnSpPr>
        <p:spPr>
          <a:xfrm>
            <a:off x="-9237"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350"/>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350"/>
          </a:p>
        </p:txBody>
      </p:sp>
      <p:sp>
        <p:nvSpPr>
          <p:cNvPr id="4" name="文本占位符 3"/>
          <p:cNvSpPr>
            <a:spLocks noGrp="1"/>
          </p:cNvSpPr>
          <p:nvPr>
            <p:ph type="body" sz="half" idx="2"/>
          </p:nvPr>
        </p:nvSpPr>
        <p:spPr>
          <a:xfrm>
            <a:off x="1141232" y="5443402"/>
            <a:ext cx="7162800" cy="648232"/>
          </a:xfrm>
          <a:noFill/>
        </p:spPr>
        <p:txBody>
          <a:bodyPr tIns="0"/>
          <a:lstStyle>
            <a:lvl1pPr marL="0" marR="13716" indent="0" algn="r">
              <a:buNone/>
              <a:defRPr sz="1050"/>
            </a:lvl1pPr>
            <a:lvl2pPr>
              <a:defRPr sz="900"/>
            </a:lvl2pPr>
            <a:lvl3pPr>
              <a:defRPr sz="750"/>
            </a:lvl3pPr>
            <a:lvl4pPr>
              <a:defRPr sz="675"/>
            </a:lvl4pPr>
            <a:lvl5pPr>
              <a:defRPr sz="675"/>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24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1" y="4865122"/>
            <a:ext cx="8075432" cy="562672"/>
          </a:xfrm>
          <a:noFill/>
        </p:spPr>
        <p:txBody>
          <a:bodyPr anchor="t">
            <a:sp3d prstMaterial="softEdge"/>
          </a:bodyPr>
          <a:lstStyle>
            <a:lvl1pPr marR="0" algn="r">
              <a:buNone/>
              <a:defRPr sz="225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ED4466AD-A7B1-4842-9DE3-B277A3A0AFC8}" type="datetime1">
              <a:rPr lang="zh-CN" altLang="en-US"/>
              <a:pPr>
                <a:defRPr/>
              </a:pPr>
              <a:t>2017/4/11</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F9598503-56D8-4597-A575-FCD985274B08}" type="slidenum">
              <a:rPr lang="zh-CN" altLang="en-US"/>
              <a:pPr>
                <a:defRPr/>
              </a:pPr>
              <a:t>‹#›</a:t>
            </a:fld>
            <a:endParaRPr lang="zh-CN" altLang="en-US"/>
          </a:p>
        </p:txBody>
      </p:sp>
    </p:spTree>
    <p:extLst>
      <p:ext uri="{BB962C8B-B14F-4D97-AF65-F5344CB8AC3E}">
        <p14:creationId xmlns:p14="http://schemas.microsoft.com/office/powerpoint/2010/main" val="204819746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350">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cxnSp>
        <p:nvCxnSpPr>
          <p:cNvPr id="15" name="直接连接符 14"/>
          <p:cNvCxnSpPr/>
          <p:nvPr/>
        </p:nvCxnSpPr>
        <p:spPr>
          <a:xfrm>
            <a:off x="-9237"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750" smtClean="0">
                <a:solidFill>
                  <a:schemeClr val="tx1"/>
                </a:solidFill>
                <a:latin typeface="+mn-lt"/>
                <a:ea typeface="+mn-ea"/>
              </a:defRPr>
            </a:lvl1pPr>
            <a:extLst/>
          </a:lstStyle>
          <a:p>
            <a:pPr>
              <a:defRPr/>
            </a:pPr>
            <a:fld id="{32879695-A770-4644-897D-A4F53059DFD9}" type="datetime1">
              <a:rPr lang="zh-CN" altLang="en-US"/>
              <a:pPr>
                <a:defRPr/>
              </a:pPr>
              <a:t>2017/4/11</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a:defRPr/>
            </a:pP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750" b="0" smtClean="0">
                <a:solidFill>
                  <a:schemeClr val="tx1"/>
                </a:solidFill>
                <a:latin typeface="+mn-lt"/>
                <a:ea typeface="+mn-ea"/>
              </a:defRPr>
            </a:lvl1pPr>
            <a:extLst/>
          </a:lstStyle>
          <a:p>
            <a:pPr>
              <a:defRPr/>
            </a:pPr>
            <a:fld id="{58487187-386E-4358-AFC0-B3900151A95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1" r:id="rId2"/>
    <p:sldLayoutId id="2147483686" r:id="rId3"/>
    <p:sldLayoutId id="2147483687" r:id="rId4"/>
    <p:sldLayoutId id="2147483688" r:id="rId5"/>
    <p:sldLayoutId id="2147483689" r:id="rId6"/>
    <p:sldLayoutId id="2147483682" r:id="rId7"/>
    <p:sldLayoutId id="2147483690" r:id="rId8"/>
    <p:sldLayoutId id="2147483691" r:id="rId9"/>
    <p:sldLayoutId id="2147483683" r:id="rId10"/>
    <p:sldLayoutId id="2147483684" r:id="rId11"/>
    <p:sldLayoutId id="2147483692" r:id="rId12"/>
  </p:sldLayoutIdLst>
  <p:hf hdr="0" ftr="0" dt="0"/>
  <p:txStyles>
    <p:titleStyle>
      <a:lvl1pPr algn="l" rtl="0" fontAlgn="base">
        <a:spcBef>
          <a:spcPct val="0"/>
        </a:spcBef>
        <a:spcAft>
          <a:spcPct val="0"/>
        </a:spcAft>
        <a:defRPr sz="3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3000" b="1">
          <a:solidFill>
            <a:schemeClr val="tx2"/>
          </a:solidFill>
          <a:latin typeface="Lucida Sans Unicode" panose="020B0602030504020204" pitchFamily="34" charset="0"/>
          <a:ea typeface="黑体" panose="02010609060101010101" pitchFamily="49" charset="-122"/>
        </a:defRPr>
      </a:lvl2pPr>
      <a:lvl3pPr algn="l" rtl="0" fontAlgn="base">
        <a:spcBef>
          <a:spcPct val="0"/>
        </a:spcBef>
        <a:spcAft>
          <a:spcPct val="0"/>
        </a:spcAft>
        <a:defRPr sz="3000" b="1">
          <a:solidFill>
            <a:schemeClr val="tx2"/>
          </a:solidFill>
          <a:latin typeface="Lucida Sans Unicode" panose="020B0602030504020204" pitchFamily="34" charset="0"/>
          <a:ea typeface="黑体" panose="02010609060101010101" pitchFamily="49" charset="-122"/>
        </a:defRPr>
      </a:lvl3pPr>
      <a:lvl4pPr algn="l" rtl="0" fontAlgn="base">
        <a:spcBef>
          <a:spcPct val="0"/>
        </a:spcBef>
        <a:spcAft>
          <a:spcPct val="0"/>
        </a:spcAft>
        <a:defRPr sz="3000" b="1">
          <a:solidFill>
            <a:schemeClr val="tx2"/>
          </a:solidFill>
          <a:latin typeface="Lucida Sans Unicode" panose="020B0602030504020204" pitchFamily="34" charset="0"/>
          <a:ea typeface="黑体" panose="02010609060101010101" pitchFamily="49" charset="-122"/>
        </a:defRPr>
      </a:lvl4pPr>
      <a:lvl5pPr algn="l" rtl="0" fontAlgn="base">
        <a:spcBef>
          <a:spcPct val="0"/>
        </a:spcBef>
        <a:spcAft>
          <a:spcPct val="0"/>
        </a:spcAft>
        <a:defRPr sz="3000" b="1">
          <a:solidFill>
            <a:schemeClr val="tx2"/>
          </a:solidFill>
          <a:latin typeface="Lucida Sans Unicode" panose="020B0602030504020204" pitchFamily="34" charset="0"/>
          <a:ea typeface="黑体" panose="02010609060101010101" pitchFamily="49" charset="-122"/>
        </a:defRPr>
      </a:lvl5pPr>
      <a:lvl6pPr marL="3429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6pPr>
      <a:lvl7pPr marL="6858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7pPr>
      <a:lvl8pPr marL="10287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8pPr>
      <a:lvl9pPr marL="13716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9pPr>
      <a:extLst/>
    </p:titleStyle>
    <p:bodyStyle>
      <a:lvl1pPr marL="273050" indent="-190500" algn="l" rtl="0" fontAlgn="base">
        <a:spcBef>
          <a:spcPts val="300"/>
        </a:spcBef>
        <a:spcAft>
          <a:spcPct val="0"/>
        </a:spcAft>
        <a:buClr>
          <a:schemeClr val="accent1"/>
        </a:buClr>
        <a:buSzPct val="68000"/>
        <a:buFont typeface="Wingdings 3" panose="05040102010807070707" pitchFamily="18" charset="2"/>
        <a:buChar char=""/>
        <a:defRPr sz="2000" kern="1200">
          <a:solidFill>
            <a:schemeClr val="tx1"/>
          </a:solidFill>
          <a:latin typeface="+mn-lt"/>
          <a:ea typeface="+mn-ea"/>
          <a:cs typeface="+mn-cs"/>
        </a:defRPr>
      </a:lvl1pPr>
      <a:lvl2pPr marL="465138" indent="-171450" algn="l" rtl="0" fontAlgn="base">
        <a:spcBef>
          <a:spcPts val="250"/>
        </a:spcBef>
        <a:spcAft>
          <a:spcPct val="0"/>
        </a:spcAft>
        <a:buClr>
          <a:schemeClr val="accent1"/>
        </a:buClr>
        <a:buFont typeface="Verdana" panose="020B0604030504040204" pitchFamily="34" charset="0"/>
        <a:buChar char="◦"/>
        <a:defRPr sz="1700" kern="1200">
          <a:solidFill>
            <a:schemeClr val="tx1"/>
          </a:solidFill>
          <a:latin typeface="+mn-lt"/>
          <a:ea typeface="+mn-ea"/>
          <a:cs typeface="+mn-cs"/>
        </a:defRPr>
      </a:lvl2pPr>
      <a:lvl3pPr marL="642938" indent="-171450" algn="l" rtl="0" fontAlgn="base">
        <a:spcBef>
          <a:spcPts val="263"/>
        </a:spcBef>
        <a:spcAft>
          <a:spcPct val="0"/>
        </a:spcAft>
        <a:buClr>
          <a:schemeClr val="accent2"/>
        </a:buClr>
        <a:buSzPct val="100000"/>
        <a:buFont typeface="Wingdings 2" panose="05020102010507070707" pitchFamily="18" charset="2"/>
        <a:buChar char=""/>
        <a:defRPr sz="1500" kern="1200">
          <a:solidFill>
            <a:schemeClr val="tx1"/>
          </a:solidFill>
          <a:latin typeface="+mn-lt"/>
          <a:ea typeface="+mn-ea"/>
          <a:cs typeface="+mn-cs"/>
        </a:defRPr>
      </a:lvl3pPr>
      <a:lvl4pPr marL="857250" indent="-171450" algn="l" rtl="0" fontAlgn="base">
        <a:spcBef>
          <a:spcPts val="263"/>
        </a:spcBef>
        <a:spcAft>
          <a:spcPct val="0"/>
        </a:spcAft>
        <a:buClr>
          <a:schemeClr val="accent2"/>
        </a:buClr>
        <a:buFont typeface="Wingdings 2" panose="05020102010507070707" pitchFamily="18" charset="2"/>
        <a:buChar char=""/>
        <a:defRPr sz="1400" kern="1200">
          <a:solidFill>
            <a:schemeClr val="tx1"/>
          </a:solidFill>
          <a:latin typeface="+mn-lt"/>
          <a:ea typeface="+mn-ea"/>
          <a:cs typeface="+mn-cs"/>
        </a:defRPr>
      </a:lvl4pPr>
      <a:lvl5pPr marL="1028700" indent="-171450" algn="l" rtl="0" fontAlgn="base">
        <a:spcBef>
          <a:spcPts val="263"/>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__.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__3.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__4.doc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Word___5.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package" Target="../embeddings/Microsoft_Word___6.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677" y="1752603"/>
            <a:ext cx="8750105" cy="1829761"/>
          </a:xfrm>
        </p:spPr>
        <p:txBody>
          <a:bodyPr/>
          <a:lstStyle/>
          <a:p>
            <a:pPr>
              <a:defRPr/>
            </a:pPr>
            <a:r>
              <a:rPr lang="en-US" altLang="zh-CN" dirty="0" smtClean="0"/>
              <a:t>Chapter </a:t>
            </a:r>
            <a:r>
              <a:rPr lang="en-US" altLang="zh-CN" dirty="0"/>
              <a:t>2 the Basics of Java Language</a:t>
            </a:r>
            <a:endParaRPr lang="zh-CN" altLang="en-US" dirty="0"/>
          </a:p>
        </p:txBody>
      </p:sp>
      <p:sp>
        <p:nvSpPr>
          <p:cNvPr id="4" name="副标题 3"/>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dirty="0" smtClean="0"/>
              <a:t>2.2	Primitive Data Types</a:t>
            </a:r>
            <a:r>
              <a:rPr lang="zh-CN" altLang="en-US" sz="3075" dirty="0" smtClean="0"/>
              <a:t>基本数据类型</a:t>
            </a:r>
          </a:p>
        </p:txBody>
      </p:sp>
      <p:sp>
        <p:nvSpPr>
          <p:cNvPr id="17411" name="内容占位符 2"/>
          <p:cNvSpPr>
            <a:spLocks noGrp="1"/>
          </p:cNvSpPr>
          <p:nvPr>
            <p:ph idx="1"/>
          </p:nvPr>
        </p:nvSpPr>
        <p:spPr/>
        <p:txBody>
          <a:bodyPr/>
          <a:lstStyle/>
          <a:p>
            <a:r>
              <a:rPr lang="en-US" altLang="zh-CN" sz="2800" dirty="0" smtClean="0"/>
              <a:t>A </a:t>
            </a:r>
            <a:r>
              <a:rPr lang="en-US" altLang="zh-CN" sz="2800" b="1" dirty="0" smtClean="0">
                <a:solidFill>
                  <a:srgbClr val="FF0000"/>
                </a:solidFill>
              </a:rPr>
              <a:t>data type</a:t>
            </a:r>
            <a:r>
              <a:rPr lang="en-US" altLang="zh-CN" sz="2800" dirty="0" smtClean="0">
                <a:solidFill>
                  <a:srgbClr val="FF0000"/>
                </a:solidFill>
              </a:rPr>
              <a:t> </a:t>
            </a:r>
            <a:r>
              <a:rPr lang="en-US" altLang="zh-CN" sz="2800" dirty="0" smtClean="0"/>
              <a:t>is a set of values and a set of operations on those values. </a:t>
            </a:r>
          </a:p>
          <a:p>
            <a:r>
              <a:rPr lang="en-US" altLang="zh-CN" sz="2800" dirty="0" smtClean="0"/>
              <a:t>There are two kinds of type in Java: </a:t>
            </a:r>
          </a:p>
          <a:p>
            <a:pPr lvl="1"/>
            <a:r>
              <a:rPr lang="en-US" altLang="zh-CN" sz="2000" dirty="0" smtClean="0"/>
              <a:t>primitive types </a:t>
            </a:r>
            <a:r>
              <a:rPr lang="zh-CN" altLang="en-US" sz="2000" dirty="0" smtClean="0"/>
              <a:t>基本数据类型</a:t>
            </a:r>
            <a:endParaRPr lang="en-US" altLang="zh-CN" sz="2000" dirty="0" smtClean="0"/>
          </a:p>
          <a:p>
            <a:pPr lvl="1"/>
            <a:r>
              <a:rPr lang="en-US" altLang="zh-CN" sz="2000" dirty="0" smtClean="0"/>
              <a:t>and reference types </a:t>
            </a:r>
            <a:r>
              <a:rPr lang="zh-CN" altLang="en-US" sz="2000" dirty="0" smtClean="0"/>
              <a:t>引用数据类型</a:t>
            </a:r>
            <a:endParaRPr lang="en-US" altLang="zh-CN" sz="2000" dirty="0" smtClean="0"/>
          </a:p>
          <a:p>
            <a:r>
              <a:rPr lang="en-US" altLang="zh-CN" sz="2800" dirty="0" smtClean="0"/>
              <a:t>There are three kinds of reference type: </a:t>
            </a:r>
          </a:p>
          <a:p>
            <a:pPr lvl="1"/>
            <a:r>
              <a:rPr lang="en-US" altLang="zh-CN" sz="2000" dirty="0" smtClean="0"/>
              <a:t>class, </a:t>
            </a:r>
            <a:r>
              <a:rPr lang="zh-CN" altLang="en-US" sz="2000" dirty="0" smtClean="0"/>
              <a:t>类</a:t>
            </a:r>
            <a:endParaRPr lang="en-US" altLang="zh-CN" sz="2000" dirty="0" smtClean="0"/>
          </a:p>
          <a:p>
            <a:pPr lvl="1"/>
            <a:r>
              <a:rPr lang="en-US" altLang="zh-CN" sz="2000" dirty="0" smtClean="0"/>
              <a:t>interface, </a:t>
            </a:r>
            <a:r>
              <a:rPr lang="zh-CN" altLang="en-US" sz="2000" dirty="0" smtClean="0"/>
              <a:t>接口</a:t>
            </a:r>
            <a:endParaRPr lang="en-US" altLang="zh-CN" sz="2000" dirty="0" smtClean="0"/>
          </a:p>
          <a:p>
            <a:pPr lvl="1"/>
            <a:r>
              <a:rPr lang="en-US" altLang="zh-CN" sz="2000" dirty="0" smtClean="0"/>
              <a:t>array, </a:t>
            </a:r>
            <a:r>
              <a:rPr lang="zh-CN" altLang="en-US" sz="2000" dirty="0" smtClean="0"/>
              <a:t>数组</a:t>
            </a:r>
          </a:p>
        </p:txBody>
      </p:sp>
      <p:sp>
        <p:nvSpPr>
          <p:cNvPr id="2" name="灯片编号占位符 1"/>
          <p:cNvSpPr>
            <a:spLocks noGrp="1"/>
          </p:cNvSpPr>
          <p:nvPr>
            <p:ph type="sldNum" sz="quarter" idx="12"/>
          </p:nvPr>
        </p:nvSpPr>
        <p:spPr/>
        <p:txBody>
          <a:bodyPr/>
          <a:lstStyle/>
          <a:p>
            <a:pPr>
              <a:defRPr/>
            </a:pPr>
            <a:fld id="{83079E82-7890-4B4C-A9DD-BD8355B84BDE}" type="slidenum">
              <a:rPr lang="zh-CN" altLang="en-US"/>
              <a:pPr>
                <a:defRPr/>
              </a:pPr>
              <a:t>10</a:t>
            </a:fld>
            <a:endParaRPr lang="zh-CN"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bwMode="auto">
          <a:xfrm>
            <a:off x="1385888" y="951311"/>
            <a:ext cx="6541562" cy="750094"/>
          </a:xfrm>
        </p:spPr>
        <p:txBody>
          <a:bodyPr wrap="square" numCol="1" anchorCtr="0" compatLnSpc="1">
            <a:prstTxWarp prst="textNoShape">
              <a:avLst/>
            </a:prstTxWarp>
          </a:bodyPr>
          <a:lstStyle/>
          <a:p>
            <a:pPr>
              <a:defRPr/>
            </a:pPr>
            <a:r>
              <a:rPr lang="en-US" altLang="zh-CN" sz="3075" dirty="0" smtClean="0"/>
              <a:t>Multidimensional arrays</a:t>
            </a:r>
            <a:r>
              <a:rPr lang="zh-CN" altLang="en-US" sz="3075" dirty="0" smtClean="0"/>
              <a:t>多维数组</a:t>
            </a:r>
          </a:p>
        </p:txBody>
      </p:sp>
      <p:sp>
        <p:nvSpPr>
          <p:cNvPr id="3" name="内容占位符 2"/>
          <p:cNvSpPr>
            <a:spLocks noGrp="1"/>
          </p:cNvSpPr>
          <p:nvPr>
            <p:ph idx="1"/>
          </p:nvPr>
        </p:nvSpPr>
        <p:spPr>
          <a:xfrm>
            <a:off x="923925" y="1806575"/>
            <a:ext cx="8229600" cy="4525963"/>
          </a:xfrm>
        </p:spPr>
        <p:txBody>
          <a:bodyPr rtlCol="0">
            <a:normAutofit/>
          </a:bodyPr>
          <a:lstStyle/>
          <a:p>
            <a:pPr marL="273844" indent="-191691" fontAlgn="auto">
              <a:spcAft>
                <a:spcPts val="0"/>
              </a:spcAft>
              <a:buFont typeface="Wingdings 3" panose="05040102010807070707" pitchFamily="18" charset="2"/>
              <a:buNone/>
              <a:defRPr/>
            </a:pPr>
            <a:r>
              <a:rPr lang="en-US" altLang="zh-CN" sz="2025" dirty="0" smtClean="0"/>
              <a:t>1   2   3</a:t>
            </a:r>
            <a:endParaRPr lang="zh-CN" altLang="zh-CN" sz="2025" dirty="0" smtClean="0"/>
          </a:p>
          <a:p>
            <a:pPr marL="273844" indent="-191691" fontAlgn="auto">
              <a:spcAft>
                <a:spcPts val="0"/>
              </a:spcAft>
              <a:buFont typeface="Wingdings 3" panose="05040102010807070707" pitchFamily="18" charset="2"/>
              <a:buNone/>
              <a:defRPr/>
            </a:pPr>
            <a:r>
              <a:rPr lang="en-US" altLang="zh-CN" sz="2025" dirty="0" smtClean="0"/>
              <a:t>4   5   6</a:t>
            </a:r>
            <a:endParaRPr lang="zh-CN" altLang="zh-CN" sz="2025" dirty="0" smtClean="0"/>
          </a:p>
          <a:p>
            <a:pPr marL="273844" indent="-191691" fontAlgn="auto">
              <a:spcAft>
                <a:spcPts val="0"/>
              </a:spcAft>
              <a:buFont typeface="Arial" pitchFamily="34" charset="0"/>
              <a:buChar char="•"/>
              <a:defRPr/>
            </a:pPr>
            <a:endParaRPr lang="en-US" altLang="zh-CN" sz="2025" dirty="0" smtClean="0"/>
          </a:p>
          <a:p>
            <a:pPr marL="273844" indent="-191691" fontAlgn="auto">
              <a:spcAft>
                <a:spcPts val="0"/>
              </a:spcAft>
              <a:buFont typeface="Wingdings 3" panose="05040102010807070707" pitchFamily="18" charset="2"/>
              <a:buNone/>
              <a:defRPr/>
            </a:pPr>
            <a:r>
              <a:rPr lang="en-US" altLang="zh-CN" sz="2025" dirty="0" smtClean="0"/>
              <a:t>int sum = 0;</a:t>
            </a:r>
            <a:endParaRPr lang="zh-CN" altLang="zh-CN" sz="2025" dirty="0" smtClean="0"/>
          </a:p>
          <a:p>
            <a:pPr marL="273844" indent="-191691" fontAlgn="auto">
              <a:spcAft>
                <a:spcPts val="0"/>
              </a:spcAft>
              <a:buFont typeface="Wingdings 3" panose="05040102010807070707" pitchFamily="18" charset="2"/>
              <a:buNone/>
              <a:defRPr/>
            </a:pPr>
            <a:r>
              <a:rPr lang="en-US" altLang="zh-CN" sz="2025" dirty="0" smtClean="0"/>
              <a:t>int[][] M = {{1, 2, 3}, {4, 5, 6}};</a:t>
            </a:r>
            <a:endParaRPr lang="zh-CN" altLang="zh-CN" sz="2025" dirty="0" smtClean="0"/>
          </a:p>
          <a:p>
            <a:pPr marL="273844" indent="-191691" fontAlgn="auto">
              <a:spcAft>
                <a:spcPts val="0"/>
              </a:spcAft>
              <a:buFont typeface="Wingdings 3" panose="05040102010807070707" pitchFamily="18" charset="2"/>
              <a:buNone/>
              <a:defRPr/>
            </a:pPr>
            <a:r>
              <a:rPr lang="en-US" altLang="zh-CN" sz="2025" dirty="0" smtClean="0"/>
              <a:t> </a:t>
            </a:r>
            <a:endParaRPr lang="zh-CN" altLang="zh-CN" sz="2025" dirty="0" smtClean="0"/>
          </a:p>
          <a:p>
            <a:pPr marL="273844" indent="-191691" fontAlgn="auto">
              <a:spcAft>
                <a:spcPts val="0"/>
              </a:spcAft>
              <a:buFont typeface="Wingdings 3" panose="05040102010807070707" pitchFamily="18" charset="2"/>
              <a:buNone/>
              <a:defRPr/>
            </a:pPr>
            <a:r>
              <a:rPr lang="en-US" altLang="zh-CN" sz="2025" dirty="0" smtClean="0"/>
              <a:t>// use for-each loop to sum the values</a:t>
            </a:r>
            <a:endParaRPr lang="zh-CN" altLang="zh-CN" sz="2025" dirty="0" smtClean="0"/>
          </a:p>
          <a:p>
            <a:pPr marL="273844" indent="-191691" fontAlgn="auto">
              <a:spcAft>
                <a:spcPts val="0"/>
              </a:spcAft>
              <a:buFont typeface="Wingdings 3" panose="05040102010807070707" pitchFamily="18" charset="2"/>
              <a:buNone/>
              <a:defRPr/>
            </a:pPr>
            <a:r>
              <a:rPr lang="en-US" altLang="zh-CN" sz="2025" dirty="0" smtClean="0"/>
              <a:t>for (int[] row : M) {</a:t>
            </a:r>
            <a:endParaRPr lang="zh-CN" altLang="zh-CN" sz="2025" dirty="0" smtClean="0"/>
          </a:p>
          <a:p>
            <a:pPr marL="273844" indent="-191691" fontAlgn="auto">
              <a:spcAft>
                <a:spcPts val="0"/>
              </a:spcAft>
              <a:buFont typeface="Wingdings 3" panose="05040102010807070707" pitchFamily="18" charset="2"/>
              <a:buNone/>
              <a:defRPr/>
            </a:pPr>
            <a:r>
              <a:rPr lang="en-US" altLang="zh-CN" sz="2025" dirty="0" smtClean="0"/>
              <a:t>        for (int e : row) {</a:t>
            </a:r>
            <a:endParaRPr lang="zh-CN" altLang="zh-CN" sz="2025" dirty="0" smtClean="0"/>
          </a:p>
          <a:p>
            <a:pPr marL="273844" indent="-191691" fontAlgn="auto">
              <a:spcAft>
                <a:spcPts val="0"/>
              </a:spcAft>
              <a:buFont typeface="Wingdings 3" panose="05040102010807070707" pitchFamily="18" charset="2"/>
              <a:buNone/>
              <a:defRPr/>
            </a:pPr>
            <a:r>
              <a:rPr lang="en-US" altLang="zh-CN" sz="2025" dirty="0" smtClean="0"/>
              <a:t>             </a:t>
            </a:r>
            <a:r>
              <a:rPr lang="de-DE" altLang="zh-CN" sz="2025" dirty="0" smtClean="0"/>
              <a:t>sum += e;</a:t>
            </a:r>
            <a:endParaRPr lang="zh-CN" altLang="zh-CN" sz="2025" dirty="0" smtClean="0"/>
          </a:p>
          <a:p>
            <a:pPr marL="273844" indent="-191691" fontAlgn="auto">
              <a:spcAft>
                <a:spcPts val="0"/>
              </a:spcAft>
              <a:buFont typeface="Wingdings 3" panose="05040102010807070707" pitchFamily="18" charset="2"/>
              <a:buNone/>
              <a:defRPr/>
            </a:pPr>
            <a:r>
              <a:rPr lang="de-DE" altLang="zh-CN" sz="2025" dirty="0" smtClean="0"/>
              <a:t>        }</a:t>
            </a:r>
            <a:endParaRPr lang="zh-CN" altLang="zh-CN" sz="2025" dirty="0" smtClean="0"/>
          </a:p>
          <a:p>
            <a:pPr marL="273844" indent="-191691" fontAlgn="auto">
              <a:spcAft>
                <a:spcPts val="0"/>
              </a:spcAft>
              <a:buFont typeface="Wingdings 3" panose="05040102010807070707" pitchFamily="18" charset="2"/>
              <a:buNone/>
              <a:defRPr/>
            </a:pPr>
            <a:r>
              <a:rPr lang="de-DE" altLang="zh-CN" sz="2025" dirty="0" smtClean="0"/>
              <a:t>    }</a:t>
            </a:r>
            <a:endParaRPr lang="zh-CN" altLang="zh-CN" sz="2025" dirty="0" smtClean="0"/>
          </a:p>
          <a:p>
            <a:pPr marL="273844" indent="-191691" fontAlgn="auto">
              <a:spcAft>
                <a:spcPts val="0"/>
              </a:spcAft>
              <a:buFont typeface="Wingdings 3" panose="05040102010807070707" pitchFamily="18" charset="2"/>
              <a:buNone/>
              <a:defRPr/>
            </a:pPr>
            <a:endParaRPr lang="zh-CN" altLang="en-US" sz="2025" dirty="0"/>
          </a:p>
        </p:txBody>
      </p:sp>
      <p:sp>
        <p:nvSpPr>
          <p:cNvPr id="2" name="灯片编号占位符 1"/>
          <p:cNvSpPr>
            <a:spLocks noGrp="1"/>
          </p:cNvSpPr>
          <p:nvPr>
            <p:ph type="sldNum" sz="quarter" idx="12"/>
          </p:nvPr>
        </p:nvSpPr>
        <p:spPr/>
        <p:txBody>
          <a:bodyPr/>
          <a:lstStyle/>
          <a:p>
            <a:pPr>
              <a:defRPr/>
            </a:pPr>
            <a:fld id="{12B6B7E0-0E1D-4D09-80AE-DCE4D469F6CF}" type="slidenum">
              <a:rPr lang="zh-CN" altLang="en-US"/>
              <a:pPr>
                <a:defRPr/>
              </a:pPr>
              <a:t>100</a:t>
            </a:fld>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bwMode="auto">
          <a:xfrm>
            <a:off x="344267" y="347012"/>
            <a:ext cx="5724525" cy="750094"/>
          </a:xfrm>
        </p:spPr>
        <p:txBody>
          <a:bodyPr wrap="square" numCol="1" anchorCtr="0" compatLnSpc="1">
            <a:prstTxWarp prst="textNoShape">
              <a:avLst/>
            </a:prstTxWarp>
          </a:bodyPr>
          <a:lstStyle/>
          <a:p>
            <a:pPr>
              <a:defRPr/>
            </a:pPr>
            <a:r>
              <a:rPr lang="en-US" altLang="zh-CN" sz="3075" dirty="0" err="1" smtClean="0"/>
              <a:t>Java.Util.Arrays</a:t>
            </a:r>
            <a:r>
              <a:rPr lang="en-US" altLang="zh-CN" sz="3075" dirty="0" smtClean="0"/>
              <a:t> class</a:t>
            </a:r>
            <a:endParaRPr lang="zh-CN" altLang="en-US" sz="3075" dirty="0" smtClean="0"/>
          </a:p>
        </p:txBody>
      </p:sp>
      <p:sp>
        <p:nvSpPr>
          <p:cNvPr id="94211" name="内容占位符 2"/>
          <p:cNvSpPr>
            <a:spLocks noGrp="1"/>
          </p:cNvSpPr>
          <p:nvPr>
            <p:ph idx="1"/>
          </p:nvPr>
        </p:nvSpPr>
        <p:spPr/>
        <p:txBody>
          <a:bodyPr/>
          <a:lstStyle/>
          <a:p>
            <a:pPr marL="273844" indent="-191691">
              <a:buFont typeface="Arial" charset="0"/>
              <a:buNone/>
              <a:defRPr/>
            </a:pPr>
            <a:r>
              <a:rPr lang="en-US" altLang="zh-CN" sz="2025" dirty="0" smtClean="0"/>
              <a:t>Fast filling</a:t>
            </a:r>
            <a:r>
              <a:rPr lang="zh-CN" altLang="en-US" sz="2025" dirty="0" smtClean="0"/>
              <a:t>快速填充</a:t>
            </a:r>
            <a:endParaRPr lang="en-US" altLang="zh-CN" sz="2025" dirty="0" smtClean="0"/>
          </a:p>
          <a:p>
            <a:pPr marL="273844" indent="-191691">
              <a:buFont typeface="Arial" charset="0"/>
              <a:buNone/>
              <a:defRPr/>
            </a:pPr>
            <a:endParaRPr lang="en-US" altLang="zh-CN" sz="2025" dirty="0"/>
          </a:p>
          <a:p>
            <a:pPr marL="273844" indent="-191691">
              <a:buFont typeface="Arial" charset="0"/>
              <a:buNone/>
              <a:defRPr/>
            </a:pPr>
            <a:r>
              <a:rPr lang="en-US" altLang="zh-CN" sz="2025" dirty="0" err="1" smtClean="0"/>
              <a:t>int</a:t>
            </a:r>
            <a:r>
              <a:rPr lang="en-US" altLang="zh-CN" sz="2025" dirty="0" smtClean="0"/>
              <a:t>[] a = new </a:t>
            </a:r>
            <a:r>
              <a:rPr lang="en-US" altLang="zh-CN" sz="2025" dirty="0" err="1" smtClean="0"/>
              <a:t>int</a:t>
            </a:r>
            <a:r>
              <a:rPr lang="en-US" altLang="zh-CN" sz="2025" dirty="0" smtClean="0"/>
              <a:t>[1024];</a:t>
            </a:r>
          </a:p>
          <a:p>
            <a:pPr marL="273844" indent="-191691">
              <a:buFont typeface="Arial" charset="0"/>
              <a:buNone/>
              <a:defRPr/>
            </a:pPr>
            <a:r>
              <a:rPr lang="en-US" altLang="zh-CN" sz="2025" dirty="0" err="1" smtClean="0"/>
              <a:t>java.util.Arrays.fill</a:t>
            </a:r>
            <a:r>
              <a:rPr lang="en-US" altLang="zh-CN" sz="2025" dirty="0" smtClean="0"/>
              <a:t>(a, 128); // Every element as 128</a:t>
            </a:r>
          </a:p>
          <a:p>
            <a:pPr marL="273844" indent="-191691">
              <a:buFont typeface="Arial" charset="0"/>
              <a:buNone/>
              <a:defRPr/>
            </a:pPr>
            <a:endParaRPr lang="en-US" altLang="zh-CN" sz="2025" dirty="0" smtClean="0"/>
          </a:p>
          <a:p>
            <a:pPr marL="273844" indent="-191691">
              <a:buFont typeface="Arial" charset="0"/>
              <a:buNone/>
              <a:defRPr/>
            </a:pPr>
            <a:r>
              <a:rPr lang="en-US" altLang="zh-CN" sz="2025" dirty="0" err="1" smtClean="0"/>
              <a:t>int</a:t>
            </a:r>
            <a:r>
              <a:rPr lang="en-US" altLang="zh-CN" sz="2025" dirty="0" smtClean="0"/>
              <a:t>[][] a = new </a:t>
            </a:r>
            <a:r>
              <a:rPr lang="en-US" altLang="zh-CN" sz="2025" dirty="0" err="1" smtClean="0"/>
              <a:t>int</a:t>
            </a:r>
            <a:r>
              <a:rPr lang="en-US" altLang="zh-CN" sz="2025" dirty="0" smtClean="0"/>
              <a:t>[10][20];</a:t>
            </a:r>
          </a:p>
          <a:p>
            <a:pPr marL="273844" indent="-191691">
              <a:buFont typeface="Arial" charset="0"/>
              <a:buNone/>
              <a:defRPr/>
            </a:pPr>
            <a:r>
              <a:rPr lang="en-US" altLang="zh-CN" sz="2025" dirty="0" smtClean="0"/>
              <a:t>for(</a:t>
            </a:r>
            <a:r>
              <a:rPr lang="en-US" altLang="zh-CN" sz="2025" dirty="0" err="1" smtClean="0"/>
              <a:t>int</a:t>
            </a:r>
            <a:r>
              <a:rPr lang="en-US" altLang="zh-CN" sz="2025" dirty="0" smtClean="0"/>
              <a:t>[] r : a) {</a:t>
            </a:r>
          </a:p>
          <a:p>
            <a:pPr marL="273844" indent="-191691">
              <a:buFont typeface="Arial" charset="0"/>
              <a:buNone/>
              <a:defRPr/>
            </a:pPr>
            <a:r>
              <a:rPr lang="en-US" altLang="zh-CN" sz="2025" dirty="0" smtClean="0"/>
              <a:t>    </a:t>
            </a:r>
            <a:r>
              <a:rPr lang="en-US" altLang="zh-CN" sz="2025" dirty="0" err="1" smtClean="0"/>
              <a:t>Arrays.fill</a:t>
            </a:r>
            <a:r>
              <a:rPr lang="en-US" altLang="zh-CN" sz="2025" dirty="0" smtClean="0"/>
              <a:t>(r, 128);</a:t>
            </a:r>
          </a:p>
          <a:p>
            <a:pPr marL="273844" indent="-191691">
              <a:buFont typeface="Arial" charset="0"/>
              <a:buNone/>
              <a:defRPr/>
            </a:pPr>
            <a:r>
              <a:rPr lang="en-US" altLang="zh-CN" sz="2025" dirty="0" smtClean="0"/>
              <a:t>}</a:t>
            </a:r>
          </a:p>
          <a:p>
            <a:pPr marL="273844" indent="-191691">
              <a:buFont typeface="Arial" charset="0"/>
              <a:buNone/>
              <a:defRPr/>
            </a:pPr>
            <a:endParaRPr lang="zh-CN" altLang="en-US" sz="2025" dirty="0" smtClean="0"/>
          </a:p>
        </p:txBody>
      </p:sp>
      <p:sp>
        <p:nvSpPr>
          <p:cNvPr id="2" name="灯片编号占位符 1"/>
          <p:cNvSpPr>
            <a:spLocks noGrp="1"/>
          </p:cNvSpPr>
          <p:nvPr>
            <p:ph type="sldNum" sz="quarter" idx="12"/>
          </p:nvPr>
        </p:nvSpPr>
        <p:spPr/>
        <p:txBody>
          <a:bodyPr/>
          <a:lstStyle/>
          <a:p>
            <a:pPr>
              <a:defRPr/>
            </a:pPr>
            <a:fld id="{294EDD2D-0788-4CB6-A2DB-62ED1AD77FF9}" type="slidenum">
              <a:rPr lang="zh-CN" altLang="en-US"/>
              <a:pPr>
                <a:defRPr/>
              </a:pPr>
              <a:t>101</a:t>
            </a:fld>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内容占位符 2"/>
          <p:cNvSpPr>
            <a:spLocks noGrp="1"/>
          </p:cNvSpPr>
          <p:nvPr>
            <p:ph idx="1"/>
          </p:nvPr>
        </p:nvSpPr>
        <p:spPr/>
        <p:txBody>
          <a:bodyPr/>
          <a:lstStyle/>
          <a:p>
            <a:pPr>
              <a:spcBef>
                <a:spcPct val="0"/>
              </a:spcBef>
            </a:pPr>
            <a:endParaRPr lang="en-US" altLang="zh-CN" sz="1800" dirty="0" smtClean="0"/>
          </a:p>
          <a:p>
            <a:pPr>
              <a:spcBef>
                <a:spcPct val="0"/>
              </a:spcBef>
            </a:pPr>
            <a:endParaRPr lang="en-US" altLang="zh-CN" sz="1800" dirty="0" smtClean="0"/>
          </a:p>
          <a:p>
            <a:pPr>
              <a:spcBef>
                <a:spcPct val="0"/>
              </a:spcBef>
            </a:pPr>
            <a:endParaRPr lang="en-US" altLang="zh-CN" sz="1800" dirty="0" smtClean="0"/>
          </a:p>
          <a:p>
            <a:pPr>
              <a:spcBef>
                <a:spcPct val="0"/>
              </a:spcBef>
            </a:pPr>
            <a:endParaRPr lang="en-US" altLang="zh-CN" sz="1800" dirty="0" smtClean="0"/>
          </a:p>
          <a:p>
            <a:pPr>
              <a:spcBef>
                <a:spcPct val="0"/>
              </a:spcBef>
            </a:pPr>
            <a:r>
              <a:rPr lang="en-US" altLang="zh-CN" sz="1800" dirty="0" err="1" smtClean="0"/>
              <a:t>int</a:t>
            </a:r>
            <a:r>
              <a:rPr lang="en-US" altLang="zh-CN" sz="1800" dirty="0" smtClean="0"/>
              <a:t>[] a = {2, 4, 5, 6};</a:t>
            </a:r>
          </a:p>
          <a:p>
            <a:pPr>
              <a:spcBef>
                <a:spcPct val="0"/>
              </a:spcBef>
            </a:pPr>
            <a:r>
              <a:rPr lang="en-US" altLang="zh-CN" sz="1800" dirty="0" err="1" smtClean="0"/>
              <a:t>int</a:t>
            </a:r>
            <a:r>
              <a:rPr lang="en-US" altLang="zh-CN" sz="1800" dirty="0" smtClean="0"/>
              <a:t>[] b = {2, 4, 5, 6};</a:t>
            </a:r>
          </a:p>
          <a:p>
            <a:pPr>
              <a:spcBef>
                <a:spcPct val="0"/>
              </a:spcBef>
            </a:pPr>
            <a:r>
              <a:rPr lang="en-US" altLang="zh-CN" sz="1800" dirty="0" err="1" smtClean="0"/>
              <a:t>int</a:t>
            </a:r>
            <a:r>
              <a:rPr lang="en-US" altLang="zh-CN" sz="1800" dirty="0" smtClean="0"/>
              <a:t>[] c = {3, 4, 5, 6};</a:t>
            </a:r>
          </a:p>
          <a:p>
            <a:pPr>
              <a:spcBef>
                <a:spcPct val="0"/>
              </a:spcBef>
            </a:pPr>
            <a:r>
              <a:rPr lang="en-US" altLang="zh-CN" sz="1800" dirty="0" err="1" smtClean="0"/>
              <a:t>System.out.println</a:t>
            </a:r>
            <a:r>
              <a:rPr lang="en-US" altLang="zh-CN" sz="1800" dirty="0" smtClean="0"/>
              <a:t>(</a:t>
            </a:r>
            <a:r>
              <a:rPr lang="en-US" altLang="zh-CN" sz="1800" dirty="0" err="1" smtClean="0"/>
              <a:t>java.util.Arrays.equals</a:t>
            </a:r>
            <a:r>
              <a:rPr lang="en-US" altLang="zh-CN" sz="1800" dirty="0" smtClean="0"/>
              <a:t>(a, b));	//true</a:t>
            </a:r>
          </a:p>
          <a:p>
            <a:pPr>
              <a:spcBef>
                <a:spcPct val="0"/>
              </a:spcBef>
            </a:pPr>
            <a:r>
              <a:rPr lang="en-US" altLang="zh-CN" sz="1800" dirty="0" err="1" smtClean="0"/>
              <a:t>System.out.println</a:t>
            </a:r>
            <a:r>
              <a:rPr lang="en-US" altLang="zh-CN" sz="1800" dirty="0" smtClean="0"/>
              <a:t>(</a:t>
            </a:r>
            <a:r>
              <a:rPr lang="en-US" altLang="zh-CN" sz="1800" dirty="0" err="1" smtClean="0"/>
              <a:t>java.util.Arrays.equals</a:t>
            </a:r>
            <a:r>
              <a:rPr lang="en-US" altLang="zh-CN" sz="1800" dirty="0" smtClean="0"/>
              <a:t>(b, c));	//false</a:t>
            </a:r>
          </a:p>
          <a:p>
            <a:pPr>
              <a:spcBef>
                <a:spcPct val="0"/>
              </a:spcBef>
            </a:pPr>
            <a:endParaRPr lang="zh-CN" altLang="en-US" sz="1800" dirty="0" smtClean="0"/>
          </a:p>
        </p:txBody>
      </p:sp>
      <p:sp>
        <p:nvSpPr>
          <p:cNvPr id="95234" name="标题 1"/>
          <p:cNvSpPr>
            <a:spLocks noGrp="1"/>
          </p:cNvSpPr>
          <p:nvPr>
            <p:ph type="title"/>
          </p:nvPr>
        </p:nvSpPr>
        <p:spPr bwMode="auto">
          <a:ln>
            <a:miter lim="800000"/>
            <a:headEnd/>
            <a:tailEnd/>
          </a:ln>
        </p:spPr>
        <p:txBody>
          <a:bodyPr wrap="square" numCol="1" anchorCtr="0" compatLnSpc="1">
            <a:prstTxWarp prst="textNoShape">
              <a:avLst/>
            </a:prstTxWarp>
          </a:bodyPr>
          <a:lstStyle/>
          <a:p>
            <a:pPr>
              <a:defRPr/>
            </a:pPr>
            <a:r>
              <a:rPr lang="en-US" altLang="zh-CN" sz="3075" dirty="0" smtClean="0"/>
              <a:t>Comparing</a:t>
            </a:r>
            <a:r>
              <a:rPr lang="zh-CN" altLang="en-US" sz="3075" dirty="0" smtClean="0"/>
              <a:t>比较</a:t>
            </a:r>
          </a:p>
        </p:txBody>
      </p:sp>
      <p:sp>
        <p:nvSpPr>
          <p:cNvPr id="95236" name="内容占位符 3"/>
          <p:cNvSpPr>
            <a:spLocks noGrp="1"/>
          </p:cNvSpPr>
          <p:nvPr>
            <p:ph sz="half" idx="4294967295"/>
          </p:nvPr>
        </p:nvSpPr>
        <p:spPr>
          <a:xfrm>
            <a:off x="457200" y="1295400"/>
            <a:ext cx="6319838" cy="1187450"/>
          </a:xfrm>
        </p:spPr>
        <p:txBody>
          <a:bodyPr/>
          <a:lstStyle/>
          <a:p>
            <a:pPr marL="273844" indent="-191691">
              <a:spcBef>
                <a:spcPct val="0"/>
              </a:spcBef>
              <a:defRPr/>
            </a:pPr>
            <a:r>
              <a:rPr lang="en-US" altLang="zh-CN" sz="2025" dirty="0"/>
              <a:t>Two arrays are considered equal if both arrays contain the same number of elements, and all corresponding pairs of elements in the two arrays are equal</a:t>
            </a:r>
            <a:endParaRPr lang="zh-CN" altLang="en-US" sz="2025" dirty="0"/>
          </a:p>
        </p:txBody>
      </p:sp>
      <p:sp>
        <p:nvSpPr>
          <p:cNvPr id="2" name="灯片编号占位符 1"/>
          <p:cNvSpPr>
            <a:spLocks noGrp="1"/>
          </p:cNvSpPr>
          <p:nvPr>
            <p:ph type="sldNum" sz="quarter" idx="12"/>
          </p:nvPr>
        </p:nvSpPr>
        <p:spPr/>
        <p:txBody>
          <a:bodyPr/>
          <a:lstStyle/>
          <a:p>
            <a:pPr>
              <a:defRPr/>
            </a:pPr>
            <a:fld id="{3BBDC272-D22F-4614-91B6-A23CCEB8929E}" type="slidenum">
              <a:rPr lang="zh-CN" altLang="en-US"/>
              <a:pPr>
                <a:defRPr/>
              </a:pPr>
              <a:t>102</a:t>
            </a:fld>
            <a:endParaRPr lang="zh-CN" altLang="en-US"/>
          </a:p>
        </p:txBody>
      </p:sp>
    </p:spTree>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9" name="内容占位符 2"/>
          <p:cNvSpPr>
            <a:spLocks noGrp="1"/>
          </p:cNvSpPr>
          <p:nvPr>
            <p:ph idx="1"/>
          </p:nvPr>
        </p:nvSpPr>
        <p:spPr/>
        <p:txBody>
          <a:bodyPr/>
          <a:lstStyle/>
          <a:p>
            <a:pPr marL="273844" indent="-191691">
              <a:spcBef>
                <a:spcPct val="0"/>
              </a:spcBef>
              <a:defRPr/>
            </a:pPr>
            <a:r>
              <a:rPr lang="en-US" altLang="zh-CN" sz="2025" dirty="0"/>
              <a:t>String[] </a:t>
            </a:r>
            <a:r>
              <a:rPr lang="en-US" altLang="zh-CN" sz="2025" dirty="0" err="1"/>
              <a:t>dinnerA</a:t>
            </a:r>
            <a:r>
              <a:rPr lang="en-US" altLang="zh-CN" sz="2025" dirty="0"/>
              <a:t> = {"Soup", "Mushroom", "Seasonal Fruit" };</a:t>
            </a:r>
          </a:p>
          <a:p>
            <a:pPr marL="273844" indent="-191691">
              <a:spcBef>
                <a:spcPct val="0"/>
              </a:spcBef>
              <a:defRPr/>
            </a:pPr>
            <a:r>
              <a:rPr lang="en-US" altLang="zh-CN" sz="2025" dirty="0"/>
              <a:t>String[] </a:t>
            </a:r>
            <a:r>
              <a:rPr lang="en-US" altLang="zh-CN" sz="2025" dirty="0" err="1"/>
              <a:t>dinnerB</a:t>
            </a:r>
            <a:r>
              <a:rPr lang="en-US" altLang="zh-CN" sz="2025" dirty="0"/>
              <a:t> = {"Soup", "Mushroom", "Seasonal Fruit" </a:t>
            </a:r>
            <a:r>
              <a:rPr lang="en-US" altLang="zh-CN" sz="2025" dirty="0" smtClean="0"/>
              <a:t>};</a:t>
            </a:r>
          </a:p>
          <a:p>
            <a:pPr marL="273844" indent="-191691">
              <a:spcBef>
                <a:spcPct val="0"/>
              </a:spcBef>
              <a:defRPr/>
            </a:pPr>
            <a:endParaRPr lang="en-US" altLang="zh-CN" sz="2025" dirty="0"/>
          </a:p>
          <a:p>
            <a:pPr marL="273844" indent="-191691">
              <a:spcBef>
                <a:spcPct val="0"/>
              </a:spcBef>
              <a:defRPr/>
            </a:pPr>
            <a:r>
              <a:rPr lang="en-US" altLang="zh-CN" sz="2025" dirty="0"/>
              <a:t>if(</a:t>
            </a:r>
            <a:r>
              <a:rPr lang="en-US" altLang="zh-CN" sz="2025" dirty="0" err="1"/>
              <a:t>java.util.Arrays.equals</a:t>
            </a:r>
            <a:r>
              <a:rPr lang="en-US" altLang="zh-CN" sz="2025" dirty="0"/>
              <a:t>(</a:t>
            </a:r>
            <a:r>
              <a:rPr lang="en-US" altLang="zh-CN" sz="2025" dirty="0" err="1"/>
              <a:t>dinnerA</a:t>
            </a:r>
            <a:r>
              <a:rPr lang="en-US" altLang="zh-CN" sz="2025" dirty="0"/>
              <a:t>, </a:t>
            </a:r>
            <a:r>
              <a:rPr lang="en-US" altLang="zh-CN" sz="2025" dirty="0" err="1"/>
              <a:t>dinnerB</a:t>
            </a:r>
            <a:r>
              <a:rPr lang="en-US" altLang="zh-CN" sz="2025" dirty="0"/>
              <a:t>)) {</a:t>
            </a:r>
          </a:p>
          <a:p>
            <a:pPr marL="273844" indent="-191691">
              <a:spcBef>
                <a:spcPct val="0"/>
              </a:spcBef>
              <a:defRPr/>
            </a:pPr>
            <a:r>
              <a:rPr lang="en-US" altLang="zh-CN" sz="2025" dirty="0"/>
              <a:t>  </a:t>
            </a:r>
            <a:r>
              <a:rPr lang="en-US" altLang="zh-CN" sz="2025" dirty="0" err="1"/>
              <a:t>System.out.println</a:t>
            </a:r>
            <a:r>
              <a:rPr lang="en-US" altLang="zh-CN" sz="2025" dirty="0"/>
              <a:t>("Dinner A is equal to dinner B.");</a:t>
            </a:r>
          </a:p>
          <a:p>
            <a:pPr marL="273844" indent="-191691">
              <a:spcBef>
                <a:spcPct val="0"/>
              </a:spcBef>
              <a:defRPr/>
            </a:pPr>
            <a:r>
              <a:rPr lang="en-US" altLang="zh-CN" sz="2025" dirty="0"/>
              <a:t>} else {</a:t>
            </a:r>
          </a:p>
          <a:p>
            <a:pPr marL="273844" indent="-191691">
              <a:spcBef>
                <a:spcPct val="0"/>
              </a:spcBef>
              <a:defRPr/>
            </a:pPr>
            <a:r>
              <a:rPr lang="en-US" altLang="zh-CN" sz="2025" dirty="0"/>
              <a:t>  </a:t>
            </a:r>
            <a:r>
              <a:rPr lang="en-US" altLang="zh-CN" sz="2025" dirty="0" err="1"/>
              <a:t>System.out.println</a:t>
            </a:r>
            <a:r>
              <a:rPr lang="en-US" altLang="zh-CN" sz="2025" dirty="0" smtClean="0"/>
              <a:t>(“Dinner </a:t>
            </a:r>
            <a:r>
              <a:rPr lang="en-US" altLang="zh-CN" sz="2025" dirty="0"/>
              <a:t>A and B are not equal.");</a:t>
            </a:r>
          </a:p>
          <a:p>
            <a:pPr marL="273844" indent="-191691">
              <a:spcBef>
                <a:spcPct val="0"/>
              </a:spcBef>
              <a:defRPr/>
            </a:pPr>
            <a:r>
              <a:rPr lang="en-US" altLang="zh-CN" sz="2025" dirty="0"/>
              <a:t>}</a:t>
            </a:r>
          </a:p>
          <a:p>
            <a:pPr marL="273844" indent="-191691">
              <a:spcBef>
                <a:spcPct val="0"/>
              </a:spcBef>
              <a:defRPr/>
            </a:pPr>
            <a:endParaRPr lang="zh-CN" altLang="en-US" sz="2025" dirty="0"/>
          </a:p>
        </p:txBody>
      </p:sp>
      <p:sp>
        <p:nvSpPr>
          <p:cNvPr id="96258" name="标题 1"/>
          <p:cNvSpPr>
            <a:spLocks noGrp="1"/>
          </p:cNvSpPr>
          <p:nvPr>
            <p:ph type="title"/>
          </p:nvPr>
        </p:nvSpPr>
        <p:spPr bwMode="auto">
          <a:ln>
            <a:miter lim="800000"/>
            <a:headEnd/>
            <a:tailEnd/>
          </a:ln>
        </p:spPr>
        <p:txBody>
          <a:bodyPr wrap="square" numCol="1" anchorCtr="0" compatLnSpc="1">
            <a:prstTxWarp prst="textNoShape">
              <a:avLst/>
            </a:prstTxWarp>
          </a:bodyPr>
          <a:lstStyle/>
          <a:p>
            <a:pPr>
              <a:defRPr/>
            </a:pPr>
            <a:r>
              <a:rPr lang="en-US" altLang="zh-CN" sz="3075" dirty="0" smtClean="0"/>
              <a:t>Comparing</a:t>
            </a:r>
            <a:endParaRPr lang="zh-CN" altLang="en-US" sz="3075" dirty="0" smtClean="0"/>
          </a:p>
        </p:txBody>
      </p:sp>
      <p:sp>
        <p:nvSpPr>
          <p:cNvPr id="2" name="灯片编号占位符 1"/>
          <p:cNvSpPr>
            <a:spLocks noGrp="1"/>
          </p:cNvSpPr>
          <p:nvPr>
            <p:ph type="sldNum" sz="quarter" idx="12"/>
          </p:nvPr>
        </p:nvSpPr>
        <p:spPr/>
        <p:txBody>
          <a:bodyPr/>
          <a:lstStyle/>
          <a:p>
            <a:pPr>
              <a:defRPr/>
            </a:pPr>
            <a:fld id="{17E84C43-C893-42D2-8656-CB5C6750AC57}" type="slidenum">
              <a:rPr lang="zh-CN" altLang="en-US"/>
              <a:pPr>
                <a:defRPr/>
              </a:pPr>
              <a:t>103</a:t>
            </a:fld>
            <a:endParaRPr lang="zh-CN" altLang="en-US"/>
          </a:p>
        </p:txBody>
      </p:sp>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内容占位符 2"/>
          <p:cNvSpPr>
            <a:spLocks noGrp="1"/>
          </p:cNvSpPr>
          <p:nvPr>
            <p:ph idx="1"/>
          </p:nvPr>
        </p:nvSpPr>
        <p:spPr/>
        <p:txBody>
          <a:bodyPr/>
          <a:lstStyle/>
          <a:p>
            <a:pPr>
              <a:spcBef>
                <a:spcPct val="0"/>
              </a:spcBef>
            </a:pPr>
            <a:r>
              <a:rPr lang="en-US" altLang="zh-CN" dirty="0" smtClean="0"/>
              <a:t>String[] </a:t>
            </a:r>
            <a:r>
              <a:rPr lang="en-US" altLang="zh-CN" dirty="0" err="1" smtClean="0"/>
              <a:t>dinnerA</a:t>
            </a:r>
            <a:r>
              <a:rPr lang="en-US" altLang="zh-CN" dirty="0" smtClean="0"/>
              <a:t> = {"Soup", "Mushroom", "Seasonal Fruit"};</a:t>
            </a:r>
            <a:endParaRPr lang="zh-CN" altLang="zh-CN" dirty="0" smtClean="0"/>
          </a:p>
          <a:p>
            <a:pPr>
              <a:spcBef>
                <a:spcPct val="0"/>
              </a:spcBef>
            </a:pPr>
            <a:r>
              <a:rPr lang="en-US" altLang="zh-CN" dirty="0" err="1" smtClean="0"/>
              <a:t>Arrays.sort</a:t>
            </a:r>
            <a:r>
              <a:rPr lang="en-US" altLang="zh-CN" dirty="0" smtClean="0"/>
              <a:t>(</a:t>
            </a:r>
            <a:r>
              <a:rPr lang="en-US" altLang="zh-CN" dirty="0" err="1" smtClean="0"/>
              <a:t>dinnerA</a:t>
            </a:r>
            <a:r>
              <a:rPr lang="en-US" altLang="zh-CN" dirty="0" smtClean="0"/>
              <a:t>);</a:t>
            </a:r>
            <a:endParaRPr lang="zh-CN" altLang="zh-CN" dirty="0" smtClean="0"/>
          </a:p>
          <a:p>
            <a:pPr>
              <a:spcBef>
                <a:spcPct val="0"/>
              </a:spcBef>
            </a:pPr>
            <a:r>
              <a:rPr lang="en-US" altLang="zh-CN" dirty="0" smtClean="0"/>
              <a:t>for (String s : </a:t>
            </a:r>
            <a:r>
              <a:rPr lang="en-US" altLang="zh-CN" dirty="0" err="1" smtClean="0"/>
              <a:t>dinnerA</a:t>
            </a:r>
            <a:r>
              <a:rPr lang="en-US" altLang="zh-CN" dirty="0" smtClean="0"/>
              <a:t>) {</a:t>
            </a:r>
            <a:endParaRPr lang="zh-CN" altLang="zh-CN" dirty="0" smtClean="0"/>
          </a:p>
          <a:p>
            <a:pPr>
              <a:spcBef>
                <a:spcPct val="0"/>
              </a:spcBef>
            </a:pPr>
            <a:r>
              <a:rPr lang="en-US" altLang="zh-CN" dirty="0" smtClean="0"/>
              <a:t>    </a:t>
            </a:r>
            <a:r>
              <a:rPr lang="en-US" altLang="zh-CN" dirty="0" err="1" smtClean="0"/>
              <a:t>System.out.println</a:t>
            </a:r>
            <a:r>
              <a:rPr lang="en-US" altLang="zh-CN" dirty="0" smtClean="0"/>
              <a:t>(s);</a:t>
            </a:r>
            <a:endParaRPr lang="zh-CN" altLang="zh-CN" dirty="0" smtClean="0"/>
          </a:p>
          <a:p>
            <a:pPr>
              <a:spcBef>
                <a:spcPct val="0"/>
              </a:spcBef>
            </a:pPr>
            <a:r>
              <a:rPr lang="en-US" altLang="zh-CN" dirty="0" smtClean="0"/>
              <a:t>}</a:t>
            </a:r>
            <a:endParaRPr lang="zh-CN" altLang="zh-CN" dirty="0" smtClean="0"/>
          </a:p>
          <a:p>
            <a:pPr>
              <a:spcBef>
                <a:spcPct val="0"/>
              </a:spcBef>
            </a:pPr>
            <a:endParaRPr lang="zh-CN" altLang="en-US" dirty="0" smtClean="0"/>
          </a:p>
        </p:txBody>
      </p:sp>
      <p:sp>
        <p:nvSpPr>
          <p:cNvPr id="97282" name="标题 1"/>
          <p:cNvSpPr>
            <a:spLocks noGrp="1"/>
          </p:cNvSpPr>
          <p:nvPr>
            <p:ph type="title"/>
          </p:nvPr>
        </p:nvSpPr>
        <p:spPr bwMode="auto">
          <a:ln>
            <a:miter lim="800000"/>
            <a:headEnd/>
            <a:tailEnd/>
          </a:ln>
        </p:spPr>
        <p:txBody>
          <a:bodyPr wrap="square" numCol="1" anchorCtr="0" compatLnSpc="1">
            <a:prstTxWarp prst="textNoShape">
              <a:avLst/>
            </a:prstTxWarp>
          </a:bodyPr>
          <a:lstStyle/>
          <a:p>
            <a:pPr>
              <a:defRPr/>
            </a:pPr>
            <a:r>
              <a:rPr lang="en-US" altLang="zh-CN" sz="3075" dirty="0" smtClean="0"/>
              <a:t>Sorting</a:t>
            </a:r>
            <a:r>
              <a:rPr lang="zh-CN" altLang="en-US" sz="3075" dirty="0" smtClean="0"/>
              <a:t>排序</a:t>
            </a:r>
          </a:p>
        </p:txBody>
      </p:sp>
      <p:sp>
        <p:nvSpPr>
          <p:cNvPr id="97284" name="内容占位符 3"/>
          <p:cNvSpPr>
            <a:spLocks noGrp="1"/>
          </p:cNvSpPr>
          <p:nvPr>
            <p:ph sz="half" idx="4294967295"/>
          </p:nvPr>
        </p:nvSpPr>
        <p:spPr>
          <a:xfrm>
            <a:off x="1327150" y="3257550"/>
            <a:ext cx="5508625" cy="1968500"/>
          </a:xfrm>
        </p:spPr>
        <p:txBody>
          <a:bodyPr/>
          <a:lstStyle/>
          <a:p>
            <a:pPr marL="273844" indent="-191691">
              <a:spcBef>
                <a:spcPct val="0"/>
              </a:spcBef>
              <a:defRPr/>
            </a:pPr>
            <a:r>
              <a:rPr lang="en-US" altLang="zh-CN" sz="2025" dirty="0" smtClean="0"/>
              <a:t>Mushroom</a:t>
            </a:r>
            <a:endParaRPr lang="zh-CN" altLang="zh-CN" sz="2025" dirty="0" smtClean="0"/>
          </a:p>
          <a:p>
            <a:pPr marL="273844" indent="-191691">
              <a:spcBef>
                <a:spcPct val="0"/>
              </a:spcBef>
              <a:defRPr/>
            </a:pPr>
            <a:r>
              <a:rPr lang="en-US" altLang="zh-CN" sz="2025" dirty="0" smtClean="0"/>
              <a:t>Seasonal Fruit</a:t>
            </a:r>
            <a:endParaRPr lang="zh-CN" altLang="zh-CN" sz="2025" dirty="0" smtClean="0"/>
          </a:p>
          <a:p>
            <a:pPr marL="273844" indent="-191691">
              <a:spcBef>
                <a:spcPct val="0"/>
              </a:spcBef>
              <a:defRPr/>
            </a:pPr>
            <a:r>
              <a:rPr lang="en-US" altLang="zh-CN" sz="2025" dirty="0" smtClean="0"/>
              <a:t>Soup</a:t>
            </a:r>
            <a:endParaRPr lang="zh-CN" altLang="zh-CN" sz="2025" dirty="0" smtClean="0"/>
          </a:p>
          <a:p>
            <a:pPr marL="273844" indent="-191691">
              <a:spcBef>
                <a:spcPct val="0"/>
              </a:spcBef>
              <a:defRPr/>
            </a:pPr>
            <a:endParaRPr lang="zh-CN" altLang="en-US" sz="2025" dirty="0" smtClean="0"/>
          </a:p>
        </p:txBody>
      </p:sp>
      <p:sp>
        <p:nvSpPr>
          <p:cNvPr id="2" name="灯片编号占位符 1"/>
          <p:cNvSpPr>
            <a:spLocks noGrp="1"/>
          </p:cNvSpPr>
          <p:nvPr>
            <p:ph type="sldNum" sz="quarter" idx="12"/>
          </p:nvPr>
        </p:nvSpPr>
        <p:spPr/>
        <p:txBody>
          <a:bodyPr/>
          <a:lstStyle/>
          <a:p>
            <a:pPr>
              <a:defRPr/>
            </a:pPr>
            <a:fld id="{BA668FF4-4A6B-410B-8D65-0ADA5D9644A3}" type="slidenum">
              <a:rPr lang="zh-CN" altLang="en-US"/>
              <a:pPr>
                <a:defRPr/>
              </a:pPr>
              <a:t>104</a:t>
            </a:fld>
            <a:endParaRPr lang="zh-CN" altLang="en-US"/>
          </a:p>
        </p:txBody>
      </p:sp>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内容占位符 2"/>
          <p:cNvSpPr>
            <a:spLocks noGrp="1"/>
          </p:cNvSpPr>
          <p:nvPr>
            <p:ph idx="1"/>
          </p:nvPr>
        </p:nvSpPr>
        <p:spPr/>
        <p:txBody>
          <a:bodyPr/>
          <a:lstStyle/>
          <a:p>
            <a:pPr marL="273844" indent="-191691">
              <a:buFont typeface="Arial" charset="0"/>
              <a:buNone/>
              <a:defRPr/>
            </a:pPr>
            <a:r>
              <a:rPr lang="en-US" altLang="zh-CN" sz="2025" dirty="0" err="1" smtClean="0"/>
              <a:t>int</a:t>
            </a:r>
            <a:r>
              <a:rPr lang="en-US" altLang="zh-CN" sz="2025" dirty="0" smtClean="0"/>
              <a:t> [] numbers = {1, 2, 2, 3, 4, 5, 6};</a:t>
            </a:r>
          </a:p>
          <a:p>
            <a:pPr marL="273844" indent="-191691">
              <a:buFont typeface="Arial" charset="0"/>
              <a:buNone/>
              <a:defRPr/>
            </a:pPr>
            <a:r>
              <a:rPr lang="en-US" altLang="zh-CN" sz="2025" dirty="0" err="1" smtClean="0"/>
              <a:t>java.util.Arrays.binarySearch</a:t>
            </a:r>
            <a:r>
              <a:rPr lang="en-US" altLang="zh-CN" sz="2025" dirty="0" smtClean="0"/>
              <a:t>(numbers, 5);</a:t>
            </a:r>
          </a:p>
          <a:p>
            <a:pPr marL="273844" indent="-191691">
              <a:buFont typeface="Wingdings 3" panose="05040102010807070707" pitchFamily="18" charset="2"/>
              <a:buNone/>
              <a:defRPr/>
            </a:pPr>
            <a:r>
              <a:rPr lang="zh-CN" altLang="en-US" sz="2025" b="1" dirty="0"/>
              <a:t>对分查找</a:t>
            </a:r>
            <a:endParaRPr lang="zh-CN" altLang="en-US" sz="2025" dirty="0" smtClean="0"/>
          </a:p>
        </p:txBody>
      </p:sp>
      <p:sp>
        <p:nvSpPr>
          <p:cNvPr id="98306" name="标题 1"/>
          <p:cNvSpPr>
            <a:spLocks noGrp="1"/>
          </p:cNvSpPr>
          <p:nvPr>
            <p:ph type="title"/>
          </p:nvPr>
        </p:nvSpPr>
        <p:spPr bwMode="auto"/>
        <p:txBody>
          <a:bodyPr wrap="square" numCol="1" anchorCtr="0" compatLnSpc="1">
            <a:prstTxWarp prst="textNoShape">
              <a:avLst/>
            </a:prstTxWarp>
          </a:bodyPr>
          <a:lstStyle/>
          <a:p>
            <a:pPr>
              <a:defRPr/>
            </a:pPr>
            <a:r>
              <a:rPr lang="en-US" altLang="zh-CN" sz="3075" dirty="0" smtClean="0"/>
              <a:t>searching</a:t>
            </a:r>
            <a:r>
              <a:rPr lang="zh-CN" altLang="en-US" sz="3075" dirty="0" smtClean="0"/>
              <a:t>查询</a:t>
            </a:r>
          </a:p>
        </p:txBody>
      </p:sp>
      <p:sp>
        <p:nvSpPr>
          <p:cNvPr id="2" name="灯片编号占位符 1"/>
          <p:cNvSpPr>
            <a:spLocks noGrp="1"/>
          </p:cNvSpPr>
          <p:nvPr>
            <p:ph type="sldNum" sz="quarter" idx="12"/>
          </p:nvPr>
        </p:nvSpPr>
        <p:spPr/>
        <p:txBody>
          <a:bodyPr/>
          <a:lstStyle/>
          <a:p>
            <a:pPr>
              <a:defRPr/>
            </a:pPr>
            <a:fld id="{97555D41-1590-4CDB-AFF3-249490C3C4A6}" type="slidenum">
              <a:rPr lang="zh-CN" altLang="en-US"/>
              <a:pPr>
                <a:defRPr/>
              </a:pPr>
              <a:t>105</a:t>
            </a:fld>
            <a:endParaRPr lang="zh-CN" alt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内容占位符 1"/>
          <p:cNvSpPr>
            <a:spLocks noGrp="1"/>
          </p:cNvSpPr>
          <p:nvPr>
            <p:ph idx="1"/>
          </p:nvPr>
        </p:nvSpPr>
        <p:spPr/>
        <p:txBody>
          <a:bodyPr/>
          <a:lstStyle/>
          <a:p>
            <a:pPr marL="273844" indent="-191691">
              <a:defRPr/>
            </a:pPr>
            <a:r>
              <a:rPr lang="en-US" altLang="zh-CN" sz="2025" dirty="0" smtClean="0"/>
              <a:t>Fast outputting </a:t>
            </a:r>
            <a:r>
              <a:rPr lang="zh-CN" altLang="en-US" sz="2025" dirty="0" smtClean="0"/>
              <a:t>快速输出</a:t>
            </a:r>
          </a:p>
        </p:txBody>
      </p:sp>
      <p:sp>
        <p:nvSpPr>
          <p:cNvPr id="152579"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8860BBEF-2B4B-406E-9A7F-56CF50270CD4}" type="slidenum">
              <a:rPr lang="en-US" altLang="zh-CN" sz="1000">
                <a:latin typeface="Arial" panose="020B0604020202020204" pitchFamily="34" charset="0"/>
              </a:rPr>
              <a:pPr fontAlgn="base">
                <a:spcBef>
                  <a:spcPct val="0"/>
                </a:spcBef>
                <a:spcAft>
                  <a:spcPct val="0"/>
                </a:spcAft>
              </a:pPr>
              <a:t>106</a:t>
            </a:fld>
            <a:endParaRPr lang="en-US" altLang="zh-CN" sz="1000">
              <a:latin typeface="Arial" panose="020B0604020202020204" pitchFamily="34" charset="0"/>
            </a:endParaRPr>
          </a:p>
        </p:txBody>
      </p:sp>
      <p:sp>
        <p:nvSpPr>
          <p:cNvPr id="7" name="标题 6"/>
          <p:cNvSpPr>
            <a:spLocks noGrp="1"/>
          </p:cNvSpPr>
          <p:nvPr>
            <p:ph type="title"/>
          </p:nvPr>
        </p:nvSpPr>
        <p:spPr/>
        <p:txBody>
          <a:bodyPr/>
          <a:lstStyle/>
          <a:p>
            <a:pPr fontAlgn="auto">
              <a:spcAft>
                <a:spcPts val="0"/>
              </a:spcAft>
              <a:defRPr/>
            </a:pPr>
            <a:r>
              <a:rPr lang="en-US" altLang="zh-CN" sz="3075" dirty="0" err="1"/>
              <a:t>Java.util.Arrays</a:t>
            </a:r>
            <a:r>
              <a:rPr lang="zh-CN" altLang="en-US" sz="3075" dirty="0" smtClean="0"/>
              <a:t>类中的数组操作方法</a:t>
            </a:r>
            <a:endParaRPr lang="zh-CN" altLang="en-US" sz="3075" dirty="0"/>
          </a:p>
        </p:txBody>
      </p:sp>
      <p:sp>
        <p:nvSpPr>
          <p:cNvPr id="5" name="矩形 4"/>
          <p:cNvSpPr/>
          <p:nvPr/>
        </p:nvSpPr>
        <p:spPr>
          <a:xfrm>
            <a:off x="2270125" y="2492375"/>
            <a:ext cx="6262688" cy="1939925"/>
          </a:xfrm>
          <a:prstGeom prst="rect">
            <a:avLst/>
          </a:prstGeom>
          <a:solidFill>
            <a:schemeClr val="bg1">
              <a:lumMod val="85000"/>
            </a:schemeClr>
          </a:solidFill>
        </p:spPr>
        <p:txBody>
          <a:bodyPr>
            <a:spAutoFit/>
          </a:bodyPr>
          <a:lstStyle/>
          <a:p>
            <a:pPr eaLnBrk="1" fontAlgn="auto" hangingPunct="1">
              <a:spcBef>
                <a:spcPct val="20000"/>
              </a:spcBef>
              <a:spcAft>
                <a:spcPts val="0"/>
              </a:spcAft>
              <a:buClr>
                <a:schemeClr val="folHlink"/>
              </a:buClr>
              <a:buSzPct val="60000"/>
              <a:buFont typeface="Wingdings" pitchFamily="2" charset="2"/>
              <a:buNone/>
              <a:defRPr/>
            </a:pPr>
            <a:r>
              <a:rPr lang="en-US" altLang="zh-CN" dirty="0">
                <a:latin typeface="Arial" charset="0"/>
                <a:ea typeface="黑体" pitchFamily="2" charset="-122"/>
              </a:rPr>
              <a:t>public class Practice { </a:t>
            </a:r>
            <a:br>
              <a:rPr lang="en-US" altLang="zh-CN" dirty="0">
                <a:latin typeface="Arial" charset="0"/>
                <a:ea typeface="黑体" pitchFamily="2" charset="-122"/>
              </a:rPr>
            </a:br>
            <a:r>
              <a:rPr lang="en-US" altLang="zh-CN" dirty="0">
                <a:latin typeface="Arial" charset="0"/>
                <a:ea typeface="黑体" pitchFamily="2" charset="-122"/>
              </a:rPr>
              <a:t>           public static void main(String[] </a:t>
            </a:r>
            <a:r>
              <a:rPr lang="en-US" altLang="zh-CN" dirty="0" err="1">
                <a:latin typeface="Arial" charset="0"/>
                <a:ea typeface="黑体" pitchFamily="2" charset="-122"/>
              </a:rPr>
              <a:t>args</a:t>
            </a:r>
            <a:r>
              <a:rPr lang="en-US" altLang="zh-CN" dirty="0">
                <a:latin typeface="Arial" charset="0"/>
                <a:ea typeface="黑体" pitchFamily="2" charset="-122"/>
              </a:rPr>
              <a:t>){ </a:t>
            </a:r>
            <a:br>
              <a:rPr lang="en-US" altLang="zh-CN" dirty="0">
                <a:latin typeface="Arial" charset="0"/>
                <a:ea typeface="黑体" pitchFamily="2" charset="-122"/>
              </a:rPr>
            </a:br>
            <a:r>
              <a:rPr lang="en-US" altLang="zh-CN" dirty="0">
                <a:latin typeface="Arial" charset="0"/>
                <a:ea typeface="黑体" pitchFamily="2" charset="-122"/>
              </a:rPr>
              <a:t>                       String[] A = {"</a:t>
            </a:r>
            <a:r>
              <a:rPr lang="en-US" altLang="zh-CN" dirty="0" err="1">
                <a:latin typeface="Arial" charset="0"/>
                <a:ea typeface="黑体" pitchFamily="2" charset="-122"/>
              </a:rPr>
              <a:t>H","e","l","l","o</a:t>
            </a:r>
            <a:r>
              <a:rPr lang="en-US" altLang="zh-CN" dirty="0">
                <a:latin typeface="Arial" charset="0"/>
                <a:ea typeface="黑体" pitchFamily="2" charset="-122"/>
              </a:rPr>
              <a:t>"}; </a:t>
            </a:r>
            <a:br>
              <a:rPr lang="en-US" altLang="zh-CN" dirty="0">
                <a:latin typeface="Arial" charset="0"/>
                <a:ea typeface="黑体" pitchFamily="2" charset="-122"/>
              </a:rPr>
            </a:br>
            <a:r>
              <a:rPr lang="en-US" altLang="zh-CN" dirty="0">
                <a:latin typeface="Arial" charset="0"/>
                <a:ea typeface="黑体" pitchFamily="2" charset="-122"/>
              </a:rPr>
              <a:t>                     </a:t>
            </a:r>
            <a:r>
              <a:rPr lang="en-US" altLang="zh-CN" dirty="0" err="1">
                <a:latin typeface="Arial" charset="0"/>
                <a:ea typeface="黑体" pitchFamily="2" charset="-122"/>
              </a:rPr>
              <a:t>System.out.println</a:t>
            </a:r>
            <a:r>
              <a:rPr lang="en-US" altLang="zh-CN" dirty="0">
                <a:latin typeface="Arial" charset="0"/>
                <a:ea typeface="黑体" pitchFamily="2" charset="-122"/>
              </a:rPr>
              <a:t>(</a:t>
            </a:r>
            <a:r>
              <a:rPr lang="en-US" altLang="zh-CN" dirty="0" err="1">
                <a:latin typeface="Arial" charset="0"/>
                <a:ea typeface="黑体" pitchFamily="2" charset="-122"/>
              </a:rPr>
              <a:t>Arrays.asList</a:t>
            </a:r>
            <a:r>
              <a:rPr lang="en-US" altLang="zh-CN" dirty="0">
                <a:latin typeface="Arial" charset="0"/>
                <a:ea typeface="黑体" pitchFamily="2" charset="-122"/>
              </a:rPr>
              <a:t>(A)); </a:t>
            </a:r>
            <a:br>
              <a:rPr lang="en-US" altLang="zh-CN" dirty="0">
                <a:latin typeface="Arial" charset="0"/>
                <a:ea typeface="黑体" pitchFamily="2" charset="-122"/>
              </a:rPr>
            </a:br>
            <a:r>
              <a:rPr lang="en-US" altLang="zh-CN" dirty="0">
                <a:latin typeface="Arial" charset="0"/>
                <a:ea typeface="黑体" pitchFamily="2" charset="-122"/>
              </a:rPr>
              <a:t>           } </a:t>
            </a:r>
            <a:br>
              <a:rPr lang="en-US" altLang="zh-CN" dirty="0">
                <a:latin typeface="Arial" charset="0"/>
                <a:ea typeface="黑体" pitchFamily="2" charset="-122"/>
              </a:rPr>
            </a:br>
            <a:r>
              <a:rPr lang="en-US" altLang="zh-CN" dirty="0">
                <a:latin typeface="Arial" charset="0"/>
                <a:ea typeface="黑体" pitchFamily="2" charset="-122"/>
              </a:rPr>
              <a:t>} </a:t>
            </a:r>
            <a:endParaRPr lang="zh-CN" altLang="en-US" dirty="0">
              <a:latin typeface="Arial" charset="0"/>
              <a:ea typeface="黑体" pitchFamily="2" charset="-122"/>
            </a:endParaRPr>
          </a:p>
        </p:txBody>
      </p:sp>
      <p:sp>
        <p:nvSpPr>
          <p:cNvPr id="6" name="矩形 5"/>
          <p:cNvSpPr/>
          <p:nvPr/>
        </p:nvSpPr>
        <p:spPr>
          <a:xfrm>
            <a:off x="2355850" y="4810125"/>
            <a:ext cx="4572000" cy="646113"/>
          </a:xfrm>
          <a:prstGeom prst="rect">
            <a:avLst/>
          </a:prstGeom>
          <a:solidFill>
            <a:schemeClr val="bg1">
              <a:lumMod val="65000"/>
            </a:schemeClr>
          </a:solidFill>
        </p:spPr>
        <p:txBody>
          <a:bodyPr>
            <a:spAutoFit/>
          </a:bodyPr>
          <a:lstStyle/>
          <a:p>
            <a:pPr eaLnBrk="1" fontAlgn="auto" hangingPunct="1">
              <a:spcBef>
                <a:spcPct val="20000"/>
              </a:spcBef>
              <a:spcAft>
                <a:spcPts val="0"/>
              </a:spcAft>
              <a:buClr>
                <a:schemeClr val="folHlink"/>
              </a:buClr>
              <a:buSzPct val="60000"/>
              <a:buFont typeface="Wingdings" pitchFamily="2" charset="2"/>
              <a:buNone/>
              <a:defRPr/>
            </a:pPr>
            <a:r>
              <a:rPr lang="en-US" altLang="zh-CN" dirty="0">
                <a:latin typeface="Arial" charset="0"/>
                <a:ea typeface="黑体" pitchFamily="2" charset="-122"/>
              </a:rPr>
              <a:t>Result: </a:t>
            </a:r>
            <a:br>
              <a:rPr lang="en-US" altLang="zh-CN" dirty="0">
                <a:latin typeface="Arial" charset="0"/>
                <a:ea typeface="黑体" pitchFamily="2" charset="-122"/>
              </a:rPr>
            </a:br>
            <a:r>
              <a:rPr lang="en-US" altLang="zh-CN" dirty="0">
                <a:latin typeface="Arial" charset="0"/>
                <a:ea typeface="黑体" pitchFamily="2" charset="-122"/>
              </a:rPr>
              <a:t>  [H, e, l, l, o]; </a:t>
            </a:r>
            <a:endParaRPr lang="zh-CN" altLang="en-US" dirty="0">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3075" dirty="0" smtClean="0"/>
              <a:t>Array Copying</a:t>
            </a:r>
            <a:endParaRPr lang="zh-CN" altLang="en-US" sz="3075" dirty="0"/>
          </a:p>
        </p:txBody>
      </p:sp>
      <p:sp>
        <p:nvSpPr>
          <p:cNvPr id="15360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1AE902F6-1E0A-4ACC-BE5C-0867E051F1BF}" type="slidenum">
              <a:rPr lang="en-US" altLang="zh-CN" sz="1000">
                <a:latin typeface="Arial" panose="020B0604020202020204" pitchFamily="34" charset="0"/>
              </a:rPr>
              <a:pPr fontAlgn="base">
                <a:spcBef>
                  <a:spcPct val="0"/>
                </a:spcBef>
                <a:spcAft>
                  <a:spcPct val="0"/>
                </a:spcAft>
              </a:pPr>
              <a:t>107</a:t>
            </a:fld>
            <a:endParaRPr lang="en-US" altLang="zh-CN" sz="1000">
              <a:latin typeface="Arial" panose="020B0604020202020204" pitchFamily="34" charset="0"/>
            </a:endParaRPr>
          </a:p>
        </p:txBody>
      </p:sp>
      <p:sp>
        <p:nvSpPr>
          <p:cNvPr id="5" name="矩形 4"/>
          <p:cNvSpPr/>
          <p:nvPr/>
        </p:nvSpPr>
        <p:spPr>
          <a:xfrm>
            <a:off x="617538" y="1889125"/>
            <a:ext cx="7559675" cy="2862263"/>
          </a:xfrm>
          <a:prstGeom prst="rect">
            <a:avLst/>
          </a:prstGeom>
          <a:solidFill>
            <a:schemeClr val="bg1">
              <a:lumMod val="85000"/>
            </a:schemeClr>
          </a:solidFill>
        </p:spPr>
        <p:txBody>
          <a:bodyPr>
            <a:spAutoFit/>
          </a:bodyPr>
          <a:lstStyle/>
          <a:p>
            <a:pPr eaLnBrk="1" fontAlgn="auto" hangingPunct="1">
              <a:spcBef>
                <a:spcPct val="20000"/>
              </a:spcBef>
              <a:spcAft>
                <a:spcPts val="0"/>
              </a:spcAft>
              <a:buClr>
                <a:schemeClr val="folHlink"/>
              </a:buClr>
              <a:buSzPct val="60000"/>
              <a:defRPr/>
            </a:pPr>
            <a:r>
              <a:rPr lang="en-US" altLang="zh-CN" dirty="0">
                <a:latin typeface="Arial" charset="0"/>
                <a:ea typeface="黑体" pitchFamily="2" charset="-122"/>
              </a:rPr>
              <a:t>    String[] a = {“</a:t>
            </a:r>
            <a:r>
              <a:rPr lang="en-US" altLang="zh-CN" dirty="0" err="1">
                <a:latin typeface="Arial" charset="0"/>
                <a:ea typeface="黑体" pitchFamily="2" charset="-122"/>
              </a:rPr>
              <a:t>a”,“d”,“e”,“w”,“f</a:t>
            </a:r>
            <a:r>
              <a:rPr lang="en-US" altLang="zh-CN" dirty="0">
                <a:latin typeface="Arial" charset="0"/>
                <a:ea typeface="黑体" pitchFamily="2" charset="-122"/>
              </a:rPr>
              <a:t>”}; </a:t>
            </a:r>
            <a:br>
              <a:rPr lang="en-US" altLang="zh-CN" dirty="0">
                <a:latin typeface="Arial" charset="0"/>
                <a:ea typeface="黑体" pitchFamily="2" charset="-122"/>
              </a:rPr>
            </a:br>
            <a:r>
              <a:rPr lang="en-US" altLang="zh-CN" dirty="0">
                <a:latin typeface="Arial" charset="0"/>
                <a:ea typeface="黑体" pitchFamily="2" charset="-122"/>
              </a:rPr>
              <a:t>                 String[] b = new String[4]; </a:t>
            </a:r>
            <a:br>
              <a:rPr lang="en-US" altLang="zh-CN" dirty="0">
                <a:latin typeface="Arial" charset="0"/>
                <a:ea typeface="黑体" pitchFamily="2" charset="-122"/>
              </a:rPr>
            </a:br>
            <a:r>
              <a:rPr lang="en-US" altLang="zh-CN" dirty="0">
                <a:latin typeface="Arial" charset="0"/>
                <a:ea typeface="黑体" pitchFamily="2" charset="-122"/>
              </a:rPr>
              <a:t>                 String[] c = new String[5]; </a:t>
            </a:r>
            <a:br>
              <a:rPr lang="en-US" altLang="zh-CN" dirty="0">
                <a:latin typeface="Arial" charset="0"/>
                <a:ea typeface="黑体" pitchFamily="2" charset="-122"/>
              </a:rPr>
            </a:br>
            <a:r>
              <a:rPr lang="en-US" altLang="zh-CN" dirty="0">
                <a:latin typeface="Arial" charset="0"/>
                <a:ea typeface="黑体" pitchFamily="2" charset="-122"/>
              </a:rPr>
              <a:t>                 String[] d = new String[6]; </a:t>
            </a:r>
            <a:br>
              <a:rPr lang="en-US" altLang="zh-CN" dirty="0">
                <a:latin typeface="Arial" charset="0"/>
                <a:ea typeface="黑体" pitchFamily="2" charset="-122"/>
              </a:rPr>
            </a:br>
            <a:r>
              <a:rPr lang="en-US" altLang="zh-CN" dirty="0">
                <a:latin typeface="Arial" charset="0"/>
                <a:ea typeface="黑体" pitchFamily="2" charset="-122"/>
              </a:rPr>
              <a:t>                 b = </a:t>
            </a:r>
            <a:r>
              <a:rPr lang="en-US" altLang="zh-CN" dirty="0" err="1">
                <a:latin typeface="Arial" charset="0"/>
                <a:ea typeface="黑体" pitchFamily="2" charset="-122"/>
              </a:rPr>
              <a:t>Arrays.copyOf</a:t>
            </a:r>
            <a:r>
              <a:rPr lang="en-US" altLang="zh-CN" dirty="0">
                <a:latin typeface="Arial" charset="0"/>
                <a:ea typeface="黑体" pitchFamily="2" charset="-122"/>
              </a:rPr>
              <a:t>(a, </a:t>
            </a:r>
            <a:r>
              <a:rPr lang="en-US" altLang="zh-CN" dirty="0" err="1">
                <a:latin typeface="Arial" charset="0"/>
                <a:ea typeface="黑体" pitchFamily="2" charset="-122"/>
              </a:rPr>
              <a:t>b.length</a:t>
            </a:r>
            <a:r>
              <a:rPr lang="en-US" altLang="zh-CN" dirty="0">
                <a:latin typeface="Arial" charset="0"/>
                <a:ea typeface="黑体" pitchFamily="2" charset="-122"/>
              </a:rPr>
              <a:t>); </a:t>
            </a:r>
            <a:br>
              <a:rPr lang="en-US" altLang="zh-CN" dirty="0">
                <a:latin typeface="Arial" charset="0"/>
                <a:ea typeface="黑体" pitchFamily="2" charset="-122"/>
              </a:rPr>
            </a:br>
            <a:r>
              <a:rPr lang="en-US" altLang="zh-CN" dirty="0">
                <a:latin typeface="Arial" charset="0"/>
                <a:ea typeface="黑体" pitchFamily="2" charset="-122"/>
              </a:rPr>
              <a:t>                 c = </a:t>
            </a:r>
            <a:r>
              <a:rPr lang="en-US" altLang="zh-CN" dirty="0" err="1">
                <a:latin typeface="Arial" charset="0"/>
                <a:ea typeface="黑体" pitchFamily="2" charset="-122"/>
              </a:rPr>
              <a:t>Arrays.copyOf</a:t>
            </a:r>
            <a:r>
              <a:rPr lang="en-US" altLang="zh-CN" dirty="0">
                <a:latin typeface="Arial" charset="0"/>
                <a:ea typeface="黑体" pitchFamily="2" charset="-122"/>
              </a:rPr>
              <a:t>(a, </a:t>
            </a:r>
            <a:r>
              <a:rPr lang="en-US" altLang="zh-CN" dirty="0" err="1">
                <a:latin typeface="Arial" charset="0"/>
                <a:ea typeface="黑体" pitchFamily="2" charset="-122"/>
              </a:rPr>
              <a:t>c.length</a:t>
            </a:r>
            <a:r>
              <a:rPr lang="en-US" altLang="zh-CN" dirty="0">
                <a:latin typeface="Arial" charset="0"/>
                <a:ea typeface="黑体" pitchFamily="2" charset="-122"/>
              </a:rPr>
              <a:t>); </a:t>
            </a:r>
            <a:br>
              <a:rPr lang="en-US" altLang="zh-CN" dirty="0">
                <a:latin typeface="Arial" charset="0"/>
                <a:ea typeface="黑体" pitchFamily="2" charset="-122"/>
              </a:rPr>
            </a:br>
            <a:r>
              <a:rPr lang="en-US" altLang="zh-CN" dirty="0">
                <a:latin typeface="Arial" charset="0"/>
                <a:ea typeface="黑体" pitchFamily="2" charset="-122"/>
              </a:rPr>
              <a:t>                 d = </a:t>
            </a:r>
            <a:r>
              <a:rPr lang="en-US" altLang="zh-CN" dirty="0" err="1">
                <a:latin typeface="Arial" charset="0"/>
                <a:ea typeface="黑体" pitchFamily="2" charset="-122"/>
              </a:rPr>
              <a:t>Arrays.copyOf</a:t>
            </a:r>
            <a:r>
              <a:rPr lang="en-US" altLang="zh-CN" dirty="0">
                <a:latin typeface="Arial" charset="0"/>
                <a:ea typeface="黑体" pitchFamily="2" charset="-122"/>
              </a:rPr>
              <a:t>(a, </a:t>
            </a:r>
            <a:r>
              <a:rPr lang="en-US" altLang="zh-CN" dirty="0" err="1">
                <a:latin typeface="Arial" charset="0"/>
                <a:ea typeface="黑体" pitchFamily="2" charset="-122"/>
              </a:rPr>
              <a:t>d.length</a:t>
            </a:r>
            <a:r>
              <a:rPr lang="en-US" altLang="zh-CN" dirty="0">
                <a:latin typeface="Arial" charset="0"/>
                <a:ea typeface="黑体" pitchFamily="2" charset="-122"/>
              </a:rPr>
              <a:t>); </a:t>
            </a:r>
            <a:br>
              <a:rPr lang="en-US" altLang="zh-CN" dirty="0">
                <a:latin typeface="Arial" charset="0"/>
                <a:ea typeface="黑体" pitchFamily="2" charset="-122"/>
              </a:rPr>
            </a:br>
            <a:r>
              <a:rPr lang="en-US" altLang="zh-CN" dirty="0">
                <a:latin typeface="Arial" charset="0"/>
                <a:ea typeface="黑体" pitchFamily="2" charset="-122"/>
              </a:rPr>
              <a:t>             </a:t>
            </a:r>
            <a:r>
              <a:rPr lang="en-US" altLang="zh-CN" dirty="0" err="1">
                <a:latin typeface="Arial" charset="0"/>
                <a:ea typeface="黑体" pitchFamily="2" charset="-122"/>
              </a:rPr>
              <a:t>System.out.println</a:t>
            </a:r>
            <a:r>
              <a:rPr lang="en-US" altLang="zh-CN" dirty="0">
                <a:latin typeface="Arial" charset="0"/>
                <a:ea typeface="黑体" pitchFamily="2" charset="-122"/>
              </a:rPr>
              <a:t>(“Elements of Array b: " + </a:t>
            </a:r>
            <a:r>
              <a:rPr lang="en-US" altLang="zh-CN" dirty="0" err="1">
                <a:latin typeface="Arial" charset="0"/>
                <a:ea typeface="黑体" pitchFamily="2" charset="-122"/>
              </a:rPr>
              <a:t>Arrays.asList</a:t>
            </a:r>
            <a:r>
              <a:rPr lang="en-US" altLang="zh-CN" dirty="0">
                <a:latin typeface="Arial" charset="0"/>
                <a:ea typeface="黑体" pitchFamily="2" charset="-122"/>
              </a:rPr>
              <a:t>(b)); </a:t>
            </a:r>
            <a:br>
              <a:rPr lang="en-US" altLang="zh-CN" dirty="0">
                <a:latin typeface="Arial" charset="0"/>
                <a:ea typeface="黑体" pitchFamily="2" charset="-122"/>
              </a:rPr>
            </a:br>
            <a:r>
              <a:rPr lang="en-US" altLang="zh-CN" dirty="0">
                <a:latin typeface="Arial" charset="0"/>
                <a:ea typeface="黑体" pitchFamily="2" charset="-122"/>
              </a:rPr>
              <a:t>             </a:t>
            </a:r>
            <a:r>
              <a:rPr lang="en-US" altLang="zh-CN" dirty="0" err="1">
                <a:latin typeface="Arial" charset="0"/>
                <a:ea typeface="黑体" pitchFamily="2" charset="-122"/>
              </a:rPr>
              <a:t>System.out.println</a:t>
            </a:r>
            <a:r>
              <a:rPr lang="en-US" altLang="zh-CN" dirty="0">
                <a:latin typeface="Arial" charset="0"/>
                <a:ea typeface="黑体" pitchFamily="2" charset="-122"/>
              </a:rPr>
              <a:t>("Elements of Array c: " + </a:t>
            </a:r>
            <a:r>
              <a:rPr lang="en-US" altLang="zh-CN" dirty="0" err="1">
                <a:latin typeface="Arial" charset="0"/>
                <a:ea typeface="黑体" pitchFamily="2" charset="-122"/>
              </a:rPr>
              <a:t>Arrays.asList</a:t>
            </a:r>
            <a:r>
              <a:rPr lang="en-US" altLang="zh-CN" dirty="0">
                <a:latin typeface="Arial" charset="0"/>
                <a:ea typeface="黑体" pitchFamily="2" charset="-122"/>
              </a:rPr>
              <a:t>(c)); </a:t>
            </a:r>
            <a:br>
              <a:rPr lang="en-US" altLang="zh-CN" dirty="0">
                <a:latin typeface="Arial" charset="0"/>
                <a:ea typeface="黑体" pitchFamily="2" charset="-122"/>
              </a:rPr>
            </a:br>
            <a:r>
              <a:rPr lang="en-US" altLang="zh-CN" dirty="0">
                <a:latin typeface="Arial" charset="0"/>
                <a:ea typeface="黑体" pitchFamily="2" charset="-122"/>
              </a:rPr>
              <a:t>             </a:t>
            </a:r>
            <a:r>
              <a:rPr lang="en-US" altLang="zh-CN" dirty="0" err="1">
                <a:latin typeface="Arial" charset="0"/>
                <a:ea typeface="黑体" pitchFamily="2" charset="-122"/>
              </a:rPr>
              <a:t>System.out.println</a:t>
            </a:r>
            <a:r>
              <a:rPr lang="en-US" altLang="zh-CN" dirty="0">
                <a:latin typeface="Arial" charset="0"/>
                <a:ea typeface="黑体" pitchFamily="2" charset="-122"/>
              </a:rPr>
              <a:t>("Elements of Array d: " + </a:t>
            </a:r>
            <a:r>
              <a:rPr lang="en-US" altLang="zh-CN" dirty="0" err="1">
                <a:latin typeface="Arial" charset="0"/>
                <a:ea typeface="黑体" pitchFamily="2" charset="-122"/>
              </a:rPr>
              <a:t>Arrays.asList</a:t>
            </a:r>
            <a:r>
              <a:rPr lang="en-US" altLang="zh-CN" dirty="0">
                <a:latin typeface="Arial" charset="0"/>
                <a:ea typeface="黑体" pitchFamily="2" charset="-122"/>
              </a:rPr>
              <a:t>(d)); </a:t>
            </a:r>
            <a:endParaRPr lang="zh-CN" altLang="en-US" dirty="0">
              <a:latin typeface="Arial" charset="0"/>
              <a:ea typeface="黑体" pitchFamily="2" charset="-122"/>
            </a:endParaRPr>
          </a:p>
        </p:txBody>
      </p:sp>
      <p:sp>
        <p:nvSpPr>
          <p:cNvPr id="6" name="矩形 5"/>
          <p:cNvSpPr/>
          <p:nvPr/>
        </p:nvSpPr>
        <p:spPr>
          <a:xfrm>
            <a:off x="1995488" y="5095875"/>
            <a:ext cx="5003800" cy="1255713"/>
          </a:xfrm>
          <a:prstGeom prst="rect">
            <a:avLst/>
          </a:prstGeom>
          <a:solidFill>
            <a:schemeClr val="bg1">
              <a:lumMod val="65000"/>
            </a:schemeClr>
          </a:solidFill>
        </p:spPr>
        <p:txBody>
          <a:bodyPr>
            <a:spAutoFit/>
          </a:bodyPr>
          <a:lstStyle/>
          <a:p>
            <a:pPr eaLnBrk="1" fontAlgn="auto" hangingPunct="1">
              <a:spcBef>
                <a:spcPct val="20000"/>
              </a:spcBef>
              <a:spcAft>
                <a:spcPts val="0"/>
              </a:spcAft>
              <a:buClr>
                <a:schemeClr val="folHlink"/>
              </a:buClr>
              <a:buSzPct val="60000"/>
              <a:defRPr/>
            </a:pPr>
            <a:r>
              <a:rPr lang="en-US" altLang="zh-CN" dirty="0">
                <a:latin typeface="Arial" charset="0"/>
                <a:ea typeface="黑体" pitchFamily="2" charset="-122"/>
              </a:rPr>
              <a:t>Elements of Array b: [a, d, e, w]  </a:t>
            </a:r>
          </a:p>
          <a:p>
            <a:pPr eaLnBrk="1" fontAlgn="auto" hangingPunct="1">
              <a:spcBef>
                <a:spcPct val="20000"/>
              </a:spcBef>
              <a:spcAft>
                <a:spcPts val="0"/>
              </a:spcAft>
              <a:buClr>
                <a:schemeClr val="folHlink"/>
              </a:buClr>
              <a:buSzPct val="60000"/>
              <a:defRPr/>
            </a:pPr>
            <a:r>
              <a:rPr lang="en-US" altLang="zh-CN" dirty="0">
                <a:latin typeface="Arial" charset="0"/>
                <a:ea typeface="黑体" pitchFamily="2" charset="-122"/>
              </a:rPr>
              <a:t>Elements of Array c: [a, d, e, w, f] </a:t>
            </a:r>
            <a:br>
              <a:rPr lang="en-US" altLang="zh-CN" dirty="0">
                <a:latin typeface="Arial" charset="0"/>
                <a:ea typeface="黑体" pitchFamily="2" charset="-122"/>
              </a:rPr>
            </a:br>
            <a:r>
              <a:rPr lang="en-US" altLang="zh-CN" dirty="0">
                <a:latin typeface="Arial" charset="0"/>
                <a:ea typeface="黑体" pitchFamily="2" charset="-122"/>
              </a:rPr>
              <a:t>Elements of Array d: [a, d, e, w, f, null] </a:t>
            </a:r>
            <a:br>
              <a:rPr lang="en-US" altLang="zh-CN" dirty="0">
                <a:latin typeface="Arial" charset="0"/>
                <a:ea typeface="黑体" pitchFamily="2" charset="-122"/>
              </a:rPr>
            </a:br>
            <a:endParaRPr lang="zh-CN" altLang="en-US" dirty="0">
              <a:latin typeface="Arial" charset="0"/>
              <a:ea typeface="黑体"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API Specifications</a:t>
            </a:r>
            <a:endParaRPr lang="zh-CN" altLang="en-US" dirty="0"/>
          </a:p>
        </p:txBody>
      </p:sp>
      <p:sp>
        <p:nvSpPr>
          <p:cNvPr id="4" name="灯片编号占位符 3"/>
          <p:cNvSpPr>
            <a:spLocks noGrp="1"/>
          </p:cNvSpPr>
          <p:nvPr>
            <p:ph type="sldNum" sz="quarter" idx="12"/>
          </p:nvPr>
        </p:nvSpPr>
        <p:spPr/>
        <p:txBody>
          <a:bodyPr/>
          <a:lstStyle/>
          <a:p>
            <a:pPr>
              <a:defRPr/>
            </a:pPr>
            <a:fld id="{603C172B-5CEF-4CAD-869D-5F5FB38CCDC5}" type="slidenum">
              <a:rPr lang="zh-CN" altLang="en-US" smtClean="0"/>
              <a:pPr>
                <a:defRPr/>
              </a:pPr>
              <a:t>108</a:t>
            </a:fld>
            <a:endParaRPr lang="zh-CN" altLang="en-US"/>
          </a:p>
        </p:txBody>
      </p:sp>
      <p:pic>
        <p:nvPicPr>
          <p:cNvPr id="6" name="图片 5"/>
          <p:cNvPicPr>
            <a:picLocks noChangeAspect="1"/>
          </p:cNvPicPr>
          <p:nvPr/>
        </p:nvPicPr>
        <p:blipFill>
          <a:blip r:embed="rId2"/>
          <a:stretch>
            <a:fillRect/>
          </a:stretch>
        </p:blipFill>
        <p:spPr>
          <a:xfrm>
            <a:off x="200710" y="1481138"/>
            <a:ext cx="8446403" cy="3952525"/>
          </a:xfrm>
          <a:prstGeom prst="rect">
            <a:avLst/>
          </a:prstGeom>
        </p:spPr>
      </p:pic>
    </p:spTree>
    <p:extLst>
      <p:ext uri="{BB962C8B-B14F-4D97-AF65-F5344CB8AC3E}">
        <p14:creationId xmlns:p14="http://schemas.microsoft.com/office/powerpoint/2010/main" val="312238572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内容占位符 2"/>
          <p:cNvSpPr>
            <a:spLocks noGrp="1"/>
          </p:cNvSpPr>
          <p:nvPr>
            <p:ph idx="1"/>
          </p:nvPr>
        </p:nvSpPr>
        <p:spPr/>
        <p:txBody>
          <a:bodyPr/>
          <a:lstStyle/>
          <a:p>
            <a:pPr marL="273844" indent="-191691">
              <a:defRPr/>
            </a:pPr>
            <a:r>
              <a:rPr lang="en-US" altLang="zh-CN" sz="2025" smtClean="0"/>
              <a:t>String</a:t>
            </a:r>
          </a:p>
          <a:p>
            <a:pPr marL="273844" indent="-191691">
              <a:defRPr/>
            </a:pPr>
            <a:r>
              <a:rPr lang="en-US" altLang="zh-CN" sz="2025" smtClean="0"/>
              <a:t>StringBuffer</a:t>
            </a:r>
          </a:p>
          <a:p>
            <a:pPr marL="273844" indent="-191691">
              <a:defRPr/>
            </a:pPr>
            <a:r>
              <a:rPr lang="en-US" altLang="zh-CN" sz="2025" smtClean="0"/>
              <a:t>Random</a:t>
            </a:r>
          </a:p>
          <a:p>
            <a:pPr marL="273844" indent="-191691">
              <a:defRPr/>
            </a:pPr>
            <a:r>
              <a:rPr lang="en-US" altLang="zh-CN" sz="2025" smtClean="0"/>
              <a:t>Date and Time</a:t>
            </a:r>
            <a:endParaRPr lang="zh-CN" altLang="en-US" sz="2025" smtClean="0"/>
          </a:p>
        </p:txBody>
      </p:sp>
      <p:sp>
        <p:nvSpPr>
          <p:cNvPr id="2" name="标题 1"/>
          <p:cNvSpPr>
            <a:spLocks noGrp="1"/>
          </p:cNvSpPr>
          <p:nvPr>
            <p:ph type="title"/>
          </p:nvPr>
        </p:nvSpPr>
        <p:spPr/>
        <p:txBody>
          <a:bodyPr/>
          <a:lstStyle/>
          <a:p>
            <a:pPr fontAlgn="auto">
              <a:spcAft>
                <a:spcPts val="0"/>
              </a:spcAft>
              <a:defRPr/>
            </a:pPr>
            <a:r>
              <a:rPr lang="en-US" altLang="zh-CN" sz="3075" dirty="0" smtClean="0"/>
              <a:t>2.10 work with built-in classes </a:t>
            </a:r>
            <a:r>
              <a:rPr lang="zh-CN" altLang="en-US" sz="3075" dirty="0" smtClean="0"/>
              <a:t>预定义类</a:t>
            </a:r>
            <a:endParaRPr lang="zh-CN" altLang="en-US" sz="3075" dirty="0"/>
          </a:p>
        </p:txBody>
      </p:sp>
      <p:sp>
        <p:nvSpPr>
          <p:cNvPr id="3" name="灯片编号占位符 2"/>
          <p:cNvSpPr>
            <a:spLocks noGrp="1"/>
          </p:cNvSpPr>
          <p:nvPr>
            <p:ph type="sldNum" sz="quarter" idx="12"/>
          </p:nvPr>
        </p:nvSpPr>
        <p:spPr/>
        <p:txBody>
          <a:bodyPr/>
          <a:lstStyle/>
          <a:p>
            <a:pPr>
              <a:defRPr/>
            </a:pPr>
            <a:fld id="{A4B05450-32BA-4DC3-A4C4-B4811216894C}" type="slidenum">
              <a:rPr lang="zh-CN" altLang="en-US"/>
              <a:pPr>
                <a:defRPr/>
              </a:pPr>
              <a:t>109</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2.2	Primitive Data Types</a:t>
            </a:r>
            <a:endParaRPr lang="zh-CN" altLang="en-US" sz="3075" smtClean="0"/>
          </a:p>
        </p:txBody>
      </p:sp>
      <p:sp>
        <p:nvSpPr>
          <p:cNvPr id="31747" name="内容占位符 2"/>
          <p:cNvSpPr>
            <a:spLocks noGrp="1"/>
          </p:cNvSpPr>
          <p:nvPr>
            <p:ph idx="1"/>
          </p:nvPr>
        </p:nvSpPr>
        <p:spPr/>
        <p:txBody>
          <a:bodyPr/>
          <a:lstStyle/>
          <a:p>
            <a:pPr marL="273844" indent="-191691">
              <a:defRPr/>
            </a:pPr>
            <a:r>
              <a:rPr lang="en-US" altLang="zh-CN" sz="3200" dirty="0" smtClean="0"/>
              <a:t>The Java programming language defines eight primitive data types: </a:t>
            </a:r>
          </a:p>
          <a:p>
            <a:pPr marL="465535" lvl="1">
              <a:spcBef>
                <a:spcPts val="244"/>
              </a:spcBef>
              <a:defRPr/>
            </a:pPr>
            <a:r>
              <a:rPr lang="en-US" altLang="zh-CN" sz="2400" dirty="0" err="1" smtClean="0"/>
              <a:t>boolean</a:t>
            </a:r>
            <a:r>
              <a:rPr lang="en-US" altLang="zh-CN" sz="2400" dirty="0" smtClean="0"/>
              <a:t> (for logical), </a:t>
            </a:r>
            <a:r>
              <a:rPr lang="zh-CN" altLang="en-US" sz="2400" dirty="0" smtClean="0"/>
              <a:t>布尔型</a:t>
            </a:r>
            <a:endParaRPr lang="en-US" altLang="zh-CN" sz="2400" dirty="0" smtClean="0"/>
          </a:p>
          <a:p>
            <a:pPr marL="465535" lvl="1">
              <a:spcBef>
                <a:spcPts val="244"/>
              </a:spcBef>
              <a:defRPr/>
            </a:pPr>
            <a:r>
              <a:rPr lang="en-US" altLang="zh-CN" sz="2400" dirty="0" smtClean="0"/>
              <a:t>char (for text), </a:t>
            </a:r>
            <a:r>
              <a:rPr lang="zh-CN" altLang="en-US" sz="2400" dirty="0" smtClean="0"/>
              <a:t>字符型</a:t>
            </a:r>
            <a:endParaRPr lang="en-US" altLang="zh-CN" sz="2400" dirty="0" smtClean="0"/>
          </a:p>
          <a:p>
            <a:pPr marL="465535" lvl="1">
              <a:spcBef>
                <a:spcPts val="244"/>
              </a:spcBef>
              <a:defRPr/>
            </a:pPr>
            <a:r>
              <a:rPr lang="en-US" altLang="zh-CN" sz="2400" dirty="0" smtClean="0"/>
              <a:t>byte, short, </a:t>
            </a:r>
            <a:r>
              <a:rPr lang="en-US" altLang="zh-CN" sz="2400" dirty="0" err="1" smtClean="0"/>
              <a:t>int</a:t>
            </a:r>
            <a:r>
              <a:rPr lang="en-US" altLang="zh-CN" sz="2400" dirty="0" smtClean="0"/>
              <a:t> and long (for integral),</a:t>
            </a:r>
          </a:p>
          <a:p>
            <a:pPr marL="294085" lvl="1" indent="0">
              <a:spcBef>
                <a:spcPts val="244"/>
              </a:spcBef>
              <a:buFont typeface="Verdana" panose="020B0604030504040204" pitchFamily="34" charset="0"/>
              <a:buNone/>
              <a:defRPr/>
            </a:pPr>
            <a:r>
              <a:rPr lang="en-US" altLang="zh-CN" sz="2400" dirty="0"/>
              <a:t>	</a:t>
            </a:r>
            <a:r>
              <a:rPr lang="zh-CN" altLang="en-US" sz="2400" dirty="0" smtClean="0"/>
              <a:t>字节型、</a:t>
            </a:r>
            <a:r>
              <a:rPr lang="en-US" altLang="zh-CN" sz="2400" dirty="0" smtClean="0"/>
              <a:t> </a:t>
            </a:r>
            <a:r>
              <a:rPr lang="zh-CN" altLang="en-US" sz="2400" dirty="0" smtClean="0"/>
              <a:t>短整型、整型、长整型</a:t>
            </a:r>
            <a:endParaRPr lang="en-US" altLang="zh-CN" sz="2400" dirty="0" smtClean="0"/>
          </a:p>
          <a:p>
            <a:pPr marL="465535" lvl="1">
              <a:spcBef>
                <a:spcPts val="244"/>
              </a:spcBef>
              <a:defRPr/>
            </a:pPr>
            <a:r>
              <a:rPr lang="en-US" altLang="zh-CN" sz="2400" dirty="0" smtClean="0"/>
              <a:t>double and float (for floating point)</a:t>
            </a:r>
          </a:p>
          <a:p>
            <a:pPr marL="294085" lvl="1" indent="0">
              <a:spcBef>
                <a:spcPts val="244"/>
              </a:spcBef>
              <a:buFont typeface="Verdana" panose="020B0604030504040204" pitchFamily="34" charset="0"/>
              <a:buNone/>
              <a:defRPr/>
            </a:pPr>
            <a:r>
              <a:rPr lang="en-US" altLang="zh-CN" sz="2400" dirty="0" smtClean="0"/>
              <a:t>	</a:t>
            </a:r>
            <a:r>
              <a:rPr lang="zh-CN" altLang="en-US" sz="2400" dirty="0" smtClean="0"/>
              <a:t>双精度型、浮点型</a:t>
            </a:r>
            <a:endParaRPr lang="zh-CN" altLang="en-US" sz="3200" dirty="0" smtClean="0"/>
          </a:p>
        </p:txBody>
      </p:sp>
      <p:sp>
        <p:nvSpPr>
          <p:cNvPr id="2" name="灯片编号占位符 1"/>
          <p:cNvSpPr>
            <a:spLocks noGrp="1"/>
          </p:cNvSpPr>
          <p:nvPr>
            <p:ph type="sldNum" sz="quarter" idx="12"/>
          </p:nvPr>
        </p:nvSpPr>
        <p:spPr/>
        <p:txBody>
          <a:bodyPr/>
          <a:lstStyle/>
          <a:p>
            <a:pPr>
              <a:defRPr/>
            </a:pPr>
            <a:fld id="{3C275E28-1B6F-48A1-9AEF-3CA40A1448B2}" type="slidenum">
              <a:rPr lang="zh-CN" altLang="en-US"/>
              <a:pPr>
                <a:defRPr/>
              </a:pPr>
              <a:t>11</a:t>
            </a:fld>
            <a:endParaRPr lang="zh-CN"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idx="1"/>
          </p:nvPr>
        </p:nvSpPr>
        <p:spPr/>
        <p:txBody>
          <a:bodyPr/>
          <a:lstStyle/>
          <a:p>
            <a:pPr marL="0" indent="723900">
              <a:buFont typeface="Wingdings" panose="05000000000000000000" pitchFamily="2" charset="2"/>
              <a:buNone/>
              <a:defRPr/>
            </a:pPr>
            <a:r>
              <a:rPr lang="en-US" altLang="zh-CN" sz="2800" dirty="0" smtClean="0"/>
              <a:t>A string is a sequence of characters, which can be treated as an array of characters.</a:t>
            </a:r>
          </a:p>
          <a:p>
            <a:pPr marL="0" indent="723900">
              <a:buFont typeface="Wingdings" panose="05000000000000000000" pitchFamily="2" charset="2"/>
              <a:buNone/>
              <a:defRPr/>
            </a:pPr>
            <a:r>
              <a:rPr lang="en-US" altLang="zh-CN" sz="2800" dirty="0" smtClean="0"/>
              <a:t>Java provides a build-in class for string.</a:t>
            </a:r>
          </a:p>
          <a:p>
            <a:pPr marL="0" indent="723900">
              <a:buFont typeface="Wingdings" panose="05000000000000000000" pitchFamily="2" charset="2"/>
              <a:buNone/>
              <a:defRPr/>
            </a:pPr>
            <a:r>
              <a:rPr lang="en-US" altLang="zh-CN" sz="2800" dirty="0" err="1" smtClean="0">
                <a:solidFill>
                  <a:srgbClr val="FF0000"/>
                </a:solidFill>
              </a:rPr>
              <a:t>Java.lang.String</a:t>
            </a:r>
            <a:endParaRPr lang="en-US" altLang="zh-CN" sz="2800" dirty="0" smtClean="0">
              <a:solidFill>
                <a:srgbClr val="FF0000"/>
              </a:solidFill>
            </a:endParaRPr>
          </a:p>
          <a:p>
            <a:pPr marL="273844" indent="-191691">
              <a:defRPr/>
            </a:pPr>
            <a:r>
              <a:rPr lang="en-US" altLang="zh-CN" sz="2025" dirty="0"/>
              <a:t>String </a:t>
            </a:r>
            <a:r>
              <a:rPr lang="en-US" altLang="zh-CN" sz="2025" dirty="0" smtClean="0"/>
              <a:t>literal: </a:t>
            </a:r>
            <a:r>
              <a:rPr lang="en-US" altLang="zh-CN" sz="2025" dirty="0" smtClean="0">
                <a:solidFill>
                  <a:srgbClr val="FF0000"/>
                </a:solidFill>
              </a:rPr>
              <a:t>"</a:t>
            </a:r>
            <a:r>
              <a:rPr lang="en-US" altLang="zh-CN" sz="2025" dirty="0">
                <a:solidFill>
                  <a:srgbClr val="FF0000"/>
                </a:solidFill>
              </a:rPr>
              <a:t>Hello, Java</a:t>
            </a:r>
            <a:r>
              <a:rPr lang="en-US" altLang="zh-CN" sz="2025" dirty="0" smtClean="0">
                <a:solidFill>
                  <a:srgbClr val="FF0000"/>
                </a:solidFill>
              </a:rPr>
              <a:t>!“</a:t>
            </a:r>
          </a:p>
          <a:p>
            <a:pPr marL="273844" indent="-191691">
              <a:defRPr/>
            </a:pPr>
            <a:endParaRPr lang="en-US" altLang="zh-CN" sz="2025" dirty="0" smtClean="0">
              <a:solidFill>
                <a:srgbClr val="FF0000"/>
              </a:solidFill>
            </a:endParaRPr>
          </a:p>
          <a:p>
            <a:pPr marL="0" indent="723900">
              <a:buFont typeface="Wingdings" panose="05000000000000000000" pitchFamily="2" charset="2"/>
              <a:buNone/>
              <a:defRPr/>
            </a:pPr>
            <a:endParaRPr lang="zh-CN" altLang="en-US" sz="2800" dirty="0" smtClean="0">
              <a:solidFill>
                <a:srgbClr val="FF0000"/>
              </a:solidFill>
            </a:endParaRPr>
          </a:p>
        </p:txBody>
      </p:sp>
      <p:sp>
        <p:nvSpPr>
          <p:cNvPr id="15565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2335F661-B404-48A5-8D7B-2862EBEE0D3F}" type="slidenum">
              <a:rPr lang="en-US" altLang="zh-CN" sz="1000">
                <a:latin typeface="Arial" panose="020B0604020202020204" pitchFamily="34" charset="0"/>
              </a:rPr>
              <a:pPr fontAlgn="base">
                <a:spcBef>
                  <a:spcPct val="0"/>
                </a:spcBef>
                <a:spcAft>
                  <a:spcPct val="0"/>
                </a:spcAft>
              </a:pPr>
              <a:t>110</a:t>
            </a:fld>
            <a:endParaRPr lang="en-US" altLang="zh-CN" sz="1000">
              <a:latin typeface="Arial" panose="020B0604020202020204" pitchFamily="34" charset="0"/>
            </a:endParaRPr>
          </a:p>
        </p:txBody>
      </p:sp>
      <p:sp>
        <p:nvSpPr>
          <p:cNvPr id="570370" name="Rectangle 2"/>
          <p:cNvSpPr>
            <a:spLocks noGrp="1" noChangeArrowheads="1"/>
          </p:cNvSpPr>
          <p:nvPr>
            <p:ph type="title"/>
          </p:nvPr>
        </p:nvSpPr>
        <p:spPr/>
        <p:txBody>
          <a:bodyPr/>
          <a:lstStyle/>
          <a:p>
            <a:pPr algn="ctr" fontAlgn="auto">
              <a:spcAft>
                <a:spcPts val="0"/>
              </a:spcAft>
              <a:defRPr/>
            </a:pPr>
            <a:r>
              <a:rPr lang="en-US" altLang="zh-CN" sz="3075" dirty="0" smtClean="0"/>
              <a:t>String</a:t>
            </a:r>
            <a:endParaRPr lang="zh-CN" altLang="en-US" sz="3075" dirty="0"/>
          </a:p>
        </p:txBody>
      </p:sp>
      <p:sp>
        <p:nvSpPr>
          <p:cNvPr id="155653"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155654"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55"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56"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57"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58"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59"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0"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1"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2"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3"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4"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5"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6"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7"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8"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9"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70"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56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035550"/>
            <a:ext cx="5603875"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pPr>
              <a:defRPr/>
            </a:pPr>
            <a:r>
              <a:rPr lang="en-US" altLang="zh-CN" sz="3075" dirty="0"/>
              <a:t>Declaration and creation</a:t>
            </a:r>
          </a:p>
        </p:txBody>
      </p:sp>
      <p:sp>
        <p:nvSpPr>
          <p:cNvPr id="572419" name="Rectangle 3"/>
          <p:cNvSpPr>
            <a:spLocks noGrp="1" noChangeArrowheads="1"/>
          </p:cNvSpPr>
          <p:nvPr>
            <p:ph type="body" sz="half" idx="1"/>
          </p:nvPr>
        </p:nvSpPr>
        <p:spPr>
          <a:xfrm>
            <a:off x="684213" y="1773238"/>
            <a:ext cx="7991475" cy="4246562"/>
          </a:xfrm>
        </p:spPr>
        <p:txBody>
          <a:bodyPr/>
          <a:lstStyle/>
          <a:p>
            <a:pPr marL="465535" lvl="1">
              <a:spcBef>
                <a:spcPts val="244"/>
              </a:spcBef>
              <a:defRPr/>
            </a:pPr>
            <a:r>
              <a:rPr lang="en-US" altLang="zh-CN" sz="1725" dirty="0"/>
              <a:t>String </a:t>
            </a:r>
            <a:r>
              <a:rPr lang="en-US" altLang="zh-CN" sz="1725" dirty="0" err="1"/>
              <a:t>myGreeting</a:t>
            </a:r>
            <a:r>
              <a:rPr lang="en-US" altLang="zh-CN" sz="1725" dirty="0"/>
              <a:t>;</a:t>
            </a:r>
            <a:endParaRPr lang="zh-CN" altLang="zh-CN" sz="1725" dirty="0"/>
          </a:p>
          <a:p>
            <a:pPr marL="465535" lvl="1">
              <a:spcBef>
                <a:spcPts val="244"/>
              </a:spcBef>
              <a:defRPr/>
            </a:pPr>
            <a:r>
              <a:rPr lang="en-US" altLang="zh-CN" sz="1725" dirty="0" err="1"/>
              <a:t>myGreeting</a:t>
            </a:r>
            <a:r>
              <a:rPr lang="en-US" altLang="zh-CN" sz="1725" dirty="0"/>
              <a:t> = new String("Hello, Java!");</a:t>
            </a:r>
          </a:p>
          <a:p>
            <a:pPr marL="465535" lvl="1">
              <a:spcBef>
                <a:spcPts val="244"/>
              </a:spcBef>
              <a:defRPr/>
            </a:pPr>
            <a:r>
              <a:rPr lang="en-US" altLang="zh-CN" sz="1725" dirty="0" smtClean="0"/>
              <a:t>String </a:t>
            </a:r>
            <a:r>
              <a:rPr lang="en-US" altLang="zh-CN" sz="1725" dirty="0" err="1"/>
              <a:t>myGreeting</a:t>
            </a:r>
            <a:r>
              <a:rPr lang="en-US" altLang="zh-CN" sz="1725" dirty="0"/>
              <a:t> = "Hello, Java</a:t>
            </a:r>
            <a:r>
              <a:rPr lang="en-US" altLang="zh-CN" sz="1725" dirty="0" smtClean="0"/>
              <a:t>!";</a:t>
            </a:r>
          </a:p>
          <a:p>
            <a:pPr marL="465535" lvl="1">
              <a:spcBef>
                <a:spcPts val="244"/>
              </a:spcBef>
              <a:defRPr/>
            </a:pPr>
            <a:r>
              <a:rPr lang="en-US" altLang="zh-CN" sz="1725" dirty="0" smtClean="0"/>
              <a:t>String </a:t>
            </a:r>
            <a:r>
              <a:rPr lang="en-US" altLang="zh-CN" sz="1725" dirty="0" err="1" smtClean="0"/>
              <a:t>aStr</a:t>
            </a:r>
            <a:r>
              <a:rPr lang="en-US" altLang="zh-CN" sz="1725" dirty="0" smtClean="0"/>
              <a:t> = null;</a:t>
            </a:r>
          </a:p>
          <a:p>
            <a:pPr marL="465535" lvl="1">
              <a:spcBef>
                <a:spcPts val="244"/>
              </a:spcBef>
              <a:defRPr/>
            </a:pPr>
            <a:r>
              <a:rPr lang="en-US" altLang="zh-CN" sz="1725" dirty="0" smtClean="0"/>
              <a:t>String </a:t>
            </a:r>
            <a:r>
              <a:rPr lang="en-US" altLang="zh-CN" sz="1725" dirty="0" err="1" smtClean="0"/>
              <a:t>bStr</a:t>
            </a:r>
            <a:r>
              <a:rPr lang="en-US" altLang="zh-CN" sz="1725" dirty="0" smtClean="0"/>
              <a:t> = “”;</a:t>
            </a:r>
          </a:p>
          <a:p>
            <a:pPr marL="465535" lvl="1">
              <a:spcBef>
                <a:spcPts val="244"/>
              </a:spcBef>
              <a:defRPr/>
            </a:pPr>
            <a:endParaRPr lang="en-US" altLang="zh-CN" sz="1725" dirty="0"/>
          </a:p>
          <a:p>
            <a:pPr marL="273844" indent="-191691">
              <a:buFont typeface="Wingdings 3" panose="05040102010807070707" pitchFamily="18" charset="2"/>
              <a:buNone/>
              <a:defRPr/>
            </a:pPr>
            <a:r>
              <a:rPr lang="en-US" altLang="zh-CN" sz="2025"/>
              <a:t>from an array of characters</a:t>
            </a:r>
          </a:p>
          <a:p>
            <a:pPr marL="465535" lvl="1">
              <a:spcBef>
                <a:spcPts val="244"/>
              </a:spcBef>
              <a:buFont typeface="Verdana" panose="020B0604030504040204" pitchFamily="34" charset="0"/>
              <a:buNone/>
              <a:defRPr/>
            </a:pPr>
            <a:r>
              <a:rPr lang="en-US" altLang="zh-CN" sz="1725"/>
              <a:t>char[] message = {'N', 'i', 'c', 'e', ' ', 'd', 'a', 'y'};</a:t>
            </a:r>
          </a:p>
          <a:p>
            <a:pPr marL="465535" lvl="1">
              <a:spcBef>
                <a:spcPts val="244"/>
              </a:spcBef>
              <a:buFont typeface="Verdana" panose="020B0604030504040204" pitchFamily="34" charset="0"/>
              <a:buNone/>
              <a:defRPr/>
            </a:pPr>
            <a:r>
              <a:rPr lang="en-US" altLang="zh-CN" sz="1725"/>
              <a:t>String myGreeting = new String(message);</a:t>
            </a:r>
          </a:p>
          <a:p>
            <a:pPr marL="465535" lvl="1">
              <a:spcBef>
                <a:spcPts val="244"/>
              </a:spcBef>
              <a:defRPr/>
            </a:pPr>
            <a:endParaRPr lang="en-US" altLang="zh-CN" sz="1725" smtClean="0"/>
          </a:p>
          <a:p>
            <a:pPr marL="0" indent="723900">
              <a:buFont typeface="Wingdings" panose="05000000000000000000" pitchFamily="2" charset="2"/>
              <a:buNone/>
              <a:defRPr/>
            </a:pPr>
            <a:endParaRPr lang="zh-CN" altLang="en-US" sz="2800" dirty="0" smtClean="0"/>
          </a:p>
        </p:txBody>
      </p:sp>
      <p:sp>
        <p:nvSpPr>
          <p:cNvPr id="157700"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157701"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02"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03"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04"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05"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06"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07"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08"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09"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10"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11"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12"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13"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14"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15"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16"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17"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1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AD2C2471-784E-42B6-8A1C-002A01CF92D9}" type="slidenum">
              <a:rPr lang="en-US" altLang="zh-CN" sz="1000" smtClean="0">
                <a:latin typeface="Arial" panose="020B0604020202020204" pitchFamily="34" charset="0"/>
              </a:rPr>
              <a:pPr fontAlgn="base">
                <a:spcBef>
                  <a:spcPct val="0"/>
                </a:spcBef>
                <a:spcAft>
                  <a:spcPct val="0"/>
                </a:spcAft>
              </a:pPr>
              <a:t>111</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7" name="Rectangle 3"/>
          <p:cNvSpPr>
            <a:spLocks noGrp="1" noChangeArrowheads="1"/>
          </p:cNvSpPr>
          <p:nvPr>
            <p:ph idx="1"/>
          </p:nvPr>
        </p:nvSpPr>
        <p:spPr/>
        <p:txBody>
          <a:bodyPr>
            <a:normAutofit/>
          </a:bodyPr>
          <a:lstStyle/>
          <a:p>
            <a:pPr marL="0" indent="723900" fontAlgn="auto">
              <a:spcAft>
                <a:spcPts val="0"/>
              </a:spcAft>
              <a:buFont typeface="Wingdings 3" panose="05040102010807070707" pitchFamily="18" charset="2"/>
              <a:buNone/>
              <a:defRPr/>
            </a:pPr>
            <a:r>
              <a:rPr lang="en-US" altLang="zh-CN" sz="2800" dirty="0" smtClean="0"/>
              <a:t>Using “+” operator</a:t>
            </a:r>
          </a:p>
          <a:p>
            <a:pPr marL="0" indent="723900" fontAlgn="auto">
              <a:spcAft>
                <a:spcPts val="0"/>
              </a:spcAft>
              <a:buFont typeface="Wingdings 3" panose="05040102010807070707" pitchFamily="18" charset="2"/>
              <a:buNone/>
              <a:defRPr/>
            </a:pPr>
            <a:r>
              <a:rPr lang="en-US" altLang="zh-CN" sz="2800" dirty="0" smtClean="0"/>
              <a:t>String </a:t>
            </a:r>
            <a:r>
              <a:rPr lang="en-US" altLang="zh-CN" sz="2800" dirty="0" smtClean="0"/>
              <a:t>love = “patience” + “sincere”</a:t>
            </a:r>
            <a:endParaRPr lang="zh-CN" altLang="en-US" sz="2800" dirty="0"/>
          </a:p>
          <a:p>
            <a:pPr marL="0" indent="723900" fontAlgn="auto">
              <a:spcAft>
                <a:spcPts val="0"/>
              </a:spcAft>
              <a:buFont typeface="Wingdings" pitchFamily="2" charset="2"/>
              <a:buNone/>
              <a:defRPr/>
            </a:pPr>
            <a:r>
              <a:rPr lang="en-US" altLang="zh-CN" sz="2800" dirty="0" smtClean="0"/>
              <a:t>Containing variable of primitive types</a:t>
            </a:r>
          </a:p>
          <a:p>
            <a:pPr marL="273844" indent="-191691">
              <a:spcBef>
                <a:spcPct val="20000"/>
              </a:spcBef>
              <a:buClr>
                <a:schemeClr val="folHlink"/>
              </a:buClr>
              <a:buSzPct val="60000"/>
              <a:buFont typeface="Wingdings 3" panose="05040102010807070707" pitchFamily="18" charset="2"/>
              <a:buNone/>
              <a:defRPr/>
            </a:pPr>
            <a:r>
              <a:rPr lang="en-US" altLang="zh-CN" sz="2800" dirty="0"/>
              <a:t>String </a:t>
            </a:r>
            <a:r>
              <a:rPr lang="en-US" altLang="zh-CN" sz="2800" dirty="0" err="1"/>
              <a:t>aStr</a:t>
            </a:r>
            <a:r>
              <a:rPr lang="en-US" altLang="zh-CN" sz="2800" dirty="0"/>
              <a:t> = </a:t>
            </a:r>
            <a:r>
              <a:rPr lang="en-US" altLang="zh-CN" sz="2800" dirty="0" smtClean="0">
                <a:latin typeface="Courier New" panose="02070309020205020404" pitchFamily="49" charset="0"/>
              </a:rPr>
              <a:t>“price:”+</a:t>
            </a:r>
            <a:r>
              <a:rPr lang="en-US" altLang="zh-CN" sz="2800" dirty="0">
                <a:latin typeface="Courier New" panose="02070309020205020404" pitchFamily="49" charset="0"/>
              </a:rPr>
              <a:t>5</a:t>
            </a:r>
            <a:r>
              <a:rPr lang="en-US" altLang="zh-CN" sz="2800" dirty="0" smtClean="0">
                <a:latin typeface="Courier New" panose="02070309020205020404" pitchFamily="49" charset="0"/>
              </a:rPr>
              <a:t>+”pounds”</a:t>
            </a:r>
            <a:r>
              <a:rPr lang="en-US" altLang="zh-CN" sz="2800" dirty="0" smtClean="0"/>
              <a:t>;</a:t>
            </a:r>
          </a:p>
          <a:p>
            <a:pPr marL="273844" indent="-191691">
              <a:spcBef>
                <a:spcPct val="20000"/>
              </a:spcBef>
              <a:buClr>
                <a:schemeClr val="folHlink"/>
              </a:buClr>
              <a:buSzPct val="60000"/>
              <a:buFont typeface="Wingdings 3" panose="05040102010807070707" pitchFamily="18" charset="2"/>
              <a:buNone/>
              <a:defRPr/>
            </a:pPr>
            <a:r>
              <a:rPr lang="en-US" altLang="zh-CN" sz="2800" dirty="0" smtClean="0"/>
              <a:t>//”price:5pounds”</a:t>
            </a:r>
            <a:endParaRPr lang="zh-CN" altLang="en-US" sz="2800" dirty="0"/>
          </a:p>
          <a:p>
            <a:pPr marL="273844" indent="-191691">
              <a:spcBef>
                <a:spcPct val="20000"/>
              </a:spcBef>
              <a:buClr>
                <a:schemeClr val="folHlink"/>
              </a:buClr>
              <a:buSzPct val="60000"/>
              <a:buFont typeface="Wingdings 3" panose="05040102010807070707" pitchFamily="18" charset="2"/>
              <a:buNone/>
              <a:defRPr/>
            </a:pPr>
            <a:r>
              <a:rPr lang="en-US" altLang="zh-CN" sz="2800" dirty="0"/>
              <a:t>String </a:t>
            </a:r>
            <a:r>
              <a:rPr lang="en-US" altLang="zh-CN" sz="2800" dirty="0" err="1"/>
              <a:t>bStr</a:t>
            </a:r>
            <a:r>
              <a:rPr lang="en-US" altLang="zh-CN" sz="2800" dirty="0"/>
              <a:t> = </a:t>
            </a:r>
            <a:r>
              <a:rPr lang="en-US" altLang="zh-CN" sz="2800" dirty="0">
                <a:latin typeface="Courier New" panose="02070309020205020404" pitchFamily="49" charset="0"/>
              </a:rPr>
              <a:t>“15”+15</a:t>
            </a:r>
            <a:r>
              <a:rPr lang="en-US" altLang="zh-CN" sz="2800" dirty="0" smtClean="0"/>
              <a:t>;</a:t>
            </a:r>
          </a:p>
          <a:p>
            <a:pPr marL="273844" indent="-191691">
              <a:spcBef>
                <a:spcPct val="20000"/>
              </a:spcBef>
              <a:buClr>
                <a:schemeClr val="folHlink"/>
              </a:buClr>
              <a:buSzPct val="60000"/>
              <a:buFont typeface="Wingdings 3" panose="05040102010807070707" pitchFamily="18" charset="2"/>
              <a:buNone/>
              <a:defRPr/>
            </a:pPr>
            <a:r>
              <a:rPr lang="en-US" altLang="zh-CN" sz="2800" dirty="0" smtClean="0"/>
              <a:t>// </a:t>
            </a:r>
            <a:r>
              <a:rPr lang="en-US" altLang="zh-CN" sz="2800" dirty="0"/>
              <a:t>“1515”</a:t>
            </a:r>
          </a:p>
          <a:p>
            <a:pPr marL="0" indent="723900" fontAlgn="auto">
              <a:spcAft>
                <a:spcPts val="0"/>
              </a:spcAft>
              <a:buFont typeface="Wingdings" pitchFamily="2" charset="2"/>
              <a:buNone/>
              <a:defRPr/>
            </a:pPr>
            <a:endParaRPr lang="zh-CN" altLang="en-US" sz="2800" dirty="0"/>
          </a:p>
        </p:txBody>
      </p:sp>
      <p:sp>
        <p:nvSpPr>
          <p:cNvPr id="2" name="标题 1"/>
          <p:cNvSpPr>
            <a:spLocks noGrp="1"/>
          </p:cNvSpPr>
          <p:nvPr>
            <p:ph type="title"/>
          </p:nvPr>
        </p:nvSpPr>
        <p:spPr/>
        <p:txBody>
          <a:bodyPr/>
          <a:lstStyle/>
          <a:p>
            <a:pPr>
              <a:defRPr/>
            </a:pPr>
            <a:r>
              <a:rPr lang="en-US" altLang="zh-CN" sz="3075" dirty="0" smtClean="0"/>
              <a:t>Connecting Strings</a:t>
            </a:r>
            <a:endParaRPr lang="zh-CN" altLang="en-US" sz="3075" dirty="0"/>
          </a:p>
        </p:txBody>
      </p:sp>
      <p:sp>
        <p:nvSpPr>
          <p:cNvPr id="15974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1984FC13-229E-4C3A-B4BC-633FB45091D2}" type="slidenum">
              <a:rPr lang="en-US" altLang="zh-CN" sz="1000">
                <a:latin typeface="Arial" panose="020B0604020202020204" pitchFamily="34" charset="0"/>
              </a:rPr>
              <a:pPr fontAlgn="base">
                <a:spcBef>
                  <a:spcPct val="0"/>
                </a:spcBef>
                <a:spcAft>
                  <a:spcPct val="0"/>
                </a:spcAft>
              </a:pPr>
              <a:t>112</a:t>
            </a:fld>
            <a:endParaRPr lang="en-US" altLang="zh-CN" sz="1000">
              <a:latin typeface="Arial" panose="020B0604020202020204" pitchFamily="34" charset="0"/>
            </a:endParaRPr>
          </a:p>
        </p:txBody>
      </p:sp>
      <p:sp>
        <p:nvSpPr>
          <p:cNvPr id="159749"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159750"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1"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2"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3"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4"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5"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6"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7"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8"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9"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60"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61"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62"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63"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64"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65"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66"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pPr algn="ctr" fontAlgn="auto">
              <a:spcAft>
                <a:spcPts val="0"/>
              </a:spcAft>
              <a:defRPr/>
            </a:pPr>
            <a:r>
              <a:rPr lang="en-US" altLang="zh-CN" sz="3075" dirty="0" smtClean="0"/>
              <a:t>String Operation</a:t>
            </a:r>
            <a:endParaRPr lang="zh-CN" altLang="en-US" sz="3075" dirty="0"/>
          </a:p>
        </p:txBody>
      </p:sp>
      <p:sp>
        <p:nvSpPr>
          <p:cNvPr id="576515" name="Rectangle 3"/>
          <p:cNvSpPr>
            <a:spLocks noGrp="1" noChangeArrowheads="1"/>
          </p:cNvSpPr>
          <p:nvPr>
            <p:ph type="body" sz="half" idx="1"/>
          </p:nvPr>
        </p:nvSpPr>
        <p:spPr>
          <a:xfrm>
            <a:off x="684213" y="1773238"/>
            <a:ext cx="7991475" cy="4246562"/>
          </a:xfrm>
        </p:spPr>
        <p:txBody>
          <a:bodyPr/>
          <a:lstStyle/>
          <a:p>
            <a:pPr marL="0" indent="723900">
              <a:buFont typeface="Wingdings" panose="05000000000000000000" pitchFamily="2" charset="2"/>
              <a:buNone/>
            </a:pPr>
            <a:r>
              <a:rPr lang="en-US" altLang="zh-CN" sz="2800" smtClean="0"/>
              <a:t>Common operation</a:t>
            </a:r>
            <a:r>
              <a:rPr lang="zh-CN" altLang="en-US" sz="2800" smtClean="0"/>
              <a:t>：</a:t>
            </a:r>
            <a:endParaRPr lang="en-US" altLang="zh-CN" sz="2800" smtClean="0"/>
          </a:p>
          <a:p>
            <a:pPr marL="0" indent="723900"/>
            <a:r>
              <a:rPr lang="en-US" altLang="zh-CN" smtClean="0"/>
              <a:t>Comparing</a:t>
            </a:r>
          </a:p>
          <a:p>
            <a:pPr marL="0" indent="723900"/>
            <a:r>
              <a:rPr lang="en-US" altLang="zh-CN" smtClean="0"/>
              <a:t>Get length of string</a:t>
            </a:r>
            <a:endParaRPr lang="zh-CN" altLang="en-US" smtClean="0"/>
          </a:p>
          <a:p>
            <a:pPr marL="0" indent="723900"/>
            <a:r>
              <a:rPr lang="en-US" altLang="zh-CN" smtClean="0"/>
              <a:t>Case convention</a:t>
            </a:r>
            <a:endParaRPr lang="zh-CN" altLang="en-US" smtClean="0"/>
          </a:p>
          <a:p>
            <a:pPr marL="0" indent="723900"/>
            <a:r>
              <a:rPr lang="en-US" altLang="zh-CN" smtClean="0"/>
              <a:t>Searching</a:t>
            </a:r>
          </a:p>
          <a:p>
            <a:pPr marL="0" indent="723900"/>
            <a:r>
              <a:rPr lang="en-US" altLang="zh-CN" smtClean="0"/>
              <a:t>String Subset</a:t>
            </a:r>
          </a:p>
          <a:p>
            <a:pPr marL="0" indent="723900"/>
            <a:r>
              <a:rPr lang="en-US" altLang="zh-CN" smtClean="0"/>
              <a:t>Trim</a:t>
            </a:r>
            <a:endParaRPr lang="zh-CN" altLang="en-US" smtClean="0"/>
          </a:p>
          <a:p>
            <a:pPr marL="0" indent="723900"/>
            <a:r>
              <a:rPr lang="en-US" altLang="zh-CN" smtClean="0"/>
              <a:t>Replacing character or sub string</a:t>
            </a:r>
            <a:endParaRPr lang="zh-CN" altLang="en-US" smtClean="0"/>
          </a:p>
          <a:p>
            <a:pPr marL="0" indent="723900"/>
            <a:r>
              <a:rPr lang="en-US" altLang="zh-CN" smtClean="0"/>
              <a:t>Spliting the string</a:t>
            </a:r>
            <a:endParaRPr lang="zh-CN" altLang="en-US" smtClean="0"/>
          </a:p>
        </p:txBody>
      </p:sp>
      <p:sp>
        <p:nvSpPr>
          <p:cNvPr id="161796"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161797"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798"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799"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0"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1"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2"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3"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4"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5"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6"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7"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8"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9"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10"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11"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12"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13"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1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AEC2AE5B-CE77-4657-A9CC-F8634306B43D}" type="slidenum">
              <a:rPr lang="en-US" altLang="zh-CN" sz="1000" smtClean="0">
                <a:latin typeface="Arial" panose="020B0604020202020204" pitchFamily="34" charset="0"/>
              </a:rPr>
              <a:pPr fontAlgn="base">
                <a:spcBef>
                  <a:spcPct val="0"/>
                </a:spcBef>
                <a:spcAft>
                  <a:spcPct val="0"/>
                </a:spcAft>
              </a:pPr>
              <a:t>113</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iterate type="lt">
                                    <p:tmPct val="10000"/>
                                  </p:iterate>
                                  <p:childTnLst>
                                    <p:set>
                                      <p:cBhvr>
                                        <p:cTn id="6" dur="1" fill="hold">
                                          <p:stCondLst>
                                            <p:cond delay="0"/>
                                          </p:stCondLst>
                                        </p:cTn>
                                        <p:tgtEl>
                                          <p:spTgt spid="576515">
                                            <p:txEl>
                                              <p:pRg st="0" end="0"/>
                                            </p:txEl>
                                          </p:spTgt>
                                        </p:tgtEl>
                                        <p:attrNameLst>
                                          <p:attrName>style.visibility</p:attrName>
                                        </p:attrNameLst>
                                      </p:cBhvr>
                                      <p:to>
                                        <p:strVal val="visible"/>
                                      </p:to>
                                    </p:set>
                                    <p:animEffect transition="in" filter="fade">
                                      <p:cBhvr>
                                        <p:cTn id="7" dur="1000"/>
                                        <p:tgtEl>
                                          <p:spTgt spid="576515">
                                            <p:txEl>
                                              <p:pRg st="0" end="0"/>
                                            </p:txEl>
                                          </p:spTgt>
                                        </p:tgtEl>
                                      </p:cBhvr>
                                    </p:animEffect>
                                    <p:anim calcmode="lin" valueType="num">
                                      <p:cBhvr>
                                        <p:cTn id="8" dur="1000" fill="hold"/>
                                        <p:tgtEl>
                                          <p:spTgt spid="576515">
                                            <p:txEl>
                                              <p:pRg st="0" end="0"/>
                                            </p:txEl>
                                          </p:spTgt>
                                        </p:tgtEl>
                                        <p:attrNameLst>
                                          <p:attrName>ppt_w</p:attrName>
                                        </p:attrNameLst>
                                      </p:cBhvr>
                                      <p:tavLst>
                                        <p:tav tm="0" fmla="#ppt_w*sin(2.5*pi*$)">
                                          <p:val>
                                            <p:fltVal val="0"/>
                                          </p:val>
                                        </p:tav>
                                        <p:tav tm="100000">
                                          <p:val>
                                            <p:fltVal val="1"/>
                                          </p:val>
                                        </p:tav>
                                      </p:tavLst>
                                    </p:anim>
                                    <p:anim calcmode="lin" valueType="num">
                                      <p:cBhvr>
                                        <p:cTn id="9" dur="1000" fill="hold"/>
                                        <p:tgtEl>
                                          <p:spTgt spid="576515">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iterate type="lt">
                                    <p:tmPct val="10000"/>
                                  </p:iterate>
                                  <p:childTnLst>
                                    <p:set>
                                      <p:cBhvr>
                                        <p:cTn id="11" dur="1" fill="hold">
                                          <p:stCondLst>
                                            <p:cond delay="0"/>
                                          </p:stCondLst>
                                        </p:cTn>
                                        <p:tgtEl>
                                          <p:spTgt spid="576515">
                                            <p:txEl>
                                              <p:pRg st="1" end="1"/>
                                            </p:txEl>
                                          </p:spTgt>
                                        </p:tgtEl>
                                        <p:attrNameLst>
                                          <p:attrName>style.visibility</p:attrName>
                                        </p:attrNameLst>
                                      </p:cBhvr>
                                      <p:to>
                                        <p:strVal val="visible"/>
                                      </p:to>
                                    </p:set>
                                    <p:animEffect transition="in" filter="fade">
                                      <p:cBhvr>
                                        <p:cTn id="12" dur="1000"/>
                                        <p:tgtEl>
                                          <p:spTgt spid="576515">
                                            <p:txEl>
                                              <p:pRg st="1" end="1"/>
                                            </p:txEl>
                                          </p:spTgt>
                                        </p:tgtEl>
                                      </p:cBhvr>
                                    </p:animEffect>
                                    <p:anim calcmode="lin" valueType="num">
                                      <p:cBhvr>
                                        <p:cTn id="13" dur="1000" fill="hold"/>
                                        <p:tgtEl>
                                          <p:spTgt spid="576515">
                                            <p:txEl>
                                              <p:pRg st="1" end="1"/>
                                            </p:txEl>
                                          </p:spTgt>
                                        </p:tgtEl>
                                        <p:attrNameLst>
                                          <p:attrName>ppt_w</p:attrName>
                                        </p:attrNameLst>
                                      </p:cBhvr>
                                      <p:tavLst>
                                        <p:tav tm="0" fmla="#ppt_w*sin(2.5*pi*$)">
                                          <p:val>
                                            <p:fltVal val="0"/>
                                          </p:val>
                                        </p:tav>
                                        <p:tav tm="100000">
                                          <p:val>
                                            <p:fltVal val="1"/>
                                          </p:val>
                                        </p:tav>
                                      </p:tavLst>
                                    </p:anim>
                                    <p:anim calcmode="lin" valueType="num">
                                      <p:cBhvr>
                                        <p:cTn id="14" dur="1000" fill="hold"/>
                                        <p:tgtEl>
                                          <p:spTgt spid="576515">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iterate type="lt">
                                    <p:tmPct val="10000"/>
                                  </p:iterate>
                                  <p:childTnLst>
                                    <p:set>
                                      <p:cBhvr>
                                        <p:cTn id="16" dur="1" fill="hold">
                                          <p:stCondLst>
                                            <p:cond delay="0"/>
                                          </p:stCondLst>
                                        </p:cTn>
                                        <p:tgtEl>
                                          <p:spTgt spid="576515">
                                            <p:txEl>
                                              <p:pRg st="2" end="2"/>
                                            </p:txEl>
                                          </p:spTgt>
                                        </p:tgtEl>
                                        <p:attrNameLst>
                                          <p:attrName>style.visibility</p:attrName>
                                        </p:attrNameLst>
                                      </p:cBhvr>
                                      <p:to>
                                        <p:strVal val="visible"/>
                                      </p:to>
                                    </p:set>
                                    <p:animEffect transition="in" filter="fade">
                                      <p:cBhvr>
                                        <p:cTn id="17" dur="1000"/>
                                        <p:tgtEl>
                                          <p:spTgt spid="576515">
                                            <p:txEl>
                                              <p:pRg st="2" end="2"/>
                                            </p:txEl>
                                          </p:spTgt>
                                        </p:tgtEl>
                                      </p:cBhvr>
                                    </p:animEffect>
                                    <p:anim calcmode="lin" valueType="num">
                                      <p:cBhvr>
                                        <p:cTn id="18" dur="1000" fill="hold"/>
                                        <p:tgtEl>
                                          <p:spTgt spid="576515">
                                            <p:txEl>
                                              <p:pRg st="2" end="2"/>
                                            </p:txEl>
                                          </p:spTgt>
                                        </p:tgtEl>
                                        <p:attrNameLst>
                                          <p:attrName>ppt_w</p:attrName>
                                        </p:attrNameLst>
                                      </p:cBhvr>
                                      <p:tavLst>
                                        <p:tav tm="0" fmla="#ppt_w*sin(2.5*pi*$)">
                                          <p:val>
                                            <p:fltVal val="0"/>
                                          </p:val>
                                        </p:tav>
                                        <p:tav tm="100000">
                                          <p:val>
                                            <p:fltVal val="1"/>
                                          </p:val>
                                        </p:tav>
                                      </p:tavLst>
                                    </p:anim>
                                    <p:anim calcmode="lin" valueType="num">
                                      <p:cBhvr>
                                        <p:cTn id="19" dur="1000" fill="hold"/>
                                        <p:tgtEl>
                                          <p:spTgt spid="576515">
                                            <p:txEl>
                                              <p:pRg st="2" end="2"/>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iterate type="lt">
                                    <p:tmPct val="10000"/>
                                  </p:iterate>
                                  <p:childTnLst>
                                    <p:set>
                                      <p:cBhvr>
                                        <p:cTn id="21" dur="1" fill="hold">
                                          <p:stCondLst>
                                            <p:cond delay="0"/>
                                          </p:stCondLst>
                                        </p:cTn>
                                        <p:tgtEl>
                                          <p:spTgt spid="576515">
                                            <p:txEl>
                                              <p:pRg st="3" end="3"/>
                                            </p:txEl>
                                          </p:spTgt>
                                        </p:tgtEl>
                                        <p:attrNameLst>
                                          <p:attrName>style.visibility</p:attrName>
                                        </p:attrNameLst>
                                      </p:cBhvr>
                                      <p:to>
                                        <p:strVal val="visible"/>
                                      </p:to>
                                    </p:set>
                                    <p:animEffect transition="in" filter="fade">
                                      <p:cBhvr>
                                        <p:cTn id="22" dur="1000"/>
                                        <p:tgtEl>
                                          <p:spTgt spid="576515">
                                            <p:txEl>
                                              <p:pRg st="3" end="3"/>
                                            </p:txEl>
                                          </p:spTgt>
                                        </p:tgtEl>
                                      </p:cBhvr>
                                    </p:animEffect>
                                    <p:anim calcmode="lin" valueType="num">
                                      <p:cBhvr>
                                        <p:cTn id="23" dur="1000" fill="hold"/>
                                        <p:tgtEl>
                                          <p:spTgt spid="576515">
                                            <p:txEl>
                                              <p:pRg st="3" end="3"/>
                                            </p:txEl>
                                          </p:spTgt>
                                        </p:tgtEl>
                                        <p:attrNameLst>
                                          <p:attrName>ppt_w</p:attrName>
                                        </p:attrNameLst>
                                      </p:cBhvr>
                                      <p:tavLst>
                                        <p:tav tm="0" fmla="#ppt_w*sin(2.5*pi*$)">
                                          <p:val>
                                            <p:fltVal val="0"/>
                                          </p:val>
                                        </p:tav>
                                        <p:tav tm="100000">
                                          <p:val>
                                            <p:fltVal val="1"/>
                                          </p:val>
                                        </p:tav>
                                      </p:tavLst>
                                    </p:anim>
                                    <p:anim calcmode="lin" valueType="num">
                                      <p:cBhvr>
                                        <p:cTn id="24" dur="1000" fill="hold"/>
                                        <p:tgtEl>
                                          <p:spTgt spid="576515">
                                            <p:txEl>
                                              <p:pRg st="3" end="3"/>
                                            </p:txEl>
                                          </p:spTgt>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iterate type="lt">
                                    <p:tmPct val="10000"/>
                                  </p:iterate>
                                  <p:childTnLst>
                                    <p:set>
                                      <p:cBhvr>
                                        <p:cTn id="26" dur="1" fill="hold">
                                          <p:stCondLst>
                                            <p:cond delay="0"/>
                                          </p:stCondLst>
                                        </p:cTn>
                                        <p:tgtEl>
                                          <p:spTgt spid="576515">
                                            <p:txEl>
                                              <p:pRg st="4" end="4"/>
                                            </p:txEl>
                                          </p:spTgt>
                                        </p:tgtEl>
                                        <p:attrNameLst>
                                          <p:attrName>style.visibility</p:attrName>
                                        </p:attrNameLst>
                                      </p:cBhvr>
                                      <p:to>
                                        <p:strVal val="visible"/>
                                      </p:to>
                                    </p:set>
                                    <p:animEffect transition="in" filter="fade">
                                      <p:cBhvr>
                                        <p:cTn id="27" dur="1000"/>
                                        <p:tgtEl>
                                          <p:spTgt spid="576515">
                                            <p:txEl>
                                              <p:pRg st="4" end="4"/>
                                            </p:txEl>
                                          </p:spTgt>
                                        </p:tgtEl>
                                      </p:cBhvr>
                                    </p:animEffect>
                                    <p:anim calcmode="lin" valueType="num">
                                      <p:cBhvr>
                                        <p:cTn id="28" dur="1000" fill="hold"/>
                                        <p:tgtEl>
                                          <p:spTgt spid="576515">
                                            <p:txEl>
                                              <p:pRg st="4" end="4"/>
                                            </p:txEl>
                                          </p:spTgt>
                                        </p:tgtEl>
                                        <p:attrNameLst>
                                          <p:attrName>ppt_w</p:attrName>
                                        </p:attrNameLst>
                                      </p:cBhvr>
                                      <p:tavLst>
                                        <p:tav tm="0" fmla="#ppt_w*sin(2.5*pi*$)">
                                          <p:val>
                                            <p:fltVal val="0"/>
                                          </p:val>
                                        </p:tav>
                                        <p:tav tm="100000">
                                          <p:val>
                                            <p:fltVal val="1"/>
                                          </p:val>
                                        </p:tav>
                                      </p:tavLst>
                                    </p:anim>
                                    <p:anim calcmode="lin" valueType="num">
                                      <p:cBhvr>
                                        <p:cTn id="29" dur="1000" fill="hold"/>
                                        <p:tgtEl>
                                          <p:spTgt spid="576515">
                                            <p:txEl>
                                              <p:pRg st="4" end="4"/>
                                            </p:txEl>
                                          </p:spTgt>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iterate type="lt">
                                    <p:tmPct val="10000"/>
                                  </p:iterate>
                                  <p:childTnLst>
                                    <p:set>
                                      <p:cBhvr>
                                        <p:cTn id="31" dur="1" fill="hold">
                                          <p:stCondLst>
                                            <p:cond delay="0"/>
                                          </p:stCondLst>
                                        </p:cTn>
                                        <p:tgtEl>
                                          <p:spTgt spid="576515">
                                            <p:txEl>
                                              <p:pRg st="5" end="5"/>
                                            </p:txEl>
                                          </p:spTgt>
                                        </p:tgtEl>
                                        <p:attrNameLst>
                                          <p:attrName>style.visibility</p:attrName>
                                        </p:attrNameLst>
                                      </p:cBhvr>
                                      <p:to>
                                        <p:strVal val="visible"/>
                                      </p:to>
                                    </p:set>
                                    <p:animEffect transition="in" filter="fade">
                                      <p:cBhvr>
                                        <p:cTn id="32" dur="1000"/>
                                        <p:tgtEl>
                                          <p:spTgt spid="576515">
                                            <p:txEl>
                                              <p:pRg st="5" end="5"/>
                                            </p:txEl>
                                          </p:spTgt>
                                        </p:tgtEl>
                                      </p:cBhvr>
                                    </p:animEffect>
                                    <p:anim calcmode="lin" valueType="num">
                                      <p:cBhvr>
                                        <p:cTn id="33" dur="1000" fill="hold"/>
                                        <p:tgtEl>
                                          <p:spTgt spid="576515">
                                            <p:txEl>
                                              <p:pRg st="5" end="5"/>
                                            </p:txEl>
                                          </p:spTgt>
                                        </p:tgtEl>
                                        <p:attrNameLst>
                                          <p:attrName>ppt_w</p:attrName>
                                        </p:attrNameLst>
                                      </p:cBhvr>
                                      <p:tavLst>
                                        <p:tav tm="0" fmla="#ppt_w*sin(2.5*pi*$)">
                                          <p:val>
                                            <p:fltVal val="0"/>
                                          </p:val>
                                        </p:tav>
                                        <p:tav tm="100000">
                                          <p:val>
                                            <p:fltVal val="1"/>
                                          </p:val>
                                        </p:tav>
                                      </p:tavLst>
                                    </p:anim>
                                    <p:anim calcmode="lin" valueType="num">
                                      <p:cBhvr>
                                        <p:cTn id="34" dur="1000" fill="hold"/>
                                        <p:tgtEl>
                                          <p:spTgt spid="576515">
                                            <p:txEl>
                                              <p:pRg st="5" end="5"/>
                                            </p:txEl>
                                          </p:spTgt>
                                        </p:tgtEl>
                                        <p:attrNameLst>
                                          <p:attrName>ppt_h</p:attrName>
                                        </p:attrNameLst>
                                      </p:cBhvr>
                                      <p:tavLst>
                                        <p:tav tm="0">
                                          <p:val>
                                            <p:strVal val="#ppt_h"/>
                                          </p:val>
                                        </p:tav>
                                        <p:tav tm="100000">
                                          <p:val>
                                            <p:strVal val="#ppt_h"/>
                                          </p:val>
                                        </p:tav>
                                      </p:tavLst>
                                    </p:anim>
                                  </p:childTnLst>
                                </p:cTn>
                              </p:par>
                              <p:par>
                                <p:cTn id="35" presetID="45" presetClass="entr" presetSubtype="0" fill="hold" nodeType="withEffect">
                                  <p:stCondLst>
                                    <p:cond delay="0"/>
                                  </p:stCondLst>
                                  <p:iterate type="lt">
                                    <p:tmPct val="10000"/>
                                  </p:iterate>
                                  <p:childTnLst>
                                    <p:set>
                                      <p:cBhvr>
                                        <p:cTn id="36" dur="1" fill="hold">
                                          <p:stCondLst>
                                            <p:cond delay="0"/>
                                          </p:stCondLst>
                                        </p:cTn>
                                        <p:tgtEl>
                                          <p:spTgt spid="576515">
                                            <p:txEl>
                                              <p:pRg st="6" end="6"/>
                                            </p:txEl>
                                          </p:spTgt>
                                        </p:tgtEl>
                                        <p:attrNameLst>
                                          <p:attrName>style.visibility</p:attrName>
                                        </p:attrNameLst>
                                      </p:cBhvr>
                                      <p:to>
                                        <p:strVal val="visible"/>
                                      </p:to>
                                    </p:set>
                                    <p:animEffect transition="in" filter="fade">
                                      <p:cBhvr>
                                        <p:cTn id="37" dur="1000"/>
                                        <p:tgtEl>
                                          <p:spTgt spid="576515">
                                            <p:txEl>
                                              <p:pRg st="6" end="6"/>
                                            </p:txEl>
                                          </p:spTgt>
                                        </p:tgtEl>
                                      </p:cBhvr>
                                    </p:animEffect>
                                    <p:anim calcmode="lin" valueType="num">
                                      <p:cBhvr>
                                        <p:cTn id="38" dur="1000" fill="hold"/>
                                        <p:tgtEl>
                                          <p:spTgt spid="576515">
                                            <p:txEl>
                                              <p:pRg st="6" end="6"/>
                                            </p:txEl>
                                          </p:spTgt>
                                        </p:tgtEl>
                                        <p:attrNameLst>
                                          <p:attrName>ppt_w</p:attrName>
                                        </p:attrNameLst>
                                      </p:cBhvr>
                                      <p:tavLst>
                                        <p:tav tm="0" fmla="#ppt_w*sin(2.5*pi*$)">
                                          <p:val>
                                            <p:fltVal val="0"/>
                                          </p:val>
                                        </p:tav>
                                        <p:tav tm="100000">
                                          <p:val>
                                            <p:fltVal val="1"/>
                                          </p:val>
                                        </p:tav>
                                      </p:tavLst>
                                    </p:anim>
                                    <p:anim calcmode="lin" valueType="num">
                                      <p:cBhvr>
                                        <p:cTn id="39" dur="1000" fill="hold"/>
                                        <p:tgtEl>
                                          <p:spTgt spid="576515">
                                            <p:txEl>
                                              <p:pRg st="6" end="6"/>
                                            </p:txEl>
                                          </p:spTgt>
                                        </p:tgtEl>
                                        <p:attrNameLst>
                                          <p:attrName>ppt_h</p:attrName>
                                        </p:attrNameLst>
                                      </p:cBhvr>
                                      <p:tavLst>
                                        <p:tav tm="0">
                                          <p:val>
                                            <p:strVal val="#ppt_h"/>
                                          </p:val>
                                        </p:tav>
                                        <p:tav tm="100000">
                                          <p:val>
                                            <p:strVal val="#ppt_h"/>
                                          </p:val>
                                        </p:tav>
                                      </p:tavLst>
                                    </p:anim>
                                  </p:childTnLst>
                                </p:cTn>
                              </p:par>
                              <p:par>
                                <p:cTn id="40" presetID="45" presetClass="entr" presetSubtype="0" fill="hold" nodeType="withEffect">
                                  <p:stCondLst>
                                    <p:cond delay="0"/>
                                  </p:stCondLst>
                                  <p:iterate type="lt">
                                    <p:tmPct val="10000"/>
                                  </p:iterate>
                                  <p:childTnLst>
                                    <p:set>
                                      <p:cBhvr>
                                        <p:cTn id="41" dur="1" fill="hold">
                                          <p:stCondLst>
                                            <p:cond delay="0"/>
                                          </p:stCondLst>
                                        </p:cTn>
                                        <p:tgtEl>
                                          <p:spTgt spid="576515">
                                            <p:txEl>
                                              <p:pRg st="7" end="7"/>
                                            </p:txEl>
                                          </p:spTgt>
                                        </p:tgtEl>
                                        <p:attrNameLst>
                                          <p:attrName>style.visibility</p:attrName>
                                        </p:attrNameLst>
                                      </p:cBhvr>
                                      <p:to>
                                        <p:strVal val="visible"/>
                                      </p:to>
                                    </p:set>
                                    <p:animEffect transition="in" filter="fade">
                                      <p:cBhvr>
                                        <p:cTn id="42" dur="1000"/>
                                        <p:tgtEl>
                                          <p:spTgt spid="576515">
                                            <p:txEl>
                                              <p:pRg st="7" end="7"/>
                                            </p:txEl>
                                          </p:spTgt>
                                        </p:tgtEl>
                                      </p:cBhvr>
                                    </p:animEffect>
                                    <p:anim calcmode="lin" valueType="num">
                                      <p:cBhvr>
                                        <p:cTn id="43" dur="1000" fill="hold"/>
                                        <p:tgtEl>
                                          <p:spTgt spid="576515">
                                            <p:txEl>
                                              <p:pRg st="7" end="7"/>
                                            </p:txEl>
                                          </p:spTgt>
                                        </p:tgtEl>
                                        <p:attrNameLst>
                                          <p:attrName>ppt_w</p:attrName>
                                        </p:attrNameLst>
                                      </p:cBhvr>
                                      <p:tavLst>
                                        <p:tav tm="0" fmla="#ppt_w*sin(2.5*pi*$)">
                                          <p:val>
                                            <p:fltVal val="0"/>
                                          </p:val>
                                        </p:tav>
                                        <p:tav tm="100000">
                                          <p:val>
                                            <p:fltVal val="1"/>
                                          </p:val>
                                        </p:tav>
                                      </p:tavLst>
                                    </p:anim>
                                    <p:anim calcmode="lin" valueType="num">
                                      <p:cBhvr>
                                        <p:cTn id="44" dur="1000" fill="hold"/>
                                        <p:tgtEl>
                                          <p:spTgt spid="576515">
                                            <p:txEl>
                                              <p:pRg st="7" end="7"/>
                                            </p:txEl>
                                          </p:spTgt>
                                        </p:tgtEl>
                                        <p:attrNameLst>
                                          <p:attrName>ppt_h</p:attrName>
                                        </p:attrNameLst>
                                      </p:cBhvr>
                                      <p:tavLst>
                                        <p:tav tm="0">
                                          <p:val>
                                            <p:strVal val="#ppt_h"/>
                                          </p:val>
                                        </p:tav>
                                        <p:tav tm="100000">
                                          <p:val>
                                            <p:strVal val="#ppt_h"/>
                                          </p:val>
                                        </p:tav>
                                      </p:tavLst>
                                    </p:anim>
                                  </p:childTnLst>
                                </p:cTn>
                              </p:par>
                              <p:par>
                                <p:cTn id="45" presetID="45" presetClass="entr" presetSubtype="0" fill="hold" nodeType="withEffect">
                                  <p:stCondLst>
                                    <p:cond delay="0"/>
                                  </p:stCondLst>
                                  <p:iterate type="lt">
                                    <p:tmPct val="10000"/>
                                  </p:iterate>
                                  <p:childTnLst>
                                    <p:set>
                                      <p:cBhvr>
                                        <p:cTn id="46" dur="1" fill="hold">
                                          <p:stCondLst>
                                            <p:cond delay="0"/>
                                          </p:stCondLst>
                                        </p:cTn>
                                        <p:tgtEl>
                                          <p:spTgt spid="576515">
                                            <p:txEl>
                                              <p:pRg st="8" end="8"/>
                                            </p:txEl>
                                          </p:spTgt>
                                        </p:tgtEl>
                                        <p:attrNameLst>
                                          <p:attrName>style.visibility</p:attrName>
                                        </p:attrNameLst>
                                      </p:cBhvr>
                                      <p:to>
                                        <p:strVal val="visible"/>
                                      </p:to>
                                    </p:set>
                                    <p:animEffect transition="in" filter="fade">
                                      <p:cBhvr>
                                        <p:cTn id="47" dur="1000"/>
                                        <p:tgtEl>
                                          <p:spTgt spid="576515">
                                            <p:txEl>
                                              <p:pRg st="8" end="8"/>
                                            </p:txEl>
                                          </p:spTgt>
                                        </p:tgtEl>
                                      </p:cBhvr>
                                    </p:animEffect>
                                    <p:anim calcmode="lin" valueType="num">
                                      <p:cBhvr>
                                        <p:cTn id="48" dur="1000" fill="hold"/>
                                        <p:tgtEl>
                                          <p:spTgt spid="576515">
                                            <p:txEl>
                                              <p:pRg st="8" end="8"/>
                                            </p:txEl>
                                          </p:spTgt>
                                        </p:tgtEl>
                                        <p:attrNameLst>
                                          <p:attrName>ppt_w</p:attrName>
                                        </p:attrNameLst>
                                      </p:cBhvr>
                                      <p:tavLst>
                                        <p:tav tm="0" fmla="#ppt_w*sin(2.5*pi*$)">
                                          <p:val>
                                            <p:fltVal val="0"/>
                                          </p:val>
                                        </p:tav>
                                        <p:tav tm="100000">
                                          <p:val>
                                            <p:fltVal val="1"/>
                                          </p:val>
                                        </p:tav>
                                      </p:tavLst>
                                    </p:anim>
                                    <p:anim calcmode="lin" valueType="num">
                                      <p:cBhvr>
                                        <p:cTn id="49" dur="1000" fill="hold"/>
                                        <p:tgtEl>
                                          <p:spTgt spid="576515">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pPr algn="ctr" fontAlgn="auto">
              <a:spcAft>
                <a:spcPts val="0"/>
              </a:spcAft>
              <a:defRPr/>
            </a:pPr>
            <a:r>
              <a:rPr lang="en-US" altLang="zh-CN" sz="3075" dirty="0" smtClean="0"/>
              <a:t>comparing</a:t>
            </a:r>
            <a:endParaRPr lang="zh-CN" altLang="en-US" sz="3075" dirty="0"/>
          </a:p>
        </p:txBody>
      </p:sp>
      <p:sp>
        <p:nvSpPr>
          <p:cNvPr id="578563" name="Rectangle 3"/>
          <p:cNvSpPr>
            <a:spLocks noGrp="1" noChangeArrowheads="1"/>
          </p:cNvSpPr>
          <p:nvPr>
            <p:ph type="body" sz="half" idx="1"/>
          </p:nvPr>
        </p:nvSpPr>
        <p:spPr>
          <a:xfrm>
            <a:off x="900113" y="1773238"/>
            <a:ext cx="7775575" cy="4246562"/>
          </a:xfrm>
        </p:spPr>
        <p:txBody>
          <a:bodyPr/>
          <a:lstStyle/>
          <a:p>
            <a:pPr marL="0" indent="723900">
              <a:buFont typeface="Wingdings" panose="05000000000000000000" pitchFamily="2" charset="2"/>
              <a:buNone/>
            </a:pPr>
            <a:endParaRPr lang="zh-CN" altLang="en-US" sz="900" smtClean="0"/>
          </a:p>
          <a:p>
            <a:pPr marL="0" indent="723900"/>
            <a:r>
              <a:rPr lang="en-US" altLang="zh-CN" sz="2800" smtClean="0"/>
              <a:t>equals()</a:t>
            </a:r>
          </a:p>
          <a:p>
            <a:pPr marL="0" indent="723900"/>
            <a:r>
              <a:rPr lang="en-US" altLang="zh-CN" sz="2800" smtClean="0"/>
              <a:t>equalsIgnoreCase()</a:t>
            </a:r>
          </a:p>
          <a:p>
            <a:pPr marL="0" indent="723900"/>
            <a:r>
              <a:rPr lang="en-US" altLang="zh-CN" sz="2800" smtClean="0"/>
              <a:t>startsWith() and endsWith()</a:t>
            </a:r>
          </a:p>
          <a:p>
            <a:pPr marL="0" indent="723900"/>
            <a:r>
              <a:rPr lang="en-US" altLang="zh-CN" sz="2800" smtClean="0"/>
              <a:t>compareTo()</a:t>
            </a:r>
          </a:p>
        </p:txBody>
      </p:sp>
      <p:sp>
        <p:nvSpPr>
          <p:cNvPr id="163844"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163845"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46"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47"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48"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49"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50"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51"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52"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53"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54"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55"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56"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57"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58"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59"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60"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61"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6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70133C77-51C7-46FA-B1C4-13E16E5E2334}" type="slidenum">
              <a:rPr lang="en-US" altLang="zh-CN" sz="1000" smtClean="0">
                <a:latin typeface="Arial" panose="020B0604020202020204" pitchFamily="34" charset="0"/>
              </a:rPr>
              <a:pPr fontAlgn="base">
                <a:spcBef>
                  <a:spcPct val="0"/>
                </a:spcBef>
                <a:spcAft>
                  <a:spcPct val="0"/>
                </a:spcAft>
              </a:pPr>
              <a:t>114</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78563">
                                            <p:txEl>
                                              <p:pRg st="1" end="1"/>
                                            </p:txEl>
                                          </p:spTgt>
                                        </p:tgtEl>
                                        <p:attrNameLst>
                                          <p:attrName>style.visibility</p:attrName>
                                        </p:attrNameLst>
                                      </p:cBhvr>
                                      <p:to>
                                        <p:strVal val="visible"/>
                                      </p:to>
                                    </p:set>
                                    <p:anim calcmode="lin" valueType="num">
                                      <p:cBhvr>
                                        <p:cTn id="7" dur="500" fill="hold"/>
                                        <p:tgtEl>
                                          <p:spTgt spid="57856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7856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578563">
                                            <p:txEl>
                                              <p:pRg st="2" end="2"/>
                                            </p:txEl>
                                          </p:spTgt>
                                        </p:tgtEl>
                                        <p:attrNameLst>
                                          <p:attrName>style.visibility</p:attrName>
                                        </p:attrNameLst>
                                      </p:cBhvr>
                                      <p:to>
                                        <p:strVal val="visible"/>
                                      </p:to>
                                    </p:set>
                                    <p:anim calcmode="lin" valueType="num">
                                      <p:cBhvr>
                                        <p:cTn id="13" dur="500" fill="hold"/>
                                        <p:tgtEl>
                                          <p:spTgt spid="57856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57856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578563">
                                            <p:txEl>
                                              <p:pRg st="3" end="3"/>
                                            </p:txEl>
                                          </p:spTgt>
                                        </p:tgtEl>
                                        <p:attrNameLst>
                                          <p:attrName>style.visibility</p:attrName>
                                        </p:attrNameLst>
                                      </p:cBhvr>
                                      <p:to>
                                        <p:strVal val="visible"/>
                                      </p:to>
                                    </p:set>
                                    <p:anim calcmode="lin" valueType="num">
                                      <p:cBhvr>
                                        <p:cTn id="19" dur="500" fill="hold"/>
                                        <p:tgtEl>
                                          <p:spTgt spid="57856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57856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578563">
                                            <p:txEl>
                                              <p:pRg st="4" end="4"/>
                                            </p:txEl>
                                          </p:spTgt>
                                        </p:tgtEl>
                                        <p:attrNameLst>
                                          <p:attrName>style.visibility</p:attrName>
                                        </p:attrNameLst>
                                      </p:cBhvr>
                                      <p:to>
                                        <p:strVal val="visible"/>
                                      </p:to>
                                    </p:set>
                                    <p:anim calcmode="lin" valueType="num">
                                      <p:cBhvr>
                                        <p:cTn id="25" dur="500" fill="hold"/>
                                        <p:tgtEl>
                                          <p:spTgt spid="57856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57856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pPr algn="ctr" fontAlgn="auto">
              <a:spcAft>
                <a:spcPts val="0"/>
              </a:spcAft>
              <a:defRPr/>
            </a:pPr>
            <a:r>
              <a:rPr lang="en-US" altLang="zh-CN" sz="3075" dirty="0" smtClean="0"/>
              <a:t>comparing</a:t>
            </a:r>
            <a:r>
              <a:rPr lang="zh-CN" altLang="en-US" sz="3075" dirty="0"/>
              <a:t/>
            </a:r>
            <a:br>
              <a:rPr lang="zh-CN" altLang="en-US" sz="3075" dirty="0"/>
            </a:br>
            <a:r>
              <a:rPr lang="zh-CN" altLang="en-US" sz="3075" dirty="0"/>
              <a:t> </a:t>
            </a:r>
            <a:r>
              <a:rPr lang="en-US" altLang="zh-CN" sz="3075" dirty="0"/>
              <a:t>equals</a:t>
            </a:r>
            <a:r>
              <a:rPr lang="en-US" altLang="zh-CN" sz="3075" dirty="0" smtClean="0"/>
              <a:t>()</a:t>
            </a:r>
            <a:r>
              <a:rPr lang="zh-CN" altLang="en-US" sz="3075" dirty="0" smtClean="0"/>
              <a:t> </a:t>
            </a:r>
            <a:r>
              <a:rPr lang="en-US" altLang="zh-CN" sz="3075" dirty="0" smtClean="0"/>
              <a:t>method</a:t>
            </a:r>
            <a:endParaRPr lang="zh-CN" altLang="en-US" sz="3075" dirty="0"/>
          </a:p>
        </p:txBody>
      </p:sp>
      <p:sp>
        <p:nvSpPr>
          <p:cNvPr id="584707" name="Rectangle 3"/>
          <p:cNvSpPr>
            <a:spLocks noGrp="1" noChangeArrowheads="1"/>
          </p:cNvSpPr>
          <p:nvPr>
            <p:ph type="body" sz="half" idx="1"/>
          </p:nvPr>
        </p:nvSpPr>
        <p:spPr>
          <a:xfrm>
            <a:off x="684213" y="1630363"/>
            <a:ext cx="7991475" cy="4606925"/>
          </a:xfrm>
        </p:spPr>
        <p:txBody>
          <a:bodyPr/>
          <a:lstStyle/>
          <a:p>
            <a:pPr marL="0" indent="723900">
              <a:buFont typeface="Wingdings" panose="05000000000000000000" pitchFamily="2" charset="2"/>
              <a:buNone/>
            </a:pPr>
            <a:r>
              <a:rPr lang="zh-CN" altLang="en-US" sz="2800" smtClean="0"/>
              <a:t>由于字符串是对象类型，所以不能简单地用“</a:t>
            </a:r>
            <a:r>
              <a:rPr lang="en-US" altLang="zh-CN" sz="2800" smtClean="0"/>
              <a:t>==”</a:t>
            </a:r>
            <a:r>
              <a:rPr lang="zh-CN" altLang="en-US" sz="2800" smtClean="0"/>
              <a:t>（双等号）判断两个字符串是否相等，所以 </a:t>
            </a:r>
            <a:r>
              <a:rPr lang="en-US" altLang="zh-CN" sz="2800" smtClean="0"/>
              <a:t>String</a:t>
            </a:r>
            <a:r>
              <a:rPr lang="zh-CN" altLang="en-US" sz="2800" smtClean="0"/>
              <a:t>类定义了</a:t>
            </a:r>
            <a:r>
              <a:rPr lang="en-US" altLang="zh-CN" sz="2800" smtClean="0"/>
              <a:t>equals()</a:t>
            </a:r>
            <a:r>
              <a:rPr lang="zh-CN" altLang="en-US" sz="2800" smtClean="0"/>
              <a:t>方法用于比较两个字符串是否相等。 </a:t>
            </a:r>
            <a:r>
              <a:rPr lang="en-US" altLang="zh-CN" sz="2800" smtClean="0"/>
              <a:t>equals()</a:t>
            </a:r>
            <a:r>
              <a:rPr lang="zh-CN" altLang="en-US" sz="2800" smtClean="0"/>
              <a:t>方法的定义如下：</a:t>
            </a:r>
          </a:p>
          <a:p>
            <a:pPr marL="0" indent="723900">
              <a:buFont typeface="Wingdings" panose="05000000000000000000" pitchFamily="2" charset="2"/>
              <a:buNone/>
            </a:pPr>
            <a:endParaRPr lang="zh-CN" altLang="en-US" smtClean="0"/>
          </a:p>
          <a:p>
            <a:pPr marL="0" indent="723900">
              <a:buFont typeface="Wingdings" panose="05000000000000000000" pitchFamily="2" charset="2"/>
              <a:buNone/>
            </a:pPr>
            <a:r>
              <a:rPr lang="en-US" altLang="zh-CN" smtClean="0"/>
              <a:t>str</a:t>
            </a:r>
            <a:r>
              <a:rPr lang="zh-CN" altLang="en-US" smtClean="0"/>
              <a:t>参数是要比较的字符串对象，该方法的返回值为</a:t>
            </a:r>
            <a:r>
              <a:rPr lang="en-US" altLang="zh-CN" smtClean="0"/>
              <a:t>boolean</a:t>
            </a:r>
            <a:r>
              <a:rPr lang="zh-CN" altLang="en-US" smtClean="0"/>
              <a:t>型。</a:t>
            </a:r>
          </a:p>
          <a:p>
            <a:pPr marL="0" indent="723900">
              <a:buFont typeface="Wingdings" panose="05000000000000000000" pitchFamily="2" charset="2"/>
              <a:buNone/>
            </a:pPr>
            <a:r>
              <a:rPr lang="zh-CN" altLang="en-US" sz="2800" smtClean="0"/>
              <a:t>例如比较字符串“</a:t>
            </a:r>
            <a:r>
              <a:rPr lang="en-US" altLang="zh-CN" sz="2800" smtClean="0"/>
              <a:t>A”</a:t>
            </a:r>
            <a:r>
              <a:rPr lang="zh-CN" altLang="en-US" sz="2800" smtClean="0"/>
              <a:t>和字符串“</a:t>
            </a:r>
            <a:r>
              <a:rPr lang="en-US" altLang="zh-CN" sz="2800" smtClean="0"/>
              <a:t>a”</a:t>
            </a:r>
            <a:r>
              <a:rPr lang="zh-CN" altLang="en-US" sz="2800" smtClean="0"/>
              <a:t>是否相等：</a:t>
            </a:r>
          </a:p>
          <a:p>
            <a:pPr marL="0" indent="723900">
              <a:buFont typeface="Wingdings" panose="05000000000000000000" pitchFamily="2" charset="2"/>
              <a:buNone/>
            </a:pPr>
            <a:endParaRPr lang="zh-CN" altLang="en-US" smtClean="0"/>
          </a:p>
          <a:p>
            <a:pPr marL="0" indent="723900">
              <a:buFont typeface="Wingdings" panose="05000000000000000000" pitchFamily="2" charset="2"/>
              <a:buNone/>
            </a:pPr>
            <a:endParaRPr lang="zh-CN" altLang="en-US" smtClean="0"/>
          </a:p>
        </p:txBody>
      </p:sp>
      <p:sp>
        <p:nvSpPr>
          <p:cNvPr id="165892"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165893"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94"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95"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96"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97"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98"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99"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0"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1"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2"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3"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4"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5"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6"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7"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8"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9"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10" name="Rectangle 23"/>
          <p:cNvSpPr>
            <a:spLocks noChangeArrowheads="1"/>
          </p:cNvSpPr>
          <p:nvPr/>
        </p:nvSpPr>
        <p:spPr bwMode="auto">
          <a:xfrm>
            <a:off x="684213" y="3416300"/>
            <a:ext cx="8064500" cy="360363"/>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public boolean equals(String str)</a:t>
            </a:r>
          </a:p>
        </p:txBody>
      </p:sp>
      <p:sp>
        <p:nvSpPr>
          <p:cNvPr id="584728" name="Rectangle 24"/>
          <p:cNvSpPr>
            <a:spLocks noChangeArrowheads="1"/>
          </p:cNvSpPr>
          <p:nvPr/>
        </p:nvSpPr>
        <p:spPr bwMode="auto">
          <a:xfrm>
            <a:off x="757238" y="4473575"/>
            <a:ext cx="7991475" cy="719138"/>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str = "A";</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boolean b = str.equals(“a”);	// </a:t>
            </a:r>
            <a:r>
              <a:rPr lang="zh-CN" altLang="en-US" sz="2000">
                <a:latin typeface="Arial" panose="020B0604020202020204" pitchFamily="34" charset="0"/>
              </a:rPr>
              <a:t>比较结果</a:t>
            </a:r>
            <a:r>
              <a:rPr lang="en-US" altLang="zh-CN" sz="2000">
                <a:latin typeface="Arial" panose="020B0604020202020204" pitchFamily="34" charset="0"/>
              </a:rPr>
              <a:t>b</a:t>
            </a:r>
            <a:r>
              <a:rPr lang="zh-CN" altLang="en-US" sz="2000">
                <a:latin typeface="Arial" panose="020B0604020202020204" pitchFamily="34" charset="0"/>
              </a:rPr>
              <a:t>为</a:t>
            </a:r>
            <a:r>
              <a:rPr lang="en-US" altLang="zh-CN" sz="2000">
                <a:latin typeface="Arial" panose="020B0604020202020204" pitchFamily="34" charset="0"/>
              </a:rPr>
              <a:t>false</a:t>
            </a:r>
          </a:p>
        </p:txBody>
      </p:sp>
      <p:sp>
        <p:nvSpPr>
          <p:cNvPr id="16591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A2717931-51B8-42DC-88B5-C65190E3D86F}" type="slidenum">
              <a:rPr lang="en-US" altLang="zh-CN" sz="1000" smtClean="0">
                <a:latin typeface="Arial" panose="020B0604020202020204" pitchFamily="34" charset="0"/>
              </a:rPr>
              <a:pPr fontAlgn="base">
                <a:spcBef>
                  <a:spcPct val="0"/>
                </a:spcBef>
                <a:spcAft>
                  <a:spcPct val="0"/>
                </a:spcAft>
              </a:pPr>
              <a:t>115</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4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28"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内容占位符 5"/>
          <p:cNvSpPr>
            <a:spLocks noGrp="1"/>
          </p:cNvSpPr>
          <p:nvPr>
            <p:ph idx="1"/>
          </p:nvPr>
        </p:nvSpPr>
        <p:spPr>
          <a:xfrm>
            <a:off x="457200" y="476250"/>
            <a:ext cx="8229600" cy="5976938"/>
          </a:xfrm>
        </p:spPr>
        <p:txBody>
          <a:bodyPr/>
          <a:lstStyle/>
          <a:p>
            <a:r>
              <a:rPr lang="en-US" altLang="zh-CN" sz="2400" smtClean="0"/>
              <a:t>String s1=new String("Hello"); </a:t>
            </a:r>
            <a:br>
              <a:rPr lang="en-US" altLang="zh-CN" sz="2400" smtClean="0"/>
            </a:br>
            <a:r>
              <a:rPr lang="en-US" altLang="zh-CN" sz="2400" smtClean="0"/>
              <a:t>String s2=new String("Hello"); </a:t>
            </a:r>
            <a:br>
              <a:rPr lang="en-US" altLang="zh-CN" sz="2400" smtClean="0"/>
            </a:br>
            <a:r>
              <a:rPr lang="en-US" altLang="zh-CN" sz="2400" smtClean="0"/>
              <a:t>System.out.println(s1 == s2) ;</a:t>
            </a:r>
          </a:p>
          <a:p>
            <a:endParaRPr lang="en-US" altLang="zh-CN" sz="2400" smtClean="0"/>
          </a:p>
          <a:p>
            <a:r>
              <a:rPr lang="en-US" altLang="zh-CN" sz="2400" smtClean="0"/>
              <a:t>System.out.println(s1.equals(s2));</a:t>
            </a:r>
            <a:br>
              <a:rPr lang="en-US" altLang="zh-CN" sz="2400" smtClean="0"/>
            </a:br>
            <a:r>
              <a:rPr lang="zh-CN" altLang="en-US" sz="2400" smtClean="0"/>
              <a:t/>
            </a:r>
            <a:br>
              <a:rPr lang="zh-CN" altLang="en-US" sz="2400" smtClean="0"/>
            </a:br>
            <a:r>
              <a:rPr lang="en-US" altLang="zh-CN" sz="2400" smtClean="0"/>
              <a:t>String s1="Hello"; </a:t>
            </a:r>
            <a:br>
              <a:rPr lang="en-US" altLang="zh-CN" sz="2400" smtClean="0"/>
            </a:br>
            <a:r>
              <a:rPr lang="en-US" altLang="zh-CN" sz="2400" smtClean="0"/>
              <a:t>String s2="Hello"; </a:t>
            </a:r>
            <a:br>
              <a:rPr lang="en-US" altLang="zh-CN" sz="2400" smtClean="0"/>
            </a:br>
            <a:r>
              <a:rPr lang="en-US" altLang="zh-CN" sz="2400" smtClean="0"/>
              <a:t>System.out.println(s1 == s2) ;</a:t>
            </a:r>
          </a:p>
          <a:p>
            <a:endParaRPr lang="en-US" altLang="zh-CN" sz="2400" smtClean="0"/>
          </a:p>
          <a:p>
            <a:r>
              <a:rPr lang="en-US" altLang="zh-CN" sz="2400" smtClean="0"/>
              <a:t>System.out.println(s1.equals(s2));</a:t>
            </a:r>
            <a:br>
              <a:rPr lang="en-US" altLang="zh-CN" sz="2400" smtClean="0"/>
            </a:br>
            <a:endParaRPr lang="zh-CN" altLang="en-US" sz="2400" smtClean="0"/>
          </a:p>
        </p:txBody>
      </p:sp>
      <p:sp>
        <p:nvSpPr>
          <p:cNvPr id="7" name="TextBox 6"/>
          <p:cNvSpPr txBox="1">
            <a:spLocks noChangeArrowheads="1"/>
          </p:cNvSpPr>
          <p:nvPr/>
        </p:nvSpPr>
        <p:spPr bwMode="auto">
          <a:xfrm>
            <a:off x="900113" y="1519238"/>
            <a:ext cx="14398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800">
                <a:solidFill>
                  <a:srgbClr val="FF0000"/>
                </a:solidFill>
                <a:latin typeface="Arial" panose="020B0604020202020204" pitchFamily="34" charset="0"/>
              </a:rPr>
              <a:t>false</a:t>
            </a:r>
            <a:endParaRPr lang="zh-CN" altLang="en-US" sz="2000">
              <a:solidFill>
                <a:srgbClr val="FF0000"/>
              </a:solidFill>
              <a:latin typeface="Arial" panose="020B0604020202020204" pitchFamily="34" charset="0"/>
            </a:endParaRPr>
          </a:p>
        </p:txBody>
      </p:sp>
      <p:sp>
        <p:nvSpPr>
          <p:cNvPr id="8" name="TextBox 7"/>
          <p:cNvSpPr txBox="1">
            <a:spLocks noChangeArrowheads="1"/>
          </p:cNvSpPr>
          <p:nvPr/>
        </p:nvSpPr>
        <p:spPr bwMode="auto">
          <a:xfrm>
            <a:off x="900113" y="2349500"/>
            <a:ext cx="14398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800">
                <a:solidFill>
                  <a:srgbClr val="FF0000"/>
                </a:solidFill>
                <a:latin typeface="Arial" panose="020B0604020202020204" pitchFamily="34" charset="0"/>
              </a:rPr>
              <a:t>true</a:t>
            </a:r>
            <a:endParaRPr lang="zh-CN" altLang="en-US" sz="2000">
              <a:solidFill>
                <a:srgbClr val="FF0000"/>
              </a:solidFill>
              <a:latin typeface="Arial" panose="020B0604020202020204" pitchFamily="34" charset="0"/>
            </a:endParaRPr>
          </a:p>
        </p:txBody>
      </p:sp>
      <p:sp>
        <p:nvSpPr>
          <p:cNvPr id="9" name="TextBox 8"/>
          <p:cNvSpPr txBox="1">
            <a:spLocks noChangeArrowheads="1"/>
          </p:cNvSpPr>
          <p:nvPr/>
        </p:nvSpPr>
        <p:spPr bwMode="auto">
          <a:xfrm>
            <a:off x="922777" y="4724400"/>
            <a:ext cx="1439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800">
                <a:solidFill>
                  <a:srgbClr val="FF0000"/>
                </a:solidFill>
                <a:latin typeface="Arial" panose="020B0604020202020204" pitchFamily="34" charset="0"/>
              </a:rPr>
              <a:t>true</a:t>
            </a:r>
            <a:endParaRPr lang="zh-CN" altLang="en-US" sz="2000">
              <a:solidFill>
                <a:srgbClr val="FF0000"/>
              </a:solidFill>
              <a:latin typeface="Arial" panose="020B0604020202020204" pitchFamily="34" charset="0"/>
            </a:endParaRPr>
          </a:p>
        </p:txBody>
      </p:sp>
      <p:sp>
        <p:nvSpPr>
          <p:cNvPr id="10" name="TextBox 9"/>
          <p:cNvSpPr txBox="1">
            <a:spLocks noChangeArrowheads="1"/>
          </p:cNvSpPr>
          <p:nvPr/>
        </p:nvSpPr>
        <p:spPr bwMode="auto">
          <a:xfrm>
            <a:off x="900113" y="3860800"/>
            <a:ext cx="1439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800">
                <a:solidFill>
                  <a:srgbClr val="FF0000"/>
                </a:solidFill>
                <a:latin typeface="Arial" panose="020B0604020202020204" pitchFamily="34" charset="0"/>
              </a:rPr>
              <a:t>true</a:t>
            </a:r>
            <a:endParaRPr lang="zh-CN" altLang="en-US" sz="2000">
              <a:solidFill>
                <a:srgbClr val="FF0000"/>
              </a:solidFill>
              <a:latin typeface="Arial" panose="020B0604020202020204" pitchFamily="34" charset="0"/>
            </a:endParaRPr>
          </a:p>
        </p:txBody>
      </p:sp>
      <p:sp>
        <p:nvSpPr>
          <p:cNvPr id="16794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366C9C80-0319-47AA-BAC9-94CCCD917ECF}" type="slidenum">
              <a:rPr lang="en-US" altLang="zh-CN" sz="1000">
                <a:latin typeface="Arial" panose="020B0604020202020204" pitchFamily="34" charset="0"/>
              </a:rPr>
              <a:pPr fontAlgn="base">
                <a:spcBef>
                  <a:spcPct val="0"/>
                </a:spcBef>
                <a:spcAft>
                  <a:spcPct val="0"/>
                </a:spcAft>
              </a:pPr>
              <a:t>116</a:t>
            </a:fld>
            <a:endParaRPr lang="en-US" altLang="zh-CN"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内容占位符 1"/>
          <p:cNvSpPr>
            <a:spLocks noGrp="1"/>
          </p:cNvSpPr>
          <p:nvPr>
            <p:ph idx="1"/>
          </p:nvPr>
        </p:nvSpPr>
        <p:spPr>
          <a:xfrm>
            <a:off x="143669" y="1082356"/>
            <a:ext cx="8686800" cy="5173663"/>
          </a:xfrm>
        </p:spPr>
        <p:txBody>
          <a:bodyPr/>
          <a:lstStyle/>
          <a:p>
            <a:r>
              <a:rPr lang="en-US" altLang="zh-CN" sz="2800" dirty="0" smtClean="0"/>
              <a:t>==</a:t>
            </a:r>
            <a:r>
              <a:rPr lang="zh-CN" altLang="en-US" sz="2800" dirty="0" smtClean="0"/>
              <a:t>可用于基本类型和引用类型：</a:t>
            </a:r>
            <a:endParaRPr lang="en-US" altLang="zh-CN" sz="2800" dirty="0" smtClean="0"/>
          </a:p>
          <a:p>
            <a:pPr lvl="1"/>
            <a:r>
              <a:rPr lang="zh-CN" altLang="en-US" sz="2000" dirty="0" smtClean="0"/>
              <a:t>当用于基本类型时候，是比较值是否相同；</a:t>
            </a:r>
            <a:endParaRPr lang="en-US" altLang="zh-CN" sz="2000" dirty="0" smtClean="0"/>
          </a:p>
          <a:p>
            <a:pPr lvl="1"/>
            <a:r>
              <a:rPr lang="zh-CN" altLang="en-US" sz="2000" dirty="0" smtClean="0"/>
              <a:t>当用于引用类型的时候，是比较对象是否相同（</a:t>
            </a:r>
            <a:r>
              <a:rPr lang="zh-CN" altLang="en-US" sz="2000" dirty="0" smtClean="0">
                <a:solidFill>
                  <a:srgbClr val="FF0000"/>
                </a:solidFill>
              </a:rPr>
              <a:t>是否是同一个对象</a:t>
            </a:r>
            <a:r>
              <a:rPr lang="zh-CN" altLang="en-US" sz="2000" dirty="0" smtClean="0"/>
              <a:t>）。</a:t>
            </a:r>
          </a:p>
          <a:p>
            <a:r>
              <a:rPr lang="zh-CN" altLang="en-US" sz="2800" dirty="0" smtClean="0"/>
              <a:t>对于</a:t>
            </a:r>
            <a:r>
              <a:rPr lang="en-US" altLang="zh-CN" sz="2800" dirty="0" smtClean="0"/>
              <a:t>String a = “a”; </a:t>
            </a:r>
            <a:r>
              <a:rPr lang="zh-CN" altLang="en-US" sz="2800" dirty="0" smtClean="0"/>
              <a:t>这种</a:t>
            </a:r>
            <a:r>
              <a:rPr lang="zh-CN" altLang="en-US" sz="2800" dirty="0" smtClean="0"/>
              <a:t>类型的特有对象创建方式，</a:t>
            </a:r>
            <a:r>
              <a:rPr lang="en-US" altLang="zh-CN" sz="2800" dirty="0" smtClean="0"/>
              <a:t>==</a:t>
            </a:r>
            <a:r>
              <a:rPr lang="zh-CN" altLang="en-US" sz="2800" dirty="0" smtClean="0"/>
              <a:t>的时候值是相同的。</a:t>
            </a:r>
          </a:p>
          <a:p>
            <a:r>
              <a:rPr lang="zh-CN" altLang="en-US" sz="2800" dirty="0" smtClean="0"/>
              <a:t>基本类型没有</a:t>
            </a:r>
            <a:r>
              <a:rPr lang="en-US" altLang="zh-CN" sz="2800" dirty="0" smtClean="0"/>
              <a:t>equals</a:t>
            </a:r>
            <a:r>
              <a:rPr lang="zh-CN" altLang="en-US" sz="2800" dirty="0" smtClean="0"/>
              <a:t>方法，</a:t>
            </a:r>
            <a:r>
              <a:rPr lang="en-US" altLang="zh-CN" sz="2800" dirty="0" smtClean="0"/>
              <a:t>equals</a:t>
            </a:r>
            <a:r>
              <a:rPr lang="zh-CN" altLang="en-US" sz="2800" dirty="0" smtClean="0"/>
              <a:t>只比较值（对象中的内容）是否相同（相同返回</a:t>
            </a:r>
            <a:r>
              <a:rPr lang="en-US" altLang="zh-CN" sz="2800" dirty="0" smtClean="0"/>
              <a:t>true</a:t>
            </a:r>
            <a:r>
              <a:rPr lang="zh-CN" altLang="en-US" sz="2800" dirty="0" smtClean="0"/>
              <a:t>）。</a:t>
            </a:r>
          </a:p>
          <a:p>
            <a:r>
              <a:rPr lang="zh-CN" altLang="en-US" sz="2800" dirty="0" smtClean="0"/>
              <a:t>一个类如果没有定义</a:t>
            </a:r>
            <a:r>
              <a:rPr lang="en-US" altLang="zh-CN" sz="2800" dirty="0" smtClean="0"/>
              <a:t>equals</a:t>
            </a:r>
            <a:r>
              <a:rPr lang="zh-CN" altLang="en-US" sz="2800" dirty="0" smtClean="0"/>
              <a:t>方法，它将默认继承</a:t>
            </a:r>
            <a:r>
              <a:rPr lang="en-US" altLang="zh-CN" sz="2800" dirty="0" smtClean="0"/>
              <a:t>Object</a:t>
            </a:r>
            <a:r>
              <a:rPr lang="zh-CN" altLang="en-US" sz="2800" dirty="0" smtClean="0"/>
              <a:t>中的</a:t>
            </a:r>
            <a:r>
              <a:rPr lang="en-US" altLang="zh-CN" sz="2800" dirty="0" smtClean="0"/>
              <a:t>equals</a:t>
            </a:r>
            <a:r>
              <a:rPr lang="zh-CN" altLang="en-US" sz="2800" dirty="0" smtClean="0"/>
              <a:t>方法，返回值与</a:t>
            </a:r>
            <a:r>
              <a:rPr lang="en-US" altLang="zh-CN" sz="2800" dirty="0" smtClean="0"/>
              <a:t>==</a:t>
            </a:r>
            <a:r>
              <a:rPr lang="zh-CN" altLang="en-US" sz="2800" dirty="0" smtClean="0"/>
              <a:t>方法相同。</a:t>
            </a:r>
            <a:endParaRPr lang="en-US" altLang="zh-CN" sz="2800" dirty="0" smtClean="0"/>
          </a:p>
          <a:p>
            <a:pPr lvl="1"/>
            <a:r>
              <a:rPr lang="zh-CN" altLang="en-US" sz="2000" dirty="0" smtClean="0"/>
              <a:t>利用“</a:t>
            </a:r>
            <a:r>
              <a:rPr lang="en-US" altLang="zh-CN" sz="2000" dirty="0" smtClean="0"/>
              <a:t>==</a:t>
            </a:r>
            <a:r>
              <a:rPr lang="zh-CN" altLang="en-US" sz="2000" dirty="0" smtClean="0"/>
              <a:t>”比较变量时</a:t>
            </a:r>
            <a:r>
              <a:rPr lang="en-US" altLang="zh-CN" sz="2000" dirty="0" smtClean="0"/>
              <a:t>,</a:t>
            </a:r>
            <a:r>
              <a:rPr lang="zh-CN" altLang="en-US" sz="2000" dirty="0" smtClean="0"/>
              <a:t>系统使用变量在“栈”中所存的值作为比较的依据</a:t>
            </a:r>
            <a:endParaRPr lang="en-US" altLang="zh-CN" sz="2000" dirty="0" smtClean="0"/>
          </a:p>
          <a:p>
            <a:pPr lvl="1"/>
            <a:r>
              <a:rPr lang="en-US" altLang="zh-CN" sz="2000" dirty="0" smtClean="0"/>
              <a:t>equals</a:t>
            </a:r>
            <a:r>
              <a:rPr lang="zh-CN" altLang="en-US" sz="2000" dirty="0" smtClean="0"/>
              <a:t>方法比较两个对象是否相等</a:t>
            </a:r>
          </a:p>
          <a:p>
            <a:endParaRPr lang="en-US" altLang="zh-CN" sz="2400" dirty="0" smtClean="0"/>
          </a:p>
          <a:p>
            <a:endParaRPr lang="zh-CN" altLang="en-US" sz="2400" dirty="0" smtClean="0"/>
          </a:p>
        </p:txBody>
      </p:sp>
      <p:sp>
        <p:nvSpPr>
          <p:cNvPr id="16896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29538CF3-FF4B-4C3C-88FD-8F697EFFA16D}" type="slidenum">
              <a:rPr lang="en-US" altLang="zh-CN" sz="1000">
                <a:latin typeface="Arial" panose="020B0604020202020204" pitchFamily="34" charset="0"/>
              </a:rPr>
              <a:pPr fontAlgn="base">
                <a:spcBef>
                  <a:spcPct val="0"/>
                </a:spcBef>
                <a:spcAft>
                  <a:spcPct val="0"/>
                </a:spcAft>
              </a:pPr>
              <a:t>117</a:t>
            </a:fld>
            <a:endParaRPr lang="en-US" altLang="zh-CN" sz="1000">
              <a:latin typeface="Arial" panose="020B0604020202020204" pitchFamily="34" charset="0"/>
            </a:endParaRPr>
          </a:p>
        </p:txBody>
      </p:sp>
      <p:sp>
        <p:nvSpPr>
          <p:cNvPr id="4" name="标题 3"/>
          <p:cNvSpPr>
            <a:spLocks noGrp="1"/>
          </p:cNvSpPr>
          <p:nvPr>
            <p:ph type="title"/>
          </p:nvPr>
        </p:nvSpPr>
        <p:spPr>
          <a:xfrm>
            <a:off x="122222" y="-60216"/>
            <a:ext cx="8229600" cy="1143000"/>
          </a:xfrm>
        </p:spPr>
        <p:txBody>
          <a:bodyPr/>
          <a:lstStyle/>
          <a:p>
            <a:pPr fontAlgn="auto">
              <a:spcAft>
                <a:spcPts val="0"/>
              </a:spcAft>
              <a:defRPr/>
            </a:pPr>
            <a:r>
              <a:rPr lang="zh-CN" altLang="en-US" sz="3075" dirty="0" smtClean="0"/>
              <a:t>“</a:t>
            </a:r>
            <a:r>
              <a:rPr lang="en-US" altLang="zh-CN" sz="3075" dirty="0" smtClean="0"/>
              <a:t>==</a:t>
            </a:r>
            <a:r>
              <a:rPr lang="zh-CN" altLang="en-US" sz="3075" dirty="0" smtClean="0"/>
              <a:t>”和“</a:t>
            </a:r>
            <a:r>
              <a:rPr lang="en-US" altLang="zh-CN" sz="3075" dirty="0" smtClean="0"/>
              <a:t>equals</a:t>
            </a:r>
            <a:r>
              <a:rPr lang="zh-CN" altLang="en-US" sz="3075" dirty="0" smtClean="0"/>
              <a:t>”</a:t>
            </a:r>
            <a:endParaRPr lang="zh-CN" altLang="en-US" sz="3075"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273844" indent="-191691">
              <a:defRPr/>
            </a:pPr>
            <a:r>
              <a:rPr lang="zh-CN" altLang="en-US" sz="2400" dirty="0"/>
              <a:t>对于引用数据类型，“</a:t>
            </a:r>
            <a:r>
              <a:rPr lang="en-US" altLang="zh-CN" sz="2400" dirty="0"/>
              <a:t>==</a:t>
            </a:r>
            <a:r>
              <a:rPr lang="zh-CN" altLang="en-US" sz="2400" dirty="0"/>
              <a:t>”和“</a:t>
            </a:r>
            <a:r>
              <a:rPr lang="en-US" altLang="zh-CN" sz="2400" dirty="0"/>
              <a:t>!=</a:t>
            </a:r>
            <a:r>
              <a:rPr lang="zh-CN" altLang="en-US" sz="2400" dirty="0"/>
              <a:t>”比较的是地址，也可认为</a:t>
            </a:r>
            <a:r>
              <a:rPr lang="en-US" altLang="zh-CN" sz="2400" dirty="0"/>
              <a:t>“==”</a:t>
            </a:r>
            <a:r>
              <a:rPr lang="zh-CN" altLang="en-US" sz="2400" dirty="0"/>
              <a:t>和“</a:t>
            </a:r>
            <a:r>
              <a:rPr lang="en-US" altLang="zh-CN" sz="2400" dirty="0"/>
              <a:t>!=</a:t>
            </a:r>
            <a:r>
              <a:rPr lang="zh-CN" altLang="en-US" sz="2400" dirty="0"/>
              <a:t>”比较的是对象句柄，</a:t>
            </a:r>
            <a:r>
              <a:rPr lang="en-US" altLang="zh-CN" sz="2400" dirty="0"/>
              <a:t>equals()</a:t>
            </a:r>
            <a:r>
              <a:rPr lang="zh-CN" altLang="en-US" sz="2400" dirty="0"/>
              <a:t>比较的是对象内容，或者说“</a:t>
            </a:r>
            <a:r>
              <a:rPr lang="en-US" altLang="zh-CN" sz="2400" dirty="0"/>
              <a:t>==</a:t>
            </a:r>
            <a:r>
              <a:rPr lang="zh-CN" altLang="en-US" sz="2400" dirty="0"/>
              <a:t>”和“</a:t>
            </a:r>
            <a:r>
              <a:rPr lang="en-US" altLang="zh-CN" sz="2400" dirty="0"/>
              <a:t>!=</a:t>
            </a:r>
            <a:r>
              <a:rPr lang="zh-CN" altLang="en-US" sz="2400" dirty="0"/>
              <a:t>”比较的是“栈”中的内容</a:t>
            </a:r>
            <a:r>
              <a:rPr lang="en-US" altLang="zh-CN" sz="2400" dirty="0"/>
              <a:t>,</a:t>
            </a:r>
            <a:r>
              <a:rPr lang="zh-CN" altLang="en-US" sz="2400" dirty="0"/>
              <a:t>而</a:t>
            </a:r>
            <a:r>
              <a:rPr lang="en-US" altLang="zh-CN" sz="2400" dirty="0"/>
              <a:t>equals()</a:t>
            </a:r>
            <a:r>
              <a:rPr lang="zh-CN" altLang="en-US" sz="2400" dirty="0"/>
              <a:t>比较的是“堆”中的内容</a:t>
            </a:r>
            <a:endParaRPr lang="en-US" altLang="zh-CN" sz="2400" dirty="0"/>
          </a:p>
          <a:p>
            <a:pPr marL="273844" indent="-191691">
              <a:defRPr/>
            </a:pPr>
            <a:endParaRPr lang="zh-CN" altLang="en-US" sz="2025" dirty="0"/>
          </a:p>
        </p:txBody>
      </p:sp>
      <p:sp>
        <p:nvSpPr>
          <p:cNvPr id="3" name="标题 2"/>
          <p:cNvSpPr>
            <a:spLocks noGrp="1"/>
          </p:cNvSpPr>
          <p:nvPr>
            <p:ph type="title"/>
          </p:nvPr>
        </p:nvSpPr>
        <p:spPr/>
        <p:txBody>
          <a:bodyPr/>
          <a:lstStyle/>
          <a:p>
            <a:pPr>
              <a:defRPr/>
            </a:pPr>
            <a:endParaRPr lang="zh-CN" altLang="en-US" sz="3075"/>
          </a:p>
        </p:txBody>
      </p:sp>
      <p:sp>
        <p:nvSpPr>
          <p:cNvPr id="4" name="灯片编号占位符 3"/>
          <p:cNvSpPr>
            <a:spLocks noGrp="1"/>
          </p:cNvSpPr>
          <p:nvPr>
            <p:ph type="sldNum" sz="quarter" idx="12"/>
          </p:nvPr>
        </p:nvSpPr>
        <p:spPr/>
        <p:txBody>
          <a:bodyPr/>
          <a:lstStyle/>
          <a:p>
            <a:pPr>
              <a:defRPr/>
            </a:pPr>
            <a:fld id="{29C83346-3864-4554-97B2-52BF170E7C72}" type="slidenum">
              <a:rPr lang="zh-CN" altLang="en-US"/>
              <a:pPr>
                <a:defRPr/>
              </a:pPr>
              <a:t>118</a:t>
            </a:fld>
            <a:endParaRPr lang="zh-CN" alt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内容占位符 1"/>
          <p:cNvSpPr>
            <a:spLocks noGrp="1"/>
          </p:cNvSpPr>
          <p:nvPr>
            <p:ph idx="1"/>
          </p:nvPr>
        </p:nvSpPr>
        <p:spPr>
          <a:xfrm>
            <a:off x="457200" y="549275"/>
            <a:ext cx="8229600" cy="5457825"/>
          </a:xfrm>
        </p:spPr>
        <p:txBody>
          <a:bodyPr/>
          <a:lstStyle/>
          <a:p>
            <a:pPr marL="273844" indent="-191691">
              <a:defRPr/>
            </a:pPr>
            <a:r>
              <a:rPr lang="en-US" altLang="zh-CN" sz="2800" dirty="0" smtClean="0"/>
              <a:t>JVM</a:t>
            </a:r>
            <a:r>
              <a:rPr lang="zh-CN" altLang="en-US" sz="2800" dirty="0" smtClean="0"/>
              <a:t>内存在</a:t>
            </a:r>
            <a:r>
              <a:rPr lang="zh-CN" altLang="en-US" sz="2800" dirty="0" smtClean="0">
                <a:solidFill>
                  <a:srgbClr val="FF0000"/>
                </a:solidFill>
              </a:rPr>
              <a:t>字符串池</a:t>
            </a:r>
            <a:r>
              <a:rPr lang="zh-CN" altLang="en-US" sz="2800" dirty="0" smtClean="0"/>
              <a:t>机制，其中保存着很多 </a:t>
            </a:r>
            <a:r>
              <a:rPr lang="en-US" altLang="zh-CN" sz="2800" dirty="0" smtClean="0"/>
              <a:t>String</a:t>
            </a:r>
            <a:r>
              <a:rPr lang="zh-CN" altLang="en-US" sz="2800" dirty="0" smtClean="0"/>
              <a:t>对象，并且可以被共享使用，提高效率，节省空间</a:t>
            </a:r>
            <a:endParaRPr lang="en-US" altLang="zh-CN" sz="2800" dirty="0" smtClean="0"/>
          </a:p>
          <a:p>
            <a:pPr marL="273844" indent="-191691">
              <a:defRPr/>
            </a:pPr>
            <a:r>
              <a:rPr lang="zh-CN" altLang="en-US" sz="2800" dirty="0" smtClean="0"/>
              <a:t>当运用引号包含文本方式创建对象时</a:t>
            </a:r>
            <a:r>
              <a:rPr lang="en-US" altLang="zh-CN" sz="2800" dirty="0" smtClean="0"/>
              <a:t>,</a:t>
            </a:r>
            <a:r>
              <a:rPr lang="zh-CN" altLang="en-US" sz="2800" dirty="0" smtClean="0"/>
              <a:t>所创建的对象加入到字符串池中。如果要创建下一个字符串对象，</a:t>
            </a:r>
            <a:r>
              <a:rPr lang="en-US" altLang="zh-CN" sz="2800" dirty="0" smtClean="0"/>
              <a:t>JVM</a:t>
            </a:r>
            <a:r>
              <a:rPr lang="zh-CN" altLang="en-US" sz="2800" dirty="0" smtClean="0"/>
              <a:t>首先会到字符串池中寻找是否存在对应的字符串对象，如果存在，则返回一个己存在对象的对象的引用给要创建的对象引用。如果不存在，才会创建一个新的对象，并返回一个新对象的对象引用给要创建的对象引用。</a:t>
            </a:r>
          </a:p>
        </p:txBody>
      </p:sp>
      <p:sp>
        <p:nvSpPr>
          <p:cNvPr id="171011"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E63942B4-9ED8-48F3-8DAF-CEE4747356AC}" type="slidenum">
              <a:rPr lang="en-US" altLang="zh-CN" sz="1000">
                <a:latin typeface="Arial" panose="020B0604020202020204" pitchFamily="34" charset="0"/>
              </a:rPr>
              <a:pPr fontAlgn="base">
                <a:spcBef>
                  <a:spcPct val="0"/>
                </a:spcBef>
                <a:spcAft>
                  <a:spcPct val="0"/>
                </a:spcAft>
              </a:pPr>
              <a:t>119</a:t>
            </a:fld>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2.2	Primitive Data Types</a:t>
            </a:r>
            <a:endParaRPr lang="zh-CN" altLang="en-US" sz="3075" smtClean="0"/>
          </a:p>
        </p:txBody>
      </p:sp>
      <p:sp>
        <p:nvSpPr>
          <p:cNvPr id="19459" name="内容占位符 2"/>
          <p:cNvSpPr>
            <a:spLocks noGrp="1"/>
          </p:cNvSpPr>
          <p:nvPr>
            <p:ph idx="1"/>
          </p:nvPr>
        </p:nvSpPr>
        <p:spPr/>
        <p:txBody>
          <a:bodyPr/>
          <a:lstStyle/>
          <a:p>
            <a:r>
              <a:rPr lang="en-US" altLang="zh-CN" sz="2800" smtClean="0"/>
              <a:t>A boolean data type represents two states: </a:t>
            </a:r>
            <a:r>
              <a:rPr lang="en-US" altLang="zh-CN" sz="2800" smtClean="0">
                <a:solidFill>
                  <a:srgbClr val="FF0000"/>
                </a:solidFill>
              </a:rPr>
              <a:t>true</a:t>
            </a:r>
            <a:r>
              <a:rPr lang="en-US" altLang="zh-CN" sz="2800" smtClean="0"/>
              <a:t> and </a:t>
            </a:r>
            <a:r>
              <a:rPr lang="en-US" altLang="zh-CN" sz="2800" smtClean="0">
                <a:solidFill>
                  <a:srgbClr val="FF0000"/>
                </a:solidFill>
              </a:rPr>
              <a:t>false</a:t>
            </a:r>
            <a:r>
              <a:rPr lang="en-US" altLang="zh-CN" sz="2800" smtClean="0"/>
              <a:t>.</a:t>
            </a:r>
          </a:p>
          <a:p>
            <a:r>
              <a:rPr lang="en-US" altLang="zh-CN" sz="2800" smtClean="0"/>
              <a:t>A character data type (char) represents a single Unicode character, which is </a:t>
            </a:r>
            <a:r>
              <a:rPr lang="en-US" altLang="zh-CN" sz="2800" smtClean="0">
                <a:solidFill>
                  <a:srgbClr val="FF0000"/>
                </a:solidFill>
              </a:rPr>
              <a:t>16</a:t>
            </a:r>
            <a:r>
              <a:rPr lang="en-US" altLang="zh-CN" sz="2800" smtClean="0"/>
              <a:t> bits.</a:t>
            </a:r>
          </a:p>
          <a:p>
            <a:r>
              <a:rPr lang="en-US" altLang="zh-CN" sz="2800" smtClean="0"/>
              <a:t>A string is a sequence of characters. The </a:t>
            </a:r>
            <a:r>
              <a:rPr lang="en-US" altLang="zh-CN" sz="2800" smtClean="0">
                <a:solidFill>
                  <a:srgbClr val="FF0000"/>
                </a:solidFill>
              </a:rPr>
              <a:t>String</a:t>
            </a:r>
            <a:r>
              <a:rPr lang="en-US" altLang="zh-CN" sz="2800" smtClean="0"/>
              <a:t> data type is </a:t>
            </a:r>
            <a:r>
              <a:rPr lang="en-US" altLang="zh-CN" sz="2800" smtClean="0">
                <a:solidFill>
                  <a:srgbClr val="FF0000"/>
                </a:solidFill>
              </a:rPr>
              <a:t>not a primitive type </a:t>
            </a:r>
            <a:r>
              <a:rPr lang="en-US" altLang="zh-CN" sz="2800" smtClean="0"/>
              <a:t>in Java.</a:t>
            </a:r>
            <a:endParaRPr lang="zh-CN" altLang="en-US" sz="2800" smtClean="0"/>
          </a:p>
        </p:txBody>
      </p:sp>
      <p:sp>
        <p:nvSpPr>
          <p:cNvPr id="2" name="灯片编号占位符 1"/>
          <p:cNvSpPr>
            <a:spLocks noGrp="1"/>
          </p:cNvSpPr>
          <p:nvPr>
            <p:ph type="sldNum" sz="quarter" idx="12"/>
          </p:nvPr>
        </p:nvSpPr>
        <p:spPr/>
        <p:txBody>
          <a:bodyPr/>
          <a:lstStyle/>
          <a:p>
            <a:pPr>
              <a:defRPr/>
            </a:pPr>
            <a:fld id="{985B6541-9B4D-4B81-B5E1-8D64FF79D3E4}" type="slidenum">
              <a:rPr lang="zh-CN" altLang="en-US"/>
              <a:pPr>
                <a:defRPr/>
              </a:pPr>
              <a:t>12</a:t>
            </a:fld>
            <a:endParaRPr lang="zh-CN" alt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60350"/>
            <a:ext cx="8229600" cy="6264275"/>
          </a:xfrm>
        </p:spPr>
        <p:txBody>
          <a:bodyPr>
            <a:normAutofit/>
          </a:bodyPr>
          <a:lstStyle/>
          <a:p>
            <a:pPr marL="365760" indent="-256032" fontAlgn="auto">
              <a:spcAft>
                <a:spcPts val="0"/>
              </a:spcAft>
              <a:buFont typeface="Wingdings 3"/>
              <a:buChar char=""/>
              <a:defRPr/>
            </a:pPr>
            <a:r>
              <a:rPr lang="en-US" altLang="zh-CN" sz="2025" dirty="0"/>
              <a:t>String s1="Hello</a:t>
            </a:r>
            <a:r>
              <a:rPr lang="en-US" altLang="zh-CN" sz="2025" dirty="0" smtClean="0"/>
              <a:t>";</a:t>
            </a:r>
            <a:endParaRPr lang="zh-CN" altLang="en-US" sz="2025" dirty="0"/>
          </a:p>
          <a:p>
            <a:pPr marL="365760" indent="-256032" fontAlgn="auto">
              <a:spcAft>
                <a:spcPts val="0"/>
              </a:spcAft>
              <a:buFont typeface="Wingdings 3"/>
              <a:buChar char=""/>
              <a:defRPr/>
            </a:pPr>
            <a:r>
              <a:rPr lang="en-US" altLang="zh-CN" sz="2025" dirty="0"/>
              <a:t>String s2=s1+"world";</a:t>
            </a:r>
          </a:p>
          <a:p>
            <a:pPr marL="365760" indent="-256032" fontAlgn="auto">
              <a:spcAft>
                <a:spcPts val="0"/>
              </a:spcAft>
              <a:buFont typeface="Wingdings 3"/>
              <a:buChar char=""/>
              <a:defRPr/>
            </a:pPr>
            <a:r>
              <a:rPr lang="en-US" altLang="zh-CN" sz="2025" dirty="0"/>
              <a:t>String s3=s1+"world</a:t>
            </a:r>
            <a:r>
              <a:rPr lang="en-US" altLang="zh-CN" sz="2025" dirty="0" smtClean="0"/>
              <a:t>";</a:t>
            </a:r>
            <a:endParaRPr lang="zh-CN" altLang="en-US" sz="2025" dirty="0"/>
          </a:p>
          <a:p>
            <a:pPr marL="365760" indent="-256032" fontAlgn="auto">
              <a:spcAft>
                <a:spcPts val="0"/>
              </a:spcAft>
              <a:buFont typeface="Wingdings 3"/>
              <a:buChar char=""/>
              <a:defRPr/>
            </a:pPr>
            <a:r>
              <a:rPr lang="en-US" altLang="zh-CN" sz="2025" dirty="0" err="1"/>
              <a:t>System.</a:t>
            </a:r>
            <a:r>
              <a:rPr lang="en-US" altLang="zh-CN" sz="2025" i="1" dirty="0" err="1"/>
              <a:t>out.println</a:t>
            </a:r>
            <a:r>
              <a:rPr lang="en-US" altLang="zh-CN" sz="2025" i="1" dirty="0"/>
              <a:t>(s2 == s3</a:t>
            </a:r>
            <a:r>
              <a:rPr lang="en-US" altLang="zh-CN" sz="2025" i="1" dirty="0" smtClean="0"/>
              <a:t>);</a:t>
            </a:r>
          </a:p>
          <a:p>
            <a:pPr marL="365760" indent="-256032" fontAlgn="auto">
              <a:spcAft>
                <a:spcPts val="0"/>
              </a:spcAft>
              <a:buFont typeface="Wingdings 3"/>
              <a:buChar char=""/>
              <a:defRPr/>
            </a:pPr>
            <a:r>
              <a:rPr lang="en-US" altLang="zh-CN" sz="2025" b="1" dirty="0" smtClean="0">
                <a:solidFill>
                  <a:srgbClr val="FF0000"/>
                </a:solidFill>
              </a:rPr>
              <a:t>False</a:t>
            </a:r>
          </a:p>
          <a:p>
            <a:pPr marL="365760" indent="-256032" fontAlgn="auto">
              <a:spcAft>
                <a:spcPts val="0"/>
              </a:spcAft>
              <a:buFont typeface="Wingdings 3"/>
              <a:buChar char=""/>
              <a:defRPr/>
            </a:pPr>
            <a:endParaRPr lang="en-US" altLang="zh-CN" sz="2025" b="1" dirty="0">
              <a:solidFill>
                <a:srgbClr val="FF0000"/>
              </a:solidFill>
            </a:endParaRPr>
          </a:p>
          <a:p>
            <a:pPr marL="365760" indent="-256032" fontAlgn="auto">
              <a:spcAft>
                <a:spcPts val="0"/>
              </a:spcAft>
              <a:buFont typeface="Wingdings 3"/>
              <a:buChar char=""/>
              <a:defRPr/>
            </a:pPr>
            <a:r>
              <a:rPr lang="en-US" altLang="zh-CN" sz="2025" dirty="0"/>
              <a:t>String str1 = "</a:t>
            </a:r>
            <a:r>
              <a:rPr lang="en-US" altLang="zh-CN" sz="2025" dirty="0" err="1"/>
              <a:t>abc</a:t>
            </a:r>
            <a:r>
              <a:rPr lang="en-US" altLang="zh-CN" sz="2025" dirty="0" smtClean="0"/>
              <a:t>";</a:t>
            </a:r>
            <a:r>
              <a:rPr lang="en-US" altLang="zh-CN" sz="2025" dirty="0"/>
              <a:t/>
            </a:r>
            <a:br>
              <a:rPr lang="en-US" altLang="zh-CN" sz="2025" dirty="0"/>
            </a:br>
            <a:r>
              <a:rPr lang="en-US" altLang="zh-CN" sz="2025" dirty="0"/>
              <a:t>String str2 = "</a:t>
            </a:r>
            <a:r>
              <a:rPr lang="en-US" altLang="zh-CN" sz="2025" dirty="0" err="1"/>
              <a:t>abc</a:t>
            </a:r>
            <a:r>
              <a:rPr lang="en-US" altLang="zh-CN" sz="2025" dirty="0"/>
              <a:t>";</a:t>
            </a:r>
          </a:p>
          <a:p>
            <a:pPr marL="365760" indent="-256032" fontAlgn="auto">
              <a:spcAft>
                <a:spcPts val="0"/>
              </a:spcAft>
              <a:buFont typeface="Wingdings 3"/>
              <a:buChar char=""/>
              <a:defRPr/>
            </a:pPr>
            <a:r>
              <a:rPr lang="en-US" altLang="zh-CN" sz="2025" dirty="0"/>
              <a:t>String str3 = str1+str2; </a:t>
            </a:r>
            <a:r>
              <a:rPr lang="en-US" altLang="zh-CN" sz="2025" dirty="0" smtClean="0"/>
              <a:t>//</a:t>
            </a:r>
            <a:r>
              <a:rPr lang="zh-CN" altLang="en-US" sz="2025" dirty="0" smtClean="0"/>
              <a:t>不</a:t>
            </a:r>
            <a:r>
              <a:rPr lang="zh-CN" altLang="en-US" sz="2025" dirty="0"/>
              <a:t>放入字符串</a:t>
            </a:r>
            <a:r>
              <a:rPr lang="zh-CN" altLang="en-US" sz="2025" dirty="0" smtClean="0"/>
              <a:t>池</a:t>
            </a:r>
            <a:r>
              <a:rPr lang="en-US" altLang="zh-CN" sz="2025" dirty="0"/>
              <a:t/>
            </a:r>
            <a:br>
              <a:rPr lang="en-US" altLang="zh-CN" sz="2025" dirty="0"/>
            </a:br>
            <a:r>
              <a:rPr lang="en-US" altLang="zh-CN" sz="2025" dirty="0"/>
              <a:t>String str4 = str1+"cd"; </a:t>
            </a:r>
            <a:r>
              <a:rPr lang="en-US" altLang="zh-CN" sz="2025" dirty="0" smtClean="0"/>
              <a:t>//</a:t>
            </a:r>
            <a:r>
              <a:rPr lang="zh-CN" altLang="en-US" sz="2025" dirty="0" smtClean="0"/>
              <a:t>不</a:t>
            </a:r>
            <a:r>
              <a:rPr lang="zh-CN" altLang="en-US" sz="2025" dirty="0"/>
              <a:t>放入字符串</a:t>
            </a:r>
            <a:r>
              <a:rPr lang="zh-CN" altLang="en-US" sz="2025" dirty="0" smtClean="0"/>
              <a:t>池</a:t>
            </a:r>
            <a:r>
              <a:rPr lang="en-US" altLang="zh-CN" sz="2025" dirty="0"/>
              <a:t/>
            </a:r>
            <a:br>
              <a:rPr lang="en-US" altLang="zh-CN" sz="2025" dirty="0"/>
            </a:br>
            <a:r>
              <a:rPr lang="en-US" altLang="zh-CN" sz="2025" dirty="0"/>
              <a:t>String str5 = "ab"+str2; </a:t>
            </a:r>
            <a:r>
              <a:rPr lang="en-US" altLang="zh-CN" sz="2025" dirty="0" smtClean="0"/>
              <a:t>//</a:t>
            </a:r>
            <a:r>
              <a:rPr lang="zh-CN" altLang="en-US" sz="2025" dirty="0" smtClean="0"/>
              <a:t>不</a:t>
            </a:r>
            <a:r>
              <a:rPr lang="zh-CN" altLang="en-US" sz="2025" dirty="0"/>
              <a:t>放入字符串</a:t>
            </a:r>
            <a:r>
              <a:rPr lang="zh-CN" altLang="en-US" sz="2025" dirty="0" smtClean="0"/>
              <a:t>池</a:t>
            </a:r>
            <a:r>
              <a:rPr lang="en-US" altLang="zh-CN" sz="2025" dirty="0"/>
              <a:t/>
            </a:r>
            <a:br>
              <a:rPr lang="en-US" altLang="zh-CN" sz="2025" dirty="0"/>
            </a:br>
            <a:r>
              <a:rPr lang="en-US" altLang="zh-CN" sz="2025" dirty="0"/>
              <a:t>String str6 = "</a:t>
            </a:r>
            <a:r>
              <a:rPr lang="en-US" altLang="zh-CN" sz="2025" dirty="0" err="1"/>
              <a:t>ab</a:t>
            </a:r>
            <a:r>
              <a:rPr lang="en-US" altLang="zh-CN" sz="2025" dirty="0"/>
              <a:t>"+"cd"; </a:t>
            </a:r>
            <a:r>
              <a:rPr lang="en-US" altLang="zh-CN" sz="2025" dirty="0" smtClean="0"/>
              <a:t>//</a:t>
            </a:r>
            <a:r>
              <a:rPr lang="zh-CN" altLang="en-US" sz="2025" dirty="0" smtClean="0"/>
              <a:t>放</a:t>
            </a:r>
            <a:r>
              <a:rPr lang="zh-CN" altLang="en-US" sz="2025" dirty="0"/>
              <a:t>入字符串</a:t>
            </a:r>
            <a:r>
              <a:rPr lang="zh-CN" altLang="en-US" sz="2025" dirty="0" smtClean="0"/>
              <a:t>池</a:t>
            </a:r>
            <a:endParaRPr lang="zh-CN" altLang="en-US" sz="2025" dirty="0"/>
          </a:p>
          <a:p>
            <a:pPr marL="365760" indent="-256032" fontAlgn="auto">
              <a:spcAft>
                <a:spcPts val="0"/>
              </a:spcAft>
              <a:buFont typeface="Wingdings 3"/>
              <a:buChar char=""/>
              <a:defRPr/>
            </a:pPr>
            <a:r>
              <a:rPr lang="en-US" altLang="zh-CN" sz="2025" dirty="0"/>
              <a:t>String str7 = "</a:t>
            </a:r>
            <a:r>
              <a:rPr lang="en-US" altLang="zh-CN" sz="2025" dirty="0" err="1"/>
              <a:t>abcd</a:t>
            </a:r>
            <a:r>
              <a:rPr lang="en-US" altLang="zh-CN" sz="2025" dirty="0" smtClean="0"/>
              <a:t>";</a:t>
            </a:r>
          </a:p>
          <a:p>
            <a:pPr marL="365760" indent="-256032" fontAlgn="auto">
              <a:spcAft>
                <a:spcPts val="0"/>
              </a:spcAft>
              <a:buFont typeface="Wingdings 3"/>
              <a:buChar char=""/>
              <a:defRPr/>
            </a:pPr>
            <a:endParaRPr lang="en-US" altLang="zh-CN" sz="2025" dirty="0" smtClean="0"/>
          </a:p>
          <a:p>
            <a:pPr marL="365760" indent="-256032" fontAlgn="auto">
              <a:spcAft>
                <a:spcPts val="0"/>
              </a:spcAft>
              <a:buFont typeface="Wingdings 3"/>
              <a:buChar char=""/>
              <a:defRPr/>
            </a:pPr>
            <a:r>
              <a:rPr lang="en-US" altLang="zh-CN" sz="2025" dirty="0" err="1"/>
              <a:t>System.out.println</a:t>
            </a:r>
            <a:r>
              <a:rPr lang="en-US" altLang="zh-CN" sz="2025" dirty="0"/>
              <a:t>(str6==str7</a:t>
            </a:r>
            <a:r>
              <a:rPr lang="en-US" altLang="zh-CN" sz="2025" dirty="0" smtClean="0"/>
              <a:t>);</a:t>
            </a:r>
          </a:p>
          <a:p>
            <a:pPr marL="365760" indent="-256032" fontAlgn="auto">
              <a:spcAft>
                <a:spcPts val="0"/>
              </a:spcAft>
              <a:buFont typeface="Wingdings 3"/>
              <a:buChar char=""/>
              <a:defRPr/>
            </a:pPr>
            <a:r>
              <a:rPr lang="en-US" altLang="zh-CN" sz="2025" dirty="0" smtClean="0">
                <a:solidFill>
                  <a:srgbClr val="FF0000"/>
                </a:solidFill>
              </a:rPr>
              <a:t>True</a:t>
            </a:r>
            <a:endParaRPr lang="en-US" altLang="zh-CN" sz="2025" dirty="0">
              <a:solidFill>
                <a:srgbClr val="FF0000"/>
              </a:solidFill>
            </a:endParaRPr>
          </a:p>
          <a:p>
            <a:pPr marL="365760" indent="-256032" fontAlgn="auto">
              <a:spcAft>
                <a:spcPts val="0"/>
              </a:spcAft>
              <a:buFont typeface="Wingdings 3"/>
              <a:buChar char=""/>
              <a:defRPr/>
            </a:pPr>
            <a:endParaRPr lang="zh-CN" altLang="en-US" sz="2025" b="1" dirty="0">
              <a:solidFill>
                <a:srgbClr val="FF0000"/>
              </a:solidFill>
            </a:endParaRPr>
          </a:p>
        </p:txBody>
      </p:sp>
      <p:sp>
        <p:nvSpPr>
          <p:cNvPr id="17203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957E4E87-91CF-4458-AB2D-09A4B90E3009}" type="slidenum">
              <a:rPr lang="en-US" altLang="zh-CN" sz="1000">
                <a:latin typeface="Arial" panose="020B0604020202020204" pitchFamily="34" charset="0"/>
              </a:rPr>
              <a:pPr fontAlgn="base">
                <a:spcBef>
                  <a:spcPct val="0"/>
                </a:spcBef>
                <a:spcAft>
                  <a:spcPct val="0"/>
                </a:spcAft>
              </a:pPr>
              <a:t>120</a:t>
            </a:fld>
            <a:endParaRPr lang="en-US" altLang="zh-CN"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fade">
                                      <p:cBhvr>
                                        <p:cTn id="15" dur="500"/>
                                        <p:tgtEl>
                                          <p:spTgt spid="2">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fade">
                                      <p:cBhvr>
                                        <p:cTn id="18" dur="500"/>
                                        <p:tgtEl>
                                          <p:spTgt spid="2">
                                            <p:txEl>
                                              <p:pRg st="8" end="8"/>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Effect transition="in" filter="fade">
                                      <p:cBhvr>
                                        <p:cTn id="23" dur="500"/>
                                        <p:tgtEl>
                                          <p:spTgt spid="2">
                                            <p:txEl>
                                              <p:pRg st="10" end="1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11" end="11"/>
                                            </p:txEl>
                                          </p:spTgt>
                                        </p:tgtEl>
                                        <p:attrNameLst>
                                          <p:attrName>style.visibility</p:attrName>
                                        </p:attrNameLst>
                                      </p:cBhvr>
                                      <p:to>
                                        <p:strVal val="visible"/>
                                      </p:to>
                                    </p:set>
                                    <p:animEffect transition="in" filter="fade">
                                      <p:cBhvr>
                                        <p:cTn id="28"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defRPr/>
            </a:pPr>
            <a:fld id="{A9FAB0CF-0F06-4D63-A7AD-8534AA217BFE}" type="slidenum">
              <a:rPr lang="en-US" altLang="zh-CN"/>
              <a:pPr eaLnBrk="1" hangingPunct="1">
                <a:defRPr/>
              </a:pPr>
              <a:t>121</a:t>
            </a:fld>
            <a:endParaRPr lang="en-US" altLang="zh-CN"/>
          </a:p>
        </p:txBody>
      </p:sp>
      <p:sp>
        <p:nvSpPr>
          <p:cNvPr id="5123" name="Rectangle 2"/>
          <p:cNvSpPr>
            <a:spLocks noGrp="1" noChangeArrowheads="1"/>
          </p:cNvSpPr>
          <p:nvPr>
            <p:ph type="title"/>
          </p:nvPr>
        </p:nvSpPr>
        <p:spPr/>
        <p:txBody>
          <a:bodyPr/>
          <a:lstStyle/>
          <a:p>
            <a:pPr>
              <a:defRPr/>
            </a:pPr>
            <a:r>
              <a:rPr lang="en-US" altLang="zh-CN" sz="3075" dirty="0" smtClean="0"/>
              <a:t>Wrapper classes</a:t>
            </a:r>
            <a:endParaRPr lang="zh-CN" altLang="en-US" sz="3075" dirty="0" smtClean="0"/>
          </a:p>
        </p:txBody>
      </p:sp>
      <p:sp>
        <p:nvSpPr>
          <p:cNvPr id="5124" name="Rectangle 3"/>
          <p:cNvSpPr>
            <a:spLocks noGrp="1" noChangeArrowheads="1"/>
          </p:cNvSpPr>
          <p:nvPr>
            <p:ph type="body" idx="1"/>
          </p:nvPr>
        </p:nvSpPr>
        <p:spPr/>
        <p:txBody>
          <a:bodyPr/>
          <a:lstStyle/>
          <a:p>
            <a:pPr marL="273844" indent="-191691">
              <a:defRPr/>
            </a:pPr>
            <a:r>
              <a:rPr lang="zh-CN" altLang="en-US" sz="2025" dirty="0" smtClean="0"/>
              <a:t>包装类将基本数据类型包装成引用数据类型。</a:t>
            </a:r>
          </a:p>
          <a:p>
            <a:pPr marL="273844" indent="-191691">
              <a:defRPr/>
            </a:pPr>
            <a:r>
              <a:rPr lang="zh-CN" altLang="en-US" sz="2025" dirty="0" smtClean="0"/>
              <a:t>每个包装类对象都封装了基本类型的一个值。</a:t>
            </a:r>
          </a:p>
        </p:txBody>
      </p:sp>
      <p:sp>
        <p:nvSpPr>
          <p:cNvPr id="173061" name="Rectangle 4"/>
          <p:cNvSpPr>
            <a:spLocks noChangeArrowheads="1"/>
          </p:cNvSpPr>
          <p:nvPr/>
        </p:nvSpPr>
        <p:spPr bwMode="auto">
          <a:xfrm>
            <a:off x="1916113" y="2462213"/>
            <a:ext cx="531177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kumimoji="1" lang="en-US" altLang="zh-CN" b="1">
                <a:latin typeface="Verdana" panose="020B0604030504040204" pitchFamily="34" charset="0"/>
                <a:ea typeface="宋体" panose="02010600030101010101" pitchFamily="2" charset="-122"/>
              </a:rPr>
              <a:t>Primitive class</a:t>
            </a:r>
            <a:r>
              <a:rPr kumimoji="1" lang="zh-CN" altLang="en-US" b="1">
                <a:latin typeface="Verdana" panose="020B0604030504040204" pitchFamily="34" charset="0"/>
                <a:ea typeface="宋体" panose="02010600030101010101" pitchFamily="2" charset="-122"/>
              </a:rPr>
              <a:t>	</a:t>
            </a:r>
            <a:r>
              <a:rPr kumimoji="1" lang="en-US" altLang="zh-CN" b="1">
                <a:latin typeface="Verdana" panose="020B0604030504040204" pitchFamily="34" charset="0"/>
                <a:ea typeface="宋体" panose="02010600030101010101" pitchFamily="2" charset="-122"/>
              </a:rPr>
              <a:t>Wrapper class</a:t>
            </a:r>
            <a:endParaRPr kumimoji="1" lang="zh-CN" altLang="en-US" b="1">
              <a:latin typeface="Verdana" panose="020B0604030504040204" pitchFamily="34" charset="0"/>
              <a:ea typeface="宋体" panose="02010600030101010101" pitchFamily="2" charset="-122"/>
            </a:endParaRPr>
          </a:p>
          <a:p>
            <a:pPr eaLnBrk="1" hangingPunct="1"/>
            <a:r>
              <a:rPr kumimoji="1" lang="en-US" altLang="zh-CN">
                <a:latin typeface="Verdana" panose="020B0604030504040204" pitchFamily="34" charset="0"/>
                <a:ea typeface="宋体" panose="02010600030101010101" pitchFamily="2" charset="-122"/>
              </a:rPr>
              <a:t>boolean			Boolean</a:t>
            </a:r>
          </a:p>
          <a:p>
            <a:pPr eaLnBrk="1" hangingPunct="1"/>
            <a:r>
              <a:rPr kumimoji="1" lang="en-US" altLang="zh-CN">
                <a:latin typeface="Verdana" panose="020B0604030504040204" pitchFamily="34" charset="0"/>
                <a:ea typeface="宋体" panose="02010600030101010101" pitchFamily="2" charset="-122"/>
              </a:rPr>
              <a:t>byte			Byte</a:t>
            </a:r>
          </a:p>
          <a:p>
            <a:pPr eaLnBrk="1" hangingPunct="1"/>
            <a:r>
              <a:rPr kumimoji="1" lang="en-US" altLang="zh-CN">
                <a:latin typeface="Verdana" panose="020B0604030504040204" pitchFamily="34" charset="0"/>
                <a:ea typeface="宋体" panose="02010600030101010101" pitchFamily="2" charset="-122"/>
              </a:rPr>
              <a:t>char			Character</a:t>
            </a:r>
          </a:p>
          <a:p>
            <a:pPr eaLnBrk="1" hangingPunct="1"/>
            <a:r>
              <a:rPr kumimoji="1" lang="en-US" altLang="zh-CN">
                <a:latin typeface="Verdana" panose="020B0604030504040204" pitchFamily="34" charset="0"/>
                <a:ea typeface="宋体" panose="02010600030101010101" pitchFamily="2" charset="-122"/>
              </a:rPr>
              <a:t>short			Short</a:t>
            </a:r>
          </a:p>
          <a:p>
            <a:pPr eaLnBrk="1" hangingPunct="1"/>
            <a:r>
              <a:rPr kumimoji="1" lang="en-US" altLang="zh-CN">
                <a:latin typeface="Verdana" panose="020B0604030504040204" pitchFamily="34" charset="0"/>
                <a:ea typeface="宋体" panose="02010600030101010101" pitchFamily="2" charset="-122"/>
              </a:rPr>
              <a:t>int 			Integer</a:t>
            </a:r>
          </a:p>
          <a:p>
            <a:pPr eaLnBrk="1" hangingPunct="1"/>
            <a:r>
              <a:rPr kumimoji="1" lang="en-US" altLang="zh-CN">
                <a:latin typeface="Verdana" panose="020B0604030504040204" pitchFamily="34" charset="0"/>
                <a:ea typeface="宋体" panose="02010600030101010101" pitchFamily="2" charset="-122"/>
              </a:rPr>
              <a:t>long			Long</a:t>
            </a:r>
          </a:p>
          <a:p>
            <a:pPr eaLnBrk="1" hangingPunct="1"/>
            <a:r>
              <a:rPr kumimoji="1" lang="en-US" altLang="zh-CN">
                <a:latin typeface="Verdana" panose="020B0604030504040204" pitchFamily="34" charset="0"/>
                <a:ea typeface="宋体" panose="02010600030101010101" pitchFamily="2" charset="-122"/>
              </a:rPr>
              <a:t>float			Float</a:t>
            </a:r>
          </a:p>
          <a:p>
            <a:pPr eaLnBrk="1" hangingPunct="1"/>
            <a:r>
              <a:rPr kumimoji="1" lang="en-US" altLang="zh-CN">
                <a:latin typeface="Verdana" panose="020B0604030504040204" pitchFamily="34" charset="0"/>
                <a:ea typeface="宋体" panose="02010600030101010101" pitchFamily="2" charset="-122"/>
              </a:rPr>
              <a:t>double			Double</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defRPr/>
            </a:pPr>
            <a:fld id="{2F1B1EE6-389E-4FAF-B0A5-83DFD4ED8CC0}" type="slidenum">
              <a:rPr lang="en-US" altLang="zh-CN"/>
              <a:pPr eaLnBrk="1" hangingPunct="1">
                <a:defRPr/>
              </a:pPr>
              <a:t>122</a:t>
            </a:fld>
            <a:endParaRPr lang="en-US" altLang="zh-CN"/>
          </a:p>
        </p:txBody>
      </p:sp>
      <p:sp>
        <p:nvSpPr>
          <p:cNvPr id="6147" name="Rectangle 2"/>
          <p:cNvSpPr>
            <a:spLocks noGrp="1" noChangeArrowheads="1"/>
          </p:cNvSpPr>
          <p:nvPr>
            <p:ph type="title"/>
          </p:nvPr>
        </p:nvSpPr>
        <p:spPr/>
        <p:txBody>
          <a:bodyPr/>
          <a:lstStyle/>
          <a:p>
            <a:pPr>
              <a:defRPr/>
            </a:pPr>
            <a:r>
              <a:rPr lang="zh-CN" altLang="en-US" sz="3075" smtClean="0"/>
              <a:t>包装类</a:t>
            </a:r>
          </a:p>
        </p:txBody>
      </p:sp>
      <p:sp>
        <p:nvSpPr>
          <p:cNvPr id="175108" name="Rectangle 3"/>
          <p:cNvSpPr>
            <a:spLocks noGrp="1" noChangeArrowheads="1"/>
          </p:cNvSpPr>
          <p:nvPr>
            <p:ph type="body" idx="1"/>
          </p:nvPr>
        </p:nvSpPr>
        <p:spPr/>
        <p:txBody>
          <a:bodyPr/>
          <a:lstStyle/>
          <a:p>
            <a:pPr>
              <a:lnSpc>
                <a:spcPct val="80000"/>
              </a:lnSpc>
            </a:pPr>
            <a:r>
              <a:rPr lang="zh-CN" altLang="en-US" sz="2400" smtClean="0"/>
              <a:t>包装类中包含了很多有用的方法和常量。</a:t>
            </a:r>
          </a:p>
          <a:p>
            <a:pPr>
              <a:lnSpc>
                <a:spcPct val="80000"/>
              </a:lnSpc>
            </a:pPr>
            <a:r>
              <a:rPr lang="zh-CN" altLang="en-US" sz="2400" smtClean="0"/>
              <a:t>创建相应的包装类对象</a:t>
            </a:r>
            <a:r>
              <a:rPr lang="en-US" altLang="zh-CN" sz="2400" smtClean="0"/>
              <a:t>(Xxx</a:t>
            </a:r>
            <a:r>
              <a:rPr lang="zh-CN" altLang="en-US" sz="2400" smtClean="0"/>
              <a:t>表示包装类的名称）</a:t>
            </a:r>
          </a:p>
          <a:p>
            <a:pPr lvl="1">
              <a:lnSpc>
                <a:spcPct val="80000"/>
              </a:lnSpc>
            </a:pPr>
            <a:r>
              <a:rPr lang="en-US" altLang="zh-CN" sz="2000" smtClean="0"/>
              <a:t>Xxx(a value)</a:t>
            </a:r>
          </a:p>
          <a:p>
            <a:pPr lvl="1">
              <a:lnSpc>
                <a:spcPct val="80000"/>
              </a:lnSpc>
            </a:pPr>
            <a:r>
              <a:rPr lang="zh-CN" altLang="en-US" sz="2000" smtClean="0"/>
              <a:t>比如</a:t>
            </a:r>
            <a:r>
              <a:rPr lang="en-US" altLang="zh-CN" sz="2000" smtClean="0">
                <a:solidFill>
                  <a:srgbClr val="FF0000"/>
                </a:solidFill>
              </a:rPr>
              <a:t>Integer i = new Integer(123);</a:t>
            </a:r>
          </a:p>
          <a:p>
            <a:pPr>
              <a:lnSpc>
                <a:spcPct val="80000"/>
              </a:lnSpc>
            </a:pPr>
            <a:r>
              <a:rPr lang="zh-CN" altLang="en-US" sz="2400" smtClean="0"/>
              <a:t>类型的最大值与最小值</a:t>
            </a:r>
          </a:p>
          <a:p>
            <a:pPr lvl="1">
              <a:lnSpc>
                <a:spcPct val="80000"/>
              </a:lnSpc>
            </a:pPr>
            <a:r>
              <a:rPr lang="en-US" altLang="zh-CN" sz="2000" smtClean="0"/>
              <a:t>MIN_VALUE </a:t>
            </a:r>
          </a:p>
          <a:p>
            <a:pPr lvl="1">
              <a:lnSpc>
                <a:spcPct val="80000"/>
              </a:lnSpc>
            </a:pPr>
            <a:r>
              <a:rPr lang="en-US" altLang="zh-CN" sz="2000" smtClean="0"/>
              <a:t>MAX_VALUE</a:t>
            </a:r>
          </a:p>
          <a:p>
            <a:pPr lvl="1">
              <a:lnSpc>
                <a:spcPct val="80000"/>
              </a:lnSpc>
            </a:pPr>
            <a:r>
              <a:rPr lang="zh-CN" altLang="en-US" sz="2000" smtClean="0"/>
              <a:t>比如：</a:t>
            </a:r>
            <a:r>
              <a:rPr lang="en-US" altLang="zh-CN" sz="2000" smtClean="0">
                <a:solidFill>
                  <a:srgbClr val="FF0000"/>
                </a:solidFill>
              </a:rPr>
              <a:t>System.out.println(i.MAX_VALUE);</a:t>
            </a:r>
            <a:r>
              <a:rPr lang="zh-CN" altLang="en-US" sz="2000" smtClean="0">
                <a:solidFill>
                  <a:srgbClr val="FF0000"/>
                </a:solidFill>
              </a:rPr>
              <a:t>（</a:t>
            </a:r>
            <a:r>
              <a:rPr lang="en-US" altLang="zh-CN" sz="2000" smtClean="0">
                <a:solidFill>
                  <a:srgbClr val="FF0000"/>
                </a:solidFill>
              </a:rPr>
              <a:t>2147483647</a:t>
            </a:r>
            <a:r>
              <a:rPr lang="zh-CN" altLang="en-US" sz="2000" smtClean="0">
                <a:solidFill>
                  <a:srgbClr val="FF0000"/>
                </a:solidFill>
              </a:rPr>
              <a:t>）</a:t>
            </a:r>
            <a:endParaRPr lang="en-US" altLang="zh-CN" sz="2000" smtClean="0">
              <a:solidFill>
                <a:srgbClr val="FF0000"/>
              </a:solidFill>
            </a:endParaRPr>
          </a:p>
          <a:p>
            <a:pPr lvl="1">
              <a:lnSpc>
                <a:spcPct val="80000"/>
              </a:lnSpc>
            </a:pPr>
            <a:r>
              <a:rPr lang="en-US" altLang="zh-CN" sz="2000" smtClean="0">
                <a:solidFill>
                  <a:srgbClr val="FF0000"/>
                </a:solidFill>
              </a:rPr>
              <a:t>  	System.out.println(Integer.MIN_VALUE);</a:t>
            </a:r>
            <a:r>
              <a:rPr lang="zh-CN" altLang="en-US" sz="2000" smtClean="0">
                <a:solidFill>
                  <a:srgbClr val="FF0000"/>
                </a:solidFill>
              </a:rPr>
              <a:t>（</a:t>
            </a:r>
            <a:r>
              <a:rPr lang="en-US" altLang="zh-CN" sz="2000" smtClean="0">
                <a:solidFill>
                  <a:srgbClr val="FF0000"/>
                </a:solidFill>
              </a:rPr>
              <a:t>-2147483648</a:t>
            </a:r>
            <a:r>
              <a:rPr lang="zh-CN" altLang="en-US" sz="2000" smtClean="0">
                <a:solidFill>
                  <a:srgbClr val="FF0000"/>
                </a:solidFill>
              </a:rPr>
              <a:t>）</a:t>
            </a:r>
            <a:endParaRPr lang="en-US" altLang="zh-CN" sz="2000" smtClean="0">
              <a:solidFill>
                <a:srgbClr val="FF0000"/>
              </a:solidFill>
            </a:endParaRPr>
          </a:p>
          <a:p>
            <a:pPr>
              <a:lnSpc>
                <a:spcPct val="80000"/>
              </a:lnSpc>
            </a:pPr>
            <a:r>
              <a:rPr lang="zh-CN" altLang="en-US" sz="2400" smtClean="0"/>
              <a:t>将字符串转换成该类型对应的基本数据类型</a:t>
            </a:r>
          </a:p>
          <a:p>
            <a:pPr lvl="1">
              <a:lnSpc>
                <a:spcPct val="80000"/>
              </a:lnSpc>
            </a:pPr>
            <a:r>
              <a:rPr lang="en-US" altLang="zh-CN" sz="2000" smtClean="0"/>
              <a:t>public static xxx parseXxx(String s),</a:t>
            </a:r>
            <a:r>
              <a:rPr lang="zh-CN" altLang="en-US" sz="2000" smtClean="0"/>
              <a:t>其中</a:t>
            </a:r>
            <a:r>
              <a:rPr lang="en-US" altLang="zh-CN" sz="2000" smtClean="0"/>
              <a:t>Xxx</a:t>
            </a:r>
            <a:r>
              <a:rPr lang="zh-CN" altLang="en-US" sz="2000" smtClean="0"/>
              <a:t>表示基本数据类型名称</a:t>
            </a:r>
            <a:endParaRPr lang="en-US" altLang="zh-CN" sz="2000" smtClean="0"/>
          </a:p>
          <a:p>
            <a:pPr lvl="1">
              <a:lnSpc>
                <a:spcPct val="80000"/>
              </a:lnSpc>
            </a:pPr>
            <a:r>
              <a:rPr lang="zh-CN" altLang="en-US" sz="2000" smtClean="0"/>
              <a:t>比如：</a:t>
            </a:r>
            <a:r>
              <a:rPr lang="en-US" altLang="zh-CN" sz="2000" smtClean="0">
                <a:solidFill>
                  <a:srgbClr val="FF0000"/>
                </a:solidFill>
              </a:rPr>
              <a:t>int i1 = Integer.parseInt("123");</a:t>
            </a:r>
            <a:endParaRPr lang="zh-CN" altLang="en-US" sz="2000" smtClean="0">
              <a:solidFill>
                <a:srgbClr val="FF0000"/>
              </a:solidFill>
            </a:endParaRPr>
          </a:p>
          <a:p>
            <a:pPr>
              <a:lnSpc>
                <a:spcPct val="80000"/>
              </a:lnSpc>
            </a:pPr>
            <a:r>
              <a:rPr lang="zh-CN" altLang="en-US" sz="2400" smtClean="0"/>
              <a:t>将该类型的对象转换成字符串</a:t>
            </a:r>
          </a:p>
          <a:p>
            <a:pPr lvl="1">
              <a:lnSpc>
                <a:spcPct val="80000"/>
              </a:lnSpc>
            </a:pPr>
            <a:r>
              <a:rPr lang="en-US" altLang="zh-CN" sz="2000" smtClean="0"/>
              <a:t>public String toString()</a:t>
            </a:r>
          </a:p>
          <a:p>
            <a:pPr lvl="1">
              <a:lnSpc>
                <a:spcPct val="80000"/>
              </a:lnSpc>
            </a:pPr>
            <a:r>
              <a:rPr lang="en-US" altLang="zh-CN" sz="2000" smtClean="0"/>
              <a:t>public static String toString( xxx anxxxValue)</a:t>
            </a:r>
          </a:p>
          <a:p>
            <a:pPr lvl="1">
              <a:lnSpc>
                <a:spcPct val="80000"/>
              </a:lnSpc>
            </a:pPr>
            <a:r>
              <a:rPr lang="en-US" altLang="zh-CN" sz="2000" smtClean="0"/>
              <a:t>public static String toString(int i, int radix) //</a:t>
            </a:r>
            <a:r>
              <a:rPr lang="zh-CN" altLang="en-US" sz="2000" smtClean="0"/>
              <a:t>同时实现数制转换</a:t>
            </a:r>
            <a:endParaRPr lang="en-US" altLang="zh-CN" sz="240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5260975"/>
          </a:xfrm>
        </p:spPr>
        <p:txBody>
          <a:bodyPr>
            <a:normAutofit fontScale="85000" lnSpcReduction="20000"/>
          </a:bodyPr>
          <a:lstStyle/>
          <a:p>
            <a:pPr marL="365760" indent="-256032" fontAlgn="auto">
              <a:spcAft>
                <a:spcPts val="0"/>
              </a:spcAft>
              <a:buFont typeface="Wingdings 3"/>
              <a:buChar char=""/>
              <a:defRPr/>
            </a:pPr>
            <a:r>
              <a:rPr lang="en-US" altLang="zh-CN" sz="2025" dirty="0"/>
              <a:t>Integer i1 = </a:t>
            </a:r>
            <a:r>
              <a:rPr lang="en-US" altLang="zh-CN" sz="2025" b="1" dirty="0"/>
              <a:t>new Integer(123);</a:t>
            </a:r>
          </a:p>
          <a:p>
            <a:pPr marL="365760" indent="-256032" fontAlgn="auto">
              <a:spcAft>
                <a:spcPts val="0"/>
              </a:spcAft>
              <a:buFont typeface="Wingdings 3"/>
              <a:buChar char=""/>
              <a:defRPr/>
            </a:pPr>
            <a:r>
              <a:rPr lang="en-US" altLang="zh-CN" sz="2025" dirty="0"/>
              <a:t>Integer i2 = </a:t>
            </a:r>
            <a:r>
              <a:rPr lang="en-US" altLang="zh-CN" sz="2025" b="1" dirty="0"/>
              <a:t>new Integer(123);</a:t>
            </a:r>
          </a:p>
          <a:p>
            <a:pPr marL="365760" indent="-256032" fontAlgn="auto">
              <a:spcAft>
                <a:spcPts val="0"/>
              </a:spcAft>
              <a:buFont typeface="Wingdings 3"/>
              <a:buChar char=""/>
              <a:defRPr/>
            </a:pPr>
            <a:r>
              <a:rPr lang="en-US" altLang="zh-CN" sz="2025" dirty="0"/>
              <a:t>Integer i3 = 123;</a:t>
            </a:r>
          </a:p>
          <a:p>
            <a:pPr marL="365760" indent="-256032" fontAlgn="auto">
              <a:spcAft>
                <a:spcPts val="0"/>
              </a:spcAft>
              <a:buFont typeface="Wingdings 3"/>
              <a:buChar char=""/>
              <a:defRPr/>
            </a:pPr>
            <a:r>
              <a:rPr lang="en-US" altLang="zh-CN" sz="2025" dirty="0"/>
              <a:t>Integer i4 = 123;</a:t>
            </a:r>
          </a:p>
          <a:p>
            <a:pPr marL="365760" indent="-256032" fontAlgn="auto">
              <a:spcAft>
                <a:spcPts val="0"/>
              </a:spcAft>
              <a:buFont typeface="Wingdings 3"/>
              <a:buChar char=""/>
              <a:defRPr/>
            </a:pPr>
            <a:endParaRPr lang="zh-CN" altLang="en-US" sz="2025" dirty="0"/>
          </a:p>
          <a:p>
            <a:pPr marL="365760" indent="-256032" fontAlgn="auto">
              <a:spcAft>
                <a:spcPts val="0"/>
              </a:spcAft>
              <a:buFont typeface="Wingdings 3"/>
              <a:buChar char=""/>
              <a:defRPr/>
            </a:pPr>
            <a:r>
              <a:rPr lang="en-US" altLang="zh-CN" sz="2025" dirty="0"/>
              <a:t>Boolean b1 = </a:t>
            </a:r>
            <a:r>
              <a:rPr lang="en-US" altLang="zh-CN" sz="2025" b="1" dirty="0"/>
              <a:t>new Boolean(true);</a:t>
            </a:r>
          </a:p>
          <a:p>
            <a:pPr marL="365760" indent="-256032" fontAlgn="auto">
              <a:spcAft>
                <a:spcPts val="0"/>
              </a:spcAft>
              <a:buFont typeface="Wingdings 3"/>
              <a:buChar char=""/>
              <a:defRPr/>
            </a:pPr>
            <a:r>
              <a:rPr lang="en-US" altLang="zh-CN" sz="2025" dirty="0"/>
              <a:t>Boolean b2 = </a:t>
            </a:r>
            <a:r>
              <a:rPr lang="en-US" altLang="zh-CN" sz="2025" b="1" dirty="0"/>
              <a:t>new Boolean(true);</a:t>
            </a:r>
          </a:p>
          <a:p>
            <a:pPr marL="365760" indent="-256032" fontAlgn="auto">
              <a:spcAft>
                <a:spcPts val="0"/>
              </a:spcAft>
              <a:buFont typeface="Wingdings 3"/>
              <a:buChar char=""/>
              <a:defRPr/>
            </a:pPr>
            <a:r>
              <a:rPr lang="en-US" altLang="zh-CN" sz="2025" dirty="0"/>
              <a:t>Boolean b3 = </a:t>
            </a:r>
            <a:r>
              <a:rPr lang="en-US" altLang="zh-CN" sz="2025" b="1" dirty="0"/>
              <a:t>true;</a:t>
            </a:r>
          </a:p>
          <a:p>
            <a:pPr marL="365760" indent="-256032" fontAlgn="auto">
              <a:spcAft>
                <a:spcPts val="0"/>
              </a:spcAft>
              <a:buFont typeface="Wingdings 3"/>
              <a:buChar char=""/>
              <a:defRPr/>
            </a:pPr>
            <a:r>
              <a:rPr lang="en-US" altLang="zh-CN" sz="2025" dirty="0"/>
              <a:t>Boolean b4 = </a:t>
            </a:r>
            <a:r>
              <a:rPr lang="en-US" altLang="zh-CN" sz="2025" b="1" dirty="0"/>
              <a:t>true;</a:t>
            </a:r>
          </a:p>
          <a:p>
            <a:pPr marL="365760" indent="-256032" fontAlgn="auto">
              <a:spcAft>
                <a:spcPts val="0"/>
              </a:spcAft>
              <a:buFont typeface="Wingdings 3"/>
              <a:buChar char=""/>
              <a:defRPr/>
            </a:pPr>
            <a:endParaRPr lang="zh-CN" altLang="en-US" sz="2025" dirty="0"/>
          </a:p>
          <a:p>
            <a:pPr marL="365760" indent="-256032" fontAlgn="auto">
              <a:spcAft>
                <a:spcPts val="0"/>
              </a:spcAft>
              <a:buFont typeface="Wingdings 3"/>
              <a:buChar char=""/>
              <a:defRPr/>
            </a:pPr>
            <a:r>
              <a:rPr lang="en-US" altLang="zh-CN" sz="2025" dirty="0"/>
              <a:t>Double d1 = </a:t>
            </a:r>
            <a:r>
              <a:rPr lang="en-US" altLang="zh-CN" sz="2025" b="1" dirty="0"/>
              <a:t>new Double(1.0);</a:t>
            </a:r>
          </a:p>
          <a:p>
            <a:pPr marL="365760" indent="-256032" fontAlgn="auto">
              <a:spcAft>
                <a:spcPts val="0"/>
              </a:spcAft>
              <a:buFont typeface="Wingdings 3"/>
              <a:buChar char=""/>
              <a:defRPr/>
            </a:pPr>
            <a:r>
              <a:rPr lang="en-US" altLang="zh-CN" sz="2025" dirty="0"/>
              <a:t>Double d2 = </a:t>
            </a:r>
            <a:r>
              <a:rPr lang="en-US" altLang="zh-CN" sz="2025" b="1" dirty="0"/>
              <a:t>new Double(1.0);</a:t>
            </a:r>
          </a:p>
          <a:p>
            <a:pPr marL="365760" indent="-256032" fontAlgn="auto">
              <a:spcAft>
                <a:spcPts val="0"/>
              </a:spcAft>
              <a:buFont typeface="Wingdings 3"/>
              <a:buChar char=""/>
              <a:defRPr/>
            </a:pPr>
            <a:r>
              <a:rPr lang="en-US" altLang="zh-CN" sz="2025" dirty="0"/>
              <a:t>Double d3 = 1.0;</a:t>
            </a:r>
          </a:p>
          <a:p>
            <a:pPr marL="365760" indent="-256032" fontAlgn="auto">
              <a:spcAft>
                <a:spcPts val="0"/>
              </a:spcAft>
              <a:buFont typeface="Wingdings 3"/>
              <a:buChar char=""/>
              <a:defRPr/>
            </a:pPr>
            <a:r>
              <a:rPr lang="en-US" altLang="zh-CN" sz="2025" dirty="0"/>
              <a:t>Double d4 = 1.0;</a:t>
            </a:r>
          </a:p>
          <a:p>
            <a:pPr marL="365760" indent="-256032" fontAlgn="auto">
              <a:spcAft>
                <a:spcPts val="0"/>
              </a:spcAft>
              <a:buFont typeface="Wingdings 3"/>
              <a:buChar char=""/>
              <a:defRPr/>
            </a:pPr>
            <a:endParaRPr lang="zh-CN" altLang="en-US" sz="2025" dirty="0"/>
          </a:p>
          <a:p>
            <a:pPr marL="365760" indent="-256032" fontAlgn="auto">
              <a:spcAft>
                <a:spcPts val="0"/>
              </a:spcAft>
              <a:buFont typeface="Wingdings 3"/>
              <a:buChar char=""/>
              <a:defRPr/>
            </a:pPr>
            <a:r>
              <a:rPr lang="en-US" altLang="zh-CN" sz="2025" dirty="0" err="1"/>
              <a:t>System.</a:t>
            </a:r>
            <a:r>
              <a:rPr lang="en-US" altLang="zh-CN" sz="2025" i="1" dirty="0" err="1"/>
              <a:t>out.println</a:t>
            </a:r>
            <a:r>
              <a:rPr lang="en-US" altLang="zh-CN" sz="2025" i="1" dirty="0"/>
              <a:t>(i1 == i2);</a:t>
            </a:r>
          </a:p>
          <a:p>
            <a:pPr marL="365760" indent="-256032" fontAlgn="auto">
              <a:spcAft>
                <a:spcPts val="0"/>
              </a:spcAft>
              <a:buFont typeface="Wingdings 3"/>
              <a:buChar char=""/>
              <a:defRPr/>
            </a:pPr>
            <a:r>
              <a:rPr lang="en-US" altLang="zh-CN" sz="2025" dirty="0" err="1"/>
              <a:t>System.</a:t>
            </a:r>
            <a:r>
              <a:rPr lang="en-US" altLang="zh-CN" sz="2025" i="1" dirty="0" err="1"/>
              <a:t>out.println</a:t>
            </a:r>
            <a:r>
              <a:rPr lang="en-US" altLang="zh-CN" sz="2025" i="1" dirty="0"/>
              <a:t>(i3 == i4);</a:t>
            </a:r>
          </a:p>
          <a:p>
            <a:pPr marL="365760" indent="-256032" fontAlgn="auto">
              <a:spcAft>
                <a:spcPts val="0"/>
              </a:spcAft>
              <a:buFont typeface="Wingdings 3"/>
              <a:buChar char=""/>
              <a:defRPr/>
            </a:pPr>
            <a:r>
              <a:rPr lang="en-US" altLang="zh-CN" sz="2025" dirty="0" err="1"/>
              <a:t>System.</a:t>
            </a:r>
            <a:r>
              <a:rPr lang="en-US" altLang="zh-CN" sz="2025" i="1" dirty="0" err="1"/>
              <a:t>out.println</a:t>
            </a:r>
            <a:r>
              <a:rPr lang="en-US" altLang="zh-CN" sz="2025" i="1" dirty="0"/>
              <a:t>(b1 == b2);</a:t>
            </a:r>
          </a:p>
          <a:p>
            <a:pPr marL="365760" indent="-256032" fontAlgn="auto">
              <a:spcAft>
                <a:spcPts val="0"/>
              </a:spcAft>
              <a:buFont typeface="Wingdings 3"/>
              <a:buChar char=""/>
              <a:defRPr/>
            </a:pPr>
            <a:r>
              <a:rPr lang="en-US" altLang="zh-CN" sz="2025" dirty="0" err="1"/>
              <a:t>System.</a:t>
            </a:r>
            <a:r>
              <a:rPr lang="en-US" altLang="zh-CN" sz="2025" i="1" dirty="0" err="1"/>
              <a:t>out.println</a:t>
            </a:r>
            <a:r>
              <a:rPr lang="en-US" altLang="zh-CN" sz="2025" i="1" dirty="0"/>
              <a:t>(b3 == b4);</a:t>
            </a:r>
          </a:p>
          <a:p>
            <a:pPr marL="365760" indent="-256032" fontAlgn="auto">
              <a:spcAft>
                <a:spcPts val="0"/>
              </a:spcAft>
              <a:buFont typeface="Wingdings 3"/>
              <a:buChar char=""/>
              <a:defRPr/>
            </a:pPr>
            <a:r>
              <a:rPr lang="en-US" altLang="zh-CN" sz="2025" dirty="0" err="1"/>
              <a:t>System.</a:t>
            </a:r>
            <a:r>
              <a:rPr lang="en-US" altLang="zh-CN" sz="2025" i="1" dirty="0" err="1"/>
              <a:t>out.println</a:t>
            </a:r>
            <a:r>
              <a:rPr lang="en-US" altLang="zh-CN" sz="2025" i="1" dirty="0"/>
              <a:t>(d1 == d2);</a:t>
            </a:r>
          </a:p>
          <a:p>
            <a:pPr marL="365760" indent="-256032" fontAlgn="auto">
              <a:spcAft>
                <a:spcPts val="0"/>
              </a:spcAft>
              <a:buFont typeface="Wingdings 3"/>
              <a:buChar char=""/>
              <a:defRPr/>
            </a:pPr>
            <a:r>
              <a:rPr lang="en-US" altLang="zh-CN" sz="2025" dirty="0" err="1"/>
              <a:t>System.</a:t>
            </a:r>
            <a:r>
              <a:rPr lang="en-US" altLang="zh-CN" sz="2025" i="1" dirty="0" err="1"/>
              <a:t>out.println</a:t>
            </a:r>
            <a:r>
              <a:rPr lang="en-US" altLang="zh-CN" sz="2025" i="1" dirty="0"/>
              <a:t>(d3 == d4);</a:t>
            </a:r>
            <a:endParaRPr lang="zh-CN" altLang="en-US" sz="2025" dirty="0"/>
          </a:p>
        </p:txBody>
      </p:sp>
      <p:sp>
        <p:nvSpPr>
          <p:cNvPr id="17715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A75508ED-EA8B-4C60-B26E-3FBD4324CFB9}" type="slidenum">
              <a:rPr lang="en-US" altLang="zh-CN" sz="1000">
                <a:latin typeface="Arial" panose="020B0604020202020204" pitchFamily="34" charset="0"/>
              </a:rPr>
              <a:pPr fontAlgn="base">
                <a:spcBef>
                  <a:spcPct val="0"/>
                </a:spcBef>
                <a:spcAft>
                  <a:spcPct val="0"/>
                </a:spcAft>
              </a:pPr>
              <a:t>123</a:t>
            </a:fld>
            <a:endParaRPr lang="en-US" altLang="zh-CN" sz="1000">
              <a:latin typeface="Arial" panose="020B0604020202020204" pitchFamily="34" charset="0"/>
            </a:endParaRPr>
          </a:p>
        </p:txBody>
      </p:sp>
      <p:sp>
        <p:nvSpPr>
          <p:cNvPr id="5" name="标题 4"/>
          <p:cNvSpPr>
            <a:spLocks noGrp="1"/>
          </p:cNvSpPr>
          <p:nvPr>
            <p:ph type="title"/>
          </p:nvPr>
        </p:nvSpPr>
        <p:spPr/>
        <p:txBody>
          <a:bodyPr/>
          <a:lstStyle/>
          <a:p>
            <a:pPr fontAlgn="auto">
              <a:spcAft>
                <a:spcPts val="0"/>
              </a:spcAft>
              <a:defRPr/>
            </a:pPr>
            <a:r>
              <a:rPr lang="zh-CN" altLang="en-US" sz="3075" dirty="0" smtClean="0"/>
              <a:t>基本数据类型的包装类对象池</a:t>
            </a:r>
            <a:endParaRPr lang="zh-CN" altLang="en-US" sz="3075" dirty="0"/>
          </a:p>
        </p:txBody>
      </p:sp>
      <p:sp>
        <p:nvSpPr>
          <p:cNvPr id="6" name="矩形 5"/>
          <p:cNvSpPr>
            <a:spLocks noChangeArrowheads="1"/>
          </p:cNvSpPr>
          <p:nvPr/>
        </p:nvSpPr>
        <p:spPr bwMode="auto">
          <a:xfrm>
            <a:off x="4114800" y="5065713"/>
            <a:ext cx="45720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solidFill>
                  <a:srgbClr val="FF0000"/>
                </a:solidFill>
              </a:rPr>
              <a:t>false</a:t>
            </a:r>
          </a:p>
          <a:p>
            <a:pPr eaLnBrk="1" hangingPunct="1">
              <a:spcBef>
                <a:spcPct val="20000"/>
              </a:spcBef>
              <a:buClr>
                <a:schemeClr val="folHlink"/>
              </a:buClr>
              <a:buSzPct val="60000"/>
              <a:buFont typeface="Wingdings" panose="05000000000000000000" pitchFamily="2" charset="2"/>
              <a:buNone/>
            </a:pPr>
            <a:r>
              <a:rPr lang="en-US" altLang="zh-CN" sz="1500">
                <a:solidFill>
                  <a:srgbClr val="FF0000"/>
                </a:solidFill>
              </a:rPr>
              <a:t>true</a:t>
            </a:r>
          </a:p>
          <a:p>
            <a:pPr eaLnBrk="1" hangingPunct="1">
              <a:spcBef>
                <a:spcPct val="20000"/>
              </a:spcBef>
              <a:buClr>
                <a:schemeClr val="folHlink"/>
              </a:buClr>
              <a:buSzPct val="60000"/>
              <a:buFont typeface="Wingdings" panose="05000000000000000000" pitchFamily="2" charset="2"/>
              <a:buNone/>
            </a:pPr>
            <a:r>
              <a:rPr lang="en-US" altLang="zh-CN" sz="1500">
                <a:solidFill>
                  <a:srgbClr val="FF0000"/>
                </a:solidFill>
              </a:rPr>
              <a:t>false</a:t>
            </a:r>
          </a:p>
          <a:p>
            <a:pPr eaLnBrk="1" hangingPunct="1">
              <a:spcBef>
                <a:spcPct val="20000"/>
              </a:spcBef>
              <a:buClr>
                <a:schemeClr val="folHlink"/>
              </a:buClr>
              <a:buSzPct val="60000"/>
              <a:buFont typeface="Wingdings" panose="05000000000000000000" pitchFamily="2" charset="2"/>
              <a:buNone/>
            </a:pPr>
            <a:r>
              <a:rPr lang="en-US" altLang="zh-CN" sz="1500">
                <a:solidFill>
                  <a:srgbClr val="FF0000"/>
                </a:solidFill>
              </a:rPr>
              <a:t>true</a:t>
            </a:r>
          </a:p>
          <a:p>
            <a:pPr eaLnBrk="1" hangingPunct="1">
              <a:spcBef>
                <a:spcPct val="20000"/>
              </a:spcBef>
              <a:buClr>
                <a:schemeClr val="folHlink"/>
              </a:buClr>
              <a:buSzPct val="60000"/>
              <a:buFont typeface="Wingdings" panose="05000000000000000000" pitchFamily="2" charset="2"/>
              <a:buNone/>
            </a:pPr>
            <a:r>
              <a:rPr lang="en-US" altLang="zh-CN" sz="1500">
                <a:solidFill>
                  <a:srgbClr val="FF0000"/>
                </a:solidFill>
              </a:rPr>
              <a:t>false</a:t>
            </a:r>
          </a:p>
          <a:p>
            <a:pPr eaLnBrk="1" hangingPunct="1">
              <a:spcBef>
                <a:spcPct val="20000"/>
              </a:spcBef>
              <a:buClr>
                <a:schemeClr val="folHlink"/>
              </a:buClr>
              <a:buSzPct val="60000"/>
              <a:buFont typeface="Wingdings" panose="05000000000000000000" pitchFamily="2" charset="2"/>
              <a:buNone/>
            </a:pPr>
            <a:r>
              <a:rPr lang="en-US" altLang="zh-CN" sz="1500">
                <a:solidFill>
                  <a:srgbClr val="FF0000"/>
                </a:solidFill>
              </a:rPr>
              <a:t>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pPr algn="ctr" fontAlgn="auto">
              <a:spcAft>
                <a:spcPts val="0"/>
              </a:spcAft>
              <a:defRPr/>
            </a:pPr>
            <a:r>
              <a:rPr lang="en-US" altLang="zh-CN" sz="3075" dirty="0" smtClean="0"/>
              <a:t>Comparing</a:t>
            </a:r>
            <a:br>
              <a:rPr lang="en-US" altLang="zh-CN" sz="3075" dirty="0" smtClean="0"/>
            </a:br>
            <a:r>
              <a:rPr lang="en-US" altLang="zh-CN" sz="3075" dirty="0" err="1" smtClean="0"/>
              <a:t>equalsIgnoreCase</a:t>
            </a:r>
            <a:r>
              <a:rPr lang="en-US" altLang="zh-CN" sz="3075" dirty="0" smtClean="0"/>
              <a:t>()</a:t>
            </a:r>
            <a:r>
              <a:rPr lang="zh-CN" altLang="en-US" sz="3075" dirty="0" smtClean="0"/>
              <a:t> </a:t>
            </a:r>
            <a:r>
              <a:rPr lang="en-US" altLang="zh-CN" sz="3075" dirty="0" smtClean="0"/>
              <a:t>method</a:t>
            </a:r>
            <a:endParaRPr lang="zh-CN" altLang="en-US" sz="3075" dirty="0"/>
          </a:p>
        </p:txBody>
      </p:sp>
      <p:sp>
        <p:nvSpPr>
          <p:cNvPr id="586755" name="Rectangle 3"/>
          <p:cNvSpPr>
            <a:spLocks noGrp="1" noChangeArrowheads="1"/>
          </p:cNvSpPr>
          <p:nvPr>
            <p:ph type="body" sz="half" idx="1"/>
          </p:nvPr>
        </p:nvSpPr>
        <p:spPr>
          <a:xfrm>
            <a:off x="684213" y="1773238"/>
            <a:ext cx="8208962" cy="4608512"/>
          </a:xfrm>
        </p:spPr>
        <p:txBody>
          <a:bodyPr/>
          <a:lstStyle/>
          <a:p>
            <a:pPr marL="0" indent="723900">
              <a:buFont typeface="Wingdings" panose="05000000000000000000" pitchFamily="2" charset="2"/>
              <a:buNone/>
            </a:pPr>
            <a:r>
              <a:rPr lang="zh-CN" altLang="en-US" sz="2800" smtClean="0"/>
              <a:t>这个方法也用来比较两个字符串，不过它与</a:t>
            </a:r>
            <a:r>
              <a:rPr lang="en-US" altLang="zh-CN" sz="2800" smtClean="0"/>
              <a:t>equals()</a:t>
            </a:r>
            <a:r>
              <a:rPr lang="zh-CN" altLang="en-US" sz="2800" smtClean="0"/>
              <a:t>方法是有区别的，</a:t>
            </a:r>
            <a:r>
              <a:rPr lang="en-US" altLang="zh-CN" sz="2800" smtClean="0"/>
              <a:t>equalsIgnoreCase()</a:t>
            </a:r>
            <a:r>
              <a:rPr lang="zh-CN" altLang="en-US" sz="2800" smtClean="0"/>
              <a:t>方法在比较两个字符串时不区分大小写，该方法的定义如下：</a:t>
            </a:r>
          </a:p>
          <a:p>
            <a:pPr marL="0" indent="723900">
              <a:buFont typeface="Wingdings" panose="05000000000000000000" pitchFamily="2" charset="2"/>
              <a:buNone/>
            </a:pPr>
            <a:endParaRPr lang="zh-CN" altLang="en-US" smtClean="0"/>
          </a:p>
          <a:p>
            <a:pPr marL="0" indent="723900">
              <a:buFont typeface="Wingdings" panose="05000000000000000000" pitchFamily="2" charset="2"/>
              <a:buNone/>
            </a:pPr>
            <a:r>
              <a:rPr lang="zh-CN" altLang="en-US" sz="2800" smtClean="0"/>
              <a:t>下面用</a:t>
            </a:r>
            <a:r>
              <a:rPr lang="en-US" altLang="zh-CN" sz="2800" smtClean="0"/>
              <a:t>equalsIgnoreCase()</a:t>
            </a:r>
            <a:r>
              <a:rPr lang="zh-CN" altLang="en-US" sz="2800" smtClean="0"/>
              <a:t>方法比较字符串“</a:t>
            </a:r>
            <a:r>
              <a:rPr lang="en-US" altLang="zh-CN" sz="2800" smtClean="0"/>
              <a:t>A”</a:t>
            </a:r>
            <a:r>
              <a:rPr lang="zh-CN" altLang="en-US" sz="2800" smtClean="0"/>
              <a:t>和字符串“</a:t>
            </a:r>
            <a:r>
              <a:rPr lang="en-US" altLang="zh-CN" sz="2800" smtClean="0"/>
              <a:t>a”</a:t>
            </a:r>
            <a:r>
              <a:rPr lang="zh-CN" altLang="en-US" sz="2800" smtClean="0"/>
              <a:t>是否相等：</a:t>
            </a:r>
          </a:p>
          <a:p>
            <a:pPr marL="0" indent="723900">
              <a:buFont typeface="Wingdings" panose="05000000000000000000" pitchFamily="2" charset="2"/>
              <a:buNone/>
            </a:pPr>
            <a:endParaRPr lang="zh-CN" altLang="en-US" smtClean="0"/>
          </a:p>
          <a:p>
            <a:pPr marL="0" indent="723900">
              <a:buFont typeface="Wingdings" panose="05000000000000000000" pitchFamily="2" charset="2"/>
              <a:buNone/>
            </a:pPr>
            <a:endParaRPr lang="zh-CN" altLang="en-US" smtClean="0"/>
          </a:p>
        </p:txBody>
      </p:sp>
      <p:sp>
        <p:nvSpPr>
          <p:cNvPr id="178180"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1"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2"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3"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4"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5"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6"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7"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8"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9"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90"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91"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92"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93"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94"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95"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96"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97" name="Rectangle 23"/>
          <p:cNvSpPr>
            <a:spLocks noChangeArrowheads="1"/>
          </p:cNvSpPr>
          <p:nvPr/>
        </p:nvSpPr>
        <p:spPr bwMode="auto">
          <a:xfrm>
            <a:off x="684213" y="3573463"/>
            <a:ext cx="8064500" cy="360362"/>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en-US" sz="2000">
                <a:latin typeface="Arial" panose="020B0604020202020204" pitchFamily="34" charset="0"/>
              </a:rPr>
              <a:t>public boolean equalsIgnoreCase(String str)</a:t>
            </a:r>
            <a:endParaRPr lang="en-US" altLang="zh-CN" sz="2000">
              <a:latin typeface="Arial" panose="020B0604020202020204" pitchFamily="34" charset="0"/>
            </a:endParaRPr>
          </a:p>
        </p:txBody>
      </p:sp>
      <p:sp>
        <p:nvSpPr>
          <p:cNvPr id="586776" name="Rectangle 24"/>
          <p:cNvSpPr>
            <a:spLocks noChangeArrowheads="1"/>
          </p:cNvSpPr>
          <p:nvPr/>
        </p:nvSpPr>
        <p:spPr bwMode="auto">
          <a:xfrm>
            <a:off x="684213" y="4868863"/>
            <a:ext cx="7991475" cy="719137"/>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str = "A";</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boolean b = str. equalsIgnoreCase("a");	// </a:t>
            </a:r>
            <a:r>
              <a:rPr lang="zh-CN" altLang="en-US" sz="2000">
                <a:latin typeface="Arial" panose="020B0604020202020204" pitchFamily="34" charset="0"/>
              </a:rPr>
              <a:t>比较结果</a:t>
            </a:r>
            <a:r>
              <a:rPr lang="en-US" altLang="zh-CN" sz="2000">
                <a:latin typeface="Arial" panose="020B0604020202020204" pitchFamily="34" charset="0"/>
              </a:rPr>
              <a:t>b</a:t>
            </a:r>
            <a:r>
              <a:rPr lang="zh-CN" altLang="en-US" sz="2000">
                <a:latin typeface="Arial" panose="020B0604020202020204" pitchFamily="34" charset="0"/>
              </a:rPr>
              <a:t>为</a:t>
            </a:r>
            <a:r>
              <a:rPr lang="en-US" altLang="zh-CN" sz="2000">
                <a:latin typeface="Arial" panose="020B0604020202020204" pitchFamily="34" charset="0"/>
              </a:rPr>
              <a:t>true</a:t>
            </a:r>
          </a:p>
        </p:txBody>
      </p:sp>
      <p:sp>
        <p:nvSpPr>
          <p:cNvPr id="178199"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1E8BDB57-4F5A-4222-9C2F-AAE56A4BE7A9}" type="slidenum">
              <a:rPr lang="en-US" altLang="zh-CN" sz="1000" smtClean="0">
                <a:latin typeface="Arial" panose="020B0604020202020204" pitchFamily="34" charset="0"/>
              </a:rPr>
              <a:pPr fontAlgn="base">
                <a:spcBef>
                  <a:spcPct val="0"/>
                </a:spcBef>
                <a:spcAft>
                  <a:spcPct val="0"/>
                </a:spcAft>
              </a:pPr>
              <a:t>124</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675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6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7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1042988" y="214313"/>
            <a:ext cx="8101012" cy="1462087"/>
          </a:xfrm>
        </p:spPr>
        <p:txBody>
          <a:bodyPr/>
          <a:lstStyle/>
          <a:p>
            <a:pPr algn="ctr" fontAlgn="auto">
              <a:spcAft>
                <a:spcPts val="0"/>
              </a:spcAft>
              <a:defRPr/>
            </a:pPr>
            <a:r>
              <a:rPr lang="zh-CN" altLang="en-US" sz="3075"/>
              <a:t>比较字符串</a:t>
            </a:r>
            <a:br>
              <a:rPr lang="zh-CN" altLang="en-US" sz="3075"/>
            </a:br>
            <a:r>
              <a:rPr lang="en-US" altLang="zh-CN" sz="3075"/>
              <a:t>startsWith() </a:t>
            </a:r>
            <a:r>
              <a:rPr lang="zh-CN" altLang="en-US" sz="3075"/>
              <a:t>和</a:t>
            </a:r>
            <a:r>
              <a:rPr lang="en-US" altLang="zh-CN" sz="3075"/>
              <a:t>endsWith()</a:t>
            </a:r>
            <a:r>
              <a:rPr lang="zh-CN" altLang="en-US" sz="3075"/>
              <a:t>方法</a:t>
            </a:r>
          </a:p>
        </p:txBody>
      </p:sp>
      <p:sp>
        <p:nvSpPr>
          <p:cNvPr id="588803" name="Rectangle 3"/>
          <p:cNvSpPr>
            <a:spLocks noGrp="1" noChangeArrowheads="1"/>
          </p:cNvSpPr>
          <p:nvPr>
            <p:ph type="body" sz="half" idx="1"/>
          </p:nvPr>
        </p:nvSpPr>
        <p:spPr>
          <a:xfrm>
            <a:off x="684213" y="1773238"/>
            <a:ext cx="8208962" cy="4608512"/>
          </a:xfrm>
        </p:spPr>
        <p:txBody>
          <a:bodyPr/>
          <a:lstStyle/>
          <a:p>
            <a:pPr marL="0" indent="723900">
              <a:buFont typeface="Wingdings" panose="05000000000000000000" pitchFamily="2" charset="2"/>
              <a:buNone/>
            </a:pPr>
            <a:r>
              <a:rPr lang="zh-CN" altLang="en-US" sz="2800" dirty="0" smtClean="0"/>
              <a:t>这两方法分别用于判断字符串是否以指定的字符串开始或结束，它们的定义如下：</a:t>
            </a:r>
          </a:p>
          <a:p>
            <a:pPr marL="0" indent="723900">
              <a:buFont typeface="Wingdings" panose="05000000000000000000" pitchFamily="2" charset="2"/>
              <a:buNone/>
            </a:pPr>
            <a:endParaRPr lang="zh-CN" altLang="en-US" sz="2800" dirty="0" smtClean="0"/>
          </a:p>
          <a:p>
            <a:pPr marL="0" indent="723900">
              <a:buFont typeface="Wingdings" panose="05000000000000000000" pitchFamily="2" charset="2"/>
              <a:buNone/>
            </a:pPr>
            <a:r>
              <a:rPr lang="zh-CN" altLang="en-US" sz="2800" dirty="0" smtClean="0"/>
              <a:t>参数</a:t>
            </a:r>
            <a:r>
              <a:rPr lang="en-US" altLang="zh-CN" sz="2800" dirty="0" smtClean="0"/>
              <a:t>prefix</a:t>
            </a:r>
            <a:r>
              <a:rPr lang="zh-CN" altLang="en-US" sz="2800" dirty="0" smtClean="0"/>
              <a:t>和</a:t>
            </a:r>
            <a:r>
              <a:rPr lang="en-US" altLang="zh-CN" sz="2800" dirty="0" smtClean="0"/>
              <a:t>suffix</a:t>
            </a:r>
            <a:r>
              <a:rPr lang="zh-CN" altLang="en-US" sz="2800" dirty="0" smtClean="0"/>
              <a:t>为欲比较的字符串对象，该方法的返回值为</a:t>
            </a:r>
            <a:r>
              <a:rPr lang="en-US" altLang="zh-CN" sz="2800" dirty="0" err="1" smtClean="0"/>
              <a:t>boolean</a:t>
            </a:r>
            <a:r>
              <a:rPr lang="zh-CN" altLang="en-US" sz="2800" dirty="0" smtClean="0"/>
              <a:t>型，</a:t>
            </a:r>
          </a:p>
          <a:p>
            <a:pPr marL="0" indent="723900">
              <a:buFont typeface="Wingdings" panose="05000000000000000000" pitchFamily="2" charset="2"/>
              <a:buNone/>
            </a:pPr>
            <a:r>
              <a:rPr lang="zh-CN" altLang="en-US" sz="2800" dirty="0" smtClean="0"/>
              <a:t>例如分别判断字符串“</a:t>
            </a:r>
            <a:r>
              <a:rPr lang="en-US" altLang="zh-CN" sz="2800" dirty="0" smtClean="0"/>
              <a:t>ABCDE”</a:t>
            </a:r>
            <a:r>
              <a:rPr lang="zh-CN" altLang="en-US" sz="2800" dirty="0" smtClean="0"/>
              <a:t>是否以字符串“</a:t>
            </a:r>
            <a:r>
              <a:rPr lang="en-US" altLang="zh-CN" sz="2800" dirty="0" smtClean="0"/>
              <a:t>a”</a:t>
            </a:r>
            <a:r>
              <a:rPr lang="zh-CN" altLang="en-US" sz="2800" dirty="0" smtClean="0"/>
              <a:t>开始以及以字符串“</a:t>
            </a:r>
            <a:r>
              <a:rPr lang="en-US" altLang="zh-CN" sz="2800" dirty="0" smtClean="0"/>
              <a:t>DE”</a:t>
            </a:r>
            <a:r>
              <a:rPr lang="zh-CN" altLang="en-US" sz="2800" dirty="0" smtClean="0"/>
              <a:t>结束：</a:t>
            </a:r>
          </a:p>
          <a:p>
            <a:pPr marL="0" indent="723900">
              <a:buFont typeface="Wingdings" panose="05000000000000000000" pitchFamily="2" charset="2"/>
              <a:buNone/>
            </a:pPr>
            <a:endParaRPr lang="zh-CN" altLang="en-US" sz="2800" dirty="0" smtClean="0"/>
          </a:p>
          <a:p>
            <a:pPr marL="0" indent="723900">
              <a:buFont typeface="Wingdings" panose="05000000000000000000" pitchFamily="2" charset="2"/>
              <a:buNone/>
            </a:pPr>
            <a:endParaRPr lang="en-US" altLang="zh-CN" dirty="0" smtClean="0"/>
          </a:p>
        </p:txBody>
      </p:sp>
      <p:sp>
        <p:nvSpPr>
          <p:cNvPr id="181252"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181253"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4"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5"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6"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7"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8"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9"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0"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1"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2"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3"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4"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5"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6"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7"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8"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9"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70" name="Rectangle 23"/>
          <p:cNvSpPr>
            <a:spLocks noChangeArrowheads="1"/>
          </p:cNvSpPr>
          <p:nvPr/>
        </p:nvSpPr>
        <p:spPr bwMode="auto">
          <a:xfrm>
            <a:off x="684213" y="2605088"/>
            <a:ext cx="8064500" cy="577850"/>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en-US" sz="2000">
                <a:latin typeface="Arial" panose="020B0604020202020204" pitchFamily="34" charset="0"/>
              </a:rPr>
              <a:t>public boolean startsWith(String prefix)</a:t>
            </a:r>
          </a:p>
          <a:p>
            <a:pPr eaLnBrk="1" hangingPunct="1">
              <a:spcBef>
                <a:spcPct val="20000"/>
              </a:spcBef>
              <a:buClr>
                <a:schemeClr val="folHlink"/>
              </a:buClr>
              <a:buSzPct val="60000"/>
              <a:buFont typeface="Wingdings" panose="05000000000000000000" pitchFamily="2" charset="2"/>
              <a:buNone/>
            </a:pPr>
            <a:r>
              <a:rPr lang="en-US" altLang="en-US" sz="2000">
                <a:latin typeface="Arial" panose="020B0604020202020204" pitchFamily="34" charset="0"/>
              </a:rPr>
              <a:t>public boolean endsWith(String suffix)</a:t>
            </a:r>
          </a:p>
        </p:txBody>
      </p:sp>
      <p:sp>
        <p:nvSpPr>
          <p:cNvPr id="588824" name="Rectangle 24"/>
          <p:cNvSpPr>
            <a:spLocks noChangeArrowheads="1"/>
          </p:cNvSpPr>
          <p:nvPr/>
        </p:nvSpPr>
        <p:spPr bwMode="auto">
          <a:xfrm>
            <a:off x="684213" y="5086350"/>
            <a:ext cx="7991475" cy="1023938"/>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str = "ABCDE";</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boolean bs = str.startsWith(“a”);         // </a:t>
            </a:r>
            <a:r>
              <a:rPr lang="zh-CN" altLang="en-US" sz="2000">
                <a:latin typeface="Arial" panose="020B0604020202020204" pitchFamily="34" charset="0"/>
              </a:rPr>
              <a:t>比较结果</a:t>
            </a:r>
            <a:r>
              <a:rPr lang="en-US" altLang="zh-CN" sz="2000">
                <a:latin typeface="Arial" panose="020B0604020202020204" pitchFamily="34" charset="0"/>
              </a:rPr>
              <a:t>bs</a:t>
            </a:r>
            <a:r>
              <a:rPr lang="zh-CN" altLang="en-US" sz="2000">
                <a:latin typeface="Arial" panose="020B0604020202020204" pitchFamily="34" charset="0"/>
              </a:rPr>
              <a:t>为</a:t>
            </a:r>
            <a:r>
              <a:rPr lang="en-US" altLang="zh-CN" sz="2000">
                <a:latin typeface="Arial" panose="020B0604020202020204" pitchFamily="34" charset="0"/>
              </a:rPr>
              <a:t>false</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boolean be = str.endsWith("DE");	     // </a:t>
            </a:r>
            <a:r>
              <a:rPr lang="zh-CN" altLang="en-US" sz="2000">
                <a:latin typeface="Arial" panose="020B0604020202020204" pitchFamily="34" charset="0"/>
              </a:rPr>
              <a:t>比较结果</a:t>
            </a:r>
            <a:r>
              <a:rPr lang="en-US" altLang="zh-CN" sz="2000">
                <a:latin typeface="Arial" panose="020B0604020202020204" pitchFamily="34" charset="0"/>
              </a:rPr>
              <a:t>be</a:t>
            </a:r>
            <a:r>
              <a:rPr lang="zh-CN" altLang="en-US" sz="2000">
                <a:latin typeface="Arial" panose="020B0604020202020204" pitchFamily="34" charset="0"/>
              </a:rPr>
              <a:t>为</a:t>
            </a:r>
            <a:r>
              <a:rPr lang="en-US" altLang="zh-CN" sz="2000">
                <a:latin typeface="Arial" panose="020B0604020202020204" pitchFamily="34" charset="0"/>
              </a:rPr>
              <a:t>true</a:t>
            </a:r>
          </a:p>
        </p:txBody>
      </p:sp>
      <p:sp>
        <p:nvSpPr>
          <p:cNvPr id="18127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FD76F6D9-FA1C-4D27-9BF1-322DA665528E}" type="slidenum">
              <a:rPr lang="en-US" altLang="zh-CN" sz="1000" smtClean="0">
                <a:latin typeface="Arial" panose="020B0604020202020204" pitchFamily="34" charset="0"/>
              </a:rPr>
              <a:pPr fontAlgn="base">
                <a:spcBef>
                  <a:spcPct val="0"/>
                </a:spcBef>
                <a:spcAft>
                  <a:spcPct val="0"/>
                </a:spcAft>
              </a:pPr>
              <a:t>125</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0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8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24"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908" name="Rectangle 60"/>
          <p:cNvSpPr>
            <a:spLocks noChangeArrowheads="1"/>
          </p:cNvSpPr>
          <p:nvPr/>
        </p:nvSpPr>
        <p:spPr bwMode="auto">
          <a:xfrm>
            <a:off x="539750" y="476250"/>
            <a:ext cx="8208963" cy="590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800">
                <a:solidFill>
                  <a:srgbClr val="333399"/>
                </a:solidFill>
                <a:latin typeface="Arial" panose="020B0604020202020204" pitchFamily="34" charset="0"/>
              </a:rPr>
              <a:t>startsWith() </a:t>
            </a:r>
            <a:r>
              <a:rPr lang="zh-CN" altLang="en-US" sz="2800">
                <a:solidFill>
                  <a:srgbClr val="333399"/>
                </a:solidFill>
                <a:latin typeface="Arial" panose="020B0604020202020204" pitchFamily="34" charset="0"/>
              </a:rPr>
              <a:t>还有一个重载方法，可以指定索引位置开始是否为指定的字符串，重载方法定义如下：</a:t>
            </a:r>
          </a:p>
          <a:p>
            <a:pPr eaLnBrk="1" hangingPunct="1">
              <a:spcBef>
                <a:spcPct val="20000"/>
              </a:spcBef>
              <a:buClr>
                <a:schemeClr val="folHlink"/>
              </a:buClr>
              <a:buSzPct val="60000"/>
              <a:buFont typeface="Wingdings" panose="05000000000000000000" pitchFamily="2" charset="2"/>
              <a:buNone/>
            </a:pPr>
            <a:endParaRPr lang="zh-CN" altLang="en-US" sz="2800">
              <a:solidFill>
                <a:srgbClr val="333399"/>
              </a:solidFill>
              <a:latin typeface="Arial" panose="020B0604020202020204" pitchFamily="34" charset="0"/>
            </a:endParaRPr>
          </a:p>
          <a:p>
            <a:pPr eaLnBrk="1" hangingPunct="1">
              <a:spcBef>
                <a:spcPct val="20000"/>
              </a:spcBef>
              <a:buClr>
                <a:schemeClr val="folHlink"/>
              </a:buClr>
              <a:buSzPct val="60000"/>
              <a:buFont typeface="Wingdings" panose="05000000000000000000" pitchFamily="2" charset="2"/>
              <a:buNone/>
            </a:pPr>
            <a:r>
              <a:rPr lang="zh-CN" altLang="en-US" sz="2800">
                <a:solidFill>
                  <a:srgbClr val="333399"/>
                </a:solidFill>
                <a:latin typeface="Arial" panose="020B0604020202020204" pitchFamily="34" charset="0"/>
              </a:rPr>
              <a:t>方法的第二个参数</a:t>
            </a:r>
            <a:r>
              <a:rPr lang="en-US" altLang="zh-CN" sz="2800">
                <a:solidFill>
                  <a:srgbClr val="333399"/>
                </a:solidFill>
                <a:latin typeface="Arial" panose="020B0604020202020204" pitchFamily="34" charset="0"/>
              </a:rPr>
              <a:t>toffset</a:t>
            </a:r>
            <a:r>
              <a:rPr lang="zh-CN" altLang="en-US" sz="2800">
                <a:solidFill>
                  <a:srgbClr val="333399"/>
                </a:solidFill>
                <a:latin typeface="Arial" panose="020B0604020202020204" pitchFamily="34" charset="0"/>
              </a:rPr>
              <a:t>是比较字符串的索引位置。</a:t>
            </a:r>
          </a:p>
          <a:p>
            <a:pPr eaLnBrk="1" hangingPunct="1">
              <a:spcBef>
                <a:spcPct val="20000"/>
              </a:spcBef>
              <a:buClr>
                <a:schemeClr val="folHlink"/>
              </a:buClr>
              <a:buSzPct val="60000"/>
              <a:buFont typeface="Wingdings" panose="05000000000000000000" pitchFamily="2" charset="2"/>
              <a:buNone/>
            </a:pPr>
            <a:r>
              <a:rPr lang="zh-CN" altLang="en-US" sz="2800">
                <a:solidFill>
                  <a:srgbClr val="333399"/>
                </a:solidFill>
                <a:latin typeface="Arial" panose="020B0604020202020204" pitchFamily="34" charset="0"/>
              </a:rPr>
              <a:t>例如下面的代码判断字符串“</a:t>
            </a:r>
            <a:r>
              <a:rPr lang="en-US" altLang="zh-CN" sz="2800">
                <a:solidFill>
                  <a:srgbClr val="333399"/>
                </a:solidFill>
                <a:latin typeface="Arial" panose="020B0604020202020204" pitchFamily="34" charset="0"/>
              </a:rPr>
              <a:t>ABCDE”</a:t>
            </a:r>
            <a:r>
              <a:rPr lang="zh-CN" altLang="en-US" sz="2800">
                <a:solidFill>
                  <a:srgbClr val="333399"/>
                </a:solidFill>
                <a:latin typeface="Arial" panose="020B0604020202020204" pitchFamily="34" charset="0"/>
              </a:rPr>
              <a:t>从索引位置</a:t>
            </a:r>
            <a:r>
              <a:rPr lang="en-US" altLang="zh-CN" sz="2800">
                <a:solidFill>
                  <a:srgbClr val="333399"/>
                </a:solidFill>
                <a:latin typeface="Arial" panose="020B0604020202020204" pitchFamily="34" charset="0"/>
              </a:rPr>
              <a:t>2</a:t>
            </a:r>
            <a:r>
              <a:rPr lang="zh-CN" altLang="en-US" sz="2800">
                <a:solidFill>
                  <a:srgbClr val="333399"/>
                </a:solidFill>
                <a:latin typeface="Arial" panose="020B0604020202020204" pitchFamily="34" charset="0"/>
              </a:rPr>
              <a:t>开始是否为字符串“</a:t>
            </a:r>
            <a:r>
              <a:rPr lang="en-US" altLang="zh-CN" sz="2800">
                <a:solidFill>
                  <a:srgbClr val="333399"/>
                </a:solidFill>
                <a:latin typeface="Arial" panose="020B0604020202020204" pitchFamily="34" charset="0"/>
              </a:rPr>
              <a:t>CD”</a:t>
            </a:r>
            <a:r>
              <a:rPr lang="zh-CN" altLang="en-US" sz="2800">
                <a:solidFill>
                  <a:srgbClr val="333399"/>
                </a:solidFill>
                <a:latin typeface="Arial" panose="020B0604020202020204" pitchFamily="34" charset="0"/>
              </a:rPr>
              <a:t>：</a:t>
            </a:r>
          </a:p>
          <a:p>
            <a:pPr eaLnBrk="1" hangingPunct="1">
              <a:spcBef>
                <a:spcPct val="20000"/>
              </a:spcBef>
              <a:buClr>
                <a:schemeClr val="folHlink"/>
              </a:buClr>
              <a:buSzPct val="60000"/>
              <a:buFont typeface="Wingdings" panose="05000000000000000000" pitchFamily="2" charset="2"/>
              <a:buNone/>
            </a:pPr>
            <a:endParaRPr lang="zh-CN" altLang="en-US" sz="2800">
              <a:solidFill>
                <a:srgbClr val="333399"/>
              </a:solidFill>
              <a:latin typeface="Arial" panose="020B0604020202020204" pitchFamily="34" charset="0"/>
            </a:endParaRPr>
          </a:p>
          <a:p>
            <a:pPr eaLnBrk="1" hangingPunct="1">
              <a:spcBef>
                <a:spcPct val="20000"/>
              </a:spcBef>
              <a:buClr>
                <a:schemeClr val="folHlink"/>
              </a:buClr>
              <a:buSzPct val="60000"/>
              <a:buFont typeface="Wingdings" panose="05000000000000000000" pitchFamily="2" charset="2"/>
              <a:buNone/>
            </a:pPr>
            <a:endParaRPr lang="zh-CN" altLang="en-US" sz="2800">
              <a:solidFill>
                <a:srgbClr val="333399"/>
              </a:solidFill>
              <a:latin typeface="Arial" panose="020B0604020202020204" pitchFamily="34" charset="0"/>
            </a:endParaRPr>
          </a:p>
          <a:p>
            <a:pPr eaLnBrk="1" hangingPunct="1">
              <a:spcBef>
                <a:spcPct val="20000"/>
              </a:spcBef>
              <a:buClr>
                <a:schemeClr val="folHlink"/>
              </a:buClr>
              <a:buSzPct val="60000"/>
              <a:buFont typeface="Wingdings" panose="05000000000000000000" pitchFamily="2" charset="2"/>
              <a:buNone/>
            </a:pPr>
            <a:r>
              <a:rPr lang="zh-CN" altLang="en-US" sz="2800">
                <a:solidFill>
                  <a:srgbClr val="333399"/>
                </a:solidFill>
                <a:latin typeface="Arial" panose="020B0604020202020204" pitchFamily="34" charset="0"/>
              </a:rPr>
              <a:t>上面代码的判断结果为</a:t>
            </a:r>
            <a:r>
              <a:rPr lang="en-US" altLang="zh-CN" sz="2800">
                <a:solidFill>
                  <a:srgbClr val="333399"/>
                </a:solidFill>
                <a:latin typeface="Arial" panose="020B0604020202020204" pitchFamily="34" charset="0"/>
              </a:rPr>
              <a:t>true</a:t>
            </a:r>
            <a:r>
              <a:rPr lang="zh-CN" altLang="en-US" sz="2800">
                <a:solidFill>
                  <a:srgbClr val="333399"/>
                </a:solidFill>
                <a:latin typeface="Arial" panose="020B0604020202020204" pitchFamily="34" charset="0"/>
              </a:rPr>
              <a:t>，即字符串“</a:t>
            </a:r>
            <a:r>
              <a:rPr lang="en-US" altLang="zh-CN" sz="2800">
                <a:solidFill>
                  <a:srgbClr val="333399"/>
                </a:solidFill>
                <a:latin typeface="Arial" panose="020B0604020202020204" pitchFamily="34" charset="0"/>
              </a:rPr>
              <a:t>ABCDE”</a:t>
            </a:r>
            <a:r>
              <a:rPr lang="zh-CN" altLang="en-US" sz="2800">
                <a:solidFill>
                  <a:srgbClr val="333399"/>
                </a:solidFill>
                <a:latin typeface="Arial" panose="020B0604020202020204" pitchFamily="34" charset="0"/>
              </a:rPr>
              <a:t>从索引位置</a:t>
            </a:r>
            <a:r>
              <a:rPr lang="en-US" altLang="zh-CN" sz="2800">
                <a:solidFill>
                  <a:srgbClr val="333399"/>
                </a:solidFill>
                <a:latin typeface="Arial" panose="020B0604020202020204" pitchFamily="34" charset="0"/>
              </a:rPr>
              <a:t>2</a:t>
            </a:r>
            <a:r>
              <a:rPr lang="zh-CN" altLang="en-US" sz="2800">
                <a:solidFill>
                  <a:srgbClr val="333399"/>
                </a:solidFill>
                <a:latin typeface="Arial" panose="020B0604020202020204" pitchFamily="34" charset="0"/>
              </a:rPr>
              <a:t>开始是字符串“</a:t>
            </a:r>
            <a:r>
              <a:rPr lang="en-US" altLang="zh-CN" sz="2800">
                <a:solidFill>
                  <a:srgbClr val="333399"/>
                </a:solidFill>
                <a:latin typeface="Arial" panose="020B0604020202020204" pitchFamily="34" charset="0"/>
              </a:rPr>
              <a:t>CD”</a:t>
            </a:r>
            <a:r>
              <a:rPr lang="zh-CN" altLang="en-US" sz="2800">
                <a:solidFill>
                  <a:srgbClr val="333399"/>
                </a:solidFill>
                <a:latin typeface="Arial" panose="020B0604020202020204" pitchFamily="34" charset="0"/>
              </a:rPr>
              <a:t>。</a:t>
            </a:r>
          </a:p>
          <a:p>
            <a:pPr eaLnBrk="1" hangingPunct="1">
              <a:spcBef>
                <a:spcPct val="20000"/>
              </a:spcBef>
              <a:buClr>
                <a:schemeClr val="folHlink"/>
              </a:buClr>
              <a:buSzPct val="60000"/>
              <a:buFont typeface="Wingdings" panose="05000000000000000000" pitchFamily="2" charset="2"/>
              <a:buNone/>
            </a:pPr>
            <a:endParaRPr lang="en-US" altLang="zh-CN" sz="2800">
              <a:solidFill>
                <a:srgbClr val="333399"/>
              </a:solidFill>
              <a:latin typeface="Arial" panose="020B0604020202020204" pitchFamily="34" charset="0"/>
            </a:endParaRPr>
          </a:p>
        </p:txBody>
      </p:sp>
      <p:sp>
        <p:nvSpPr>
          <p:cNvPr id="183299" name="Rectangle 61"/>
          <p:cNvSpPr>
            <a:spLocks noChangeArrowheads="1"/>
          </p:cNvSpPr>
          <p:nvPr/>
        </p:nvSpPr>
        <p:spPr bwMode="auto">
          <a:xfrm>
            <a:off x="611188" y="1484313"/>
            <a:ext cx="8137525" cy="360362"/>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public boolean startsWith(String prefix, int toffset)</a:t>
            </a:r>
          </a:p>
        </p:txBody>
      </p:sp>
      <p:sp>
        <p:nvSpPr>
          <p:cNvPr id="590910" name="Rectangle 62"/>
          <p:cNvSpPr>
            <a:spLocks noChangeArrowheads="1"/>
          </p:cNvSpPr>
          <p:nvPr/>
        </p:nvSpPr>
        <p:spPr bwMode="auto">
          <a:xfrm>
            <a:off x="539750" y="4005263"/>
            <a:ext cx="8280400" cy="647700"/>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str = "ABCDE";</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boolean b = str.startsWith("CD", 2);</a:t>
            </a:r>
          </a:p>
        </p:txBody>
      </p:sp>
      <p:sp>
        <p:nvSpPr>
          <p:cNvPr id="18330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11267E72-FA41-45F9-AE6B-EBD3F82908CF}" type="slidenum">
              <a:rPr lang="en-US" altLang="zh-CN" sz="1000">
                <a:latin typeface="Arial" panose="020B0604020202020204" pitchFamily="34" charset="0"/>
              </a:rPr>
              <a:pPr fontAlgn="base">
                <a:spcBef>
                  <a:spcPct val="0"/>
                </a:spcBef>
                <a:spcAft>
                  <a:spcPct val="0"/>
                </a:spcAft>
              </a:pPr>
              <a:t>126</a:t>
            </a:fld>
            <a:endParaRPr lang="en-US" altLang="zh-CN"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0908">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09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09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910"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pPr algn="ctr" fontAlgn="auto">
              <a:spcAft>
                <a:spcPts val="0"/>
              </a:spcAft>
              <a:defRPr/>
            </a:pPr>
            <a:r>
              <a:rPr lang="zh-CN" altLang="en-US" sz="3075"/>
              <a:t>获取字符串的长度</a:t>
            </a:r>
          </a:p>
        </p:txBody>
      </p:sp>
      <p:sp>
        <p:nvSpPr>
          <p:cNvPr id="580611" name="Rectangle 3"/>
          <p:cNvSpPr>
            <a:spLocks noGrp="1" noChangeArrowheads="1"/>
          </p:cNvSpPr>
          <p:nvPr>
            <p:ph type="body" sz="half" idx="1"/>
          </p:nvPr>
        </p:nvSpPr>
        <p:spPr>
          <a:xfrm>
            <a:off x="684213" y="1773238"/>
            <a:ext cx="7991475" cy="4246562"/>
          </a:xfrm>
        </p:spPr>
        <p:txBody>
          <a:bodyPr/>
          <a:lstStyle/>
          <a:p>
            <a:pPr marL="0" indent="723900">
              <a:buFont typeface="Wingdings" panose="05000000000000000000" pitchFamily="2" charset="2"/>
              <a:buNone/>
            </a:pPr>
            <a:r>
              <a:rPr lang="zh-CN" altLang="en-US" sz="2800" dirty="0" smtClean="0"/>
              <a:t>字符串是一个对象，在这个对象中包含</a:t>
            </a:r>
            <a:r>
              <a:rPr lang="en-US" altLang="zh-CN" sz="2800" dirty="0" smtClean="0"/>
              <a:t>length</a:t>
            </a:r>
            <a:r>
              <a:rPr lang="zh-CN" altLang="en-US" sz="2800" dirty="0" smtClean="0"/>
              <a:t>属性，它是该字符串的长度，使用</a:t>
            </a:r>
            <a:r>
              <a:rPr lang="en-US" altLang="zh-CN" sz="2800" dirty="0" smtClean="0"/>
              <a:t>String</a:t>
            </a:r>
            <a:r>
              <a:rPr lang="zh-CN" altLang="en-US" sz="2800" dirty="0" smtClean="0"/>
              <a:t>类中的</a:t>
            </a:r>
            <a:r>
              <a:rPr lang="en-US" altLang="zh-CN" sz="2800" dirty="0" smtClean="0"/>
              <a:t>length()</a:t>
            </a:r>
            <a:r>
              <a:rPr lang="zh-CN" altLang="en-US" sz="2800" dirty="0" smtClean="0"/>
              <a:t>方法可以获取该属性值。</a:t>
            </a:r>
          </a:p>
          <a:p>
            <a:pPr marL="0" indent="723900">
              <a:buFont typeface="Wingdings" panose="05000000000000000000" pitchFamily="2" charset="2"/>
              <a:buNone/>
            </a:pPr>
            <a:r>
              <a:rPr lang="zh-CN" altLang="en-US" sz="2800" dirty="0" smtClean="0"/>
              <a:t>例如获取字符串“</a:t>
            </a:r>
            <a:r>
              <a:rPr lang="en-US" altLang="zh-CN" sz="2800" dirty="0" err="1" smtClean="0"/>
              <a:t>abcdefghij</a:t>
            </a:r>
            <a:r>
              <a:rPr lang="en-US" altLang="zh-CN" sz="2800" dirty="0" smtClean="0"/>
              <a:t>”</a:t>
            </a:r>
            <a:r>
              <a:rPr lang="zh-CN" altLang="en-US" sz="2800" dirty="0" smtClean="0"/>
              <a:t>长度的代码如下：</a:t>
            </a:r>
            <a:endParaRPr lang="zh-CN" altLang="en-US" dirty="0" smtClean="0"/>
          </a:p>
        </p:txBody>
      </p:sp>
      <p:sp>
        <p:nvSpPr>
          <p:cNvPr id="185348"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185349"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0"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1"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2"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3"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4"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5"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6"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7"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8"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9"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60"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61"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62"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63"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64"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65"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31" name="Rectangle 23"/>
          <p:cNvSpPr>
            <a:spLocks noChangeArrowheads="1"/>
          </p:cNvSpPr>
          <p:nvPr/>
        </p:nvSpPr>
        <p:spPr bwMode="auto">
          <a:xfrm>
            <a:off x="684213" y="4042860"/>
            <a:ext cx="7991475" cy="792162"/>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dirty="0">
                <a:latin typeface="Arial" panose="020B0604020202020204" pitchFamily="34" charset="0"/>
              </a:rPr>
              <a:t>String </a:t>
            </a:r>
            <a:r>
              <a:rPr lang="en-US" altLang="zh-CN" sz="2000" dirty="0" err="1">
                <a:latin typeface="Arial" panose="020B0604020202020204" pitchFamily="34" charset="0"/>
              </a:rPr>
              <a:t>nameStr</a:t>
            </a:r>
            <a:r>
              <a:rPr lang="en-US" altLang="zh-CN" sz="2000" dirty="0">
                <a:latin typeface="Arial" panose="020B0604020202020204" pitchFamily="34" charset="0"/>
              </a:rPr>
              <a:t> = </a:t>
            </a:r>
            <a:r>
              <a:rPr lang="en-US" altLang="zh-CN" sz="2000" dirty="0" smtClean="0">
                <a:latin typeface="Arial" panose="020B0604020202020204" pitchFamily="34" charset="0"/>
              </a:rPr>
              <a:t>"</a:t>
            </a:r>
            <a:r>
              <a:rPr lang="en-US" altLang="zh-CN" sz="2000" dirty="0" err="1" smtClean="0"/>
              <a:t>abcdefghij</a:t>
            </a:r>
            <a:r>
              <a:rPr lang="en-US" altLang="zh-CN" sz="2000" dirty="0" smtClean="0">
                <a:latin typeface="Arial" panose="020B0604020202020204" pitchFamily="34" charset="0"/>
              </a:rPr>
              <a:t>";</a:t>
            </a:r>
            <a:endParaRPr lang="en-US" altLang="zh-CN" sz="2000" dirty="0">
              <a:latin typeface="Arial" panose="020B0604020202020204" pitchFamily="34" charset="0"/>
            </a:endParaRPr>
          </a:p>
          <a:p>
            <a:pPr eaLnBrk="1" hangingPunct="1">
              <a:spcBef>
                <a:spcPct val="20000"/>
              </a:spcBef>
              <a:buClr>
                <a:schemeClr val="folHlink"/>
              </a:buClr>
              <a:buSzPct val="60000"/>
              <a:buFont typeface="Wingdings" panose="05000000000000000000" pitchFamily="2" charset="2"/>
              <a:buNone/>
            </a:pPr>
            <a:r>
              <a:rPr lang="en-US" altLang="zh-CN" sz="2000" dirty="0" err="1">
                <a:latin typeface="Arial" panose="020B0604020202020204" pitchFamily="34" charset="0"/>
              </a:rPr>
              <a:t>int</a:t>
            </a:r>
            <a:r>
              <a:rPr lang="en-US" altLang="zh-CN" sz="2000" dirty="0">
                <a:latin typeface="Arial" panose="020B0604020202020204" pitchFamily="34" charset="0"/>
              </a:rPr>
              <a:t> </a:t>
            </a:r>
            <a:r>
              <a:rPr lang="en-US" altLang="zh-CN" sz="2000" dirty="0" err="1">
                <a:latin typeface="Arial" panose="020B0604020202020204" pitchFamily="34" charset="0"/>
              </a:rPr>
              <a:t>i</a:t>
            </a:r>
            <a:r>
              <a:rPr lang="en-US" altLang="zh-CN" sz="2000" dirty="0">
                <a:latin typeface="Arial" panose="020B0604020202020204" pitchFamily="34" charset="0"/>
              </a:rPr>
              <a:t> = </a:t>
            </a:r>
            <a:r>
              <a:rPr lang="en-US" altLang="zh-CN" sz="2000" dirty="0" err="1">
                <a:latin typeface="Arial" panose="020B0604020202020204" pitchFamily="34" charset="0"/>
              </a:rPr>
              <a:t>nameStr.length</a:t>
            </a:r>
            <a:r>
              <a:rPr lang="en-US" altLang="zh-CN" sz="2000" dirty="0">
                <a:latin typeface="Arial" panose="020B0604020202020204" pitchFamily="34" charset="0"/>
              </a:rPr>
              <a:t>();		// </a:t>
            </a:r>
            <a:r>
              <a:rPr lang="zh-CN" altLang="en-US" sz="2000" dirty="0">
                <a:latin typeface="Arial" panose="020B0604020202020204" pitchFamily="34" charset="0"/>
              </a:rPr>
              <a:t>获得字符串的长度为</a:t>
            </a:r>
            <a:r>
              <a:rPr lang="en-US" altLang="zh-CN" sz="2000" dirty="0">
                <a:latin typeface="Arial" panose="020B0604020202020204" pitchFamily="34" charset="0"/>
              </a:rPr>
              <a:t>10</a:t>
            </a:r>
          </a:p>
        </p:txBody>
      </p:sp>
      <p:sp>
        <p:nvSpPr>
          <p:cNvPr id="185367"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36389045-8159-47AC-851A-073DF3DF9318}" type="slidenum">
              <a:rPr lang="en-US" altLang="zh-CN" sz="1000" smtClean="0">
                <a:latin typeface="Arial" panose="020B0604020202020204" pitchFamily="34" charset="0"/>
              </a:rPr>
              <a:pPr fontAlgn="base">
                <a:spcBef>
                  <a:spcPct val="0"/>
                </a:spcBef>
                <a:spcAft>
                  <a:spcPct val="0"/>
                </a:spcAft>
              </a:pPr>
              <a:t>127</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061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0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31"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algn="ctr" fontAlgn="auto">
              <a:spcAft>
                <a:spcPts val="0"/>
              </a:spcAft>
              <a:defRPr/>
            </a:pPr>
            <a:r>
              <a:rPr lang="zh-CN" altLang="en-US" sz="3075"/>
              <a:t>字符串的大小写转换</a:t>
            </a:r>
          </a:p>
        </p:txBody>
      </p:sp>
      <p:sp>
        <p:nvSpPr>
          <p:cNvPr id="582659" name="Rectangle 3"/>
          <p:cNvSpPr>
            <a:spLocks noGrp="1" noChangeArrowheads="1"/>
          </p:cNvSpPr>
          <p:nvPr>
            <p:ph type="body" sz="half" idx="1"/>
          </p:nvPr>
        </p:nvSpPr>
        <p:spPr>
          <a:xfrm>
            <a:off x="684213" y="1773238"/>
            <a:ext cx="7991475" cy="4246562"/>
          </a:xfrm>
        </p:spPr>
        <p:txBody>
          <a:bodyPr/>
          <a:lstStyle/>
          <a:p>
            <a:pPr marL="0" indent="723900">
              <a:buFont typeface="Wingdings" panose="05000000000000000000" pitchFamily="2" charset="2"/>
              <a:buNone/>
            </a:pPr>
            <a:r>
              <a:rPr lang="zh-CN" altLang="en-US" sz="2400" smtClean="0"/>
              <a:t>在</a:t>
            </a:r>
            <a:r>
              <a:rPr lang="en-US" altLang="zh-CN" sz="2400" smtClean="0"/>
              <a:t>String</a:t>
            </a:r>
            <a:r>
              <a:rPr lang="zh-CN" altLang="en-US" sz="2400" smtClean="0"/>
              <a:t>类中提供了两个用来实现字母大小写转换的方法</a:t>
            </a:r>
            <a:r>
              <a:rPr lang="en-US" altLang="zh-CN" sz="2400" smtClean="0"/>
              <a:t>toLowerCase()</a:t>
            </a:r>
            <a:r>
              <a:rPr lang="zh-CN" altLang="en-US" sz="2400" smtClean="0"/>
              <a:t>和</a:t>
            </a:r>
            <a:r>
              <a:rPr lang="en-US" altLang="zh-CN" sz="2400" smtClean="0"/>
              <a:t>toUpperCase()</a:t>
            </a:r>
            <a:r>
              <a:rPr lang="zh-CN" altLang="en-US" sz="2400" smtClean="0"/>
              <a:t>，它们的返回值均为转换后的字符串，其中方法</a:t>
            </a:r>
            <a:r>
              <a:rPr lang="en-US" altLang="zh-CN" sz="2400" smtClean="0"/>
              <a:t>toLowerCase()</a:t>
            </a:r>
            <a:r>
              <a:rPr lang="zh-CN" altLang="en-US" sz="2400" smtClean="0"/>
              <a:t>用来将字符串中的所有大写字母改为小写字母，方法</a:t>
            </a:r>
            <a:r>
              <a:rPr lang="en-US" altLang="zh-CN" sz="2400" smtClean="0"/>
              <a:t>toUpperCase()</a:t>
            </a:r>
            <a:r>
              <a:rPr lang="zh-CN" altLang="en-US" sz="2400" smtClean="0"/>
              <a:t>用来将字符串中的小写字母改为大写字母。</a:t>
            </a:r>
          </a:p>
          <a:p>
            <a:pPr marL="0" indent="723900">
              <a:buFont typeface="Wingdings" panose="05000000000000000000" pitchFamily="2" charset="2"/>
              <a:buNone/>
            </a:pPr>
            <a:r>
              <a:rPr lang="zh-CN" altLang="en-US" sz="2400" smtClean="0"/>
              <a:t>例如将字符串“</a:t>
            </a:r>
            <a:r>
              <a:rPr lang="en-US" altLang="zh-CN" sz="2400" smtClean="0"/>
              <a:t>AbCDefGh”</a:t>
            </a:r>
            <a:r>
              <a:rPr lang="zh-CN" altLang="en-US" sz="2400" smtClean="0"/>
              <a:t>分别转换为大写和小写，具体代码如下：</a:t>
            </a:r>
            <a:endParaRPr lang="zh-CN" altLang="en-US" smtClean="0"/>
          </a:p>
        </p:txBody>
      </p:sp>
      <p:sp>
        <p:nvSpPr>
          <p:cNvPr id="187396"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187397"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398"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399"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0"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1"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2"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3"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4"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5"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6"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7"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8"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9"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0"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1"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2"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3"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2679" name="Rectangle 23"/>
          <p:cNvSpPr>
            <a:spLocks noChangeArrowheads="1"/>
          </p:cNvSpPr>
          <p:nvPr/>
        </p:nvSpPr>
        <p:spPr bwMode="auto">
          <a:xfrm>
            <a:off x="827088" y="4581525"/>
            <a:ext cx="7921625" cy="115252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619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str = "AbCDefGh";</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lStr = str.toLowerCase(); 	// </a:t>
            </a:r>
            <a:r>
              <a:rPr lang="zh-CN" altLang="en-US" sz="2000">
                <a:latin typeface="Arial" panose="020B0604020202020204" pitchFamily="34" charset="0"/>
              </a:rPr>
              <a:t>结果为“</a:t>
            </a:r>
            <a:r>
              <a:rPr lang="en-US" altLang="zh-CN" sz="2000">
                <a:latin typeface="Arial" panose="020B0604020202020204" pitchFamily="34" charset="0"/>
              </a:rPr>
              <a:t>abcdefgh”</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uStr = str.toUpperCase();	// </a:t>
            </a:r>
            <a:r>
              <a:rPr lang="zh-CN" altLang="en-US" sz="2000">
                <a:latin typeface="Arial" panose="020B0604020202020204" pitchFamily="34" charset="0"/>
              </a:rPr>
              <a:t>结果为“</a:t>
            </a:r>
            <a:r>
              <a:rPr lang="en-US" altLang="zh-CN" sz="2000">
                <a:latin typeface="Arial" panose="020B0604020202020204" pitchFamily="34" charset="0"/>
              </a:rPr>
              <a:t>ABCDEFGH”</a:t>
            </a:r>
          </a:p>
        </p:txBody>
      </p:sp>
      <p:sp>
        <p:nvSpPr>
          <p:cNvPr id="187415"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FBADC99D-5395-47EB-8783-05020635E4F7}" type="slidenum">
              <a:rPr lang="en-US" altLang="zh-CN" sz="1000" smtClean="0">
                <a:latin typeface="Arial" panose="020B0604020202020204" pitchFamily="34" charset="0"/>
              </a:rPr>
              <a:pPr fontAlgn="base">
                <a:spcBef>
                  <a:spcPct val="0"/>
                </a:spcBef>
                <a:spcAft>
                  <a:spcPct val="0"/>
                </a:spcAft>
              </a:pPr>
              <a:t>128</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265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2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79"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pPr algn="ctr" fontAlgn="auto">
              <a:spcAft>
                <a:spcPts val="0"/>
              </a:spcAft>
              <a:defRPr/>
            </a:pPr>
            <a:r>
              <a:rPr lang="zh-CN" altLang="en-US" sz="4000"/>
              <a:t>查找字符串</a:t>
            </a:r>
          </a:p>
        </p:txBody>
      </p:sp>
      <p:sp>
        <p:nvSpPr>
          <p:cNvPr id="189443" name="Rectangle 3"/>
          <p:cNvSpPr>
            <a:spLocks noGrp="1" noChangeArrowheads="1"/>
          </p:cNvSpPr>
          <p:nvPr>
            <p:ph type="body" sz="half" idx="1"/>
          </p:nvPr>
        </p:nvSpPr>
        <p:spPr>
          <a:xfrm>
            <a:off x="684213" y="1773238"/>
            <a:ext cx="7991475" cy="4608512"/>
          </a:xfrm>
        </p:spPr>
        <p:txBody>
          <a:bodyPr/>
          <a:lstStyle/>
          <a:p>
            <a:pPr marL="0" indent="723900">
              <a:lnSpc>
                <a:spcPct val="90000"/>
              </a:lnSpc>
              <a:buFont typeface="Wingdings" panose="05000000000000000000" pitchFamily="2" charset="2"/>
              <a:buNone/>
            </a:pPr>
            <a:r>
              <a:rPr lang="en-US" altLang="zh-CN" sz="2800" smtClean="0"/>
              <a:t>String</a:t>
            </a:r>
            <a:r>
              <a:rPr lang="zh-CN" altLang="en-US" sz="2800" smtClean="0"/>
              <a:t>类提供了两种查找字符串的方法，它们允许在字符串中搜索指定的字符或字符串。</a:t>
            </a:r>
          </a:p>
          <a:p>
            <a:pPr marL="0" indent="723900">
              <a:lnSpc>
                <a:spcPct val="90000"/>
              </a:lnSpc>
              <a:buFont typeface="Wingdings" panose="05000000000000000000" pitchFamily="2" charset="2"/>
              <a:buNone/>
            </a:pPr>
            <a:r>
              <a:rPr lang="zh-CN" altLang="en-US" sz="2800" smtClean="0"/>
              <a:t>其中</a:t>
            </a:r>
            <a:r>
              <a:rPr lang="en-US" altLang="zh-CN" sz="2800" smtClean="0"/>
              <a:t>indexOf()</a:t>
            </a:r>
            <a:r>
              <a:rPr lang="zh-CN" altLang="en-US" sz="2800" smtClean="0"/>
              <a:t>方法用于搜索字符或字符串首次出现的位置。</a:t>
            </a:r>
          </a:p>
          <a:p>
            <a:pPr marL="0" indent="723900">
              <a:lnSpc>
                <a:spcPct val="90000"/>
              </a:lnSpc>
              <a:buFont typeface="Wingdings" panose="05000000000000000000" pitchFamily="2" charset="2"/>
              <a:buNone/>
            </a:pPr>
            <a:r>
              <a:rPr lang="en-US" altLang="zh-CN" sz="2800" smtClean="0"/>
              <a:t>lastIndexOf()</a:t>
            </a:r>
            <a:r>
              <a:rPr lang="zh-CN" altLang="en-US" sz="2800" smtClean="0"/>
              <a:t>方法用于搜索字符或字符串最后一次出现的位置。</a:t>
            </a:r>
          </a:p>
          <a:p>
            <a:pPr marL="0" indent="723900">
              <a:lnSpc>
                <a:spcPct val="90000"/>
              </a:lnSpc>
              <a:buFont typeface="Wingdings" panose="05000000000000000000" pitchFamily="2" charset="2"/>
              <a:buNone/>
            </a:pPr>
            <a:r>
              <a:rPr lang="zh-CN" altLang="en-US" sz="2800" smtClean="0"/>
              <a:t>这两种方法均有多个重载方法，它们的返回值均为字符或字符串被发现的索引位置，如果未搜索到字符串则返回</a:t>
            </a:r>
            <a:r>
              <a:rPr lang="en-US" altLang="zh-CN" sz="2800" smtClean="0"/>
              <a:t>-1</a:t>
            </a:r>
            <a:r>
              <a:rPr lang="zh-CN" altLang="en-US" sz="2800" smtClean="0"/>
              <a:t>。</a:t>
            </a:r>
          </a:p>
          <a:p>
            <a:pPr marL="0" indent="723900">
              <a:lnSpc>
                <a:spcPct val="90000"/>
              </a:lnSpc>
              <a:buFont typeface="Wingdings" panose="05000000000000000000" pitchFamily="2" charset="2"/>
              <a:buNone/>
            </a:pPr>
            <a:r>
              <a:rPr lang="zh-CN" altLang="en-US" sz="2800" smtClean="0"/>
              <a:t>下面将介绍这些重载的方法：</a:t>
            </a:r>
          </a:p>
        </p:txBody>
      </p:sp>
      <p:sp>
        <p:nvSpPr>
          <p:cNvPr id="189444"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189445"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46"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47"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48"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49"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0"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1"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2"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3"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4"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5"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6"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7"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8"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9"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0"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1"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6F8AD50D-DEC3-4343-80DC-E9385F9BB3E4}" type="slidenum">
              <a:rPr lang="en-US" altLang="zh-CN" sz="1000" smtClean="0">
                <a:latin typeface="Arial" panose="020B0604020202020204" pitchFamily="34" charset="0"/>
              </a:rPr>
              <a:pPr fontAlgn="base">
                <a:spcBef>
                  <a:spcPct val="0"/>
                </a:spcBef>
                <a:spcAft>
                  <a:spcPct val="0"/>
                </a:spcAft>
              </a:pPr>
              <a:t>129</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2.2	Primitive Data Types</a:t>
            </a:r>
            <a:endParaRPr lang="zh-CN" altLang="en-US" sz="3075" smtClean="0"/>
          </a:p>
        </p:txBody>
      </p:sp>
      <p:sp>
        <p:nvSpPr>
          <p:cNvPr id="20483" name="内容占位符 2"/>
          <p:cNvSpPr>
            <a:spLocks noGrp="1"/>
          </p:cNvSpPr>
          <p:nvPr>
            <p:ph idx="1"/>
          </p:nvPr>
        </p:nvSpPr>
        <p:spPr/>
        <p:txBody>
          <a:bodyPr/>
          <a:lstStyle/>
          <a:p>
            <a:r>
              <a:rPr lang="en-US" altLang="zh-CN" sz="2800" smtClean="0"/>
              <a:t>Java has two basic kinds of numeric values: </a:t>
            </a:r>
          </a:p>
          <a:p>
            <a:pPr lvl="1"/>
            <a:r>
              <a:rPr lang="en-US" altLang="zh-CN" sz="2000" smtClean="0"/>
              <a:t>integers and </a:t>
            </a:r>
          </a:p>
          <a:p>
            <a:pPr lvl="1"/>
            <a:r>
              <a:rPr lang="en-US" altLang="zh-CN" sz="2000" smtClean="0"/>
              <a:t>floating points. </a:t>
            </a:r>
          </a:p>
          <a:p>
            <a:r>
              <a:rPr lang="en-US" altLang="zh-CN" sz="2800" smtClean="0"/>
              <a:t>All numeric types are signed</a:t>
            </a:r>
          </a:p>
          <a:p>
            <a:r>
              <a:rPr lang="en-US" altLang="zh-CN" sz="2800" smtClean="0"/>
              <a:t>Standard arithmetic operators for the integral types include addition, subtraction, multiplication, division, and remainder. </a:t>
            </a:r>
          </a:p>
          <a:p>
            <a:pPr lvl="1"/>
            <a:r>
              <a:rPr lang="zh-CN" altLang="en-US" sz="2500" smtClean="0"/>
              <a:t>加、减、乘、除、模</a:t>
            </a:r>
          </a:p>
        </p:txBody>
      </p:sp>
      <p:sp>
        <p:nvSpPr>
          <p:cNvPr id="2" name="灯片编号占位符 1"/>
          <p:cNvSpPr>
            <a:spLocks noGrp="1"/>
          </p:cNvSpPr>
          <p:nvPr>
            <p:ph type="sldNum" sz="quarter" idx="12"/>
          </p:nvPr>
        </p:nvSpPr>
        <p:spPr/>
        <p:txBody>
          <a:bodyPr/>
          <a:lstStyle/>
          <a:p>
            <a:pPr>
              <a:defRPr/>
            </a:pPr>
            <a:fld id="{447391CE-EABC-4001-98FB-7C304AF1D15F}" type="slidenum">
              <a:rPr lang="zh-CN" altLang="en-US"/>
              <a:pPr>
                <a:defRPr/>
              </a:pPr>
              <a:t>13</a:t>
            </a:fld>
            <a:endParaRPr lang="zh-CN"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pPr algn="ctr" fontAlgn="auto">
              <a:spcAft>
                <a:spcPts val="0"/>
              </a:spcAft>
              <a:defRPr/>
            </a:pPr>
            <a:r>
              <a:rPr lang="zh-CN" altLang="en-US" sz="4000"/>
              <a:t>查找字符串</a:t>
            </a:r>
          </a:p>
        </p:txBody>
      </p:sp>
      <p:sp>
        <p:nvSpPr>
          <p:cNvPr id="599043" name="Rectangle 3"/>
          <p:cNvSpPr>
            <a:spLocks noGrp="1" noChangeArrowheads="1"/>
          </p:cNvSpPr>
          <p:nvPr>
            <p:ph type="body" sz="half" idx="1"/>
          </p:nvPr>
        </p:nvSpPr>
        <p:spPr>
          <a:xfrm>
            <a:off x="827088" y="1773238"/>
            <a:ext cx="7920037" cy="4608512"/>
          </a:xfrm>
        </p:spPr>
        <p:txBody>
          <a:bodyPr>
            <a:normAutofit lnSpcReduction="10000"/>
          </a:bodyPr>
          <a:lstStyle/>
          <a:p>
            <a:pPr marL="0" indent="714375" fontAlgn="auto">
              <a:lnSpc>
                <a:spcPct val="90000"/>
              </a:lnSpc>
              <a:spcAft>
                <a:spcPts val="0"/>
              </a:spcAft>
              <a:buFont typeface="Wingdings 3"/>
              <a:buChar char=""/>
              <a:defRPr/>
            </a:pPr>
            <a:r>
              <a:rPr lang="en-US" altLang="zh-CN" dirty="0" err="1"/>
              <a:t>indexOf</a:t>
            </a:r>
            <a:r>
              <a:rPr lang="en-US" altLang="zh-CN" dirty="0"/>
              <a:t>(</a:t>
            </a:r>
            <a:r>
              <a:rPr lang="en-US" altLang="zh-CN" dirty="0" err="1"/>
              <a:t>int</a:t>
            </a:r>
            <a:r>
              <a:rPr lang="en-US" altLang="zh-CN" dirty="0"/>
              <a:t> </a:t>
            </a:r>
            <a:r>
              <a:rPr lang="en-US" altLang="zh-CN" dirty="0" err="1"/>
              <a:t>ch</a:t>
            </a:r>
            <a:r>
              <a:rPr lang="en-US" altLang="zh-CN" dirty="0"/>
              <a:t>)</a:t>
            </a:r>
            <a:r>
              <a:rPr lang="zh-CN" altLang="en-US" dirty="0"/>
              <a:t>：获取指定字符在原字符串中第一次出现的索引。</a:t>
            </a:r>
          </a:p>
          <a:p>
            <a:pPr marL="0" indent="714375" fontAlgn="auto">
              <a:lnSpc>
                <a:spcPct val="90000"/>
              </a:lnSpc>
              <a:spcAft>
                <a:spcPts val="0"/>
              </a:spcAft>
              <a:buFont typeface="Wingdings 3"/>
              <a:buChar char=""/>
              <a:defRPr/>
            </a:pPr>
            <a:r>
              <a:rPr lang="en-US" altLang="zh-CN" dirty="0" err="1"/>
              <a:t>lastIndexOf</a:t>
            </a:r>
            <a:r>
              <a:rPr lang="en-US" altLang="zh-CN" dirty="0"/>
              <a:t> (</a:t>
            </a:r>
            <a:r>
              <a:rPr lang="en-US" altLang="zh-CN" dirty="0" err="1"/>
              <a:t>int</a:t>
            </a:r>
            <a:r>
              <a:rPr lang="en-US" altLang="zh-CN" dirty="0"/>
              <a:t> </a:t>
            </a:r>
            <a:r>
              <a:rPr lang="en-US" altLang="zh-CN" dirty="0" err="1"/>
              <a:t>ch</a:t>
            </a:r>
            <a:r>
              <a:rPr lang="en-US" altLang="zh-CN" dirty="0"/>
              <a:t>)</a:t>
            </a:r>
            <a:r>
              <a:rPr lang="zh-CN" altLang="en-US" dirty="0"/>
              <a:t>：获取指定字符在原字符串中最后一次出现的索引。 </a:t>
            </a:r>
          </a:p>
          <a:p>
            <a:pPr marL="0" indent="714375" fontAlgn="auto">
              <a:lnSpc>
                <a:spcPct val="90000"/>
              </a:lnSpc>
              <a:spcAft>
                <a:spcPts val="0"/>
              </a:spcAft>
              <a:buFont typeface="Wingdings 3"/>
              <a:buChar char=""/>
              <a:defRPr/>
            </a:pPr>
            <a:r>
              <a:rPr lang="en-US" altLang="zh-CN" dirty="0" err="1"/>
              <a:t>indexOf</a:t>
            </a:r>
            <a:r>
              <a:rPr lang="en-US" altLang="zh-CN" dirty="0"/>
              <a:t>(String </a:t>
            </a:r>
            <a:r>
              <a:rPr lang="en-US" altLang="zh-CN" dirty="0" err="1"/>
              <a:t>str</a:t>
            </a:r>
            <a:r>
              <a:rPr lang="en-US" altLang="zh-CN" dirty="0"/>
              <a:t>)</a:t>
            </a:r>
            <a:r>
              <a:rPr lang="zh-CN" altLang="en-US" dirty="0"/>
              <a:t>：获取指定字符串在原字符串中第一次出现的索引。</a:t>
            </a:r>
          </a:p>
          <a:p>
            <a:pPr marL="0" indent="714375" fontAlgn="auto">
              <a:lnSpc>
                <a:spcPct val="90000"/>
              </a:lnSpc>
              <a:spcAft>
                <a:spcPts val="0"/>
              </a:spcAft>
              <a:buFont typeface="Wingdings 3"/>
              <a:buChar char=""/>
              <a:defRPr/>
            </a:pPr>
            <a:r>
              <a:rPr lang="en-US" altLang="zh-CN" dirty="0" err="1"/>
              <a:t>lastIndexOf</a:t>
            </a:r>
            <a:r>
              <a:rPr lang="en-US" altLang="zh-CN" dirty="0"/>
              <a:t>(String </a:t>
            </a:r>
            <a:r>
              <a:rPr lang="en-US" altLang="zh-CN" dirty="0" err="1"/>
              <a:t>str</a:t>
            </a:r>
            <a:r>
              <a:rPr lang="en-US" altLang="zh-CN" dirty="0"/>
              <a:t>)</a:t>
            </a:r>
            <a:r>
              <a:rPr lang="zh-CN" altLang="en-US" dirty="0"/>
              <a:t>：获取指定字符在原字符串中最后一次出现的索引。</a:t>
            </a:r>
          </a:p>
          <a:p>
            <a:pPr marL="0" indent="714375" fontAlgn="auto">
              <a:lnSpc>
                <a:spcPct val="90000"/>
              </a:lnSpc>
              <a:spcAft>
                <a:spcPts val="0"/>
              </a:spcAft>
              <a:buFont typeface="Wingdings 3"/>
              <a:buChar char=""/>
              <a:defRPr/>
            </a:pPr>
            <a:r>
              <a:rPr lang="en-US" altLang="zh-CN" dirty="0" err="1"/>
              <a:t>indexOf</a:t>
            </a:r>
            <a:r>
              <a:rPr lang="en-US" altLang="zh-CN" dirty="0"/>
              <a:t>(</a:t>
            </a:r>
            <a:r>
              <a:rPr lang="en-US" altLang="zh-CN" dirty="0" err="1"/>
              <a:t>int</a:t>
            </a:r>
            <a:r>
              <a:rPr lang="en-US" altLang="zh-CN" dirty="0"/>
              <a:t> </a:t>
            </a:r>
            <a:r>
              <a:rPr lang="en-US" altLang="zh-CN" dirty="0" err="1"/>
              <a:t>ch</a:t>
            </a:r>
            <a:r>
              <a:rPr lang="en-US" altLang="zh-CN" dirty="0"/>
              <a:t>, </a:t>
            </a:r>
            <a:r>
              <a:rPr lang="en-US" altLang="zh-CN" dirty="0" err="1"/>
              <a:t>int</a:t>
            </a:r>
            <a:r>
              <a:rPr lang="en-US" altLang="zh-CN" dirty="0"/>
              <a:t> </a:t>
            </a:r>
            <a:r>
              <a:rPr lang="en-US" altLang="zh-CN" dirty="0" err="1"/>
              <a:t>startIndex</a:t>
            </a:r>
            <a:r>
              <a:rPr lang="en-US" altLang="zh-CN" dirty="0"/>
              <a:t>)</a:t>
            </a:r>
            <a:r>
              <a:rPr lang="zh-CN" altLang="en-US" dirty="0"/>
              <a:t>：用于获取指定字符在原字符串中指定索引位置开始第一次出现的索引。</a:t>
            </a:r>
          </a:p>
          <a:p>
            <a:pPr marL="0" indent="714375" fontAlgn="auto">
              <a:lnSpc>
                <a:spcPct val="90000"/>
              </a:lnSpc>
              <a:spcAft>
                <a:spcPts val="0"/>
              </a:spcAft>
              <a:buFont typeface="Wingdings 3"/>
              <a:buChar char=""/>
              <a:defRPr/>
            </a:pPr>
            <a:r>
              <a:rPr lang="en-US" altLang="zh-CN" dirty="0" err="1"/>
              <a:t>lastIndexOf</a:t>
            </a:r>
            <a:r>
              <a:rPr lang="en-US" altLang="zh-CN" dirty="0"/>
              <a:t> (</a:t>
            </a:r>
            <a:r>
              <a:rPr lang="en-US" altLang="zh-CN" dirty="0" err="1"/>
              <a:t>int</a:t>
            </a:r>
            <a:r>
              <a:rPr lang="en-US" altLang="zh-CN" dirty="0"/>
              <a:t> </a:t>
            </a:r>
            <a:r>
              <a:rPr lang="en-US" altLang="zh-CN" dirty="0" err="1"/>
              <a:t>ch</a:t>
            </a:r>
            <a:r>
              <a:rPr lang="en-US" altLang="zh-CN" dirty="0"/>
              <a:t>, </a:t>
            </a:r>
            <a:r>
              <a:rPr lang="en-US" altLang="zh-CN" dirty="0" err="1"/>
              <a:t>int</a:t>
            </a:r>
            <a:r>
              <a:rPr lang="en-US" altLang="zh-CN" dirty="0"/>
              <a:t> </a:t>
            </a:r>
            <a:r>
              <a:rPr lang="en-US" altLang="zh-CN" dirty="0" err="1"/>
              <a:t>startIndex</a:t>
            </a:r>
            <a:r>
              <a:rPr lang="en-US" altLang="zh-CN" dirty="0"/>
              <a:t>)</a:t>
            </a:r>
            <a:r>
              <a:rPr lang="zh-CN" altLang="en-US" dirty="0"/>
              <a:t>：用于获取指定字符在原字符串中指定索引位置开始最后一次出现的索引。</a:t>
            </a:r>
          </a:p>
          <a:p>
            <a:pPr marL="0" indent="714375" fontAlgn="auto">
              <a:lnSpc>
                <a:spcPct val="90000"/>
              </a:lnSpc>
              <a:spcAft>
                <a:spcPts val="0"/>
              </a:spcAft>
              <a:buFont typeface="Wingdings 3"/>
              <a:buChar char=""/>
              <a:defRPr/>
            </a:pPr>
            <a:r>
              <a:rPr lang="en-US" altLang="zh-CN" dirty="0" err="1"/>
              <a:t>indexOf</a:t>
            </a:r>
            <a:r>
              <a:rPr lang="en-US" altLang="zh-CN" dirty="0"/>
              <a:t>(String </a:t>
            </a:r>
            <a:r>
              <a:rPr lang="en-US" altLang="zh-CN" dirty="0" err="1"/>
              <a:t>str</a:t>
            </a:r>
            <a:r>
              <a:rPr lang="en-US" altLang="zh-CN" dirty="0"/>
              <a:t>, </a:t>
            </a:r>
            <a:r>
              <a:rPr lang="en-US" altLang="zh-CN" dirty="0" err="1"/>
              <a:t>int</a:t>
            </a:r>
            <a:r>
              <a:rPr lang="en-US" altLang="zh-CN" dirty="0"/>
              <a:t> </a:t>
            </a:r>
            <a:r>
              <a:rPr lang="en-US" altLang="zh-CN" dirty="0" err="1"/>
              <a:t>startIndex</a:t>
            </a:r>
            <a:r>
              <a:rPr lang="en-US" altLang="zh-CN" dirty="0"/>
              <a:t>)</a:t>
            </a:r>
            <a:r>
              <a:rPr lang="zh-CN" altLang="en-US" dirty="0"/>
              <a:t>：用于获取指定字符串在原字符串中指定索引位置开始第一次出现的索引。</a:t>
            </a:r>
          </a:p>
          <a:p>
            <a:pPr marL="0" indent="714375" fontAlgn="auto">
              <a:lnSpc>
                <a:spcPct val="90000"/>
              </a:lnSpc>
              <a:spcAft>
                <a:spcPts val="0"/>
              </a:spcAft>
              <a:buFont typeface="Wingdings 3"/>
              <a:buChar char=""/>
              <a:defRPr/>
            </a:pPr>
            <a:r>
              <a:rPr lang="en-US" altLang="zh-CN" dirty="0" err="1"/>
              <a:t>lastIndexOf</a:t>
            </a:r>
            <a:r>
              <a:rPr lang="en-US" altLang="zh-CN" dirty="0"/>
              <a:t>(String </a:t>
            </a:r>
            <a:r>
              <a:rPr lang="en-US" altLang="zh-CN" dirty="0" err="1"/>
              <a:t>str</a:t>
            </a:r>
            <a:r>
              <a:rPr lang="en-US" altLang="zh-CN" dirty="0"/>
              <a:t>, </a:t>
            </a:r>
            <a:r>
              <a:rPr lang="en-US" altLang="zh-CN" dirty="0" err="1"/>
              <a:t>int</a:t>
            </a:r>
            <a:r>
              <a:rPr lang="en-US" altLang="zh-CN" dirty="0"/>
              <a:t> </a:t>
            </a:r>
            <a:r>
              <a:rPr lang="en-US" altLang="zh-CN" dirty="0" err="1"/>
              <a:t>startIndex</a:t>
            </a:r>
            <a:r>
              <a:rPr lang="en-US" altLang="zh-CN" dirty="0"/>
              <a:t>)</a:t>
            </a:r>
            <a:r>
              <a:rPr lang="zh-CN" altLang="en-US" dirty="0"/>
              <a:t>：用于获取指定字符在原字符串中指定索引位置开始最后一次出现的索引。</a:t>
            </a:r>
          </a:p>
        </p:txBody>
      </p:sp>
      <p:sp>
        <p:nvSpPr>
          <p:cNvPr id="191492"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191493"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494"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495"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496"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497"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498"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499"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0"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1"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2"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3"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4"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5"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6"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7"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8"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9"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1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0487945E-9643-43E5-A942-77A7C986EEBE}" type="slidenum">
              <a:rPr lang="en-US" altLang="zh-CN" sz="1000" smtClean="0">
                <a:latin typeface="Arial" panose="020B0604020202020204" pitchFamily="34" charset="0"/>
              </a:rPr>
              <a:pPr fontAlgn="base">
                <a:spcBef>
                  <a:spcPct val="0"/>
                </a:spcBef>
                <a:spcAft>
                  <a:spcPct val="0"/>
                </a:spcAft>
              </a:pPr>
              <a:t>130</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599043">
                                            <p:txEl>
                                              <p:pRg st="0" end="0"/>
                                            </p:txEl>
                                          </p:spTgt>
                                        </p:tgtEl>
                                        <p:attrNameLst>
                                          <p:attrName>style.visibility</p:attrName>
                                        </p:attrNameLst>
                                      </p:cBhvr>
                                      <p:to>
                                        <p:strVal val="visible"/>
                                      </p:to>
                                    </p:set>
                                    <p:animEffect transition="in" filter="randombar(horizontal)">
                                      <p:cBhvr>
                                        <p:cTn id="7" dur="500"/>
                                        <p:tgtEl>
                                          <p:spTgt spid="59904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99043">
                                            <p:txEl>
                                              <p:pRg st="1" end="1"/>
                                            </p:txEl>
                                          </p:spTgt>
                                        </p:tgtEl>
                                        <p:attrNameLst>
                                          <p:attrName>style.visibility</p:attrName>
                                        </p:attrNameLst>
                                      </p:cBhvr>
                                      <p:to>
                                        <p:strVal val="visible"/>
                                      </p:to>
                                    </p:set>
                                    <p:animEffect transition="in" filter="randombar(horizontal)">
                                      <p:cBhvr>
                                        <p:cTn id="10" dur="500"/>
                                        <p:tgtEl>
                                          <p:spTgt spid="59904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99043">
                                            <p:txEl>
                                              <p:pRg st="2" end="2"/>
                                            </p:txEl>
                                          </p:spTgt>
                                        </p:tgtEl>
                                        <p:attrNameLst>
                                          <p:attrName>style.visibility</p:attrName>
                                        </p:attrNameLst>
                                      </p:cBhvr>
                                      <p:to>
                                        <p:strVal val="visible"/>
                                      </p:to>
                                    </p:set>
                                    <p:animEffect transition="in" filter="randombar(horizontal)">
                                      <p:cBhvr>
                                        <p:cTn id="13" dur="500"/>
                                        <p:tgtEl>
                                          <p:spTgt spid="59904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99043">
                                            <p:txEl>
                                              <p:pRg st="3" end="3"/>
                                            </p:txEl>
                                          </p:spTgt>
                                        </p:tgtEl>
                                        <p:attrNameLst>
                                          <p:attrName>style.visibility</p:attrName>
                                        </p:attrNameLst>
                                      </p:cBhvr>
                                      <p:to>
                                        <p:strVal val="visible"/>
                                      </p:to>
                                    </p:set>
                                    <p:animEffect transition="in" filter="randombar(horizontal)">
                                      <p:cBhvr>
                                        <p:cTn id="16" dur="500"/>
                                        <p:tgtEl>
                                          <p:spTgt spid="59904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99043">
                                            <p:txEl>
                                              <p:pRg st="4" end="4"/>
                                            </p:txEl>
                                          </p:spTgt>
                                        </p:tgtEl>
                                        <p:attrNameLst>
                                          <p:attrName>style.visibility</p:attrName>
                                        </p:attrNameLst>
                                      </p:cBhvr>
                                      <p:to>
                                        <p:strVal val="visible"/>
                                      </p:to>
                                    </p:set>
                                    <p:animEffect transition="in" filter="randombar(horizontal)">
                                      <p:cBhvr>
                                        <p:cTn id="19" dur="500"/>
                                        <p:tgtEl>
                                          <p:spTgt spid="59904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599043">
                                            <p:txEl>
                                              <p:pRg st="5" end="5"/>
                                            </p:txEl>
                                          </p:spTgt>
                                        </p:tgtEl>
                                        <p:attrNameLst>
                                          <p:attrName>style.visibility</p:attrName>
                                        </p:attrNameLst>
                                      </p:cBhvr>
                                      <p:to>
                                        <p:strVal val="visible"/>
                                      </p:to>
                                    </p:set>
                                    <p:animEffect transition="in" filter="randombar(horizontal)">
                                      <p:cBhvr>
                                        <p:cTn id="22" dur="500"/>
                                        <p:tgtEl>
                                          <p:spTgt spid="59904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599043">
                                            <p:txEl>
                                              <p:pRg st="6" end="6"/>
                                            </p:txEl>
                                          </p:spTgt>
                                        </p:tgtEl>
                                        <p:attrNameLst>
                                          <p:attrName>style.visibility</p:attrName>
                                        </p:attrNameLst>
                                      </p:cBhvr>
                                      <p:to>
                                        <p:strVal val="visible"/>
                                      </p:to>
                                    </p:set>
                                    <p:animEffect transition="in" filter="randombar(horizontal)">
                                      <p:cBhvr>
                                        <p:cTn id="25" dur="500"/>
                                        <p:tgtEl>
                                          <p:spTgt spid="599043">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599043">
                                            <p:txEl>
                                              <p:pRg st="7" end="7"/>
                                            </p:txEl>
                                          </p:spTgt>
                                        </p:tgtEl>
                                        <p:attrNameLst>
                                          <p:attrName>style.visibility</p:attrName>
                                        </p:attrNameLst>
                                      </p:cBhvr>
                                      <p:to>
                                        <p:strVal val="visible"/>
                                      </p:to>
                                    </p:set>
                                    <p:animEffect transition="in" filter="randombar(horizontal)">
                                      <p:cBhvr>
                                        <p:cTn id="28" dur="500"/>
                                        <p:tgtEl>
                                          <p:spTgt spid="599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pPr algn="ctr" fontAlgn="auto">
              <a:spcAft>
                <a:spcPts val="0"/>
              </a:spcAft>
              <a:defRPr/>
            </a:pPr>
            <a:r>
              <a:rPr lang="zh-CN" altLang="en-US" sz="4000"/>
              <a:t>查找字符串</a:t>
            </a:r>
          </a:p>
        </p:txBody>
      </p:sp>
      <p:sp>
        <p:nvSpPr>
          <p:cNvPr id="193539" name="Rectangle 3"/>
          <p:cNvSpPr>
            <a:spLocks noGrp="1" noChangeArrowheads="1"/>
          </p:cNvSpPr>
          <p:nvPr>
            <p:ph type="body" sz="half" idx="1"/>
          </p:nvPr>
        </p:nvSpPr>
        <p:spPr>
          <a:xfrm>
            <a:off x="827088" y="1773238"/>
            <a:ext cx="7920037" cy="4608512"/>
          </a:xfrm>
        </p:spPr>
        <p:txBody>
          <a:bodyPr/>
          <a:lstStyle/>
          <a:p>
            <a:pPr marL="0" indent="714375">
              <a:lnSpc>
                <a:spcPct val="90000"/>
              </a:lnSpc>
              <a:buFont typeface="Wingdings" panose="05000000000000000000" pitchFamily="2" charset="2"/>
              <a:buNone/>
            </a:pPr>
            <a:r>
              <a:rPr lang="zh-CN" altLang="en-US" sz="2800" smtClean="0"/>
              <a:t>例如下面的代码：</a:t>
            </a:r>
          </a:p>
        </p:txBody>
      </p:sp>
      <p:sp>
        <p:nvSpPr>
          <p:cNvPr id="193540"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1"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2"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3"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4"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5"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6"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7"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8"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9"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0"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1"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2"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3"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4"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5"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6"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7" name="Rectangle 23"/>
          <p:cNvSpPr>
            <a:spLocks noChangeArrowheads="1"/>
          </p:cNvSpPr>
          <p:nvPr/>
        </p:nvSpPr>
        <p:spPr bwMode="auto">
          <a:xfrm>
            <a:off x="323850" y="2349500"/>
            <a:ext cx="8640763" cy="3600450"/>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85725">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a:latin typeface="Arial" panose="020B0604020202020204" pitchFamily="34" charset="0"/>
              </a:rPr>
              <a:t>String str = "mingrikeji";</a:t>
            </a:r>
          </a:p>
          <a:p>
            <a:pPr eaLnBrk="1" hangingPunct="1">
              <a:spcBef>
                <a:spcPct val="20000"/>
              </a:spcBef>
              <a:buClr>
                <a:schemeClr val="folHlink"/>
              </a:buClr>
              <a:buSzPct val="60000"/>
              <a:buFont typeface="Wingdings" panose="05000000000000000000" pitchFamily="2" charset="2"/>
              <a:buNone/>
            </a:pPr>
            <a:r>
              <a:rPr lang="en-US" altLang="zh-CN">
                <a:latin typeface="Arial" panose="020B0604020202020204" pitchFamily="34" charset="0"/>
              </a:rPr>
              <a:t>int i = str.indexOf('i');</a:t>
            </a:r>
          </a:p>
          <a:p>
            <a:pPr eaLnBrk="1" hangingPunct="1">
              <a:spcBef>
                <a:spcPct val="20000"/>
              </a:spcBef>
              <a:buClr>
                <a:schemeClr val="folHlink"/>
              </a:buClr>
              <a:buSzPct val="60000"/>
              <a:buFont typeface="Wingdings" panose="05000000000000000000" pitchFamily="2" charset="2"/>
              <a:buNone/>
            </a:pPr>
            <a:r>
              <a:rPr lang="en-US" altLang="zh-CN">
                <a:latin typeface="Arial" panose="020B0604020202020204" pitchFamily="34" charset="0"/>
              </a:rPr>
              <a:t>System.out.println("</a:t>
            </a:r>
            <a:r>
              <a:rPr lang="zh-CN" altLang="en-US">
                <a:latin typeface="Arial" panose="020B0604020202020204" pitchFamily="34" charset="0"/>
              </a:rPr>
              <a:t>字符</a:t>
            </a:r>
            <a:r>
              <a:rPr lang="en-US" altLang="zh-CN">
                <a:latin typeface="Arial" panose="020B0604020202020204" pitchFamily="34" charset="0"/>
              </a:rPr>
              <a:t>i</a:t>
            </a:r>
            <a:r>
              <a:rPr lang="zh-CN" altLang="en-US">
                <a:latin typeface="Arial" panose="020B0604020202020204" pitchFamily="34" charset="0"/>
              </a:rPr>
              <a:t>第一次出现在索引：</a:t>
            </a:r>
            <a:r>
              <a:rPr lang="en-US" altLang="zh-CN">
                <a:latin typeface="Arial" panose="020B0604020202020204" pitchFamily="34" charset="0"/>
              </a:rPr>
              <a:t>" + i);                                 // </a:t>
            </a:r>
            <a:r>
              <a:rPr lang="zh-CN" altLang="en-US">
                <a:latin typeface="Arial" panose="020B0604020202020204" pitchFamily="34" charset="0"/>
              </a:rPr>
              <a:t>索引值是</a:t>
            </a:r>
            <a:r>
              <a:rPr lang="en-US" altLang="zh-CN">
                <a:latin typeface="Arial" panose="020B0604020202020204" pitchFamily="34" charset="0"/>
              </a:rPr>
              <a:t>1</a:t>
            </a:r>
          </a:p>
          <a:p>
            <a:pPr eaLnBrk="1" hangingPunct="1">
              <a:spcBef>
                <a:spcPct val="20000"/>
              </a:spcBef>
              <a:buClr>
                <a:schemeClr val="folHlink"/>
              </a:buClr>
              <a:buSzPct val="60000"/>
              <a:buFont typeface="Wingdings" panose="05000000000000000000" pitchFamily="2" charset="2"/>
              <a:buNone/>
            </a:pPr>
            <a:r>
              <a:rPr lang="en-US" altLang="zh-CN">
                <a:latin typeface="Arial" panose="020B0604020202020204" pitchFamily="34" charset="0"/>
              </a:rPr>
              <a:t>i = str.lastIndexOf('i');</a:t>
            </a:r>
          </a:p>
          <a:p>
            <a:pPr eaLnBrk="1" hangingPunct="1">
              <a:spcBef>
                <a:spcPct val="20000"/>
              </a:spcBef>
              <a:buClr>
                <a:schemeClr val="folHlink"/>
              </a:buClr>
              <a:buSzPct val="60000"/>
              <a:buFont typeface="Wingdings" panose="05000000000000000000" pitchFamily="2" charset="2"/>
              <a:buNone/>
            </a:pPr>
            <a:r>
              <a:rPr lang="en-US" altLang="zh-CN">
                <a:latin typeface="Arial" panose="020B0604020202020204" pitchFamily="34" charset="0"/>
              </a:rPr>
              <a:t>System.out.println("</a:t>
            </a:r>
            <a:r>
              <a:rPr lang="zh-CN" altLang="en-US">
                <a:latin typeface="Arial" panose="020B0604020202020204" pitchFamily="34" charset="0"/>
              </a:rPr>
              <a:t>字符</a:t>
            </a:r>
            <a:r>
              <a:rPr lang="en-US" altLang="zh-CN">
                <a:latin typeface="Arial" panose="020B0604020202020204" pitchFamily="34" charset="0"/>
              </a:rPr>
              <a:t>i</a:t>
            </a:r>
            <a:r>
              <a:rPr lang="zh-CN" altLang="en-US">
                <a:latin typeface="Arial" panose="020B0604020202020204" pitchFamily="34" charset="0"/>
              </a:rPr>
              <a:t>最后一次出现在索引：</a:t>
            </a:r>
            <a:r>
              <a:rPr lang="en-US" altLang="zh-CN">
                <a:latin typeface="Arial" panose="020B0604020202020204" pitchFamily="34" charset="0"/>
              </a:rPr>
              <a:t>" + i);                              // </a:t>
            </a:r>
            <a:r>
              <a:rPr lang="zh-CN" altLang="en-US">
                <a:latin typeface="Arial" panose="020B0604020202020204" pitchFamily="34" charset="0"/>
              </a:rPr>
              <a:t>索引值是</a:t>
            </a:r>
            <a:r>
              <a:rPr lang="en-US" altLang="zh-CN">
                <a:latin typeface="Arial" panose="020B0604020202020204" pitchFamily="34" charset="0"/>
              </a:rPr>
              <a:t>9</a:t>
            </a:r>
          </a:p>
          <a:p>
            <a:pPr eaLnBrk="1" hangingPunct="1">
              <a:spcBef>
                <a:spcPct val="20000"/>
              </a:spcBef>
              <a:buClr>
                <a:schemeClr val="folHlink"/>
              </a:buClr>
              <a:buSzPct val="60000"/>
              <a:buFont typeface="Wingdings" panose="05000000000000000000" pitchFamily="2" charset="2"/>
              <a:buNone/>
            </a:pPr>
            <a:r>
              <a:rPr lang="en-US" altLang="zh-CN">
                <a:latin typeface="Arial" panose="020B0604020202020204" pitchFamily="34" charset="0"/>
              </a:rPr>
              <a:t>i = str.IndexOf("ri");</a:t>
            </a:r>
          </a:p>
          <a:p>
            <a:pPr eaLnBrk="1" hangingPunct="1">
              <a:spcBef>
                <a:spcPct val="20000"/>
              </a:spcBef>
              <a:buClr>
                <a:schemeClr val="folHlink"/>
              </a:buClr>
              <a:buSzPct val="60000"/>
              <a:buFont typeface="Wingdings" panose="05000000000000000000" pitchFamily="2" charset="2"/>
              <a:buNone/>
            </a:pPr>
            <a:r>
              <a:rPr lang="en-US" altLang="zh-CN">
                <a:latin typeface="Arial" panose="020B0604020202020204" pitchFamily="34" charset="0"/>
              </a:rPr>
              <a:t>System.out.println("</a:t>
            </a:r>
            <a:r>
              <a:rPr lang="zh-CN" altLang="en-US">
                <a:latin typeface="Arial" panose="020B0604020202020204" pitchFamily="34" charset="0"/>
              </a:rPr>
              <a:t>字符串</a:t>
            </a:r>
            <a:r>
              <a:rPr lang="en-US" altLang="zh-CN">
                <a:latin typeface="Arial" panose="020B0604020202020204" pitchFamily="34" charset="0"/>
              </a:rPr>
              <a:t>ri</a:t>
            </a:r>
            <a:r>
              <a:rPr lang="zh-CN" altLang="en-US">
                <a:latin typeface="Arial" panose="020B0604020202020204" pitchFamily="34" charset="0"/>
              </a:rPr>
              <a:t>第一次出现在索引：</a:t>
            </a:r>
            <a:r>
              <a:rPr lang="en-US" altLang="zh-CN">
                <a:latin typeface="Arial" panose="020B0604020202020204" pitchFamily="34" charset="0"/>
              </a:rPr>
              <a:t>" + i);                          // </a:t>
            </a:r>
            <a:r>
              <a:rPr lang="zh-CN" altLang="en-US">
                <a:latin typeface="Arial" panose="020B0604020202020204" pitchFamily="34" charset="0"/>
              </a:rPr>
              <a:t>索引值是</a:t>
            </a:r>
            <a:r>
              <a:rPr lang="en-US" altLang="zh-CN">
                <a:latin typeface="Arial" panose="020B0604020202020204" pitchFamily="34" charset="0"/>
              </a:rPr>
              <a:t>4</a:t>
            </a:r>
          </a:p>
          <a:p>
            <a:pPr eaLnBrk="1" hangingPunct="1">
              <a:spcBef>
                <a:spcPct val="20000"/>
              </a:spcBef>
              <a:buClr>
                <a:schemeClr val="folHlink"/>
              </a:buClr>
              <a:buSzPct val="60000"/>
              <a:buFont typeface="Wingdings" panose="05000000000000000000" pitchFamily="2" charset="2"/>
              <a:buNone/>
            </a:pPr>
            <a:r>
              <a:rPr lang="en-US" altLang="zh-CN">
                <a:latin typeface="Arial" panose="020B0604020202020204" pitchFamily="34" charset="0"/>
              </a:rPr>
              <a:t>i = str.lastIndexOf("ri");</a:t>
            </a:r>
          </a:p>
          <a:p>
            <a:pPr eaLnBrk="1" hangingPunct="1">
              <a:spcBef>
                <a:spcPct val="20000"/>
              </a:spcBef>
              <a:buClr>
                <a:schemeClr val="folHlink"/>
              </a:buClr>
              <a:buSzPct val="60000"/>
              <a:buFont typeface="Wingdings" panose="05000000000000000000" pitchFamily="2" charset="2"/>
              <a:buNone/>
            </a:pPr>
            <a:r>
              <a:rPr lang="en-US" altLang="zh-CN">
                <a:latin typeface="Arial" panose="020B0604020202020204" pitchFamily="34" charset="0"/>
              </a:rPr>
              <a:t>System.out.println("</a:t>
            </a:r>
            <a:r>
              <a:rPr lang="zh-CN" altLang="en-US">
                <a:latin typeface="Arial" panose="020B0604020202020204" pitchFamily="34" charset="0"/>
              </a:rPr>
              <a:t>字符串</a:t>
            </a:r>
            <a:r>
              <a:rPr lang="en-US" altLang="zh-CN">
                <a:latin typeface="Arial" panose="020B0604020202020204" pitchFamily="34" charset="0"/>
              </a:rPr>
              <a:t>ri</a:t>
            </a:r>
            <a:r>
              <a:rPr lang="zh-CN" altLang="en-US">
                <a:latin typeface="Arial" panose="020B0604020202020204" pitchFamily="34" charset="0"/>
              </a:rPr>
              <a:t>最后一次出现在索引：</a:t>
            </a:r>
            <a:r>
              <a:rPr lang="en-US" altLang="zh-CN">
                <a:latin typeface="Arial" panose="020B0604020202020204" pitchFamily="34" charset="0"/>
              </a:rPr>
              <a:t>" + i);    	              // </a:t>
            </a:r>
            <a:r>
              <a:rPr lang="zh-CN" altLang="en-US">
                <a:latin typeface="Arial" panose="020B0604020202020204" pitchFamily="34" charset="0"/>
              </a:rPr>
              <a:t>索引值是</a:t>
            </a:r>
            <a:r>
              <a:rPr lang="en-US" altLang="zh-CN">
                <a:latin typeface="Arial" panose="020B0604020202020204" pitchFamily="34" charset="0"/>
              </a:rPr>
              <a:t>4</a:t>
            </a:r>
          </a:p>
          <a:p>
            <a:pPr eaLnBrk="1" hangingPunct="1">
              <a:spcBef>
                <a:spcPct val="20000"/>
              </a:spcBef>
              <a:buClr>
                <a:schemeClr val="folHlink"/>
              </a:buClr>
              <a:buSzPct val="60000"/>
              <a:buFont typeface="Wingdings" panose="05000000000000000000" pitchFamily="2" charset="2"/>
              <a:buNone/>
            </a:pPr>
            <a:r>
              <a:rPr lang="en-US" altLang="zh-CN">
                <a:latin typeface="Arial" panose="020B0604020202020204" pitchFamily="34" charset="0"/>
              </a:rPr>
              <a:t>i = str.IndexOf('i', 4);</a:t>
            </a:r>
          </a:p>
          <a:p>
            <a:pPr eaLnBrk="1" hangingPunct="1">
              <a:spcBef>
                <a:spcPct val="20000"/>
              </a:spcBef>
              <a:buClr>
                <a:schemeClr val="folHlink"/>
              </a:buClr>
              <a:buSzPct val="60000"/>
              <a:buFont typeface="Wingdings" panose="05000000000000000000" pitchFamily="2" charset="2"/>
              <a:buNone/>
            </a:pPr>
            <a:r>
              <a:rPr lang="en-US" altLang="zh-CN">
                <a:latin typeface="Arial" panose="020B0604020202020204" pitchFamily="34" charset="0"/>
              </a:rPr>
              <a:t>System.out.println("</a:t>
            </a:r>
            <a:r>
              <a:rPr lang="zh-CN" altLang="en-US">
                <a:latin typeface="Arial" panose="020B0604020202020204" pitchFamily="34" charset="0"/>
              </a:rPr>
              <a:t>从第</a:t>
            </a:r>
            <a:r>
              <a:rPr lang="en-US" altLang="zh-CN">
                <a:latin typeface="Arial" panose="020B0604020202020204" pitchFamily="34" charset="0"/>
              </a:rPr>
              <a:t>5</a:t>
            </a:r>
            <a:r>
              <a:rPr lang="zh-CN" altLang="en-US">
                <a:latin typeface="Arial" panose="020B0604020202020204" pitchFamily="34" charset="0"/>
              </a:rPr>
              <a:t>个字符开始，字符</a:t>
            </a:r>
            <a:r>
              <a:rPr lang="en-US" altLang="zh-CN">
                <a:latin typeface="Arial" panose="020B0604020202020204" pitchFamily="34" charset="0"/>
              </a:rPr>
              <a:t>i</a:t>
            </a:r>
            <a:r>
              <a:rPr lang="zh-CN" altLang="en-US">
                <a:latin typeface="Arial" panose="020B0604020202020204" pitchFamily="34" charset="0"/>
              </a:rPr>
              <a:t>第一次出现在索引：</a:t>
            </a:r>
            <a:r>
              <a:rPr lang="en-US" altLang="zh-CN">
                <a:latin typeface="Arial" panose="020B0604020202020204" pitchFamily="34" charset="0"/>
              </a:rPr>
              <a:t>" + i);	// </a:t>
            </a:r>
            <a:r>
              <a:rPr lang="zh-CN" altLang="en-US">
                <a:latin typeface="Arial" panose="020B0604020202020204" pitchFamily="34" charset="0"/>
              </a:rPr>
              <a:t>索引值是</a:t>
            </a:r>
            <a:r>
              <a:rPr lang="en-US" altLang="zh-CN">
                <a:latin typeface="Arial" panose="020B0604020202020204" pitchFamily="34" charset="0"/>
              </a:rPr>
              <a:t>1</a:t>
            </a:r>
          </a:p>
        </p:txBody>
      </p:sp>
      <p:sp>
        <p:nvSpPr>
          <p:cNvPr id="19355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1BF84FDC-1B24-4125-82E1-AB4EA3781CB4}" type="slidenum">
              <a:rPr lang="en-US" altLang="zh-CN" sz="1000" smtClean="0">
                <a:latin typeface="Arial" panose="020B0604020202020204" pitchFamily="34" charset="0"/>
              </a:rPr>
              <a:pPr fontAlgn="base">
                <a:spcBef>
                  <a:spcPct val="0"/>
                </a:spcBef>
                <a:spcAft>
                  <a:spcPct val="0"/>
                </a:spcAft>
              </a:pPr>
              <a:t>131</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algn="ctr" fontAlgn="auto">
              <a:spcAft>
                <a:spcPts val="0"/>
              </a:spcAft>
              <a:defRPr/>
            </a:pPr>
            <a:r>
              <a:rPr lang="zh-CN" altLang="en-US" sz="4000" dirty="0"/>
              <a:t>截取子字符串</a:t>
            </a:r>
          </a:p>
        </p:txBody>
      </p:sp>
      <p:sp>
        <p:nvSpPr>
          <p:cNvPr id="195587" name="Rectangle 3"/>
          <p:cNvSpPr>
            <a:spLocks noGrp="1" noChangeArrowheads="1"/>
          </p:cNvSpPr>
          <p:nvPr>
            <p:ph type="body" sz="half" idx="1"/>
          </p:nvPr>
        </p:nvSpPr>
        <p:spPr>
          <a:xfrm>
            <a:off x="684213" y="1773238"/>
            <a:ext cx="7991475" cy="4246562"/>
          </a:xfrm>
        </p:spPr>
        <p:txBody>
          <a:bodyPr/>
          <a:lstStyle/>
          <a:p>
            <a:pPr marL="0" indent="723900">
              <a:buFont typeface="Wingdings" panose="05000000000000000000" pitchFamily="2" charset="2"/>
              <a:buNone/>
            </a:pPr>
            <a:r>
              <a:rPr lang="zh-CN" altLang="en-US" sz="2800" smtClean="0"/>
              <a:t>通过</a:t>
            </a:r>
            <a:r>
              <a:rPr lang="en-US" altLang="zh-CN" sz="2800" smtClean="0"/>
              <a:t>String</a:t>
            </a:r>
            <a:r>
              <a:rPr lang="zh-CN" altLang="en-US" sz="2800" smtClean="0"/>
              <a:t>类的</a:t>
            </a:r>
            <a:r>
              <a:rPr lang="en-US" altLang="zh-CN" sz="2800" smtClean="0"/>
              <a:t>substring()</a:t>
            </a:r>
            <a:r>
              <a:rPr lang="zh-CN" altLang="en-US" sz="2800" smtClean="0"/>
              <a:t>方法，可以从现有字符串中截取子字符串，有两个重载方法，具体定义如下：</a:t>
            </a:r>
          </a:p>
          <a:p>
            <a:pPr marL="0" indent="723900">
              <a:buFont typeface="Wingdings" panose="05000000000000000000" pitchFamily="2" charset="2"/>
              <a:buNone/>
            </a:pPr>
            <a:endParaRPr lang="zh-CN" altLang="en-US" smtClean="0"/>
          </a:p>
          <a:p>
            <a:pPr marL="0" indent="723900">
              <a:buFont typeface="Wingdings" panose="05000000000000000000" pitchFamily="2" charset="2"/>
              <a:buNone/>
            </a:pPr>
            <a:endParaRPr lang="zh-CN" altLang="en-US" smtClean="0"/>
          </a:p>
          <a:p>
            <a:pPr marL="0" indent="723900">
              <a:buFont typeface="Wingdings" panose="05000000000000000000" pitchFamily="2" charset="2"/>
              <a:buNone/>
            </a:pPr>
            <a:r>
              <a:rPr lang="zh-CN" altLang="en-US" sz="2800" smtClean="0"/>
              <a:t>方法</a:t>
            </a:r>
            <a:r>
              <a:rPr lang="en-US" altLang="zh-CN" sz="2800" smtClean="0"/>
              <a:t>substring(int beginIndex)</a:t>
            </a:r>
            <a:r>
              <a:rPr lang="zh-CN" altLang="en-US" sz="2800" smtClean="0"/>
              <a:t>用来截取从指定索引位置到最后的子字符串，截取得到的字符串包含指定索引位置的字符。</a:t>
            </a:r>
          </a:p>
        </p:txBody>
      </p:sp>
      <p:sp>
        <p:nvSpPr>
          <p:cNvPr id="195588"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195589"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0"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1"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2"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3"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4"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5"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6"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7"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8"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9"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0"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1"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2"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3"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4"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5"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3159" name="Rectangle 23"/>
          <p:cNvSpPr>
            <a:spLocks noChangeArrowheads="1"/>
          </p:cNvSpPr>
          <p:nvPr/>
        </p:nvSpPr>
        <p:spPr bwMode="auto">
          <a:xfrm>
            <a:off x="684213" y="3141663"/>
            <a:ext cx="7920037" cy="647700"/>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public String substring(int beginIndex)</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public String substring(int beginIndex, int endIndex)</a:t>
            </a:r>
          </a:p>
        </p:txBody>
      </p:sp>
      <p:sp>
        <p:nvSpPr>
          <p:cNvPr id="195607"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E60EDCA7-6EBC-4DA0-96A7-189D5294924F}" type="slidenum">
              <a:rPr lang="en-US" altLang="zh-CN" sz="1000" smtClean="0">
                <a:latin typeface="Arial" panose="020B0604020202020204" pitchFamily="34" charset="0"/>
              </a:rPr>
              <a:pPr fontAlgn="base">
                <a:spcBef>
                  <a:spcPct val="0"/>
                </a:spcBef>
                <a:spcAft>
                  <a:spcPct val="0"/>
                </a:spcAft>
              </a:pPr>
              <a:t>132</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iterate type="lt">
                                    <p:tmPct val="10000"/>
                                  </p:iterate>
                                  <p:childTnLst>
                                    <p:set>
                                      <p:cBhvr>
                                        <p:cTn id="6" dur="1" fill="hold">
                                          <p:stCondLst>
                                            <p:cond delay="0"/>
                                          </p:stCondLst>
                                        </p:cTn>
                                        <p:tgtEl>
                                          <p:spTgt spid="603159">
                                            <p:txEl>
                                              <p:pRg st="0" end="0"/>
                                            </p:txEl>
                                          </p:spTgt>
                                        </p:tgtEl>
                                        <p:attrNameLst>
                                          <p:attrName>style.visibility</p:attrName>
                                        </p:attrNameLst>
                                      </p:cBhvr>
                                      <p:to>
                                        <p:strVal val="visible"/>
                                      </p:to>
                                    </p:set>
                                    <p:animEffect transition="in" filter="fade">
                                      <p:cBhvr>
                                        <p:cTn id="7" dur="500"/>
                                        <p:tgtEl>
                                          <p:spTgt spid="603159">
                                            <p:txEl>
                                              <p:pRg st="0" end="0"/>
                                            </p:txEl>
                                          </p:spTgt>
                                        </p:tgtEl>
                                      </p:cBhvr>
                                    </p:animEffect>
                                    <p:anim calcmode="lin" valueType="num">
                                      <p:cBhvr>
                                        <p:cTn id="8" dur="500" fill="hold"/>
                                        <p:tgtEl>
                                          <p:spTgt spid="603159">
                                            <p:txEl>
                                              <p:pRg st="0" end="0"/>
                                            </p:txEl>
                                          </p:spTgt>
                                        </p:tgtEl>
                                        <p:attrNameLst>
                                          <p:attrName>ppt_w</p:attrName>
                                        </p:attrNameLst>
                                      </p:cBhvr>
                                      <p:tavLst>
                                        <p:tav tm="0" fmla="#ppt_w*sin(2.5*pi*$)">
                                          <p:val>
                                            <p:fltVal val="0"/>
                                          </p:val>
                                        </p:tav>
                                        <p:tav tm="100000">
                                          <p:val>
                                            <p:fltVal val="1"/>
                                          </p:val>
                                        </p:tav>
                                      </p:tavLst>
                                    </p:anim>
                                    <p:anim calcmode="lin" valueType="num">
                                      <p:cBhvr>
                                        <p:cTn id="9" dur="500" fill="hold"/>
                                        <p:tgtEl>
                                          <p:spTgt spid="603159">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iterate type="lt">
                                    <p:tmPct val="10000"/>
                                  </p:iterate>
                                  <p:childTnLst>
                                    <p:set>
                                      <p:cBhvr>
                                        <p:cTn id="11" dur="1" fill="hold">
                                          <p:stCondLst>
                                            <p:cond delay="0"/>
                                          </p:stCondLst>
                                        </p:cTn>
                                        <p:tgtEl>
                                          <p:spTgt spid="603159">
                                            <p:txEl>
                                              <p:pRg st="1" end="1"/>
                                            </p:txEl>
                                          </p:spTgt>
                                        </p:tgtEl>
                                        <p:attrNameLst>
                                          <p:attrName>style.visibility</p:attrName>
                                        </p:attrNameLst>
                                      </p:cBhvr>
                                      <p:to>
                                        <p:strVal val="visible"/>
                                      </p:to>
                                    </p:set>
                                    <p:animEffect transition="in" filter="fade">
                                      <p:cBhvr>
                                        <p:cTn id="12" dur="500"/>
                                        <p:tgtEl>
                                          <p:spTgt spid="603159">
                                            <p:txEl>
                                              <p:pRg st="1" end="1"/>
                                            </p:txEl>
                                          </p:spTgt>
                                        </p:tgtEl>
                                      </p:cBhvr>
                                    </p:animEffect>
                                    <p:anim calcmode="lin" valueType="num">
                                      <p:cBhvr>
                                        <p:cTn id="13" dur="500" fill="hold"/>
                                        <p:tgtEl>
                                          <p:spTgt spid="603159">
                                            <p:txEl>
                                              <p:pRg st="1" end="1"/>
                                            </p:txEl>
                                          </p:spTgt>
                                        </p:tgtEl>
                                        <p:attrNameLst>
                                          <p:attrName>ppt_w</p:attrName>
                                        </p:attrNameLst>
                                      </p:cBhvr>
                                      <p:tavLst>
                                        <p:tav tm="0" fmla="#ppt_w*sin(2.5*pi*$)">
                                          <p:val>
                                            <p:fltVal val="0"/>
                                          </p:val>
                                        </p:tav>
                                        <p:tav tm="100000">
                                          <p:val>
                                            <p:fltVal val="1"/>
                                          </p:val>
                                        </p:tav>
                                      </p:tavLst>
                                    </p:anim>
                                    <p:anim calcmode="lin" valueType="num">
                                      <p:cBhvr>
                                        <p:cTn id="14" dur="500" fill="hold"/>
                                        <p:tgtEl>
                                          <p:spTgt spid="603159">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pPr algn="ctr" fontAlgn="auto">
              <a:spcAft>
                <a:spcPts val="0"/>
              </a:spcAft>
              <a:defRPr/>
            </a:pPr>
            <a:r>
              <a:rPr lang="zh-CN" altLang="en-US" sz="4000"/>
              <a:t>截取子字符串</a:t>
            </a:r>
          </a:p>
        </p:txBody>
      </p:sp>
      <p:sp>
        <p:nvSpPr>
          <p:cNvPr id="197635" name="Rectangle 3"/>
          <p:cNvSpPr>
            <a:spLocks noGrp="1" noChangeArrowheads="1"/>
          </p:cNvSpPr>
          <p:nvPr>
            <p:ph type="body" sz="half" idx="1"/>
          </p:nvPr>
        </p:nvSpPr>
        <p:spPr>
          <a:xfrm>
            <a:off x="684213" y="1773238"/>
            <a:ext cx="7991475" cy="4246562"/>
          </a:xfrm>
        </p:spPr>
        <p:txBody>
          <a:bodyPr/>
          <a:lstStyle/>
          <a:p>
            <a:pPr marL="0" indent="723900">
              <a:buFont typeface="Wingdings" panose="05000000000000000000" pitchFamily="2" charset="2"/>
              <a:buNone/>
            </a:pPr>
            <a:r>
              <a:rPr lang="zh-CN" altLang="en-US" sz="2800" smtClean="0"/>
              <a:t>例如下面的代码截取字符串“</a:t>
            </a:r>
            <a:r>
              <a:rPr lang="en-US" altLang="zh-CN" sz="2800" smtClean="0"/>
              <a:t>ABCDEF”</a:t>
            </a:r>
            <a:r>
              <a:rPr lang="zh-CN" altLang="en-US" sz="2800" smtClean="0"/>
              <a:t>从索引位置</a:t>
            </a:r>
            <a:r>
              <a:rPr lang="en-US" altLang="zh-CN" sz="2800" smtClean="0"/>
              <a:t>3</a:t>
            </a:r>
            <a:r>
              <a:rPr lang="zh-CN" altLang="en-US" sz="2800" smtClean="0"/>
              <a:t>到最后得到的子串为“</a:t>
            </a:r>
            <a:r>
              <a:rPr lang="en-US" altLang="zh-CN" sz="2800" smtClean="0"/>
              <a:t>DEF”</a:t>
            </a:r>
            <a:r>
              <a:rPr lang="zh-CN" altLang="en-US" sz="2800" smtClean="0"/>
              <a:t>，在子串“</a:t>
            </a:r>
            <a:r>
              <a:rPr lang="en-US" altLang="zh-CN" sz="2800" smtClean="0"/>
              <a:t>DEF”</a:t>
            </a:r>
            <a:r>
              <a:rPr lang="zh-CN" altLang="en-US" sz="2800" smtClean="0"/>
              <a:t>中包含字符串“</a:t>
            </a:r>
            <a:r>
              <a:rPr lang="en-US" altLang="zh-CN" sz="2800" smtClean="0"/>
              <a:t>ABCDEF”</a:t>
            </a:r>
            <a:r>
              <a:rPr lang="zh-CN" altLang="en-US" sz="2800" smtClean="0"/>
              <a:t>中索引为</a:t>
            </a:r>
            <a:r>
              <a:rPr lang="en-US" altLang="zh-CN" sz="2800" smtClean="0"/>
              <a:t>3</a:t>
            </a:r>
            <a:r>
              <a:rPr lang="zh-CN" altLang="en-US" sz="2800" smtClean="0"/>
              <a:t>的字符</a:t>
            </a:r>
            <a:r>
              <a:rPr lang="en-US" altLang="zh-CN" sz="2800" smtClean="0"/>
              <a:t>D</a:t>
            </a:r>
            <a:r>
              <a:rPr lang="zh-CN" altLang="en-US" sz="2800" smtClean="0"/>
              <a:t>：</a:t>
            </a:r>
            <a:endParaRPr lang="zh-CN" altLang="en-US" smtClean="0"/>
          </a:p>
        </p:txBody>
      </p:sp>
      <p:sp>
        <p:nvSpPr>
          <p:cNvPr id="197636"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197637"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38"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39"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0"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1"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2"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3"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4"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5"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6"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7"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8"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9"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0"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1"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2"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3"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4" name="Rectangle 23"/>
          <p:cNvSpPr>
            <a:spLocks noChangeArrowheads="1"/>
          </p:cNvSpPr>
          <p:nvPr/>
        </p:nvSpPr>
        <p:spPr bwMode="auto">
          <a:xfrm>
            <a:off x="684213" y="3635472"/>
            <a:ext cx="7920037" cy="935038"/>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619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str = "ABCDEF";</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System.out.println(str.substring(3));       // </a:t>
            </a:r>
            <a:r>
              <a:rPr lang="zh-CN" altLang="en-US" sz="2000">
                <a:latin typeface="Arial" panose="020B0604020202020204" pitchFamily="34" charset="0"/>
              </a:rPr>
              <a:t>截取得到的子串为“</a:t>
            </a:r>
            <a:r>
              <a:rPr lang="en-US" altLang="zh-CN" sz="2000">
                <a:latin typeface="Arial" panose="020B0604020202020204" pitchFamily="34" charset="0"/>
              </a:rPr>
              <a:t>DEF”</a:t>
            </a:r>
          </a:p>
        </p:txBody>
      </p:sp>
      <p:sp>
        <p:nvSpPr>
          <p:cNvPr id="197655"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6FEE7296-78F1-4AB2-B95D-8571A0CF925F}" type="slidenum">
              <a:rPr lang="en-US" altLang="zh-CN" sz="1000" smtClean="0">
                <a:latin typeface="Arial" panose="020B0604020202020204" pitchFamily="34" charset="0"/>
              </a:rPr>
              <a:pPr fontAlgn="base">
                <a:spcBef>
                  <a:spcPct val="0"/>
                </a:spcBef>
                <a:spcAft>
                  <a:spcPct val="0"/>
                </a:spcAft>
              </a:pPr>
              <a:t>133</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pPr algn="ctr" fontAlgn="auto">
              <a:spcAft>
                <a:spcPts val="0"/>
              </a:spcAft>
              <a:defRPr/>
            </a:pPr>
            <a:r>
              <a:rPr lang="zh-CN" altLang="en-US" sz="4000"/>
              <a:t>截取子字符串</a:t>
            </a:r>
          </a:p>
        </p:txBody>
      </p:sp>
      <p:sp>
        <p:nvSpPr>
          <p:cNvPr id="607235" name="Rectangle 3"/>
          <p:cNvSpPr>
            <a:spLocks noGrp="1" noChangeArrowheads="1"/>
          </p:cNvSpPr>
          <p:nvPr>
            <p:ph type="body" sz="half" idx="1"/>
          </p:nvPr>
        </p:nvSpPr>
        <p:spPr>
          <a:xfrm>
            <a:off x="684213" y="1773238"/>
            <a:ext cx="7991475" cy="4246562"/>
          </a:xfrm>
        </p:spPr>
        <p:txBody>
          <a:bodyPr/>
          <a:lstStyle/>
          <a:p>
            <a:pPr marL="0" indent="723900">
              <a:lnSpc>
                <a:spcPct val="80000"/>
              </a:lnSpc>
              <a:buFont typeface="Wingdings" panose="05000000000000000000" pitchFamily="2" charset="2"/>
              <a:buNone/>
            </a:pPr>
            <a:r>
              <a:rPr lang="zh-CN" altLang="en-US" sz="2800" smtClean="0"/>
              <a:t>方法</a:t>
            </a:r>
            <a:r>
              <a:rPr lang="en-US" altLang="zh-CN" sz="2800" smtClean="0"/>
              <a:t>substring(int beginIndex, int endIndex)</a:t>
            </a:r>
            <a:r>
              <a:rPr lang="zh-CN" altLang="en-US" sz="2800" smtClean="0"/>
              <a:t>用来截取从起始索引位置</a:t>
            </a:r>
            <a:r>
              <a:rPr lang="en-US" altLang="zh-CN" sz="2800" smtClean="0"/>
              <a:t>beginIndex</a:t>
            </a:r>
            <a:r>
              <a:rPr lang="zh-CN" altLang="en-US" sz="2800" smtClean="0"/>
              <a:t>到终止索引位置</a:t>
            </a:r>
            <a:r>
              <a:rPr lang="en-US" altLang="zh-CN" sz="2800" smtClean="0"/>
              <a:t>endIndex</a:t>
            </a:r>
            <a:r>
              <a:rPr lang="zh-CN" altLang="en-US" sz="2800" smtClean="0"/>
              <a:t>的子字符串，截取得到的字符串包含起始索引位置</a:t>
            </a:r>
            <a:r>
              <a:rPr lang="en-US" altLang="zh-CN" sz="2800" smtClean="0"/>
              <a:t>beginIndex</a:t>
            </a:r>
            <a:r>
              <a:rPr lang="zh-CN" altLang="en-US" sz="2800" smtClean="0"/>
              <a:t>对应的字符，但是不包含终止索引位置</a:t>
            </a:r>
            <a:r>
              <a:rPr lang="en-US" altLang="zh-CN" sz="2800" smtClean="0"/>
              <a:t>endIndex</a:t>
            </a:r>
            <a:r>
              <a:rPr lang="zh-CN" altLang="en-US" sz="2800" smtClean="0"/>
              <a:t>对应的字符。</a:t>
            </a:r>
          </a:p>
          <a:p>
            <a:pPr marL="0" indent="723900">
              <a:lnSpc>
                <a:spcPct val="80000"/>
              </a:lnSpc>
              <a:buFont typeface="Wingdings" panose="05000000000000000000" pitchFamily="2" charset="2"/>
              <a:buNone/>
            </a:pPr>
            <a:r>
              <a:rPr lang="zh-CN" altLang="en-US" sz="2800" smtClean="0"/>
              <a:t>例如下面的代码截取字符串“</a:t>
            </a:r>
            <a:r>
              <a:rPr lang="en-US" altLang="zh-CN" sz="2800" smtClean="0"/>
              <a:t>ABCDEF”</a:t>
            </a:r>
            <a:r>
              <a:rPr lang="zh-CN" altLang="en-US" sz="2800" smtClean="0"/>
              <a:t>从起始索引位置</a:t>
            </a:r>
            <a:r>
              <a:rPr lang="en-US" altLang="zh-CN" sz="2800" smtClean="0"/>
              <a:t>2</a:t>
            </a:r>
            <a:r>
              <a:rPr lang="zh-CN" altLang="en-US" sz="2800" smtClean="0"/>
              <a:t>到终止索引位置</a:t>
            </a:r>
            <a:r>
              <a:rPr lang="en-US" altLang="zh-CN" sz="2800" smtClean="0"/>
              <a:t>4</a:t>
            </a:r>
            <a:r>
              <a:rPr lang="zh-CN" altLang="en-US" sz="2800" smtClean="0"/>
              <a:t>得到的子串为“</a:t>
            </a:r>
            <a:r>
              <a:rPr lang="en-US" altLang="zh-CN" sz="2800" smtClean="0"/>
              <a:t>CD”</a:t>
            </a:r>
            <a:r>
              <a:rPr lang="zh-CN" altLang="en-US" sz="2800" smtClean="0"/>
              <a:t>，在子串“</a:t>
            </a:r>
            <a:r>
              <a:rPr lang="en-US" altLang="zh-CN" sz="2800" smtClean="0"/>
              <a:t>CD”</a:t>
            </a:r>
            <a:r>
              <a:rPr lang="zh-CN" altLang="en-US" sz="2800" smtClean="0"/>
              <a:t>中包含字符串“</a:t>
            </a:r>
            <a:r>
              <a:rPr lang="en-US" altLang="zh-CN" sz="2800" smtClean="0"/>
              <a:t>ABCDEF”</a:t>
            </a:r>
            <a:r>
              <a:rPr lang="zh-CN" altLang="en-US" sz="2800" smtClean="0"/>
              <a:t>中索引为</a:t>
            </a:r>
            <a:r>
              <a:rPr lang="en-US" altLang="zh-CN" sz="2800" smtClean="0"/>
              <a:t>2</a:t>
            </a:r>
            <a:r>
              <a:rPr lang="zh-CN" altLang="en-US" sz="2800" smtClean="0"/>
              <a:t>的字符</a:t>
            </a:r>
            <a:r>
              <a:rPr lang="en-US" altLang="zh-CN" sz="2800" smtClean="0"/>
              <a:t>C</a:t>
            </a:r>
            <a:r>
              <a:rPr lang="zh-CN" altLang="en-US" sz="2800" smtClean="0"/>
              <a:t>，但是不包含字符串“</a:t>
            </a:r>
            <a:r>
              <a:rPr lang="en-US" altLang="zh-CN" sz="2800" smtClean="0"/>
              <a:t>ABCDEF”</a:t>
            </a:r>
            <a:r>
              <a:rPr lang="zh-CN" altLang="en-US" sz="2800" smtClean="0"/>
              <a:t>中索引为</a:t>
            </a:r>
            <a:r>
              <a:rPr lang="en-US" altLang="zh-CN" sz="2800" smtClean="0"/>
              <a:t>4</a:t>
            </a:r>
            <a:r>
              <a:rPr lang="zh-CN" altLang="en-US" sz="2800" smtClean="0"/>
              <a:t>的字符</a:t>
            </a:r>
            <a:r>
              <a:rPr lang="en-US" altLang="zh-CN" sz="2800" smtClean="0"/>
              <a:t>E</a:t>
            </a:r>
            <a:r>
              <a:rPr lang="zh-CN" altLang="en-US" sz="2800" smtClean="0"/>
              <a:t>：</a:t>
            </a:r>
          </a:p>
        </p:txBody>
      </p:sp>
      <p:sp>
        <p:nvSpPr>
          <p:cNvPr id="199684"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199685"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6"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7"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8"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9"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0"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1"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2"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3"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4"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5"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6"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7"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8"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9"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0"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1"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7255" name="Rectangle 23"/>
          <p:cNvSpPr>
            <a:spLocks noChangeArrowheads="1"/>
          </p:cNvSpPr>
          <p:nvPr/>
        </p:nvSpPr>
        <p:spPr bwMode="auto">
          <a:xfrm>
            <a:off x="552450" y="5732463"/>
            <a:ext cx="7920038" cy="72072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619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str = "ABCDEF";</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System.out.println(str.substring(2, 4));      // </a:t>
            </a:r>
            <a:r>
              <a:rPr lang="zh-CN" altLang="en-US" sz="2000">
                <a:latin typeface="Arial" panose="020B0604020202020204" pitchFamily="34" charset="0"/>
              </a:rPr>
              <a:t>截取得到的子串为“</a:t>
            </a:r>
            <a:r>
              <a:rPr lang="en-US" altLang="zh-CN" sz="2000">
                <a:latin typeface="Arial" panose="020B0604020202020204" pitchFamily="34" charset="0"/>
              </a:rPr>
              <a:t>CD”</a:t>
            </a:r>
          </a:p>
        </p:txBody>
      </p:sp>
      <p:sp>
        <p:nvSpPr>
          <p:cNvPr id="19970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70A1105F-BBBE-409D-A4C0-CA4EF83E013D}" type="slidenum">
              <a:rPr lang="en-US" altLang="zh-CN" sz="1000" smtClean="0">
                <a:latin typeface="Arial" panose="020B0604020202020204" pitchFamily="34" charset="0"/>
              </a:rPr>
              <a:pPr fontAlgn="base">
                <a:spcBef>
                  <a:spcPct val="0"/>
                </a:spcBef>
                <a:spcAft>
                  <a:spcPct val="0"/>
                </a:spcAft>
              </a:pPr>
              <a:t>134</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72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7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55"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pPr algn="ctr" fontAlgn="auto">
              <a:spcAft>
                <a:spcPts val="0"/>
              </a:spcAft>
              <a:defRPr/>
            </a:pPr>
            <a:r>
              <a:rPr lang="zh-CN" altLang="en-US" sz="3075"/>
              <a:t>去掉字符串的首尾空格</a:t>
            </a:r>
          </a:p>
        </p:txBody>
      </p:sp>
      <p:sp>
        <p:nvSpPr>
          <p:cNvPr id="596995" name="Rectangle 3"/>
          <p:cNvSpPr>
            <a:spLocks noGrp="1" noChangeArrowheads="1"/>
          </p:cNvSpPr>
          <p:nvPr>
            <p:ph type="body" sz="half" idx="1"/>
          </p:nvPr>
        </p:nvSpPr>
        <p:spPr>
          <a:xfrm>
            <a:off x="684213" y="1773238"/>
            <a:ext cx="7991475" cy="4246562"/>
          </a:xfrm>
        </p:spPr>
        <p:txBody>
          <a:bodyPr/>
          <a:lstStyle/>
          <a:p>
            <a:pPr marL="0" indent="723900">
              <a:buFont typeface="Wingdings" panose="05000000000000000000" pitchFamily="2" charset="2"/>
              <a:buNone/>
            </a:pPr>
            <a:r>
              <a:rPr lang="zh-CN" altLang="en-US" sz="2800" smtClean="0"/>
              <a:t>通过</a:t>
            </a:r>
            <a:r>
              <a:rPr lang="en-US" altLang="zh-CN" sz="2800" smtClean="0"/>
              <a:t>String</a:t>
            </a:r>
            <a:r>
              <a:rPr lang="zh-CN" altLang="en-US" sz="2800" smtClean="0"/>
              <a:t>类的</a:t>
            </a:r>
            <a:r>
              <a:rPr lang="en-US" altLang="zh-CN" sz="2800" smtClean="0"/>
              <a:t>trim()</a:t>
            </a:r>
            <a:r>
              <a:rPr lang="zh-CN" altLang="en-US" sz="2800" smtClean="0"/>
              <a:t>方法，可以通过去掉字符串的首尾空格得到一个新的字符串，该方法的具体定义如下：</a:t>
            </a:r>
          </a:p>
          <a:p>
            <a:pPr marL="0" indent="723900">
              <a:buFont typeface="Wingdings" panose="05000000000000000000" pitchFamily="2" charset="2"/>
              <a:buNone/>
            </a:pPr>
            <a:endParaRPr lang="zh-CN" altLang="en-US" sz="1800" smtClean="0"/>
          </a:p>
          <a:p>
            <a:pPr marL="0" indent="723900">
              <a:buFont typeface="Wingdings" panose="05000000000000000000" pitchFamily="2" charset="2"/>
              <a:buNone/>
            </a:pPr>
            <a:r>
              <a:rPr lang="zh-CN" altLang="en-US" sz="2800" smtClean="0"/>
              <a:t>例如通过去掉字符串“ </a:t>
            </a:r>
            <a:r>
              <a:rPr lang="en-US" altLang="zh-CN" sz="2800" smtClean="0"/>
              <a:t>ABC ”</a:t>
            </a:r>
            <a:r>
              <a:rPr lang="zh-CN" altLang="en-US" sz="2800" smtClean="0"/>
              <a:t>中的首尾空格将得到一个新的字符串“</a:t>
            </a:r>
            <a:r>
              <a:rPr lang="en-US" altLang="zh-CN" sz="2800" smtClean="0"/>
              <a:t>ABC”</a:t>
            </a:r>
            <a:r>
              <a:rPr lang="zh-CN" altLang="en-US" sz="2800" smtClean="0"/>
              <a:t>，例如下面的代码分别输出字符串的长度为</a:t>
            </a:r>
            <a:r>
              <a:rPr lang="en-US" altLang="zh-CN" sz="2800" smtClean="0"/>
              <a:t>5</a:t>
            </a:r>
            <a:r>
              <a:rPr lang="zh-CN" altLang="en-US" sz="2800" smtClean="0"/>
              <a:t>和</a:t>
            </a:r>
            <a:r>
              <a:rPr lang="en-US" altLang="zh-CN" sz="2800" smtClean="0"/>
              <a:t>3</a:t>
            </a:r>
            <a:r>
              <a:rPr lang="zh-CN" altLang="en-US" sz="2800" smtClean="0"/>
              <a:t>：</a:t>
            </a:r>
          </a:p>
        </p:txBody>
      </p:sp>
      <p:sp>
        <p:nvSpPr>
          <p:cNvPr id="201732"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01733"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4"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5"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6"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7"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8"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9"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0"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1"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2"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3"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4"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5"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6"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7"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8"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9"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0" name="Rectangle 23"/>
          <p:cNvSpPr>
            <a:spLocks noChangeArrowheads="1"/>
          </p:cNvSpPr>
          <p:nvPr/>
        </p:nvSpPr>
        <p:spPr bwMode="auto">
          <a:xfrm>
            <a:off x="684213" y="3141663"/>
            <a:ext cx="7920037" cy="287337"/>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public String trim()</a:t>
            </a:r>
          </a:p>
        </p:txBody>
      </p:sp>
      <p:sp>
        <p:nvSpPr>
          <p:cNvPr id="597016" name="Rectangle 24"/>
          <p:cNvSpPr>
            <a:spLocks noChangeArrowheads="1"/>
          </p:cNvSpPr>
          <p:nvPr/>
        </p:nvSpPr>
        <p:spPr bwMode="auto">
          <a:xfrm>
            <a:off x="684213" y="4797425"/>
            <a:ext cx="8064500" cy="136842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str = " ABC ";                  // </a:t>
            </a:r>
            <a:r>
              <a:rPr lang="zh-CN" altLang="en-US" sz="2000">
                <a:latin typeface="Arial" panose="020B0604020202020204" pitchFamily="34" charset="0"/>
              </a:rPr>
              <a:t>定义一个字符串，首尾均有空格</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System.out.println(str.length());    // </a:t>
            </a:r>
            <a:r>
              <a:rPr lang="zh-CN" altLang="en-US" sz="2000">
                <a:latin typeface="Arial" panose="020B0604020202020204" pitchFamily="34" charset="0"/>
              </a:rPr>
              <a:t>输出字符串的长度为</a:t>
            </a:r>
            <a:r>
              <a:rPr lang="en-US" altLang="zh-CN" sz="2000">
                <a:latin typeface="Arial" panose="020B0604020202020204" pitchFamily="34" charset="0"/>
              </a:rPr>
              <a:t>5</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str2 = str.trim();	      // </a:t>
            </a:r>
            <a:r>
              <a:rPr lang="zh-CN" altLang="en-US" sz="2000">
                <a:latin typeface="Arial" panose="020B0604020202020204" pitchFamily="34" charset="0"/>
              </a:rPr>
              <a:t>去掉字符串的首尾空格</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System.out.println(str2.length());  // </a:t>
            </a:r>
            <a:r>
              <a:rPr lang="zh-CN" altLang="en-US" sz="2000">
                <a:latin typeface="Arial" panose="020B0604020202020204" pitchFamily="34" charset="0"/>
              </a:rPr>
              <a:t>输出字符串的长度为</a:t>
            </a:r>
            <a:r>
              <a:rPr lang="en-US" altLang="zh-CN" sz="2000">
                <a:latin typeface="Arial" panose="020B0604020202020204" pitchFamily="34" charset="0"/>
              </a:rPr>
              <a:t>3</a:t>
            </a:r>
          </a:p>
        </p:txBody>
      </p:sp>
      <p:sp>
        <p:nvSpPr>
          <p:cNvPr id="20175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6E5277F4-BB32-4D60-8230-E8D215603AF8}" type="slidenum">
              <a:rPr lang="en-US" altLang="zh-CN" sz="1000" smtClean="0">
                <a:latin typeface="Arial" panose="020B0604020202020204" pitchFamily="34" charset="0"/>
              </a:rPr>
              <a:pPr fontAlgn="base">
                <a:spcBef>
                  <a:spcPct val="0"/>
                </a:spcBef>
                <a:spcAft>
                  <a:spcPct val="0"/>
                </a:spcAft>
              </a:pPr>
              <a:t>135</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699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70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16"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pPr algn="ctr" fontAlgn="auto">
              <a:spcAft>
                <a:spcPts val="0"/>
              </a:spcAft>
              <a:defRPr/>
            </a:pPr>
            <a:r>
              <a:rPr lang="zh-CN" altLang="en-US" sz="3075"/>
              <a:t>替换字符串中的字符或子串</a:t>
            </a:r>
          </a:p>
        </p:txBody>
      </p:sp>
      <p:sp>
        <p:nvSpPr>
          <p:cNvPr id="609283" name="Rectangle 3"/>
          <p:cNvSpPr>
            <a:spLocks noGrp="1" noChangeArrowheads="1"/>
          </p:cNvSpPr>
          <p:nvPr>
            <p:ph type="body" sz="half" idx="1"/>
          </p:nvPr>
        </p:nvSpPr>
        <p:spPr>
          <a:xfrm>
            <a:off x="684213" y="1773238"/>
            <a:ext cx="7991475" cy="4246562"/>
          </a:xfrm>
        </p:spPr>
        <p:txBody>
          <a:bodyPr/>
          <a:lstStyle/>
          <a:p>
            <a:pPr marL="0" indent="723900">
              <a:buFont typeface="Wingdings" panose="05000000000000000000" pitchFamily="2" charset="2"/>
              <a:buNone/>
            </a:pPr>
            <a:r>
              <a:rPr lang="zh-CN" altLang="en-US" sz="2800" smtClean="0"/>
              <a:t>通过</a:t>
            </a:r>
            <a:r>
              <a:rPr lang="en-US" altLang="zh-CN" sz="2800" smtClean="0"/>
              <a:t>String</a:t>
            </a:r>
            <a:r>
              <a:rPr lang="zh-CN" altLang="en-US" sz="2800" smtClean="0"/>
              <a:t>类的</a:t>
            </a:r>
            <a:r>
              <a:rPr lang="en-US" altLang="zh-CN" sz="2800" smtClean="0"/>
              <a:t>replace()</a:t>
            </a:r>
            <a:r>
              <a:rPr lang="zh-CN" altLang="en-US" sz="2800" smtClean="0"/>
              <a:t>方法，可以将原字符串中的某个字符替换为指定的字符，并得到一个新的字符串，该方法的具体定义如下：</a:t>
            </a:r>
          </a:p>
          <a:p>
            <a:pPr marL="0" indent="723900">
              <a:buFont typeface="Wingdings" panose="05000000000000000000" pitchFamily="2" charset="2"/>
              <a:buNone/>
            </a:pPr>
            <a:endParaRPr lang="zh-CN" altLang="en-US" sz="1400" smtClean="0"/>
          </a:p>
          <a:p>
            <a:pPr marL="0" indent="723900">
              <a:buFont typeface="Wingdings" panose="05000000000000000000" pitchFamily="2" charset="2"/>
              <a:buNone/>
            </a:pPr>
            <a:r>
              <a:rPr lang="zh-CN" altLang="en-US" sz="2800" smtClean="0"/>
              <a:t>例如将字符串“</a:t>
            </a:r>
            <a:r>
              <a:rPr lang="en-US" altLang="zh-CN" sz="2800" smtClean="0"/>
              <a:t>NBA_NBA_NBA”</a:t>
            </a:r>
            <a:r>
              <a:rPr lang="zh-CN" altLang="en-US" sz="2800" smtClean="0"/>
              <a:t>中的字符“</a:t>
            </a:r>
            <a:r>
              <a:rPr lang="en-US" altLang="zh-CN" sz="2800" smtClean="0"/>
              <a:t>N”</a:t>
            </a:r>
            <a:r>
              <a:rPr lang="zh-CN" altLang="en-US" sz="2800" smtClean="0"/>
              <a:t>替换为字符“</a:t>
            </a:r>
            <a:r>
              <a:rPr lang="en-US" altLang="zh-CN" sz="2800" smtClean="0"/>
              <a:t>M”</a:t>
            </a:r>
            <a:r>
              <a:rPr lang="zh-CN" altLang="en-US" sz="2800" smtClean="0"/>
              <a:t>，将得到一个新的字符串“</a:t>
            </a:r>
            <a:r>
              <a:rPr lang="en-US" altLang="zh-CN" sz="2800" smtClean="0"/>
              <a:t>MBA_MBA_MBA”</a:t>
            </a:r>
            <a:r>
              <a:rPr lang="zh-CN" altLang="en-US" sz="2800" smtClean="0"/>
              <a:t>，具体代码如下：</a:t>
            </a:r>
          </a:p>
        </p:txBody>
      </p:sp>
      <p:sp>
        <p:nvSpPr>
          <p:cNvPr id="203780"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03781"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2"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3"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4"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5"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6"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7"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8"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9"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0"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1"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2"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3"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4"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5"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6"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7"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8" name="Rectangle 23"/>
          <p:cNvSpPr>
            <a:spLocks noChangeArrowheads="1"/>
          </p:cNvSpPr>
          <p:nvPr/>
        </p:nvSpPr>
        <p:spPr bwMode="auto">
          <a:xfrm>
            <a:off x="684213" y="3141663"/>
            <a:ext cx="7920037" cy="287337"/>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619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en-US" sz="2000">
                <a:latin typeface="Arial" panose="020B0604020202020204" pitchFamily="34" charset="0"/>
              </a:rPr>
              <a:t>public String replace(char oldChar, char newChar)</a:t>
            </a:r>
            <a:endParaRPr lang="en-US" altLang="zh-CN" sz="2000">
              <a:latin typeface="Arial" panose="020B0604020202020204" pitchFamily="34" charset="0"/>
            </a:endParaRPr>
          </a:p>
        </p:txBody>
      </p:sp>
      <p:sp>
        <p:nvSpPr>
          <p:cNvPr id="609304" name="Rectangle 24"/>
          <p:cNvSpPr>
            <a:spLocks noChangeArrowheads="1"/>
          </p:cNvSpPr>
          <p:nvPr/>
        </p:nvSpPr>
        <p:spPr bwMode="auto">
          <a:xfrm>
            <a:off x="684213" y="4797425"/>
            <a:ext cx="8064500" cy="792163"/>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619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en-US" sz="2000">
                <a:latin typeface="Arial" panose="020B0604020202020204" pitchFamily="34" charset="0"/>
              </a:rPr>
              <a:t>String str = "NBA_NBA_NBA";</a:t>
            </a:r>
          </a:p>
          <a:p>
            <a:pPr eaLnBrk="1" hangingPunct="1">
              <a:spcBef>
                <a:spcPct val="20000"/>
              </a:spcBef>
              <a:buClr>
                <a:schemeClr val="folHlink"/>
              </a:buClr>
              <a:buSzPct val="60000"/>
              <a:buFont typeface="Wingdings" panose="05000000000000000000" pitchFamily="2" charset="2"/>
              <a:buNone/>
            </a:pPr>
            <a:r>
              <a:rPr lang="en-US" altLang="en-US" sz="2000">
                <a:latin typeface="Arial" panose="020B0604020202020204" pitchFamily="34" charset="0"/>
              </a:rPr>
              <a:t>System.out.println(str.replace('N', 'M')); </a:t>
            </a:r>
            <a:r>
              <a:rPr lang="en-US" altLang="zh-CN" sz="2000">
                <a:latin typeface="Arial" panose="020B0604020202020204" pitchFamily="34" charset="0"/>
              </a:rPr>
              <a:t>     </a:t>
            </a:r>
            <a:r>
              <a:rPr lang="en-US" altLang="en-US" sz="2000">
                <a:latin typeface="Arial" panose="020B0604020202020204" pitchFamily="34" charset="0"/>
              </a:rPr>
              <a:t>// 输出"MBA_MBA_MBA"</a:t>
            </a:r>
          </a:p>
        </p:txBody>
      </p:sp>
      <p:sp>
        <p:nvSpPr>
          <p:cNvPr id="20380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8DD40F15-5BD0-403B-8A0C-0EFE9BF0D756}" type="slidenum">
              <a:rPr lang="en-US" altLang="zh-CN" sz="1000" smtClean="0">
                <a:latin typeface="Arial" panose="020B0604020202020204" pitchFamily="34" charset="0"/>
              </a:rPr>
              <a:pPr fontAlgn="base">
                <a:spcBef>
                  <a:spcPct val="0"/>
                </a:spcBef>
                <a:spcAft>
                  <a:spcPct val="0"/>
                </a:spcAft>
              </a:pPr>
              <a:t>136</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928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9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304"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pPr algn="ctr" fontAlgn="auto">
              <a:spcAft>
                <a:spcPts val="0"/>
              </a:spcAft>
              <a:defRPr/>
            </a:pPr>
            <a:r>
              <a:rPr lang="zh-CN" altLang="en-US" sz="3075"/>
              <a:t>替换字符串中的字符或子串</a:t>
            </a:r>
          </a:p>
        </p:txBody>
      </p:sp>
      <p:sp>
        <p:nvSpPr>
          <p:cNvPr id="611331" name="Rectangle 3"/>
          <p:cNvSpPr>
            <a:spLocks noGrp="1" noChangeArrowheads="1"/>
          </p:cNvSpPr>
          <p:nvPr>
            <p:ph type="body" sz="half" idx="1"/>
          </p:nvPr>
        </p:nvSpPr>
        <p:spPr>
          <a:xfrm>
            <a:off x="684213" y="1773238"/>
            <a:ext cx="7991475" cy="4246562"/>
          </a:xfrm>
        </p:spPr>
        <p:txBody>
          <a:bodyPr/>
          <a:lstStyle/>
          <a:p>
            <a:pPr marL="0" indent="723900">
              <a:buFont typeface="Wingdings" panose="05000000000000000000" pitchFamily="2" charset="2"/>
              <a:buNone/>
            </a:pPr>
            <a:r>
              <a:rPr lang="zh-CN" altLang="en-US" sz="2800" smtClean="0"/>
              <a:t>如果想替换掉原字符串中的指定子串，可以通过</a:t>
            </a:r>
            <a:r>
              <a:rPr lang="en-US" altLang="zh-CN" sz="2800" smtClean="0"/>
              <a:t>String</a:t>
            </a:r>
            <a:r>
              <a:rPr lang="zh-CN" altLang="en-US" sz="2800" smtClean="0"/>
              <a:t>类的</a:t>
            </a:r>
            <a:r>
              <a:rPr lang="en-US" altLang="zh-CN" sz="2800" smtClean="0"/>
              <a:t>replaceAll()</a:t>
            </a:r>
            <a:r>
              <a:rPr lang="zh-CN" altLang="en-US" sz="2800" smtClean="0"/>
              <a:t>方法，该方法的具体定义如下：</a:t>
            </a:r>
          </a:p>
          <a:p>
            <a:pPr marL="0" indent="723900">
              <a:buFont typeface="Wingdings" panose="05000000000000000000" pitchFamily="2" charset="2"/>
              <a:buNone/>
            </a:pPr>
            <a:endParaRPr lang="zh-CN" altLang="en-US" smtClean="0"/>
          </a:p>
          <a:p>
            <a:pPr marL="0" indent="723900">
              <a:buFont typeface="Wingdings" panose="05000000000000000000" pitchFamily="2" charset="2"/>
              <a:buNone/>
            </a:pPr>
            <a:r>
              <a:rPr lang="zh-CN" altLang="en-US" sz="2800" smtClean="0"/>
              <a:t>例如将字符串“</a:t>
            </a:r>
            <a:r>
              <a:rPr lang="en-US" altLang="zh-CN" sz="2800" smtClean="0"/>
              <a:t>NBA_NBA_NBA”</a:t>
            </a:r>
            <a:r>
              <a:rPr lang="zh-CN" altLang="en-US" sz="2800" smtClean="0"/>
              <a:t>中的子串“</a:t>
            </a:r>
            <a:r>
              <a:rPr lang="en-US" altLang="zh-CN" sz="2800" smtClean="0"/>
              <a:t>NB”</a:t>
            </a:r>
            <a:r>
              <a:rPr lang="zh-CN" altLang="en-US" sz="2800" smtClean="0"/>
              <a:t>替换为字符串“</a:t>
            </a:r>
            <a:r>
              <a:rPr lang="en-US" altLang="zh-CN" sz="2800" smtClean="0"/>
              <a:t>AA”</a:t>
            </a:r>
            <a:r>
              <a:rPr lang="zh-CN" altLang="en-US" sz="2800" smtClean="0"/>
              <a:t>，将得到一个新的字符串“</a:t>
            </a:r>
            <a:r>
              <a:rPr lang="en-US" altLang="zh-CN" sz="2800" smtClean="0"/>
              <a:t>AAA_AAA_AAA”</a:t>
            </a:r>
            <a:r>
              <a:rPr lang="zh-CN" altLang="en-US" sz="2800" smtClean="0"/>
              <a:t>，具体代码如下：</a:t>
            </a:r>
          </a:p>
        </p:txBody>
      </p:sp>
      <p:sp>
        <p:nvSpPr>
          <p:cNvPr id="205828"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05829"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0"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1"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2"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3"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4"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5"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6"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7"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8"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9"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0"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1"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2"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3"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4"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5"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6" name="Rectangle 23"/>
          <p:cNvSpPr>
            <a:spLocks noChangeArrowheads="1"/>
          </p:cNvSpPr>
          <p:nvPr/>
        </p:nvSpPr>
        <p:spPr bwMode="auto">
          <a:xfrm>
            <a:off x="684213" y="3141663"/>
            <a:ext cx="7920037" cy="35877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619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en-US" sz="2000">
                <a:latin typeface="Arial" panose="020B0604020202020204" pitchFamily="34" charset="0"/>
              </a:rPr>
              <a:t>public String replaceAll(String regex, String replacement)</a:t>
            </a:r>
            <a:endParaRPr lang="en-US" altLang="zh-CN" sz="2000">
              <a:latin typeface="Arial" panose="020B0604020202020204" pitchFamily="34" charset="0"/>
            </a:endParaRPr>
          </a:p>
        </p:txBody>
      </p:sp>
      <p:sp>
        <p:nvSpPr>
          <p:cNvPr id="611352" name="Rectangle 24"/>
          <p:cNvSpPr>
            <a:spLocks noChangeArrowheads="1"/>
          </p:cNvSpPr>
          <p:nvPr/>
        </p:nvSpPr>
        <p:spPr bwMode="auto">
          <a:xfrm>
            <a:off x="684213" y="4941888"/>
            <a:ext cx="8064500" cy="1079500"/>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619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en-US" sz="2000">
                <a:latin typeface="Arial" panose="020B0604020202020204" pitchFamily="34" charset="0"/>
              </a:rPr>
              <a:t>String str = "NBA_NBA_NBA";</a:t>
            </a:r>
          </a:p>
          <a:p>
            <a:pPr eaLnBrk="1" hangingPunct="1">
              <a:spcBef>
                <a:spcPct val="20000"/>
              </a:spcBef>
              <a:buClr>
                <a:schemeClr val="folHlink"/>
              </a:buClr>
              <a:buSzPct val="60000"/>
              <a:buFont typeface="Wingdings" panose="05000000000000000000" pitchFamily="2" charset="2"/>
              <a:buNone/>
            </a:pPr>
            <a:r>
              <a:rPr lang="en-US" altLang="en-US" sz="2000">
                <a:latin typeface="Arial" panose="020B0604020202020204" pitchFamily="34" charset="0"/>
              </a:rPr>
              <a:t>System.out.println(str.replaceAll("NB", "AA"));	</a:t>
            </a:r>
            <a:endParaRPr lang="en-US" altLang="zh-CN" sz="2000">
              <a:latin typeface="Arial" panose="020B0604020202020204" pitchFamily="34" charset="0"/>
            </a:endParaRPr>
          </a:p>
          <a:p>
            <a:pPr eaLnBrk="1" hangingPunct="1">
              <a:spcBef>
                <a:spcPct val="20000"/>
              </a:spcBef>
              <a:buClr>
                <a:schemeClr val="folHlink"/>
              </a:buClr>
              <a:buSzPct val="60000"/>
              <a:buFont typeface="Wingdings" panose="05000000000000000000" pitchFamily="2" charset="2"/>
              <a:buNone/>
            </a:pPr>
            <a:r>
              <a:rPr lang="en-US" altLang="en-US" sz="2000">
                <a:latin typeface="Arial" panose="020B0604020202020204" pitchFamily="34" charset="0"/>
              </a:rPr>
              <a:t>	// 输出的新字符串为"AAA_AAA_AAA"</a:t>
            </a:r>
          </a:p>
        </p:txBody>
      </p:sp>
      <p:sp>
        <p:nvSpPr>
          <p:cNvPr id="20584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4F7290C4-5C8B-4B9D-9B31-E2AE96D85DAE}" type="slidenum">
              <a:rPr lang="en-US" altLang="zh-CN" sz="1000" smtClean="0">
                <a:latin typeface="Arial" panose="020B0604020202020204" pitchFamily="34" charset="0"/>
              </a:rPr>
              <a:pPr fontAlgn="base">
                <a:spcBef>
                  <a:spcPct val="0"/>
                </a:spcBef>
                <a:spcAft>
                  <a:spcPct val="0"/>
                </a:spcAft>
              </a:pPr>
              <a:t>137</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611331">
                                            <p:txEl>
                                              <p:pRg st="2" end="2"/>
                                            </p:txEl>
                                          </p:spTgt>
                                        </p:tgtEl>
                                        <p:attrNameLst>
                                          <p:attrName>style.visibility</p:attrName>
                                        </p:attrNameLst>
                                      </p:cBhvr>
                                      <p:to>
                                        <p:strVal val="visible"/>
                                      </p:to>
                                    </p:set>
                                    <p:anim calcmode="lin" valueType="num">
                                      <p:cBhvr>
                                        <p:cTn id="7" dur="1000" fill="hold"/>
                                        <p:tgtEl>
                                          <p:spTgt spid="611331">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61133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611331">
                                            <p:txEl>
                                              <p:pRg st="2" end="2"/>
                                            </p:txEl>
                                          </p:spTgt>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611352"/>
                                        </p:tgtEl>
                                        <p:attrNameLst>
                                          <p:attrName>style.visibility</p:attrName>
                                        </p:attrNameLst>
                                      </p:cBhvr>
                                      <p:to>
                                        <p:strVal val="visible"/>
                                      </p:to>
                                    </p:set>
                                    <p:anim calcmode="lin" valueType="num">
                                      <p:cBhvr>
                                        <p:cTn id="12" dur="1000" fill="hold"/>
                                        <p:tgtEl>
                                          <p:spTgt spid="611352"/>
                                        </p:tgtEl>
                                        <p:attrNameLst>
                                          <p:attrName>ppt_x</p:attrName>
                                        </p:attrNameLst>
                                      </p:cBhvr>
                                      <p:tavLst>
                                        <p:tav tm="0">
                                          <p:val>
                                            <p:strVal val="#ppt_x-.2"/>
                                          </p:val>
                                        </p:tav>
                                        <p:tav tm="100000">
                                          <p:val>
                                            <p:strVal val="#ppt_x"/>
                                          </p:val>
                                        </p:tav>
                                      </p:tavLst>
                                    </p:anim>
                                    <p:anim calcmode="lin" valueType="num">
                                      <p:cBhvr>
                                        <p:cTn id="13" dur="1000" fill="hold"/>
                                        <p:tgtEl>
                                          <p:spTgt spid="61135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11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52"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pPr algn="ctr" fontAlgn="auto">
              <a:spcAft>
                <a:spcPts val="0"/>
              </a:spcAft>
              <a:defRPr/>
            </a:pPr>
            <a:r>
              <a:rPr lang="zh-CN" altLang="en-US" sz="3075"/>
              <a:t>替换字符串中的字符或子串</a:t>
            </a:r>
          </a:p>
        </p:txBody>
      </p:sp>
      <p:sp>
        <p:nvSpPr>
          <p:cNvPr id="613379" name="Rectangle 3"/>
          <p:cNvSpPr>
            <a:spLocks noGrp="1" noChangeArrowheads="1"/>
          </p:cNvSpPr>
          <p:nvPr>
            <p:ph type="body" sz="half" idx="1"/>
          </p:nvPr>
        </p:nvSpPr>
        <p:spPr>
          <a:xfrm>
            <a:off x="684213" y="1773238"/>
            <a:ext cx="7991475" cy="4246562"/>
          </a:xfrm>
        </p:spPr>
        <p:txBody>
          <a:bodyPr/>
          <a:lstStyle/>
          <a:p>
            <a:pPr marL="0" indent="723900">
              <a:buFont typeface="Wingdings" panose="05000000000000000000" pitchFamily="2" charset="2"/>
              <a:buNone/>
            </a:pPr>
            <a:r>
              <a:rPr lang="zh-CN" altLang="en-US" sz="2800" smtClean="0"/>
              <a:t>如果只需要替换原字符串中的第一个子串，可以通过</a:t>
            </a:r>
            <a:r>
              <a:rPr lang="en-US" altLang="zh-CN" sz="2800" smtClean="0"/>
              <a:t>String</a:t>
            </a:r>
            <a:r>
              <a:rPr lang="zh-CN" altLang="en-US" sz="2800" smtClean="0"/>
              <a:t>类的</a:t>
            </a:r>
            <a:r>
              <a:rPr lang="en-US" altLang="zh-CN" sz="2800" smtClean="0"/>
              <a:t>replaceFirst()</a:t>
            </a:r>
            <a:r>
              <a:rPr lang="zh-CN" altLang="en-US" sz="2800" smtClean="0"/>
              <a:t>方法，该方法的具体定义如下：</a:t>
            </a:r>
          </a:p>
          <a:p>
            <a:pPr marL="0" indent="723900">
              <a:buFont typeface="Wingdings" panose="05000000000000000000" pitchFamily="2" charset="2"/>
              <a:buNone/>
            </a:pPr>
            <a:endParaRPr lang="zh-CN" altLang="en-US" smtClean="0"/>
          </a:p>
          <a:p>
            <a:pPr marL="0" indent="723900">
              <a:buFont typeface="Wingdings" panose="05000000000000000000" pitchFamily="2" charset="2"/>
              <a:buNone/>
            </a:pPr>
            <a:r>
              <a:rPr lang="zh-CN" altLang="en-US" sz="2800" smtClean="0"/>
              <a:t>例如将字符串“</a:t>
            </a:r>
            <a:r>
              <a:rPr lang="en-US" altLang="zh-CN" sz="2800" smtClean="0"/>
              <a:t>NBA_NBA_NBA”</a:t>
            </a:r>
            <a:r>
              <a:rPr lang="zh-CN" altLang="en-US" sz="2800" smtClean="0"/>
              <a:t>中的第一个子串“</a:t>
            </a:r>
            <a:r>
              <a:rPr lang="en-US" altLang="zh-CN" sz="2800" smtClean="0"/>
              <a:t>NB”</a:t>
            </a:r>
            <a:r>
              <a:rPr lang="zh-CN" altLang="en-US" sz="2800" smtClean="0"/>
              <a:t>替换为字符串“</a:t>
            </a:r>
            <a:r>
              <a:rPr lang="en-US" altLang="zh-CN" sz="2800" smtClean="0"/>
              <a:t>AA”</a:t>
            </a:r>
            <a:r>
              <a:rPr lang="zh-CN" altLang="en-US" sz="2800" smtClean="0"/>
              <a:t>，将得到一个新的字符串“</a:t>
            </a:r>
            <a:r>
              <a:rPr lang="en-US" altLang="zh-CN" sz="2800" smtClean="0"/>
              <a:t>AAA_NBA_NBA”</a:t>
            </a:r>
            <a:r>
              <a:rPr lang="zh-CN" altLang="en-US" sz="2800" smtClean="0"/>
              <a:t>，具体代码如下：</a:t>
            </a:r>
          </a:p>
        </p:txBody>
      </p:sp>
      <p:sp>
        <p:nvSpPr>
          <p:cNvPr id="207876"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07877"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78"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79"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0"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1"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2"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3"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4"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5"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6"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7"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8"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9"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0"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1"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2"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3"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4" name="Rectangle 23"/>
          <p:cNvSpPr>
            <a:spLocks noChangeArrowheads="1"/>
          </p:cNvSpPr>
          <p:nvPr/>
        </p:nvSpPr>
        <p:spPr bwMode="auto">
          <a:xfrm>
            <a:off x="684213" y="3141663"/>
            <a:ext cx="7920037" cy="35877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619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en-US" sz="2000">
                <a:latin typeface="Arial" panose="020B0604020202020204" pitchFamily="34" charset="0"/>
              </a:rPr>
              <a:t>public String replaceFirst(String regex, String replacement)</a:t>
            </a:r>
            <a:endParaRPr lang="en-US" altLang="zh-CN" sz="2000">
              <a:latin typeface="Arial" panose="020B0604020202020204" pitchFamily="34" charset="0"/>
            </a:endParaRPr>
          </a:p>
        </p:txBody>
      </p:sp>
      <p:sp>
        <p:nvSpPr>
          <p:cNvPr id="613400" name="Rectangle 24"/>
          <p:cNvSpPr>
            <a:spLocks noChangeArrowheads="1"/>
          </p:cNvSpPr>
          <p:nvPr/>
        </p:nvSpPr>
        <p:spPr bwMode="auto">
          <a:xfrm>
            <a:off x="684213" y="4941888"/>
            <a:ext cx="8064500" cy="1079500"/>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619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en-US" sz="2000">
                <a:latin typeface="Arial" panose="020B0604020202020204" pitchFamily="34" charset="0"/>
              </a:rPr>
              <a:t>String str = "NBA_NBA_NBA";</a:t>
            </a:r>
          </a:p>
          <a:p>
            <a:pPr eaLnBrk="1" hangingPunct="1">
              <a:spcBef>
                <a:spcPct val="20000"/>
              </a:spcBef>
              <a:buClr>
                <a:schemeClr val="folHlink"/>
              </a:buClr>
              <a:buSzPct val="60000"/>
              <a:buFont typeface="Wingdings" panose="05000000000000000000" pitchFamily="2" charset="2"/>
              <a:buNone/>
            </a:pPr>
            <a:r>
              <a:rPr lang="en-US" altLang="en-US" sz="2000">
                <a:latin typeface="Arial" panose="020B0604020202020204" pitchFamily="34" charset="0"/>
              </a:rPr>
              <a:t>System.out.println(str.replaceFirst("NB", "AA"));</a:t>
            </a:r>
            <a:endParaRPr lang="en-US" altLang="zh-CN" sz="2000">
              <a:latin typeface="Arial" panose="020B0604020202020204" pitchFamily="34" charset="0"/>
            </a:endParaRPr>
          </a:p>
          <a:p>
            <a:pPr eaLnBrk="1" hangingPunct="1">
              <a:spcBef>
                <a:spcPct val="20000"/>
              </a:spcBef>
              <a:buClr>
                <a:schemeClr val="folHlink"/>
              </a:buClr>
              <a:buSzPct val="60000"/>
              <a:buFont typeface="Wingdings" panose="05000000000000000000" pitchFamily="2" charset="2"/>
              <a:buNone/>
            </a:pPr>
            <a:r>
              <a:rPr lang="en-US" altLang="en-US" sz="2000">
                <a:latin typeface="Arial" panose="020B0604020202020204" pitchFamily="34" charset="0"/>
              </a:rPr>
              <a:t>	// 输出的新字符串为AAA_NBA_NBA</a:t>
            </a:r>
          </a:p>
        </p:txBody>
      </p:sp>
      <p:sp>
        <p:nvSpPr>
          <p:cNvPr id="20789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7B3D51BD-7410-458F-9267-E49EC55036EA}" type="slidenum">
              <a:rPr lang="en-US" altLang="zh-CN" sz="1000" smtClean="0">
                <a:latin typeface="Arial" panose="020B0604020202020204" pitchFamily="34" charset="0"/>
              </a:rPr>
              <a:pPr fontAlgn="base">
                <a:spcBef>
                  <a:spcPct val="0"/>
                </a:spcBef>
                <a:spcAft>
                  <a:spcPct val="0"/>
                </a:spcAft>
              </a:pPr>
              <a:t>138</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337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3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00"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pPr algn="ctr" fontAlgn="auto">
              <a:spcAft>
                <a:spcPts val="0"/>
              </a:spcAft>
              <a:defRPr/>
            </a:pPr>
            <a:r>
              <a:rPr lang="zh-CN" altLang="en-US" sz="3075"/>
              <a:t>分割字符串</a:t>
            </a:r>
          </a:p>
        </p:txBody>
      </p:sp>
      <p:sp>
        <p:nvSpPr>
          <p:cNvPr id="209923" name="Rectangle 3"/>
          <p:cNvSpPr>
            <a:spLocks noGrp="1" noChangeArrowheads="1"/>
          </p:cNvSpPr>
          <p:nvPr>
            <p:ph type="body" sz="half" idx="1"/>
          </p:nvPr>
        </p:nvSpPr>
        <p:spPr>
          <a:xfrm>
            <a:off x="684213" y="1773238"/>
            <a:ext cx="7991475" cy="4246562"/>
          </a:xfrm>
        </p:spPr>
        <p:txBody>
          <a:bodyPr/>
          <a:lstStyle/>
          <a:p>
            <a:pPr marL="0" indent="723900">
              <a:buFont typeface="Wingdings" panose="05000000000000000000" pitchFamily="2" charset="2"/>
              <a:buNone/>
            </a:pPr>
            <a:r>
              <a:rPr lang="zh-CN" altLang="en-US" sz="2800" smtClean="0"/>
              <a:t>在</a:t>
            </a:r>
            <a:r>
              <a:rPr lang="en-US" altLang="zh-CN" sz="2800" smtClean="0"/>
              <a:t>String</a:t>
            </a:r>
            <a:r>
              <a:rPr lang="zh-CN" altLang="en-US" sz="2800" smtClean="0"/>
              <a:t>类中提供了两个重载的</a:t>
            </a:r>
            <a:r>
              <a:rPr lang="en-US" altLang="zh-CN" sz="2800" smtClean="0"/>
              <a:t>split()</a:t>
            </a:r>
            <a:r>
              <a:rPr lang="zh-CN" altLang="en-US" sz="2800" smtClean="0"/>
              <a:t>方法，用来将字符串按照指定的规则进行分割，并以</a:t>
            </a:r>
            <a:r>
              <a:rPr lang="en-US" altLang="zh-CN" sz="2800" smtClean="0"/>
              <a:t>String</a:t>
            </a:r>
            <a:r>
              <a:rPr lang="zh-CN" altLang="en-US" sz="2800" smtClean="0"/>
              <a:t>型数组的方式返回，分割得到的子串在数组中的顺序按照它们在字符串中的顺序排列。</a:t>
            </a:r>
          </a:p>
          <a:p>
            <a:pPr marL="0" indent="723900">
              <a:buFont typeface="Wingdings" panose="05000000000000000000" pitchFamily="2" charset="2"/>
              <a:buNone/>
            </a:pPr>
            <a:r>
              <a:rPr lang="zh-CN" altLang="en-US" sz="2800" smtClean="0"/>
              <a:t>方法的具体定义如下：</a:t>
            </a:r>
          </a:p>
        </p:txBody>
      </p:sp>
      <p:sp>
        <p:nvSpPr>
          <p:cNvPr id="209924"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09925"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26"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27"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28"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29"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0"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1"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2"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3"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4"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5"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6"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7"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8"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9"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40"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41"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47" name="Rectangle 23"/>
          <p:cNvSpPr>
            <a:spLocks noChangeArrowheads="1"/>
          </p:cNvSpPr>
          <p:nvPr/>
        </p:nvSpPr>
        <p:spPr bwMode="auto">
          <a:xfrm>
            <a:off x="755650" y="4149725"/>
            <a:ext cx="7920038" cy="35877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619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en-US" sz="2000">
                <a:latin typeface="Arial" panose="020B0604020202020204" pitchFamily="34" charset="0"/>
              </a:rPr>
              <a:t>public String[] split(String regex, int limit)</a:t>
            </a:r>
          </a:p>
        </p:txBody>
      </p:sp>
      <p:sp>
        <p:nvSpPr>
          <p:cNvPr id="20994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5C60C10D-7A49-4A61-8B82-2DE98B208D98}" type="slidenum">
              <a:rPr lang="en-US" altLang="zh-CN" sz="1000" smtClean="0">
                <a:latin typeface="Arial" panose="020B0604020202020204" pitchFamily="34" charset="0"/>
              </a:rPr>
              <a:pPr fontAlgn="base">
                <a:spcBef>
                  <a:spcPct val="0"/>
                </a:spcBef>
                <a:spcAft>
                  <a:spcPct val="0"/>
                </a:spcAft>
              </a:pPr>
              <a:t>139</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iterate type="lt">
                                    <p:tmPct val="10000"/>
                                  </p:iterate>
                                  <p:childTnLst>
                                    <p:set>
                                      <p:cBhvr>
                                        <p:cTn id="6" dur="1" fill="hold">
                                          <p:stCondLst>
                                            <p:cond delay="0"/>
                                          </p:stCondLst>
                                        </p:cTn>
                                        <p:tgtEl>
                                          <p:spTgt spid="615447">
                                            <p:txEl>
                                              <p:pRg st="0" end="0"/>
                                            </p:txEl>
                                          </p:spTgt>
                                        </p:tgtEl>
                                        <p:attrNameLst>
                                          <p:attrName>style.visibility</p:attrName>
                                        </p:attrNameLst>
                                      </p:cBhvr>
                                      <p:to>
                                        <p:strVal val="visible"/>
                                      </p:to>
                                    </p:set>
                                    <p:animEffect transition="in" filter="fade">
                                      <p:cBhvr>
                                        <p:cTn id="7" dur="500"/>
                                        <p:tgtEl>
                                          <p:spTgt spid="615447">
                                            <p:txEl>
                                              <p:pRg st="0" end="0"/>
                                            </p:txEl>
                                          </p:spTgt>
                                        </p:tgtEl>
                                      </p:cBhvr>
                                    </p:animEffect>
                                    <p:anim calcmode="lin" valueType="num">
                                      <p:cBhvr>
                                        <p:cTn id="8" dur="500" fill="hold"/>
                                        <p:tgtEl>
                                          <p:spTgt spid="615447">
                                            <p:txEl>
                                              <p:pRg st="0" end="0"/>
                                            </p:txEl>
                                          </p:spTgt>
                                        </p:tgtEl>
                                        <p:attrNameLst>
                                          <p:attrName>ppt_w</p:attrName>
                                        </p:attrNameLst>
                                      </p:cBhvr>
                                      <p:tavLst>
                                        <p:tav tm="0" fmla="#ppt_w*sin(2.5*pi*$)">
                                          <p:val>
                                            <p:fltVal val="0"/>
                                          </p:val>
                                        </p:tav>
                                        <p:tav tm="100000">
                                          <p:val>
                                            <p:fltVal val="1"/>
                                          </p:val>
                                        </p:tav>
                                      </p:tavLst>
                                    </p:anim>
                                    <p:anim calcmode="lin" valueType="num">
                                      <p:cBhvr>
                                        <p:cTn id="9" dur="500" fill="hold"/>
                                        <p:tgtEl>
                                          <p:spTgt spid="615447">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2.2	Primitive Data Types</a:t>
            </a:r>
            <a:endParaRPr lang="zh-CN" altLang="en-US" sz="3075" smtClean="0"/>
          </a:p>
        </p:txBody>
      </p:sp>
      <p:sp>
        <p:nvSpPr>
          <p:cNvPr id="3" name="内容占位符 2"/>
          <p:cNvSpPr>
            <a:spLocks noGrp="1"/>
          </p:cNvSpPr>
          <p:nvPr>
            <p:ph idx="1"/>
          </p:nvPr>
        </p:nvSpPr>
        <p:spPr>
          <a:xfrm>
            <a:off x="323850" y="1196975"/>
            <a:ext cx="8640763" cy="576263"/>
          </a:xfrm>
        </p:spPr>
        <p:txBody>
          <a:bodyPr rtlCol="0">
            <a:normAutofit/>
          </a:bodyPr>
          <a:lstStyle/>
          <a:p>
            <a:pPr marL="273844" indent="-191691" fontAlgn="auto">
              <a:spcAft>
                <a:spcPts val="0"/>
              </a:spcAft>
              <a:buFont typeface="Arial" pitchFamily="34" charset="0"/>
              <a:buChar char="•"/>
              <a:defRPr/>
            </a:pPr>
            <a:r>
              <a:rPr lang="en-US" altLang="zh-CN" sz="2025" dirty="0" smtClean="0"/>
              <a:t>Integral types and size</a:t>
            </a:r>
            <a:endParaRPr lang="zh-CN" altLang="en-US" sz="2025" dirty="0"/>
          </a:p>
        </p:txBody>
      </p:sp>
      <p:graphicFrame>
        <p:nvGraphicFramePr>
          <p:cNvPr id="21508" name="Object 3"/>
          <p:cNvGraphicFramePr>
            <a:graphicFrameLocks noChangeAspect="1"/>
          </p:cNvGraphicFramePr>
          <p:nvPr/>
        </p:nvGraphicFramePr>
        <p:xfrm>
          <a:off x="-506413" y="2276475"/>
          <a:ext cx="10479088" cy="2808288"/>
        </p:xfrm>
        <a:graphic>
          <a:graphicData uri="http://schemas.openxmlformats.org/presentationml/2006/ole">
            <mc:AlternateContent xmlns:mc="http://schemas.openxmlformats.org/markup-compatibility/2006">
              <mc:Choice xmlns:v="urn:schemas-microsoft-com:vml" Requires="v">
                <p:oleObj spid="_x0000_s21603" name="文档" r:id="rId3" imgW="5443923" imgH="1235738" progId="Word.Document.12">
                  <p:embed/>
                </p:oleObj>
              </mc:Choice>
              <mc:Fallback>
                <p:oleObj name="文档" r:id="rId3" imgW="5443923" imgH="1235738" progId="Word.Document.1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413" y="2276475"/>
                        <a:ext cx="10479088"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EF887D28-7780-4CDB-9DF4-E1C71CC69EB6}" type="slidenum">
              <a:rPr lang="zh-CN" altLang="en-US"/>
              <a:pPr>
                <a:defRPr/>
              </a:pPr>
              <a:t>14</a:t>
            </a:fld>
            <a:endParaRPr lang="zh-CN" alt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pPr algn="ctr" fontAlgn="auto">
              <a:spcAft>
                <a:spcPts val="0"/>
              </a:spcAft>
              <a:defRPr/>
            </a:pPr>
            <a:r>
              <a:rPr lang="zh-CN" altLang="en-US" sz="3075"/>
              <a:t>分割字符串</a:t>
            </a:r>
          </a:p>
        </p:txBody>
      </p:sp>
      <p:sp>
        <p:nvSpPr>
          <p:cNvPr id="617475" name="Rectangle 3"/>
          <p:cNvSpPr>
            <a:spLocks noGrp="1" noChangeArrowheads="1"/>
          </p:cNvSpPr>
          <p:nvPr>
            <p:ph type="body" sz="half" idx="1"/>
          </p:nvPr>
        </p:nvSpPr>
        <p:spPr>
          <a:xfrm>
            <a:off x="684213" y="1773238"/>
            <a:ext cx="7991475" cy="4246562"/>
          </a:xfrm>
        </p:spPr>
        <p:txBody>
          <a:bodyPr>
            <a:normAutofit lnSpcReduction="10000"/>
          </a:bodyPr>
          <a:lstStyle/>
          <a:p>
            <a:pPr marL="0" indent="723900" fontAlgn="auto">
              <a:lnSpc>
                <a:spcPct val="90000"/>
              </a:lnSpc>
              <a:spcAft>
                <a:spcPts val="0"/>
              </a:spcAft>
              <a:buFont typeface="Wingdings" pitchFamily="2" charset="2"/>
              <a:buNone/>
              <a:defRPr/>
            </a:pPr>
            <a:r>
              <a:rPr lang="zh-CN" altLang="en-US" sz="2800"/>
              <a:t>该方法的第一个参数</a:t>
            </a:r>
            <a:r>
              <a:rPr lang="en-US" altLang="zh-CN" sz="2800"/>
              <a:t>regex</a:t>
            </a:r>
            <a:r>
              <a:rPr lang="zh-CN" altLang="en-US" sz="2800"/>
              <a:t>为分割规则，第二个入口参数</a:t>
            </a:r>
            <a:r>
              <a:rPr lang="en-US" altLang="zh-CN" sz="2800"/>
              <a:t>limit</a:t>
            </a:r>
            <a:r>
              <a:rPr lang="zh-CN" altLang="en-US" sz="2800"/>
              <a:t>用来设置分割规则的应用次数，所以将影响返回的结果数组的长度。</a:t>
            </a:r>
          </a:p>
          <a:p>
            <a:pPr marL="0" indent="723900" fontAlgn="auto">
              <a:lnSpc>
                <a:spcPct val="90000"/>
              </a:lnSpc>
              <a:spcAft>
                <a:spcPts val="0"/>
              </a:spcAft>
              <a:buFont typeface="Wingdings" pitchFamily="2" charset="2"/>
              <a:buNone/>
              <a:defRPr/>
            </a:pPr>
            <a:r>
              <a:rPr lang="zh-CN" altLang="en-US" sz="2800"/>
              <a:t>如果</a:t>
            </a:r>
            <a:r>
              <a:rPr lang="en-US" altLang="zh-CN" sz="2800"/>
              <a:t>limit</a:t>
            </a:r>
            <a:r>
              <a:rPr lang="zh-CN" altLang="en-US" sz="2800"/>
              <a:t>大于</a:t>
            </a:r>
            <a:r>
              <a:rPr lang="en-US" altLang="zh-CN" sz="2800"/>
              <a:t>0</a:t>
            </a:r>
            <a:r>
              <a:rPr lang="zh-CN" altLang="en-US" sz="2800"/>
              <a:t>，则分割规则最多将被应用（</a:t>
            </a:r>
            <a:r>
              <a:rPr lang="en-US" altLang="zh-CN" sz="2800"/>
              <a:t>limit-1</a:t>
            </a:r>
            <a:r>
              <a:rPr lang="zh-CN" altLang="en-US" sz="2800"/>
              <a:t>）次，数组的长度也不会大于</a:t>
            </a:r>
            <a:r>
              <a:rPr lang="en-US" altLang="zh-CN" sz="2800"/>
              <a:t>limit</a:t>
            </a:r>
            <a:r>
              <a:rPr lang="zh-CN" altLang="en-US" sz="2800"/>
              <a:t>，并且数组的最后一项将包含超出最后匹配的所有字符。</a:t>
            </a:r>
          </a:p>
          <a:p>
            <a:pPr marL="0" indent="723900" fontAlgn="auto">
              <a:lnSpc>
                <a:spcPct val="90000"/>
              </a:lnSpc>
              <a:spcAft>
                <a:spcPts val="0"/>
              </a:spcAft>
              <a:buFont typeface="Wingdings" pitchFamily="2" charset="2"/>
              <a:buNone/>
              <a:defRPr/>
            </a:pPr>
            <a:r>
              <a:rPr lang="zh-CN" altLang="en-US" sz="2800"/>
              <a:t>如果</a:t>
            </a:r>
            <a:r>
              <a:rPr lang="en-US" altLang="zh-CN" sz="2800"/>
              <a:t>limit</a:t>
            </a:r>
            <a:r>
              <a:rPr lang="zh-CN" altLang="en-US" sz="2800"/>
              <a:t>为负数，则分割规则将被应用尽可能多的次数，并且数组可以是任意长度；需要注意的是，如果</a:t>
            </a:r>
            <a:r>
              <a:rPr lang="en-US" altLang="zh-CN" sz="2800"/>
              <a:t>limit</a:t>
            </a:r>
            <a:r>
              <a:rPr lang="zh-CN" altLang="en-US" sz="2800"/>
              <a:t>为</a:t>
            </a:r>
            <a:r>
              <a:rPr lang="en-US" altLang="zh-CN" sz="2800"/>
              <a:t>0</a:t>
            </a:r>
            <a:r>
              <a:rPr lang="zh-CN" altLang="en-US" sz="2800"/>
              <a:t>，数组中位于最后的所有空字符串元素将被丢弃。</a:t>
            </a:r>
          </a:p>
        </p:txBody>
      </p:sp>
      <p:sp>
        <p:nvSpPr>
          <p:cNvPr id="211972"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11973"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74"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75"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76"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77"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78"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79"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80"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81"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82"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83"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84"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85"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86"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87"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88"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89"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9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961E2272-C194-4FDC-AD04-7F29E5417232}" type="slidenum">
              <a:rPr lang="en-US" altLang="zh-CN" sz="1000" smtClean="0">
                <a:latin typeface="Arial" panose="020B0604020202020204" pitchFamily="34" charset="0"/>
              </a:rPr>
              <a:pPr fontAlgn="base">
                <a:spcBef>
                  <a:spcPct val="0"/>
                </a:spcBef>
                <a:spcAft>
                  <a:spcPct val="0"/>
                </a:spcAft>
              </a:pPr>
              <a:t>140</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74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pPr algn="ctr" fontAlgn="auto">
              <a:spcAft>
                <a:spcPts val="0"/>
              </a:spcAft>
              <a:defRPr/>
            </a:pPr>
            <a:r>
              <a:rPr lang="zh-CN" altLang="en-US" sz="3075"/>
              <a:t>分割字符串</a:t>
            </a:r>
          </a:p>
        </p:txBody>
      </p:sp>
      <p:sp>
        <p:nvSpPr>
          <p:cNvPr id="214019" name="Rectangle 3"/>
          <p:cNvSpPr>
            <a:spLocks noGrp="1" noChangeArrowheads="1"/>
          </p:cNvSpPr>
          <p:nvPr>
            <p:ph type="body" sz="half" idx="1"/>
          </p:nvPr>
        </p:nvSpPr>
        <p:spPr>
          <a:xfrm>
            <a:off x="684213" y="1773238"/>
            <a:ext cx="7991475" cy="4246562"/>
          </a:xfrm>
        </p:spPr>
        <p:txBody>
          <a:bodyPr/>
          <a:lstStyle/>
          <a:p>
            <a:pPr marL="0" indent="723900">
              <a:buFont typeface="Wingdings" panose="05000000000000000000" pitchFamily="2" charset="2"/>
              <a:buNone/>
            </a:pPr>
            <a:r>
              <a:rPr lang="zh-CN" altLang="en-US" sz="2800" smtClean="0"/>
              <a:t>下面将字符串“</a:t>
            </a:r>
            <a:r>
              <a:rPr lang="en-US" altLang="zh-CN" sz="2800" smtClean="0"/>
              <a:t>boo:and:foo”</a:t>
            </a:r>
            <a:r>
              <a:rPr lang="zh-CN" altLang="en-US" sz="2800" smtClean="0"/>
              <a:t>分别按照不同的规则和限制进行分割：</a:t>
            </a:r>
          </a:p>
        </p:txBody>
      </p:sp>
      <p:sp>
        <p:nvSpPr>
          <p:cNvPr id="214020"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14021"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22"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23"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24"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25"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26"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27"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28"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29"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30"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31"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32"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33"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34"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35"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36"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37"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43" name="Rectangle 23"/>
          <p:cNvSpPr>
            <a:spLocks noChangeArrowheads="1"/>
          </p:cNvSpPr>
          <p:nvPr/>
        </p:nvSpPr>
        <p:spPr bwMode="auto">
          <a:xfrm>
            <a:off x="755650" y="2781300"/>
            <a:ext cx="7848600" cy="2952750"/>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str = "boo:and:foo";</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a = str.split(":", 2);</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b = str.split(":", 5);</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c = str.split(":", -2);</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d = str.split("o", 5);</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e = str.split("o", -2);</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f = str.split("o", 0);</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g = str.split("m", 0);</a:t>
            </a:r>
          </a:p>
        </p:txBody>
      </p:sp>
      <p:sp>
        <p:nvSpPr>
          <p:cNvPr id="214039"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9A28B8AA-1241-4E86-989A-FC457767F6FE}" type="slidenum">
              <a:rPr lang="en-US" altLang="zh-CN" sz="1000" smtClean="0">
                <a:latin typeface="Arial" panose="020B0604020202020204" pitchFamily="34" charset="0"/>
              </a:rPr>
              <a:pPr fontAlgn="base">
                <a:spcBef>
                  <a:spcPct val="0"/>
                </a:spcBef>
                <a:spcAft>
                  <a:spcPct val="0"/>
                </a:spcAft>
              </a:pPr>
              <a:t>141</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iterate type="lt">
                                    <p:tmPct val="10000"/>
                                  </p:iterate>
                                  <p:childTnLst>
                                    <p:set>
                                      <p:cBhvr>
                                        <p:cTn id="6" dur="1" fill="hold">
                                          <p:stCondLst>
                                            <p:cond delay="0"/>
                                          </p:stCondLst>
                                        </p:cTn>
                                        <p:tgtEl>
                                          <p:spTgt spid="619543">
                                            <p:txEl>
                                              <p:pRg st="0" end="0"/>
                                            </p:txEl>
                                          </p:spTgt>
                                        </p:tgtEl>
                                        <p:attrNameLst>
                                          <p:attrName>style.visibility</p:attrName>
                                        </p:attrNameLst>
                                      </p:cBhvr>
                                      <p:to>
                                        <p:strVal val="visible"/>
                                      </p:to>
                                    </p:set>
                                    <p:animEffect transition="in" filter="fade">
                                      <p:cBhvr>
                                        <p:cTn id="7" dur="500"/>
                                        <p:tgtEl>
                                          <p:spTgt spid="619543">
                                            <p:txEl>
                                              <p:pRg st="0" end="0"/>
                                            </p:txEl>
                                          </p:spTgt>
                                        </p:tgtEl>
                                      </p:cBhvr>
                                    </p:animEffect>
                                    <p:anim calcmode="lin" valueType="num">
                                      <p:cBhvr>
                                        <p:cTn id="8" dur="500" fill="hold"/>
                                        <p:tgtEl>
                                          <p:spTgt spid="619543">
                                            <p:txEl>
                                              <p:pRg st="0" end="0"/>
                                            </p:txEl>
                                          </p:spTgt>
                                        </p:tgtEl>
                                        <p:attrNameLst>
                                          <p:attrName>ppt_w</p:attrName>
                                        </p:attrNameLst>
                                      </p:cBhvr>
                                      <p:tavLst>
                                        <p:tav tm="0" fmla="#ppt_w*sin(2.5*pi*$)">
                                          <p:val>
                                            <p:fltVal val="0"/>
                                          </p:val>
                                        </p:tav>
                                        <p:tav tm="100000">
                                          <p:val>
                                            <p:fltVal val="1"/>
                                          </p:val>
                                        </p:tav>
                                      </p:tavLst>
                                    </p:anim>
                                    <p:anim calcmode="lin" valueType="num">
                                      <p:cBhvr>
                                        <p:cTn id="9" dur="500" fill="hold"/>
                                        <p:tgtEl>
                                          <p:spTgt spid="619543">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iterate type="lt">
                                    <p:tmPct val="10000"/>
                                  </p:iterate>
                                  <p:childTnLst>
                                    <p:set>
                                      <p:cBhvr>
                                        <p:cTn id="11" dur="1" fill="hold">
                                          <p:stCondLst>
                                            <p:cond delay="0"/>
                                          </p:stCondLst>
                                        </p:cTn>
                                        <p:tgtEl>
                                          <p:spTgt spid="619543">
                                            <p:txEl>
                                              <p:pRg st="1" end="1"/>
                                            </p:txEl>
                                          </p:spTgt>
                                        </p:tgtEl>
                                        <p:attrNameLst>
                                          <p:attrName>style.visibility</p:attrName>
                                        </p:attrNameLst>
                                      </p:cBhvr>
                                      <p:to>
                                        <p:strVal val="visible"/>
                                      </p:to>
                                    </p:set>
                                    <p:animEffect transition="in" filter="fade">
                                      <p:cBhvr>
                                        <p:cTn id="12" dur="500"/>
                                        <p:tgtEl>
                                          <p:spTgt spid="619543">
                                            <p:txEl>
                                              <p:pRg st="1" end="1"/>
                                            </p:txEl>
                                          </p:spTgt>
                                        </p:tgtEl>
                                      </p:cBhvr>
                                    </p:animEffect>
                                    <p:anim calcmode="lin" valueType="num">
                                      <p:cBhvr>
                                        <p:cTn id="13" dur="500" fill="hold"/>
                                        <p:tgtEl>
                                          <p:spTgt spid="619543">
                                            <p:txEl>
                                              <p:pRg st="1" end="1"/>
                                            </p:txEl>
                                          </p:spTgt>
                                        </p:tgtEl>
                                        <p:attrNameLst>
                                          <p:attrName>ppt_w</p:attrName>
                                        </p:attrNameLst>
                                      </p:cBhvr>
                                      <p:tavLst>
                                        <p:tav tm="0" fmla="#ppt_w*sin(2.5*pi*$)">
                                          <p:val>
                                            <p:fltVal val="0"/>
                                          </p:val>
                                        </p:tav>
                                        <p:tav tm="100000">
                                          <p:val>
                                            <p:fltVal val="1"/>
                                          </p:val>
                                        </p:tav>
                                      </p:tavLst>
                                    </p:anim>
                                    <p:anim calcmode="lin" valueType="num">
                                      <p:cBhvr>
                                        <p:cTn id="14" dur="500" fill="hold"/>
                                        <p:tgtEl>
                                          <p:spTgt spid="619543">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iterate type="lt">
                                    <p:tmPct val="10000"/>
                                  </p:iterate>
                                  <p:childTnLst>
                                    <p:set>
                                      <p:cBhvr>
                                        <p:cTn id="16" dur="1" fill="hold">
                                          <p:stCondLst>
                                            <p:cond delay="0"/>
                                          </p:stCondLst>
                                        </p:cTn>
                                        <p:tgtEl>
                                          <p:spTgt spid="619543">
                                            <p:txEl>
                                              <p:pRg st="2" end="2"/>
                                            </p:txEl>
                                          </p:spTgt>
                                        </p:tgtEl>
                                        <p:attrNameLst>
                                          <p:attrName>style.visibility</p:attrName>
                                        </p:attrNameLst>
                                      </p:cBhvr>
                                      <p:to>
                                        <p:strVal val="visible"/>
                                      </p:to>
                                    </p:set>
                                    <p:animEffect transition="in" filter="fade">
                                      <p:cBhvr>
                                        <p:cTn id="17" dur="500"/>
                                        <p:tgtEl>
                                          <p:spTgt spid="619543">
                                            <p:txEl>
                                              <p:pRg st="2" end="2"/>
                                            </p:txEl>
                                          </p:spTgt>
                                        </p:tgtEl>
                                      </p:cBhvr>
                                    </p:animEffect>
                                    <p:anim calcmode="lin" valueType="num">
                                      <p:cBhvr>
                                        <p:cTn id="18" dur="500" fill="hold"/>
                                        <p:tgtEl>
                                          <p:spTgt spid="619543">
                                            <p:txEl>
                                              <p:pRg st="2" end="2"/>
                                            </p:txEl>
                                          </p:spTgt>
                                        </p:tgtEl>
                                        <p:attrNameLst>
                                          <p:attrName>ppt_w</p:attrName>
                                        </p:attrNameLst>
                                      </p:cBhvr>
                                      <p:tavLst>
                                        <p:tav tm="0" fmla="#ppt_w*sin(2.5*pi*$)">
                                          <p:val>
                                            <p:fltVal val="0"/>
                                          </p:val>
                                        </p:tav>
                                        <p:tav tm="100000">
                                          <p:val>
                                            <p:fltVal val="1"/>
                                          </p:val>
                                        </p:tav>
                                      </p:tavLst>
                                    </p:anim>
                                    <p:anim calcmode="lin" valueType="num">
                                      <p:cBhvr>
                                        <p:cTn id="19" dur="500" fill="hold"/>
                                        <p:tgtEl>
                                          <p:spTgt spid="619543">
                                            <p:txEl>
                                              <p:pRg st="2" end="2"/>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iterate type="lt">
                                    <p:tmPct val="10000"/>
                                  </p:iterate>
                                  <p:childTnLst>
                                    <p:set>
                                      <p:cBhvr>
                                        <p:cTn id="21" dur="1" fill="hold">
                                          <p:stCondLst>
                                            <p:cond delay="0"/>
                                          </p:stCondLst>
                                        </p:cTn>
                                        <p:tgtEl>
                                          <p:spTgt spid="619543">
                                            <p:txEl>
                                              <p:pRg st="3" end="3"/>
                                            </p:txEl>
                                          </p:spTgt>
                                        </p:tgtEl>
                                        <p:attrNameLst>
                                          <p:attrName>style.visibility</p:attrName>
                                        </p:attrNameLst>
                                      </p:cBhvr>
                                      <p:to>
                                        <p:strVal val="visible"/>
                                      </p:to>
                                    </p:set>
                                    <p:animEffect transition="in" filter="fade">
                                      <p:cBhvr>
                                        <p:cTn id="22" dur="500"/>
                                        <p:tgtEl>
                                          <p:spTgt spid="619543">
                                            <p:txEl>
                                              <p:pRg st="3" end="3"/>
                                            </p:txEl>
                                          </p:spTgt>
                                        </p:tgtEl>
                                      </p:cBhvr>
                                    </p:animEffect>
                                    <p:anim calcmode="lin" valueType="num">
                                      <p:cBhvr>
                                        <p:cTn id="23" dur="500" fill="hold"/>
                                        <p:tgtEl>
                                          <p:spTgt spid="619543">
                                            <p:txEl>
                                              <p:pRg st="3" end="3"/>
                                            </p:txEl>
                                          </p:spTgt>
                                        </p:tgtEl>
                                        <p:attrNameLst>
                                          <p:attrName>ppt_w</p:attrName>
                                        </p:attrNameLst>
                                      </p:cBhvr>
                                      <p:tavLst>
                                        <p:tav tm="0" fmla="#ppt_w*sin(2.5*pi*$)">
                                          <p:val>
                                            <p:fltVal val="0"/>
                                          </p:val>
                                        </p:tav>
                                        <p:tav tm="100000">
                                          <p:val>
                                            <p:fltVal val="1"/>
                                          </p:val>
                                        </p:tav>
                                      </p:tavLst>
                                    </p:anim>
                                    <p:anim calcmode="lin" valueType="num">
                                      <p:cBhvr>
                                        <p:cTn id="24" dur="500" fill="hold"/>
                                        <p:tgtEl>
                                          <p:spTgt spid="619543">
                                            <p:txEl>
                                              <p:pRg st="3" end="3"/>
                                            </p:txEl>
                                          </p:spTgt>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iterate type="lt">
                                    <p:tmPct val="10000"/>
                                  </p:iterate>
                                  <p:childTnLst>
                                    <p:set>
                                      <p:cBhvr>
                                        <p:cTn id="26" dur="1" fill="hold">
                                          <p:stCondLst>
                                            <p:cond delay="0"/>
                                          </p:stCondLst>
                                        </p:cTn>
                                        <p:tgtEl>
                                          <p:spTgt spid="619543">
                                            <p:txEl>
                                              <p:pRg st="4" end="4"/>
                                            </p:txEl>
                                          </p:spTgt>
                                        </p:tgtEl>
                                        <p:attrNameLst>
                                          <p:attrName>style.visibility</p:attrName>
                                        </p:attrNameLst>
                                      </p:cBhvr>
                                      <p:to>
                                        <p:strVal val="visible"/>
                                      </p:to>
                                    </p:set>
                                    <p:animEffect transition="in" filter="fade">
                                      <p:cBhvr>
                                        <p:cTn id="27" dur="500"/>
                                        <p:tgtEl>
                                          <p:spTgt spid="619543">
                                            <p:txEl>
                                              <p:pRg st="4" end="4"/>
                                            </p:txEl>
                                          </p:spTgt>
                                        </p:tgtEl>
                                      </p:cBhvr>
                                    </p:animEffect>
                                    <p:anim calcmode="lin" valueType="num">
                                      <p:cBhvr>
                                        <p:cTn id="28" dur="500" fill="hold"/>
                                        <p:tgtEl>
                                          <p:spTgt spid="619543">
                                            <p:txEl>
                                              <p:pRg st="4" end="4"/>
                                            </p:txEl>
                                          </p:spTgt>
                                        </p:tgtEl>
                                        <p:attrNameLst>
                                          <p:attrName>ppt_w</p:attrName>
                                        </p:attrNameLst>
                                      </p:cBhvr>
                                      <p:tavLst>
                                        <p:tav tm="0" fmla="#ppt_w*sin(2.5*pi*$)">
                                          <p:val>
                                            <p:fltVal val="0"/>
                                          </p:val>
                                        </p:tav>
                                        <p:tav tm="100000">
                                          <p:val>
                                            <p:fltVal val="1"/>
                                          </p:val>
                                        </p:tav>
                                      </p:tavLst>
                                    </p:anim>
                                    <p:anim calcmode="lin" valueType="num">
                                      <p:cBhvr>
                                        <p:cTn id="29" dur="500" fill="hold"/>
                                        <p:tgtEl>
                                          <p:spTgt spid="619543">
                                            <p:txEl>
                                              <p:pRg st="4" end="4"/>
                                            </p:txEl>
                                          </p:spTgt>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iterate type="lt">
                                    <p:tmPct val="10000"/>
                                  </p:iterate>
                                  <p:childTnLst>
                                    <p:set>
                                      <p:cBhvr>
                                        <p:cTn id="31" dur="1" fill="hold">
                                          <p:stCondLst>
                                            <p:cond delay="0"/>
                                          </p:stCondLst>
                                        </p:cTn>
                                        <p:tgtEl>
                                          <p:spTgt spid="619543">
                                            <p:txEl>
                                              <p:pRg st="5" end="5"/>
                                            </p:txEl>
                                          </p:spTgt>
                                        </p:tgtEl>
                                        <p:attrNameLst>
                                          <p:attrName>style.visibility</p:attrName>
                                        </p:attrNameLst>
                                      </p:cBhvr>
                                      <p:to>
                                        <p:strVal val="visible"/>
                                      </p:to>
                                    </p:set>
                                    <p:animEffect transition="in" filter="fade">
                                      <p:cBhvr>
                                        <p:cTn id="32" dur="500"/>
                                        <p:tgtEl>
                                          <p:spTgt spid="619543">
                                            <p:txEl>
                                              <p:pRg st="5" end="5"/>
                                            </p:txEl>
                                          </p:spTgt>
                                        </p:tgtEl>
                                      </p:cBhvr>
                                    </p:animEffect>
                                    <p:anim calcmode="lin" valueType="num">
                                      <p:cBhvr>
                                        <p:cTn id="33" dur="500" fill="hold"/>
                                        <p:tgtEl>
                                          <p:spTgt spid="619543">
                                            <p:txEl>
                                              <p:pRg st="5" end="5"/>
                                            </p:txEl>
                                          </p:spTgt>
                                        </p:tgtEl>
                                        <p:attrNameLst>
                                          <p:attrName>ppt_w</p:attrName>
                                        </p:attrNameLst>
                                      </p:cBhvr>
                                      <p:tavLst>
                                        <p:tav tm="0" fmla="#ppt_w*sin(2.5*pi*$)">
                                          <p:val>
                                            <p:fltVal val="0"/>
                                          </p:val>
                                        </p:tav>
                                        <p:tav tm="100000">
                                          <p:val>
                                            <p:fltVal val="1"/>
                                          </p:val>
                                        </p:tav>
                                      </p:tavLst>
                                    </p:anim>
                                    <p:anim calcmode="lin" valueType="num">
                                      <p:cBhvr>
                                        <p:cTn id="34" dur="500" fill="hold"/>
                                        <p:tgtEl>
                                          <p:spTgt spid="619543">
                                            <p:txEl>
                                              <p:pRg st="5" end="5"/>
                                            </p:txEl>
                                          </p:spTgt>
                                        </p:tgtEl>
                                        <p:attrNameLst>
                                          <p:attrName>ppt_h</p:attrName>
                                        </p:attrNameLst>
                                      </p:cBhvr>
                                      <p:tavLst>
                                        <p:tav tm="0">
                                          <p:val>
                                            <p:strVal val="#ppt_h"/>
                                          </p:val>
                                        </p:tav>
                                        <p:tav tm="100000">
                                          <p:val>
                                            <p:strVal val="#ppt_h"/>
                                          </p:val>
                                        </p:tav>
                                      </p:tavLst>
                                    </p:anim>
                                  </p:childTnLst>
                                </p:cTn>
                              </p:par>
                              <p:par>
                                <p:cTn id="35" presetID="45" presetClass="entr" presetSubtype="0" fill="hold" nodeType="withEffect">
                                  <p:stCondLst>
                                    <p:cond delay="0"/>
                                  </p:stCondLst>
                                  <p:iterate type="lt">
                                    <p:tmPct val="10000"/>
                                  </p:iterate>
                                  <p:childTnLst>
                                    <p:set>
                                      <p:cBhvr>
                                        <p:cTn id="36" dur="1" fill="hold">
                                          <p:stCondLst>
                                            <p:cond delay="0"/>
                                          </p:stCondLst>
                                        </p:cTn>
                                        <p:tgtEl>
                                          <p:spTgt spid="619543">
                                            <p:txEl>
                                              <p:pRg st="6" end="6"/>
                                            </p:txEl>
                                          </p:spTgt>
                                        </p:tgtEl>
                                        <p:attrNameLst>
                                          <p:attrName>style.visibility</p:attrName>
                                        </p:attrNameLst>
                                      </p:cBhvr>
                                      <p:to>
                                        <p:strVal val="visible"/>
                                      </p:to>
                                    </p:set>
                                    <p:animEffect transition="in" filter="fade">
                                      <p:cBhvr>
                                        <p:cTn id="37" dur="500"/>
                                        <p:tgtEl>
                                          <p:spTgt spid="619543">
                                            <p:txEl>
                                              <p:pRg st="6" end="6"/>
                                            </p:txEl>
                                          </p:spTgt>
                                        </p:tgtEl>
                                      </p:cBhvr>
                                    </p:animEffect>
                                    <p:anim calcmode="lin" valueType="num">
                                      <p:cBhvr>
                                        <p:cTn id="38" dur="500" fill="hold"/>
                                        <p:tgtEl>
                                          <p:spTgt spid="619543">
                                            <p:txEl>
                                              <p:pRg st="6" end="6"/>
                                            </p:txEl>
                                          </p:spTgt>
                                        </p:tgtEl>
                                        <p:attrNameLst>
                                          <p:attrName>ppt_w</p:attrName>
                                        </p:attrNameLst>
                                      </p:cBhvr>
                                      <p:tavLst>
                                        <p:tav tm="0" fmla="#ppt_w*sin(2.5*pi*$)">
                                          <p:val>
                                            <p:fltVal val="0"/>
                                          </p:val>
                                        </p:tav>
                                        <p:tav tm="100000">
                                          <p:val>
                                            <p:fltVal val="1"/>
                                          </p:val>
                                        </p:tav>
                                      </p:tavLst>
                                    </p:anim>
                                    <p:anim calcmode="lin" valueType="num">
                                      <p:cBhvr>
                                        <p:cTn id="39" dur="500" fill="hold"/>
                                        <p:tgtEl>
                                          <p:spTgt spid="619543">
                                            <p:txEl>
                                              <p:pRg st="6" end="6"/>
                                            </p:txEl>
                                          </p:spTgt>
                                        </p:tgtEl>
                                        <p:attrNameLst>
                                          <p:attrName>ppt_h</p:attrName>
                                        </p:attrNameLst>
                                      </p:cBhvr>
                                      <p:tavLst>
                                        <p:tav tm="0">
                                          <p:val>
                                            <p:strVal val="#ppt_h"/>
                                          </p:val>
                                        </p:tav>
                                        <p:tav tm="100000">
                                          <p:val>
                                            <p:strVal val="#ppt_h"/>
                                          </p:val>
                                        </p:tav>
                                      </p:tavLst>
                                    </p:anim>
                                  </p:childTnLst>
                                </p:cTn>
                              </p:par>
                              <p:par>
                                <p:cTn id="40" presetID="45" presetClass="entr" presetSubtype="0" fill="hold" nodeType="withEffect">
                                  <p:stCondLst>
                                    <p:cond delay="0"/>
                                  </p:stCondLst>
                                  <p:iterate type="lt">
                                    <p:tmPct val="10000"/>
                                  </p:iterate>
                                  <p:childTnLst>
                                    <p:set>
                                      <p:cBhvr>
                                        <p:cTn id="41" dur="1" fill="hold">
                                          <p:stCondLst>
                                            <p:cond delay="0"/>
                                          </p:stCondLst>
                                        </p:cTn>
                                        <p:tgtEl>
                                          <p:spTgt spid="619543">
                                            <p:txEl>
                                              <p:pRg st="7" end="7"/>
                                            </p:txEl>
                                          </p:spTgt>
                                        </p:tgtEl>
                                        <p:attrNameLst>
                                          <p:attrName>style.visibility</p:attrName>
                                        </p:attrNameLst>
                                      </p:cBhvr>
                                      <p:to>
                                        <p:strVal val="visible"/>
                                      </p:to>
                                    </p:set>
                                    <p:animEffect transition="in" filter="fade">
                                      <p:cBhvr>
                                        <p:cTn id="42" dur="500"/>
                                        <p:tgtEl>
                                          <p:spTgt spid="619543">
                                            <p:txEl>
                                              <p:pRg st="7" end="7"/>
                                            </p:txEl>
                                          </p:spTgt>
                                        </p:tgtEl>
                                      </p:cBhvr>
                                    </p:animEffect>
                                    <p:anim calcmode="lin" valueType="num">
                                      <p:cBhvr>
                                        <p:cTn id="43" dur="500" fill="hold"/>
                                        <p:tgtEl>
                                          <p:spTgt spid="619543">
                                            <p:txEl>
                                              <p:pRg st="7" end="7"/>
                                            </p:txEl>
                                          </p:spTgt>
                                        </p:tgtEl>
                                        <p:attrNameLst>
                                          <p:attrName>ppt_w</p:attrName>
                                        </p:attrNameLst>
                                      </p:cBhvr>
                                      <p:tavLst>
                                        <p:tav tm="0" fmla="#ppt_w*sin(2.5*pi*$)">
                                          <p:val>
                                            <p:fltVal val="0"/>
                                          </p:val>
                                        </p:tav>
                                        <p:tav tm="100000">
                                          <p:val>
                                            <p:fltVal val="1"/>
                                          </p:val>
                                        </p:tav>
                                      </p:tavLst>
                                    </p:anim>
                                    <p:anim calcmode="lin" valueType="num">
                                      <p:cBhvr>
                                        <p:cTn id="44" dur="500" fill="hold"/>
                                        <p:tgtEl>
                                          <p:spTgt spid="619543">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pPr algn="ctr" fontAlgn="auto">
              <a:spcAft>
                <a:spcPts val="0"/>
              </a:spcAft>
              <a:defRPr/>
            </a:pPr>
            <a:r>
              <a:rPr lang="zh-CN" altLang="en-US" sz="3075"/>
              <a:t>分割字符串</a:t>
            </a:r>
          </a:p>
        </p:txBody>
      </p:sp>
      <p:sp>
        <p:nvSpPr>
          <p:cNvPr id="621571" name="Rectangle 3"/>
          <p:cNvSpPr>
            <a:spLocks noGrp="1" noChangeArrowheads="1"/>
          </p:cNvSpPr>
          <p:nvPr>
            <p:ph type="body" sz="half" idx="1"/>
          </p:nvPr>
        </p:nvSpPr>
        <p:spPr>
          <a:xfrm>
            <a:off x="684213" y="1773238"/>
            <a:ext cx="7991475" cy="935037"/>
          </a:xfrm>
        </p:spPr>
        <p:txBody>
          <a:bodyPr>
            <a:normAutofit lnSpcReduction="10000"/>
          </a:bodyPr>
          <a:lstStyle/>
          <a:p>
            <a:pPr marL="0" indent="723900" fontAlgn="auto">
              <a:spcAft>
                <a:spcPts val="0"/>
              </a:spcAft>
              <a:buFont typeface="Wingdings" pitchFamily="2" charset="2"/>
              <a:buNone/>
              <a:defRPr/>
            </a:pPr>
            <a:r>
              <a:rPr lang="zh-CN" altLang="en-US" sz="2800"/>
              <a:t>上面代码得到的</a:t>
            </a:r>
            <a:r>
              <a:rPr lang="en-US" altLang="zh-CN" sz="2800"/>
              <a:t>7</a:t>
            </a:r>
            <a:r>
              <a:rPr lang="zh-CN" altLang="en-US" sz="2800"/>
              <a:t>个数组的相关信息如下表所示。</a:t>
            </a:r>
          </a:p>
        </p:txBody>
      </p:sp>
      <p:graphicFrame>
        <p:nvGraphicFramePr>
          <p:cNvPr id="621806" name="Group 238"/>
          <p:cNvGraphicFramePr>
            <a:graphicFrameLocks noGrp="1"/>
          </p:cNvGraphicFramePr>
          <p:nvPr>
            <p:ph sz="half" idx="2"/>
          </p:nvPr>
        </p:nvGraphicFramePr>
        <p:xfrm>
          <a:off x="684213" y="2708275"/>
          <a:ext cx="7848600" cy="3638552"/>
        </p:xfrm>
        <a:graphic>
          <a:graphicData uri="http://schemas.openxmlformats.org/drawingml/2006/table">
            <a:tbl>
              <a:tblPr/>
              <a:tblGrid>
                <a:gridCol w="1074737">
                  <a:extLst>
                    <a:ext uri="{9D8B030D-6E8A-4147-A177-3AD203B41FA5}">
                      <a16:colId xmlns:a16="http://schemas.microsoft.com/office/drawing/2014/main" val="20000"/>
                    </a:ext>
                  </a:extLst>
                </a:gridCol>
                <a:gridCol w="1300163">
                  <a:extLst>
                    <a:ext uri="{9D8B030D-6E8A-4147-A177-3AD203B41FA5}">
                      <a16:colId xmlns:a16="http://schemas.microsoft.com/office/drawing/2014/main" val="20001"/>
                    </a:ext>
                  </a:extLst>
                </a:gridCol>
                <a:gridCol w="1296987">
                  <a:extLst>
                    <a:ext uri="{9D8B030D-6E8A-4147-A177-3AD203B41FA5}">
                      <a16:colId xmlns:a16="http://schemas.microsoft.com/office/drawing/2014/main" val="20002"/>
                    </a:ext>
                  </a:extLst>
                </a:gridCol>
                <a:gridCol w="4176713">
                  <a:extLst>
                    <a:ext uri="{9D8B030D-6E8A-4147-A177-3AD203B41FA5}">
                      <a16:colId xmlns:a16="http://schemas.microsoft.com/office/drawing/2014/main" val="20003"/>
                    </a:ext>
                  </a:extLst>
                </a:gridCol>
              </a:tblGrid>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数    组</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分  割  符</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限  定  数</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得到的数组</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4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a</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String[] a = { "boo", "and:foo" };</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b</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5</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String[] b = { "boo", "and", "foo" };</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c</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String[] c = { "boo", "and", "foo" };</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d</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o</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5</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String[] d = { "b", "", ":and:f", "", "" };</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e</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o</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-2</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String[] e = { "b", "", ":and:f", "", "" };</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f</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o</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String[] f = { "b", "", ":and:f" };</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4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g</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m</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0</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String[] g = { "boo:and:foo" };</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16115"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16116"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17"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18"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19"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20"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21"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22"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23"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24"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25"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26"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27"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28"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29"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30"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31"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32"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3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40E2B9F8-1677-4658-8014-97703A5EBAC6}" type="slidenum">
              <a:rPr lang="en-US" altLang="zh-CN" sz="1000" smtClean="0">
                <a:latin typeface="Arial" panose="020B0604020202020204" pitchFamily="34" charset="0"/>
              </a:rPr>
              <a:pPr fontAlgn="base">
                <a:spcBef>
                  <a:spcPct val="0"/>
                </a:spcBef>
                <a:spcAft>
                  <a:spcPct val="0"/>
                </a:spcAft>
              </a:pPr>
              <a:t>142</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621806"/>
                                        </p:tgtEl>
                                        <p:attrNameLst>
                                          <p:attrName>style.visibility</p:attrName>
                                        </p:attrNameLst>
                                      </p:cBhvr>
                                      <p:to>
                                        <p:strVal val="visible"/>
                                      </p:to>
                                    </p:set>
                                    <p:anim calcmode="lin" valueType="num">
                                      <p:cBhvr>
                                        <p:cTn id="7" dur="1000" fill="hold"/>
                                        <p:tgtEl>
                                          <p:spTgt spid="621806"/>
                                        </p:tgtEl>
                                        <p:attrNameLst>
                                          <p:attrName>ppt_x</p:attrName>
                                        </p:attrNameLst>
                                      </p:cBhvr>
                                      <p:tavLst>
                                        <p:tav tm="0">
                                          <p:val>
                                            <p:strVal val="#ppt_x-.2"/>
                                          </p:val>
                                        </p:tav>
                                        <p:tav tm="100000">
                                          <p:val>
                                            <p:strVal val="#ppt_x"/>
                                          </p:val>
                                        </p:tav>
                                      </p:tavLst>
                                    </p:anim>
                                    <p:anim calcmode="lin" valueType="num">
                                      <p:cBhvr>
                                        <p:cTn id="8" dur="1000" fill="hold"/>
                                        <p:tgtEl>
                                          <p:spTgt spid="62180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21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pPr algn="ctr" fontAlgn="auto">
              <a:spcAft>
                <a:spcPts val="0"/>
              </a:spcAft>
              <a:defRPr/>
            </a:pPr>
            <a:r>
              <a:rPr lang="zh-CN" altLang="en-US" sz="3075"/>
              <a:t>分割字符串</a:t>
            </a:r>
          </a:p>
        </p:txBody>
      </p:sp>
      <p:sp>
        <p:nvSpPr>
          <p:cNvPr id="218115" name="Rectangle 3"/>
          <p:cNvSpPr>
            <a:spLocks noGrp="1" noChangeArrowheads="1"/>
          </p:cNvSpPr>
          <p:nvPr>
            <p:ph type="body" sz="half" idx="1"/>
          </p:nvPr>
        </p:nvSpPr>
        <p:spPr>
          <a:xfrm>
            <a:off x="684213" y="1773238"/>
            <a:ext cx="7991475" cy="4032250"/>
          </a:xfrm>
        </p:spPr>
        <p:txBody>
          <a:bodyPr/>
          <a:lstStyle/>
          <a:p>
            <a:pPr marL="0" indent="723900">
              <a:buFont typeface="Wingdings" panose="05000000000000000000" pitchFamily="2" charset="2"/>
              <a:buNone/>
            </a:pPr>
            <a:r>
              <a:rPr lang="zh-CN" altLang="en-US" sz="2800" smtClean="0"/>
              <a:t>如果是将参数</a:t>
            </a:r>
            <a:r>
              <a:rPr lang="en-US" altLang="zh-CN" sz="2800" smtClean="0"/>
              <a:t>limit</a:t>
            </a:r>
            <a:r>
              <a:rPr lang="zh-CN" altLang="en-US" sz="2800" smtClean="0"/>
              <a:t>设置为</a:t>
            </a:r>
            <a:r>
              <a:rPr lang="en-US" altLang="zh-CN" sz="2800" smtClean="0"/>
              <a:t>0</a:t>
            </a:r>
            <a:r>
              <a:rPr lang="zh-CN" altLang="en-US" sz="2800" smtClean="0"/>
              <a:t>，也可以采用重载方法</a:t>
            </a:r>
            <a:r>
              <a:rPr lang="en-US" altLang="zh-CN" sz="2800" smtClean="0"/>
              <a:t>split(String regex)</a:t>
            </a:r>
            <a:r>
              <a:rPr lang="zh-CN" altLang="en-US" sz="2800" smtClean="0"/>
              <a:t>，该方法将调用方法</a:t>
            </a:r>
            <a:r>
              <a:rPr lang="en-US" altLang="zh-CN" sz="2800" smtClean="0"/>
              <a:t>split(String regex, int limit)</a:t>
            </a:r>
            <a:r>
              <a:rPr lang="zh-CN" altLang="en-US" sz="2800" smtClean="0"/>
              <a:t>，并默认参数</a:t>
            </a:r>
            <a:r>
              <a:rPr lang="en-US" altLang="zh-CN" sz="2800" smtClean="0"/>
              <a:t>limit</a:t>
            </a:r>
            <a:r>
              <a:rPr lang="zh-CN" altLang="en-US" sz="2800" smtClean="0"/>
              <a:t>为</a:t>
            </a:r>
            <a:r>
              <a:rPr lang="en-US" altLang="zh-CN" sz="2800" smtClean="0"/>
              <a:t>0</a:t>
            </a:r>
            <a:r>
              <a:rPr lang="zh-CN" altLang="en-US" sz="2800" smtClean="0"/>
              <a:t>，方法的具体定义如下：</a:t>
            </a:r>
          </a:p>
        </p:txBody>
      </p:sp>
      <p:sp>
        <p:nvSpPr>
          <p:cNvPr id="218116"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18117"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18"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19"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20"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21"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22"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23"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24"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25"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26"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27"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28"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29"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30"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31"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32"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33"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3688" name="Rectangle 72"/>
          <p:cNvSpPr>
            <a:spLocks noChangeArrowheads="1"/>
          </p:cNvSpPr>
          <p:nvPr/>
        </p:nvSpPr>
        <p:spPr bwMode="auto">
          <a:xfrm>
            <a:off x="684213" y="3716338"/>
            <a:ext cx="7991475" cy="115252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public String[] split(String regex) {</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    return split(regex, 0);</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a:t>
            </a:r>
          </a:p>
        </p:txBody>
      </p:sp>
      <p:sp>
        <p:nvSpPr>
          <p:cNvPr id="218135"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CE62E259-2373-468D-AFB8-50C5DC9B90C7}" type="slidenum">
              <a:rPr lang="en-US" altLang="zh-CN" sz="1000" smtClean="0">
                <a:latin typeface="Arial" panose="020B0604020202020204" pitchFamily="34" charset="0"/>
              </a:rPr>
              <a:pPr fontAlgn="base">
                <a:spcBef>
                  <a:spcPct val="0"/>
                </a:spcBef>
                <a:spcAft>
                  <a:spcPct val="0"/>
                </a:spcAft>
              </a:pPr>
              <a:t>143</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23688"/>
                                        </p:tgtEl>
                                        <p:attrNameLst>
                                          <p:attrName>style.visibility</p:attrName>
                                        </p:attrNameLst>
                                      </p:cBhvr>
                                      <p:to>
                                        <p:strVal val="visible"/>
                                      </p:to>
                                    </p:set>
                                    <p:animEffect transition="in" filter="randombar(horizontal)">
                                      <p:cBhvr>
                                        <p:cTn id="7" dur="500"/>
                                        <p:tgtEl>
                                          <p:spTgt spid="623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88"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pPr algn="ctr" fontAlgn="auto">
              <a:spcAft>
                <a:spcPts val="0"/>
              </a:spcAft>
              <a:defRPr/>
            </a:pPr>
            <a:r>
              <a:rPr lang="zh-CN" altLang="en-US" sz="3075" smtClean="0"/>
              <a:t>格式化</a:t>
            </a:r>
            <a:r>
              <a:rPr lang="zh-CN" altLang="en-US" sz="3075" dirty="0"/>
              <a:t>字符串</a:t>
            </a:r>
          </a:p>
        </p:txBody>
      </p:sp>
      <p:sp>
        <p:nvSpPr>
          <p:cNvPr id="625667" name="Rectangle 3"/>
          <p:cNvSpPr>
            <a:spLocks noGrp="1" noChangeArrowheads="1"/>
          </p:cNvSpPr>
          <p:nvPr>
            <p:ph type="body" sz="half" idx="1"/>
          </p:nvPr>
        </p:nvSpPr>
        <p:spPr>
          <a:xfrm>
            <a:off x="684213" y="1773238"/>
            <a:ext cx="7991475" cy="4032250"/>
          </a:xfrm>
        </p:spPr>
        <p:txBody>
          <a:bodyPr>
            <a:normAutofit lnSpcReduction="10000"/>
          </a:bodyPr>
          <a:lstStyle/>
          <a:p>
            <a:pPr marL="0" indent="628650" fontAlgn="auto">
              <a:spcAft>
                <a:spcPts val="0"/>
              </a:spcAft>
              <a:buFont typeface="Wingdings" pitchFamily="2" charset="2"/>
              <a:buNone/>
              <a:defRPr/>
            </a:pPr>
            <a:r>
              <a:rPr lang="zh-CN" altLang="en-US" sz="2400"/>
              <a:t>通过</a:t>
            </a:r>
            <a:r>
              <a:rPr lang="en-US" altLang="zh-CN" sz="2400"/>
              <a:t>String</a:t>
            </a:r>
            <a:r>
              <a:rPr lang="zh-CN" altLang="en-US" sz="2400"/>
              <a:t>类的</a:t>
            </a:r>
            <a:r>
              <a:rPr lang="en-US" altLang="zh-CN" sz="2400"/>
              <a:t>format()</a:t>
            </a:r>
            <a:r>
              <a:rPr lang="zh-CN" altLang="en-US" sz="2400"/>
              <a:t>方法，可以得到经过格式化的字符串对象，最常用的是对日期和时间的格式化。</a:t>
            </a:r>
            <a:r>
              <a:rPr lang="en-US" altLang="zh-CN" sz="2400"/>
              <a:t>String</a:t>
            </a:r>
            <a:r>
              <a:rPr lang="zh-CN" altLang="en-US" sz="2400"/>
              <a:t>类中的</a:t>
            </a:r>
            <a:r>
              <a:rPr lang="en-US" altLang="zh-CN" sz="2400"/>
              <a:t>format()</a:t>
            </a:r>
            <a:r>
              <a:rPr lang="zh-CN" altLang="en-US" sz="2400"/>
              <a:t>方法有两种重载形式，它们的具体定义如下：</a:t>
            </a:r>
          </a:p>
          <a:p>
            <a:pPr marL="0" indent="628650" fontAlgn="auto">
              <a:spcAft>
                <a:spcPts val="0"/>
              </a:spcAft>
              <a:buFont typeface="Wingdings" pitchFamily="2" charset="2"/>
              <a:buNone/>
              <a:defRPr/>
            </a:pPr>
            <a:endParaRPr lang="zh-CN" altLang="en-US" sz="3600"/>
          </a:p>
          <a:p>
            <a:pPr marL="0" indent="628650" fontAlgn="auto">
              <a:spcAft>
                <a:spcPts val="0"/>
              </a:spcAft>
              <a:buFont typeface="Wingdings" pitchFamily="2" charset="2"/>
              <a:buNone/>
              <a:defRPr/>
            </a:pPr>
            <a:r>
              <a:rPr lang="zh-CN" altLang="en-US" sz="2400"/>
              <a:t>参数</a:t>
            </a:r>
            <a:r>
              <a:rPr lang="en-US" altLang="zh-CN" sz="2400"/>
              <a:t>format</a:t>
            </a:r>
            <a:r>
              <a:rPr lang="zh-CN" altLang="en-US" sz="2400"/>
              <a:t>为要获取字符串的格式；参数</a:t>
            </a:r>
            <a:r>
              <a:rPr lang="en-US" altLang="zh-CN" sz="2400"/>
              <a:t>args</a:t>
            </a:r>
            <a:r>
              <a:rPr lang="zh-CN" altLang="en-US" sz="2400"/>
              <a:t>为要进行格式化的对象；参数</a:t>
            </a:r>
            <a:r>
              <a:rPr lang="en-US" altLang="zh-CN" sz="2400"/>
              <a:t>locale</a:t>
            </a:r>
            <a:r>
              <a:rPr lang="zh-CN" altLang="en-US" sz="2400"/>
              <a:t>为格式化字符串时依据的语言环境。</a:t>
            </a:r>
          </a:p>
          <a:p>
            <a:pPr marL="0" indent="628650" fontAlgn="auto">
              <a:spcAft>
                <a:spcPts val="0"/>
              </a:spcAft>
              <a:buFont typeface="Wingdings" pitchFamily="2" charset="2"/>
              <a:buNone/>
              <a:defRPr/>
            </a:pPr>
            <a:r>
              <a:rPr lang="en-US" altLang="zh-CN" sz="2400"/>
              <a:t>format(String format, Object obj)</a:t>
            </a:r>
            <a:r>
              <a:rPr lang="zh-CN" altLang="en-US" sz="2400"/>
              <a:t>方法将依据本地的语言环境进行格式化。</a:t>
            </a:r>
          </a:p>
        </p:txBody>
      </p:sp>
      <p:sp>
        <p:nvSpPr>
          <p:cNvPr id="220164"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20165"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66"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67"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68"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69"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0"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1"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2"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3"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4"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5"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6"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7"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8"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9"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80"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81"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687" name="Rectangle 23"/>
          <p:cNvSpPr>
            <a:spLocks noChangeArrowheads="1"/>
          </p:cNvSpPr>
          <p:nvPr/>
        </p:nvSpPr>
        <p:spPr bwMode="auto">
          <a:xfrm>
            <a:off x="684213" y="2995613"/>
            <a:ext cx="7991475" cy="649287"/>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619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public static String format(String format, Object obj)</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public static String format(Locale locale, String format, Object obj)</a:t>
            </a:r>
          </a:p>
        </p:txBody>
      </p:sp>
      <p:sp>
        <p:nvSpPr>
          <p:cNvPr id="22018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242A90C5-FC5F-4F3A-998B-15E3ACA2E99D}" type="slidenum">
              <a:rPr lang="en-US" altLang="zh-CN" sz="1000" smtClean="0">
                <a:latin typeface="Arial" panose="020B0604020202020204" pitchFamily="34" charset="0"/>
              </a:rPr>
              <a:pPr fontAlgn="base">
                <a:spcBef>
                  <a:spcPct val="0"/>
                </a:spcBef>
                <a:spcAft>
                  <a:spcPct val="0"/>
                </a:spcAft>
              </a:pPr>
              <a:t>144</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25687"/>
                                        </p:tgtEl>
                                        <p:attrNameLst>
                                          <p:attrName>style.visibility</p:attrName>
                                        </p:attrNameLst>
                                      </p:cBhvr>
                                      <p:to>
                                        <p:strVal val="visible"/>
                                      </p:to>
                                    </p:set>
                                    <p:anim calcmode="lin" valueType="num">
                                      <p:cBhvr>
                                        <p:cTn id="7" dur="1000" fill="hold"/>
                                        <p:tgtEl>
                                          <p:spTgt spid="625687"/>
                                        </p:tgtEl>
                                        <p:attrNameLst>
                                          <p:attrName>ppt_x</p:attrName>
                                        </p:attrNameLst>
                                      </p:cBhvr>
                                      <p:tavLst>
                                        <p:tav tm="0">
                                          <p:val>
                                            <p:strVal val="#ppt_x-.2"/>
                                          </p:val>
                                        </p:tav>
                                        <p:tav tm="100000">
                                          <p:val>
                                            <p:strVal val="#ppt_x"/>
                                          </p:val>
                                        </p:tav>
                                      </p:tavLst>
                                    </p:anim>
                                    <p:anim calcmode="lin" valueType="num">
                                      <p:cBhvr>
                                        <p:cTn id="8" dur="1000" fill="hold"/>
                                        <p:tgtEl>
                                          <p:spTgt spid="625687"/>
                                        </p:tgtEl>
                                        <p:attrNameLst>
                                          <p:attrName>ppt_y</p:attrName>
                                        </p:attrNameLst>
                                      </p:cBhvr>
                                      <p:tavLst>
                                        <p:tav tm="0">
                                          <p:val>
                                            <p:strVal val="#ppt_y"/>
                                          </p:val>
                                        </p:tav>
                                        <p:tav tm="100000">
                                          <p:val>
                                            <p:strVal val="#ppt_y"/>
                                          </p:val>
                                        </p:tav>
                                      </p:tavLst>
                                    </p:anim>
                                    <p:animEffect transition="in" filter="wipe(right)" prLst="gradientSize: 0.1">
                                      <p:cBhvr>
                                        <p:cTn id="9" dur="1000"/>
                                        <p:tgtEl>
                                          <p:spTgt spid="625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87"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p:txBody>
          <a:bodyPr/>
          <a:lstStyle/>
          <a:p>
            <a:pPr algn="ctr" fontAlgn="auto">
              <a:spcAft>
                <a:spcPts val="0"/>
              </a:spcAft>
              <a:defRPr/>
            </a:pPr>
            <a:r>
              <a:rPr lang="zh-CN" altLang="en-US" sz="3075"/>
              <a:t>格式化字符串</a:t>
            </a:r>
          </a:p>
        </p:txBody>
      </p:sp>
      <p:sp>
        <p:nvSpPr>
          <p:cNvPr id="627715" name="Rectangle 3"/>
          <p:cNvSpPr>
            <a:spLocks noGrp="1" noChangeArrowheads="1"/>
          </p:cNvSpPr>
          <p:nvPr>
            <p:ph type="body" sz="half" idx="1"/>
          </p:nvPr>
        </p:nvSpPr>
        <p:spPr>
          <a:xfrm>
            <a:off x="684213" y="1773238"/>
            <a:ext cx="7991475" cy="431800"/>
          </a:xfrm>
        </p:spPr>
        <p:txBody>
          <a:bodyPr>
            <a:normAutofit lnSpcReduction="10000"/>
          </a:bodyPr>
          <a:lstStyle/>
          <a:p>
            <a:pPr marL="0" indent="628650" fontAlgn="auto">
              <a:spcAft>
                <a:spcPts val="0"/>
              </a:spcAft>
              <a:buFont typeface="Wingdings" pitchFamily="2" charset="2"/>
              <a:buNone/>
              <a:defRPr/>
            </a:pPr>
            <a:r>
              <a:rPr lang="zh-CN" altLang="en-US" sz="2400"/>
              <a:t>格式化字符串采用的格式如下表所示。</a:t>
            </a:r>
          </a:p>
        </p:txBody>
      </p:sp>
      <p:graphicFrame>
        <p:nvGraphicFramePr>
          <p:cNvPr id="628257" name="Group 545"/>
          <p:cNvGraphicFramePr>
            <a:graphicFrameLocks noGrp="1"/>
          </p:cNvGraphicFramePr>
          <p:nvPr>
            <p:ph sz="half" idx="2"/>
          </p:nvPr>
        </p:nvGraphicFramePr>
        <p:xfrm>
          <a:off x="468313" y="2420938"/>
          <a:ext cx="8280400" cy="3478323"/>
        </p:xfrm>
        <a:graphic>
          <a:graphicData uri="http://schemas.openxmlformats.org/drawingml/2006/table">
            <a:tbl>
              <a:tblPr/>
              <a:tblGrid>
                <a:gridCol w="1152525">
                  <a:extLst>
                    <a:ext uri="{9D8B030D-6E8A-4147-A177-3AD203B41FA5}">
                      <a16:colId xmlns:a16="http://schemas.microsoft.com/office/drawing/2014/main" val="20000"/>
                    </a:ext>
                  </a:extLst>
                </a:gridCol>
                <a:gridCol w="3095625">
                  <a:extLst>
                    <a:ext uri="{9D8B030D-6E8A-4147-A177-3AD203B41FA5}">
                      <a16:colId xmlns:a16="http://schemas.microsoft.com/office/drawing/2014/main" val="20001"/>
                    </a:ext>
                  </a:extLst>
                </a:gridCol>
                <a:gridCol w="1150937">
                  <a:extLst>
                    <a:ext uri="{9D8B030D-6E8A-4147-A177-3AD203B41FA5}">
                      <a16:colId xmlns:a16="http://schemas.microsoft.com/office/drawing/2014/main" val="20002"/>
                    </a:ext>
                  </a:extLst>
                </a:gridCol>
                <a:gridCol w="2881313">
                  <a:extLst>
                    <a:ext uri="{9D8B030D-6E8A-4147-A177-3AD203B41FA5}">
                      <a16:colId xmlns:a16="http://schemas.microsoft.com/office/drawing/2014/main" val="20003"/>
                    </a:ext>
                  </a:extLst>
                </a:gridCol>
              </a:tblGrid>
              <a:tr h="3352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转  换  符</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功 能 说 明</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转换符</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功能说明</a:t>
                      </a:r>
                    </a:p>
                  </a:txBody>
                  <a:tcPr marT="45711" marB="45711"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99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%s</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格式化成字符串表示</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%a</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格式化成十六进制浮点数</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%c</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格式化成字符型表示</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%e</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格式化成指数形式表示</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0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%b</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格式化成逻辑型表示</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%g</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格式化成通用浮点数型数表示（</a:t>
                      </a: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f</a:t>
                      </a: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和</a:t>
                      </a: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e</a:t>
                      </a: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类型中较短的）</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%d</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格式化成十进制整型数表示</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%h</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格式化成散列码形式表示</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%x</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格式化成十六进制整型数表示</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格式化成百分比形式表示</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%o</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格式化成八进制整型数表示</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换行符</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2290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%f</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格式化成十进制浮点数型数表示</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%tx</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格式化成日期和时间形式表示（其中</a:t>
                      </a: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x</a:t>
                      </a: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代表不同的日期与时间转换符）</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22267" name="Line 6"/>
          <p:cNvSpPr>
            <a:spLocks noChangeShapeType="1"/>
          </p:cNvSpPr>
          <p:nvPr/>
        </p:nvSpPr>
        <p:spPr bwMode="auto">
          <a:xfrm>
            <a:off x="3455988" y="24653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68" name="Line 7"/>
          <p:cNvSpPr>
            <a:spLocks noChangeShapeType="1"/>
          </p:cNvSpPr>
          <p:nvPr/>
        </p:nvSpPr>
        <p:spPr bwMode="auto">
          <a:xfrm>
            <a:off x="3455988" y="26797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69" name="Line 8"/>
          <p:cNvSpPr>
            <a:spLocks noChangeShapeType="1"/>
          </p:cNvSpPr>
          <p:nvPr/>
        </p:nvSpPr>
        <p:spPr bwMode="auto">
          <a:xfrm>
            <a:off x="4010025" y="267970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70" name="Line 9"/>
          <p:cNvSpPr>
            <a:spLocks noChangeShapeType="1"/>
          </p:cNvSpPr>
          <p:nvPr/>
        </p:nvSpPr>
        <p:spPr bwMode="auto">
          <a:xfrm>
            <a:off x="4010025" y="289401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71" name="Line 10"/>
          <p:cNvSpPr>
            <a:spLocks noChangeShapeType="1"/>
          </p:cNvSpPr>
          <p:nvPr/>
        </p:nvSpPr>
        <p:spPr bwMode="auto">
          <a:xfrm>
            <a:off x="4478338" y="28940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72" name="Line 11"/>
          <p:cNvSpPr>
            <a:spLocks noChangeShapeType="1"/>
          </p:cNvSpPr>
          <p:nvPr/>
        </p:nvSpPr>
        <p:spPr bwMode="auto">
          <a:xfrm>
            <a:off x="4478338" y="31083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73" name="Line 12"/>
          <p:cNvSpPr>
            <a:spLocks noChangeShapeType="1"/>
          </p:cNvSpPr>
          <p:nvPr/>
        </p:nvSpPr>
        <p:spPr bwMode="auto">
          <a:xfrm>
            <a:off x="4510088" y="33226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74" name="Line 13"/>
          <p:cNvSpPr>
            <a:spLocks noChangeShapeType="1"/>
          </p:cNvSpPr>
          <p:nvPr/>
        </p:nvSpPr>
        <p:spPr bwMode="auto">
          <a:xfrm>
            <a:off x="4510088" y="353695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75" name="Line 14"/>
          <p:cNvSpPr>
            <a:spLocks noChangeShapeType="1"/>
          </p:cNvSpPr>
          <p:nvPr/>
        </p:nvSpPr>
        <p:spPr bwMode="auto">
          <a:xfrm>
            <a:off x="5246688" y="3536950"/>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76" name="Line 15"/>
          <p:cNvSpPr>
            <a:spLocks noChangeShapeType="1"/>
          </p:cNvSpPr>
          <p:nvPr/>
        </p:nvSpPr>
        <p:spPr bwMode="auto">
          <a:xfrm>
            <a:off x="5246688" y="3751263"/>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77" name="Line 16"/>
          <p:cNvSpPr>
            <a:spLocks noChangeShapeType="1"/>
          </p:cNvSpPr>
          <p:nvPr/>
        </p:nvSpPr>
        <p:spPr bwMode="auto">
          <a:xfrm>
            <a:off x="6524625" y="396557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78" name="Line 17"/>
          <p:cNvSpPr>
            <a:spLocks noChangeShapeType="1"/>
          </p:cNvSpPr>
          <p:nvPr/>
        </p:nvSpPr>
        <p:spPr bwMode="auto">
          <a:xfrm>
            <a:off x="6524625" y="4179888"/>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79" name="Line 18"/>
          <p:cNvSpPr>
            <a:spLocks noChangeShapeType="1"/>
          </p:cNvSpPr>
          <p:nvPr/>
        </p:nvSpPr>
        <p:spPr bwMode="auto">
          <a:xfrm>
            <a:off x="7177088" y="417988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80" name="Line 19"/>
          <p:cNvSpPr>
            <a:spLocks noChangeShapeType="1"/>
          </p:cNvSpPr>
          <p:nvPr/>
        </p:nvSpPr>
        <p:spPr bwMode="auto">
          <a:xfrm>
            <a:off x="7177088" y="4394200"/>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81" name="Line 20"/>
          <p:cNvSpPr>
            <a:spLocks noChangeShapeType="1"/>
          </p:cNvSpPr>
          <p:nvPr/>
        </p:nvSpPr>
        <p:spPr bwMode="auto">
          <a:xfrm>
            <a:off x="8332788" y="4608513"/>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82" name="Line 21"/>
          <p:cNvSpPr>
            <a:spLocks noChangeShapeType="1"/>
          </p:cNvSpPr>
          <p:nvPr/>
        </p:nvSpPr>
        <p:spPr bwMode="auto">
          <a:xfrm>
            <a:off x="8332788" y="4822825"/>
            <a:ext cx="0"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83"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8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180B31E2-4CBF-433D-9B3F-F617846D2864}" type="slidenum">
              <a:rPr lang="en-US" altLang="zh-CN" sz="1000" smtClean="0">
                <a:latin typeface="Arial" panose="020B0604020202020204" pitchFamily="34" charset="0"/>
              </a:rPr>
              <a:pPr fontAlgn="base">
                <a:spcBef>
                  <a:spcPct val="0"/>
                </a:spcBef>
                <a:spcAft>
                  <a:spcPct val="0"/>
                </a:spcAft>
              </a:pPr>
              <a:t>145</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628257"/>
                                        </p:tgtEl>
                                        <p:attrNameLst>
                                          <p:attrName>style.visibility</p:attrName>
                                        </p:attrNameLst>
                                      </p:cBhvr>
                                      <p:to>
                                        <p:strVal val="visible"/>
                                      </p:to>
                                    </p:set>
                                    <p:anim calcmode="lin" valueType="num">
                                      <p:cBhvr>
                                        <p:cTn id="7" dur="1000" fill="hold"/>
                                        <p:tgtEl>
                                          <p:spTgt spid="628257"/>
                                        </p:tgtEl>
                                        <p:attrNameLst>
                                          <p:attrName>ppt_x</p:attrName>
                                        </p:attrNameLst>
                                      </p:cBhvr>
                                      <p:tavLst>
                                        <p:tav tm="0">
                                          <p:val>
                                            <p:strVal val="#ppt_x-.2"/>
                                          </p:val>
                                        </p:tav>
                                        <p:tav tm="100000">
                                          <p:val>
                                            <p:strVal val="#ppt_x"/>
                                          </p:val>
                                        </p:tav>
                                      </p:tavLst>
                                    </p:anim>
                                    <p:anim calcmode="lin" valueType="num">
                                      <p:cBhvr>
                                        <p:cTn id="8" dur="1000" fill="hold"/>
                                        <p:tgtEl>
                                          <p:spTgt spid="628257"/>
                                        </p:tgtEl>
                                        <p:attrNameLst>
                                          <p:attrName>ppt_y</p:attrName>
                                        </p:attrNameLst>
                                      </p:cBhvr>
                                      <p:tavLst>
                                        <p:tav tm="0">
                                          <p:val>
                                            <p:strVal val="#ppt_y"/>
                                          </p:val>
                                        </p:tav>
                                        <p:tav tm="100000">
                                          <p:val>
                                            <p:strVal val="#ppt_y"/>
                                          </p:val>
                                        </p:tav>
                                      </p:tavLst>
                                    </p:anim>
                                    <p:animEffect transition="in" filter="wipe(right)" prLst="gradientSize: 0.1">
                                      <p:cBhvr>
                                        <p:cTn id="9" dur="1000"/>
                                        <p:tgtEl>
                                          <p:spTgt spid="628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pPr algn="ctr" fontAlgn="auto">
              <a:spcAft>
                <a:spcPts val="0"/>
              </a:spcAft>
              <a:defRPr/>
            </a:pPr>
            <a:r>
              <a:rPr lang="zh-CN" altLang="en-US" sz="3075"/>
              <a:t>格式化字符串</a:t>
            </a:r>
          </a:p>
        </p:txBody>
      </p:sp>
      <p:sp>
        <p:nvSpPr>
          <p:cNvPr id="224259" name="Rectangle 3"/>
          <p:cNvSpPr>
            <a:spLocks noGrp="1" noChangeArrowheads="1"/>
          </p:cNvSpPr>
          <p:nvPr>
            <p:ph type="body" sz="half" idx="1"/>
          </p:nvPr>
        </p:nvSpPr>
        <p:spPr>
          <a:xfrm>
            <a:off x="611188" y="2060575"/>
            <a:ext cx="7991475" cy="3960813"/>
          </a:xfrm>
        </p:spPr>
        <p:txBody>
          <a:bodyPr/>
          <a:lstStyle/>
          <a:p>
            <a:pPr marL="0" indent="628650">
              <a:buFont typeface="Wingdings" panose="05000000000000000000" pitchFamily="2" charset="2"/>
              <a:buNone/>
            </a:pPr>
            <a:r>
              <a:rPr lang="zh-CN" altLang="en-US" sz="2400" smtClean="0"/>
              <a:t>下面是三个获取格式化字符串的例子，分别为获得字符</a:t>
            </a:r>
            <a:r>
              <a:rPr lang="en-US" altLang="zh-CN" sz="2400" smtClean="0"/>
              <a:t>A</a:t>
            </a:r>
            <a:r>
              <a:rPr lang="zh-CN" altLang="en-US" sz="2400" smtClean="0"/>
              <a:t>的散列码、将</a:t>
            </a:r>
            <a:r>
              <a:rPr lang="en-US" altLang="zh-CN" sz="2400" smtClean="0"/>
              <a:t>68</a:t>
            </a:r>
            <a:r>
              <a:rPr lang="zh-CN" altLang="en-US" sz="2400" smtClean="0"/>
              <a:t>格式化为百分比形式和将</a:t>
            </a:r>
            <a:r>
              <a:rPr lang="en-US" altLang="zh-CN" sz="2400" smtClean="0"/>
              <a:t>16.8</a:t>
            </a:r>
            <a:r>
              <a:rPr lang="zh-CN" altLang="en-US" sz="2400" smtClean="0"/>
              <a:t>格式化为指数形式，代码如下：</a:t>
            </a:r>
          </a:p>
        </p:txBody>
      </p:sp>
      <p:sp>
        <p:nvSpPr>
          <p:cNvPr id="224260"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24261" name="Line 22"/>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839" name="Rectangle 79"/>
          <p:cNvSpPr>
            <a:spLocks noChangeArrowheads="1"/>
          </p:cNvSpPr>
          <p:nvPr/>
        </p:nvSpPr>
        <p:spPr bwMode="auto">
          <a:xfrm>
            <a:off x="611188" y="3500438"/>
            <a:ext cx="8208962" cy="115252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85725">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code = String.format(“%h”, ‘A’);               // </a:t>
            </a:r>
            <a:r>
              <a:rPr lang="zh-CN" altLang="en-US" sz="2000">
                <a:latin typeface="Arial" panose="020B0604020202020204" pitchFamily="34" charset="0"/>
              </a:rPr>
              <a:t>结果为“</a:t>
            </a:r>
            <a:r>
              <a:rPr lang="en-US" altLang="zh-CN" sz="2000">
                <a:latin typeface="Arial" panose="020B0604020202020204" pitchFamily="34" charset="0"/>
              </a:rPr>
              <a:t>41”</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percent = String.format(“%d%%”, 68);    //</a:t>
            </a:r>
            <a:r>
              <a:rPr lang="zh-CN" altLang="en-US" sz="2000">
                <a:latin typeface="Arial" panose="020B0604020202020204" pitchFamily="34" charset="0"/>
              </a:rPr>
              <a:t>结果为“</a:t>
            </a:r>
            <a:r>
              <a:rPr lang="en-US" altLang="zh-CN" sz="2000">
                <a:latin typeface="Arial" panose="020B0604020202020204" pitchFamily="34" charset="0"/>
              </a:rPr>
              <a:t>68%”</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exponent = String.format(“%e”, 16.8);     //</a:t>
            </a:r>
            <a:r>
              <a:rPr lang="zh-CN" altLang="en-US" sz="2000">
                <a:latin typeface="Arial" panose="020B0604020202020204" pitchFamily="34" charset="0"/>
              </a:rPr>
              <a:t>结果为“</a:t>
            </a:r>
            <a:r>
              <a:rPr lang="en-US" altLang="zh-CN" sz="2000">
                <a:latin typeface="Arial" panose="020B0604020202020204" pitchFamily="34" charset="0"/>
              </a:rPr>
              <a:t>1.680000e+01”</a:t>
            </a:r>
          </a:p>
        </p:txBody>
      </p:sp>
      <p:sp>
        <p:nvSpPr>
          <p:cNvPr id="22426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EFB6C32A-5C3F-4659-920A-7F3ACAD1CBE0}" type="slidenum">
              <a:rPr lang="en-US" altLang="zh-CN" sz="1000" smtClean="0">
                <a:latin typeface="Arial" panose="020B0604020202020204" pitchFamily="34" charset="0"/>
              </a:rPr>
              <a:pPr fontAlgn="base">
                <a:spcBef>
                  <a:spcPct val="0"/>
                </a:spcBef>
                <a:spcAft>
                  <a:spcPct val="0"/>
                </a:spcAft>
              </a:pPr>
              <a:t>146</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29839"/>
                                        </p:tgtEl>
                                        <p:attrNameLst>
                                          <p:attrName>style.visibility</p:attrName>
                                        </p:attrNameLst>
                                      </p:cBhvr>
                                      <p:to>
                                        <p:strVal val="visible"/>
                                      </p:to>
                                    </p:set>
                                    <p:anim calcmode="lin" valueType="num">
                                      <p:cBhvr>
                                        <p:cTn id="7" dur="500" fill="hold"/>
                                        <p:tgtEl>
                                          <p:spTgt spid="629839"/>
                                        </p:tgtEl>
                                        <p:attrNameLst>
                                          <p:attrName>ppt_w</p:attrName>
                                        </p:attrNameLst>
                                      </p:cBhvr>
                                      <p:tavLst>
                                        <p:tav tm="0">
                                          <p:val>
                                            <p:fltVal val="0"/>
                                          </p:val>
                                        </p:tav>
                                        <p:tav tm="100000">
                                          <p:val>
                                            <p:strVal val="#ppt_w"/>
                                          </p:val>
                                        </p:tav>
                                      </p:tavLst>
                                    </p:anim>
                                    <p:anim calcmode="lin" valueType="num">
                                      <p:cBhvr>
                                        <p:cTn id="8" dur="500" fill="hold"/>
                                        <p:tgtEl>
                                          <p:spTgt spid="6298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839"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pPr algn="ctr" fontAlgn="auto">
              <a:spcAft>
                <a:spcPts val="0"/>
              </a:spcAft>
              <a:defRPr/>
            </a:pPr>
            <a:r>
              <a:rPr lang="zh-CN" altLang="en-US" sz="3075" dirty="0" smtClean="0"/>
              <a:t>格式化</a:t>
            </a:r>
            <a:r>
              <a:rPr lang="zh-CN" altLang="en-US" sz="3075" dirty="0"/>
              <a:t>日期和时间</a:t>
            </a:r>
          </a:p>
        </p:txBody>
      </p:sp>
      <p:sp>
        <p:nvSpPr>
          <p:cNvPr id="631811" name="Rectangle 3"/>
          <p:cNvSpPr>
            <a:spLocks noGrp="1" noChangeArrowheads="1"/>
          </p:cNvSpPr>
          <p:nvPr>
            <p:ph type="body" sz="half" idx="1"/>
          </p:nvPr>
        </p:nvSpPr>
        <p:spPr>
          <a:xfrm>
            <a:off x="611188" y="1773238"/>
            <a:ext cx="7991475" cy="4392612"/>
          </a:xfrm>
        </p:spPr>
        <p:txBody>
          <a:bodyPr>
            <a:normAutofit lnSpcReduction="10000"/>
          </a:bodyPr>
          <a:lstStyle/>
          <a:p>
            <a:pPr marL="0" indent="628650" fontAlgn="auto">
              <a:spcAft>
                <a:spcPts val="0"/>
              </a:spcAft>
              <a:buFont typeface="Wingdings" pitchFamily="2" charset="2"/>
              <a:buNone/>
              <a:defRPr/>
            </a:pPr>
            <a:r>
              <a:rPr lang="zh-CN" altLang="zh-CN" sz="2800"/>
              <a:t>在使用日期和时间时，经常需要对其进行</a:t>
            </a:r>
            <a:r>
              <a:rPr lang="zh-CN" altLang="en-US" sz="2800"/>
              <a:t>格式</a:t>
            </a:r>
            <a:r>
              <a:rPr lang="zh-CN" altLang="zh-CN" sz="2800"/>
              <a:t>处理，以满足一定的要求。</a:t>
            </a:r>
            <a:endParaRPr lang="zh-CN" altLang="en-US" sz="2800"/>
          </a:p>
          <a:p>
            <a:pPr marL="0" indent="628650" fontAlgn="auto">
              <a:spcAft>
                <a:spcPts val="0"/>
              </a:spcAft>
              <a:buFont typeface="Wingdings" pitchFamily="2" charset="2"/>
              <a:buNone/>
              <a:defRPr/>
            </a:pPr>
            <a:r>
              <a:rPr lang="zh-CN" altLang="zh-CN" sz="2800"/>
              <a:t>例如将日期格式化为“2008-01-27”形式，将时间格式化为“03:06:52 下午”形式，或者是获得4位的年（例如“2008”）或24小时的</a:t>
            </a:r>
            <a:r>
              <a:rPr lang="zh-CN" altLang="en-US" sz="2800"/>
              <a:t>时</a:t>
            </a:r>
            <a:r>
              <a:rPr lang="zh-CN" altLang="zh-CN" sz="2800"/>
              <a:t>（例如“21”）。</a:t>
            </a:r>
            <a:endParaRPr lang="zh-CN" altLang="en-US" sz="2800"/>
          </a:p>
          <a:p>
            <a:pPr marL="0" indent="628650" fontAlgn="auto">
              <a:spcAft>
                <a:spcPts val="0"/>
              </a:spcAft>
              <a:buFont typeface="Wingdings" pitchFamily="2" charset="2"/>
              <a:buNone/>
              <a:defRPr/>
            </a:pPr>
            <a:r>
              <a:rPr lang="zh-CN" altLang="en-US" sz="2800"/>
              <a:t>日期和时间的格式化主要包括：</a:t>
            </a:r>
          </a:p>
          <a:p>
            <a:pPr marL="0" indent="628650" fontAlgn="auto">
              <a:spcAft>
                <a:spcPts val="0"/>
              </a:spcAft>
              <a:buFont typeface="Wingdings 3"/>
              <a:buChar char=""/>
              <a:defRPr/>
            </a:pPr>
            <a:r>
              <a:rPr lang="zh-CN" altLang="en-US" sz="2800"/>
              <a:t>常用日期和时间的格式化</a:t>
            </a:r>
          </a:p>
          <a:p>
            <a:pPr marL="0" indent="628650" fontAlgn="auto">
              <a:spcAft>
                <a:spcPts val="0"/>
              </a:spcAft>
              <a:buFont typeface="Wingdings 3"/>
              <a:buChar char=""/>
              <a:defRPr/>
            </a:pPr>
            <a:r>
              <a:rPr lang="zh-CN" altLang="en-US" sz="2800"/>
              <a:t>对日期的格式化</a:t>
            </a:r>
          </a:p>
          <a:p>
            <a:pPr marL="0" indent="628650" fontAlgn="auto">
              <a:spcAft>
                <a:spcPts val="0"/>
              </a:spcAft>
              <a:buFont typeface="Wingdings 3"/>
              <a:buChar char=""/>
              <a:defRPr/>
            </a:pPr>
            <a:r>
              <a:rPr lang="zh-CN" altLang="en-US" sz="2800"/>
              <a:t>对时间的格式化</a:t>
            </a:r>
          </a:p>
        </p:txBody>
      </p:sp>
      <p:sp>
        <p:nvSpPr>
          <p:cNvPr id="226308"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26309" name="Line 6"/>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1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E0C7025B-909C-4EF8-8925-137C95B0C8F7}" type="slidenum">
              <a:rPr lang="en-US" altLang="zh-CN" sz="1000" smtClean="0">
                <a:latin typeface="Arial" panose="020B0604020202020204" pitchFamily="34" charset="0"/>
              </a:rPr>
              <a:pPr fontAlgn="base">
                <a:spcBef>
                  <a:spcPct val="0"/>
                </a:spcBef>
                <a:spcAft>
                  <a:spcPct val="0"/>
                </a:spcAft>
              </a:pPr>
              <a:t>147</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18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1811">
                                            <p:txEl>
                                              <p:pRg st="2" end="2"/>
                                            </p:txEl>
                                          </p:spTgt>
                                        </p:tgtEl>
                                        <p:attrNameLst>
                                          <p:attrName>style.visibility</p:attrName>
                                        </p:attrNameLst>
                                      </p:cBhvr>
                                      <p:to>
                                        <p:strVal val="visible"/>
                                      </p:to>
                                    </p:set>
                                  </p:childTnLst>
                                </p:cTn>
                              </p:par>
                              <p:par>
                                <p:cTn id="11" presetID="45" presetClass="entr" presetSubtype="0" fill="hold" nodeType="withEffect">
                                  <p:stCondLst>
                                    <p:cond delay="0"/>
                                  </p:stCondLst>
                                  <p:iterate type="lt">
                                    <p:tmPct val="10000"/>
                                  </p:iterate>
                                  <p:childTnLst>
                                    <p:set>
                                      <p:cBhvr>
                                        <p:cTn id="12" dur="1" fill="hold">
                                          <p:stCondLst>
                                            <p:cond delay="0"/>
                                          </p:stCondLst>
                                        </p:cTn>
                                        <p:tgtEl>
                                          <p:spTgt spid="631811">
                                            <p:txEl>
                                              <p:pRg st="3" end="3"/>
                                            </p:txEl>
                                          </p:spTgt>
                                        </p:tgtEl>
                                        <p:attrNameLst>
                                          <p:attrName>style.visibility</p:attrName>
                                        </p:attrNameLst>
                                      </p:cBhvr>
                                      <p:to>
                                        <p:strVal val="visible"/>
                                      </p:to>
                                    </p:set>
                                    <p:animEffect transition="in" filter="fade">
                                      <p:cBhvr>
                                        <p:cTn id="13" dur="1000"/>
                                        <p:tgtEl>
                                          <p:spTgt spid="631811">
                                            <p:txEl>
                                              <p:pRg st="3" end="3"/>
                                            </p:txEl>
                                          </p:spTgt>
                                        </p:tgtEl>
                                      </p:cBhvr>
                                    </p:animEffect>
                                    <p:anim calcmode="lin" valueType="num">
                                      <p:cBhvr>
                                        <p:cTn id="14" dur="1000" fill="hold"/>
                                        <p:tgtEl>
                                          <p:spTgt spid="631811">
                                            <p:txEl>
                                              <p:pRg st="3" end="3"/>
                                            </p:txEl>
                                          </p:spTgt>
                                        </p:tgtEl>
                                        <p:attrNameLst>
                                          <p:attrName>ppt_w</p:attrName>
                                        </p:attrNameLst>
                                      </p:cBhvr>
                                      <p:tavLst>
                                        <p:tav tm="0" fmla="#ppt_w*sin(2.5*pi*$)">
                                          <p:val>
                                            <p:fltVal val="0"/>
                                          </p:val>
                                        </p:tav>
                                        <p:tav tm="100000">
                                          <p:val>
                                            <p:fltVal val="1"/>
                                          </p:val>
                                        </p:tav>
                                      </p:tavLst>
                                    </p:anim>
                                    <p:anim calcmode="lin" valueType="num">
                                      <p:cBhvr>
                                        <p:cTn id="15" dur="1000" fill="hold"/>
                                        <p:tgtEl>
                                          <p:spTgt spid="631811">
                                            <p:txEl>
                                              <p:pRg st="3" end="3"/>
                                            </p:txEl>
                                          </p:spTgt>
                                        </p:tgtEl>
                                        <p:attrNameLst>
                                          <p:attrName>ppt_h</p:attrName>
                                        </p:attrNameLst>
                                      </p:cBhvr>
                                      <p:tavLst>
                                        <p:tav tm="0">
                                          <p:val>
                                            <p:strVal val="#ppt_h"/>
                                          </p:val>
                                        </p:tav>
                                        <p:tav tm="100000">
                                          <p:val>
                                            <p:strVal val="#ppt_h"/>
                                          </p:val>
                                        </p:tav>
                                      </p:tavLst>
                                    </p:anim>
                                  </p:childTnLst>
                                </p:cTn>
                              </p:par>
                              <p:par>
                                <p:cTn id="16" presetID="45" presetClass="entr" presetSubtype="0" fill="hold" nodeType="withEffect">
                                  <p:stCondLst>
                                    <p:cond delay="0"/>
                                  </p:stCondLst>
                                  <p:iterate type="lt">
                                    <p:tmPct val="10000"/>
                                  </p:iterate>
                                  <p:childTnLst>
                                    <p:set>
                                      <p:cBhvr>
                                        <p:cTn id="17" dur="1" fill="hold">
                                          <p:stCondLst>
                                            <p:cond delay="0"/>
                                          </p:stCondLst>
                                        </p:cTn>
                                        <p:tgtEl>
                                          <p:spTgt spid="631811">
                                            <p:txEl>
                                              <p:pRg st="4" end="4"/>
                                            </p:txEl>
                                          </p:spTgt>
                                        </p:tgtEl>
                                        <p:attrNameLst>
                                          <p:attrName>style.visibility</p:attrName>
                                        </p:attrNameLst>
                                      </p:cBhvr>
                                      <p:to>
                                        <p:strVal val="visible"/>
                                      </p:to>
                                    </p:set>
                                    <p:animEffect transition="in" filter="fade">
                                      <p:cBhvr>
                                        <p:cTn id="18" dur="1000"/>
                                        <p:tgtEl>
                                          <p:spTgt spid="631811">
                                            <p:txEl>
                                              <p:pRg st="4" end="4"/>
                                            </p:txEl>
                                          </p:spTgt>
                                        </p:tgtEl>
                                      </p:cBhvr>
                                    </p:animEffect>
                                    <p:anim calcmode="lin" valueType="num">
                                      <p:cBhvr>
                                        <p:cTn id="19" dur="1000" fill="hold"/>
                                        <p:tgtEl>
                                          <p:spTgt spid="631811">
                                            <p:txEl>
                                              <p:pRg st="4" end="4"/>
                                            </p:txEl>
                                          </p:spTgt>
                                        </p:tgtEl>
                                        <p:attrNameLst>
                                          <p:attrName>ppt_w</p:attrName>
                                        </p:attrNameLst>
                                      </p:cBhvr>
                                      <p:tavLst>
                                        <p:tav tm="0" fmla="#ppt_w*sin(2.5*pi*$)">
                                          <p:val>
                                            <p:fltVal val="0"/>
                                          </p:val>
                                        </p:tav>
                                        <p:tav tm="100000">
                                          <p:val>
                                            <p:fltVal val="1"/>
                                          </p:val>
                                        </p:tav>
                                      </p:tavLst>
                                    </p:anim>
                                    <p:anim calcmode="lin" valueType="num">
                                      <p:cBhvr>
                                        <p:cTn id="20" dur="1000" fill="hold"/>
                                        <p:tgtEl>
                                          <p:spTgt spid="631811">
                                            <p:txEl>
                                              <p:pRg st="4" end="4"/>
                                            </p:txEl>
                                          </p:spTgt>
                                        </p:tgtEl>
                                        <p:attrNameLst>
                                          <p:attrName>ppt_h</p:attrName>
                                        </p:attrNameLst>
                                      </p:cBhvr>
                                      <p:tavLst>
                                        <p:tav tm="0">
                                          <p:val>
                                            <p:strVal val="#ppt_h"/>
                                          </p:val>
                                        </p:tav>
                                        <p:tav tm="100000">
                                          <p:val>
                                            <p:strVal val="#ppt_h"/>
                                          </p:val>
                                        </p:tav>
                                      </p:tavLst>
                                    </p:anim>
                                  </p:childTnLst>
                                </p:cTn>
                              </p:par>
                              <p:par>
                                <p:cTn id="21" presetID="45" presetClass="entr" presetSubtype="0" fill="hold" nodeType="withEffect">
                                  <p:stCondLst>
                                    <p:cond delay="0"/>
                                  </p:stCondLst>
                                  <p:iterate type="lt">
                                    <p:tmPct val="10000"/>
                                  </p:iterate>
                                  <p:childTnLst>
                                    <p:set>
                                      <p:cBhvr>
                                        <p:cTn id="22" dur="1" fill="hold">
                                          <p:stCondLst>
                                            <p:cond delay="0"/>
                                          </p:stCondLst>
                                        </p:cTn>
                                        <p:tgtEl>
                                          <p:spTgt spid="631811">
                                            <p:txEl>
                                              <p:pRg st="5" end="5"/>
                                            </p:txEl>
                                          </p:spTgt>
                                        </p:tgtEl>
                                        <p:attrNameLst>
                                          <p:attrName>style.visibility</p:attrName>
                                        </p:attrNameLst>
                                      </p:cBhvr>
                                      <p:to>
                                        <p:strVal val="visible"/>
                                      </p:to>
                                    </p:set>
                                    <p:animEffect transition="in" filter="fade">
                                      <p:cBhvr>
                                        <p:cTn id="23" dur="1000"/>
                                        <p:tgtEl>
                                          <p:spTgt spid="631811">
                                            <p:txEl>
                                              <p:pRg st="5" end="5"/>
                                            </p:txEl>
                                          </p:spTgt>
                                        </p:tgtEl>
                                      </p:cBhvr>
                                    </p:animEffect>
                                    <p:anim calcmode="lin" valueType="num">
                                      <p:cBhvr>
                                        <p:cTn id="24" dur="1000" fill="hold"/>
                                        <p:tgtEl>
                                          <p:spTgt spid="631811">
                                            <p:txEl>
                                              <p:pRg st="5" end="5"/>
                                            </p:txEl>
                                          </p:spTgt>
                                        </p:tgtEl>
                                        <p:attrNameLst>
                                          <p:attrName>ppt_w</p:attrName>
                                        </p:attrNameLst>
                                      </p:cBhvr>
                                      <p:tavLst>
                                        <p:tav tm="0" fmla="#ppt_w*sin(2.5*pi*$)">
                                          <p:val>
                                            <p:fltVal val="0"/>
                                          </p:val>
                                        </p:tav>
                                        <p:tav tm="100000">
                                          <p:val>
                                            <p:fltVal val="1"/>
                                          </p:val>
                                        </p:tav>
                                      </p:tavLst>
                                    </p:anim>
                                    <p:anim calcmode="lin" valueType="num">
                                      <p:cBhvr>
                                        <p:cTn id="25" dur="1000" fill="hold"/>
                                        <p:tgtEl>
                                          <p:spTgt spid="631811">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pPr algn="ctr" fontAlgn="auto">
              <a:spcAft>
                <a:spcPts val="0"/>
              </a:spcAft>
              <a:defRPr/>
            </a:pPr>
            <a:r>
              <a:rPr lang="zh-CN" altLang="en-US" sz="3075"/>
              <a:t>常用日期和时间的格式化</a:t>
            </a:r>
          </a:p>
        </p:txBody>
      </p:sp>
      <p:sp>
        <p:nvSpPr>
          <p:cNvPr id="228355" name="Rectangle 3"/>
          <p:cNvSpPr>
            <a:spLocks noGrp="1" noChangeArrowheads="1"/>
          </p:cNvSpPr>
          <p:nvPr>
            <p:ph type="body" sz="half" idx="1"/>
          </p:nvPr>
        </p:nvSpPr>
        <p:spPr>
          <a:xfrm>
            <a:off x="611188" y="1773238"/>
            <a:ext cx="7991475" cy="4392612"/>
          </a:xfrm>
        </p:spPr>
        <p:txBody>
          <a:bodyPr/>
          <a:lstStyle/>
          <a:p>
            <a:pPr marL="0" indent="628650">
              <a:buFont typeface="Wingdings" panose="05000000000000000000" pitchFamily="2" charset="2"/>
              <a:buNone/>
            </a:pPr>
            <a:r>
              <a:rPr lang="zh-CN" altLang="en-US" sz="2800" smtClean="0"/>
              <a:t>格式化日期与时间的转换符定义了各种格式化日期字符串的方式，其中最常用的如下表所示。</a:t>
            </a:r>
          </a:p>
        </p:txBody>
      </p:sp>
      <p:graphicFrame>
        <p:nvGraphicFramePr>
          <p:cNvPr id="633992" name="Group 136"/>
          <p:cNvGraphicFramePr>
            <a:graphicFrameLocks noGrp="1"/>
          </p:cNvGraphicFramePr>
          <p:nvPr>
            <p:ph sz="half" idx="2"/>
          </p:nvPr>
        </p:nvGraphicFramePr>
        <p:xfrm>
          <a:off x="684213" y="2876550"/>
          <a:ext cx="7848600" cy="3309938"/>
        </p:xfrm>
        <a:graphic>
          <a:graphicData uri="http://schemas.openxmlformats.org/drawingml/2006/table">
            <a:tbl>
              <a:tblPr/>
              <a:tblGrid>
                <a:gridCol w="1223962">
                  <a:extLst>
                    <a:ext uri="{9D8B030D-6E8A-4147-A177-3AD203B41FA5}">
                      <a16:colId xmlns:a16="http://schemas.microsoft.com/office/drawing/2014/main" val="20000"/>
                    </a:ext>
                  </a:extLst>
                </a:gridCol>
                <a:gridCol w="4895850">
                  <a:extLst>
                    <a:ext uri="{9D8B030D-6E8A-4147-A177-3AD203B41FA5}">
                      <a16:colId xmlns:a16="http://schemas.microsoft.com/office/drawing/2014/main" val="20001"/>
                    </a:ext>
                  </a:extLst>
                </a:gridCol>
                <a:gridCol w="1728788">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转  换  符</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 式 说 明</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 式 示 例</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F</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格式化为形如</a:t>
                      </a:r>
                      <a:r>
                        <a:rPr kumimoji="0" lang="zh-CN" altLang="en-US" sz="2000" b="0" i="0" u="none" strike="noStrike" cap="none" normalizeH="0" baseline="0" smtClean="0">
                          <a:ln>
                            <a:noFill/>
                          </a:ln>
                          <a:solidFill>
                            <a:schemeClr val="tx1"/>
                          </a:solidFill>
                          <a:effectLst/>
                          <a:latin typeface="Arial"/>
                          <a:ea typeface="方正书宋简体" pitchFamily="65" charset="-122"/>
                          <a:cs typeface="Times New Roman" pitchFamily="18" charset="0"/>
                        </a:rPr>
                        <a:t>“</a:t>
                      </a: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YYYY-MM-DD</a:t>
                      </a:r>
                      <a:r>
                        <a:rPr kumimoji="0" lang="en-US" altLang="zh-CN" sz="2000" b="0" i="0" u="none" strike="noStrike" cap="none" normalizeH="0" baseline="0" smtClean="0">
                          <a:ln>
                            <a:noFill/>
                          </a:ln>
                          <a:solidFill>
                            <a:schemeClr val="tx1"/>
                          </a:solidFill>
                          <a:effectLst/>
                          <a:latin typeface="Arial"/>
                          <a:ea typeface="方正书宋简体" pitchFamily="65" charset="-122"/>
                          <a:cs typeface="Times New Roman" pitchFamily="18" charset="0"/>
                        </a:rPr>
                        <a:t>”</a:t>
                      </a: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的格式</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2008-01-26</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D</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格式化为形如</a:t>
                      </a:r>
                      <a:r>
                        <a:rPr kumimoji="0" lang="zh-CN" altLang="en-US" sz="2000" b="0" i="0" u="none" strike="noStrike" cap="none" normalizeH="0" baseline="0" smtClean="0">
                          <a:ln>
                            <a:noFill/>
                          </a:ln>
                          <a:solidFill>
                            <a:schemeClr val="tx1"/>
                          </a:solidFill>
                          <a:effectLst/>
                          <a:latin typeface="Arial"/>
                          <a:ea typeface="方正书宋简体" pitchFamily="65" charset="-122"/>
                          <a:cs typeface="Times New Roman" pitchFamily="18" charset="0"/>
                        </a:rPr>
                        <a:t>“</a:t>
                      </a: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MM/DD/YY</a:t>
                      </a:r>
                      <a:r>
                        <a:rPr kumimoji="0" lang="en-US" altLang="zh-CN" sz="2000" b="0" i="0" u="none" strike="noStrike" cap="none" normalizeH="0" baseline="0" smtClean="0">
                          <a:ln>
                            <a:noFill/>
                          </a:ln>
                          <a:solidFill>
                            <a:schemeClr val="tx1"/>
                          </a:solidFill>
                          <a:effectLst/>
                          <a:latin typeface="Arial"/>
                          <a:ea typeface="方正书宋简体" pitchFamily="65" charset="-122"/>
                          <a:cs typeface="Times New Roman" pitchFamily="18" charset="0"/>
                        </a:rPr>
                        <a:t>”</a:t>
                      </a: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的格式</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01/26/08</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r</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格式化为形如</a:t>
                      </a:r>
                      <a:r>
                        <a:rPr kumimoji="0" lang="zh-CN" altLang="en-US" sz="2000" b="0" i="0" u="none" strike="noStrike" cap="none" normalizeH="0" baseline="0" smtClean="0">
                          <a:ln>
                            <a:noFill/>
                          </a:ln>
                          <a:solidFill>
                            <a:schemeClr val="tx1"/>
                          </a:solidFill>
                          <a:effectLst/>
                          <a:latin typeface="Arial"/>
                          <a:ea typeface="方正书宋简体" pitchFamily="65" charset="-122"/>
                          <a:cs typeface="Times New Roman" pitchFamily="18" charset="0"/>
                        </a:rPr>
                        <a:t>“</a:t>
                      </a: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HH:MM:SS AM</a:t>
                      </a:r>
                      <a:r>
                        <a:rPr kumimoji="0" lang="en-US" altLang="zh-CN" sz="2000" b="0" i="0" u="none" strike="noStrike" cap="none" normalizeH="0" baseline="0" smtClean="0">
                          <a:ln>
                            <a:noFill/>
                          </a:ln>
                          <a:solidFill>
                            <a:schemeClr val="tx1"/>
                          </a:solidFill>
                          <a:effectLst/>
                          <a:latin typeface="Arial"/>
                          <a:ea typeface="方正书宋简体" pitchFamily="65" charset="-122"/>
                          <a:cs typeface="Times New Roman" pitchFamily="18" charset="0"/>
                        </a:rPr>
                        <a:t>”</a:t>
                      </a: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的格式（</a:t>
                      </a: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12</a:t>
                      </a: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小时制）</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03:06:52 </a:t>
                      </a: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下午</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T</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格式化为形如</a:t>
                      </a:r>
                      <a:r>
                        <a:rPr kumimoji="0" lang="zh-CN" altLang="en-US" sz="2000" b="0" i="0" u="none" strike="noStrike" cap="none" normalizeH="0" baseline="0" smtClean="0">
                          <a:ln>
                            <a:noFill/>
                          </a:ln>
                          <a:solidFill>
                            <a:schemeClr val="tx1"/>
                          </a:solidFill>
                          <a:effectLst/>
                          <a:latin typeface="Arial"/>
                          <a:ea typeface="方正书宋简体" pitchFamily="65" charset="-122"/>
                          <a:cs typeface="Times New Roman" pitchFamily="18" charset="0"/>
                        </a:rPr>
                        <a:t>“</a:t>
                      </a: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HH:MM:SS</a:t>
                      </a:r>
                      <a:r>
                        <a:rPr kumimoji="0" lang="en-US" altLang="zh-CN" sz="2000" b="0" i="0" u="none" strike="noStrike" cap="none" normalizeH="0" baseline="0" smtClean="0">
                          <a:ln>
                            <a:noFill/>
                          </a:ln>
                          <a:solidFill>
                            <a:schemeClr val="tx1"/>
                          </a:solidFill>
                          <a:effectLst/>
                          <a:latin typeface="Arial"/>
                          <a:ea typeface="方正书宋简体" pitchFamily="65" charset="-122"/>
                          <a:cs typeface="Times New Roman" pitchFamily="18" charset="0"/>
                        </a:rPr>
                        <a:t>”</a:t>
                      </a: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的格式（</a:t>
                      </a: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24</a:t>
                      </a: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小时制）</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15:06:52</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R</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格式化为形如</a:t>
                      </a:r>
                      <a:r>
                        <a:rPr kumimoji="0" lang="zh-CN" altLang="en-US" sz="2000" b="0" i="0" u="none" strike="noStrike" cap="none" normalizeH="0" baseline="0" smtClean="0">
                          <a:ln>
                            <a:noFill/>
                          </a:ln>
                          <a:solidFill>
                            <a:schemeClr val="tx1"/>
                          </a:solidFill>
                          <a:effectLst/>
                          <a:latin typeface="Arial"/>
                          <a:ea typeface="方正书宋简体" pitchFamily="65" charset="-122"/>
                          <a:cs typeface="Times New Roman" pitchFamily="18" charset="0"/>
                        </a:rPr>
                        <a:t>“</a:t>
                      </a: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HH:MM</a:t>
                      </a:r>
                      <a:r>
                        <a:rPr kumimoji="0" lang="en-US" altLang="zh-CN" sz="2000" b="0" i="0" u="none" strike="noStrike" cap="none" normalizeH="0" baseline="0" smtClean="0">
                          <a:ln>
                            <a:noFill/>
                          </a:ln>
                          <a:solidFill>
                            <a:schemeClr val="tx1"/>
                          </a:solidFill>
                          <a:effectLst/>
                          <a:latin typeface="Arial"/>
                          <a:ea typeface="方正书宋简体" pitchFamily="65" charset="-122"/>
                          <a:cs typeface="Times New Roman" pitchFamily="18" charset="0"/>
                        </a:rPr>
                        <a:t>”</a:t>
                      </a: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的格式（</a:t>
                      </a: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24</a:t>
                      </a:r>
                      <a:r>
                        <a:rPr kumimoji="0" lang="zh-CN" altLang="en-US"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小时制）</a:t>
                      </a:r>
                      <a:endParaRPr kumimoji="0" lang="zh-CN" altLang="en-US"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15:06</a:t>
                      </a:r>
                      <a:endPar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28386"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28387" name="Line 6"/>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395CD064-620C-4614-9D55-B2FD924E04AB}" type="slidenum">
              <a:rPr lang="en-US" altLang="zh-CN" sz="1000" smtClean="0">
                <a:latin typeface="Arial" panose="020B0604020202020204" pitchFamily="34" charset="0"/>
              </a:rPr>
              <a:pPr fontAlgn="base">
                <a:spcBef>
                  <a:spcPct val="0"/>
                </a:spcBef>
                <a:spcAft>
                  <a:spcPct val="0"/>
                </a:spcAft>
              </a:pPr>
              <a:t>148</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633992"/>
                                        </p:tgtEl>
                                        <p:attrNameLst>
                                          <p:attrName>style.visibility</p:attrName>
                                        </p:attrNameLst>
                                      </p:cBhvr>
                                      <p:to>
                                        <p:strVal val="visible"/>
                                      </p:to>
                                    </p:set>
                                    <p:anim calcmode="lin" valueType="num">
                                      <p:cBhvr>
                                        <p:cTn id="7" dur="500" fill="hold"/>
                                        <p:tgtEl>
                                          <p:spTgt spid="633992"/>
                                        </p:tgtEl>
                                        <p:attrNameLst>
                                          <p:attrName>ppt_w</p:attrName>
                                        </p:attrNameLst>
                                      </p:cBhvr>
                                      <p:tavLst>
                                        <p:tav tm="0">
                                          <p:val>
                                            <p:fltVal val="0"/>
                                          </p:val>
                                        </p:tav>
                                        <p:tav tm="100000">
                                          <p:val>
                                            <p:strVal val="#ppt_w"/>
                                          </p:val>
                                        </p:tav>
                                      </p:tavLst>
                                    </p:anim>
                                    <p:anim calcmode="lin" valueType="num">
                                      <p:cBhvr>
                                        <p:cTn id="8" dur="500" fill="hold"/>
                                        <p:tgtEl>
                                          <p:spTgt spid="6339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fontAlgn="auto">
              <a:spcAft>
                <a:spcPts val="0"/>
              </a:spcAft>
              <a:defRPr/>
            </a:pPr>
            <a:r>
              <a:rPr lang="zh-CN" altLang="en-US" sz="3075"/>
              <a:t>常用日期和时间的格式化</a:t>
            </a:r>
          </a:p>
        </p:txBody>
      </p:sp>
      <p:sp>
        <p:nvSpPr>
          <p:cNvPr id="230403" name="Rectangle 3"/>
          <p:cNvSpPr>
            <a:spLocks noGrp="1" noChangeArrowheads="1"/>
          </p:cNvSpPr>
          <p:nvPr>
            <p:ph type="body" sz="half" idx="1"/>
          </p:nvPr>
        </p:nvSpPr>
        <p:spPr>
          <a:xfrm>
            <a:off x="611188" y="1773238"/>
            <a:ext cx="7991475" cy="4392612"/>
          </a:xfrm>
        </p:spPr>
        <p:txBody>
          <a:bodyPr/>
          <a:lstStyle/>
          <a:p>
            <a:pPr marL="0" indent="628650">
              <a:buFont typeface="Wingdings" panose="05000000000000000000" pitchFamily="2" charset="2"/>
              <a:buNone/>
            </a:pPr>
            <a:r>
              <a:rPr lang="zh-CN" altLang="en-US" sz="2800" smtClean="0"/>
              <a:t>下面代码是对当前日期和时间进行格式化的举例：</a:t>
            </a:r>
            <a:r>
              <a:rPr lang="zh-CN" altLang="en-US" smtClean="0"/>
              <a:t>	</a:t>
            </a:r>
          </a:p>
        </p:txBody>
      </p:sp>
      <p:sp>
        <p:nvSpPr>
          <p:cNvPr id="230404"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30405" name="Line 6"/>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11" name="Rectangle 7"/>
          <p:cNvSpPr>
            <a:spLocks noChangeArrowheads="1"/>
          </p:cNvSpPr>
          <p:nvPr/>
        </p:nvSpPr>
        <p:spPr bwMode="auto">
          <a:xfrm>
            <a:off x="611188" y="2852738"/>
            <a:ext cx="7991475" cy="266382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619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Date today = new Date();</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a = String.format(“%tF”, today);      // </a:t>
            </a:r>
            <a:r>
              <a:rPr lang="zh-CN" altLang="en-US" sz="2000">
                <a:latin typeface="Arial" panose="020B0604020202020204" pitchFamily="34" charset="0"/>
              </a:rPr>
              <a:t>结果为：</a:t>
            </a:r>
            <a:r>
              <a:rPr lang="en-US" altLang="zh-CN" sz="2000">
                <a:latin typeface="Arial" panose="020B0604020202020204" pitchFamily="34" charset="0"/>
              </a:rPr>
              <a:t>2008-01-26 </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b = String.format(“%tD”, today);      // </a:t>
            </a:r>
            <a:r>
              <a:rPr lang="zh-CN" altLang="en-US" sz="2000">
                <a:latin typeface="Arial" panose="020B0604020202020204" pitchFamily="34" charset="0"/>
              </a:rPr>
              <a:t>结果为：</a:t>
            </a:r>
            <a:r>
              <a:rPr lang="en-US" altLang="zh-CN" sz="2000">
                <a:latin typeface="Arial" panose="020B0604020202020204" pitchFamily="34" charset="0"/>
              </a:rPr>
              <a:t>01/26/08</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c = String.format(“%tr”, today);       // </a:t>
            </a:r>
            <a:r>
              <a:rPr lang="zh-CN" altLang="en-US" sz="2000">
                <a:latin typeface="Arial" panose="020B0604020202020204" pitchFamily="34" charset="0"/>
              </a:rPr>
              <a:t>结果为：</a:t>
            </a:r>
            <a:r>
              <a:rPr lang="en-US" altLang="zh-CN" sz="2000">
                <a:latin typeface="Arial" panose="020B0604020202020204" pitchFamily="34" charset="0"/>
              </a:rPr>
              <a:t>03:06:52 </a:t>
            </a:r>
            <a:r>
              <a:rPr lang="zh-CN" altLang="en-US" sz="2000">
                <a:latin typeface="Arial" panose="020B0604020202020204" pitchFamily="34" charset="0"/>
              </a:rPr>
              <a:t>下午</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d = String.format(“%tT”, today);      // </a:t>
            </a:r>
            <a:r>
              <a:rPr lang="zh-CN" altLang="en-US" sz="2000">
                <a:latin typeface="Arial" panose="020B0604020202020204" pitchFamily="34" charset="0"/>
              </a:rPr>
              <a:t>结果为：</a:t>
            </a:r>
            <a:r>
              <a:rPr lang="en-US" altLang="zh-CN" sz="2000">
                <a:latin typeface="Arial" panose="020B0604020202020204" pitchFamily="34" charset="0"/>
              </a:rPr>
              <a:t>15:06:52</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e = String.format(“%tR”, today);      // </a:t>
            </a:r>
            <a:r>
              <a:rPr lang="zh-CN" altLang="en-US" sz="2000">
                <a:latin typeface="Arial" panose="020B0604020202020204" pitchFamily="34" charset="0"/>
              </a:rPr>
              <a:t>结果为：</a:t>
            </a:r>
            <a:r>
              <a:rPr lang="en-US" altLang="zh-CN" sz="2000">
                <a:latin typeface="Arial" panose="020B0604020202020204" pitchFamily="34" charset="0"/>
              </a:rPr>
              <a:t>15:06</a:t>
            </a:r>
          </a:p>
        </p:txBody>
      </p:sp>
      <p:sp>
        <p:nvSpPr>
          <p:cNvPr id="230407"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1FD660EC-2B0C-4462-8265-4E7E5FC13FC9}" type="slidenum">
              <a:rPr lang="en-US" altLang="zh-CN" sz="1000" smtClean="0">
                <a:latin typeface="Arial" panose="020B0604020202020204" pitchFamily="34" charset="0"/>
              </a:rPr>
              <a:pPr fontAlgn="base">
                <a:spcBef>
                  <a:spcPct val="0"/>
                </a:spcBef>
                <a:spcAft>
                  <a:spcPct val="0"/>
                </a:spcAft>
              </a:pPr>
              <a:t>149</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35911"/>
                                        </p:tgtEl>
                                        <p:attrNameLst>
                                          <p:attrName>style.visibility</p:attrName>
                                        </p:attrNameLst>
                                      </p:cBhvr>
                                      <p:to>
                                        <p:strVal val="visible"/>
                                      </p:to>
                                    </p:set>
                                    <p:animEffect transition="in" filter="checkerboard(across)">
                                      <p:cBhvr>
                                        <p:cTn id="7" dur="500"/>
                                        <p:tgtEl>
                                          <p:spTgt spid="635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2.2	Primitive Data Types</a:t>
            </a:r>
            <a:endParaRPr lang="zh-CN" altLang="en-US" sz="3075" smtClean="0"/>
          </a:p>
        </p:txBody>
      </p:sp>
      <p:sp>
        <p:nvSpPr>
          <p:cNvPr id="3" name="内容占位符 2"/>
          <p:cNvSpPr>
            <a:spLocks noGrp="1"/>
          </p:cNvSpPr>
          <p:nvPr>
            <p:ph idx="1"/>
          </p:nvPr>
        </p:nvSpPr>
        <p:spPr>
          <a:xfrm>
            <a:off x="323850" y="1196975"/>
            <a:ext cx="8640763" cy="792163"/>
          </a:xfrm>
        </p:spPr>
        <p:txBody>
          <a:bodyPr rtlCol="0">
            <a:normAutofit/>
          </a:bodyPr>
          <a:lstStyle/>
          <a:p>
            <a:pPr marL="273844" indent="-191691" fontAlgn="auto">
              <a:spcAft>
                <a:spcPts val="0"/>
              </a:spcAft>
              <a:buFont typeface="Arial" pitchFamily="34" charset="0"/>
              <a:buChar char="•"/>
              <a:defRPr/>
            </a:pPr>
            <a:r>
              <a:rPr lang="zh-CN" altLang="zh-CN" sz="2025" dirty="0" smtClean="0"/>
              <a:t> </a:t>
            </a:r>
            <a:r>
              <a:rPr lang="en-US" altLang="zh-CN" sz="2025" dirty="0" smtClean="0"/>
              <a:t>The typical </a:t>
            </a:r>
            <a:r>
              <a:rPr lang="en-US" altLang="zh-CN" sz="2025" dirty="0" err="1" smtClean="0"/>
              <a:t>foating</a:t>
            </a:r>
            <a:r>
              <a:rPr lang="en-US" altLang="zh-CN" sz="2025" dirty="0" smtClean="0"/>
              <a:t>-point number that can be represented</a:t>
            </a:r>
            <a:endParaRPr lang="zh-CN" altLang="en-US" sz="2025" dirty="0"/>
          </a:p>
        </p:txBody>
      </p:sp>
      <p:sp>
        <p:nvSpPr>
          <p:cNvPr id="22532" name="Rectangle 5"/>
          <p:cNvSpPr>
            <a:spLocks noChangeArrowheads="1"/>
          </p:cNvSpPr>
          <p:nvPr/>
        </p:nvSpPr>
        <p:spPr bwMode="auto">
          <a:xfrm>
            <a:off x="1116013" y="2992438"/>
            <a:ext cx="74882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sz="3600" i="1">
                <a:latin typeface="Times New Roman" panose="02020603050405020304" pitchFamily="18" charset="0"/>
              </a:rPr>
              <a:t>&lt;</a:t>
            </a:r>
            <a:r>
              <a:rPr lang="en-US" altLang="zh-CN" sz="2400">
                <a:latin typeface="Times New Roman" panose="02020603050405020304" pitchFamily="18" charset="0"/>
              </a:rPr>
              <a:t>significant_digits</a:t>
            </a:r>
            <a:r>
              <a:rPr lang="en-US" altLang="zh-CN" sz="3600" i="1">
                <a:latin typeface="Times New Roman" panose="02020603050405020304" pitchFamily="18" charset="0"/>
              </a:rPr>
              <a:t>&gt;</a:t>
            </a:r>
            <a:r>
              <a:rPr lang="en-US" altLang="zh-CN" sz="3600">
                <a:latin typeface="Times New Roman" panose="02020603050405020304" pitchFamily="18" charset="0"/>
              </a:rPr>
              <a:t> × </a:t>
            </a:r>
            <a:r>
              <a:rPr lang="en-US" altLang="zh-CN" sz="2400">
                <a:latin typeface="Times New Roman" panose="02020603050405020304" pitchFamily="18" charset="0"/>
              </a:rPr>
              <a:t>&lt;base&gt;</a:t>
            </a:r>
            <a:r>
              <a:rPr lang="en-US" altLang="zh-CN" sz="3600" i="1" baseline="30000">
                <a:latin typeface="Times New Roman" panose="02020603050405020304" pitchFamily="18" charset="0"/>
              </a:rPr>
              <a:t>&lt;</a:t>
            </a:r>
            <a:r>
              <a:rPr lang="en-US" altLang="zh-CN" sz="3600" baseline="30000">
                <a:latin typeface="Times New Roman" panose="02020603050405020304" pitchFamily="18" charset="0"/>
              </a:rPr>
              <a:t>exponent</a:t>
            </a:r>
            <a:r>
              <a:rPr lang="en-US" altLang="zh-CN" sz="3600" i="1" baseline="30000">
                <a:latin typeface="Times New Roman" panose="02020603050405020304" pitchFamily="18" charset="0"/>
              </a:rPr>
              <a:t>&gt;</a:t>
            </a:r>
            <a:endParaRPr lang="en-US" altLang="zh-CN" sz="4800"/>
          </a:p>
        </p:txBody>
      </p:sp>
      <p:sp>
        <p:nvSpPr>
          <p:cNvPr id="2" name="灯片编号占位符 1"/>
          <p:cNvSpPr>
            <a:spLocks noGrp="1"/>
          </p:cNvSpPr>
          <p:nvPr>
            <p:ph type="sldNum" sz="quarter" idx="12"/>
          </p:nvPr>
        </p:nvSpPr>
        <p:spPr/>
        <p:txBody>
          <a:bodyPr/>
          <a:lstStyle/>
          <a:p>
            <a:pPr>
              <a:defRPr/>
            </a:pPr>
            <a:fld id="{43103C86-14BC-4A0C-A553-14A74FF227AE}" type="slidenum">
              <a:rPr lang="zh-CN" altLang="en-US"/>
              <a:pPr>
                <a:defRPr/>
              </a:pPr>
              <a:t>15</a:t>
            </a:fld>
            <a:endParaRPr lang="zh-CN" alt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pPr algn="ctr" fontAlgn="auto">
              <a:spcAft>
                <a:spcPts val="0"/>
              </a:spcAft>
              <a:defRPr/>
            </a:pPr>
            <a:r>
              <a:rPr lang="zh-CN" altLang="en-US" sz="3075"/>
              <a:t>对日期的格式化 </a:t>
            </a:r>
          </a:p>
        </p:txBody>
      </p:sp>
      <p:sp>
        <p:nvSpPr>
          <p:cNvPr id="232451" name="Rectangle 3"/>
          <p:cNvSpPr>
            <a:spLocks noGrp="1" noChangeArrowheads="1"/>
          </p:cNvSpPr>
          <p:nvPr>
            <p:ph type="body" sz="half" idx="1"/>
          </p:nvPr>
        </p:nvSpPr>
        <p:spPr>
          <a:xfrm>
            <a:off x="611188" y="1773238"/>
            <a:ext cx="7991475" cy="1079500"/>
          </a:xfrm>
        </p:spPr>
        <p:txBody>
          <a:bodyPr/>
          <a:lstStyle/>
          <a:p>
            <a:pPr marL="0" indent="628650">
              <a:buFont typeface="Wingdings" panose="05000000000000000000" pitchFamily="2" charset="2"/>
              <a:buNone/>
            </a:pPr>
            <a:r>
              <a:rPr lang="zh-CN" altLang="en-US" sz="2800" smtClean="0"/>
              <a:t>定义日期格式的转换符可以使日期通过指定的转换符生成新字符串。日期转换符如下表所示。</a:t>
            </a:r>
          </a:p>
        </p:txBody>
      </p:sp>
      <p:graphicFrame>
        <p:nvGraphicFramePr>
          <p:cNvPr id="638193" name="Group 241"/>
          <p:cNvGraphicFramePr>
            <a:graphicFrameLocks noGrp="1"/>
          </p:cNvGraphicFramePr>
          <p:nvPr>
            <p:ph sz="half" idx="2"/>
          </p:nvPr>
        </p:nvGraphicFramePr>
        <p:xfrm>
          <a:off x="611188" y="2781300"/>
          <a:ext cx="7848600" cy="3657600"/>
        </p:xfrm>
        <a:graphic>
          <a:graphicData uri="http://schemas.openxmlformats.org/drawingml/2006/table">
            <a:tbl>
              <a:tblPr/>
              <a:tblGrid>
                <a:gridCol w="1223962">
                  <a:extLst>
                    <a:ext uri="{9D8B030D-6E8A-4147-A177-3AD203B41FA5}">
                      <a16:colId xmlns:a16="http://schemas.microsoft.com/office/drawing/2014/main" val="20000"/>
                    </a:ext>
                  </a:extLst>
                </a:gridCol>
                <a:gridCol w="3778250">
                  <a:extLst>
                    <a:ext uri="{9D8B030D-6E8A-4147-A177-3AD203B41FA5}">
                      <a16:colId xmlns:a16="http://schemas.microsoft.com/office/drawing/2014/main" val="20001"/>
                    </a:ext>
                  </a:extLst>
                </a:gridCol>
                <a:gridCol w="2846388">
                  <a:extLst>
                    <a:ext uri="{9D8B030D-6E8A-4147-A177-3AD203B41FA5}">
                      <a16:colId xmlns:a16="http://schemas.microsoft.com/office/drawing/2014/main" val="20002"/>
                    </a:ext>
                  </a:extLst>
                </a:gridCol>
              </a:tblGrid>
              <a:tr h="211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转  换  符</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 式 说 明</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格 式 示 例</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b</a:t>
                      </a: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或</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h</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获取月份的简称</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中：一月    英：</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Jan</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9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B</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获取月份的全称</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中：一月    英：</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January</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9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a</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获取星期的简称</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中：星期六  英：</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Sat</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9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A</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获取星期的全称</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中：星期六  英：</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Saturday</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9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Y</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获取年（不足</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4</a:t>
                      </a: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位前面补</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0</a:t>
                      </a: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2008</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9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y</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获取年的后两位（不足</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2</a:t>
                      </a: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位前面补</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0</a:t>
                      </a: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08</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9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C</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获取年的前两位（不足</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2</a:t>
                      </a: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位前面补</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0</a:t>
                      </a: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20</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9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m</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获取月（不足</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2</a:t>
                      </a: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位前面补</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0</a:t>
                      </a: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01</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9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d</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获取日（不足</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2</a:t>
                      </a: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位前面补</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0</a:t>
                      </a: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06</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9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e</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获取日（不足</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2</a:t>
                      </a: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位前面补</a:t>
                      </a: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0</a:t>
                      </a: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6</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9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j</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获取是一年的第多少天</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006</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32506"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32507" name="Line 6"/>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50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C69A52AD-4433-4885-9D64-400C02673726}" type="slidenum">
              <a:rPr lang="en-US" altLang="zh-CN" sz="1000" smtClean="0">
                <a:latin typeface="Arial" panose="020B0604020202020204" pitchFamily="34" charset="0"/>
              </a:rPr>
              <a:pPr fontAlgn="base">
                <a:spcBef>
                  <a:spcPct val="0"/>
                </a:spcBef>
                <a:spcAft>
                  <a:spcPct val="0"/>
                </a:spcAft>
              </a:pPr>
              <a:t>150</a:t>
            </a:fld>
            <a:endParaRPr lang="en-US" altLang="zh-CN" sz="1000" smtClean="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638193"/>
                                        </p:tgtEl>
                                        <p:attrNameLst>
                                          <p:attrName>style.visibility</p:attrName>
                                        </p:attrNameLst>
                                      </p:cBhvr>
                                      <p:to>
                                        <p:strVal val="visible"/>
                                      </p:to>
                                    </p:set>
                                    <p:anim calcmode="lin" valueType="num">
                                      <p:cBhvr>
                                        <p:cTn id="7" dur="500" fill="hold"/>
                                        <p:tgtEl>
                                          <p:spTgt spid="638193"/>
                                        </p:tgtEl>
                                        <p:attrNameLst>
                                          <p:attrName>ppt_w</p:attrName>
                                        </p:attrNameLst>
                                      </p:cBhvr>
                                      <p:tavLst>
                                        <p:tav tm="0">
                                          <p:val>
                                            <p:fltVal val="0"/>
                                          </p:val>
                                        </p:tav>
                                        <p:tav tm="100000">
                                          <p:val>
                                            <p:strVal val="#ppt_w"/>
                                          </p:val>
                                        </p:tav>
                                      </p:tavLst>
                                    </p:anim>
                                    <p:anim calcmode="lin" valueType="num">
                                      <p:cBhvr>
                                        <p:cTn id="8" dur="500" fill="hold"/>
                                        <p:tgtEl>
                                          <p:spTgt spid="6381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pPr algn="ctr" fontAlgn="auto">
              <a:spcAft>
                <a:spcPts val="0"/>
              </a:spcAft>
              <a:defRPr/>
            </a:pPr>
            <a:r>
              <a:rPr lang="zh-CN" altLang="en-US" sz="3075"/>
              <a:t>对日期的格式化</a:t>
            </a:r>
          </a:p>
        </p:txBody>
      </p:sp>
      <p:sp>
        <p:nvSpPr>
          <p:cNvPr id="234499" name="Rectangle 3"/>
          <p:cNvSpPr>
            <a:spLocks noGrp="1" noChangeArrowheads="1"/>
          </p:cNvSpPr>
          <p:nvPr>
            <p:ph type="body" sz="half" idx="1"/>
          </p:nvPr>
        </p:nvSpPr>
        <p:spPr>
          <a:xfrm>
            <a:off x="611188" y="1773238"/>
            <a:ext cx="7991475" cy="4392612"/>
          </a:xfrm>
        </p:spPr>
        <p:txBody>
          <a:bodyPr/>
          <a:lstStyle/>
          <a:p>
            <a:pPr marL="0" indent="628650">
              <a:buFont typeface="Wingdings" panose="05000000000000000000" pitchFamily="2" charset="2"/>
              <a:buNone/>
            </a:pPr>
            <a:r>
              <a:rPr lang="zh-CN" altLang="en-US" sz="2800" smtClean="0"/>
              <a:t>下面代码是对当前日期进行格式化的举例：</a:t>
            </a:r>
            <a:r>
              <a:rPr lang="zh-CN" altLang="en-US" smtClean="0"/>
              <a:t>	</a:t>
            </a:r>
          </a:p>
        </p:txBody>
      </p:sp>
      <p:sp>
        <p:nvSpPr>
          <p:cNvPr id="234500"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34501" name="Line 6"/>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07" name="Rectangle 7"/>
          <p:cNvSpPr>
            <a:spLocks noChangeArrowheads="1"/>
          </p:cNvSpPr>
          <p:nvPr/>
        </p:nvSpPr>
        <p:spPr bwMode="auto">
          <a:xfrm>
            <a:off x="611188" y="2349500"/>
            <a:ext cx="7993062" cy="4032250"/>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619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Date today = new Date();</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a = String.format(Locale.US, “%tb”, today);  // Jan</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b = String.format(Locale.US, "%tB", today); //January</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c = String.format("%ta", today);	 //</a:t>
            </a:r>
            <a:r>
              <a:rPr lang="zh-CN" altLang="en-US" sz="2000">
                <a:latin typeface="Arial" panose="020B0604020202020204" pitchFamily="34" charset="0"/>
              </a:rPr>
              <a:t>结果为：星期六</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d = String.format("%tA", today);	//</a:t>
            </a:r>
            <a:r>
              <a:rPr lang="zh-CN" altLang="en-US" sz="2000">
                <a:latin typeface="Arial" panose="020B0604020202020204" pitchFamily="34" charset="0"/>
              </a:rPr>
              <a:t>结果为：星期六</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e = String.format("%tY", today);	//</a:t>
            </a:r>
            <a:r>
              <a:rPr lang="zh-CN" altLang="en-US" sz="2000">
                <a:latin typeface="Arial" panose="020B0604020202020204" pitchFamily="34" charset="0"/>
              </a:rPr>
              <a:t>结果为：</a:t>
            </a:r>
            <a:r>
              <a:rPr lang="en-US" altLang="zh-CN" sz="2000">
                <a:latin typeface="Arial" panose="020B0604020202020204" pitchFamily="34" charset="0"/>
              </a:rPr>
              <a:t>2008</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f = String.format("%ty", today);		//</a:t>
            </a:r>
            <a:r>
              <a:rPr lang="zh-CN" altLang="en-US" sz="2000">
                <a:latin typeface="Arial" panose="020B0604020202020204" pitchFamily="34" charset="0"/>
              </a:rPr>
              <a:t>结果为：</a:t>
            </a:r>
            <a:r>
              <a:rPr lang="en-US" altLang="zh-CN" sz="2000">
                <a:latin typeface="Arial" panose="020B0604020202020204" pitchFamily="34" charset="0"/>
              </a:rPr>
              <a:t>08</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g = String.format("%tm", today); 	//</a:t>
            </a:r>
            <a:r>
              <a:rPr lang="zh-CN" altLang="en-US" sz="2000">
                <a:latin typeface="Arial" panose="020B0604020202020204" pitchFamily="34" charset="0"/>
              </a:rPr>
              <a:t>结果为：</a:t>
            </a:r>
            <a:r>
              <a:rPr lang="en-US" altLang="zh-CN" sz="2000">
                <a:latin typeface="Arial" panose="020B0604020202020204" pitchFamily="34" charset="0"/>
              </a:rPr>
              <a:t>01</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h = String.format("%td", today); 	//</a:t>
            </a:r>
            <a:r>
              <a:rPr lang="zh-CN" altLang="en-US" sz="2000">
                <a:latin typeface="Arial" panose="020B0604020202020204" pitchFamily="34" charset="0"/>
              </a:rPr>
              <a:t>结果为：</a:t>
            </a:r>
            <a:r>
              <a:rPr lang="en-US" altLang="zh-CN" sz="2000">
                <a:latin typeface="Arial" panose="020B0604020202020204" pitchFamily="34" charset="0"/>
              </a:rPr>
              <a:t>06</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i = String.format("%te", today); 	//</a:t>
            </a:r>
            <a:r>
              <a:rPr lang="zh-CN" altLang="en-US" sz="2000">
                <a:latin typeface="Arial" panose="020B0604020202020204" pitchFamily="34" charset="0"/>
              </a:rPr>
              <a:t>结果为：</a:t>
            </a:r>
            <a:r>
              <a:rPr lang="en-US" altLang="zh-CN" sz="2000">
                <a:latin typeface="Arial" panose="020B0604020202020204" pitchFamily="34" charset="0"/>
              </a:rPr>
              <a:t>6</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j = String.format("%tj", today); 		//</a:t>
            </a:r>
            <a:r>
              <a:rPr lang="zh-CN" altLang="en-US" sz="2000">
                <a:latin typeface="Arial" panose="020B0604020202020204" pitchFamily="34" charset="0"/>
              </a:rPr>
              <a:t>结果为：</a:t>
            </a:r>
            <a:r>
              <a:rPr lang="en-US" altLang="zh-CN" sz="2000">
                <a:latin typeface="Arial" panose="020B0604020202020204" pitchFamily="34" charset="0"/>
              </a:rPr>
              <a:t>006</a:t>
            </a:r>
          </a:p>
        </p:txBody>
      </p:sp>
      <p:sp>
        <p:nvSpPr>
          <p:cNvPr id="23450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B8C65D1B-72DD-4762-9F64-B26F8A944687}" type="slidenum">
              <a:rPr lang="en-US" altLang="zh-CN" sz="1000" smtClean="0">
                <a:latin typeface="Arial" panose="020B0604020202020204" pitchFamily="34" charset="0"/>
              </a:rPr>
              <a:pPr fontAlgn="base">
                <a:spcBef>
                  <a:spcPct val="0"/>
                </a:spcBef>
                <a:spcAft>
                  <a:spcPct val="0"/>
                </a:spcAft>
              </a:pPr>
              <a:t>151</a:t>
            </a:fld>
            <a:endParaRPr lang="en-US" altLang="zh-CN" sz="1000" smtClean="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40007"/>
                                        </p:tgtEl>
                                        <p:attrNameLst>
                                          <p:attrName>style.visibility</p:attrName>
                                        </p:attrNameLst>
                                      </p:cBhvr>
                                      <p:to>
                                        <p:strVal val="visible"/>
                                      </p:to>
                                    </p:set>
                                    <p:anim calcmode="lin" valueType="num">
                                      <p:cBhvr>
                                        <p:cTn id="7" dur="500" fill="hold"/>
                                        <p:tgtEl>
                                          <p:spTgt spid="640007"/>
                                        </p:tgtEl>
                                        <p:attrNameLst>
                                          <p:attrName>ppt_w</p:attrName>
                                        </p:attrNameLst>
                                      </p:cBhvr>
                                      <p:tavLst>
                                        <p:tav tm="0">
                                          <p:val>
                                            <p:fltVal val="0"/>
                                          </p:val>
                                        </p:tav>
                                        <p:tav tm="100000">
                                          <p:val>
                                            <p:strVal val="#ppt_w"/>
                                          </p:val>
                                        </p:tav>
                                      </p:tavLst>
                                    </p:anim>
                                    <p:anim calcmode="lin" valueType="num">
                                      <p:cBhvr>
                                        <p:cTn id="8" dur="500" fill="hold"/>
                                        <p:tgtEl>
                                          <p:spTgt spid="640007"/>
                                        </p:tgtEl>
                                        <p:attrNameLst>
                                          <p:attrName>ppt_h</p:attrName>
                                        </p:attrNameLst>
                                      </p:cBhvr>
                                      <p:tavLst>
                                        <p:tav tm="0">
                                          <p:val>
                                            <p:fltVal val="0"/>
                                          </p:val>
                                        </p:tav>
                                        <p:tav tm="100000">
                                          <p:val>
                                            <p:strVal val="#ppt_h"/>
                                          </p:val>
                                        </p:tav>
                                      </p:tavLst>
                                    </p:anim>
                                    <p:animEffect transition="in" filter="fade">
                                      <p:cBhvr>
                                        <p:cTn id="9" dur="500"/>
                                        <p:tgtEl>
                                          <p:spTgt spid="640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7" grpId="0" animBg="1"/>
    </p:bldLst>
  </p:timing>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fontAlgn="auto">
              <a:spcAft>
                <a:spcPts val="0"/>
              </a:spcAft>
              <a:defRPr/>
            </a:pPr>
            <a:r>
              <a:rPr lang="zh-CN" altLang="en-US" sz="3075"/>
              <a:t>对时间的格式化</a:t>
            </a:r>
          </a:p>
        </p:txBody>
      </p:sp>
      <p:sp>
        <p:nvSpPr>
          <p:cNvPr id="236547" name="Rectangle 3"/>
          <p:cNvSpPr>
            <a:spLocks noGrp="1" noChangeArrowheads="1"/>
          </p:cNvSpPr>
          <p:nvPr>
            <p:ph type="body" sz="half" idx="1"/>
          </p:nvPr>
        </p:nvSpPr>
        <p:spPr>
          <a:xfrm>
            <a:off x="611188" y="1773238"/>
            <a:ext cx="7991475" cy="1079500"/>
          </a:xfrm>
        </p:spPr>
        <p:txBody>
          <a:bodyPr/>
          <a:lstStyle/>
          <a:p>
            <a:pPr marL="0" indent="628650">
              <a:buFont typeface="Wingdings" panose="05000000000000000000" pitchFamily="2" charset="2"/>
              <a:buNone/>
            </a:pPr>
            <a:r>
              <a:rPr lang="zh-CN" altLang="zh-CN" sz="2800" smtClean="0"/>
              <a:t>时间格式的转换符可以将时间格式化成时、分、秒甚至时毫秒等单位。转换符如</a:t>
            </a:r>
            <a:r>
              <a:rPr lang="zh-CN" altLang="en-US" sz="2800" smtClean="0"/>
              <a:t>下表</a:t>
            </a:r>
            <a:r>
              <a:rPr lang="zh-CN" altLang="zh-CN" sz="2800" smtClean="0"/>
              <a:t>所示。</a:t>
            </a:r>
            <a:endParaRPr lang="zh-CN" altLang="en-US" sz="2800" smtClean="0"/>
          </a:p>
        </p:txBody>
      </p:sp>
      <p:graphicFrame>
        <p:nvGraphicFramePr>
          <p:cNvPr id="642517" name="Group 469"/>
          <p:cNvGraphicFramePr>
            <a:graphicFrameLocks noGrp="1"/>
          </p:cNvGraphicFramePr>
          <p:nvPr>
            <p:ph sz="half" idx="2"/>
          </p:nvPr>
        </p:nvGraphicFramePr>
        <p:xfrm>
          <a:off x="684213" y="2781300"/>
          <a:ext cx="7991475" cy="3352800"/>
        </p:xfrm>
        <a:graphic>
          <a:graphicData uri="http://schemas.openxmlformats.org/drawingml/2006/table">
            <a:tbl>
              <a:tblPr/>
              <a:tblGrid>
                <a:gridCol w="1146175">
                  <a:extLst>
                    <a:ext uri="{9D8B030D-6E8A-4147-A177-3AD203B41FA5}">
                      <a16:colId xmlns:a16="http://schemas.microsoft.com/office/drawing/2014/main" val="20000"/>
                    </a:ext>
                  </a:extLst>
                </a:gridCol>
                <a:gridCol w="4297362">
                  <a:extLst>
                    <a:ext uri="{9D8B030D-6E8A-4147-A177-3AD203B41FA5}">
                      <a16:colId xmlns:a16="http://schemas.microsoft.com/office/drawing/2014/main" val="20001"/>
                    </a:ext>
                  </a:extLst>
                </a:gridCol>
                <a:gridCol w="2547938">
                  <a:extLst>
                    <a:ext uri="{9D8B030D-6E8A-4147-A177-3AD203B41FA5}">
                      <a16:colId xmlns:a16="http://schemas.microsoft.com/office/drawing/2014/main" val="20002"/>
                    </a:ext>
                  </a:extLst>
                </a:gridCol>
              </a:tblGrid>
              <a:tr h="242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Arial" charset="0"/>
                          <a:ea typeface="方正书宋简体" pitchFamily="65" charset="-122"/>
                          <a:cs typeface="Times New Roman" pitchFamily="18" charset="0"/>
                        </a:rPr>
                        <a:t>转换符</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格式说明</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格式示例</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9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H</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获取</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24</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小时制的小时（不足</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2</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位前面补</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0</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15</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9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k</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获取</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24</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小时制的小时（不足</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2</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位前面不补</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0</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15</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Arial" charset="0"/>
                          <a:ea typeface="方正书宋简体" pitchFamily="65" charset="-122"/>
                          <a:cs typeface="Times New Roman" pitchFamily="18" charset="0"/>
                        </a:rPr>
                        <a:t>I</a:t>
                      </a:r>
                      <a:r>
                        <a:rPr kumimoji="0" lang="zh-CN" altLang="en-US" sz="1600" b="0" i="0" u="none" strike="noStrike" cap="none" normalizeH="0" baseline="0" dirty="0" smtClean="0">
                          <a:ln>
                            <a:noFill/>
                          </a:ln>
                          <a:solidFill>
                            <a:srgbClr val="000000"/>
                          </a:solidFill>
                          <a:effectLst/>
                          <a:latin typeface="Arial" charset="0"/>
                          <a:ea typeface="方正书宋简体" pitchFamily="65" charset="-122"/>
                          <a:cs typeface="Times New Roman" pitchFamily="18" charset="0"/>
                        </a:rPr>
                        <a:t>（大写</a:t>
                      </a:r>
                      <a:r>
                        <a:rPr kumimoji="0" lang="en-US" altLang="zh-CN" sz="1600" b="0" i="0" u="none" strike="noStrike" cap="none" normalizeH="0" baseline="0" dirty="0" err="1" smtClean="0">
                          <a:ln>
                            <a:noFill/>
                          </a:ln>
                          <a:solidFill>
                            <a:srgbClr val="000000"/>
                          </a:solidFill>
                          <a:effectLst/>
                          <a:latin typeface="Arial" charset="0"/>
                          <a:ea typeface="方正书宋简体" pitchFamily="65" charset="-122"/>
                          <a:cs typeface="Times New Roman" pitchFamily="18" charset="0"/>
                        </a:rPr>
                        <a:t>i</a:t>
                      </a:r>
                      <a:r>
                        <a:rPr kumimoji="0" lang="zh-CN" altLang="en-US" sz="1600" b="0" i="0" u="none" strike="noStrike" cap="none" normalizeH="0" baseline="0" dirty="0" smtClean="0">
                          <a:ln>
                            <a:noFill/>
                          </a:ln>
                          <a:solidFill>
                            <a:srgbClr val="000000"/>
                          </a:solidFill>
                          <a:effectLst/>
                          <a:latin typeface="Arial" charset="0"/>
                          <a:ea typeface="方正书宋简体" pitchFamily="65"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获取</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12</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小时制的小时（不足</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2</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位前面补</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0</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03</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7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Arial" charset="0"/>
                          <a:ea typeface="方正书宋简体" pitchFamily="65" charset="-122"/>
                          <a:cs typeface="Times New Roman" pitchFamily="18" charset="0"/>
                        </a:rPr>
                        <a:t>l</a:t>
                      </a:r>
                      <a:r>
                        <a:rPr kumimoji="0" lang="zh-CN" altLang="en-US" sz="1600" b="0" i="0" u="none" strike="noStrike" cap="none" normalizeH="0" baseline="0" dirty="0" smtClean="0">
                          <a:ln>
                            <a:noFill/>
                          </a:ln>
                          <a:solidFill>
                            <a:srgbClr val="000000"/>
                          </a:solidFill>
                          <a:effectLst/>
                          <a:latin typeface="Arial" charset="0"/>
                          <a:ea typeface="方正书宋简体" pitchFamily="65" charset="-122"/>
                          <a:cs typeface="Times New Roman" pitchFamily="18" charset="0"/>
                        </a:rPr>
                        <a:t>（小写</a:t>
                      </a:r>
                      <a:r>
                        <a:rPr kumimoji="0" lang="en-US" altLang="zh-CN" sz="1600" b="0" i="0" u="none" strike="noStrike" cap="none" normalizeH="0" baseline="0" dirty="0" smtClean="0">
                          <a:ln>
                            <a:noFill/>
                          </a:ln>
                          <a:solidFill>
                            <a:srgbClr val="000000"/>
                          </a:solidFill>
                          <a:effectLst/>
                          <a:latin typeface="Arial" charset="0"/>
                          <a:ea typeface="方正书宋简体" pitchFamily="65" charset="-122"/>
                          <a:cs typeface="Times New Roman" pitchFamily="18" charset="0"/>
                        </a:rPr>
                        <a:t>L</a:t>
                      </a:r>
                      <a:r>
                        <a:rPr kumimoji="0" lang="zh-CN" altLang="en-US" sz="1600" b="0" i="0" u="none" strike="noStrike" cap="none" normalizeH="0" baseline="0" dirty="0" smtClean="0">
                          <a:ln>
                            <a:noFill/>
                          </a:ln>
                          <a:solidFill>
                            <a:srgbClr val="000000"/>
                          </a:solidFill>
                          <a:effectLst/>
                          <a:latin typeface="Arial" charset="0"/>
                          <a:ea typeface="方正书宋简体" pitchFamily="65"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获取</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12</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小时制的小时（不足</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2</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位前面不补</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0</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9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M</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获取分钟（不足</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2</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位前面补</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0</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06</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7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S</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获取秒（不足</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2</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位前面补</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0</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09</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9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L</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获取</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3</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位的毫秒（不足</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3</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位前面补</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0</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015</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7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N</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获取</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9</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位的毫秒（不足</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9</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位前面补</a:t>
                      </a: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0</a:t>
                      </a: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056200000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9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p</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Arial" charset="0"/>
                          <a:ea typeface="方正书宋简体" pitchFamily="65" charset="-122"/>
                          <a:cs typeface="Times New Roman" pitchFamily="18" charset="0"/>
                        </a:rPr>
                        <a:t>显示上下午标记</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Arial" charset="0"/>
                          <a:ea typeface="方正书宋简体" pitchFamily="65" charset="-122"/>
                          <a:cs typeface="Times New Roman" pitchFamily="18" charset="0"/>
                        </a:rPr>
                        <a:t>中：下午    英：</a:t>
                      </a:r>
                      <a:r>
                        <a:rPr kumimoji="0" lang="en-US" altLang="zh-CN" sz="1600" b="0" i="0" u="none" strike="noStrike" cap="none" normalizeH="0" baseline="0" dirty="0" smtClean="0">
                          <a:ln>
                            <a:noFill/>
                          </a:ln>
                          <a:solidFill>
                            <a:srgbClr val="000000"/>
                          </a:solidFill>
                          <a:effectLst/>
                          <a:latin typeface="Arial" charset="0"/>
                          <a:ea typeface="方正书宋简体" pitchFamily="65" charset="-122"/>
                          <a:cs typeface="Times New Roman" pitchFamily="18" charset="0"/>
                        </a:rPr>
                        <a:t>pm</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36594" name="Line 6"/>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95"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CCBB1B5A-F1D5-45A9-ADDF-442F25772CA8}" type="slidenum">
              <a:rPr lang="en-US" altLang="zh-CN" sz="1000" smtClean="0">
                <a:latin typeface="Arial" panose="020B0604020202020204" pitchFamily="34" charset="0"/>
              </a:rPr>
              <a:pPr fontAlgn="base">
                <a:spcBef>
                  <a:spcPct val="0"/>
                </a:spcBef>
                <a:spcAft>
                  <a:spcPct val="0"/>
                </a:spcAft>
              </a:pPr>
              <a:t>152</a:t>
            </a:fld>
            <a:endParaRPr lang="en-US" altLang="zh-CN" sz="1000" smtClean="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642517"/>
                                        </p:tgtEl>
                                        <p:attrNameLst>
                                          <p:attrName>style.visibility</p:attrName>
                                        </p:attrNameLst>
                                      </p:cBhvr>
                                      <p:to>
                                        <p:strVal val="visible"/>
                                      </p:to>
                                    </p:set>
                                    <p:anim calcmode="lin" valueType="num">
                                      <p:cBhvr>
                                        <p:cTn id="7" dur="500" fill="hold"/>
                                        <p:tgtEl>
                                          <p:spTgt spid="642517"/>
                                        </p:tgtEl>
                                        <p:attrNameLst>
                                          <p:attrName>ppt_w</p:attrName>
                                        </p:attrNameLst>
                                      </p:cBhvr>
                                      <p:tavLst>
                                        <p:tav tm="0">
                                          <p:val>
                                            <p:fltVal val="0"/>
                                          </p:val>
                                        </p:tav>
                                        <p:tav tm="100000">
                                          <p:val>
                                            <p:strVal val="#ppt_w"/>
                                          </p:val>
                                        </p:tav>
                                      </p:tavLst>
                                    </p:anim>
                                    <p:anim calcmode="lin" valueType="num">
                                      <p:cBhvr>
                                        <p:cTn id="8" dur="500" fill="hold"/>
                                        <p:tgtEl>
                                          <p:spTgt spid="6425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pPr algn="ctr" fontAlgn="auto">
              <a:spcAft>
                <a:spcPts val="0"/>
              </a:spcAft>
              <a:defRPr/>
            </a:pPr>
            <a:r>
              <a:rPr lang="zh-CN" altLang="en-US" sz="3075"/>
              <a:t>对时间的格式化</a:t>
            </a:r>
          </a:p>
        </p:txBody>
      </p:sp>
      <p:sp>
        <p:nvSpPr>
          <p:cNvPr id="238595" name="Rectangle 3"/>
          <p:cNvSpPr>
            <a:spLocks noGrp="1" noChangeArrowheads="1"/>
          </p:cNvSpPr>
          <p:nvPr>
            <p:ph type="body" sz="half" idx="1"/>
          </p:nvPr>
        </p:nvSpPr>
        <p:spPr>
          <a:xfrm>
            <a:off x="611188" y="1773238"/>
            <a:ext cx="7991475" cy="4392612"/>
          </a:xfrm>
        </p:spPr>
        <p:txBody>
          <a:bodyPr/>
          <a:lstStyle/>
          <a:p>
            <a:pPr marL="0" indent="628650">
              <a:buFont typeface="Wingdings" panose="05000000000000000000" pitchFamily="2" charset="2"/>
              <a:buNone/>
            </a:pPr>
            <a:r>
              <a:rPr lang="zh-CN" altLang="en-US" sz="2800" smtClean="0"/>
              <a:t>下面代码是对当前时间进行格式化的举例：</a:t>
            </a:r>
            <a:endParaRPr lang="zh-CN" altLang="en-US" smtClean="0"/>
          </a:p>
        </p:txBody>
      </p:sp>
      <p:sp>
        <p:nvSpPr>
          <p:cNvPr id="238596" name="Rectangle 4"/>
          <p:cNvSpPr>
            <a:spLocks noChangeArrowheads="1"/>
          </p:cNvSpPr>
          <p:nvPr/>
        </p:nvSpPr>
        <p:spPr bwMode="auto">
          <a:xfrm>
            <a:off x="-223838" y="1608138"/>
            <a:ext cx="1230313"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238597" name="Line 6"/>
          <p:cNvSpPr>
            <a:spLocks noChangeShapeType="1"/>
          </p:cNvSpPr>
          <p:nvPr/>
        </p:nvSpPr>
        <p:spPr bwMode="auto">
          <a:xfrm>
            <a:off x="8885238" y="4822825"/>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27" name="Rectangle 7"/>
          <p:cNvSpPr>
            <a:spLocks noChangeArrowheads="1"/>
          </p:cNvSpPr>
          <p:nvPr/>
        </p:nvSpPr>
        <p:spPr bwMode="auto">
          <a:xfrm>
            <a:off x="611188" y="2349500"/>
            <a:ext cx="7993062" cy="331152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6195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Date today = new Date();</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a = String.format(“%tH”, today);	// </a:t>
            </a:r>
            <a:r>
              <a:rPr lang="zh-CN" altLang="en-US" sz="2000">
                <a:latin typeface="Arial" panose="020B0604020202020204" pitchFamily="34" charset="0"/>
              </a:rPr>
              <a:t>结果：</a:t>
            </a:r>
            <a:r>
              <a:rPr lang="en-US" altLang="zh-CN" sz="2000">
                <a:latin typeface="Arial" panose="020B0604020202020204" pitchFamily="34" charset="0"/>
              </a:rPr>
              <a:t>16</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b = String.format("%tk", today);	//</a:t>
            </a:r>
            <a:r>
              <a:rPr lang="zh-CN" altLang="en-US" sz="2000">
                <a:latin typeface="Arial" panose="020B0604020202020204" pitchFamily="34" charset="0"/>
              </a:rPr>
              <a:t>结果：</a:t>
            </a:r>
            <a:r>
              <a:rPr lang="en-US" altLang="zh-CN" sz="2000">
                <a:latin typeface="Arial" panose="020B0604020202020204" pitchFamily="34" charset="0"/>
              </a:rPr>
              <a:t>16</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c = String.format("%tI", today);		//</a:t>
            </a:r>
            <a:r>
              <a:rPr lang="zh-CN" altLang="en-US" sz="2000">
                <a:latin typeface="Arial" panose="020B0604020202020204" pitchFamily="34" charset="0"/>
              </a:rPr>
              <a:t>结果：</a:t>
            </a:r>
            <a:r>
              <a:rPr lang="en-US" altLang="zh-CN" sz="2000">
                <a:latin typeface="Arial" panose="020B0604020202020204" pitchFamily="34" charset="0"/>
              </a:rPr>
              <a:t>04</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d = String.format("%tl", today);		//</a:t>
            </a:r>
            <a:r>
              <a:rPr lang="zh-CN" altLang="en-US" sz="2000">
                <a:latin typeface="Arial" panose="020B0604020202020204" pitchFamily="34" charset="0"/>
              </a:rPr>
              <a:t>结果：</a:t>
            </a:r>
            <a:r>
              <a:rPr lang="en-US" altLang="zh-CN" sz="2000">
                <a:latin typeface="Arial" panose="020B0604020202020204" pitchFamily="34" charset="0"/>
              </a:rPr>
              <a:t>4</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e = String.format("%tM", today);	//</a:t>
            </a:r>
            <a:r>
              <a:rPr lang="zh-CN" altLang="en-US" sz="2000">
                <a:latin typeface="Arial" panose="020B0604020202020204" pitchFamily="34" charset="0"/>
              </a:rPr>
              <a:t>结果：</a:t>
            </a:r>
            <a:r>
              <a:rPr lang="en-US" altLang="zh-CN" sz="2000">
                <a:latin typeface="Arial" panose="020B0604020202020204" pitchFamily="34" charset="0"/>
              </a:rPr>
              <a:t>14</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f = String.format("%tS", today);		//</a:t>
            </a:r>
            <a:r>
              <a:rPr lang="zh-CN" altLang="en-US" sz="2000">
                <a:latin typeface="Arial" panose="020B0604020202020204" pitchFamily="34" charset="0"/>
              </a:rPr>
              <a:t>结果：</a:t>
            </a:r>
            <a:r>
              <a:rPr lang="en-US" altLang="zh-CN" sz="2000">
                <a:latin typeface="Arial" panose="020B0604020202020204" pitchFamily="34" charset="0"/>
              </a:rPr>
              <a:t>33</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g = String.format("%tp", today);	//</a:t>
            </a:r>
            <a:r>
              <a:rPr lang="zh-CN" altLang="en-US" sz="2000">
                <a:latin typeface="Arial" panose="020B0604020202020204" pitchFamily="34" charset="0"/>
              </a:rPr>
              <a:t>结果：下午</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String h = String.format(Locale.US, "%tp", today); //</a:t>
            </a:r>
            <a:r>
              <a:rPr lang="zh-CN" altLang="en-US" sz="2000">
                <a:latin typeface="Arial" panose="020B0604020202020204" pitchFamily="34" charset="0"/>
              </a:rPr>
              <a:t>结果：</a:t>
            </a:r>
            <a:r>
              <a:rPr lang="en-US" altLang="zh-CN" sz="2000">
                <a:latin typeface="Arial" panose="020B0604020202020204" pitchFamily="34" charset="0"/>
              </a:rPr>
              <a:t>pm</a:t>
            </a:r>
          </a:p>
        </p:txBody>
      </p:sp>
      <p:sp>
        <p:nvSpPr>
          <p:cNvPr id="238599"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A61B6854-ACE6-44EE-989E-F0D19ADF4F68}" type="slidenum">
              <a:rPr lang="en-US" altLang="zh-CN" sz="1000" smtClean="0">
                <a:latin typeface="Arial" panose="020B0604020202020204" pitchFamily="34" charset="0"/>
              </a:rPr>
              <a:pPr fontAlgn="base">
                <a:spcBef>
                  <a:spcPct val="0"/>
                </a:spcBef>
                <a:spcAft>
                  <a:spcPct val="0"/>
                </a:spcAft>
              </a:pPr>
              <a:t>153</a:t>
            </a:fld>
            <a:endParaRPr lang="en-US" altLang="zh-CN" sz="1000" smtClean="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45127"/>
                                        </p:tgtEl>
                                        <p:attrNameLst>
                                          <p:attrName>style.visibility</p:attrName>
                                        </p:attrNameLst>
                                      </p:cBhvr>
                                      <p:to>
                                        <p:strVal val="visible"/>
                                      </p:to>
                                    </p:set>
                                    <p:animEffect transition="in" filter="wipe(right)">
                                      <p:cBhvr>
                                        <p:cTn id="7" dur="500"/>
                                        <p:tgtEl>
                                          <p:spTgt spid="64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7"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defRPr/>
            </a:pPr>
            <a:r>
              <a:rPr lang="en-US" altLang="zh-CN" sz="2400" dirty="0" smtClean="0"/>
              <a:t>3.14 Pattern Matching with Regular Expressions</a:t>
            </a:r>
            <a:br>
              <a:rPr lang="en-US" altLang="zh-CN" sz="2400" dirty="0" smtClean="0"/>
            </a:br>
            <a:r>
              <a:rPr lang="en-US" altLang="zh-CN" sz="2400" dirty="0" smtClean="0"/>
              <a:t>					</a:t>
            </a:r>
            <a:r>
              <a:rPr lang="zh-CN" altLang="en-US" sz="2400" dirty="0" smtClean="0"/>
              <a:t>正则表达式</a:t>
            </a:r>
            <a:endParaRPr lang="zh-CN" altLang="en-US" sz="2400" dirty="0"/>
          </a:p>
        </p:txBody>
      </p:sp>
      <p:sp>
        <p:nvSpPr>
          <p:cNvPr id="3" name="内容占位符 2"/>
          <p:cNvSpPr>
            <a:spLocks noGrp="1"/>
          </p:cNvSpPr>
          <p:nvPr>
            <p:ph idx="1"/>
          </p:nvPr>
        </p:nvSpPr>
        <p:spPr>
          <a:xfrm>
            <a:off x="417513" y="1209675"/>
            <a:ext cx="8229600" cy="4525963"/>
          </a:xfrm>
        </p:spPr>
        <p:txBody>
          <a:bodyPr/>
          <a:lstStyle/>
          <a:p>
            <a:pPr marL="273844" indent="-191691">
              <a:defRPr/>
            </a:pPr>
            <a:r>
              <a:rPr lang="en-US" altLang="zh-CN" sz="2025" dirty="0" smtClean="0"/>
              <a:t>A regular expression is a string that describes a pattern that is to be used to search for matches within some other string.</a:t>
            </a:r>
          </a:p>
          <a:p>
            <a:pPr marL="273844" indent="-191691">
              <a:defRPr/>
            </a:pPr>
            <a:r>
              <a:rPr lang="en-US" altLang="zh-CN" sz="2025" dirty="0"/>
              <a:t>For example, if you try to find out whether the input string "Donald is one of the top coders" contains "the", or "top", or "coder", you can use the regular expression "</a:t>
            </a:r>
            <a:r>
              <a:rPr lang="en-US" altLang="zh-CN" sz="2025" dirty="0" err="1"/>
              <a:t>the|top|coder</a:t>
            </a:r>
            <a:r>
              <a:rPr lang="en-US" altLang="zh-CN" sz="2025" dirty="0"/>
              <a:t>" to match the input string. </a:t>
            </a:r>
          </a:p>
          <a:p>
            <a:pPr marL="273844" indent="-191691">
              <a:defRPr/>
            </a:pPr>
            <a:r>
              <a:rPr lang="en-US" altLang="zh-CN" sz="2025" dirty="0"/>
              <a:t>The match results are:</a:t>
            </a:r>
            <a:endParaRPr lang="zh-CN" altLang="zh-CN" sz="2025" dirty="0"/>
          </a:p>
          <a:p>
            <a:pPr marL="465535" lvl="1">
              <a:spcBef>
                <a:spcPts val="244"/>
              </a:spcBef>
              <a:defRPr/>
            </a:pPr>
            <a:r>
              <a:rPr lang="en-US" altLang="zh-CN" sz="1725" dirty="0"/>
              <a:t>Found the text "the" starting at index 17 and ending at index 20.</a:t>
            </a:r>
            <a:endParaRPr lang="zh-CN" altLang="zh-CN" sz="1725" dirty="0"/>
          </a:p>
          <a:p>
            <a:pPr marL="465535" lvl="1">
              <a:spcBef>
                <a:spcPts val="244"/>
              </a:spcBef>
              <a:defRPr/>
            </a:pPr>
            <a:r>
              <a:rPr lang="en-US" altLang="zh-CN" sz="1725" dirty="0"/>
              <a:t>Found the text "top" starting at index 21 and ending at index 24.</a:t>
            </a:r>
            <a:endParaRPr lang="zh-CN" altLang="zh-CN" sz="1725" dirty="0"/>
          </a:p>
          <a:p>
            <a:pPr marL="465535" lvl="1">
              <a:spcBef>
                <a:spcPts val="244"/>
              </a:spcBef>
              <a:defRPr/>
            </a:pPr>
            <a:r>
              <a:rPr lang="en-US" altLang="zh-CN" sz="1725" dirty="0"/>
              <a:t>Found the text "coder" starting at index 24 and ending at index 29</a:t>
            </a:r>
            <a:r>
              <a:rPr lang="en-US" altLang="zh-CN" sz="1725" dirty="0" smtClean="0"/>
              <a:t>.</a:t>
            </a:r>
          </a:p>
          <a:p>
            <a:pPr marL="465535" lvl="1">
              <a:spcBef>
                <a:spcPts val="244"/>
              </a:spcBef>
              <a:defRPr/>
            </a:pPr>
            <a:endParaRPr lang="zh-CN" altLang="zh-CN" sz="1725" dirty="0" smtClean="0"/>
          </a:p>
          <a:p>
            <a:pPr marL="273844" indent="-191691">
              <a:defRPr/>
            </a:pPr>
            <a:endParaRPr lang="zh-CN" altLang="en-US" sz="2025" dirty="0"/>
          </a:p>
        </p:txBody>
      </p:sp>
      <p:sp>
        <p:nvSpPr>
          <p:cNvPr id="6" name="灯片编号占位符 5"/>
          <p:cNvSpPr>
            <a:spLocks noGrp="1"/>
          </p:cNvSpPr>
          <p:nvPr>
            <p:ph type="sldNum" sz="quarter" idx="12"/>
          </p:nvPr>
        </p:nvSpPr>
        <p:spPr/>
        <p:txBody>
          <a:bodyPr/>
          <a:lstStyle/>
          <a:p>
            <a:pPr>
              <a:defRPr/>
            </a:pPr>
            <a:fld id="{107AB507-78B8-4C87-83FD-0490D4F4DB32}" type="slidenum">
              <a:rPr lang="zh-CN" altLang="en-US"/>
              <a:pPr>
                <a:defRPr/>
              </a:pPr>
              <a:t>154</a:t>
            </a:fld>
            <a:endParaRPr lang="zh-CN" altLang="en-US"/>
          </a:p>
        </p:txBody>
      </p:sp>
      <p:sp>
        <p:nvSpPr>
          <p:cNvPr id="4" name="矩形 3"/>
          <p:cNvSpPr>
            <a:spLocks noChangeArrowheads="1"/>
          </p:cNvSpPr>
          <p:nvPr/>
        </p:nvSpPr>
        <p:spPr bwMode="auto">
          <a:xfrm>
            <a:off x="1258888" y="3186113"/>
            <a:ext cx="7161212" cy="30464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zh-CN" altLang="en-US" sz="2400" dirty="0"/>
              <a:t>正则表达式提供了功能强大、灵活而又高效的方法来处理文本。</a:t>
            </a:r>
          </a:p>
          <a:p>
            <a:pPr eaLnBrk="1" hangingPunct="1"/>
            <a:r>
              <a:rPr lang="zh-CN" altLang="en-US" sz="2400" dirty="0"/>
              <a:t>正则表达式的全面模式匹配表示法使您可以快速分析大量文本以找到特定的字符模式；提取、编辑、替换或删除文本子字符串；或将提取的字符串添加到集合以生成报告。</a:t>
            </a:r>
          </a:p>
          <a:p>
            <a:pPr eaLnBrk="1" hangingPunct="1"/>
            <a:r>
              <a:rPr lang="zh-CN" altLang="en-US" sz="2400" dirty="0"/>
              <a:t>对于处理字符串的许多应用程序而言正则表达式是不可缺少的工具。</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3075" dirty="0" smtClean="0"/>
              <a:t>3.14 Pattern Matching with Regular Expressions</a:t>
            </a:r>
            <a:endParaRPr lang="zh-CN" altLang="en-US" sz="3075" dirty="0"/>
          </a:p>
        </p:txBody>
      </p:sp>
      <p:sp>
        <p:nvSpPr>
          <p:cNvPr id="3" name="内容占位符 2"/>
          <p:cNvSpPr>
            <a:spLocks noGrp="1"/>
          </p:cNvSpPr>
          <p:nvPr>
            <p:ph idx="1"/>
          </p:nvPr>
        </p:nvSpPr>
        <p:spPr/>
        <p:txBody>
          <a:bodyPr/>
          <a:lstStyle/>
          <a:p>
            <a:pPr marL="273844" indent="-191691">
              <a:defRPr/>
            </a:pPr>
            <a:r>
              <a:rPr lang="en-US" altLang="zh-CN" sz="2025" dirty="0" smtClean="0"/>
              <a:t>A regular expression can be made up of </a:t>
            </a:r>
            <a:r>
              <a:rPr lang="en-US" altLang="zh-CN" sz="2025" dirty="0" smtClean="0">
                <a:solidFill>
                  <a:srgbClr val="FF0000"/>
                </a:solidFill>
              </a:rPr>
              <a:t>ordinary characters</a:t>
            </a:r>
            <a:r>
              <a:rPr lang="zh-CN" altLang="en-US" sz="2025" dirty="0" smtClean="0">
                <a:solidFill>
                  <a:srgbClr val="FF0000"/>
                </a:solidFill>
              </a:rPr>
              <a:t>（普通字符）</a:t>
            </a:r>
            <a:r>
              <a:rPr lang="en-US" altLang="zh-CN" sz="2025" dirty="0" smtClean="0"/>
              <a:t>, which are uppercase and lowercase letters and digits, plus sequences of </a:t>
            </a:r>
            <a:r>
              <a:rPr lang="en-US" altLang="zh-CN" sz="2025" dirty="0" smtClean="0">
                <a:solidFill>
                  <a:srgbClr val="FF0000"/>
                </a:solidFill>
              </a:rPr>
              <a:t>meta-characters</a:t>
            </a:r>
            <a:r>
              <a:rPr lang="zh-CN" altLang="en-US" sz="2025" dirty="0" smtClean="0">
                <a:solidFill>
                  <a:srgbClr val="FF0000"/>
                </a:solidFill>
              </a:rPr>
              <a:t>（元字符）</a:t>
            </a:r>
            <a:r>
              <a:rPr lang="en-US" altLang="zh-CN" sz="2025" dirty="0" smtClean="0"/>
              <a:t>, which are characters that have a special meaning. </a:t>
            </a:r>
            <a:endParaRPr lang="zh-CN" altLang="en-US" sz="2025" dirty="0"/>
          </a:p>
        </p:txBody>
      </p:sp>
      <p:sp>
        <p:nvSpPr>
          <p:cNvPr id="6" name="灯片编号占位符 5"/>
          <p:cNvSpPr>
            <a:spLocks noGrp="1"/>
          </p:cNvSpPr>
          <p:nvPr>
            <p:ph type="sldNum" sz="quarter" idx="12"/>
          </p:nvPr>
        </p:nvSpPr>
        <p:spPr/>
        <p:txBody>
          <a:bodyPr/>
          <a:lstStyle/>
          <a:p>
            <a:pPr>
              <a:defRPr/>
            </a:pPr>
            <a:fld id="{358C1CC7-64B5-457D-9C40-A0106E72B2FB}" type="slidenum">
              <a:rPr lang="zh-CN" altLang="en-US"/>
              <a:pPr>
                <a:defRPr/>
              </a:pPr>
              <a:t>155</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half" idx="1"/>
          </p:nvPr>
        </p:nvSpPr>
        <p:spPr>
          <a:xfrm>
            <a:off x="95250" y="1014413"/>
            <a:ext cx="8802688" cy="4678362"/>
          </a:xfrm>
        </p:spPr>
        <p:txBody>
          <a:bodyPr/>
          <a:lstStyle/>
          <a:p>
            <a:pPr marL="273844" indent="-191691" algn="just">
              <a:buFontTx/>
              <a:buNone/>
              <a:defRPr/>
            </a:pPr>
            <a:r>
              <a:rPr lang="zh-CN" altLang="en-US" sz="2025" dirty="0" smtClean="0"/>
              <a:t>基本书写符</a:t>
            </a:r>
          </a:p>
          <a:p>
            <a:pPr marL="273844" indent="-191691" algn="just">
              <a:buFontTx/>
              <a:buNone/>
              <a:defRPr/>
            </a:pPr>
            <a:endParaRPr lang="en-US" altLang="zh-CN" sz="900" dirty="0" smtClean="0"/>
          </a:p>
        </p:txBody>
      </p:sp>
      <p:graphicFrame>
        <p:nvGraphicFramePr>
          <p:cNvPr id="713959" name="Group 231"/>
          <p:cNvGraphicFramePr>
            <a:graphicFrameLocks noGrp="1"/>
          </p:cNvGraphicFramePr>
          <p:nvPr>
            <p:ph sz="half" idx="2"/>
          </p:nvPr>
        </p:nvGraphicFramePr>
        <p:xfrm>
          <a:off x="269875" y="1812925"/>
          <a:ext cx="8455025" cy="3227604"/>
        </p:xfrm>
        <a:graphic>
          <a:graphicData uri="http://schemas.openxmlformats.org/drawingml/2006/table">
            <a:tbl>
              <a:tblPr/>
              <a:tblGrid>
                <a:gridCol w="700087">
                  <a:extLst>
                    <a:ext uri="{9D8B030D-6E8A-4147-A177-3AD203B41FA5}">
                      <a16:colId xmlns:a16="http://schemas.microsoft.com/office/drawing/2014/main" val="20000"/>
                    </a:ext>
                  </a:extLst>
                </a:gridCol>
                <a:gridCol w="2319338">
                  <a:extLst>
                    <a:ext uri="{9D8B030D-6E8A-4147-A177-3AD203B41FA5}">
                      <a16:colId xmlns:a16="http://schemas.microsoft.com/office/drawing/2014/main" val="20001"/>
                    </a:ext>
                  </a:extLst>
                </a:gridCol>
                <a:gridCol w="892175">
                  <a:extLst>
                    <a:ext uri="{9D8B030D-6E8A-4147-A177-3AD203B41FA5}">
                      <a16:colId xmlns:a16="http://schemas.microsoft.com/office/drawing/2014/main" val="20002"/>
                    </a:ext>
                  </a:extLst>
                </a:gridCol>
                <a:gridCol w="3082925">
                  <a:extLst>
                    <a:ext uri="{9D8B030D-6E8A-4147-A177-3AD203B41FA5}">
                      <a16:colId xmlns:a16="http://schemas.microsoft.com/office/drawing/2014/main" val="20003"/>
                    </a:ext>
                  </a:extLst>
                </a:gridCol>
                <a:gridCol w="1460500">
                  <a:extLst>
                    <a:ext uri="{9D8B030D-6E8A-4147-A177-3AD203B41FA5}">
                      <a16:colId xmlns:a16="http://schemas.microsoft.com/office/drawing/2014/main" val="20004"/>
                    </a:ext>
                  </a:extLst>
                </a:gridCol>
              </a:tblGrid>
              <a:tr h="371402">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符号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含义</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示例</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解释</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匹配输入</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95210">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转义符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符号“*”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419018">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可接收的字符列表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[efgh]</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中的任意</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个字符</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639954">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不接收的字符列表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除</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之外的任意</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个字符，包括数字和特殊符号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639954">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匹配“</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之前或之后的表达式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ab|cd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或者</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380925">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Verdana" panose="020B0604030504040204" pitchFamily="34" charset="0"/>
                          <a:ea typeface="宋体" panose="02010600030101010101" pitchFamily="2" charset="-122"/>
                          <a:cs typeface="Times New Roman" panose="02020603050405020304" pitchFamily="18" charset="0"/>
                        </a:rPr>
                        <a:t>将子表达式分组</a:t>
                      </a:r>
                      <a:r>
                        <a:rPr kumimoji="1"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(abc)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将字符串</a:t>
                      </a: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abc</a:t>
                      </a:r>
                      <a:r>
                        <a:rPr kumimoji="1"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作为一组</a:t>
                      </a:r>
                      <a:r>
                        <a:rPr kumimoji="1"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abc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380925">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Verdana" panose="020B0604030504040204" pitchFamily="34" charset="0"/>
                          <a:ea typeface="宋体" panose="02010600030101010101" pitchFamily="2" charset="-122"/>
                          <a:cs typeface="Times New Roman" panose="02020603050405020304" pitchFamily="18" charset="0"/>
                        </a:rPr>
                        <a:t>连字符</a:t>
                      </a:r>
                      <a:r>
                        <a:rPr kumimoji="1"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A-Z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任意单个大写字母</a:t>
                      </a:r>
                      <a:r>
                        <a:rPr kumimoji="1"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大写字母</a:t>
                      </a:r>
                      <a:r>
                        <a:rPr kumimoji="1"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bl>
          </a:graphicData>
        </a:graphic>
      </p:graphicFrame>
      <p:sp>
        <p:nvSpPr>
          <p:cNvPr id="3" name="灯片编号占位符 2"/>
          <p:cNvSpPr>
            <a:spLocks noGrp="1"/>
          </p:cNvSpPr>
          <p:nvPr>
            <p:ph type="sldNum" sz="quarter" idx="12"/>
          </p:nvPr>
        </p:nvSpPr>
        <p:spPr/>
        <p:txBody>
          <a:bodyPr/>
          <a:lstStyle/>
          <a:p>
            <a:pPr>
              <a:defRPr/>
            </a:pPr>
            <a:fld id="{121E0854-7ACD-4C3A-B0C7-89B0312E8008}" type="slidenum">
              <a:rPr lang="en-US" altLang="zh-CN" smtClean="0"/>
              <a:pPr>
                <a:defRPr/>
              </a:pPr>
              <a:t>156</a:t>
            </a:fld>
            <a:endParaRPr lang="en-US" altLang="zh-CN"/>
          </a:p>
        </p:txBody>
      </p:sp>
    </p:spTree>
  </p:cSld>
  <p:clrMapOvr>
    <a:masterClrMapping/>
  </p:clrMapOvr>
  <p:transition>
    <p:random/>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3075" dirty="0" smtClean="0"/>
              <a:t>3.14 Pattern Matching with Regular Expressions</a:t>
            </a:r>
            <a:endParaRPr lang="zh-CN" altLang="en-US" sz="3075" dirty="0"/>
          </a:p>
        </p:txBody>
      </p:sp>
      <p:sp>
        <p:nvSpPr>
          <p:cNvPr id="3" name="内容占位符 2"/>
          <p:cNvSpPr>
            <a:spLocks noGrp="1"/>
          </p:cNvSpPr>
          <p:nvPr>
            <p:ph idx="1"/>
          </p:nvPr>
        </p:nvSpPr>
        <p:spPr>
          <a:xfrm>
            <a:off x="250825" y="1196975"/>
            <a:ext cx="8642350" cy="936625"/>
          </a:xfrm>
        </p:spPr>
        <p:txBody>
          <a:bodyPr/>
          <a:lstStyle/>
          <a:p>
            <a:pPr marL="273844" indent="-191691">
              <a:defRPr/>
            </a:pPr>
            <a:r>
              <a:rPr lang="en-US" altLang="zh-CN" sz="2025" dirty="0" smtClean="0"/>
              <a:t>Quantifiers </a:t>
            </a:r>
            <a:r>
              <a:rPr lang="zh-CN" altLang="en-US" sz="2025" dirty="0" smtClean="0"/>
              <a:t>限定符</a:t>
            </a:r>
            <a:endParaRPr lang="zh-CN" altLang="en-US" sz="2025" dirty="0"/>
          </a:p>
        </p:txBody>
      </p:sp>
      <p:pic>
        <p:nvPicPr>
          <p:cNvPr id="2447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5038"/>
            <a:ext cx="91440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Group 341"/>
          <p:cNvGraphicFramePr>
            <a:graphicFrameLocks/>
          </p:cNvGraphicFramePr>
          <p:nvPr/>
        </p:nvGraphicFramePr>
        <p:xfrm>
          <a:off x="301625" y="558800"/>
          <a:ext cx="8591550" cy="6073776"/>
        </p:xfrm>
        <a:graphic>
          <a:graphicData uri="http://schemas.openxmlformats.org/drawingml/2006/table">
            <a:tbl>
              <a:tblPr/>
              <a:tblGrid>
                <a:gridCol w="635000">
                  <a:extLst>
                    <a:ext uri="{9D8B030D-6E8A-4147-A177-3AD203B41FA5}">
                      <a16:colId xmlns:a16="http://schemas.microsoft.com/office/drawing/2014/main" val="20000"/>
                    </a:ext>
                  </a:extLst>
                </a:gridCol>
                <a:gridCol w="1630362">
                  <a:extLst>
                    <a:ext uri="{9D8B030D-6E8A-4147-A177-3AD203B41FA5}">
                      <a16:colId xmlns:a16="http://schemas.microsoft.com/office/drawing/2014/main" val="20001"/>
                    </a:ext>
                  </a:extLst>
                </a:gridCol>
                <a:gridCol w="1112838">
                  <a:extLst>
                    <a:ext uri="{9D8B030D-6E8A-4147-A177-3AD203B41FA5}">
                      <a16:colId xmlns:a16="http://schemas.microsoft.com/office/drawing/2014/main" val="20002"/>
                    </a:ext>
                  </a:extLst>
                </a:gridCol>
                <a:gridCol w="2505075">
                  <a:extLst>
                    <a:ext uri="{9D8B030D-6E8A-4147-A177-3AD203B41FA5}">
                      <a16:colId xmlns:a16="http://schemas.microsoft.com/office/drawing/2014/main" val="20003"/>
                    </a:ext>
                  </a:extLst>
                </a:gridCol>
                <a:gridCol w="1392237">
                  <a:extLst>
                    <a:ext uri="{9D8B030D-6E8A-4147-A177-3AD203B41FA5}">
                      <a16:colId xmlns:a16="http://schemas.microsoft.com/office/drawing/2014/main" val="20004"/>
                    </a:ext>
                  </a:extLst>
                </a:gridCol>
                <a:gridCol w="1316038">
                  <a:extLst>
                    <a:ext uri="{9D8B030D-6E8A-4147-A177-3AD203B41FA5}">
                      <a16:colId xmlns:a16="http://schemas.microsoft.com/office/drawing/2014/main" val="20005"/>
                    </a:ext>
                  </a:extLst>
                </a:gridCol>
              </a:tblGrid>
              <a:tr h="3429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rPr>
                        <a:t>符号 </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黑体" pitchFamily="2" charset="-122"/>
                          <a:cs typeface="Times New Roman" pitchFamily="18" charset="0"/>
                        </a:rPr>
                        <a:t>含义</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黑体" pitchFamily="2" charset="-122"/>
                          <a:cs typeface="Times New Roman" pitchFamily="18" charset="0"/>
                        </a:rPr>
                        <a:t>示例</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黑体" pitchFamily="2" charset="-122"/>
                          <a:cs typeface="Times New Roman" pitchFamily="18" charset="0"/>
                        </a:rPr>
                        <a:t>解释</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黑体" pitchFamily="2" charset="-122"/>
                          <a:cs typeface="Times New Roman" pitchFamily="18" charset="0"/>
                        </a:rPr>
                        <a:t>匹配输入</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黑体" pitchFamily="2" charset="-122"/>
                          <a:cs typeface="Times New Roman" pitchFamily="18" charset="0"/>
                        </a:rPr>
                        <a:t>不匹配输入</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7011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  </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指定字符重复</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0</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次或</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n</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次</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(abc)*</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仅包含任意个</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abc</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的字符串，等效于</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\w*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abc</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abcabcabc</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abca</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792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 </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指定字符重复</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次或</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n</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次</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m+(abc)*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以至少</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个</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m</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开头，后接任意个</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abc</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的字符串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m</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mabc</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mabcabc</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ma</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abc</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8230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 </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指定字符重复</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0</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次或</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次</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m+abc?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以至少</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个</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m</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开头，后接</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ab</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或</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abc</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的字符串</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mab</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mabc</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mmmab</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mmabc</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ab</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abc</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mabcc</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5791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rPr>
                        <a:t>{n} </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rPr>
                        <a:t>只能输入</a:t>
                      </a: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rPr>
                        <a:t>n</a:t>
                      </a: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rPr>
                        <a:t>个字符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dirty="0" err="1" smtClean="0">
                          <a:ln>
                            <a:noFill/>
                          </a:ln>
                          <a:solidFill>
                            <a:schemeClr val="tx1"/>
                          </a:solidFill>
                          <a:effectLst/>
                          <a:latin typeface="Times New Roman" pitchFamily="18" charset="0"/>
                          <a:ea typeface="宋体" pitchFamily="2" charset="-122"/>
                        </a:rPr>
                        <a:t>abcd</a:t>
                      </a: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rPr>
                        <a:t>]{3}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rPr>
                        <a:t>由</a:t>
                      </a:r>
                      <a:r>
                        <a:rPr kumimoji="1" lang="en-US" altLang="zh-CN" sz="1600" b="1" i="0" u="none" strike="noStrike" cap="none" normalizeH="0" baseline="0" dirty="0" err="1" smtClean="0">
                          <a:ln>
                            <a:noFill/>
                          </a:ln>
                          <a:solidFill>
                            <a:schemeClr val="tx1"/>
                          </a:solidFill>
                          <a:effectLst/>
                          <a:latin typeface="Times New Roman" pitchFamily="18" charset="0"/>
                          <a:ea typeface="宋体" pitchFamily="2" charset="-122"/>
                        </a:rPr>
                        <a:t>abcd</a:t>
                      </a: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rPr>
                        <a:t>中字母组成的任意长度为</a:t>
                      </a: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rPr>
                        <a:t>3</a:t>
                      </a: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rPr>
                        <a:t>的字符串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err="1" smtClean="0">
                          <a:ln>
                            <a:noFill/>
                          </a:ln>
                          <a:solidFill>
                            <a:schemeClr val="tx1"/>
                          </a:solidFill>
                          <a:effectLst/>
                          <a:latin typeface="Times New Roman" pitchFamily="18" charset="0"/>
                          <a:ea typeface="宋体" pitchFamily="2" charset="-122"/>
                        </a:rPr>
                        <a:t>abc</a:t>
                      </a: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dirty="0" err="1" smtClean="0">
                          <a:ln>
                            <a:noFill/>
                          </a:ln>
                          <a:solidFill>
                            <a:schemeClr val="tx1"/>
                          </a:solidFill>
                          <a:effectLst/>
                          <a:latin typeface="Times New Roman" pitchFamily="18" charset="0"/>
                          <a:ea typeface="宋体" pitchFamily="2" charset="-122"/>
                        </a:rPr>
                        <a:t>dbc</a:t>
                      </a: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dirty="0" err="1" smtClean="0">
                          <a:ln>
                            <a:noFill/>
                          </a:ln>
                          <a:solidFill>
                            <a:schemeClr val="tx1"/>
                          </a:solidFill>
                          <a:effectLst/>
                          <a:latin typeface="Times New Roman" pitchFamily="18" charset="0"/>
                          <a:ea typeface="宋体" pitchFamily="2" charset="-122"/>
                        </a:rPr>
                        <a:t>adc</a:t>
                      </a:r>
                      <a:endPar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rPr>
                        <a:t>a</a:t>
                      </a: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rPr>
                        <a:t>aa</a:t>
                      </a: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dirty="0" err="1" smtClean="0">
                          <a:ln>
                            <a:noFill/>
                          </a:ln>
                          <a:solidFill>
                            <a:schemeClr val="tx1"/>
                          </a:solidFill>
                          <a:effectLst/>
                          <a:latin typeface="Times New Roman" pitchFamily="18" charset="0"/>
                          <a:ea typeface="宋体" pitchFamily="2" charset="-122"/>
                        </a:rPr>
                        <a:t>dcbd</a:t>
                      </a:r>
                      <a:endPar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579156">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{n,}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指定至少 </a:t>
                      </a:r>
                      <a:r>
                        <a:rPr kumimoji="1"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个匹配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[abcd]{3,}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由</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abcd</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中字母组成的任意长度不小于</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的字符串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aab</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dbc</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aaabdc</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cd</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bb</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823011">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{n,m}</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指定至少 </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n </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个但不多于 </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m </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个匹配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abcd</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由</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abcd</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中字母组成的任意长度不小于</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，不大于</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的字符串</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abcd</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aaaaa</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bcdab</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ababab</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823011">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指定起始字符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^[0-9]+[a-z]*</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以至少</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个数字开头，后接任意个小写字母的字符串</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6aa</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555edf</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aaa</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a33</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823011">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指定结束字符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^[0-9]\-[a-z]+$</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以</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个数字开头后接连字符“</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，并以至少</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个小写字母结尾的字符串</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3-ddd</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5-efg</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algn="l"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algn="l"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algn="l" eaLnBrk="0" hangingPunct="0">
                        <a:defRPr kumimoji="1" sz="1400" b="1">
                          <a:solidFill>
                            <a:schemeClr val="tx1"/>
                          </a:solidFill>
                          <a:latin typeface="Times New Roman" panose="02020603050405020304" pitchFamily="18" charset="0"/>
                          <a:ea typeface="宋体" panose="02010600030101010101" pitchFamily="2" charset="-122"/>
                        </a:defRPr>
                      </a:lvl4pPr>
                      <a:lvl5pPr marL="2057400" indent="-228600" algn="l" eaLnBrk="0" hangingPunct="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33a</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8-</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7-Ab</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bl>
          </a:graphicData>
        </a:graphic>
      </p:graphicFrame>
      <p:sp>
        <p:nvSpPr>
          <p:cNvPr id="6" name="灯片编号占位符 5"/>
          <p:cNvSpPr>
            <a:spLocks noGrp="1"/>
          </p:cNvSpPr>
          <p:nvPr>
            <p:ph type="sldNum" sz="quarter" idx="12"/>
          </p:nvPr>
        </p:nvSpPr>
        <p:spPr/>
        <p:txBody>
          <a:bodyPr/>
          <a:lstStyle/>
          <a:p>
            <a:pPr>
              <a:defRPr/>
            </a:pPr>
            <a:fld id="{FA83C179-A40D-4D0D-BFDD-41B44BDB8BDB}" type="slidenum">
              <a:rPr lang="zh-CN" altLang="en-US"/>
              <a:pPr>
                <a:defRPr/>
              </a:pPr>
              <a:t>157</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3075" dirty="0" smtClean="0"/>
              <a:t>3.14 Pattern Matching with Regular Expressions</a:t>
            </a:r>
            <a:endParaRPr lang="zh-CN" altLang="en-US" sz="3075" dirty="0"/>
          </a:p>
        </p:txBody>
      </p:sp>
      <p:sp>
        <p:nvSpPr>
          <p:cNvPr id="3" name="内容占位符 2"/>
          <p:cNvSpPr>
            <a:spLocks noGrp="1"/>
          </p:cNvSpPr>
          <p:nvPr>
            <p:ph idx="1"/>
          </p:nvPr>
        </p:nvSpPr>
        <p:spPr>
          <a:xfrm>
            <a:off x="323850" y="1196975"/>
            <a:ext cx="8640763" cy="647700"/>
          </a:xfrm>
        </p:spPr>
        <p:txBody>
          <a:bodyPr/>
          <a:lstStyle/>
          <a:p>
            <a:pPr marL="273844" indent="-191691">
              <a:defRPr/>
            </a:pPr>
            <a:r>
              <a:rPr lang="en-US" altLang="zh-CN" sz="2025" dirty="0" smtClean="0"/>
              <a:t>Meta-characters</a:t>
            </a:r>
            <a:endParaRPr lang="zh-CN" altLang="en-US" sz="2025" dirty="0"/>
          </a:p>
        </p:txBody>
      </p:sp>
      <p:pic>
        <p:nvPicPr>
          <p:cNvPr id="2437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01800"/>
            <a:ext cx="8018463"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Group 126"/>
          <p:cNvGraphicFramePr>
            <a:graphicFrameLocks/>
          </p:cNvGraphicFramePr>
          <p:nvPr/>
        </p:nvGraphicFramePr>
        <p:xfrm>
          <a:off x="288925" y="1563688"/>
          <a:ext cx="8421688" cy="4718050"/>
        </p:xfrm>
        <a:graphic>
          <a:graphicData uri="http://schemas.openxmlformats.org/drawingml/2006/table">
            <a:tbl>
              <a:tblPr/>
              <a:tblGrid>
                <a:gridCol w="681038">
                  <a:extLst>
                    <a:ext uri="{9D8B030D-6E8A-4147-A177-3AD203B41FA5}">
                      <a16:colId xmlns:a16="http://schemas.microsoft.com/office/drawing/2014/main" val="20000"/>
                    </a:ext>
                  </a:extLst>
                </a:gridCol>
                <a:gridCol w="1720850">
                  <a:extLst>
                    <a:ext uri="{9D8B030D-6E8A-4147-A177-3AD203B41FA5}">
                      <a16:colId xmlns:a16="http://schemas.microsoft.com/office/drawing/2014/main" val="20001"/>
                    </a:ext>
                  </a:extLst>
                </a:gridCol>
                <a:gridCol w="1192212">
                  <a:extLst>
                    <a:ext uri="{9D8B030D-6E8A-4147-A177-3AD203B41FA5}">
                      <a16:colId xmlns:a16="http://schemas.microsoft.com/office/drawing/2014/main" val="20002"/>
                    </a:ext>
                  </a:extLst>
                </a:gridCol>
                <a:gridCol w="2160588">
                  <a:extLst>
                    <a:ext uri="{9D8B030D-6E8A-4147-A177-3AD203B41FA5}">
                      <a16:colId xmlns:a16="http://schemas.microsoft.com/office/drawing/2014/main" val="20003"/>
                    </a:ext>
                  </a:extLst>
                </a:gridCol>
                <a:gridCol w="1350962">
                  <a:extLst>
                    <a:ext uri="{9D8B030D-6E8A-4147-A177-3AD203B41FA5}">
                      <a16:colId xmlns:a16="http://schemas.microsoft.com/office/drawing/2014/main" val="20004"/>
                    </a:ext>
                  </a:extLst>
                </a:gridCol>
                <a:gridCol w="1316038">
                  <a:extLst>
                    <a:ext uri="{9D8B030D-6E8A-4147-A177-3AD203B41FA5}">
                      <a16:colId xmlns:a16="http://schemas.microsoft.com/office/drawing/2014/main" val="20005"/>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符号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黑体" pitchFamily="2" charset="-122"/>
                          <a:cs typeface="Times New Roman" pitchFamily="18" charset="0"/>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黑体" pitchFamily="2" charset="-122"/>
                          <a:cs typeface="Times New Roman" pitchFamily="18" charset="0"/>
                        </a:rPr>
                        <a:t>示例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黑体" pitchFamily="2" charset="-122"/>
                          <a:cs typeface="Times New Roman" pitchFamily="18" charset="0"/>
                        </a:rPr>
                        <a:t>解释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黑体" pitchFamily="2" charset="-122"/>
                          <a:cs typeface="Times New Roman" pitchFamily="18" charset="0"/>
                        </a:rPr>
                        <a:t>匹配输入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黑体" pitchFamily="2" charset="-122"/>
                          <a:cs typeface="Times New Roman" pitchFamily="18" charset="0"/>
                        </a:rPr>
                        <a:t>不匹配输入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匹配除 </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\n </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以外的任何字符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以</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开头，</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b</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结尾，中间包括</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2</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个任意字符的长度为</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4</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的字符串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aaab</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aefb</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a35b</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ab</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aaaa</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a347b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匹配单个数字字符，相当于</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\d{3}(\d)?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包含</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3</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个或</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4</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个数字的字符串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123</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9876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12</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01023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匹配单个非数字字符，相当于</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以单个非数字字符开头，后接任意个数字字符串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A342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aa</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AA78</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1234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962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\w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匹配单个数字、大小写字母字符，相当于</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[0-9a-zA-Z]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\d{3}\w{4}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以</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3</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个数字字符开头的长度为</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7</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的数字字母字符串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234abcd</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12345Pe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58a</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Ra46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962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pitchFamily="2" charset="-122"/>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宋体" pitchFamily="2" charset="-122"/>
                        </a:rPr>
                        <a:t>匹配单个非数字、大小写字母字符，相当于</a:t>
                      </a:r>
                      <a:r>
                        <a:rPr kumimoji="1" lang="en-US" altLang="zh-CN" sz="1600" b="1" i="0" u="none" strike="noStrike" cap="none" normalizeH="0" baseline="0" smtClean="0">
                          <a:ln>
                            <a:noFill/>
                          </a:ln>
                          <a:solidFill>
                            <a:srgbClr val="000000"/>
                          </a:solidFill>
                          <a:effectLst/>
                          <a:latin typeface="Times New Roman" pitchFamily="18" charset="0"/>
                          <a:ea typeface="宋体" pitchFamily="2" charset="-122"/>
                        </a:rPr>
                        <a:t>[^0-9a-zA-Z]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pitchFamily="2" charset="-122"/>
                        </a:rPr>
                        <a:t>\W+\d{2}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rgbClr val="000000"/>
                          </a:solidFill>
                          <a:effectLst/>
                          <a:latin typeface="Times New Roman" pitchFamily="18" charset="0"/>
                          <a:ea typeface="宋体" pitchFamily="2" charset="-122"/>
                        </a:rPr>
                        <a:t>以至少</a:t>
                      </a:r>
                      <a:r>
                        <a:rPr kumimoji="1" lang="en-US" altLang="zh-CN" sz="1600" b="1" i="0" u="none" strike="noStrike" cap="none" normalizeH="0" baseline="0" smtClean="0">
                          <a:ln>
                            <a:noFill/>
                          </a:ln>
                          <a:solidFill>
                            <a:srgbClr val="000000"/>
                          </a:solidFill>
                          <a:effectLst/>
                          <a:latin typeface="Times New Roman" pitchFamily="18" charset="0"/>
                          <a:ea typeface="宋体" pitchFamily="2" charset="-122"/>
                        </a:rPr>
                        <a:t>1</a:t>
                      </a:r>
                      <a:r>
                        <a:rPr kumimoji="1" lang="zh-CN" altLang="en-US" sz="1600" b="1" i="0" u="none" strike="noStrike" cap="none" normalizeH="0" baseline="0" smtClean="0">
                          <a:ln>
                            <a:noFill/>
                          </a:ln>
                          <a:solidFill>
                            <a:srgbClr val="000000"/>
                          </a:solidFill>
                          <a:effectLst/>
                          <a:latin typeface="Times New Roman" pitchFamily="18" charset="0"/>
                          <a:ea typeface="宋体" pitchFamily="2" charset="-122"/>
                        </a:rPr>
                        <a:t>个非数字字母字符开头，</a:t>
                      </a:r>
                      <a:r>
                        <a:rPr kumimoji="1" lang="en-US" altLang="zh-CN" sz="1600" b="1" i="0" u="none" strike="noStrike" cap="none" normalizeH="0" baseline="0" smtClean="0">
                          <a:ln>
                            <a:noFill/>
                          </a:ln>
                          <a:solidFill>
                            <a:srgbClr val="000000"/>
                          </a:solidFill>
                          <a:effectLst/>
                          <a:latin typeface="Times New Roman" pitchFamily="18" charset="0"/>
                          <a:ea typeface="宋体" pitchFamily="2" charset="-122"/>
                        </a:rPr>
                        <a:t>2</a:t>
                      </a:r>
                      <a:r>
                        <a:rPr kumimoji="1" lang="zh-CN" altLang="en-US" sz="1600" b="1" i="0" u="none" strike="noStrike" cap="none" normalizeH="0" baseline="0" smtClean="0">
                          <a:ln>
                            <a:noFill/>
                          </a:ln>
                          <a:solidFill>
                            <a:srgbClr val="000000"/>
                          </a:solidFill>
                          <a:effectLst/>
                          <a:latin typeface="Times New Roman" pitchFamily="18" charset="0"/>
                          <a:ea typeface="宋体" pitchFamily="2" charset="-122"/>
                        </a:rPr>
                        <a:t>个数字字符结尾的字符串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rgbClr val="000000"/>
                          </a:solidFill>
                          <a:effectLst/>
                          <a:latin typeface="Times New Roman" pitchFamily="18" charset="0"/>
                          <a:ea typeface="宋体" pitchFamily="2" charset="-122"/>
                        </a:rPr>
                        <a:t>#29</a:t>
                      </a:r>
                      <a:r>
                        <a:rPr kumimoji="1" lang="zh-CN" altLang="en-US" sz="1600" b="1" i="0" u="none" strike="noStrike" cap="none" normalizeH="0" baseline="0" smtClean="0">
                          <a:ln>
                            <a:noFill/>
                          </a:ln>
                          <a:solidFill>
                            <a:srgbClr val="000000"/>
                          </a:solidFill>
                          <a:effectLst/>
                          <a:latin typeface="Times New Roman" pitchFamily="18" charset="0"/>
                          <a:ea typeface="宋体" pitchFamily="2" charset="-122"/>
                        </a:rPr>
                        <a:t>、</a:t>
                      </a:r>
                      <a:r>
                        <a:rPr kumimoji="1" lang="en-US" altLang="zh-CN" sz="1600" b="1" i="0" u="none" strike="noStrike" cap="none" normalizeH="0" baseline="0" smtClean="0">
                          <a:ln>
                            <a:noFill/>
                          </a:ln>
                          <a:solidFill>
                            <a:srgbClr val="000000"/>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smtClean="0">
                          <a:ln>
                            <a:noFill/>
                          </a:ln>
                          <a:solidFill>
                            <a:srgbClr val="000000"/>
                          </a:solidFill>
                          <a:effectLst/>
                          <a:latin typeface="Times New Roman" pitchFamily="18" charset="0"/>
                          <a:ea typeface="宋体" pitchFamily="2" charset="-122"/>
                        </a:rPr>
                        <a:t>23</a:t>
                      </a:r>
                      <a:r>
                        <a:rPr kumimoji="1" lang="zh-CN" altLang="en-US" sz="1600" b="1" i="0" u="none" strike="noStrike" cap="none" normalizeH="0" baseline="0" dirty="0" smtClean="0">
                          <a:ln>
                            <a:noFill/>
                          </a:ln>
                          <a:solidFill>
                            <a:srgbClr val="000000"/>
                          </a:solidFill>
                          <a:effectLst/>
                          <a:latin typeface="Times New Roman" pitchFamily="18" charset="0"/>
                          <a:ea typeface="宋体" pitchFamily="2" charset="-122"/>
                        </a:rPr>
                        <a:t>、</a:t>
                      </a:r>
                      <a:r>
                        <a:rPr kumimoji="1" lang="en-US" altLang="zh-CN" sz="1600" b="1" i="0" u="none" strike="noStrike" cap="none" normalizeH="0" baseline="0" dirty="0" smtClean="0">
                          <a:ln>
                            <a:noFill/>
                          </a:ln>
                          <a:solidFill>
                            <a:srgbClr val="000000"/>
                          </a:solidFill>
                          <a:effectLst/>
                          <a:latin typeface="Times New Roman" pitchFamily="18"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bl>
          </a:graphicData>
        </a:graphic>
      </p:graphicFrame>
      <p:sp>
        <p:nvSpPr>
          <p:cNvPr id="6" name="灯片编号占位符 5"/>
          <p:cNvSpPr>
            <a:spLocks noGrp="1"/>
          </p:cNvSpPr>
          <p:nvPr>
            <p:ph type="sldNum" sz="quarter" idx="12"/>
          </p:nvPr>
        </p:nvSpPr>
        <p:spPr/>
        <p:txBody>
          <a:bodyPr/>
          <a:lstStyle/>
          <a:p>
            <a:pPr>
              <a:defRPr/>
            </a:pPr>
            <a:fld id="{4D138555-B211-4497-81A8-ADEBFA81426C}" type="slidenum">
              <a:rPr lang="zh-CN" altLang="en-US"/>
              <a:pPr>
                <a:defRPr/>
              </a:pPr>
              <a:t>158</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3075" dirty="0" smtClean="0"/>
              <a:t>3.14 Pattern Matching with Regular Expressions</a:t>
            </a:r>
            <a:endParaRPr lang="zh-CN" altLang="en-US" sz="3075" dirty="0"/>
          </a:p>
        </p:txBody>
      </p:sp>
      <p:sp>
        <p:nvSpPr>
          <p:cNvPr id="3" name="内容占位符 2"/>
          <p:cNvSpPr>
            <a:spLocks noGrp="1"/>
          </p:cNvSpPr>
          <p:nvPr>
            <p:ph idx="1"/>
          </p:nvPr>
        </p:nvSpPr>
        <p:spPr/>
        <p:txBody>
          <a:bodyPr/>
          <a:lstStyle/>
          <a:p>
            <a:pPr marL="273844" indent="-191691">
              <a:defRPr/>
            </a:pPr>
            <a:r>
              <a:rPr lang="en-US" altLang="zh-CN" sz="2025" dirty="0" smtClean="0"/>
              <a:t>"^dog$"</a:t>
            </a:r>
          </a:p>
          <a:p>
            <a:pPr marL="465535" lvl="1">
              <a:spcBef>
                <a:spcPts val="244"/>
              </a:spcBef>
              <a:defRPr/>
            </a:pPr>
            <a:r>
              <a:rPr lang="en-US" altLang="zh-CN" sz="1725" dirty="0" smtClean="0"/>
              <a:t>can be used to find "dog", but only if it appears at the beginning or end of a line.</a:t>
            </a:r>
          </a:p>
          <a:p>
            <a:pPr marL="273844" indent="-191691">
              <a:defRPr/>
            </a:pPr>
            <a:r>
              <a:rPr lang="en-US" altLang="zh-CN" sz="2025" dirty="0"/>
              <a:t>Suppose X, Y are constructions of regular expressions, </a:t>
            </a:r>
          </a:p>
          <a:p>
            <a:pPr marL="465535" lvl="1">
              <a:spcBef>
                <a:spcPts val="244"/>
              </a:spcBef>
              <a:defRPr/>
            </a:pPr>
            <a:r>
              <a:rPr lang="en-US" altLang="zh-CN" sz="1725" dirty="0"/>
              <a:t>XY means X followed by Y, </a:t>
            </a:r>
          </a:p>
          <a:p>
            <a:pPr marL="465535" lvl="1">
              <a:spcBef>
                <a:spcPts val="244"/>
              </a:spcBef>
              <a:defRPr/>
            </a:pPr>
            <a:r>
              <a:rPr lang="en-US" altLang="zh-CN" sz="1725" dirty="0"/>
              <a:t>X|Y indicates either X or Y.</a:t>
            </a:r>
            <a:endParaRPr lang="zh-CN" altLang="en-US" sz="1725" dirty="0"/>
          </a:p>
          <a:p>
            <a:pPr marL="465535" lvl="1">
              <a:spcBef>
                <a:spcPts val="244"/>
              </a:spcBef>
              <a:defRPr/>
            </a:pPr>
            <a:endParaRPr lang="zh-CN" altLang="en-US" sz="1725" dirty="0"/>
          </a:p>
        </p:txBody>
      </p:sp>
      <p:sp>
        <p:nvSpPr>
          <p:cNvPr id="6" name="灯片编号占位符 5"/>
          <p:cNvSpPr>
            <a:spLocks noGrp="1"/>
          </p:cNvSpPr>
          <p:nvPr>
            <p:ph type="sldNum" sz="quarter" idx="12"/>
          </p:nvPr>
        </p:nvSpPr>
        <p:spPr/>
        <p:txBody>
          <a:bodyPr/>
          <a:lstStyle/>
          <a:p>
            <a:pPr>
              <a:defRPr/>
            </a:pPr>
            <a:fld id="{2DB4D92C-FABA-435C-B99E-82C7BD415466}" type="slidenum">
              <a:rPr lang="zh-CN" altLang="en-US"/>
              <a:pPr>
                <a:defRPr/>
              </a:pPr>
              <a:t>159</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2.2	Primitive Data Types</a:t>
            </a:r>
            <a:endParaRPr lang="zh-CN" altLang="en-US" sz="3075" smtClean="0"/>
          </a:p>
        </p:txBody>
      </p:sp>
      <p:sp>
        <p:nvSpPr>
          <p:cNvPr id="35843" name="内容占位符 2"/>
          <p:cNvSpPr>
            <a:spLocks noGrp="1"/>
          </p:cNvSpPr>
          <p:nvPr>
            <p:ph idx="1"/>
          </p:nvPr>
        </p:nvSpPr>
        <p:spPr/>
        <p:txBody>
          <a:bodyPr/>
          <a:lstStyle/>
          <a:p>
            <a:pPr marL="273844" indent="-191691">
              <a:defRPr/>
            </a:pPr>
            <a:r>
              <a:rPr lang="en-US" altLang="zh-CN" sz="2025" dirty="0" smtClean="0"/>
              <a:t>The arithmetic operators +, -, *, and / are defined for floating-point numbers. </a:t>
            </a:r>
          </a:p>
          <a:p>
            <a:pPr marL="273844" indent="-191691">
              <a:defRPr/>
            </a:pPr>
            <a:r>
              <a:rPr lang="en-US" altLang="zh-CN" sz="2025" dirty="0" smtClean="0"/>
              <a:t>Beyond the build-in operators, the Java Math class defined the square root, logarithm function, exponential function, trigonometric functions, and other common functions for floating-point numbers.</a:t>
            </a:r>
            <a:endParaRPr lang="zh-CN" altLang="zh-CN" sz="2025" dirty="0" smtClean="0"/>
          </a:p>
          <a:p>
            <a:pPr marL="273844" indent="-191691">
              <a:defRPr/>
            </a:pPr>
            <a:endParaRPr lang="zh-CN" altLang="en-US" sz="2025" dirty="0" smtClean="0"/>
          </a:p>
        </p:txBody>
      </p:sp>
      <p:sp>
        <p:nvSpPr>
          <p:cNvPr id="2" name="灯片编号占位符 1"/>
          <p:cNvSpPr>
            <a:spLocks noGrp="1"/>
          </p:cNvSpPr>
          <p:nvPr>
            <p:ph type="sldNum" sz="quarter" idx="12"/>
          </p:nvPr>
        </p:nvSpPr>
        <p:spPr/>
        <p:txBody>
          <a:bodyPr/>
          <a:lstStyle/>
          <a:p>
            <a:pPr>
              <a:defRPr/>
            </a:pPr>
            <a:fld id="{FC8A137D-6DA3-4C49-8692-134D606402A2}" type="slidenum">
              <a:rPr lang="zh-CN" altLang="en-US"/>
              <a:pPr>
                <a:defRPr/>
              </a:pPr>
              <a:t>16</a:t>
            </a:fld>
            <a:endParaRPr lang="zh-CN" alt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273844" indent="-191691">
              <a:defRPr/>
            </a:pPr>
            <a:r>
              <a:rPr lang="zh-CN" altLang="en-US" sz="2025" dirty="0"/>
              <a:t>非负整数</a:t>
            </a:r>
            <a:r>
              <a:rPr lang="zh-CN" altLang="en-US" sz="2025" dirty="0" smtClean="0"/>
              <a:t>：</a:t>
            </a:r>
            <a:r>
              <a:rPr lang="en-US" altLang="zh-CN" sz="2025" dirty="0"/>
              <a:t> “ </a:t>
            </a:r>
            <a:r>
              <a:rPr lang="en-US" altLang="zh-CN" sz="2025" dirty="0" smtClean="0"/>
              <a:t>^\</a:t>
            </a:r>
            <a:r>
              <a:rPr lang="en-US" altLang="zh-CN" sz="2025" dirty="0"/>
              <a:t>d+$ ”</a:t>
            </a:r>
          </a:p>
          <a:p>
            <a:pPr marL="273844" indent="-191691">
              <a:defRPr/>
            </a:pPr>
            <a:r>
              <a:rPr lang="zh-CN" altLang="en-US" sz="2025" dirty="0"/>
              <a:t>正整数</a:t>
            </a:r>
            <a:r>
              <a:rPr lang="zh-CN" altLang="en-US" sz="2025" dirty="0" smtClean="0"/>
              <a:t>：</a:t>
            </a:r>
            <a:r>
              <a:rPr lang="en-US" altLang="zh-CN" sz="2025" dirty="0" smtClean="0"/>
              <a:t>“</a:t>
            </a:r>
            <a:r>
              <a:rPr lang="zh-CN" altLang="en-US" sz="2025" dirty="0" smtClean="0"/>
              <a:t> </a:t>
            </a:r>
            <a:r>
              <a:rPr lang="en-US" altLang="zh-CN" sz="2025" dirty="0" smtClean="0"/>
              <a:t>^[</a:t>
            </a:r>
            <a:r>
              <a:rPr lang="en-US" altLang="zh-CN" sz="2025" dirty="0"/>
              <a:t>1-9][0-9]*$” </a:t>
            </a:r>
          </a:p>
          <a:p>
            <a:pPr marL="273844" indent="-191691">
              <a:defRPr/>
            </a:pPr>
            <a:r>
              <a:rPr lang="zh-CN" altLang="en-US" sz="2025" dirty="0"/>
              <a:t>非正整数</a:t>
            </a:r>
            <a:r>
              <a:rPr lang="zh-CN" altLang="en-US" sz="2025" dirty="0" smtClean="0"/>
              <a:t>：</a:t>
            </a:r>
            <a:r>
              <a:rPr lang="en-US" altLang="zh-CN" sz="2025" dirty="0"/>
              <a:t> </a:t>
            </a:r>
            <a:r>
              <a:rPr lang="en-US" altLang="zh-CN" sz="2025" dirty="0" smtClean="0"/>
              <a:t>“^((-\</a:t>
            </a:r>
            <a:r>
              <a:rPr lang="en-US" altLang="zh-CN" sz="2025" dirty="0"/>
              <a:t>d+)|(0+))$” </a:t>
            </a:r>
          </a:p>
          <a:p>
            <a:pPr marL="273844" indent="-191691">
              <a:defRPr/>
            </a:pPr>
            <a:r>
              <a:rPr lang="zh-CN" altLang="en-US" sz="2025" dirty="0" smtClean="0"/>
              <a:t>整数：</a:t>
            </a:r>
            <a:r>
              <a:rPr lang="en-US" altLang="zh-CN" sz="2025" dirty="0"/>
              <a:t> “ </a:t>
            </a:r>
            <a:r>
              <a:rPr lang="en-US" altLang="zh-CN" sz="2025" dirty="0" smtClean="0"/>
              <a:t>^-?\</a:t>
            </a:r>
            <a:r>
              <a:rPr lang="en-US" altLang="zh-CN" sz="2025" dirty="0"/>
              <a:t>d+$” </a:t>
            </a:r>
          </a:p>
          <a:p>
            <a:pPr marL="273844" indent="-191691">
              <a:defRPr/>
            </a:pPr>
            <a:r>
              <a:rPr lang="zh-CN" altLang="en-US" sz="2025" dirty="0"/>
              <a:t>英文字符串</a:t>
            </a:r>
            <a:r>
              <a:rPr lang="zh-CN" altLang="en-US" sz="2025" dirty="0" smtClean="0"/>
              <a:t>：</a:t>
            </a:r>
            <a:r>
              <a:rPr lang="en-US" altLang="zh-CN" sz="2025" dirty="0"/>
              <a:t> </a:t>
            </a:r>
            <a:r>
              <a:rPr lang="en-US" altLang="zh-CN" sz="2025"/>
              <a:t>“ </a:t>
            </a:r>
            <a:r>
              <a:rPr lang="en-US" altLang="zh-CN" sz="2025" smtClean="0"/>
              <a:t>^[</a:t>
            </a:r>
            <a:r>
              <a:rPr lang="en-US" altLang="zh-CN" sz="2025" dirty="0"/>
              <a:t>A-</a:t>
            </a:r>
            <a:r>
              <a:rPr lang="en-US" altLang="zh-CN" sz="2025" dirty="0" err="1"/>
              <a:t>Za</a:t>
            </a:r>
            <a:r>
              <a:rPr lang="en-US" altLang="zh-CN" sz="2025" dirty="0"/>
              <a:t>-z]+$” </a:t>
            </a:r>
          </a:p>
          <a:p>
            <a:pPr marL="273844" indent="-191691">
              <a:defRPr/>
            </a:pPr>
            <a:r>
              <a:rPr lang="zh-CN" altLang="en-US" sz="2025" dirty="0"/>
              <a:t>英文字符数字串</a:t>
            </a:r>
            <a:r>
              <a:rPr lang="zh-CN" altLang="en-US" sz="2025" dirty="0" smtClean="0"/>
              <a:t>：</a:t>
            </a:r>
            <a:r>
              <a:rPr lang="en-US" altLang="zh-CN" sz="2025" dirty="0"/>
              <a:t> “ </a:t>
            </a:r>
            <a:r>
              <a:rPr lang="en-US" altLang="zh-CN" sz="2025" dirty="0" smtClean="0"/>
              <a:t>^[</a:t>
            </a:r>
            <a:r>
              <a:rPr lang="en-US" altLang="zh-CN" sz="2025" dirty="0"/>
              <a:t>A-Za-z0-9]+$” </a:t>
            </a:r>
          </a:p>
          <a:p>
            <a:pPr marL="273844" indent="-191691">
              <a:defRPr/>
            </a:pPr>
            <a:r>
              <a:rPr lang="zh-CN" altLang="en-US" sz="2025" dirty="0"/>
              <a:t>英数字加下划线串</a:t>
            </a:r>
            <a:r>
              <a:rPr lang="zh-CN" altLang="en-US" sz="2025" dirty="0" smtClean="0"/>
              <a:t>：</a:t>
            </a:r>
            <a:r>
              <a:rPr lang="en-US" altLang="zh-CN" sz="2025" dirty="0"/>
              <a:t> </a:t>
            </a:r>
            <a:r>
              <a:rPr lang="en-US" altLang="zh-CN" sz="2025" dirty="0" smtClean="0"/>
              <a:t>“^\</a:t>
            </a:r>
            <a:r>
              <a:rPr lang="en-US" altLang="zh-CN" sz="2025" dirty="0"/>
              <a:t>w+$” </a:t>
            </a:r>
          </a:p>
          <a:p>
            <a:pPr marL="273844" indent="-191691">
              <a:defRPr/>
            </a:pPr>
            <a:r>
              <a:rPr lang="en-US" altLang="zh-CN" sz="2025" dirty="0"/>
              <a:t>E-mail</a:t>
            </a:r>
            <a:r>
              <a:rPr lang="zh-CN" altLang="en-US" sz="2025" dirty="0"/>
              <a:t>地址</a:t>
            </a:r>
            <a:r>
              <a:rPr lang="zh-CN" altLang="en-US" sz="2025" dirty="0" smtClean="0"/>
              <a:t>：</a:t>
            </a:r>
            <a:r>
              <a:rPr lang="en-US" altLang="zh-CN" sz="2025" dirty="0"/>
              <a:t> “</a:t>
            </a:r>
            <a:r>
              <a:rPr lang="en-US" altLang="zh-CN" sz="2025" dirty="0" smtClean="0"/>
              <a:t>[\</a:t>
            </a:r>
            <a:r>
              <a:rPr lang="en-US" altLang="zh-CN" sz="2025" dirty="0"/>
              <a:t>w-]+(\.[\w-]+)*@[\w-]+(\.[\w-]+)+$” </a:t>
            </a:r>
          </a:p>
          <a:p>
            <a:pPr marL="273844" indent="-191691">
              <a:defRPr/>
            </a:pPr>
            <a:r>
              <a:rPr lang="en-US" altLang="zh-CN" sz="2025" dirty="0"/>
              <a:t>URL</a:t>
            </a:r>
            <a:r>
              <a:rPr lang="zh-CN" altLang="en-US" sz="2025" dirty="0" smtClean="0"/>
              <a:t>：</a:t>
            </a:r>
            <a:r>
              <a:rPr lang="en-US" altLang="zh-CN" sz="2025" dirty="0"/>
              <a:t> “ </a:t>
            </a:r>
            <a:r>
              <a:rPr lang="en-US" altLang="zh-CN" sz="2025" dirty="0" smtClean="0"/>
              <a:t>^[</a:t>
            </a:r>
            <a:r>
              <a:rPr lang="en-US" altLang="zh-CN" sz="2025" dirty="0"/>
              <a:t>a-</a:t>
            </a:r>
            <a:r>
              <a:rPr lang="en-US" altLang="zh-CN" sz="2025" dirty="0" err="1"/>
              <a:t>zA</a:t>
            </a:r>
            <a:r>
              <a:rPr lang="en-US" altLang="zh-CN" sz="2025" dirty="0"/>
              <a:t>-Z]+://(\w+(-\w+)*)(\.(\w+(-\w+)*))*(\?\s*)?$” </a:t>
            </a:r>
          </a:p>
          <a:p>
            <a:pPr marL="273844" indent="-191691">
              <a:defRPr/>
            </a:pPr>
            <a:endParaRPr lang="zh-CN" altLang="en-US" sz="2025" dirty="0"/>
          </a:p>
        </p:txBody>
      </p:sp>
      <p:sp>
        <p:nvSpPr>
          <p:cNvPr id="12290" name="Rectangle 2"/>
          <p:cNvSpPr>
            <a:spLocks noGrp="1" noChangeArrowheads="1"/>
          </p:cNvSpPr>
          <p:nvPr>
            <p:ph type="title"/>
          </p:nvPr>
        </p:nvSpPr>
        <p:spPr/>
        <p:txBody>
          <a:bodyPr/>
          <a:lstStyle/>
          <a:p>
            <a:pPr>
              <a:defRPr/>
            </a:pPr>
            <a:r>
              <a:rPr lang="en-US" altLang="zh-CN" sz="3075" dirty="0"/>
              <a:t>E</a:t>
            </a:r>
            <a:r>
              <a:rPr lang="en-US" altLang="zh-CN" sz="3075" dirty="0" smtClean="0"/>
              <a:t>xamples</a:t>
            </a:r>
          </a:p>
        </p:txBody>
      </p:sp>
      <p:sp>
        <p:nvSpPr>
          <p:cNvPr id="3" name="灯片编号占位符 2"/>
          <p:cNvSpPr>
            <a:spLocks noGrp="1"/>
          </p:cNvSpPr>
          <p:nvPr>
            <p:ph type="sldNum" sz="quarter" idx="12"/>
          </p:nvPr>
        </p:nvSpPr>
        <p:spPr/>
        <p:txBody>
          <a:bodyPr/>
          <a:lstStyle/>
          <a:p>
            <a:pPr>
              <a:defRPr/>
            </a:pPr>
            <a:fld id="{41A5BAC1-E4D3-4375-BC4C-83B24CEB7E7F}" type="slidenum">
              <a:rPr lang="zh-CN" altLang="en-US"/>
              <a:pPr>
                <a:defRPr/>
              </a:pPr>
              <a:t>160</a:t>
            </a:fld>
            <a:endParaRPr lang="zh-CN" altLang="en-US"/>
          </a:p>
        </p:txBody>
      </p:sp>
    </p:spTree>
  </p:cSld>
  <p:clrMapOvr>
    <a:masterClrMapping/>
  </p:clrMapOvr>
  <p:transition>
    <p:random/>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3075" dirty="0" smtClean="0"/>
              <a:t>3.14 Pattern Matching with Regular Expressions</a:t>
            </a:r>
            <a:endParaRPr lang="zh-CN" altLang="en-US" sz="3075" dirty="0"/>
          </a:p>
        </p:txBody>
      </p:sp>
      <p:sp>
        <p:nvSpPr>
          <p:cNvPr id="3" name="内容占位符 2"/>
          <p:cNvSpPr>
            <a:spLocks noGrp="1"/>
          </p:cNvSpPr>
          <p:nvPr>
            <p:ph idx="1"/>
          </p:nvPr>
        </p:nvSpPr>
        <p:spPr/>
        <p:txBody>
          <a:bodyPr/>
          <a:lstStyle/>
          <a:p>
            <a:pPr marL="273844" indent="-191691">
              <a:defRPr/>
            </a:pPr>
            <a:r>
              <a:rPr lang="en-US" altLang="zh-CN" sz="2025" dirty="0" smtClean="0"/>
              <a:t>Using regular expressions </a:t>
            </a:r>
          </a:p>
          <a:p>
            <a:pPr marL="465535" lvl="1">
              <a:spcBef>
                <a:spcPts val="244"/>
              </a:spcBef>
              <a:defRPr/>
            </a:pPr>
            <a:r>
              <a:rPr lang="en-US" altLang="zh-CN" sz="1725" dirty="0" smtClean="0"/>
              <a:t>Create a Pattern object</a:t>
            </a:r>
            <a:r>
              <a:rPr lang="zh-CN" altLang="en-US" sz="1725" dirty="0" smtClean="0"/>
              <a:t>（创建</a:t>
            </a:r>
            <a:r>
              <a:rPr lang="en-US" altLang="zh-CN" sz="1725" dirty="0" smtClean="0"/>
              <a:t>Pattern</a:t>
            </a:r>
            <a:r>
              <a:rPr lang="zh-CN" altLang="en-US" sz="1725" dirty="0" smtClean="0"/>
              <a:t>）</a:t>
            </a:r>
            <a:endParaRPr lang="en-US" altLang="zh-CN" sz="1725" dirty="0" smtClean="0"/>
          </a:p>
          <a:p>
            <a:pPr marL="465535" lvl="1">
              <a:spcBef>
                <a:spcPts val="244"/>
              </a:spcBef>
              <a:defRPr/>
            </a:pPr>
            <a:r>
              <a:rPr lang="en-US" altLang="zh-CN" sz="1725" dirty="0" smtClean="0"/>
              <a:t>Obtain a Matcher object</a:t>
            </a:r>
            <a:r>
              <a:rPr lang="zh-CN" altLang="en-US" sz="1725" dirty="0" smtClean="0"/>
              <a:t>（由</a:t>
            </a:r>
            <a:r>
              <a:rPr lang="en-US" altLang="zh-CN" sz="1725" dirty="0" smtClean="0"/>
              <a:t>Pattern</a:t>
            </a:r>
            <a:r>
              <a:rPr lang="zh-CN" altLang="en-US" sz="1725" dirty="0" smtClean="0"/>
              <a:t>获取</a:t>
            </a:r>
            <a:r>
              <a:rPr lang="en-US" altLang="zh-CN" sz="1725" dirty="0" smtClean="0"/>
              <a:t>Matcher</a:t>
            </a:r>
            <a:r>
              <a:rPr lang="zh-CN" altLang="en-US" sz="1725" dirty="0" smtClean="0"/>
              <a:t>）</a:t>
            </a:r>
            <a:endParaRPr lang="en-US" altLang="zh-CN" sz="1725" dirty="0" smtClean="0"/>
          </a:p>
          <a:p>
            <a:pPr marL="465535" lvl="1">
              <a:spcBef>
                <a:spcPts val="244"/>
              </a:spcBef>
              <a:defRPr/>
            </a:pPr>
            <a:r>
              <a:rPr lang="en-US" altLang="zh-CN" sz="1725" dirty="0" smtClean="0"/>
              <a:t>Invoke the find() method</a:t>
            </a:r>
            <a:r>
              <a:rPr lang="zh-CN" altLang="en-US" sz="1725" dirty="0" smtClean="0"/>
              <a:t>（调用</a:t>
            </a:r>
            <a:r>
              <a:rPr lang="en-US" altLang="zh-CN" sz="1725" dirty="0" smtClean="0"/>
              <a:t>find</a:t>
            </a:r>
            <a:r>
              <a:rPr lang="zh-CN" altLang="en-US" sz="1725" dirty="0" smtClean="0"/>
              <a:t>方法）</a:t>
            </a:r>
            <a:endParaRPr lang="zh-CN" altLang="en-US" sz="1725" dirty="0"/>
          </a:p>
        </p:txBody>
      </p:sp>
      <p:sp>
        <p:nvSpPr>
          <p:cNvPr id="6" name="灯片编号占位符 5"/>
          <p:cNvSpPr>
            <a:spLocks noGrp="1"/>
          </p:cNvSpPr>
          <p:nvPr>
            <p:ph type="sldNum" sz="quarter" idx="12"/>
          </p:nvPr>
        </p:nvSpPr>
        <p:spPr/>
        <p:txBody>
          <a:bodyPr/>
          <a:lstStyle/>
          <a:p>
            <a:pPr>
              <a:defRPr/>
            </a:pPr>
            <a:fld id="{31D6BCCE-581D-4AB6-86D3-EB0E65086E90}" type="slidenum">
              <a:rPr lang="zh-CN" altLang="en-US"/>
              <a:pPr>
                <a:defRPr/>
              </a:pPr>
              <a:t>161</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marL="273844" indent="-191691">
              <a:defRPr/>
            </a:pPr>
            <a:r>
              <a:rPr lang="en-US" altLang="zh-CN" sz="2025" dirty="0" smtClean="0"/>
              <a:t>Pattern </a:t>
            </a:r>
            <a:r>
              <a:rPr lang="en-US" altLang="zh-CN" sz="2025" dirty="0" err="1" smtClean="0"/>
              <a:t>pattern</a:t>
            </a:r>
            <a:r>
              <a:rPr lang="en-US" altLang="zh-CN" sz="2025" dirty="0" smtClean="0"/>
              <a:t>;</a:t>
            </a:r>
            <a:endParaRPr lang="zh-CN" altLang="zh-CN" sz="2025" dirty="0" smtClean="0"/>
          </a:p>
          <a:p>
            <a:pPr marL="273844" indent="-191691">
              <a:defRPr/>
            </a:pPr>
            <a:r>
              <a:rPr lang="en-US" altLang="zh-CN" sz="2025" dirty="0" smtClean="0"/>
              <a:t>Matcher </a:t>
            </a:r>
            <a:r>
              <a:rPr lang="en-US" altLang="zh-CN" sz="2025" dirty="0" err="1" smtClean="0"/>
              <a:t>matcher</a:t>
            </a:r>
            <a:r>
              <a:rPr lang="en-US" altLang="zh-CN" sz="2025" dirty="0" smtClean="0"/>
              <a:t>;</a:t>
            </a:r>
            <a:endParaRPr lang="zh-CN" altLang="zh-CN" sz="2025" dirty="0" smtClean="0"/>
          </a:p>
          <a:p>
            <a:pPr marL="273844" indent="-191691">
              <a:defRPr/>
            </a:pPr>
            <a:r>
              <a:rPr lang="en-US" altLang="zh-CN" sz="2025" dirty="0" smtClean="0"/>
              <a:t>pattern = </a:t>
            </a:r>
            <a:r>
              <a:rPr lang="en-US" altLang="zh-CN" sz="2025" dirty="0" err="1" smtClean="0"/>
              <a:t>Pattern.compile</a:t>
            </a:r>
            <a:r>
              <a:rPr lang="en-US" altLang="zh-CN" sz="2025" dirty="0" smtClean="0"/>
              <a:t>(&lt;regular expression&gt;);.</a:t>
            </a:r>
            <a:endParaRPr lang="zh-CN" altLang="zh-CN" sz="2025" dirty="0" smtClean="0"/>
          </a:p>
          <a:p>
            <a:pPr marL="273844" indent="-191691">
              <a:defRPr/>
            </a:pPr>
            <a:r>
              <a:rPr lang="en-US" altLang="zh-CN" sz="2025" dirty="0" smtClean="0"/>
              <a:t>matcher = </a:t>
            </a:r>
            <a:r>
              <a:rPr lang="en-US" altLang="zh-CN" sz="2025" dirty="0" err="1" smtClean="0"/>
              <a:t>pattern.matcher</a:t>
            </a:r>
            <a:r>
              <a:rPr lang="en-US" altLang="zh-CN" sz="2025" dirty="0" smtClean="0"/>
              <a:t>(&lt;input string&gt;);</a:t>
            </a:r>
            <a:endParaRPr lang="zh-CN" altLang="zh-CN" sz="2025" dirty="0" smtClean="0"/>
          </a:p>
          <a:p>
            <a:pPr marL="273844" indent="-191691">
              <a:defRPr/>
            </a:pPr>
            <a:r>
              <a:rPr lang="en-US" altLang="zh-CN" sz="2025" dirty="0" smtClean="0"/>
              <a:t>boolean found;</a:t>
            </a:r>
            <a:endParaRPr lang="zh-CN" altLang="zh-CN" sz="2025" dirty="0" smtClean="0"/>
          </a:p>
          <a:p>
            <a:pPr marL="273844" indent="-191691">
              <a:defRPr/>
            </a:pPr>
            <a:r>
              <a:rPr lang="en-US" altLang="zh-CN" sz="2025" dirty="0" smtClean="0"/>
              <a:t>while(</a:t>
            </a:r>
            <a:r>
              <a:rPr lang="en-US" altLang="zh-CN" sz="2025" dirty="0" err="1" smtClean="0"/>
              <a:t>matcher.find</a:t>
            </a:r>
            <a:r>
              <a:rPr lang="en-US" altLang="zh-CN" sz="2025" dirty="0" smtClean="0"/>
              <a:t>()) {</a:t>
            </a:r>
            <a:endParaRPr lang="zh-CN" altLang="zh-CN" sz="2025" dirty="0" smtClean="0"/>
          </a:p>
          <a:p>
            <a:pPr marL="273844" indent="-191691">
              <a:defRPr/>
            </a:pPr>
            <a:r>
              <a:rPr lang="en-US" altLang="zh-CN" sz="2025" dirty="0" smtClean="0"/>
              <a:t>  System.out.println("Found the text \"" + </a:t>
            </a:r>
            <a:r>
              <a:rPr lang="en-US" altLang="zh-CN" sz="2025" dirty="0" err="1" smtClean="0"/>
              <a:t>matcher.group</a:t>
            </a:r>
            <a:r>
              <a:rPr lang="en-US" altLang="zh-CN" sz="2025" dirty="0" smtClean="0"/>
              <a:t>() +  "\" starting at index " + </a:t>
            </a:r>
            <a:r>
              <a:rPr lang="en-US" altLang="zh-CN" sz="2025" dirty="0" err="1" smtClean="0"/>
              <a:t>matcher.start</a:t>
            </a:r>
            <a:r>
              <a:rPr lang="en-US" altLang="zh-CN" sz="2025" dirty="0" smtClean="0"/>
              <a:t>() + " and ending at index " + </a:t>
            </a:r>
            <a:r>
              <a:rPr lang="en-US" altLang="zh-CN" sz="2025" dirty="0" err="1" smtClean="0"/>
              <a:t>matcher.end</a:t>
            </a:r>
            <a:r>
              <a:rPr lang="en-US" altLang="zh-CN" sz="2025" dirty="0" smtClean="0"/>
              <a:t>() + ".");</a:t>
            </a:r>
            <a:endParaRPr lang="zh-CN" altLang="zh-CN" sz="2025" dirty="0" smtClean="0"/>
          </a:p>
          <a:p>
            <a:pPr marL="273844" indent="-191691">
              <a:defRPr/>
            </a:pPr>
            <a:r>
              <a:rPr lang="en-US" altLang="zh-CN" sz="2025" dirty="0" smtClean="0"/>
              <a:t>  found = true;</a:t>
            </a:r>
            <a:endParaRPr lang="zh-CN" altLang="zh-CN" sz="2025" dirty="0" smtClean="0"/>
          </a:p>
          <a:p>
            <a:pPr marL="273844" indent="-191691">
              <a:defRPr/>
            </a:pPr>
            <a:r>
              <a:rPr lang="en-US" altLang="zh-CN" sz="2025" dirty="0" smtClean="0"/>
              <a:t>}</a:t>
            </a:r>
            <a:endParaRPr lang="zh-CN" altLang="zh-CN" sz="2025" dirty="0" smtClean="0"/>
          </a:p>
          <a:p>
            <a:pPr marL="273844" indent="-191691">
              <a:defRPr/>
            </a:pPr>
            <a:r>
              <a:rPr lang="en-US" altLang="zh-CN" sz="2025" dirty="0" smtClean="0"/>
              <a:t> </a:t>
            </a:r>
            <a:endParaRPr lang="zh-CN" altLang="zh-CN" sz="2025" dirty="0" smtClean="0"/>
          </a:p>
          <a:p>
            <a:pPr marL="273844" indent="-191691">
              <a:defRPr/>
            </a:pPr>
            <a:r>
              <a:rPr lang="en-US" altLang="zh-CN" sz="2025" dirty="0" smtClean="0"/>
              <a:t>if(!found){</a:t>
            </a:r>
            <a:endParaRPr lang="zh-CN" altLang="zh-CN" sz="2025" dirty="0" smtClean="0"/>
          </a:p>
          <a:p>
            <a:pPr marL="273844" indent="-191691">
              <a:defRPr/>
            </a:pPr>
            <a:r>
              <a:rPr lang="en-US" altLang="zh-CN" sz="2025" dirty="0" smtClean="0"/>
              <a:t>  System.out.println("No match found.");</a:t>
            </a:r>
            <a:endParaRPr lang="zh-CN" altLang="zh-CN" sz="2025" dirty="0" smtClean="0"/>
          </a:p>
          <a:p>
            <a:pPr marL="273844" indent="-191691">
              <a:defRPr/>
            </a:pPr>
            <a:r>
              <a:rPr lang="en-US" altLang="zh-CN" sz="2025" dirty="0" smtClean="0"/>
              <a:t>}</a:t>
            </a:r>
            <a:endParaRPr lang="zh-CN" altLang="zh-CN" sz="2025" dirty="0" smtClean="0"/>
          </a:p>
          <a:p>
            <a:pPr marL="273844" indent="-191691">
              <a:defRPr/>
            </a:pPr>
            <a:endParaRPr lang="zh-CN" altLang="en-US" sz="2025" dirty="0"/>
          </a:p>
        </p:txBody>
      </p:sp>
      <p:sp>
        <p:nvSpPr>
          <p:cNvPr id="2" name="标题 1"/>
          <p:cNvSpPr>
            <a:spLocks noGrp="1"/>
          </p:cNvSpPr>
          <p:nvPr>
            <p:ph type="title"/>
          </p:nvPr>
        </p:nvSpPr>
        <p:spPr/>
        <p:txBody>
          <a:bodyPr/>
          <a:lstStyle/>
          <a:p>
            <a:pPr>
              <a:defRPr/>
            </a:pPr>
            <a:r>
              <a:rPr lang="en-US" altLang="zh-CN" sz="3075" dirty="0" smtClean="0"/>
              <a:t>3.14 Pattern Matching with Regular Expressions</a:t>
            </a:r>
            <a:endParaRPr lang="zh-CN" altLang="en-US" sz="3075" dirty="0"/>
          </a:p>
        </p:txBody>
      </p:sp>
      <p:sp>
        <p:nvSpPr>
          <p:cNvPr id="248836" name="内容占位符 3"/>
          <p:cNvSpPr>
            <a:spLocks noGrp="1"/>
          </p:cNvSpPr>
          <p:nvPr>
            <p:ph sz="half" idx="4294967295"/>
          </p:nvPr>
        </p:nvSpPr>
        <p:spPr>
          <a:xfrm>
            <a:off x="3124200" y="1270000"/>
            <a:ext cx="6345238" cy="712788"/>
          </a:xfrm>
          <a:noFill/>
        </p:spPr>
        <p:txBody>
          <a:bodyPr/>
          <a:lstStyle/>
          <a:p>
            <a:r>
              <a:rPr lang="en-US" altLang="zh-CN" sz="2800" smtClean="0"/>
              <a:t>How to use Pattern and Matcher</a:t>
            </a:r>
            <a:endParaRPr lang="zh-CN" altLang="en-US" sz="2800" smtClean="0"/>
          </a:p>
        </p:txBody>
      </p:sp>
      <p:sp>
        <p:nvSpPr>
          <p:cNvPr id="7" name="灯片编号占位符 6"/>
          <p:cNvSpPr>
            <a:spLocks noGrp="1"/>
          </p:cNvSpPr>
          <p:nvPr>
            <p:ph type="sldNum" sz="quarter" idx="12"/>
          </p:nvPr>
        </p:nvSpPr>
        <p:spPr/>
        <p:txBody>
          <a:bodyPr/>
          <a:lstStyle/>
          <a:p>
            <a:pPr>
              <a:defRPr/>
            </a:pPr>
            <a:fld id="{C4BF5BC7-B106-420D-BF28-F88E57ED5C58}" type="slidenum">
              <a:rPr lang="zh-CN" altLang="en-US"/>
              <a:pPr>
                <a:defRPr/>
              </a:pPr>
              <a:t>162</a:t>
            </a:fld>
            <a:endParaRPr lang="zh-CN" altLang="en-US"/>
          </a:p>
        </p:txBody>
      </p:sp>
    </p:spTree>
  </p:cSld>
  <p:clrMapOvr>
    <a:masterClrMapping/>
  </p:clrMapOvr>
  <p:transition spd="slow"/>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46175"/>
            <a:ext cx="8229600" cy="4525963"/>
          </a:xfrm>
        </p:spPr>
        <p:txBody>
          <a:bodyPr>
            <a:normAutofit fontScale="77500" lnSpcReduction="20000"/>
          </a:bodyPr>
          <a:lstStyle/>
          <a:p>
            <a:pPr marL="273844" indent="-191691">
              <a:defRPr/>
            </a:pPr>
            <a:r>
              <a:rPr lang="en-US" altLang="zh-CN" sz="2025" dirty="0" smtClean="0"/>
              <a:t>import </a:t>
            </a:r>
            <a:r>
              <a:rPr lang="en-US" altLang="zh-CN" sz="2025" dirty="0" err="1" smtClean="0"/>
              <a:t>java.util.regex</a:t>
            </a:r>
            <a:r>
              <a:rPr lang="en-US" altLang="zh-CN" sz="2025" dirty="0" smtClean="0"/>
              <a:t>.*;</a:t>
            </a:r>
            <a:endParaRPr lang="zh-CN" altLang="zh-CN" sz="2025" dirty="0" smtClean="0"/>
          </a:p>
          <a:p>
            <a:pPr marL="273844" indent="-191691">
              <a:defRPr/>
            </a:pPr>
            <a:r>
              <a:rPr lang="en-US" altLang="zh-CN" sz="2025" dirty="0" smtClean="0"/>
              <a:t>public class </a:t>
            </a:r>
            <a:r>
              <a:rPr lang="en-US" altLang="zh-CN" sz="2025" dirty="0" err="1" smtClean="0"/>
              <a:t>PatternDemo</a:t>
            </a:r>
            <a:r>
              <a:rPr lang="en-US" altLang="zh-CN" sz="2025" dirty="0" smtClean="0"/>
              <a:t> {</a:t>
            </a:r>
            <a:endParaRPr lang="zh-CN" altLang="zh-CN" sz="2025" dirty="0" smtClean="0"/>
          </a:p>
          <a:p>
            <a:pPr marL="273844" indent="-191691">
              <a:defRPr/>
            </a:pPr>
            <a:r>
              <a:rPr lang="en-US" altLang="zh-CN" sz="2025" dirty="0" smtClean="0"/>
              <a:t>    static void </a:t>
            </a:r>
            <a:r>
              <a:rPr lang="en-US" altLang="zh-CN" sz="2025" dirty="0" err="1" smtClean="0"/>
              <a:t>ab</a:t>
            </a:r>
            <a:r>
              <a:rPr lang="en-US" altLang="zh-CN" sz="2025" dirty="0" smtClean="0"/>
              <a:t>() {</a:t>
            </a:r>
            <a:endParaRPr lang="zh-CN" altLang="zh-CN" sz="2025" dirty="0" smtClean="0"/>
          </a:p>
          <a:p>
            <a:pPr marL="273844" indent="-191691">
              <a:defRPr/>
            </a:pPr>
            <a:r>
              <a:rPr lang="en-US" altLang="zh-CN" sz="2025" dirty="0" smtClean="0"/>
              <a:t>        String </a:t>
            </a:r>
            <a:r>
              <a:rPr lang="en-US" altLang="zh-CN" sz="2025" dirty="0" err="1" smtClean="0"/>
              <a:t>regularExp</a:t>
            </a:r>
            <a:r>
              <a:rPr lang="en-US" altLang="zh-CN" sz="2025" dirty="0" smtClean="0"/>
              <a:t> = "[AB]+";</a:t>
            </a:r>
            <a:endParaRPr lang="zh-CN" altLang="zh-CN" sz="2025" dirty="0" smtClean="0"/>
          </a:p>
          <a:p>
            <a:pPr marL="273844" indent="-191691">
              <a:defRPr/>
            </a:pPr>
            <a:r>
              <a:rPr lang="en-US" altLang="zh-CN" sz="2025" dirty="0" smtClean="0"/>
              <a:t>        String </a:t>
            </a:r>
            <a:r>
              <a:rPr lang="en-US" altLang="zh-CN" sz="2025" dirty="0" err="1" smtClean="0"/>
              <a:t>inputString</a:t>
            </a:r>
            <a:r>
              <a:rPr lang="en-US" altLang="zh-CN" sz="2025" dirty="0" smtClean="0"/>
              <a:t> = "</a:t>
            </a:r>
            <a:r>
              <a:rPr lang="en-US" altLang="zh-CN" sz="2025" dirty="0" err="1" smtClean="0"/>
              <a:t>ABBBCA</a:t>
            </a:r>
            <a:r>
              <a:rPr lang="en-US" altLang="zh-CN" sz="2025" dirty="0" smtClean="0"/>
              <a:t>";</a:t>
            </a:r>
            <a:endParaRPr lang="zh-CN" altLang="zh-CN" sz="2025" dirty="0" smtClean="0"/>
          </a:p>
          <a:p>
            <a:pPr marL="273844" indent="-191691">
              <a:defRPr/>
            </a:pPr>
            <a:r>
              <a:rPr lang="en-US" altLang="zh-CN" sz="2025" dirty="0" smtClean="0"/>
              <a:t>        Pattern </a:t>
            </a:r>
            <a:r>
              <a:rPr lang="en-US" altLang="zh-CN" sz="2025" dirty="0" err="1" smtClean="0"/>
              <a:t>pattern</a:t>
            </a:r>
            <a:r>
              <a:rPr lang="en-US" altLang="zh-CN" sz="2025" dirty="0" smtClean="0"/>
              <a:t> = </a:t>
            </a:r>
            <a:r>
              <a:rPr lang="en-US" altLang="zh-CN" sz="2025" dirty="0" err="1" smtClean="0"/>
              <a:t>Pattern.compile</a:t>
            </a:r>
            <a:r>
              <a:rPr lang="en-US" altLang="zh-CN" sz="2025" dirty="0" smtClean="0"/>
              <a:t>(</a:t>
            </a:r>
            <a:r>
              <a:rPr lang="en-US" altLang="zh-CN" sz="2025" dirty="0" err="1" smtClean="0"/>
              <a:t>regularExp</a:t>
            </a:r>
            <a:r>
              <a:rPr lang="en-US" altLang="zh-CN" sz="2025" dirty="0" smtClean="0"/>
              <a:t>);</a:t>
            </a:r>
            <a:endParaRPr lang="zh-CN" altLang="zh-CN" sz="2025" dirty="0" smtClean="0"/>
          </a:p>
          <a:p>
            <a:pPr marL="273844" indent="-191691">
              <a:defRPr/>
            </a:pPr>
            <a:r>
              <a:rPr lang="en-US" altLang="zh-CN" sz="2025" dirty="0" smtClean="0"/>
              <a:t>        Matcher </a:t>
            </a:r>
            <a:r>
              <a:rPr lang="en-US" altLang="zh-CN" sz="2025" dirty="0" err="1" smtClean="0"/>
              <a:t>matcher</a:t>
            </a:r>
            <a:r>
              <a:rPr lang="en-US" altLang="zh-CN" sz="2025" dirty="0" smtClean="0"/>
              <a:t> = </a:t>
            </a:r>
            <a:r>
              <a:rPr lang="en-US" altLang="zh-CN" sz="2025" dirty="0" err="1" smtClean="0"/>
              <a:t>pattern.matcher</a:t>
            </a:r>
            <a:r>
              <a:rPr lang="en-US" altLang="zh-CN" sz="2025" dirty="0" smtClean="0"/>
              <a:t>(</a:t>
            </a:r>
            <a:r>
              <a:rPr lang="en-US" altLang="zh-CN" sz="2025" dirty="0" err="1" smtClean="0"/>
              <a:t>inputString</a:t>
            </a:r>
            <a:r>
              <a:rPr lang="en-US" altLang="zh-CN" sz="2025" dirty="0" smtClean="0"/>
              <a:t>);</a:t>
            </a:r>
            <a:endParaRPr lang="zh-CN" altLang="zh-CN" sz="2025" dirty="0" smtClean="0"/>
          </a:p>
          <a:p>
            <a:pPr marL="273844" indent="-191691">
              <a:defRPr/>
            </a:pPr>
            <a:r>
              <a:rPr lang="en-US" altLang="zh-CN" sz="2025" dirty="0" smtClean="0"/>
              <a:t>        boolean found = false;</a:t>
            </a:r>
            <a:endParaRPr lang="zh-CN" altLang="zh-CN" sz="2025" dirty="0" smtClean="0"/>
          </a:p>
          <a:p>
            <a:pPr marL="273844" indent="-191691">
              <a:defRPr/>
            </a:pPr>
            <a:r>
              <a:rPr lang="en-US" altLang="zh-CN" sz="2025" dirty="0" smtClean="0"/>
              <a:t>        while (</a:t>
            </a:r>
            <a:r>
              <a:rPr lang="en-US" altLang="zh-CN" sz="2025" dirty="0" err="1" smtClean="0"/>
              <a:t>matcher.find</a:t>
            </a:r>
            <a:r>
              <a:rPr lang="en-US" altLang="zh-CN" sz="2025" dirty="0" smtClean="0"/>
              <a:t>()) {</a:t>
            </a:r>
            <a:endParaRPr lang="zh-CN" altLang="zh-CN" sz="2025" dirty="0" smtClean="0"/>
          </a:p>
          <a:p>
            <a:pPr marL="273844" indent="-191691">
              <a:defRPr/>
            </a:pPr>
            <a:r>
              <a:rPr lang="en-US" altLang="zh-CN" sz="2025" dirty="0" smtClean="0"/>
              <a:t>            System.out.printf("The matcher found a substring starting at " +</a:t>
            </a:r>
            <a:endParaRPr lang="zh-CN" altLang="zh-CN" sz="2025" dirty="0" smtClean="0"/>
          </a:p>
          <a:p>
            <a:pPr marL="273844" indent="-191691">
              <a:defRPr/>
            </a:pPr>
            <a:r>
              <a:rPr lang="en-US" altLang="zh-CN" sz="2025" dirty="0" smtClean="0"/>
              <a:t>                    "index %d and ending at index %</a:t>
            </a:r>
            <a:r>
              <a:rPr lang="en-US" altLang="zh-CN" sz="2025" dirty="0" err="1" smtClean="0"/>
              <a:t>d.%n</a:t>
            </a:r>
            <a:r>
              <a:rPr lang="en-US" altLang="zh-CN" sz="2025" dirty="0" smtClean="0"/>
              <a:t>",</a:t>
            </a:r>
            <a:endParaRPr lang="zh-CN" altLang="zh-CN" sz="2025" dirty="0" smtClean="0"/>
          </a:p>
          <a:p>
            <a:pPr marL="273844" indent="-191691">
              <a:defRPr/>
            </a:pPr>
            <a:r>
              <a:rPr lang="en-US" altLang="zh-CN" sz="2025" dirty="0" smtClean="0"/>
              <a:t>                    </a:t>
            </a:r>
            <a:r>
              <a:rPr lang="en-US" altLang="zh-CN" sz="2025" dirty="0" err="1" smtClean="0"/>
              <a:t>matcher.start</a:t>
            </a:r>
            <a:r>
              <a:rPr lang="en-US" altLang="zh-CN" sz="2025" dirty="0" smtClean="0"/>
              <a:t>(), </a:t>
            </a:r>
            <a:r>
              <a:rPr lang="en-US" altLang="zh-CN" sz="2025" dirty="0" err="1" smtClean="0"/>
              <a:t>matcher.end</a:t>
            </a:r>
            <a:r>
              <a:rPr lang="en-US" altLang="zh-CN" sz="2025" dirty="0" smtClean="0"/>
              <a:t>());</a:t>
            </a:r>
            <a:endParaRPr lang="zh-CN" altLang="zh-CN" sz="2025" dirty="0" smtClean="0"/>
          </a:p>
          <a:p>
            <a:pPr marL="273844" indent="-191691">
              <a:defRPr/>
            </a:pPr>
            <a:r>
              <a:rPr lang="en-US" altLang="zh-CN" sz="2025" dirty="0" smtClean="0"/>
              <a:t>            found = true;</a:t>
            </a:r>
            <a:endParaRPr lang="zh-CN" altLang="zh-CN" sz="2025" dirty="0" smtClean="0"/>
          </a:p>
          <a:p>
            <a:pPr marL="273844" indent="-191691">
              <a:defRPr/>
            </a:pPr>
            <a:r>
              <a:rPr lang="en-US" altLang="zh-CN" sz="2025" dirty="0" smtClean="0"/>
              <a:t>        }</a:t>
            </a:r>
            <a:endParaRPr lang="zh-CN" altLang="zh-CN" sz="2025" dirty="0" smtClean="0"/>
          </a:p>
          <a:p>
            <a:pPr marL="273844" indent="-191691">
              <a:defRPr/>
            </a:pPr>
            <a:r>
              <a:rPr lang="en-US" altLang="zh-CN" sz="2025" dirty="0" smtClean="0"/>
              <a:t>        if (!found) {</a:t>
            </a:r>
            <a:endParaRPr lang="zh-CN" altLang="zh-CN" sz="2025" dirty="0" smtClean="0"/>
          </a:p>
          <a:p>
            <a:pPr marL="273844" indent="-191691">
              <a:defRPr/>
            </a:pPr>
            <a:r>
              <a:rPr lang="en-US" altLang="zh-CN" sz="2025" dirty="0" smtClean="0"/>
              <a:t>            System.out.println("No match found.");</a:t>
            </a:r>
            <a:endParaRPr lang="zh-CN" altLang="zh-CN" sz="2025" dirty="0" smtClean="0"/>
          </a:p>
          <a:p>
            <a:pPr marL="273844" indent="-191691">
              <a:defRPr/>
            </a:pPr>
            <a:r>
              <a:rPr lang="en-US" altLang="zh-CN" sz="2025" dirty="0" smtClean="0"/>
              <a:t>        }</a:t>
            </a:r>
            <a:endParaRPr lang="zh-CN" altLang="zh-CN" sz="2025" dirty="0" smtClean="0"/>
          </a:p>
          <a:p>
            <a:pPr marL="273844" indent="-191691">
              <a:defRPr/>
            </a:pPr>
            <a:r>
              <a:rPr lang="en-US" altLang="zh-CN" sz="2025" dirty="0" smtClean="0"/>
              <a:t>    }</a:t>
            </a:r>
            <a:endParaRPr lang="zh-CN" altLang="zh-CN" sz="2025" dirty="0" smtClean="0"/>
          </a:p>
          <a:p>
            <a:pPr marL="273844" indent="-191691">
              <a:defRPr/>
            </a:pPr>
            <a:r>
              <a:rPr lang="en-US" altLang="zh-CN" sz="2025" dirty="0" smtClean="0"/>
              <a:t>}</a:t>
            </a:r>
            <a:endParaRPr lang="zh-CN" altLang="zh-CN" sz="2025" dirty="0" smtClean="0"/>
          </a:p>
          <a:p>
            <a:pPr marL="273844" indent="-191691">
              <a:defRPr/>
            </a:pPr>
            <a:endParaRPr lang="zh-CN" altLang="en-US" sz="2025" dirty="0"/>
          </a:p>
        </p:txBody>
      </p:sp>
      <p:sp>
        <p:nvSpPr>
          <p:cNvPr id="2" name="标题 1"/>
          <p:cNvSpPr>
            <a:spLocks noGrp="1"/>
          </p:cNvSpPr>
          <p:nvPr>
            <p:ph type="title"/>
          </p:nvPr>
        </p:nvSpPr>
        <p:spPr>
          <a:xfrm>
            <a:off x="140329" y="0"/>
            <a:ext cx="8229600" cy="1143000"/>
          </a:xfrm>
        </p:spPr>
        <p:txBody>
          <a:bodyPr/>
          <a:lstStyle/>
          <a:p>
            <a:pPr>
              <a:defRPr/>
            </a:pPr>
            <a:r>
              <a:rPr lang="en-US" altLang="zh-CN" sz="3075" dirty="0" smtClean="0"/>
              <a:t>Example</a:t>
            </a:r>
            <a:endParaRPr lang="zh-CN" altLang="en-US" sz="3075" dirty="0"/>
          </a:p>
        </p:txBody>
      </p:sp>
      <p:sp>
        <p:nvSpPr>
          <p:cNvPr id="4" name="内容占位符 3"/>
          <p:cNvSpPr>
            <a:spLocks noGrp="1"/>
          </p:cNvSpPr>
          <p:nvPr>
            <p:ph sz="half" idx="4294967295"/>
          </p:nvPr>
        </p:nvSpPr>
        <p:spPr>
          <a:xfrm>
            <a:off x="4822825" y="4365625"/>
            <a:ext cx="4321175" cy="1760538"/>
          </a:xfrm>
        </p:spPr>
        <p:txBody>
          <a:bodyPr>
            <a:normAutofit fontScale="92500" lnSpcReduction="10000"/>
          </a:bodyPr>
          <a:lstStyle/>
          <a:p>
            <a:pPr marL="273844" indent="-191691">
              <a:defRPr/>
            </a:pPr>
            <a:r>
              <a:rPr lang="en-US" altLang="zh-CN" sz="2025" dirty="0" smtClean="0"/>
              <a:t>The matcher found a substring starting at index 0 and ending at index 4.</a:t>
            </a:r>
            <a:endParaRPr lang="zh-CN" altLang="zh-CN" sz="2025" dirty="0" smtClean="0"/>
          </a:p>
          <a:p>
            <a:pPr marL="273844" indent="-191691">
              <a:defRPr/>
            </a:pPr>
            <a:r>
              <a:rPr lang="en-US" altLang="zh-CN" sz="2025" dirty="0" smtClean="0"/>
              <a:t>The matcher found a substring starting at index 5 and ending at index 6</a:t>
            </a:r>
            <a:endParaRPr lang="zh-CN" altLang="en-US" sz="2025" dirty="0"/>
          </a:p>
        </p:txBody>
      </p:sp>
      <p:sp>
        <p:nvSpPr>
          <p:cNvPr id="7" name="灯片编号占位符 6"/>
          <p:cNvSpPr>
            <a:spLocks noGrp="1"/>
          </p:cNvSpPr>
          <p:nvPr>
            <p:ph type="sldNum" sz="quarter" idx="12"/>
          </p:nvPr>
        </p:nvSpPr>
        <p:spPr/>
        <p:txBody>
          <a:bodyPr/>
          <a:lstStyle/>
          <a:p>
            <a:pPr>
              <a:defRPr/>
            </a:pPr>
            <a:fld id="{159389A8-09F3-471B-8B58-28E8B29DB0D5}" type="slidenum">
              <a:rPr lang="zh-CN" altLang="en-US"/>
              <a:pPr>
                <a:defRPr/>
              </a:pPr>
              <a:t>163</a:t>
            </a:fld>
            <a:endParaRPr lang="zh-CN" altLang="en-US"/>
          </a:p>
        </p:txBody>
      </p:sp>
    </p:spTree>
  </p:cSld>
  <p:clrMapOvr>
    <a:masterClrMapping/>
  </p:clrMapOvr>
  <p:transition spd="slow"/>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bwMode="auto">
          <a:xfrm>
            <a:off x="697825" y="408103"/>
            <a:ext cx="5724525" cy="750094"/>
          </a:xfrm>
        </p:spPr>
        <p:txBody>
          <a:bodyPr wrap="square" numCol="1" anchorCtr="0" compatLnSpc="1">
            <a:prstTxWarp prst="textNoShape">
              <a:avLst/>
            </a:prstTxWarp>
          </a:bodyPr>
          <a:lstStyle/>
          <a:p>
            <a:pPr>
              <a:defRPr/>
            </a:pPr>
            <a:r>
              <a:rPr lang="en-US" altLang="zh-CN" sz="3075" dirty="0" err="1" smtClean="0"/>
              <a:t>StringBuffer</a:t>
            </a:r>
            <a:endParaRPr lang="zh-CN" altLang="en-US" sz="3075" dirty="0" smtClean="0"/>
          </a:p>
        </p:txBody>
      </p:sp>
      <p:sp>
        <p:nvSpPr>
          <p:cNvPr id="110595" name="内容占位符 4"/>
          <p:cNvSpPr>
            <a:spLocks noGrp="1"/>
          </p:cNvSpPr>
          <p:nvPr>
            <p:ph idx="1"/>
          </p:nvPr>
        </p:nvSpPr>
        <p:spPr/>
        <p:txBody>
          <a:bodyPr/>
          <a:lstStyle/>
          <a:p>
            <a:pPr marL="273844" indent="-191691">
              <a:defRPr/>
            </a:pPr>
            <a:r>
              <a:rPr lang="en-US" altLang="zh-CN" sz="2025" dirty="0" smtClean="0"/>
              <a:t>strings created with the String class cannot be modified. </a:t>
            </a:r>
          </a:p>
          <a:p>
            <a:pPr marL="273844" indent="-191691">
              <a:defRPr/>
            </a:pPr>
            <a:r>
              <a:rPr lang="en-US" altLang="zh-CN" sz="2025" dirty="0" smtClean="0"/>
              <a:t>They are called </a:t>
            </a:r>
            <a:r>
              <a:rPr lang="en-US" altLang="zh-CN" sz="2025" b="1" dirty="0" smtClean="0"/>
              <a:t>immutable</a:t>
            </a:r>
            <a:r>
              <a:rPr lang="en-US" altLang="zh-CN" sz="2025" dirty="0" smtClean="0"/>
              <a:t>.</a:t>
            </a:r>
          </a:p>
          <a:p>
            <a:pPr marL="273844" indent="-191691">
              <a:defRPr/>
            </a:pPr>
            <a:r>
              <a:rPr lang="en-US" altLang="zh-CN" sz="2025" dirty="0" smtClean="0"/>
              <a:t>The </a:t>
            </a:r>
            <a:r>
              <a:rPr lang="en-US" altLang="zh-CN" sz="2025" dirty="0" err="1" smtClean="0"/>
              <a:t>StringBuffer</a:t>
            </a:r>
            <a:r>
              <a:rPr lang="en-US" altLang="zh-CN" sz="2025" dirty="0" smtClean="0"/>
              <a:t> class enables flexible string operations</a:t>
            </a:r>
            <a:endParaRPr lang="zh-CN" altLang="en-US" sz="2025" dirty="0" smtClean="0"/>
          </a:p>
        </p:txBody>
      </p:sp>
      <p:sp>
        <p:nvSpPr>
          <p:cNvPr id="2" name="灯片编号占位符 1"/>
          <p:cNvSpPr>
            <a:spLocks noGrp="1"/>
          </p:cNvSpPr>
          <p:nvPr>
            <p:ph type="sldNum" sz="quarter" idx="12"/>
          </p:nvPr>
        </p:nvSpPr>
        <p:spPr/>
        <p:txBody>
          <a:bodyPr/>
          <a:lstStyle/>
          <a:p>
            <a:pPr>
              <a:defRPr/>
            </a:pPr>
            <a:fld id="{F69C3766-FAB0-45A3-8FCE-992E453AF1C0}" type="slidenum">
              <a:rPr lang="zh-CN" altLang="en-US"/>
              <a:pPr>
                <a:defRPr/>
              </a:pPr>
              <a:t>164</a:t>
            </a:fld>
            <a:endParaRPr lang="zh-CN" altLang="en-US"/>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内容占位符 2"/>
          <p:cNvSpPr>
            <a:spLocks noGrp="1"/>
          </p:cNvSpPr>
          <p:nvPr>
            <p:ph idx="1"/>
          </p:nvPr>
        </p:nvSpPr>
        <p:spPr/>
        <p:txBody>
          <a:bodyPr/>
          <a:lstStyle/>
          <a:p>
            <a:pPr>
              <a:spcBef>
                <a:spcPct val="0"/>
              </a:spcBef>
            </a:pPr>
            <a:r>
              <a:rPr lang="en-US" altLang="zh-CN" sz="1800" smtClean="0"/>
              <a:t>StringBuffer s = new StringBuffer();</a:t>
            </a:r>
            <a:endParaRPr lang="zh-CN" altLang="zh-CN" sz="1800" smtClean="0"/>
          </a:p>
          <a:p>
            <a:pPr>
              <a:spcBef>
                <a:spcPct val="0"/>
              </a:spcBef>
            </a:pPr>
            <a:r>
              <a:rPr lang="en-US" altLang="zh-CN" sz="1800" smtClean="0"/>
              <a:t>s.append("Welcome to Java");</a:t>
            </a:r>
            <a:endParaRPr lang="zh-CN" altLang="zh-CN" sz="1800" smtClean="0"/>
          </a:p>
          <a:p>
            <a:pPr>
              <a:spcBef>
                <a:spcPct val="0"/>
              </a:spcBef>
            </a:pPr>
            <a:r>
              <a:rPr lang="en-US" altLang="zh-CN" sz="1800" smtClean="0"/>
              <a:t>s.append("!");	//changes s to "Welcome to Java!"</a:t>
            </a:r>
            <a:endParaRPr lang="zh-CN" altLang="zh-CN" sz="1800" smtClean="0"/>
          </a:p>
          <a:p>
            <a:pPr>
              <a:spcBef>
                <a:spcPct val="0"/>
              </a:spcBef>
            </a:pPr>
            <a:r>
              <a:rPr lang="en-US" altLang="zh-CN" sz="1800" smtClean="0"/>
              <a:t>s.insert(11,"XML and ");	//the new s is "Welcome to XML and Java!"</a:t>
            </a:r>
            <a:endParaRPr lang="zh-CN" altLang="zh-CN" sz="1800" smtClean="0"/>
          </a:p>
          <a:p>
            <a:pPr>
              <a:spcBef>
                <a:spcPct val="0"/>
              </a:spcBef>
            </a:pPr>
            <a:r>
              <a:rPr lang="en-US" altLang="zh-CN" sz="1800" smtClean="0"/>
              <a:t>s.delete(8,11);	//changes the buffer to "Welcome XML and Java!"</a:t>
            </a:r>
            <a:endParaRPr lang="zh-CN" altLang="zh-CN" sz="1800" smtClean="0"/>
          </a:p>
          <a:p>
            <a:pPr>
              <a:spcBef>
                <a:spcPct val="0"/>
              </a:spcBef>
            </a:pPr>
            <a:r>
              <a:rPr lang="en-US" altLang="zh-CN" sz="1800" smtClean="0"/>
              <a:t>s.replace(8,11,"HTML");	//changes s to "Welcome HTML and Java!"</a:t>
            </a:r>
            <a:endParaRPr lang="zh-CN" altLang="zh-CN" sz="1800" smtClean="0"/>
          </a:p>
          <a:p>
            <a:pPr>
              <a:spcBef>
                <a:spcPct val="0"/>
              </a:spcBef>
            </a:pPr>
            <a:r>
              <a:rPr lang="en-US" altLang="zh-CN" sz="1800" smtClean="0"/>
              <a:t>s.setCharAt(0,'w');	//sets the buffer to "welcome to Java!"</a:t>
            </a:r>
            <a:endParaRPr lang="zh-CN" altLang="zh-CN" sz="1800" smtClean="0"/>
          </a:p>
          <a:p>
            <a:pPr>
              <a:spcBef>
                <a:spcPct val="0"/>
              </a:spcBef>
            </a:pPr>
            <a:endParaRPr lang="zh-CN" altLang="en-US" sz="1800" smtClean="0"/>
          </a:p>
        </p:txBody>
      </p:sp>
      <p:sp>
        <p:nvSpPr>
          <p:cNvPr id="111618" name="标题 1"/>
          <p:cNvSpPr>
            <a:spLocks noGrp="1"/>
          </p:cNvSpPr>
          <p:nvPr>
            <p:ph type="title"/>
          </p:nvPr>
        </p:nvSpPr>
        <p:spPr bwMode="auto">
          <a:ln>
            <a:miter lim="800000"/>
            <a:headEnd/>
            <a:tailEnd/>
          </a:ln>
        </p:spPr>
        <p:txBody>
          <a:bodyPr wrap="square" numCol="1" anchorCtr="0" compatLnSpc="1">
            <a:prstTxWarp prst="textNoShape">
              <a:avLst/>
            </a:prstTxWarp>
          </a:bodyPr>
          <a:lstStyle/>
          <a:p>
            <a:pPr>
              <a:defRPr/>
            </a:pPr>
            <a:r>
              <a:rPr lang="en-US" altLang="zh-CN" sz="3075" smtClean="0"/>
              <a:t>StringBuffer</a:t>
            </a:r>
            <a:endParaRPr lang="zh-CN" altLang="en-US" sz="3075" smtClean="0"/>
          </a:p>
        </p:txBody>
      </p:sp>
      <p:sp>
        <p:nvSpPr>
          <p:cNvPr id="2" name="灯片编号占位符 1"/>
          <p:cNvSpPr>
            <a:spLocks noGrp="1"/>
          </p:cNvSpPr>
          <p:nvPr>
            <p:ph type="sldNum" sz="quarter" idx="12"/>
          </p:nvPr>
        </p:nvSpPr>
        <p:spPr/>
        <p:txBody>
          <a:bodyPr/>
          <a:lstStyle/>
          <a:p>
            <a:pPr>
              <a:defRPr/>
            </a:pPr>
            <a:fld id="{F671C0B7-4C92-4340-9D2F-A7C039744945}" type="slidenum">
              <a:rPr lang="zh-CN" altLang="en-US"/>
              <a:pPr>
                <a:defRPr/>
              </a:pPr>
              <a:t>165</a:t>
            </a:fld>
            <a:endParaRPr lang="zh-CN" altLang="en-US"/>
          </a:p>
        </p:txBody>
      </p:sp>
    </p:spTree>
  </p:cSld>
  <p:clrMapOvr>
    <a:masterClrMapping/>
  </p:clrMapOvr>
  <p:transition spd="slow"/>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bwMode="auto">
          <a:xfrm>
            <a:off x="706878" y="329404"/>
            <a:ext cx="5724525" cy="750094"/>
          </a:xfrm>
        </p:spPr>
        <p:txBody>
          <a:bodyPr wrap="square" numCol="1" anchorCtr="0" compatLnSpc="1">
            <a:prstTxWarp prst="textNoShape">
              <a:avLst/>
            </a:prstTxWarp>
          </a:bodyPr>
          <a:lstStyle/>
          <a:p>
            <a:pPr>
              <a:defRPr/>
            </a:pPr>
            <a:r>
              <a:rPr lang="en-US" altLang="zh-CN" sz="3075" dirty="0" err="1" smtClean="0"/>
              <a:t>StringBuffer</a:t>
            </a:r>
            <a:endParaRPr lang="zh-CN" altLang="en-US" sz="3075" dirty="0" smtClean="0"/>
          </a:p>
        </p:txBody>
      </p:sp>
      <p:sp>
        <p:nvSpPr>
          <p:cNvPr id="253955" name="内容占位符 2"/>
          <p:cNvSpPr>
            <a:spLocks noGrp="1"/>
          </p:cNvSpPr>
          <p:nvPr>
            <p:ph idx="1"/>
          </p:nvPr>
        </p:nvSpPr>
        <p:spPr/>
        <p:txBody>
          <a:bodyPr/>
          <a:lstStyle/>
          <a:p>
            <a:r>
              <a:rPr lang="en-US" altLang="zh-CN" sz="2100" dirty="0" err="1" smtClean="0">
                <a:solidFill>
                  <a:srgbClr val="FF0000"/>
                </a:solidFill>
              </a:rPr>
              <a:t>toString</a:t>
            </a:r>
            <a:r>
              <a:rPr lang="en-US" altLang="zh-CN" sz="2100" dirty="0" smtClean="0">
                <a:solidFill>
                  <a:srgbClr val="FF0000"/>
                </a:solidFill>
              </a:rPr>
              <a:t>() </a:t>
            </a:r>
            <a:r>
              <a:rPr lang="en-US" altLang="zh-CN" sz="2100" dirty="0" smtClean="0"/>
              <a:t>method returns the string from the object; </a:t>
            </a:r>
          </a:p>
          <a:p>
            <a:r>
              <a:rPr lang="en-US" altLang="zh-CN" sz="2100" dirty="0" smtClean="0">
                <a:solidFill>
                  <a:srgbClr val="FF0000"/>
                </a:solidFill>
              </a:rPr>
              <a:t>length() </a:t>
            </a:r>
            <a:r>
              <a:rPr lang="en-US" altLang="zh-CN" sz="2100" dirty="0" smtClean="0"/>
              <a:t>method returns the number of characters actually stored in the object; </a:t>
            </a:r>
          </a:p>
          <a:p>
            <a:r>
              <a:rPr lang="en-US" altLang="zh-CN" sz="2100" dirty="0" smtClean="0">
                <a:solidFill>
                  <a:srgbClr val="FF0000"/>
                </a:solidFill>
              </a:rPr>
              <a:t>capacity() </a:t>
            </a:r>
            <a:r>
              <a:rPr lang="en-US" altLang="zh-CN" sz="2100" dirty="0" smtClean="0"/>
              <a:t>method returns the current capacity of the object. The capacity is the number of characters it is able to store without having to increase its size. The </a:t>
            </a:r>
            <a:r>
              <a:rPr lang="en-US" altLang="zh-CN" sz="2100" dirty="0" err="1" smtClean="0"/>
              <a:t>StringBuffer</a:t>
            </a:r>
            <a:r>
              <a:rPr lang="en-US" altLang="zh-CN" sz="2100" dirty="0" smtClean="0"/>
              <a:t> object's capacity is automatically increased if more characters are added and exceed its capacity. </a:t>
            </a:r>
          </a:p>
          <a:p>
            <a:r>
              <a:rPr lang="en-US" altLang="zh-CN" sz="2100" dirty="0" err="1" smtClean="0">
                <a:solidFill>
                  <a:srgbClr val="FF0000"/>
                </a:solidFill>
              </a:rPr>
              <a:t>charAt</a:t>
            </a:r>
            <a:r>
              <a:rPr lang="en-US" altLang="zh-CN" sz="2100" dirty="0" smtClean="0">
                <a:solidFill>
                  <a:srgbClr val="FF0000"/>
                </a:solidFill>
              </a:rPr>
              <a:t>(index)</a:t>
            </a:r>
            <a:r>
              <a:rPr lang="en-US" altLang="zh-CN" sz="2100" dirty="0" smtClean="0"/>
              <a:t> method returns the character at a specific index in the object; </a:t>
            </a:r>
            <a:endParaRPr lang="zh-CN" altLang="en-US" sz="2100" dirty="0" smtClean="0"/>
          </a:p>
        </p:txBody>
      </p:sp>
      <p:sp>
        <p:nvSpPr>
          <p:cNvPr id="2" name="灯片编号占位符 1"/>
          <p:cNvSpPr>
            <a:spLocks noGrp="1"/>
          </p:cNvSpPr>
          <p:nvPr>
            <p:ph type="sldNum" sz="quarter" idx="12"/>
          </p:nvPr>
        </p:nvSpPr>
        <p:spPr/>
        <p:txBody>
          <a:bodyPr/>
          <a:lstStyle/>
          <a:p>
            <a:pPr>
              <a:defRPr/>
            </a:pPr>
            <a:fld id="{F281A94D-17B6-404C-BCF8-96ADA3FA7436}" type="slidenum">
              <a:rPr lang="zh-CN" altLang="en-US"/>
              <a:pPr>
                <a:defRPr/>
              </a:pPr>
              <a:t>166</a:t>
            </a:fld>
            <a:endParaRPr lang="zh-CN" altLang="en-US"/>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bwMode="auto">
          <a:xfrm>
            <a:off x="457200" y="426210"/>
            <a:ext cx="5724525" cy="750094"/>
          </a:xfrm>
        </p:spPr>
        <p:txBody>
          <a:bodyPr wrap="square" numCol="1" anchorCtr="0" compatLnSpc="1">
            <a:prstTxWarp prst="textNoShape">
              <a:avLst/>
            </a:prstTxWarp>
          </a:bodyPr>
          <a:lstStyle/>
          <a:p>
            <a:pPr>
              <a:defRPr/>
            </a:pPr>
            <a:r>
              <a:rPr lang="en-US" altLang="zh-CN" sz="3075" dirty="0" smtClean="0"/>
              <a:t>Random Numbers</a:t>
            </a:r>
            <a:endParaRPr lang="zh-CN" altLang="en-US" sz="3075" dirty="0" smtClean="0"/>
          </a:p>
        </p:txBody>
      </p:sp>
      <p:sp>
        <p:nvSpPr>
          <p:cNvPr id="113667" name="内容占位符 2"/>
          <p:cNvSpPr>
            <a:spLocks noGrp="1"/>
          </p:cNvSpPr>
          <p:nvPr>
            <p:ph idx="1"/>
          </p:nvPr>
        </p:nvSpPr>
        <p:spPr/>
        <p:txBody>
          <a:bodyPr/>
          <a:lstStyle/>
          <a:p>
            <a:pPr marL="273844" indent="-191691">
              <a:defRPr/>
            </a:pPr>
            <a:r>
              <a:rPr lang="en-US" altLang="zh-CN" sz="2025" dirty="0" smtClean="0"/>
              <a:t>The Random class</a:t>
            </a:r>
          </a:p>
          <a:p>
            <a:pPr marL="465535" lvl="1">
              <a:spcBef>
                <a:spcPts val="244"/>
              </a:spcBef>
              <a:defRPr/>
            </a:pPr>
            <a:r>
              <a:rPr lang="en-US" altLang="zh-CN" sz="1800" dirty="0" err="1">
                <a:solidFill>
                  <a:srgbClr val="FF0000"/>
                </a:solidFill>
              </a:rPr>
              <a:t>nextInt</a:t>
            </a:r>
            <a:r>
              <a:rPr lang="en-US" altLang="zh-CN" sz="1800" dirty="0">
                <a:solidFill>
                  <a:srgbClr val="FF0000"/>
                </a:solidFill>
              </a:rPr>
              <a:t>() </a:t>
            </a:r>
            <a:r>
              <a:rPr lang="en-US" altLang="zh-CN" sz="1800" dirty="0"/>
              <a:t>	Returns a random number of data type int.</a:t>
            </a:r>
            <a:endParaRPr lang="zh-CN" altLang="zh-CN" sz="1800" dirty="0"/>
          </a:p>
          <a:p>
            <a:pPr marL="465535" lvl="1">
              <a:spcBef>
                <a:spcPts val="244"/>
              </a:spcBef>
              <a:defRPr/>
            </a:pPr>
            <a:r>
              <a:rPr lang="en-US" altLang="zh-CN" sz="1800" dirty="0" err="1">
                <a:solidFill>
                  <a:srgbClr val="FF0000"/>
                </a:solidFill>
              </a:rPr>
              <a:t>nextInt</a:t>
            </a:r>
            <a:r>
              <a:rPr lang="en-US" altLang="zh-CN" sz="1800" dirty="0">
                <a:solidFill>
                  <a:srgbClr val="FF0000"/>
                </a:solidFill>
              </a:rPr>
              <a:t>(</a:t>
            </a:r>
            <a:r>
              <a:rPr lang="en-US" altLang="zh-CN" sz="1800" dirty="0" err="1">
                <a:solidFill>
                  <a:srgbClr val="FF0000"/>
                </a:solidFill>
              </a:rPr>
              <a:t>int</a:t>
            </a:r>
            <a:r>
              <a:rPr lang="en-US" altLang="zh-CN" sz="1800" dirty="0">
                <a:solidFill>
                  <a:srgbClr val="FF0000"/>
                </a:solidFill>
              </a:rPr>
              <a:t> n) </a:t>
            </a:r>
            <a:r>
              <a:rPr lang="en-US" altLang="zh-CN" sz="1800" dirty="0"/>
              <a:t>	Returns a random number of data type </a:t>
            </a:r>
            <a:r>
              <a:rPr lang="en-US" altLang="zh-CN" sz="1800" dirty="0" err="1"/>
              <a:t>int</a:t>
            </a:r>
            <a:r>
              <a:rPr lang="en-US" altLang="zh-CN" sz="1800" dirty="0"/>
              <a:t> ranging from 0(inclusive) to n(exclusive)</a:t>
            </a:r>
            <a:endParaRPr lang="zh-CN" altLang="zh-CN" sz="1800" dirty="0"/>
          </a:p>
          <a:p>
            <a:pPr marL="465535" lvl="1">
              <a:spcBef>
                <a:spcPts val="244"/>
              </a:spcBef>
              <a:defRPr/>
            </a:pPr>
            <a:r>
              <a:rPr lang="en-US" altLang="zh-CN" sz="1800" dirty="0" err="1">
                <a:solidFill>
                  <a:srgbClr val="FF0000"/>
                </a:solidFill>
              </a:rPr>
              <a:t>nextDouble</a:t>
            </a:r>
            <a:r>
              <a:rPr lang="en-US" altLang="zh-CN" sz="1800" dirty="0">
                <a:solidFill>
                  <a:srgbClr val="FF0000"/>
                </a:solidFill>
              </a:rPr>
              <a:t>()</a:t>
            </a:r>
            <a:r>
              <a:rPr lang="en-US" altLang="zh-CN" sz="1800" dirty="0"/>
              <a:t>	Returns a random double ranging from 0.0(inclusive) to 1.0(exclusive)</a:t>
            </a:r>
            <a:endParaRPr lang="zh-CN" altLang="zh-CN" sz="1800" dirty="0"/>
          </a:p>
          <a:p>
            <a:pPr marL="465535" lvl="1">
              <a:spcBef>
                <a:spcPts val="244"/>
              </a:spcBef>
              <a:defRPr/>
            </a:pPr>
            <a:r>
              <a:rPr lang="en-US" altLang="zh-CN" sz="1800" dirty="0" err="1">
                <a:solidFill>
                  <a:srgbClr val="FF0000"/>
                </a:solidFill>
              </a:rPr>
              <a:t>nextBoolean</a:t>
            </a:r>
            <a:r>
              <a:rPr lang="en-US" altLang="zh-CN" sz="1800" dirty="0">
                <a:solidFill>
                  <a:srgbClr val="FF0000"/>
                </a:solidFill>
              </a:rPr>
              <a:t>() </a:t>
            </a:r>
            <a:r>
              <a:rPr lang="en-US" altLang="zh-CN" sz="1800" dirty="0"/>
              <a:t>	Returns a random </a:t>
            </a:r>
            <a:r>
              <a:rPr lang="en-US" altLang="zh-CN" sz="1800" dirty="0" err="1"/>
              <a:t>boolean</a:t>
            </a:r>
            <a:r>
              <a:rPr lang="en-US" altLang="zh-CN" sz="1800" dirty="0"/>
              <a:t> (true/false value)</a:t>
            </a:r>
            <a:endParaRPr lang="zh-CN" altLang="zh-CN" sz="1800" dirty="0"/>
          </a:p>
          <a:p>
            <a:pPr marL="273844" indent="-191691">
              <a:defRPr/>
            </a:pPr>
            <a:endParaRPr lang="zh-CN" altLang="en-US" sz="2025" dirty="0" smtClean="0"/>
          </a:p>
        </p:txBody>
      </p:sp>
      <p:sp>
        <p:nvSpPr>
          <p:cNvPr id="2" name="灯片编号占位符 1"/>
          <p:cNvSpPr>
            <a:spLocks noGrp="1"/>
          </p:cNvSpPr>
          <p:nvPr>
            <p:ph type="sldNum" sz="quarter" idx="12"/>
          </p:nvPr>
        </p:nvSpPr>
        <p:spPr/>
        <p:txBody>
          <a:bodyPr/>
          <a:lstStyle/>
          <a:p>
            <a:pPr>
              <a:defRPr/>
            </a:pPr>
            <a:fld id="{EEA92DB6-02AE-4C8D-BFF1-C5B51446DED6}" type="slidenum">
              <a:rPr lang="zh-CN" altLang="en-US"/>
              <a:pPr>
                <a:defRPr/>
              </a:pPr>
              <a:t>167</a:t>
            </a:fld>
            <a:endParaRPr lang="zh-CN" altLang="en-US"/>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内容占位符 2"/>
          <p:cNvSpPr>
            <a:spLocks noGrp="1"/>
          </p:cNvSpPr>
          <p:nvPr>
            <p:ph idx="1"/>
          </p:nvPr>
        </p:nvSpPr>
        <p:spPr>
          <a:xfrm>
            <a:off x="-139700" y="1882775"/>
            <a:ext cx="8229600" cy="4525963"/>
          </a:xfrm>
        </p:spPr>
        <p:txBody>
          <a:bodyPr/>
          <a:lstStyle/>
          <a:p>
            <a:pPr>
              <a:spcBef>
                <a:spcPct val="0"/>
              </a:spcBef>
            </a:pPr>
            <a:r>
              <a:rPr lang="en-US" altLang="zh-CN" smtClean="0"/>
              <a:t>Random aRandom = new Random();</a:t>
            </a:r>
            <a:endParaRPr lang="zh-CN" altLang="zh-CN" smtClean="0"/>
          </a:p>
          <a:p>
            <a:pPr>
              <a:spcBef>
                <a:spcPct val="0"/>
              </a:spcBef>
            </a:pPr>
            <a:r>
              <a:rPr lang="en-US" altLang="zh-CN" smtClean="0"/>
              <a:t>System.out.println(aRandom.nextInt()); </a:t>
            </a:r>
            <a:endParaRPr lang="zh-CN" altLang="zh-CN" smtClean="0"/>
          </a:p>
          <a:p>
            <a:pPr>
              <a:spcBef>
                <a:spcPct val="0"/>
              </a:spcBef>
            </a:pPr>
            <a:r>
              <a:rPr lang="en-US" altLang="zh-CN" smtClean="0"/>
              <a:t>//print a random number between 1 and 10</a:t>
            </a:r>
            <a:endParaRPr lang="zh-CN" altLang="zh-CN" smtClean="0"/>
          </a:p>
          <a:p>
            <a:pPr>
              <a:spcBef>
                <a:spcPct val="0"/>
              </a:spcBef>
            </a:pPr>
            <a:r>
              <a:rPr lang="en-US" altLang="zh-CN" smtClean="0"/>
              <a:t>System.out.println(aRandom.nextInt(10) + 1); </a:t>
            </a:r>
            <a:endParaRPr lang="zh-CN" altLang="zh-CN" smtClean="0"/>
          </a:p>
          <a:p>
            <a:pPr>
              <a:spcBef>
                <a:spcPct val="0"/>
              </a:spcBef>
            </a:pPr>
            <a:r>
              <a:rPr lang="en-US" altLang="zh-CN" smtClean="0"/>
              <a:t>System.out.println(aRandom.nextDouble());</a:t>
            </a:r>
            <a:endParaRPr lang="zh-CN" altLang="zh-CN" smtClean="0"/>
          </a:p>
          <a:p>
            <a:pPr>
              <a:spcBef>
                <a:spcPct val="0"/>
              </a:spcBef>
            </a:pPr>
            <a:r>
              <a:rPr lang="en-US" altLang="zh-CN" smtClean="0"/>
              <a:t>System.out.println(aRandom.nextBoolean());</a:t>
            </a:r>
            <a:endParaRPr lang="zh-CN" altLang="zh-CN" smtClean="0"/>
          </a:p>
          <a:p>
            <a:pPr>
              <a:spcBef>
                <a:spcPct val="0"/>
              </a:spcBef>
            </a:pPr>
            <a:endParaRPr lang="zh-CN" altLang="en-US" smtClean="0"/>
          </a:p>
        </p:txBody>
      </p:sp>
      <p:sp>
        <p:nvSpPr>
          <p:cNvPr id="114690" name="标题 1"/>
          <p:cNvSpPr>
            <a:spLocks noGrp="1"/>
          </p:cNvSpPr>
          <p:nvPr>
            <p:ph type="title"/>
          </p:nvPr>
        </p:nvSpPr>
        <p:spPr bwMode="auto">
          <a:ln>
            <a:miter lim="800000"/>
            <a:headEnd/>
            <a:tailEnd/>
          </a:ln>
        </p:spPr>
        <p:txBody>
          <a:bodyPr wrap="square" numCol="1" anchorCtr="0" compatLnSpc="1">
            <a:prstTxWarp prst="textNoShape">
              <a:avLst/>
            </a:prstTxWarp>
          </a:bodyPr>
          <a:lstStyle/>
          <a:p>
            <a:pPr>
              <a:defRPr/>
            </a:pPr>
            <a:r>
              <a:rPr lang="en-US" altLang="zh-CN" sz="3075" smtClean="0"/>
              <a:t>Random Numbers</a:t>
            </a:r>
            <a:endParaRPr lang="zh-CN" altLang="en-US" sz="3075" smtClean="0"/>
          </a:p>
        </p:txBody>
      </p:sp>
      <p:sp>
        <p:nvSpPr>
          <p:cNvPr id="114692" name="内容占位符 3"/>
          <p:cNvSpPr>
            <a:spLocks noGrp="1"/>
          </p:cNvSpPr>
          <p:nvPr>
            <p:ph sz="half" idx="4294967295"/>
          </p:nvPr>
        </p:nvSpPr>
        <p:spPr>
          <a:xfrm>
            <a:off x="6118225" y="1701800"/>
            <a:ext cx="3025775" cy="3749675"/>
          </a:xfrm>
          <a:noFill/>
        </p:spPr>
        <p:txBody>
          <a:bodyPr/>
          <a:lstStyle/>
          <a:p>
            <a:pPr>
              <a:spcBef>
                <a:spcPct val="0"/>
              </a:spcBef>
            </a:pPr>
            <a:r>
              <a:rPr lang="en-US" altLang="zh-CN" sz="1800" smtClean="0"/>
              <a:t>2139801327</a:t>
            </a:r>
            <a:endParaRPr lang="zh-CN" altLang="zh-CN" sz="1800" smtClean="0"/>
          </a:p>
          <a:p>
            <a:pPr>
              <a:spcBef>
                <a:spcPct val="0"/>
              </a:spcBef>
            </a:pPr>
            <a:r>
              <a:rPr lang="en-US" altLang="zh-CN" sz="1800" smtClean="0"/>
              <a:t>3</a:t>
            </a:r>
            <a:endParaRPr lang="zh-CN" altLang="zh-CN" sz="1800" smtClean="0"/>
          </a:p>
          <a:p>
            <a:pPr>
              <a:spcBef>
                <a:spcPct val="0"/>
              </a:spcBef>
            </a:pPr>
            <a:r>
              <a:rPr lang="en-US" altLang="zh-CN" sz="1800" smtClean="0"/>
              <a:t>0.44054963975030825</a:t>
            </a:r>
            <a:endParaRPr lang="zh-CN" altLang="zh-CN" sz="1800" smtClean="0"/>
          </a:p>
          <a:p>
            <a:pPr>
              <a:spcBef>
                <a:spcPct val="0"/>
              </a:spcBef>
            </a:pPr>
            <a:r>
              <a:rPr lang="en-US" altLang="zh-CN" sz="1800" smtClean="0"/>
              <a:t>false</a:t>
            </a:r>
          </a:p>
          <a:p>
            <a:pPr>
              <a:spcBef>
                <a:spcPct val="0"/>
              </a:spcBef>
            </a:pPr>
            <a:endParaRPr lang="en-US" altLang="zh-CN" sz="1800" smtClean="0"/>
          </a:p>
          <a:p>
            <a:pPr>
              <a:spcBef>
                <a:spcPct val="0"/>
              </a:spcBef>
            </a:pPr>
            <a:endParaRPr lang="en-US" altLang="zh-CN" sz="1800" smtClean="0"/>
          </a:p>
          <a:p>
            <a:pPr>
              <a:spcBef>
                <a:spcPct val="0"/>
              </a:spcBef>
            </a:pPr>
            <a:r>
              <a:rPr lang="en-US" altLang="zh-CN" sz="1800" smtClean="0"/>
              <a:t>run once again:</a:t>
            </a:r>
            <a:endParaRPr lang="zh-CN" altLang="zh-CN" sz="1800" smtClean="0"/>
          </a:p>
          <a:p>
            <a:pPr>
              <a:spcBef>
                <a:spcPct val="0"/>
              </a:spcBef>
            </a:pPr>
            <a:r>
              <a:rPr lang="en-US" altLang="zh-CN" sz="1800" smtClean="0"/>
              <a:t>-419027158</a:t>
            </a:r>
            <a:endParaRPr lang="zh-CN" altLang="zh-CN" sz="1800" smtClean="0"/>
          </a:p>
          <a:p>
            <a:pPr>
              <a:spcBef>
                <a:spcPct val="0"/>
              </a:spcBef>
            </a:pPr>
            <a:r>
              <a:rPr lang="en-US" altLang="zh-CN" sz="1800" smtClean="0"/>
              <a:t>10</a:t>
            </a:r>
            <a:endParaRPr lang="zh-CN" altLang="zh-CN" sz="1800" smtClean="0"/>
          </a:p>
          <a:p>
            <a:pPr>
              <a:spcBef>
                <a:spcPct val="0"/>
              </a:spcBef>
            </a:pPr>
            <a:r>
              <a:rPr lang="en-US" altLang="zh-CN" sz="1800" smtClean="0"/>
              <a:t>0.42557467189740583</a:t>
            </a:r>
            <a:endParaRPr lang="zh-CN" altLang="zh-CN" sz="1800" smtClean="0"/>
          </a:p>
          <a:p>
            <a:pPr>
              <a:spcBef>
                <a:spcPct val="0"/>
              </a:spcBef>
            </a:pPr>
            <a:r>
              <a:rPr lang="en-US" altLang="zh-CN" sz="1800" smtClean="0"/>
              <a:t>false</a:t>
            </a:r>
            <a:endParaRPr lang="zh-CN" altLang="zh-CN" sz="1800" smtClean="0"/>
          </a:p>
          <a:p>
            <a:pPr>
              <a:spcBef>
                <a:spcPct val="0"/>
              </a:spcBef>
            </a:pPr>
            <a:endParaRPr lang="zh-CN" altLang="en-US" sz="1800" smtClean="0"/>
          </a:p>
        </p:txBody>
      </p:sp>
      <p:sp>
        <p:nvSpPr>
          <p:cNvPr id="2" name="灯片编号占位符 1"/>
          <p:cNvSpPr>
            <a:spLocks noGrp="1"/>
          </p:cNvSpPr>
          <p:nvPr>
            <p:ph type="sldNum" sz="quarter" idx="12"/>
          </p:nvPr>
        </p:nvSpPr>
        <p:spPr/>
        <p:txBody>
          <a:bodyPr/>
          <a:lstStyle/>
          <a:p>
            <a:pPr>
              <a:defRPr/>
            </a:pPr>
            <a:fld id="{6D939993-D0FD-45CB-B75B-8C52258D03D5}" type="slidenum">
              <a:rPr lang="zh-CN" altLang="en-US"/>
              <a:pPr>
                <a:defRPr/>
              </a:pPr>
              <a:t>168</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469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69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469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内容占位符 2"/>
          <p:cNvSpPr>
            <a:spLocks noGrp="1"/>
          </p:cNvSpPr>
          <p:nvPr>
            <p:ph idx="1"/>
          </p:nvPr>
        </p:nvSpPr>
        <p:spPr/>
        <p:txBody>
          <a:bodyPr/>
          <a:lstStyle/>
          <a:p>
            <a:pPr>
              <a:spcBef>
                <a:spcPct val="0"/>
              </a:spcBef>
            </a:pPr>
            <a:r>
              <a:rPr lang="en-US" altLang="zh-CN" sz="2400" smtClean="0"/>
              <a:t>Random aRandom = new Random();</a:t>
            </a:r>
            <a:endParaRPr lang="zh-CN" altLang="zh-CN" sz="2400" smtClean="0"/>
          </a:p>
          <a:p>
            <a:pPr>
              <a:spcBef>
                <a:spcPct val="0"/>
              </a:spcBef>
            </a:pPr>
            <a:r>
              <a:rPr lang="en-US" altLang="zh-CN" sz="2400" smtClean="0"/>
              <a:t>//set the seed of aRandom to 7</a:t>
            </a:r>
            <a:endParaRPr lang="zh-CN" altLang="zh-CN" sz="2400" smtClean="0"/>
          </a:p>
          <a:p>
            <a:pPr>
              <a:spcBef>
                <a:spcPct val="0"/>
              </a:spcBef>
            </a:pPr>
            <a:r>
              <a:rPr lang="en-US" altLang="zh-CN" sz="2400" smtClean="0"/>
              <a:t>aRandom.setSeed(7);</a:t>
            </a:r>
            <a:endParaRPr lang="zh-CN" altLang="zh-CN" sz="2400" smtClean="0"/>
          </a:p>
          <a:p>
            <a:pPr>
              <a:spcBef>
                <a:spcPct val="0"/>
              </a:spcBef>
            </a:pPr>
            <a:r>
              <a:rPr lang="en-US" altLang="zh-CN" sz="2400" smtClean="0"/>
              <a:t>//the number generated will not change in every run since the seed is always the same</a:t>
            </a:r>
            <a:endParaRPr lang="zh-CN" altLang="zh-CN" sz="2400" smtClean="0"/>
          </a:p>
          <a:p>
            <a:pPr>
              <a:spcBef>
                <a:spcPct val="0"/>
              </a:spcBef>
            </a:pPr>
            <a:r>
              <a:rPr lang="en-US" altLang="zh-CN" sz="2400" smtClean="0"/>
              <a:t>System.out.println(aRandom.nextInt());</a:t>
            </a:r>
            <a:endParaRPr lang="zh-CN" altLang="en-US" sz="2400" smtClean="0"/>
          </a:p>
        </p:txBody>
      </p:sp>
      <p:sp>
        <p:nvSpPr>
          <p:cNvPr id="115714" name="标题 1"/>
          <p:cNvSpPr>
            <a:spLocks noGrp="1"/>
          </p:cNvSpPr>
          <p:nvPr>
            <p:ph type="title"/>
          </p:nvPr>
        </p:nvSpPr>
        <p:spPr bwMode="auto">
          <a:ln>
            <a:miter lim="800000"/>
            <a:headEnd/>
            <a:tailEnd/>
          </a:ln>
        </p:spPr>
        <p:txBody>
          <a:bodyPr wrap="square" numCol="1" anchorCtr="0" compatLnSpc="1">
            <a:prstTxWarp prst="textNoShape">
              <a:avLst/>
            </a:prstTxWarp>
          </a:bodyPr>
          <a:lstStyle/>
          <a:p>
            <a:pPr>
              <a:defRPr/>
            </a:pPr>
            <a:r>
              <a:rPr lang="en-US" altLang="zh-CN" sz="3075" smtClean="0"/>
              <a:t>Random numbers</a:t>
            </a:r>
            <a:endParaRPr lang="zh-CN" altLang="en-US" sz="3075" smtClean="0"/>
          </a:p>
        </p:txBody>
      </p:sp>
      <p:sp>
        <p:nvSpPr>
          <p:cNvPr id="115716" name="内容占位符 3"/>
          <p:cNvSpPr>
            <a:spLocks noGrp="1"/>
          </p:cNvSpPr>
          <p:nvPr>
            <p:ph sz="half" idx="4294967295"/>
          </p:nvPr>
        </p:nvSpPr>
        <p:spPr>
          <a:xfrm>
            <a:off x="6118225" y="3752850"/>
            <a:ext cx="3025775" cy="1698625"/>
          </a:xfrm>
          <a:noFill/>
        </p:spPr>
        <p:txBody>
          <a:bodyPr/>
          <a:lstStyle/>
          <a:p>
            <a:pPr>
              <a:spcBef>
                <a:spcPct val="0"/>
              </a:spcBef>
            </a:pPr>
            <a:r>
              <a:rPr lang="en-US" altLang="zh-CN" smtClean="0"/>
              <a:t>A run displays:</a:t>
            </a:r>
            <a:endParaRPr lang="zh-CN" altLang="zh-CN" smtClean="0"/>
          </a:p>
          <a:p>
            <a:pPr>
              <a:spcBef>
                <a:spcPct val="0"/>
              </a:spcBef>
            </a:pPr>
            <a:r>
              <a:rPr lang="en-US" altLang="zh-CN" smtClean="0"/>
              <a:t>-1156638823</a:t>
            </a:r>
            <a:endParaRPr lang="zh-CN" altLang="zh-CN" smtClean="0"/>
          </a:p>
          <a:p>
            <a:pPr>
              <a:spcBef>
                <a:spcPct val="0"/>
              </a:spcBef>
            </a:pPr>
            <a:r>
              <a:rPr lang="en-US" altLang="zh-CN" smtClean="0"/>
              <a:t>run once again:</a:t>
            </a:r>
            <a:endParaRPr lang="zh-CN" altLang="zh-CN" smtClean="0"/>
          </a:p>
          <a:p>
            <a:pPr>
              <a:spcBef>
                <a:spcPct val="0"/>
              </a:spcBef>
            </a:pPr>
            <a:r>
              <a:rPr lang="en-US" altLang="zh-CN" smtClean="0"/>
              <a:t>-1156638823</a:t>
            </a:r>
            <a:endParaRPr lang="zh-CN" altLang="en-US" smtClean="0"/>
          </a:p>
        </p:txBody>
      </p:sp>
      <p:sp>
        <p:nvSpPr>
          <p:cNvPr id="2" name="灯片编号占位符 1"/>
          <p:cNvSpPr>
            <a:spLocks noGrp="1"/>
          </p:cNvSpPr>
          <p:nvPr>
            <p:ph type="sldNum" sz="quarter" idx="12"/>
          </p:nvPr>
        </p:nvSpPr>
        <p:spPr/>
        <p:txBody>
          <a:bodyPr/>
          <a:lstStyle/>
          <a:p>
            <a:pPr>
              <a:defRPr/>
            </a:pPr>
            <a:fld id="{D0449509-16D5-4F63-BB6F-52A2E1F95CC6}" type="slidenum">
              <a:rPr lang="zh-CN" altLang="en-US"/>
              <a:pPr>
                <a:defRPr/>
              </a:pPr>
              <a:t>169</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1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7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7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2.2	Primitive Data Types</a:t>
            </a:r>
            <a:endParaRPr lang="zh-CN" altLang="en-US" sz="3075" smtClean="0"/>
          </a:p>
        </p:txBody>
      </p:sp>
      <p:graphicFrame>
        <p:nvGraphicFramePr>
          <p:cNvPr id="6" name="内容占位符 5"/>
          <p:cNvGraphicFramePr>
            <a:graphicFrameLocks noGrp="1"/>
          </p:cNvGraphicFramePr>
          <p:nvPr>
            <p:ph idx="1"/>
          </p:nvPr>
        </p:nvGraphicFramePr>
        <p:xfrm>
          <a:off x="179388" y="3141663"/>
          <a:ext cx="8243888" cy="2468628"/>
        </p:xfrm>
        <a:graphic>
          <a:graphicData uri="http://schemas.openxmlformats.org/drawingml/2006/table">
            <a:tbl>
              <a:tblPr/>
              <a:tblGrid>
                <a:gridCol w="2390121">
                  <a:extLst>
                    <a:ext uri="{9D8B030D-6E8A-4147-A177-3AD203B41FA5}">
                      <a16:colId xmlns:a16="http://schemas.microsoft.com/office/drawing/2014/main" val="20000"/>
                    </a:ext>
                  </a:extLst>
                </a:gridCol>
                <a:gridCol w="1004073">
                  <a:extLst>
                    <a:ext uri="{9D8B030D-6E8A-4147-A177-3AD203B41FA5}">
                      <a16:colId xmlns:a16="http://schemas.microsoft.com/office/drawing/2014/main" val="20001"/>
                    </a:ext>
                  </a:extLst>
                </a:gridCol>
                <a:gridCol w="2424847">
                  <a:extLst>
                    <a:ext uri="{9D8B030D-6E8A-4147-A177-3AD203B41FA5}">
                      <a16:colId xmlns:a16="http://schemas.microsoft.com/office/drawing/2014/main" val="20002"/>
                    </a:ext>
                  </a:extLst>
                </a:gridCol>
                <a:gridCol w="2424847">
                  <a:extLst>
                    <a:ext uri="{9D8B030D-6E8A-4147-A177-3AD203B41FA5}">
                      <a16:colId xmlns:a16="http://schemas.microsoft.com/office/drawing/2014/main" val="20003"/>
                    </a:ext>
                  </a:extLst>
                </a:gridCol>
              </a:tblGrid>
              <a:tr h="548576">
                <a:tc>
                  <a:txBody>
                    <a:bodyPr/>
                    <a:lstStyle/>
                    <a:p>
                      <a:pPr indent="127000" algn="just">
                        <a:spcAft>
                          <a:spcPts val="0"/>
                        </a:spcAft>
                      </a:pPr>
                      <a:r>
                        <a:rPr lang="en-US" sz="1800" kern="100" dirty="0">
                          <a:latin typeface="Times New Roman"/>
                          <a:ea typeface="宋体"/>
                        </a:rPr>
                        <a:t>Type</a:t>
                      </a:r>
                      <a:endParaRPr lang="zh-CN" sz="1800" kern="100" dirty="0">
                        <a:latin typeface="Times New Roman"/>
                        <a:ea typeface="宋体"/>
                      </a:endParaRPr>
                    </a:p>
                  </a:txBody>
                  <a:tcPr marL="51364" marR="51364"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kern="100" dirty="0">
                          <a:latin typeface="Times New Roman"/>
                          <a:ea typeface="宋体"/>
                        </a:rPr>
                        <a:t>Size</a:t>
                      </a:r>
                      <a:r>
                        <a:rPr lang="zh-CN" sz="1800" kern="100" dirty="0">
                          <a:latin typeface="Times New Roman"/>
                          <a:ea typeface="宋体"/>
                        </a:rPr>
                        <a:t>（</a:t>
                      </a:r>
                      <a:r>
                        <a:rPr lang="en-US" sz="1800" kern="100" dirty="0">
                          <a:latin typeface="Times New Roman"/>
                          <a:ea typeface="宋体"/>
                        </a:rPr>
                        <a:t>bit</a:t>
                      </a:r>
                      <a:r>
                        <a:rPr lang="zh-CN" sz="1800" kern="100" dirty="0">
                          <a:latin typeface="Times New Roman"/>
                          <a:ea typeface="宋体"/>
                        </a:rPr>
                        <a:t>）</a:t>
                      </a:r>
                    </a:p>
                  </a:txBody>
                  <a:tcPr marL="51364" marR="51364"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kern="100">
                          <a:latin typeface="Times New Roman"/>
                          <a:ea typeface="宋体"/>
                        </a:rPr>
                        <a:t>Minimum(approximately)</a:t>
                      </a:r>
                      <a:endParaRPr lang="zh-CN" sz="1800" kern="100">
                        <a:latin typeface="Times New Roman"/>
                        <a:ea typeface="宋体"/>
                      </a:endParaRPr>
                    </a:p>
                  </a:txBody>
                  <a:tcPr marL="51364" marR="51364"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kern="100">
                          <a:latin typeface="Times New Roman"/>
                          <a:ea typeface="宋体"/>
                        </a:rPr>
                        <a:t>Maximum(approximately)</a:t>
                      </a:r>
                      <a:endParaRPr lang="zh-CN" sz="1800" kern="100">
                        <a:latin typeface="Times New Roman"/>
                        <a:ea typeface="宋体"/>
                      </a:endParaRPr>
                    </a:p>
                  </a:txBody>
                  <a:tcPr marL="51364" marR="51364"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9997">
                <a:tc rowSpan="2">
                  <a:txBody>
                    <a:bodyPr/>
                    <a:lstStyle/>
                    <a:p>
                      <a:pPr indent="127000" algn="just">
                        <a:spcAft>
                          <a:spcPts val="0"/>
                        </a:spcAft>
                      </a:pPr>
                      <a:r>
                        <a:rPr lang="en-US" sz="1800" kern="100">
                          <a:latin typeface="Times New Roman"/>
                          <a:ea typeface="宋体"/>
                        </a:rPr>
                        <a:t>float</a:t>
                      </a:r>
                      <a:endParaRPr lang="zh-CN" sz="1800" kern="100">
                        <a:latin typeface="Times New Roman"/>
                        <a:ea typeface="宋体"/>
                      </a:endParaRPr>
                    </a:p>
                  </a:txBody>
                  <a:tcPr marL="51364" marR="51364" marT="0" marB="0">
                    <a:lnL>
                      <a:noFill/>
                    </a:lnL>
                    <a:lnR>
                      <a:noFill/>
                    </a:lnR>
                    <a:lnT w="12700" cap="flat" cmpd="sng" algn="ctr">
                      <a:solidFill>
                        <a:srgbClr val="000000"/>
                      </a:solidFill>
                      <a:prstDash val="solid"/>
                      <a:round/>
                      <a:headEnd type="none" w="med" len="med"/>
                      <a:tailEnd type="none" w="med" len="med"/>
                    </a:lnT>
                    <a:lnB>
                      <a:noFill/>
                    </a:lnB>
                  </a:tcPr>
                </a:tc>
                <a:tc rowSpan="2">
                  <a:txBody>
                    <a:bodyPr/>
                    <a:lstStyle/>
                    <a:p>
                      <a:pPr indent="127000" algn="just">
                        <a:spcAft>
                          <a:spcPts val="0"/>
                        </a:spcAft>
                      </a:pPr>
                      <a:r>
                        <a:rPr lang="en-US" sz="1800" kern="100">
                          <a:latin typeface="Times New Roman"/>
                          <a:ea typeface="宋体"/>
                        </a:rPr>
                        <a:t>32</a:t>
                      </a:r>
                      <a:endParaRPr lang="zh-CN" sz="1800" kern="100">
                        <a:latin typeface="Times New Roman"/>
                        <a:ea typeface="宋体"/>
                      </a:endParaRPr>
                    </a:p>
                  </a:txBody>
                  <a:tcPr marL="51364" marR="5136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spcAft>
                          <a:spcPts val="0"/>
                        </a:spcAft>
                      </a:pPr>
                      <a:r>
                        <a:rPr lang="en-US" sz="1800" kern="100">
                          <a:latin typeface="Times New Roman"/>
                          <a:ea typeface="宋体"/>
                        </a:rPr>
                        <a:t>-3.4</a:t>
                      </a:r>
                      <a:r>
                        <a:rPr lang="zh-CN" sz="1800" kern="100">
                          <a:latin typeface="Times New Roman"/>
                          <a:ea typeface="宋体"/>
                        </a:rPr>
                        <a:t>×</a:t>
                      </a:r>
                      <a:r>
                        <a:rPr lang="en-US" sz="1800" kern="100">
                          <a:latin typeface="Times New Roman"/>
                          <a:ea typeface="宋体"/>
                        </a:rPr>
                        <a:t>10</a:t>
                      </a:r>
                      <a:r>
                        <a:rPr lang="en-US" sz="1800" kern="100" baseline="30000">
                          <a:latin typeface="Times New Roman"/>
                          <a:ea typeface="宋体"/>
                        </a:rPr>
                        <a:t>38</a:t>
                      </a:r>
                      <a:endParaRPr lang="zh-CN" sz="1800" kern="100">
                        <a:latin typeface="Times New Roman"/>
                        <a:ea typeface="宋体"/>
                      </a:endParaRPr>
                    </a:p>
                  </a:txBody>
                  <a:tcPr marL="51364" marR="5136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127000" algn="just">
                        <a:spcAft>
                          <a:spcPts val="0"/>
                        </a:spcAft>
                      </a:pPr>
                      <a:r>
                        <a:rPr lang="en-US" sz="1800" kern="100">
                          <a:latin typeface="Times New Roman"/>
                          <a:ea typeface="宋体"/>
                        </a:rPr>
                        <a:t>-1.4</a:t>
                      </a:r>
                      <a:r>
                        <a:rPr lang="zh-CN" sz="1800" kern="100">
                          <a:latin typeface="Times New Roman"/>
                          <a:ea typeface="宋体"/>
                        </a:rPr>
                        <a:t>×</a:t>
                      </a:r>
                      <a:r>
                        <a:rPr lang="en-US" sz="1800" kern="100">
                          <a:latin typeface="Times New Roman"/>
                          <a:ea typeface="宋体"/>
                        </a:rPr>
                        <a:t>10</a:t>
                      </a:r>
                      <a:r>
                        <a:rPr lang="en-US" sz="1800" kern="100" baseline="30000">
                          <a:latin typeface="Times New Roman"/>
                          <a:ea typeface="宋体"/>
                        </a:rPr>
                        <a:t>-45</a:t>
                      </a:r>
                      <a:endParaRPr lang="zh-CN" sz="1800" kern="100">
                        <a:latin typeface="Times New Roman"/>
                        <a:ea typeface="宋体"/>
                      </a:endParaRPr>
                    </a:p>
                  </a:txBody>
                  <a:tcPr marL="51364" marR="51364"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79997">
                <a:tc vMerge="1">
                  <a:txBody>
                    <a:bodyPr/>
                    <a:lstStyle/>
                    <a:p>
                      <a:endParaRPr lang="zh-CN" altLang="en-US"/>
                    </a:p>
                  </a:txBody>
                  <a:tcPr/>
                </a:tc>
                <a:tc vMerge="1">
                  <a:txBody>
                    <a:bodyPr/>
                    <a:lstStyle/>
                    <a:p>
                      <a:endParaRPr lang="zh-CN" altLang="en-US"/>
                    </a:p>
                  </a:txBody>
                  <a:tcPr/>
                </a:tc>
                <a:tc>
                  <a:txBody>
                    <a:bodyPr/>
                    <a:lstStyle/>
                    <a:p>
                      <a:pPr indent="127000" algn="just">
                        <a:spcAft>
                          <a:spcPts val="0"/>
                        </a:spcAft>
                      </a:pPr>
                      <a:r>
                        <a:rPr lang="en-US" sz="1800" kern="100">
                          <a:latin typeface="Times New Roman"/>
                          <a:ea typeface="宋体"/>
                        </a:rPr>
                        <a:t>1.4</a:t>
                      </a:r>
                      <a:r>
                        <a:rPr lang="zh-CN" sz="1800" kern="100">
                          <a:latin typeface="Times New Roman"/>
                          <a:ea typeface="宋体"/>
                        </a:rPr>
                        <a:t>×</a:t>
                      </a:r>
                      <a:r>
                        <a:rPr lang="en-US" sz="1800" kern="100">
                          <a:latin typeface="Times New Roman"/>
                          <a:ea typeface="宋体"/>
                        </a:rPr>
                        <a:t>10</a:t>
                      </a:r>
                      <a:r>
                        <a:rPr lang="en-US" sz="1800" kern="100" baseline="30000">
                          <a:latin typeface="Times New Roman"/>
                          <a:ea typeface="宋体"/>
                        </a:rPr>
                        <a:t>-45</a:t>
                      </a:r>
                      <a:endParaRPr lang="zh-CN" sz="1800" kern="100">
                        <a:latin typeface="Times New Roman"/>
                        <a:ea typeface="宋体"/>
                      </a:endParaRPr>
                    </a:p>
                  </a:txBody>
                  <a:tcPr marL="51364" marR="51364" marT="0" marB="0">
                    <a:lnL>
                      <a:noFill/>
                    </a:lnL>
                    <a:lnR>
                      <a:noFill/>
                    </a:lnR>
                    <a:lnT>
                      <a:noFill/>
                    </a:lnT>
                    <a:lnB>
                      <a:noFill/>
                    </a:lnB>
                  </a:tcPr>
                </a:tc>
                <a:tc>
                  <a:txBody>
                    <a:bodyPr/>
                    <a:lstStyle/>
                    <a:p>
                      <a:pPr indent="127000" algn="just">
                        <a:spcAft>
                          <a:spcPts val="0"/>
                        </a:spcAft>
                      </a:pPr>
                      <a:r>
                        <a:rPr lang="en-US" sz="1800" kern="100">
                          <a:latin typeface="Times New Roman"/>
                          <a:ea typeface="宋体"/>
                        </a:rPr>
                        <a:t>3.4</a:t>
                      </a:r>
                      <a:r>
                        <a:rPr lang="zh-CN" sz="1800" kern="100">
                          <a:latin typeface="Times New Roman"/>
                          <a:ea typeface="宋体"/>
                        </a:rPr>
                        <a:t>×</a:t>
                      </a:r>
                      <a:r>
                        <a:rPr lang="en-US" sz="1800" kern="100">
                          <a:latin typeface="Times New Roman"/>
                          <a:ea typeface="宋体"/>
                        </a:rPr>
                        <a:t>10</a:t>
                      </a:r>
                      <a:r>
                        <a:rPr lang="en-US" sz="1800" kern="100" baseline="30000">
                          <a:latin typeface="Times New Roman"/>
                          <a:ea typeface="宋体"/>
                        </a:rPr>
                        <a:t>38</a:t>
                      </a:r>
                      <a:endParaRPr lang="zh-CN" sz="1800" kern="100">
                        <a:latin typeface="Times New Roman"/>
                        <a:ea typeface="宋体"/>
                      </a:endParaRPr>
                    </a:p>
                  </a:txBody>
                  <a:tcPr marL="51364" marR="51364" marT="0" marB="0">
                    <a:lnL>
                      <a:noFill/>
                    </a:lnL>
                    <a:lnR>
                      <a:noFill/>
                    </a:lnR>
                    <a:lnT>
                      <a:noFill/>
                    </a:lnT>
                    <a:lnB>
                      <a:noFill/>
                    </a:lnB>
                  </a:tcPr>
                </a:tc>
                <a:extLst>
                  <a:ext uri="{0D108BD9-81ED-4DB2-BD59-A6C34878D82A}">
                    <a16:rowId xmlns:a16="http://schemas.microsoft.com/office/drawing/2014/main" val="10002"/>
                  </a:ext>
                </a:extLst>
              </a:tr>
              <a:tr h="479997">
                <a:tc rowSpan="2">
                  <a:txBody>
                    <a:bodyPr/>
                    <a:lstStyle/>
                    <a:p>
                      <a:pPr indent="127000" algn="just">
                        <a:spcAft>
                          <a:spcPts val="0"/>
                        </a:spcAft>
                      </a:pPr>
                      <a:r>
                        <a:rPr lang="en-US" sz="1800" kern="100">
                          <a:latin typeface="Times New Roman"/>
                          <a:ea typeface="宋体"/>
                        </a:rPr>
                        <a:t>double</a:t>
                      </a:r>
                      <a:endParaRPr lang="zh-CN" sz="1800" kern="100">
                        <a:latin typeface="Times New Roman"/>
                        <a:ea typeface="宋体"/>
                      </a:endParaRPr>
                    </a:p>
                  </a:txBody>
                  <a:tcPr marL="51364" marR="51364" marT="0" marB="0">
                    <a:lnL>
                      <a:noFill/>
                    </a:lnL>
                    <a:lnR>
                      <a:noFill/>
                    </a:lnR>
                    <a:lnT>
                      <a:noFill/>
                    </a:lnT>
                    <a:lnB w="19050" cap="flat" cmpd="sng" algn="ctr">
                      <a:solidFill>
                        <a:srgbClr val="000000"/>
                      </a:solidFill>
                      <a:prstDash val="solid"/>
                      <a:round/>
                      <a:headEnd type="none" w="med" len="med"/>
                      <a:tailEnd type="none" w="med" len="med"/>
                    </a:lnB>
                  </a:tcPr>
                </a:tc>
                <a:tc rowSpan="2">
                  <a:txBody>
                    <a:bodyPr/>
                    <a:lstStyle/>
                    <a:p>
                      <a:pPr indent="127000" algn="just">
                        <a:spcAft>
                          <a:spcPts val="0"/>
                        </a:spcAft>
                      </a:pPr>
                      <a:r>
                        <a:rPr lang="en-US" sz="1800" kern="100">
                          <a:latin typeface="Times New Roman"/>
                          <a:ea typeface="宋体"/>
                        </a:rPr>
                        <a:t>64</a:t>
                      </a:r>
                      <a:endParaRPr lang="zh-CN" sz="1800" kern="100">
                        <a:latin typeface="Times New Roman"/>
                        <a:ea typeface="宋体"/>
                      </a:endParaRPr>
                    </a:p>
                  </a:txBody>
                  <a:tcPr marL="51364" marR="51364"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kern="100">
                          <a:latin typeface="Times New Roman"/>
                          <a:ea typeface="宋体"/>
                        </a:rPr>
                        <a:t>-1.8</a:t>
                      </a:r>
                      <a:r>
                        <a:rPr lang="zh-CN" sz="1800" kern="100">
                          <a:latin typeface="Times New Roman"/>
                          <a:ea typeface="宋体"/>
                        </a:rPr>
                        <a:t>×</a:t>
                      </a:r>
                      <a:r>
                        <a:rPr lang="en-US" sz="1800" kern="100">
                          <a:latin typeface="Times New Roman"/>
                          <a:ea typeface="宋体"/>
                        </a:rPr>
                        <a:t>10</a:t>
                      </a:r>
                      <a:r>
                        <a:rPr lang="en-US" sz="1800" kern="100" baseline="30000">
                          <a:latin typeface="Times New Roman"/>
                          <a:ea typeface="宋体"/>
                        </a:rPr>
                        <a:t>308</a:t>
                      </a:r>
                      <a:endParaRPr lang="zh-CN" sz="1800" kern="100">
                        <a:latin typeface="Times New Roman"/>
                        <a:ea typeface="宋体"/>
                      </a:endParaRPr>
                    </a:p>
                  </a:txBody>
                  <a:tcPr marL="51364" marR="51364" marT="0" marB="0">
                    <a:lnL>
                      <a:noFill/>
                    </a:lnL>
                    <a:lnR>
                      <a:noFill/>
                    </a:lnR>
                    <a:lnT>
                      <a:noFill/>
                    </a:lnT>
                    <a:lnB>
                      <a:noFill/>
                    </a:lnB>
                  </a:tcPr>
                </a:tc>
                <a:tc>
                  <a:txBody>
                    <a:bodyPr/>
                    <a:lstStyle/>
                    <a:p>
                      <a:pPr indent="127000" algn="just">
                        <a:spcAft>
                          <a:spcPts val="0"/>
                        </a:spcAft>
                      </a:pPr>
                      <a:r>
                        <a:rPr lang="en-US" sz="1800" kern="100">
                          <a:latin typeface="Times New Roman"/>
                          <a:ea typeface="宋体"/>
                        </a:rPr>
                        <a:t>-4.9</a:t>
                      </a:r>
                      <a:r>
                        <a:rPr lang="zh-CN" sz="1800" kern="100">
                          <a:latin typeface="Times New Roman"/>
                          <a:ea typeface="宋体"/>
                        </a:rPr>
                        <a:t>×</a:t>
                      </a:r>
                      <a:r>
                        <a:rPr lang="en-US" sz="1800" kern="100">
                          <a:latin typeface="Times New Roman"/>
                          <a:ea typeface="宋体"/>
                        </a:rPr>
                        <a:t>10</a:t>
                      </a:r>
                      <a:r>
                        <a:rPr lang="en-US" sz="1800" kern="100" baseline="30000">
                          <a:latin typeface="Times New Roman"/>
                          <a:ea typeface="宋体"/>
                        </a:rPr>
                        <a:t>-324</a:t>
                      </a:r>
                      <a:endParaRPr lang="zh-CN" sz="1800" kern="100">
                        <a:latin typeface="Times New Roman"/>
                        <a:ea typeface="宋体"/>
                      </a:endParaRPr>
                    </a:p>
                  </a:txBody>
                  <a:tcPr marL="51364" marR="51364" marT="0" marB="0">
                    <a:lnL>
                      <a:noFill/>
                    </a:lnL>
                    <a:lnR>
                      <a:noFill/>
                    </a:lnR>
                    <a:lnT>
                      <a:noFill/>
                    </a:lnT>
                    <a:lnB>
                      <a:noFill/>
                    </a:lnB>
                  </a:tcPr>
                </a:tc>
                <a:extLst>
                  <a:ext uri="{0D108BD9-81ED-4DB2-BD59-A6C34878D82A}">
                    <a16:rowId xmlns:a16="http://schemas.microsoft.com/office/drawing/2014/main" val="10003"/>
                  </a:ext>
                </a:extLst>
              </a:tr>
              <a:tr h="479997">
                <a:tc vMerge="1">
                  <a:txBody>
                    <a:bodyPr/>
                    <a:lstStyle/>
                    <a:p>
                      <a:endParaRPr lang="zh-CN" altLang="en-US"/>
                    </a:p>
                  </a:txBody>
                  <a:tcPr/>
                </a:tc>
                <a:tc vMerge="1">
                  <a:txBody>
                    <a:bodyPr/>
                    <a:lstStyle/>
                    <a:p>
                      <a:endParaRPr lang="zh-CN" altLang="en-US"/>
                    </a:p>
                  </a:txBody>
                  <a:tcPr/>
                </a:tc>
                <a:tc>
                  <a:txBody>
                    <a:bodyPr/>
                    <a:lstStyle/>
                    <a:p>
                      <a:pPr indent="127000" algn="just">
                        <a:spcAft>
                          <a:spcPts val="0"/>
                        </a:spcAft>
                      </a:pPr>
                      <a:r>
                        <a:rPr lang="en-US" sz="1800" kern="100">
                          <a:latin typeface="Times New Roman"/>
                          <a:ea typeface="宋体"/>
                        </a:rPr>
                        <a:t>4.9</a:t>
                      </a:r>
                      <a:r>
                        <a:rPr lang="zh-CN" sz="1800" kern="100">
                          <a:latin typeface="Times New Roman"/>
                          <a:ea typeface="宋体"/>
                        </a:rPr>
                        <a:t>×</a:t>
                      </a:r>
                      <a:r>
                        <a:rPr lang="en-US" sz="1800" kern="100">
                          <a:latin typeface="Times New Roman"/>
                          <a:ea typeface="宋体"/>
                        </a:rPr>
                        <a:t>10</a:t>
                      </a:r>
                      <a:r>
                        <a:rPr lang="en-US" sz="1800" kern="100" baseline="30000">
                          <a:latin typeface="Times New Roman"/>
                          <a:ea typeface="宋体"/>
                        </a:rPr>
                        <a:t>-324</a:t>
                      </a:r>
                      <a:endParaRPr lang="zh-CN" sz="1800" kern="100">
                        <a:latin typeface="Times New Roman"/>
                        <a:ea typeface="宋体"/>
                      </a:endParaRPr>
                    </a:p>
                  </a:txBody>
                  <a:tcPr marL="51364" marR="51364"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800" kern="100" dirty="0">
                          <a:latin typeface="Times New Roman"/>
                          <a:ea typeface="宋体"/>
                        </a:rPr>
                        <a:t>1.8</a:t>
                      </a:r>
                      <a:r>
                        <a:rPr lang="zh-CN" sz="1800" kern="100" dirty="0">
                          <a:latin typeface="Times New Roman"/>
                          <a:ea typeface="宋体"/>
                        </a:rPr>
                        <a:t>×</a:t>
                      </a:r>
                      <a:r>
                        <a:rPr lang="en-US" sz="1800" kern="100" dirty="0">
                          <a:latin typeface="Times New Roman"/>
                          <a:ea typeface="宋体"/>
                        </a:rPr>
                        <a:t>10</a:t>
                      </a:r>
                      <a:r>
                        <a:rPr lang="en-US" sz="1800" kern="100" baseline="30000" dirty="0">
                          <a:latin typeface="Times New Roman"/>
                          <a:ea typeface="宋体"/>
                        </a:rPr>
                        <a:t>308</a:t>
                      </a:r>
                      <a:endParaRPr lang="zh-CN" sz="1800" kern="100" dirty="0">
                        <a:latin typeface="Times New Roman"/>
                        <a:ea typeface="宋体"/>
                      </a:endParaRPr>
                    </a:p>
                  </a:txBody>
                  <a:tcPr marL="51364" marR="51364"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灯片编号占位符 4"/>
          <p:cNvSpPr>
            <a:spLocks noGrp="1"/>
          </p:cNvSpPr>
          <p:nvPr>
            <p:ph type="sldNum" sz="quarter" idx="12"/>
          </p:nvPr>
        </p:nvSpPr>
        <p:spPr>
          <a:xfrm>
            <a:off x="4379913" y="6408738"/>
            <a:ext cx="2351087" cy="365125"/>
          </a:xfrm>
        </p:spPr>
        <p:txBody>
          <a:bodyPr/>
          <a:lstStyle/>
          <a:p>
            <a:pPr>
              <a:defRPr/>
            </a:pPr>
            <a:r>
              <a:rPr lang="en-US" altLang="zh-CN"/>
              <a:t>Dong Dong           </a:t>
            </a:r>
            <a:fld id="{109BE236-8597-454C-8A75-BB6F65DD632C}" type="slidenum">
              <a:rPr lang="zh-CN" altLang="en-US">
                <a:solidFill>
                  <a:schemeClr val="tx1">
                    <a:tint val="75000"/>
                  </a:schemeClr>
                </a:solidFill>
              </a:rPr>
              <a:pPr>
                <a:defRPr/>
              </a:pPr>
              <a:t>17</a:t>
            </a:fld>
            <a:endParaRPr lang="zh-CN" altLang="en-US">
              <a:solidFill>
                <a:schemeClr val="tx1">
                  <a:tint val="75000"/>
                </a:schemeClr>
              </a:solidFill>
            </a:endParaRPr>
          </a:p>
        </p:txBody>
      </p:sp>
      <p:sp>
        <p:nvSpPr>
          <p:cNvPr id="24600" name="矩形 6"/>
          <p:cNvSpPr>
            <a:spLocks noChangeArrowheads="1"/>
          </p:cNvSpPr>
          <p:nvPr/>
        </p:nvSpPr>
        <p:spPr bwMode="auto">
          <a:xfrm>
            <a:off x="250825" y="1125538"/>
            <a:ext cx="8208963"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sz="2400" dirty="0">
                <a:latin typeface="Calibri" panose="020F0502020204030204" pitchFamily="34" charset="0"/>
              </a:rPr>
              <a:t>A "Float" number occupies 32 bits (4 bytes) and its significant digits part has a precision of 24 bits (about 7 decimal digits) while a "Double" number occupies 64 bits (8 bytes) and its significant digits part has a precision of 53 bits (about 16 decimal digits).</a:t>
            </a:r>
            <a:endParaRPr lang="zh-CN" altLang="en-US" sz="240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内容占位符 5"/>
          <p:cNvSpPr>
            <a:spLocks noGrp="1"/>
          </p:cNvSpPr>
          <p:nvPr>
            <p:ph idx="1"/>
          </p:nvPr>
        </p:nvSpPr>
        <p:spPr/>
        <p:txBody>
          <a:bodyPr/>
          <a:lstStyle/>
          <a:p>
            <a:pPr>
              <a:spcBef>
                <a:spcPct val="0"/>
              </a:spcBef>
            </a:pPr>
            <a:r>
              <a:rPr lang="en-US" altLang="zh-CN" sz="1800" smtClean="0"/>
              <a:t>BigInteger a = new BigInteger("666666666666666666");</a:t>
            </a:r>
            <a:endParaRPr lang="zh-CN" altLang="zh-CN" sz="1800" smtClean="0"/>
          </a:p>
          <a:p>
            <a:pPr>
              <a:spcBef>
                <a:spcPct val="0"/>
              </a:spcBef>
            </a:pPr>
            <a:r>
              <a:rPr lang="en-US" altLang="zh-CN" sz="1800" smtClean="0"/>
              <a:t>BigInteger b = new BigInteger("222222222222222222");</a:t>
            </a:r>
            <a:endParaRPr lang="zh-CN" altLang="zh-CN" sz="1800" smtClean="0"/>
          </a:p>
          <a:p>
            <a:pPr>
              <a:spcBef>
                <a:spcPct val="0"/>
              </a:spcBef>
            </a:pPr>
            <a:r>
              <a:rPr lang="en-US" altLang="zh-CN" sz="1800" smtClean="0"/>
              <a:t>BigInteger c;</a:t>
            </a:r>
          </a:p>
          <a:p>
            <a:pPr>
              <a:spcBef>
                <a:spcPct val="0"/>
              </a:spcBef>
            </a:pPr>
            <a:r>
              <a:rPr lang="en-US" altLang="zh-CN" sz="1800" smtClean="0"/>
              <a:t>//get the sum of the two numbers</a:t>
            </a:r>
            <a:endParaRPr lang="zh-CN" altLang="zh-CN" sz="1800" smtClean="0"/>
          </a:p>
          <a:p>
            <a:pPr>
              <a:spcBef>
                <a:spcPct val="0"/>
              </a:spcBef>
            </a:pPr>
            <a:endParaRPr lang="zh-CN" altLang="zh-CN" sz="1800" smtClean="0"/>
          </a:p>
          <a:p>
            <a:pPr>
              <a:spcBef>
                <a:spcPct val="0"/>
              </a:spcBef>
            </a:pPr>
            <a:r>
              <a:rPr lang="en-US" altLang="zh-CN" sz="1800" smtClean="0"/>
              <a:t>c = a.add(b);</a:t>
            </a:r>
          </a:p>
          <a:p>
            <a:pPr>
              <a:spcBef>
                <a:spcPct val="0"/>
              </a:spcBef>
            </a:pPr>
            <a:endParaRPr lang="en-US" altLang="zh-CN" sz="1800" smtClean="0"/>
          </a:p>
          <a:p>
            <a:pPr>
              <a:spcBef>
                <a:spcPct val="0"/>
              </a:spcBef>
            </a:pPr>
            <a:r>
              <a:rPr lang="en-US" altLang="zh-CN" sz="1800" smtClean="0"/>
              <a:t>//get the average of the two numbers</a:t>
            </a:r>
            <a:endParaRPr lang="zh-CN" altLang="zh-CN" sz="1800" smtClean="0"/>
          </a:p>
          <a:p>
            <a:pPr>
              <a:spcBef>
                <a:spcPct val="0"/>
              </a:spcBef>
            </a:pPr>
            <a:endParaRPr lang="zh-CN" altLang="zh-CN" sz="1800" smtClean="0"/>
          </a:p>
          <a:p>
            <a:pPr>
              <a:spcBef>
                <a:spcPct val="0"/>
              </a:spcBef>
            </a:pPr>
            <a:r>
              <a:rPr lang="en-US" altLang="zh-CN" sz="1800" smtClean="0"/>
              <a:t>BigInteger average = c.divide(new BigInteger("2"));</a:t>
            </a:r>
            <a:endParaRPr lang="zh-CN" altLang="zh-CN" sz="1800" smtClean="0"/>
          </a:p>
          <a:p>
            <a:pPr>
              <a:spcBef>
                <a:spcPct val="0"/>
              </a:spcBef>
            </a:pPr>
            <a:r>
              <a:rPr lang="en-US" altLang="zh-CN" sz="1800" smtClean="0"/>
              <a:t>//prints the output on the screen</a:t>
            </a:r>
            <a:endParaRPr lang="zh-CN" altLang="zh-CN" sz="1800" smtClean="0"/>
          </a:p>
          <a:p>
            <a:pPr>
              <a:spcBef>
                <a:spcPct val="0"/>
              </a:spcBef>
            </a:pPr>
            <a:r>
              <a:rPr lang="en-US" altLang="zh-CN" sz="1800" smtClean="0"/>
              <a:t>System.out.println("Average is = " + average);</a:t>
            </a:r>
            <a:endParaRPr lang="zh-CN" altLang="zh-CN" sz="1800" smtClean="0"/>
          </a:p>
          <a:p>
            <a:pPr>
              <a:spcBef>
                <a:spcPct val="0"/>
              </a:spcBef>
            </a:pPr>
            <a:endParaRPr lang="zh-CN" altLang="en-US" sz="1800" smtClean="0"/>
          </a:p>
        </p:txBody>
      </p:sp>
      <p:sp>
        <p:nvSpPr>
          <p:cNvPr id="116738" name="标题 1"/>
          <p:cNvSpPr>
            <a:spLocks noGrp="1"/>
          </p:cNvSpPr>
          <p:nvPr>
            <p:ph type="title"/>
          </p:nvPr>
        </p:nvSpPr>
        <p:spPr bwMode="auto">
          <a:ln>
            <a:miter lim="800000"/>
            <a:headEnd/>
            <a:tailEnd/>
          </a:ln>
        </p:spPr>
        <p:txBody>
          <a:bodyPr wrap="square" numCol="1" anchorCtr="0" compatLnSpc="1">
            <a:prstTxWarp prst="textNoShape">
              <a:avLst/>
            </a:prstTxWarp>
          </a:bodyPr>
          <a:lstStyle/>
          <a:p>
            <a:pPr>
              <a:defRPr/>
            </a:pPr>
            <a:r>
              <a:rPr lang="en-US" altLang="zh-CN" sz="3075" smtClean="0"/>
              <a:t>BigInteger</a:t>
            </a:r>
            <a:endParaRPr lang="zh-CN" altLang="en-US" sz="3075" smtClean="0"/>
          </a:p>
        </p:txBody>
      </p:sp>
      <p:sp>
        <p:nvSpPr>
          <p:cNvPr id="2" name="灯片编号占位符 1"/>
          <p:cNvSpPr>
            <a:spLocks noGrp="1"/>
          </p:cNvSpPr>
          <p:nvPr>
            <p:ph type="sldNum" sz="quarter" idx="12"/>
          </p:nvPr>
        </p:nvSpPr>
        <p:spPr/>
        <p:txBody>
          <a:bodyPr/>
          <a:lstStyle/>
          <a:p>
            <a:pPr>
              <a:defRPr/>
            </a:pPr>
            <a:fld id="{0C7C91BB-A90C-4109-ACBF-86744FBE1B2B}" type="slidenum">
              <a:rPr lang="zh-CN" altLang="en-US"/>
              <a:pPr>
                <a:defRPr/>
              </a:pPr>
              <a:t>170</a:t>
            </a:fld>
            <a:endParaRPr lang="zh-CN" altLang="en-US"/>
          </a:p>
        </p:txBody>
      </p:sp>
    </p:spTree>
  </p:cSld>
  <p:clrMapOvr>
    <a:masterClrMapping/>
  </p:clrMapOvr>
  <p:transition spd="slow"/>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内容占位符 5"/>
          <p:cNvSpPr>
            <a:spLocks noGrp="1"/>
          </p:cNvSpPr>
          <p:nvPr>
            <p:ph idx="1"/>
          </p:nvPr>
        </p:nvSpPr>
        <p:spPr/>
        <p:txBody>
          <a:bodyPr/>
          <a:lstStyle/>
          <a:p>
            <a:pPr>
              <a:spcBef>
                <a:spcPct val="0"/>
              </a:spcBef>
            </a:pPr>
            <a:r>
              <a:rPr lang="en-US" altLang="zh-CN" sz="1800" smtClean="0"/>
              <a:t>import java.text.SimpleDateFormat;</a:t>
            </a:r>
            <a:endParaRPr lang="zh-CN" altLang="zh-CN" sz="1800" smtClean="0"/>
          </a:p>
          <a:p>
            <a:pPr>
              <a:spcBef>
                <a:spcPct val="0"/>
              </a:spcBef>
            </a:pPr>
            <a:r>
              <a:rPr lang="en-US" altLang="zh-CN" sz="1800" smtClean="0"/>
              <a:t>import java.util.Date;</a:t>
            </a:r>
            <a:endParaRPr lang="zh-CN" altLang="zh-CN" sz="1800" smtClean="0"/>
          </a:p>
          <a:p>
            <a:pPr>
              <a:spcBef>
                <a:spcPct val="0"/>
              </a:spcBef>
            </a:pPr>
            <a:r>
              <a:rPr lang="en-US" altLang="zh-CN" sz="1800" smtClean="0"/>
              <a:t> </a:t>
            </a:r>
            <a:endParaRPr lang="zh-CN" altLang="zh-CN" sz="1800" smtClean="0"/>
          </a:p>
          <a:p>
            <a:pPr>
              <a:spcBef>
                <a:spcPct val="0"/>
              </a:spcBef>
            </a:pPr>
            <a:r>
              <a:rPr lang="en-US" altLang="zh-CN" sz="1800" smtClean="0"/>
              <a:t>public class TestDate {</a:t>
            </a:r>
            <a:endParaRPr lang="zh-CN" altLang="zh-CN" sz="1800" smtClean="0"/>
          </a:p>
          <a:p>
            <a:pPr>
              <a:spcBef>
                <a:spcPct val="0"/>
              </a:spcBef>
            </a:pPr>
            <a:r>
              <a:rPr lang="en-US" altLang="zh-CN" sz="1800" smtClean="0"/>
              <a:t>	public static void main(String[] args) {</a:t>
            </a:r>
            <a:endParaRPr lang="zh-CN" altLang="zh-CN" sz="1800" smtClean="0"/>
          </a:p>
          <a:p>
            <a:pPr>
              <a:spcBef>
                <a:spcPct val="0"/>
              </a:spcBef>
            </a:pPr>
            <a:r>
              <a:rPr lang="en-US" altLang="zh-CN" sz="1800" smtClean="0"/>
              <a:t>		Date now = new Date();</a:t>
            </a:r>
            <a:endParaRPr lang="zh-CN" altLang="zh-CN" sz="1800" smtClean="0"/>
          </a:p>
          <a:p>
            <a:pPr>
              <a:spcBef>
                <a:spcPct val="0"/>
              </a:spcBef>
            </a:pPr>
            <a:r>
              <a:rPr lang="en-US" altLang="zh-CN" sz="1800" smtClean="0"/>
              <a:t>		System.out.println(now); </a:t>
            </a:r>
            <a:endParaRPr lang="zh-CN" altLang="zh-CN" sz="1800" smtClean="0"/>
          </a:p>
          <a:p>
            <a:pPr>
              <a:spcBef>
                <a:spcPct val="0"/>
              </a:spcBef>
            </a:pPr>
            <a:r>
              <a:rPr lang="en-US" altLang="zh-CN" sz="1800" smtClean="0"/>
              <a:t> </a:t>
            </a:r>
            <a:endParaRPr lang="zh-CN" altLang="zh-CN" sz="1800" smtClean="0"/>
          </a:p>
          <a:p>
            <a:pPr>
              <a:spcBef>
                <a:spcPct val="0"/>
              </a:spcBef>
            </a:pPr>
            <a:r>
              <a:rPr lang="en-US" altLang="zh-CN" sz="1800" smtClean="0"/>
              <a:t>		SimpleDateFormat dateFormatter = new SimpleDateFormat("yyyy.MM.dd  hh:mm:ss a z E ");</a:t>
            </a:r>
            <a:endParaRPr lang="zh-CN" altLang="zh-CN" sz="1800" smtClean="0"/>
          </a:p>
          <a:p>
            <a:pPr>
              <a:spcBef>
                <a:spcPct val="0"/>
              </a:spcBef>
            </a:pPr>
            <a:r>
              <a:rPr lang="en-US" altLang="zh-CN" sz="1800" smtClean="0"/>
              <a:t>		System.out.println(dateFormatter.format(now));</a:t>
            </a:r>
            <a:endParaRPr lang="zh-CN" altLang="zh-CN" sz="1800" smtClean="0"/>
          </a:p>
          <a:p>
            <a:pPr>
              <a:spcBef>
                <a:spcPct val="0"/>
              </a:spcBef>
            </a:pPr>
            <a:r>
              <a:rPr lang="en-US" altLang="zh-CN" sz="1800" smtClean="0"/>
              <a:t> </a:t>
            </a:r>
            <a:endParaRPr lang="zh-CN" altLang="zh-CN" sz="1800" smtClean="0"/>
          </a:p>
          <a:p>
            <a:pPr>
              <a:spcBef>
                <a:spcPct val="0"/>
              </a:spcBef>
            </a:pPr>
            <a:r>
              <a:rPr lang="en-US" altLang="zh-CN" sz="1800" smtClean="0"/>
              <a:t>	}</a:t>
            </a:r>
            <a:endParaRPr lang="zh-CN" altLang="zh-CN" sz="1800" smtClean="0"/>
          </a:p>
          <a:p>
            <a:pPr>
              <a:spcBef>
                <a:spcPct val="0"/>
              </a:spcBef>
            </a:pPr>
            <a:r>
              <a:rPr lang="en-US" altLang="zh-CN" sz="1800" smtClean="0"/>
              <a:t>}</a:t>
            </a:r>
            <a:endParaRPr lang="zh-CN" altLang="zh-CN" sz="1800" smtClean="0"/>
          </a:p>
          <a:p>
            <a:pPr>
              <a:spcBef>
                <a:spcPct val="0"/>
              </a:spcBef>
            </a:pPr>
            <a:endParaRPr lang="zh-CN" altLang="en-US" sz="1800" smtClean="0"/>
          </a:p>
        </p:txBody>
      </p:sp>
      <p:sp>
        <p:nvSpPr>
          <p:cNvPr id="117762" name="标题 1"/>
          <p:cNvSpPr>
            <a:spLocks noGrp="1"/>
          </p:cNvSpPr>
          <p:nvPr>
            <p:ph type="title"/>
          </p:nvPr>
        </p:nvSpPr>
        <p:spPr bwMode="auto">
          <a:ln>
            <a:miter lim="800000"/>
            <a:headEnd/>
            <a:tailEnd/>
          </a:ln>
        </p:spPr>
        <p:txBody>
          <a:bodyPr wrap="square" numCol="1" anchorCtr="0" compatLnSpc="1">
            <a:prstTxWarp prst="textNoShape">
              <a:avLst/>
            </a:prstTxWarp>
          </a:bodyPr>
          <a:lstStyle/>
          <a:p>
            <a:pPr>
              <a:defRPr/>
            </a:pPr>
            <a:r>
              <a:rPr lang="en-US" altLang="zh-CN" sz="3075" smtClean="0"/>
              <a:t>Date and Time</a:t>
            </a:r>
            <a:endParaRPr lang="zh-CN" altLang="en-US" sz="3075" smtClean="0"/>
          </a:p>
        </p:txBody>
      </p:sp>
      <p:sp>
        <p:nvSpPr>
          <p:cNvPr id="117764" name="内容占位符 6"/>
          <p:cNvSpPr>
            <a:spLocks noGrp="1"/>
          </p:cNvSpPr>
          <p:nvPr>
            <p:ph sz="half" idx="4294967295"/>
          </p:nvPr>
        </p:nvSpPr>
        <p:spPr>
          <a:xfrm>
            <a:off x="874712" y="5249863"/>
            <a:ext cx="4557367" cy="757237"/>
          </a:xfrm>
        </p:spPr>
        <p:txBody>
          <a:bodyPr>
            <a:normAutofit/>
          </a:bodyPr>
          <a:lstStyle/>
          <a:p>
            <a:pPr marL="273844" indent="-191691">
              <a:spcBef>
                <a:spcPct val="0"/>
              </a:spcBef>
              <a:defRPr/>
            </a:pPr>
            <a:r>
              <a:rPr lang="en-US" altLang="zh-CN" sz="1500" dirty="0"/>
              <a:t>Wed Sep 26 13:46:57 CST 2012</a:t>
            </a:r>
            <a:endParaRPr lang="zh-CN" altLang="zh-CN" sz="1500" dirty="0"/>
          </a:p>
          <a:p>
            <a:pPr marL="273844" indent="-191691">
              <a:spcBef>
                <a:spcPct val="0"/>
              </a:spcBef>
              <a:defRPr/>
            </a:pPr>
            <a:r>
              <a:rPr lang="en-US" altLang="zh-CN" sz="1500" dirty="0"/>
              <a:t>2012.09.26  01:46:57 </a:t>
            </a:r>
            <a:r>
              <a:rPr lang="zh-CN" altLang="zh-CN" sz="1500" dirty="0"/>
              <a:t>下午</a:t>
            </a:r>
            <a:r>
              <a:rPr lang="en-US" altLang="zh-CN" sz="1500" dirty="0"/>
              <a:t> CST </a:t>
            </a:r>
            <a:r>
              <a:rPr lang="zh-CN" altLang="zh-CN" sz="1500" dirty="0"/>
              <a:t>星期三</a:t>
            </a:r>
          </a:p>
          <a:p>
            <a:pPr marL="273844" indent="-191691">
              <a:spcBef>
                <a:spcPct val="0"/>
              </a:spcBef>
              <a:defRPr/>
            </a:pPr>
            <a:endParaRPr lang="zh-CN" altLang="en-US" sz="1500" dirty="0"/>
          </a:p>
        </p:txBody>
      </p:sp>
      <p:sp>
        <p:nvSpPr>
          <p:cNvPr id="2" name="灯片编号占位符 1"/>
          <p:cNvSpPr>
            <a:spLocks noGrp="1"/>
          </p:cNvSpPr>
          <p:nvPr>
            <p:ph type="sldNum" sz="quarter" idx="12"/>
          </p:nvPr>
        </p:nvSpPr>
        <p:spPr/>
        <p:txBody>
          <a:bodyPr/>
          <a:lstStyle/>
          <a:p>
            <a:pPr>
              <a:defRPr/>
            </a:pPr>
            <a:fld id="{83905CD1-56F1-493F-A0E5-60A2CC48E643}" type="slidenum">
              <a:rPr lang="zh-CN" altLang="en-US"/>
              <a:pPr>
                <a:defRPr/>
              </a:pPr>
              <a:t>171</a:t>
            </a:fld>
            <a:endParaRPr lang="zh-CN" altLang="en-US"/>
          </a:p>
        </p:txBody>
      </p:sp>
    </p:spTree>
  </p:cSld>
  <p:clrMapOvr>
    <a:masterClrMapping/>
  </p:clrMapOvr>
  <p:transition spd="slow"/>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bwMode="auto">
          <a:xfrm>
            <a:off x="308525" y="190820"/>
            <a:ext cx="5724525" cy="750094"/>
          </a:xfrm>
        </p:spPr>
        <p:txBody>
          <a:bodyPr wrap="square" numCol="1" anchorCtr="0" compatLnSpc="1">
            <a:prstTxWarp prst="textNoShape">
              <a:avLst/>
            </a:prstTxWarp>
          </a:bodyPr>
          <a:lstStyle/>
          <a:p>
            <a:pPr>
              <a:defRPr/>
            </a:pPr>
            <a:r>
              <a:rPr lang="en-US" altLang="zh-CN" sz="3075" smtClean="0"/>
              <a:t>the Calendar class</a:t>
            </a:r>
            <a:endParaRPr lang="zh-CN" altLang="en-US" sz="3075" smtClean="0"/>
          </a:p>
        </p:txBody>
      </p:sp>
      <p:sp>
        <p:nvSpPr>
          <p:cNvPr id="118787" name="内容占位符 2"/>
          <p:cNvSpPr>
            <a:spLocks noGrp="1"/>
          </p:cNvSpPr>
          <p:nvPr>
            <p:ph idx="1"/>
          </p:nvPr>
        </p:nvSpPr>
        <p:spPr/>
        <p:txBody>
          <a:bodyPr/>
          <a:lstStyle/>
          <a:p>
            <a:pPr marL="273844" indent="-191691">
              <a:defRPr/>
            </a:pPr>
            <a:r>
              <a:rPr lang="en-US" altLang="zh-CN" sz="2025" smtClean="0"/>
              <a:t>The class Calendar maintains a set of calendar fields such as YEAR, MONTH, DAY_OF_MONTH, HOUR, MINUTE, SECOND, MILLISECOND and provides operations on these calendar fields, such as getting the date of the previous week or roll forward by 3 days. </a:t>
            </a:r>
            <a:endParaRPr lang="zh-CN" altLang="en-US" sz="2025" smtClean="0"/>
          </a:p>
        </p:txBody>
      </p:sp>
      <p:sp>
        <p:nvSpPr>
          <p:cNvPr id="2" name="灯片编号占位符 1"/>
          <p:cNvSpPr>
            <a:spLocks noGrp="1"/>
          </p:cNvSpPr>
          <p:nvPr>
            <p:ph type="sldNum" sz="quarter" idx="12"/>
          </p:nvPr>
        </p:nvSpPr>
        <p:spPr/>
        <p:txBody>
          <a:bodyPr/>
          <a:lstStyle/>
          <a:p>
            <a:pPr>
              <a:defRPr/>
            </a:pPr>
            <a:fld id="{38927BCF-B44A-4620-BE7D-7EF59005B275}" type="slidenum">
              <a:rPr lang="zh-CN" altLang="en-US"/>
              <a:pPr>
                <a:defRPr/>
              </a:pPr>
              <a:t>172</a:t>
            </a:fld>
            <a:endParaRPr lang="zh-CN" altLang="en-US"/>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内容占位符 2"/>
          <p:cNvSpPr>
            <a:spLocks noGrp="1"/>
          </p:cNvSpPr>
          <p:nvPr>
            <p:ph idx="1"/>
          </p:nvPr>
        </p:nvSpPr>
        <p:spPr/>
        <p:txBody>
          <a:bodyPr/>
          <a:lstStyle/>
          <a:p>
            <a:pPr>
              <a:spcBef>
                <a:spcPct val="0"/>
              </a:spcBef>
            </a:pPr>
            <a:r>
              <a:rPr lang="en-US" altLang="zh-CN" sz="1800" dirty="0" smtClean="0"/>
              <a:t>import </a:t>
            </a:r>
            <a:r>
              <a:rPr lang="en-US" altLang="zh-CN" sz="1800" dirty="0" err="1" smtClean="0"/>
              <a:t>java.util.Calendar</a:t>
            </a:r>
            <a:r>
              <a:rPr lang="en-US" altLang="zh-CN" sz="1800" dirty="0" smtClean="0"/>
              <a:t>;</a:t>
            </a:r>
            <a:endParaRPr lang="zh-CN" altLang="zh-CN" sz="1800" dirty="0" smtClean="0"/>
          </a:p>
          <a:p>
            <a:pPr>
              <a:spcBef>
                <a:spcPct val="0"/>
              </a:spcBef>
            </a:pPr>
            <a:r>
              <a:rPr lang="en-US" altLang="zh-CN" sz="1800" dirty="0" smtClean="0"/>
              <a:t> public class </a:t>
            </a:r>
            <a:r>
              <a:rPr lang="en-US" altLang="zh-CN" sz="1800" dirty="0" err="1" smtClean="0"/>
              <a:t>TestCalendar</a:t>
            </a:r>
            <a:r>
              <a:rPr lang="en-US" altLang="zh-CN" sz="1800" dirty="0" smtClean="0"/>
              <a:t> {</a:t>
            </a:r>
            <a:endParaRPr lang="zh-CN" altLang="zh-CN" sz="1800" dirty="0" smtClean="0"/>
          </a:p>
          <a:p>
            <a:pPr>
              <a:spcBef>
                <a:spcPct val="0"/>
              </a:spcBef>
            </a:pPr>
            <a:r>
              <a:rPr lang="en-US" altLang="zh-CN" sz="1800" dirty="0" smtClean="0"/>
              <a:t>	public static void main(String[] </a:t>
            </a:r>
            <a:r>
              <a:rPr lang="en-US" altLang="zh-CN" sz="1800" dirty="0" err="1" smtClean="0"/>
              <a:t>args</a:t>
            </a:r>
            <a:r>
              <a:rPr lang="en-US" altLang="zh-CN" sz="1800" dirty="0" smtClean="0"/>
              <a:t>) {</a:t>
            </a:r>
            <a:endParaRPr lang="zh-CN" altLang="zh-CN" sz="1800" dirty="0" smtClean="0"/>
          </a:p>
          <a:p>
            <a:pPr>
              <a:spcBef>
                <a:spcPct val="0"/>
              </a:spcBef>
            </a:pPr>
            <a:r>
              <a:rPr lang="en-US" altLang="zh-CN" sz="1800" dirty="0" smtClean="0"/>
              <a:t>		</a:t>
            </a:r>
            <a:r>
              <a:rPr lang="en-US" altLang="zh-CN" sz="1800" dirty="0" smtClean="0">
                <a:solidFill>
                  <a:srgbClr val="FF0000"/>
                </a:solidFill>
              </a:rPr>
              <a:t>Calendar </a:t>
            </a:r>
            <a:r>
              <a:rPr lang="en-US" altLang="zh-CN" sz="1800" dirty="0" err="1" smtClean="0">
                <a:solidFill>
                  <a:srgbClr val="FF0000"/>
                </a:solidFill>
              </a:rPr>
              <a:t>cal</a:t>
            </a:r>
            <a:r>
              <a:rPr lang="en-US" altLang="zh-CN" sz="1800" dirty="0" smtClean="0">
                <a:solidFill>
                  <a:srgbClr val="FF0000"/>
                </a:solidFill>
              </a:rPr>
              <a:t> = </a:t>
            </a:r>
            <a:r>
              <a:rPr lang="en-US" altLang="zh-CN" sz="1800" dirty="0" err="1" smtClean="0">
                <a:solidFill>
                  <a:srgbClr val="FF0000"/>
                </a:solidFill>
              </a:rPr>
              <a:t>Calendar.getInstance</a:t>
            </a:r>
            <a:r>
              <a:rPr lang="en-US" altLang="zh-CN" sz="1800" dirty="0" smtClean="0">
                <a:solidFill>
                  <a:srgbClr val="FF0000"/>
                </a:solidFill>
              </a:rPr>
              <a:t>();</a:t>
            </a:r>
            <a:endParaRPr lang="zh-CN" altLang="zh-CN" sz="1800" dirty="0" smtClean="0">
              <a:solidFill>
                <a:srgbClr val="FF0000"/>
              </a:solidFill>
            </a:endParaRPr>
          </a:p>
          <a:p>
            <a:pPr>
              <a:spcBef>
                <a:spcPct val="0"/>
              </a:spcBef>
            </a:pPr>
            <a:r>
              <a:rPr lang="en-US" altLang="zh-CN" sz="1800" dirty="0" smtClean="0"/>
              <a:t>		</a:t>
            </a:r>
            <a:r>
              <a:rPr lang="en-US" altLang="zh-CN" sz="1800" dirty="0" err="1" smtClean="0"/>
              <a:t>int</a:t>
            </a:r>
            <a:r>
              <a:rPr lang="en-US" altLang="zh-CN" sz="1800" dirty="0" smtClean="0"/>
              <a:t> year = </a:t>
            </a:r>
            <a:r>
              <a:rPr lang="en-US" altLang="zh-CN" sz="1800" dirty="0" err="1" smtClean="0"/>
              <a:t>cal.get</a:t>
            </a:r>
            <a:r>
              <a:rPr lang="en-US" altLang="zh-CN" sz="1800" dirty="0" smtClean="0"/>
              <a:t>(</a:t>
            </a:r>
            <a:r>
              <a:rPr lang="en-US" altLang="zh-CN" sz="1800" dirty="0" err="1" smtClean="0"/>
              <a:t>Calendar.YEAR</a:t>
            </a:r>
            <a:r>
              <a:rPr lang="en-US" altLang="zh-CN" sz="1800" dirty="0" smtClean="0"/>
              <a:t>);</a:t>
            </a:r>
            <a:endParaRPr lang="zh-CN" altLang="zh-CN" sz="1800" dirty="0" smtClean="0"/>
          </a:p>
          <a:p>
            <a:pPr>
              <a:spcBef>
                <a:spcPct val="0"/>
              </a:spcBef>
            </a:pPr>
            <a:r>
              <a:rPr lang="en-US" altLang="zh-CN" sz="1800" dirty="0" smtClean="0"/>
              <a:t>		</a:t>
            </a:r>
            <a:r>
              <a:rPr lang="en-US" altLang="zh-CN" sz="1800" dirty="0" err="1" smtClean="0"/>
              <a:t>int</a:t>
            </a:r>
            <a:r>
              <a:rPr lang="en-US" altLang="zh-CN" sz="1800" dirty="0" smtClean="0"/>
              <a:t> month = </a:t>
            </a:r>
            <a:r>
              <a:rPr lang="en-US" altLang="zh-CN" sz="1800" dirty="0" err="1" smtClean="0"/>
              <a:t>cal.get</a:t>
            </a:r>
            <a:r>
              <a:rPr lang="en-US" altLang="zh-CN" sz="1800" dirty="0" smtClean="0"/>
              <a:t>(</a:t>
            </a:r>
            <a:r>
              <a:rPr lang="en-US" altLang="zh-CN" sz="1800" dirty="0" err="1" smtClean="0"/>
              <a:t>Calendar.MONTH</a:t>
            </a:r>
            <a:r>
              <a:rPr lang="en-US" altLang="zh-CN" sz="1800" dirty="0" smtClean="0"/>
              <a:t>); // 0 to 11</a:t>
            </a:r>
            <a:endParaRPr lang="zh-CN" altLang="zh-CN" sz="1800" dirty="0" smtClean="0"/>
          </a:p>
          <a:p>
            <a:pPr>
              <a:spcBef>
                <a:spcPct val="0"/>
              </a:spcBef>
            </a:pPr>
            <a:r>
              <a:rPr lang="en-US" altLang="zh-CN" sz="1800" dirty="0" smtClean="0"/>
              <a:t>		</a:t>
            </a:r>
            <a:r>
              <a:rPr lang="en-US" altLang="zh-CN" sz="1800" dirty="0" err="1" smtClean="0"/>
              <a:t>int</a:t>
            </a:r>
            <a:r>
              <a:rPr lang="en-US" altLang="zh-CN" sz="1800" dirty="0" smtClean="0"/>
              <a:t> day = </a:t>
            </a:r>
            <a:r>
              <a:rPr lang="en-US" altLang="zh-CN" sz="1800" dirty="0" err="1" smtClean="0"/>
              <a:t>cal.get</a:t>
            </a:r>
            <a:r>
              <a:rPr lang="en-US" altLang="zh-CN" sz="1800" dirty="0" smtClean="0"/>
              <a:t>(</a:t>
            </a:r>
            <a:r>
              <a:rPr lang="en-US" altLang="zh-CN" sz="1800" dirty="0" err="1" smtClean="0"/>
              <a:t>Calendar.DAY_OF_MONTH</a:t>
            </a:r>
            <a:r>
              <a:rPr lang="en-US" altLang="zh-CN" sz="1800" dirty="0" smtClean="0"/>
              <a:t>);</a:t>
            </a:r>
            <a:endParaRPr lang="zh-CN" altLang="zh-CN" sz="1800" dirty="0" smtClean="0"/>
          </a:p>
          <a:p>
            <a:pPr>
              <a:spcBef>
                <a:spcPct val="0"/>
              </a:spcBef>
            </a:pPr>
            <a:r>
              <a:rPr lang="en-US" altLang="zh-CN" sz="1800" dirty="0" smtClean="0"/>
              <a:t>		</a:t>
            </a:r>
            <a:r>
              <a:rPr lang="en-US" altLang="zh-CN" sz="1800" dirty="0" err="1" smtClean="0"/>
              <a:t>int</a:t>
            </a:r>
            <a:r>
              <a:rPr lang="en-US" altLang="zh-CN" sz="1800" dirty="0" smtClean="0"/>
              <a:t> hour = </a:t>
            </a:r>
            <a:r>
              <a:rPr lang="en-US" altLang="zh-CN" sz="1800" dirty="0" err="1" smtClean="0"/>
              <a:t>cal.get</a:t>
            </a:r>
            <a:r>
              <a:rPr lang="en-US" altLang="zh-CN" sz="1800" dirty="0" smtClean="0"/>
              <a:t>(</a:t>
            </a:r>
            <a:r>
              <a:rPr lang="en-US" altLang="zh-CN" sz="1800" dirty="0" err="1" smtClean="0"/>
              <a:t>Calendar.HOUR_OF_DAY</a:t>
            </a:r>
            <a:r>
              <a:rPr lang="en-US" altLang="zh-CN" sz="1800" dirty="0" smtClean="0"/>
              <a:t>);</a:t>
            </a:r>
            <a:endParaRPr lang="zh-CN" altLang="zh-CN" sz="1800" dirty="0" smtClean="0"/>
          </a:p>
          <a:p>
            <a:pPr>
              <a:spcBef>
                <a:spcPct val="0"/>
              </a:spcBef>
            </a:pPr>
            <a:r>
              <a:rPr lang="en-US" altLang="zh-CN" sz="1800" dirty="0" smtClean="0"/>
              <a:t>		</a:t>
            </a:r>
            <a:r>
              <a:rPr lang="en-US" altLang="zh-CN" sz="1800" dirty="0" err="1" smtClean="0"/>
              <a:t>int</a:t>
            </a:r>
            <a:r>
              <a:rPr lang="en-US" altLang="zh-CN" sz="1800" dirty="0" smtClean="0"/>
              <a:t> minute = </a:t>
            </a:r>
            <a:r>
              <a:rPr lang="en-US" altLang="zh-CN" sz="1800" dirty="0" err="1" smtClean="0"/>
              <a:t>cal.get</a:t>
            </a:r>
            <a:r>
              <a:rPr lang="en-US" altLang="zh-CN" sz="1800" dirty="0" smtClean="0"/>
              <a:t>(</a:t>
            </a:r>
            <a:r>
              <a:rPr lang="en-US" altLang="zh-CN" sz="1800" dirty="0" err="1" smtClean="0"/>
              <a:t>Calendar.MINUTE</a:t>
            </a:r>
            <a:r>
              <a:rPr lang="en-US" altLang="zh-CN" sz="1800" dirty="0" smtClean="0"/>
              <a:t>);</a:t>
            </a:r>
            <a:endParaRPr lang="zh-CN" altLang="zh-CN" sz="1800" dirty="0" smtClean="0"/>
          </a:p>
          <a:p>
            <a:pPr>
              <a:spcBef>
                <a:spcPct val="0"/>
              </a:spcBef>
            </a:pPr>
            <a:r>
              <a:rPr lang="en-US" altLang="zh-CN" sz="1800" dirty="0" smtClean="0"/>
              <a:t>		</a:t>
            </a:r>
            <a:r>
              <a:rPr lang="en-US" altLang="zh-CN" sz="1800" dirty="0" err="1" smtClean="0"/>
              <a:t>int</a:t>
            </a:r>
            <a:r>
              <a:rPr lang="en-US" altLang="zh-CN" sz="1800" dirty="0" smtClean="0"/>
              <a:t> second = </a:t>
            </a:r>
            <a:r>
              <a:rPr lang="en-US" altLang="zh-CN" sz="1800" dirty="0" err="1" smtClean="0"/>
              <a:t>cal.get</a:t>
            </a:r>
            <a:r>
              <a:rPr lang="en-US" altLang="zh-CN" sz="1800" dirty="0" smtClean="0"/>
              <a:t>(</a:t>
            </a:r>
            <a:r>
              <a:rPr lang="en-US" altLang="zh-CN" sz="1800" dirty="0" err="1" smtClean="0"/>
              <a:t>Calendar.SECOND</a:t>
            </a:r>
            <a:r>
              <a:rPr lang="en-US" altLang="zh-CN" sz="1800" dirty="0" smtClean="0"/>
              <a:t>);</a:t>
            </a:r>
            <a:endParaRPr lang="zh-CN" altLang="zh-CN" sz="1800" dirty="0" smtClean="0"/>
          </a:p>
          <a:p>
            <a:pPr>
              <a:spcBef>
                <a:spcPct val="0"/>
              </a:spcBef>
            </a:pPr>
            <a:r>
              <a:rPr lang="en-US" altLang="zh-CN" sz="1800" dirty="0" smtClean="0"/>
              <a:t> </a:t>
            </a:r>
            <a:endParaRPr lang="zh-CN" altLang="zh-CN" sz="1800" dirty="0" smtClean="0"/>
          </a:p>
          <a:p>
            <a:pPr>
              <a:spcBef>
                <a:spcPct val="0"/>
              </a:spcBef>
            </a:pPr>
            <a:r>
              <a:rPr lang="en-US" altLang="zh-CN" sz="1800" dirty="0" smtClean="0"/>
              <a:t>		</a:t>
            </a:r>
            <a:r>
              <a:rPr lang="en-US" altLang="zh-CN" sz="1800" dirty="0" err="1" smtClean="0"/>
              <a:t>System.out.printf</a:t>
            </a:r>
            <a:r>
              <a:rPr lang="en-US" altLang="zh-CN" sz="1800" dirty="0" smtClean="0"/>
              <a:t>("Now is %4d/%02d/%02d %02d:%02d:%02d\n", </a:t>
            </a:r>
            <a:r>
              <a:rPr lang="en-US" altLang="zh-CN" sz="1800" dirty="0" err="1" smtClean="0"/>
              <a:t>year,month</a:t>
            </a:r>
            <a:r>
              <a:rPr lang="en-US" altLang="zh-CN" sz="1800" dirty="0" smtClean="0"/>
              <a:t> + 1, day, hour, minute, second);  </a:t>
            </a:r>
          </a:p>
          <a:p>
            <a:pPr>
              <a:spcBef>
                <a:spcPct val="0"/>
              </a:spcBef>
            </a:pPr>
            <a:r>
              <a:rPr lang="en-US" altLang="zh-CN" sz="1800" dirty="0" smtClean="0"/>
              <a:t>//Output: Now is 2012/09/26 13:55:05</a:t>
            </a:r>
            <a:endParaRPr lang="zh-CN" altLang="zh-CN" sz="1800" dirty="0" smtClean="0"/>
          </a:p>
          <a:p>
            <a:pPr>
              <a:spcBef>
                <a:spcPct val="0"/>
              </a:spcBef>
            </a:pPr>
            <a:r>
              <a:rPr lang="en-US" altLang="zh-CN" sz="1800" dirty="0" smtClean="0"/>
              <a:t>	}</a:t>
            </a:r>
            <a:endParaRPr lang="zh-CN" altLang="zh-CN" sz="1800" dirty="0" smtClean="0"/>
          </a:p>
          <a:p>
            <a:pPr>
              <a:spcBef>
                <a:spcPct val="0"/>
              </a:spcBef>
            </a:pPr>
            <a:r>
              <a:rPr lang="en-US" altLang="zh-CN" sz="1800" dirty="0" smtClean="0"/>
              <a:t>}</a:t>
            </a:r>
            <a:endParaRPr lang="zh-CN" altLang="zh-CN" sz="1800" dirty="0" smtClean="0"/>
          </a:p>
          <a:p>
            <a:pPr>
              <a:spcBef>
                <a:spcPct val="0"/>
              </a:spcBef>
            </a:pPr>
            <a:endParaRPr lang="zh-CN" altLang="en-US" sz="1500" dirty="0" smtClean="0"/>
          </a:p>
        </p:txBody>
      </p:sp>
      <p:sp>
        <p:nvSpPr>
          <p:cNvPr id="119810" name="标题 1"/>
          <p:cNvSpPr>
            <a:spLocks noGrp="1"/>
          </p:cNvSpPr>
          <p:nvPr>
            <p:ph type="title"/>
          </p:nvPr>
        </p:nvSpPr>
        <p:spPr bwMode="auto">
          <a:ln>
            <a:miter lim="800000"/>
            <a:headEnd/>
            <a:tailEnd/>
          </a:ln>
        </p:spPr>
        <p:txBody>
          <a:bodyPr wrap="square" numCol="1" anchorCtr="0" compatLnSpc="1">
            <a:prstTxWarp prst="textNoShape">
              <a:avLst/>
            </a:prstTxWarp>
          </a:bodyPr>
          <a:lstStyle/>
          <a:p>
            <a:pPr>
              <a:defRPr/>
            </a:pPr>
            <a:r>
              <a:rPr lang="en-US" altLang="zh-CN" sz="3075" smtClean="0"/>
              <a:t>Calendar</a:t>
            </a:r>
            <a:endParaRPr lang="zh-CN" altLang="en-US" sz="3075" smtClean="0"/>
          </a:p>
        </p:txBody>
      </p:sp>
      <p:sp>
        <p:nvSpPr>
          <p:cNvPr id="2" name="灯片编号占位符 1"/>
          <p:cNvSpPr>
            <a:spLocks noGrp="1"/>
          </p:cNvSpPr>
          <p:nvPr>
            <p:ph type="sldNum" sz="quarter" idx="12"/>
          </p:nvPr>
        </p:nvSpPr>
        <p:spPr/>
        <p:txBody>
          <a:bodyPr/>
          <a:lstStyle/>
          <a:p>
            <a:pPr>
              <a:defRPr/>
            </a:pPr>
            <a:fld id="{28810975-E84D-456B-8FFE-10E0782EF7CD}" type="slidenum">
              <a:rPr lang="zh-CN" altLang="en-US"/>
              <a:pPr>
                <a:defRPr/>
              </a:pPr>
              <a:t>173</a:t>
            </a:fld>
            <a:endParaRPr lang="zh-CN" altLang="en-US"/>
          </a:p>
        </p:txBody>
      </p:sp>
    </p:spTree>
  </p:cSld>
  <p:clrMapOvr>
    <a:masterClrMapping/>
  </p:clrMapOvr>
  <p:transition spd="slow"/>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bwMode="auto">
          <a:xfrm>
            <a:off x="625397" y="329404"/>
            <a:ext cx="5724525" cy="750094"/>
          </a:xfrm>
        </p:spPr>
        <p:txBody>
          <a:bodyPr wrap="square" numCol="1" anchorCtr="0" compatLnSpc="1">
            <a:prstTxWarp prst="textNoShape">
              <a:avLst/>
            </a:prstTxWarp>
          </a:bodyPr>
          <a:lstStyle/>
          <a:p>
            <a:pPr>
              <a:defRPr/>
            </a:pPr>
            <a:r>
              <a:rPr lang="en-US" altLang="zh-CN" sz="3075" dirty="0" smtClean="0"/>
              <a:t>Calendar</a:t>
            </a:r>
            <a:endParaRPr lang="zh-CN" altLang="en-US" sz="3075" dirty="0" smtClean="0"/>
          </a:p>
        </p:txBody>
      </p:sp>
      <p:sp>
        <p:nvSpPr>
          <p:cNvPr id="262147" name="内容占位符 2"/>
          <p:cNvSpPr>
            <a:spLocks noGrp="1"/>
          </p:cNvSpPr>
          <p:nvPr>
            <p:ph idx="1"/>
          </p:nvPr>
        </p:nvSpPr>
        <p:spPr/>
        <p:txBody>
          <a:bodyPr/>
          <a:lstStyle/>
          <a:p>
            <a:r>
              <a:rPr lang="en-US" altLang="zh-CN" sz="1800" smtClean="0"/>
              <a:t>getTime()	Returns a Date object based on this Calendar's value.</a:t>
            </a:r>
            <a:endParaRPr lang="zh-CN" altLang="zh-CN" sz="1800" smtClean="0"/>
          </a:p>
          <a:p>
            <a:r>
              <a:rPr lang="en-US" altLang="zh-CN" sz="1800" smtClean="0"/>
              <a:t>setTime()	Sets this Calendar's time with the given Date</a:t>
            </a:r>
            <a:endParaRPr lang="zh-CN" altLang="zh-CN" sz="1800" smtClean="0"/>
          </a:p>
          <a:p>
            <a:r>
              <a:rPr lang="en-US" altLang="zh-CN" sz="1800" smtClean="0"/>
              <a:t>getTimeInMillis() 	Returns this Calendar's time value in milliseconds.</a:t>
            </a:r>
            <a:endParaRPr lang="zh-CN" altLang="zh-CN" sz="1800" smtClean="0"/>
          </a:p>
          <a:p>
            <a:r>
              <a:rPr lang="en-US" altLang="zh-CN" sz="1800" smtClean="0"/>
              <a:t>setTimeInMillis()	Sets the new time in UTC milliseconds from the epoch</a:t>
            </a:r>
            <a:endParaRPr lang="zh-CN" altLang="zh-CN" sz="1800" smtClean="0"/>
          </a:p>
          <a:p>
            <a:r>
              <a:rPr lang="en-US" altLang="zh-CN" sz="1800" smtClean="0"/>
              <a:t>setTimeZone()	Sets the time zone with the given time zone value</a:t>
            </a:r>
            <a:endParaRPr lang="zh-CN" altLang="zh-CN" sz="1800" smtClean="0"/>
          </a:p>
          <a:p>
            <a:endParaRPr lang="zh-CN" altLang="en-US" sz="1800" smtClean="0"/>
          </a:p>
        </p:txBody>
      </p:sp>
      <p:sp>
        <p:nvSpPr>
          <p:cNvPr id="2" name="灯片编号占位符 1"/>
          <p:cNvSpPr>
            <a:spLocks noGrp="1"/>
          </p:cNvSpPr>
          <p:nvPr>
            <p:ph type="sldNum" sz="quarter" idx="12"/>
          </p:nvPr>
        </p:nvSpPr>
        <p:spPr/>
        <p:txBody>
          <a:bodyPr/>
          <a:lstStyle/>
          <a:p>
            <a:pPr>
              <a:defRPr/>
            </a:pPr>
            <a:fld id="{A253F656-7335-423E-B877-752C34737E1B}" type="slidenum">
              <a:rPr lang="zh-CN" altLang="en-US"/>
              <a:pPr>
                <a:defRPr/>
              </a:pPr>
              <a:t>174</a:t>
            </a:fld>
            <a:endParaRPr lang="zh-CN" altLang="en-US"/>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bwMode="auto">
          <a:xfrm>
            <a:off x="616343" y="399050"/>
            <a:ext cx="5724525" cy="750094"/>
          </a:xfrm>
        </p:spPr>
        <p:txBody>
          <a:bodyPr wrap="square" numCol="1" anchorCtr="0" compatLnSpc="1">
            <a:prstTxWarp prst="textNoShape">
              <a:avLst/>
            </a:prstTxWarp>
          </a:bodyPr>
          <a:lstStyle/>
          <a:p>
            <a:pPr>
              <a:defRPr/>
            </a:pPr>
            <a:r>
              <a:rPr lang="en-US" altLang="zh-CN" sz="3075" dirty="0" smtClean="0"/>
              <a:t>Gregorian calendar</a:t>
            </a:r>
            <a:endParaRPr lang="zh-CN" altLang="en-US" sz="3075" dirty="0" smtClean="0"/>
          </a:p>
        </p:txBody>
      </p:sp>
      <p:sp>
        <p:nvSpPr>
          <p:cNvPr id="121859" name="内容占位符 2"/>
          <p:cNvSpPr>
            <a:spLocks noGrp="1"/>
          </p:cNvSpPr>
          <p:nvPr>
            <p:ph idx="1"/>
          </p:nvPr>
        </p:nvSpPr>
        <p:spPr/>
        <p:txBody>
          <a:bodyPr/>
          <a:lstStyle/>
          <a:p>
            <a:pPr marL="273844" indent="-191691">
              <a:defRPr/>
            </a:pPr>
            <a:r>
              <a:rPr lang="en-US" altLang="zh-CN" sz="2025" dirty="0" smtClean="0"/>
              <a:t>The calendar that we use today is called the Gregorian calendar. </a:t>
            </a:r>
          </a:p>
          <a:p>
            <a:pPr marL="273844" indent="-191691">
              <a:defRPr/>
            </a:pPr>
            <a:r>
              <a:rPr lang="en-US" altLang="zh-CN" sz="2025" dirty="0" smtClean="0"/>
              <a:t>The Gregorian calendar  is today's internationally accepted civil calendar and is also known as the "Western calendar" or "Christian calendar". It was named after the man who first introduced it in February 1582: Pope Gregory XIII.</a:t>
            </a:r>
          </a:p>
          <a:p>
            <a:pPr marL="273844" indent="-191691">
              <a:defRPr/>
            </a:pPr>
            <a:endParaRPr lang="zh-CN" altLang="en-US" sz="2025" dirty="0" smtClean="0"/>
          </a:p>
        </p:txBody>
      </p:sp>
      <p:sp>
        <p:nvSpPr>
          <p:cNvPr id="2" name="灯片编号占位符 1"/>
          <p:cNvSpPr>
            <a:spLocks noGrp="1"/>
          </p:cNvSpPr>
          <p:nvPr>
            <p:ph type="sldNum" sz="quarter" idx="12"/>
          </p:nvPr>
        </p:nvSpPr>
        <p:spPr/>
        <p:txBody>
          <a:bodyPr/>
          <a:lstStyle/>
          <a:p>
            <a:pPr>
              <a:defRPr/>
            </a:pPr>
            <a:fld id="{76A16150-508C-4E03-B8C9-D289C0A7DCDB}" type="slidenum">
              <a:rPr lang="zh-CN" altLang="en-US"/>
              <a:pPr>
                <a:defRPr/>
              </a:pPr>
              <a:t>175</a:t>
            </a:fld>
            <a:endParaRPr lang="zh-CN" altLang="en-US"/>
          </a:p>
        </p:txBody>
      </p:sp>
      <p:pic>
        <p:nvPicPr>
          <p:cNvPr id="263173" name="Picture 2" descr="Gregory XII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88" y="3459163"/>
            <a:ext cx="2619375"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bwMode="auto">
          <a:xfrm>
            <a:off x="362846" y="217980"/>
            <a:ext cx="5724525" cy="750094"/>
          </a:xfrm>
        </p:spPr>
        <p:txBody>
          <a:bodyPr wrap="square" numCol="1" anchorCtr="0" compatLnSpc="1">
            <a:prstTxWarp prst="textNoShape">
              <a:avLst/>
            </a:prstTxWarp>
          </a:bodyPr>
          <a:lstStyle/>
          <a:p>
            <a:pPr>
              <a:defRPr/>
            </a:pPr>
            <a:r>
              <a:rPr lang="en-US" altLang="zh-CN" sz="3075" dirty="0" smtClean="0"/>
              <a:t>Gregorian calendar</a:t>
            </a:r>
            <a:endParaRPr lang="zh-CN" altLang="en-US" sz="3075" dirty="0" smtClean="0"/>
          </a:p>
        </p:txBody>
      </p:sp>
      <p:sp>
        <p:nvSpPr>
          <p:cNvPr id="121859" name="内容占位符 2"/>
          <p:cNvSpPr>
            <a:spLocks noGrp="1"/>
          </p:cNvSpPr>
          <p:nvPr>
            <p:ph idx="1"/>
          </p:nvPr>
        </p:nvSpPr>
        <p:spPr/>
        <p:txBody>
          <a:bodyPr/>
          <a:lstStyle/>
          <a:p>
            <a:pPr marL="273844" indent="-191691">
              <a:defRPr/>
            </a:pPr>
            <a:r>
              <a:rPr lang="en-US" altLang="zh-CN" sz="2025" dirty="0" smtClean="0"/>
              <a:t>The calendar is strictly a solar calendar based on a 365-day common year divided into 12 months of irregular lengths. Each month consists of either 30 or 31 days with 1 month consisting of 28 days during the common year. A Leap Year adds an extra day to make the second month of February 29 days long rather than 28 days.</a:t>
            </a:r>
          </a:p>
          <a:p>
            <a:pPr marL="273844" indent="-191691">
              <a:defRPr/>
            </a:pPr>
            <a:r>
              <a:rPr lang="en-US" altLang="zh-CN" sz="2025" dirty="0" smtClean="0"/>
              <a:t>In the Gregorian calendar, a leap year is a year that is divisible by 4 but not divisible by 100, or it is divisible by 400. </a:t>
            </a:r>
          </a:p>
          <a:p>
            <a:pPr marL="273844" indent="-191691">
              <a:defRPr/>
            </a:pPr>
            <a:endParaRPr lang="zh-CN" altLang="en-US" sz="2025" dirty="0" smtClean="0"/>
          </a:p>
        </p:txBody>
      </p:sp>
      <p:sp>
        <p:nvSpPr>
          <p:cNvPr id="2" name="灯片编号占位符 1"/>
          <p:cNvSpPr>
            <a:spLocks noGrp="1"/>
          </p:cNvSpPr>
          <p:nvPr>
            <p:ph type="sldNum" sz="quarter" idx="12"/>
          </p:nvPr>
        </p:nvSpPr>
        <p:spPr/>
        <p:txBody>
          <a:bodyPr/>
          <a:lstStyle/>
          <a:p>
            <a:pPr>
              <a:defRPr/>
            </a:pPr>
            <a:fld id="{AEE3DE7C-4D46-42A8-8BF7-D912AB0AA867}" type="slidenum">
              <a:rPr lang="zh-CN" altLang="en-US"/>
              <a:pPr>
                <a:defRPr/>
              </a:pPr>
              <a:t>176</a:t>
            </a:fld>
            <a:endParaRPr lang="zh-CN" altLang="en-US"/>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bwMode="auto">
          <a:xfrm>
            <a:off x="326632" y="329404"/>
            <a:ext cx="5724525" cy="750094"/>
          </a:xfrm>
        </p:spPr>
        <p:txBody>
          <a:bodyPr wrap="square" numCol="1" anchorCtr="0" compatLnSpc="1">
            <a:prstTxWarp prst="textNoShape">
              <a:avLst/>
            </a:prstTxWarp>
          </a:bodyPr>
          <a:lstStyle/>
          <a:p>
            <a:pPr>
              <a:defRPr/>
            </a:pPr>
            <a:r>
              <a:rPr lang="en-US" altLang="zh-CN" sz="3075" dirty="0" smtClean="0"/>
              <a:t>Gregorian calendar</a:t>
            </a:r>
            <a:endParaRPr lang="zh-CN" altLang="en-US" sz="3075" dirty="0" smtClean="0"/>
          </a:p>
        </p:txBody>
      </p:sp>
      <p:sp>
        <p:nvSpPr>
          <p:cNvPr id="121859" name="内容占位符 2"/>
          <p:cNvSpPr>
            <a:spLocks noGrp="1"/>
          </p:cNvSpPr>
          <p:nvPr>
            <p:ph idx="1"/>
          </p:nvPr>
        </p:nvSpPr>
        <p:spPr/>
        <p:txBody>
          <a:bodyPr/>
          <a:lstStyle/>
          <a:p>
            <a:pPr marL="273844" indent="-191691">
              <a:defRPr/>
            </a:pPr>
            <a:r>
              <a:rPr lang="en-US" altLang="zh-CN" sz="2025" dirty="0" err="1" smtClean="0"/>
              <a:t>Calendar.getInstance</a:t>
            </a:r>
            <a:r>
              <a:rPr lang="en-US" altLang="zh-CN" sz="2025" dirty="0" smtClean="0"/>
              <a:t>() returns an instance of implementation class </a:t>
            </a:r>
            <a:r>
              <a:rPr lang="en-US" altLang="zh-CN" sz="2025" dirty="0" err="1" smtClean="0"/>
              <a:t>java.util.GregorianCalendar</a:t>
            </a:r>
            <a:r>
              <a:rPr lang="en-US" altLang="zh-CN" sz="2025" dirty="0" smtClean="0"/>
              <a:t>.</a:t>
            </a:r>
          </a:p>
          <a:p>
            <a:pPr marL="273844" indent="-191691">
              <a:defRPr/>
            </a:pPr>
            <a:r>
              <a:rPr lang="en-US" altLang="zh-CN" sz="2025" dirty="0" smtClean="0"/>
              <a:t>The constructor GregorianCalendar() uses the current time, with the default time zone and locale.</a:t>
            </a:r>
            <a:endParaRPr lang="zh-CN" altLang="en-US" sz="2025" dirty="0" smtClean="0"/>
          </a:p>
        </p:txBody>
      </p:sp>
      <p:sp>
        <p:nvSpPr>
          <p:cNvPr id="2" name="灯片编号占位符 1"/>
          <p:cNvSpPr>
            <a:spLocks noGrp="1"/>
          </p:cNvSpPr>
          <p:nvPr>
            <p:ph type="sldNum" sz="quarter" idx="12"/>
          </p:nvPr>
        </p:nvSpPr>
        <p:spPr/>
        <p:txBody>
          <a:bodyPr/>
          <a:lstStyle/>
          <a:p>
            <a:pPr>
              <a:defRPr/>
            </a:pPr>
            <a:fld id="{819CADB6-2298-45F9-9C94-1280221D2AF7}" type="slidenum">
              <a:rPr lang="zh-CN" altLang="en-US"/>
              <a:pPr>
                <a:defRPr/>
              </a:pPr>
              <a:t>177</a:t>
            </a:fld>
            <a:endParaRPr lang="zh-CN" alt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bwMode="auto">
          <a:xfrm>
            <a:off x="652558" y="408103"/>
            <a:ext cx="5724525" cy="750094"/>
          </a:xfrm>
        </p:spPr>
        <p:txBody>
          <a:bodyPr wrap="square" numCol="1" anchorCtr="0" compatLnSpc="1">
            <a:prstTxWarp prst="textNoShape">
              <a:avLst/>
            </a:prstTxWarp>
          </a:bodyPr>
          <a:lstStyle/>
          <a:p>
            <a:pPr>
              <a:defRPr/>
            </a:pPr>
            <a:r>
              <a:rPr lang="en-US" altLang="zh-CN" sz="3075" dirty="0" smtClean="0"/>
              <a:t>Timing control</a:t>
            </a:r>
            <a:endParaRPr lang="zh-CN" altLang="en-US" sz="3075" dirty="0" smtClean="0"/>
          </a:p>
        </p:txBody>
      </p:sp>
      <p:sp>
        <p:nvSpPr>
          <p:cNvPr id="122883" name="内容占位符 2"/>
          <p:cNvSpPr>
            <a:spLocks noGrp="1"/>
          </p:cNvSpPr>
          <p:nvPr>
            <p:ph idx="1"/>
          </p:nvPr>
        </p:nvSpPr>
        <p:spPr/>
        <p:txBody>
          <a:bodyPr/>
          <a:lstStyle/>
          <a:p>
            <a:pPr marL="273844" indent="-191691">
              <a:defRPr/>
            </a:pPr>
            <a:r>
              <a:rPr lang="en-US" altLang="zh-CN" sz="2025" smtClean="0"/>
              <a:t>Java provides static methods in System class for timing control: </a:t>
            </a:r>
          </a:p>
          <a:p>
            <a:pPr marL="465535" lvl="1">
              <a:spcBef>
                <a:spcPts val="244"/>
              </a:spcBef>
              <a:defRPr/>
            </a:pPr>
            <a:r>
              <a:rPr lang="en-US" altLang="zh-CN" sz="1725" smtClean="0"/>
              <a:t>System.currentTimeMillis() </a:t>
            </a:r>
          </a:p>
          <a:p>
            <a:pPr marL="465535" lvl="1">
              <a:spcBef>
                <a:spcPts val="244"/>
              </a:spcBef>
              <a:defRPr/>
            </a:pPr>
            <a:r>
              <a:rPr lang="en-US" altLang="zh-CN" sz="1725" smtClean="0"/>
              <a:t>System.nanoTime().</a:t>
            </a:r>
            <a:endParaRPr lang="zh-CN" altLang="zh-CN" sz="1725" smtClean="0"/>
          </a:p>
          <a:p>
            <a:pPr marL="273844" indent="-191691">
              <a:defRPr/>
            </a:pPr>
            <a:endParaRPr lang="zh-CN" altLang="en-US" sz="2025" smtClean="0"/>
          </a:p>
        </p:txBody>
      </p:sp>
      <p:sp>
        <p:nvSpPr>
          <p:cNvPr id="2" name="灯片编号占位符 1"/>
          <p:cNvSpPr>
            <a:spLocks noGrp="1"/>
          </p:cNvSpPr>
          <p:nvPr>
            <p:ph type="sldNum" sz="quarter" idx="12"/>
          </p:nvPr>
        </p:nvSpPr>
        <p:spPr/>
        <p:txBody>
          <a:bodyPr/>
          <a:lstStyle/>
          <a:p>
            <a:pPr>
              <a:defRPr/>
            </a:pPr>
            <a:fld id="{F34755CC-5A0F-41A9-89D4-F9B4547F3B6E}" type="slidenum">
              <a:rPr lang="zh-CN" altLang="en-US"/>
              <a:pPr>
                <a:defRPr/>
              </a:pPr>
              <a:t>178</a:t>
            </a:fld>
            <a:endParaRPr lang="zh-CN" altLang="en-US"/>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bwMode="auto">
          <a:xfrm>
            <a:off x="299473" y="329404"/>
            <a:ext cx="5724525" cy="750094"/>
          </a:xfrm>
        </p:spPr>
        <p:txBody>
          <a:bodyPr wrap="square" numCol="1" anchorCtr="0" compatLnSpc="1">
            <a:prstTxWarp prst="textNoShape">
              <a:avLst/>
            </a:prstTxWarp>
          </a:bodyPr>
          <a:lstStyle/>
          <a:p>
            <a:pPr>
              <a:defRPr/>
            </a:pPr>
            <a:r>
              <a:rPr lang="en-US" altLang="zh-CN" sz="3075" dirty="0" err="1" smtClean="0"/>
              <a:t>currentTimeMillis</a:t>
            </a:r>
            <a:endParaRPr lang="zh-CN" altLang="en-US" sz="3075" dirty="0" smtClean="0"/>
          </a:p>
        </p:txBody>
      </p:sp>
      <p:sp>
        <p:nvSpPr>
          <p:cNvPr id="123907" name="内容占位符 2"/>
          <p:cNvSpPr>
            <a:spLocks noGrp="1"/>
          </p:cNvSpPr>
          <p:nvPr>
            <p:ph idx="1"/>
          </p:nvPr>
        </p:nvSpPr>
        <p:spPr/>
        <p:txBody>
          <a:bodyPr/>
          <a:lstStyle/>
          <a:p>
            <a:pPr marL="273844" indent="-191691">
              <a:defRPr/>
            </a:pPr>
            <a:r>
              <a:rPr lang="en-US" altLang="zh-CN" sz="2025" dirty="0" err="1" smtClean="0"/>
              <a:t>System.currentTimeMillis</a:t>
            </a:r>
            <a:r>
              <a:rPr lang="en-US" altLang="zh-CN" sz="2025" dirty="0" smtClean="0"/>
              <a:t>() returns the current time in milliseconds since January 1, 1970 00:00:00 GMT (known as an "epoch"), in long.</a:t>
            </a:r>
            <a:endParaRPr lang="zh-CN" altLang="zh-CN" sz="2025" dirty="0" smtClean="0"/>
          </a:p>
          <a:p>
            <a:pPr marL="465535" lvl="1">
              <a:spcBef>
                <a:spcPts val="244"/>
              </a:spcBef>
              <a:defRPr/>
            </a:pPr>
            <a:r>
              <a:rPr lang="en-US" altLang="zh-CN" sz="1725" dirty="0" smtClean="0"/>
              <a:t>// Measuring elapsed time</a:t>
            </a:r>
            <a:endParaRPr lang="zh-CN" altLang="zh-CN" sz="1725" dirty="0" smtClean="0"/>
          </a:p>
          <a:p>
            <a:pPr marL="465535" lvl="1">
              <a:spcBef>
                <a:spcPts val="244"/>
              </a:spcBef>
              <a:defRPr/>
            </a:pPr>
            <a:r>
              <a:rPr lang="en-US" altLang="zh-CN" sz="1725" dirty="0" smtClean="0"/>
              <a:t>long </a:t>
            </a:r>
            <a:r>
              <a:rPr lang="en-US" altLang="zh-CN" sz="1725" dirty="0" err="1" smtClean="0"/>
              <a:t>startTime</a:t>
            </a:r>
            <a:r>
              <a:rPr lang="en-US" altLang="zh-CN" sz="1725" dirty="0" smtClean="0"/>
              <a:t> = </a:t>
            </a:r>
            <a:r>
              <a:rPr lang="en-US" altLang="zh-CN" sz="1725" dirty="0" err="1" smtClean="0"/>
              <a:t>System.currentTimeMillis</a:t>
            </a:r>
            <a:r>
              <a:rPr lang="en-US" altLang="zh-CN" sz="1725" dirty="0" smtClean="0"/>
              <a:t>();</a:t>
            </a:r>
            <a:endParaRPr lang="zh-CN" altLang="zh-CN" sz="1725" dirty="0" smtClean="0"/>
          </a:p>
          <a:p>
            <a:pPr marL="465535" lvl="1">
              <a:spcBef>
                <a:spcPts val="244"/>
              </a:spcBef>
              <a:defRPr/>
            </a:pPr>
            <a:r>
              <a:rPr lang="en-US" altLang="zh-CN" sz="1725" dirty="0" smtClean="0"/>
              <a:t>// The code being measured</a:t>
            </a:r>
            <a:endParaRPr lang="zh-CN" altLang="zh-CN" sz="1725" dirty="0" smtClean="0"/>
          </a:p>
          <a:p>
            <a:pPr marL="465535" lvl="1">
              <a:spcBef>
                <a:spcPts val="244"/>
              </a:spcBef>
              <a:defRPr/>
            </a:pPr>
            <a:r>
              <a:rPr lang="en-US" altLang="zh-CN" sz="1725" dirty="0" smtClean="0"/>
              <a:t>  .......</a:t>
            </a:r>
            <a:endParaRPr lang="zh-CN" altLang="zh-CN" sz="1725" dirty="0" smtClean="0"/>
          </a:p>
          <a:p>
            <a:pPr marL="465535" lvl="1">
              <a:spcBef>
                <a:spcPts val="244"/>
              </a:spcBef>
              <a:defRPr/>
            </a:pPr>
            <a:r>
              <a:rPr lang="en-US" altLang="zh-CN" sz="1725" dirty="0" smtClean="0"/>
              <a:t>long </a:t>
            </a:r>
            <a:r>
              <a:rPr lang="en-US" altLang="zh-CN" sz="1725" dirty="0" err="1" smtClean="0"/>
              <a:t>estimatedTime</a:t>
            </a:r>
            <a:r>
              <a:rPr lang="en-US" altLang="zh-CN" sz="1725" dirty="0" smtClean="0"/>
              <a:t> = </a:t>
            </a:r>
            <a:r>
              <a:rPr lang="en-US" altLang="zh-CN" sz="1725" dirty="0" err="1" smtClean="0"/>
              <a:t>System.currentTimeMillis</a:t>
            </a:r>
            <a:r>
              <a:rPr lang="en-US" altLang="zh-CN" sz="1725" dirty="0" smtClean="0"/>
              <a:t>() - </a:t>
            </a:r>
            <a:r>
              <a:rPr lang="en-US" altLang="zh-CN" sz="1725" dirty="0" err="1" smtClean="0"/>
              <a:t>startTime</a:t>
            </a:r>
            <a:r>
              <a:rPr lang="en-US" altLang="zh-CN" sz="1725" dirty="0" smtClean="0"/>
              <a:t>;</a:t>
            </a:r>
            <a:endParaRPr lang="zh-CN" altLang="zh-CN" sz="1725" dirty="0" smtClean="0"/>
          </a:p>
          <a:p>
            <a:pPr marL="273844" indent="-191691">
              <a:defRPr/>
            </a:pPr>
            <a:endParaRPr lang="zh-CN" altLang="en-US" sz="2025" dirty="0" smtClean="0"/>
          </a:p>
        </p:txBody>
      </p:sp>
      <p:sp>
        <p:nvSpPr>
          <p:cNvPr id="2" name="灯片编号占位符 1"/>
          <p:cNvSpPr>
            <a:spLocks noGrp="1"/>
          </p:cNvSpPr>
          <p:nvPr>
            <p:ph type="sldNum" sz="quarter" idx="12"/>
          </p:nvPr>
        </p:nvSpPr>
        <p:spPr/>
        <p:txBody>
          <a:bodyPr/>
          <a:lstStyle/>
          <a:p>
            <a:pPr>
              <a:defRPr/>
            </a:pPr>
            <a:fld id="{A584032C-24DC-4C81-92A1-B1B89BBC2EBB}" type="slidenum">
              <a:rPr lang="zh-CN" altLang="en-US"/>
              <a:pPr>
                <a:defRPr/>
              </a:pPr>
              <a:t>179</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dirty="0" smtClean="0"/>
              <a:t>2.3	Literals </a:t>
            </a:r>
            <a:r>
              <a:rPr lang="zh-CN" altLang="en-US" sz="3075" dirty="0" smtClean="0"/>
              <a:t>字面值</a:t>
            </a:r>
          </a:p>
        </p:txBody>
      </p:sp>
      <p:sp>
        <p:nvSpPr>
          <p:cNvPr id="37891" name="内容占位符 2"/>
          <p:cNvSpPr>
            <a:spLocks noGrp="1"/>
          </p:cNvSpPr>
          <p:nvPr>
            <p:ph idx="1"/>
          </p:nvPr>
        </p:nvSpPr>
        <p:spPr>
          <a:xfrm>
            <a:off x="600869" y="1125538"/>
            <a:ext cx="8229600" cy="4525962"/>
          </a:xfrm>
        </p:spPr>
        <p:txBody>
          <a:bodyPr/>
          <a:lstStyle/>
          <a:p>
            <a:pPr marL="273844" indent="-191691">
              <a:defRPr/>
            </a:pPr>
            <a:r>
              <a:rPr lang="en-US" altLang="zh-CN" sz="2400" dirty="0" smtClean="0"/>
              <a:t>A </a:t>
            </a:r>
            <a:r>
              <a:rPr lang="en-US" altLang="zh-CN" sz="2400" b="1" dirty="0" smtClean="0"/>
              <a:t>literal</a:t>
            </a:r>
            <a:r>
              <a:rPr lang="en-US" altLang="zh-CN" sz="2400" dirty="0" smtClean="0"/>
              <a:t> is a source-code representation of a data-type value, which is a constant value that appears directly in a program.</a:t>
            </a:r>
          </a:p>
          <a:p>
            <a:pPr marL="465535" lvl="1">
              <a:spcBef>
                <a:spcPts val="244"/>
              </a:spcBef>
              <a:defRPr/>
            </a:pPr>
            <a:r>
              <a:rPr lang="en-US" altLang="zh-CN" sz="1800" dirty="0" err="1" smtClean="0"/>
              <a:t>boolean</a:t>
            </a:r>
            <a:r>
              <a:rPr lang="en-US" altLang="zh-CN" sz="1800" dirty="0" smtClean="0"/>
              <a:t> literals, </a:t>
            </a:r>
          </a:p>
          <a:p>
            <a:pPr marL="465535" lvl="1">
              <a:spcBef>
                <a:spcPts val="244"/>
              </a:spcBef>
              <a:defRPr/>
            </a:pPr>
            <a:r>
              <a:rPr lang="en-US" altLang="zh-CN" sz="1800" dirty="0" smtClean="0"/>
              <a:t>character literals, </a:t>
            </a:r>
          </a:p>
          <a:p>
            <a:pPr marL="465535" lvl="1">
              <a:spcBef>
                <a:spcPts val="244"/>
              </a:spcBef>
              <a:defRPr/>
            </a:pPr>
            <a:r>
              <a:rPr lang="en-US" altLang="zh-CN" sz="1800" dirty="0" smtClean="0"/>
              <a:t>integer literals, </a:t>
            </a:r>
          </a:p>
          <a:p>
            <a:pPr marL="465535" lvl="1">
              <a:spcBef>
                <a:spcPts val="244"/>
              </a:spcBef>
              <a:defRPr/>
            </a:pPr>
            <a:r>
              <a:rPr lang="en-US" altLang="zh-CN" sz="1800" dirty="0" smtClean="0"/>
              <a:t>floating-point literals, and </a:t>
            </a:r>
          </a:p>
          <a:p>
            <a:pPr marL="465535" lvl="1">
              <a:spcBef>
                <a:spcPts val="244"/>
              </a:spcBef>
              <a:defRPr/>
            </a:pPr>
            <a:r>
              <a:rPr lang="en-US" altLang="zh-CN" sz="1800" dirty="0" smtClean="0"/>
              <a:t>String literals.</a:t>
            </a:r>
            <a:endParaRPr lang="zh-CN" altLang="zh-CN" sz="1800" dirty="0" smtClean="0"/>
          </a:p>
          <a:p>
            <a:pPr marL="273844" indent="-191691">
              <a:defRPr/>
            </a:pPr>
            <a:endParaRPr lang="zh-CN" altLang="en-US" sz="2025" dirty="0" smtClean="0"/>
          </a:p>
        </p:txBody>
      </p:sp>
      <p:sp>
        <p:nvSpPr>
          <p:cNvPr id="2" name="灯片编号占位符 1"/>
          <p:cNvSpPr>
            <a:spLocks noGrp="1"/>
          </p:cNvSpPr>
          <p:nvPr>
            <p:ph type="sldNum" sz="quarter" idx="12"/>
          </p:nvPr>
        </p:nvSpPr>
        <p:spPr/>
        <p:txBody>
          <a:bodyPr/>
          <a:lstStyle/>
          <a:p>
            <a:pPr>
              <a:defRPr/>
            </a:pPr>
            <a:fld id="{B2AF4458-97B1-471D-8975-8299A53C050F}" type="slidenum">
              <a:rPr lang="zh-CN" altLang="en-US"/>
              <a:pPr>
                <a:defRPr/>
              </a:pPr>
              <a:t>18</a:t>
            </a:fld>
            <a:endParaRPr lang="zh-CN" altLang="en-US"/>
          </a:p>
        </p:txBody>
      </p:sp>
      <p:pic>
        <p:nvPicPr>
          <p:cNvPr id="3" name="图片 2"/>
          <p:cNvPicPr>
            <a:picLocks noChangeAspect="1"/>
          </p:cNvPicPr>
          <p:nvPr/>
        </p:nvPicPr>
        <p:blipFill>
          <a:blip r:embed="rId2"/>
          <a:stretch>
            <a:fillRect/>
          </a:stretch>
        </p:blipFill>
        <p:spPr>
          <a:xfrm>
            <a:off x="2145225" y="3993171"/>
            <a:ext cx="5516389" cy="1394949"/>
          </a:xfrm>
          <a:prstGeom prst="rect">
            <a:avLst/>
          </a:prstGeom>
        </p:spPr>
      </p:pic>
      <p:sp>
        <p:nvSpPr>
          <p:cNvPr id="4" name="矩形 3"/>
          <p:cNvSpPr/>
          <p:nvPr/>
        </p:nvSpPr>
        <p:spPr>
          <a:xfrm>
            <a:off x="4445390" y="4198276"/>
            <a:ext cx="1097280" cy="5064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74565" y="4760155"/>
            <a:ext cx="1648265" cy="5064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bwMode="auto">
          <a:xfrm>
            <a:off x="457200" y="329404"/>
            <a:ext cx="5724525" cy="750094"/>
          </a:xfrm>
        </p:spPr>
        <p:txBody>
          <a:bodyPr wrap="square" numCol="1" anchorCtr="0" compatLnSpc="1">
            <a:prstTxWarp prst="textNoShape">
              <a:avLst/>
            </a:prstTxWarp>
          </a:bodyPr>
          <a:lstStyle/>
          <a:p>
            <a:pPr>
              <a:defRPr/>
            </a:pPr>
            <a:r>
              <a:rPr lang="en-US" altLang="zh-CN" sz="3075" dirty="0" err="1" smtClean="0"/>
              <a:t>nanoTime</a:t>
            </a:r>
            <a:r>
              <a:rPr lang="en-US" altLang="zh-CN" sz="3075" dirty="0" smtClean="0"/>
              <a:t>()</a:t>
            </a:r>
            <a:endParaRPr lang="zh-CN" altLang="en-US" sz="3075" dirty="0" smtClean="0"/>
          </a:p>
        </p:txBody>
      </p:sp>
      <p:sp>
        <p:nvSpPr>
          <p:cNvPr id="124931" name="内容占位符 2"/>
          <p:cNvSpPr>
            <a:spLocks noGrp="1"/>
          </p:cNvSpPr>
          <p:nvPr>
            <p:ph idx="1"/>
          </p:nvPr>
        </p:nvSpPr>
        <p:spPr/>
        <p:txBody>
          <a:bodyPr/>
          <a:lstStyle/>
          <a:p>
            <a:pPr marL="273844" indent="-191691">
              <a:defRPr/>
            </a:pPr>
            <a:r>
              <a:rPr lang="en-US" altLang="zh-CN" sz="2025" smtClean="0"/>
              <a:t>System.nanoTime() returns the current value of the most precise available system timer, in nanoseconds, in long. </a:t>
            </a:r>
          </a:p>
          <a:p>
            <a:pPr marL="273844" indent="-191691">
              <a:defRPr/>
            </a:pPr>
            <a:r>
              <a:rPr lang="en-US" altLang="zh-CN" sz="2025" smtClean="0"/>
              <a:t>Introduced in JDK 1.5, nanoTime() is meant for measuring relative time intervals instead of providing absolute timing.</a:t>
            </a:r>
            <a:endParaRPr lang="zh-CN" altLang="zh-CN" sz="2025" smtClean="0"/>
          </a:p>
          <a:p>
            <a:pPr marL="273844" indent="-191691">
              <a:defRPr/>
            </a:pPr>
            <a:endParaRPr lang="zh-CN" altLang="en-US" sz="2025" smtClean="0"/>
          </a:p>
        </p:txBody>
      </p:sp>
      <p:sp>
        <p:nvSpPr>
          <p:cNvPr id="2" name="灯片编号占位符 1"/>
          <p:cNvSpPr>
            <a:spLocks noGrp="1"/>
          </p:cNvSpPr>
          <p:nvPr>
            <p:ph type="sldNum" sz="quarter" idx="12"/>
          </p:nvPr>
        </p:nvSpPr>
        <p:spPr/>
        <p:txBody>
          <a:bodyPr/>
          <a:lstStyle/>
          <a:p>
            <a:pPr>
              <a:defRPr/>
            </a:pPr>
            <a:fld id="{0C7A88A7-874C-486A-91D4-6C2407D6C3D6}" type="slidenum">
              <a:rPr lang="zh-CN" altLang="en-US"/>
              <a:pPr>
                <a:defRPr/>
              </a:pPr>
              <a:t>180</a:t>
            </a:fld>
            <a:endParaRPr lang="zh-CN" altLang="en-US"/>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内容占位符 2"/>
          <p:cNvSpPr>
            <a:spLocks noGrp="1"/>
          </p:cNvSpPr>
          <p:nvPr>
            <p:ph idx="1"/>
          </p:nvPr>
        </p:nvSpPr>
        <p:spPr/>
        <p:txBody>
          <a:bodyPr/>
          <a:lstStyle/>
          <a:p>
            <a:pPr>
              <a:spcBef>
                <a:spcPct val="0"/>
              </a:spcBef>
            </a:pPr>
            <a:r>
              <a:rPr lang="en-US" altLang="zh-CN" sz="1800" smtClean="0"/>
              <a:t>// Measuring elapsed time</a:t>
            </a:r>
            <a:endParaRPr lang="zh-CN" altLang="zh-CN" sz="1800" smtClean="0"/>
          </a:p>
          <a:p>
            <a:pPr>
              <a:spcBef>
                <a:spcPct val="0"/>
              </a:spcBef>
            </a:pPr>
            <a:r>
              <a:rPr lang="en-US" altLang="zh-CN" sz="1800" smtClean="0"/>
              <a:t>long startTime = System.nanoTime();</a:t>
            </a:r>
            <a:endParaRPr lang="zh-CN" altLang="zh-CN" sz="1800" smtClean="0"/>
          </a:p>
          <a:p>
            <a:pPr>
              <a:spcBef>
                <a:spcPct val="0"/>
              </a:spcBef>
            </a:pPr>
            <a:r>
              <a:rPr lang="en-US" altLang="zh-CN" sz="1800" smtClean="0"/>
              <a:t>// The code being measured</a:t>
            </a:r>
            <a:endParaRPr lang="zh-CN" altLang="zh-CN" sz="1800" smtClean="0"/>
          </a:p>
          <a:p>
            <a:pPr>
              <a:spcBef>
                <a:spcPct val="0"/>
              </a:spcBef>
            </a:pPr>
            <a:r>
              <a:rPr lang="en-US" altLang="zh-CN" sz="1800" smtClean="0"/>
              <a:t>  .......</a:t>
            </a:r>
            <a:endParaRPr lang="zh-CN" altLang="zh-CN" sz="1800" smtClean="0"/>
          </a:p>
          <a:p>
            <a:pPr>
              <a:spcBef>
                <a:spcPct val="0"/>
              </a:spcBef>
            </a:pPr>
            <a:r>
              <a:rPr lang="en-US" altLang="zh-CN" sz="1800" smtClean="0"/>
              <a:t>long estimatedTime = System.nanoTime() - startTime;</a:t>
            </a:r>
            <a:endParaRPr lang="zh-CN" altLang="zh-CN" sz="1800" smtClean="0"/>
          </a:p>
          <a:p>
            <a:pPr>
              <a:spcBef>
                <a:spcPct val="0"/>
              </a:spcBef>
            </a:pPr>
            <a:r>
              <a:rPr lang="en-US" altLang="zh-CN" sz="1800" smtClean="0"/>
              <a:t>Note that milli is 10</a:t>
            </a:r>
            <a:r>
              <a:rPr lang="en-US" altLang="zh-CN" sz="1800" baseline="30000" smtClean="0"/>
              <a:t>-3</a:t>
            </a:r>
            <a:r>
              <a:rPr lang="en-US" altLang="zh-CN" sz="1800" smtClean="0"/>
              <a:t>, nano is 10</a:t>
            </a:r>
            <a:r>
              <a:rPr lang="en-US" altLang="zh-CN" sz="1800" baseline="30000" smtClean="0"/>
              <a:t>-9</a:t>
            </a:r>
            <a:r>
              <a:rPr lang="en-US" altLang="zh-CN" sz="1800" smtClean="0"/>
              <a:t>. </a:t>
            </a:r>
            <a:endParaRPr lang="zh-CN" altLang="zh-CN" sz="1800" smtClean="0"/>
          </a:p>
          <a:p>
            <a:pPr>
              <a:spcBef>
                <a:spcPct val="0"/>
              </a:spcBef>
            </a:pPr>
            <a:endParaRPr lang="zh-CN" altLang="en-US" sz="1800" smtClean="0"/>
          </a:p>
        </p:txBody>
      </p:sp>
      <p:sp>
        <p:nvSpPr>
          <p:cNvPr id="125954" name="标题 1"/>
          <p:cNvSpPr>
            <a:spLocks noGrp="1"/>
          </p:cNvSpPr>
          <p:nvPr>
            <p:ph type="title"/>
          </p:nvPr>
        </p:nvSpPr>
        <p:spPr bwMode="auto">
          <a:ln>
            <a:miter lim="800000"/>
            <a:headEnd/>
            <a:tailEnd/>
          </a:ln>
        </p:spPr>
        <p:txBody>
          <a:bodyPr wrap="square" numCol="1" anchorCtr="0" compatLnSpc="1">
            <a:prstTxWarp prst="textNoShape">
              <a:avLst/>
            </a:prstTxWarp>
          </a:bodyPr>
          <a:lstStyle/>
          <a:p>
            <a:pPr>
              <a:defRPr/>
            </a:pPr>
            <a:r>
              <a:rPr lang="en-US" altLang="zh-CN" sz="3075" smtClean="0"/>
              <a:t>nanoTime()</a:t>
            </a:r>
            <a:endParaRPr lang="zh-CN" altLang="en-US" sz="3075" smtClean="0"/>
          </a:p>
        </p:txBody>
      </p:sp>
      <p:sp>
        <p:nvSpPr>
          <p:cNvPr id="2" name="灯片编号占位符 1"/>
          <p:cNvSpPr>
            <a:spLocks noGrp="1"/>
          </p:cNvSpPr>
          <p:nvPr>
            <p:ph type="sldNum" sz="quarter" idx="12"/>
          </p:nvPr>
        </p:nvSpPr>
        <p:spPr/>
        <p:txBody>
          <a:bodyPr/>
          <a:lstStyle/>
          <a:p>
            <a:pPr>
              <a:defRPr/>
            </a:pPr>
            <a:fld id="{E5CEB34A-A0C2-4853-A6B1-2DC6563E9243}" type="slidenum">
              <a:rPr lang="zh-CN" altLang="en-US"/>
              <a:pPr>
                <a:defRPr/>
              </a:pPr>
              <a:t>181</a:t>
            </a:fld>
            <a:endParaRPr lang="zh-CN" altLang="en-US"/>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2.3	Literals</a:t>
            </a:r>
            <a:endParaRPr lang="zh-CN" altLang="en-US" sz="3075" smtClean="0"/>
          </a:p>
        </p:txBody>
      </p:sp>
      <p:sp>
        <p:nvSpPr>
          <p:cNvPr id="38915" name="内容占位符 2"/>
          <p:cNvSpPr>
            <a:spLocks noGrp="1"/>
          </p:cNvSpPr>
          <p:nvPr>
            <p:ph idx="1"/>
          </p:nvPr>
        </p:nvSpPr>
        <p:spPr/>
        <p:txBody>
          <a:bodyPr/>
          <a:lstStyle/>
          <a:p>
            <a:pPr marL="273844" indent="-191691">
              <a:defRPr/>
            </a:pPr>
            <a:r>
              <a:rPr lang="en-US" altLang="zh-CN" sz="2025" dirty="0" smtClean="0"/>
              <a:t>Boolean literals have only two values, </a:t>
            </a:r>
            <a:r>
              <a:rPr lang="en-US" altLang="zh-CN" sz="2025" dirty="0" smtClean="0">
                <a:solidFill>
                  <a:srgbClr val="FF0000"/>
                </a:solidFill>
              </a:rPr>
              <a:t>true</a:t>
            </a:r>
            <a:r>
              <a:rPr lang="en-US" altLang="zh-CN" sz="2025" dirty="0" smtClean="0"/>
              <a:t> or </a:t>
            </a:r>
            <a:r>
              <a:rPr lang="en-US" altLang="zh-CN" sz="2025" dirty="0" smtClean="0">
                <a:solidFill>
                  <a:srgbClr val="FF0000"/>
                </a:solidFill>
              </a:rPr>
              <a:t>false</a:t>
            </a:r>
            <a:r>
              <a:rPr lang="en-US" altLang="zh-CN" sz="2025" dirty="0" smtClean="0"/>
              <a:t>. </a:t>
            </a:r>
            <a:endParaRPr lang="zh-CN" altLang="zh-CN" sz="2025" dirty="0" smtClean="0"/>
          </a:p>
          <a:p>
            <a:pPr marL="273844" indent="-191691">
              <a:defRPr/>
            </a:pPr>
            <a:r>
              <a:rPr lang="en-US" altLang="zh-CN" sz="2025" dirty="0" smtClean="0"/>
              <a:t>Character literals represent single Unicode characters. </a:t>
            </a:r>
          </a:p>
          <a:p>
            <a:pPr marL="465535" lvl="1">
              <a:spcBef>
                <a:spcPts val="244"/>
              </a:spcBef>
              <a:defRPr/>
            </a:pPr>
            <a:r>
              <a:rPr lang="en-US" altLang="zh-CN" sz="1725" dirty="0" smtClean="0">
                <a:solidFill>
                  <a:srgbClr val="FF0000"/>
                </a:solidFill>
              </a:rPr>
              <a:t>'a'</a:t>
            </a:r>
          </a:p>
          <a:p>
            <a:pPr marL="465535" lvl="1">
              <a:spcBef>
                <a:spcPts val="244"/>
              </a:spcBef>
              <a:defRPr/>
            </a:pPr>
            <a:r>
              <a:rPr lang="en-US" altLang="zh-CN" sz="1725" dirty="0" smtClean="0">
                <a:solidFill>
                  <a:srgbClr val="FF0000"/>
                </a:solidFill>
              </a:rPr>
              <a:t>'\n'</a:t>
            </a:r>
            <a:endParaRPr lang="zh-CN" altLang="en-US" sz="1725" dirty="0" smtClean="0">
              <a:solidFill>
                <a:srgbClr val="FF0000"/>
              </a:solidFill>
            </a:endParaRPr>
          </a:p>
        </p:txBody>
      </p:sp>
      <p:sp>
        <p:nvSpPr>
          <p:cNvPr id="2" name="灯片编号占位符 1"/>
          <p:cNvSpPr>
            <a:spLocks noGrp="1"/>
          </p:cNvSpPr>
          <p:nvPr>
            <p:ph type="sldNum" sz="quarter" idx="12"/>
          </p:nvPr>
        </p:nvSpPr>
        <p:spPr/>
        <p:txBody>
          <a:bodyPr/>
          <a:lstStyle/>
          <a:p>
            <a:pPr>
              <a:defRPr/>
            </a:pPr>
            <a:fld id="{13486955-DB54-4199-B92D-6AEE0F276CF0}" type="slidenum">
              <a:rPr lang="zh-CN" altLang="en-US"/>
              <a:pPr>
                <a:defRPr/>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p:cNvSpPr>
          <p:nvPr>
            <p:ph idx="1"/>
          </p:nvPr>
        </p:nvSpPr>
        <p:spPr/>
        <p:txBody>
          <a:bodyPr/>
          <a:lstStyle/>
          <a:p>
            <a:r>
              <a:rPr lang="en-US" altLang="zh-CN" sz="3200" smtClean="0"/>
              <a:t>Java </a:t>
            </a:r>
            <a:r>
              <a:rPr lang="en-US" altLang="zh-CN" sz="3200" b="1" smtClean="0"/>
              <a:t>identifiers</a:t>
            </a:r>
            <a:r>
              <a:rPr lang="en-US" altLang="zh-CN" sz="3200" smtClean="0"/>
              <a:t> are tokens that represent names of variables, methods, classes, etc. </a:t>
            </a:r>
          </a:p>
          <a:p>
            <a:r>
              <a:rPr lang="en-US" altLang="zh-CN" sz="3200" smtClean="0"/>
              <a:t>Examples of identifiers are </a:t>
            </a:r>
          </a:p>
          <a:p>
            <a:pPr lvl="1"/>
            <a:r>
              <a:rPr lang="en-US" altLang="zh-CN" sz="2400" smtClean="0"/>
              <a:t>Car,</a:t>
            </a:r>
          </a:p>
          <a:p>
            <a:pPr lvl="1"/>
            <a:r>
              <a:rPr lang="en-US" altLang="zh-CN" sz="2400" smtClean="0"/>
              <a:t>donald, </a:t>
            </a:r>
          </a:p>
          <a:p>
            <a:pPr lvl="1"/>
            <a:r>
              <a:rPr lang="en-US" altLang="zh-CN" sz="2400" smtClean="0"/>
              <a:t>main, </a:t>
            </a:r>
          </a:p>
          <a:p>
            <a:pPr lvl="1"/>
            <a:r>
              <a:rPr lang="en-US" altLang="zh-CN" sz="2400" smtClean="0"/>
              <a:t>System, </a:t>
            </a:r>
          </a:p>
          <a:p>
            <a:pPr lvl="1"/>
            <a:r>
              <a:rPr lang="en-US" altLang="zh-CN" sz="2400" smtClean="0"/>
              <a:t>out.</a:t>
            </a:r>
            <a:endParaRPr lang="zh-CN" altLang="en-US" sz="2400" smtClean="0"/>
          </a:p>
        </p:txBody>
      </p:sp>
      <p:sp>
        <p:nvSpPr>
          <p:cNvPr id="24578" name="标题 1"/>
          <p:cNvSpPr>
            <a:spLocks noGrp="1"/>
          </p:cNvSpPr>
          <p:nvPr>
            <p:ph type="title"/>
          </p:nvPr>
        </p:nvSpPr>
        <p:spPr bwMode="auto"/>
        <p:txBody>
          <a:bodyPr wrap="square" numCol="1" anchorCtr="0" compatLnSpc="1">
            <a:prstTxWarp prst="textNoShape">
              <a:avLst/>
            </a:prstTxWarp>
          </a:bodyPr>
          <a:lstStyle/>
          <a:p>
            <a:pPr>
              <a:defRPr/>
            </a:pPr>
            <a:r>
              <a:rPr lang="en-US" altLang="zh-CN" sz="3075" dirty="0" smtClean="0"/>
              <a:t>2.1 Identifiers </a:t>
            </a:r>
            <a:r>
              <a:rPr lang="zh-CN" altLang="en-US" sz="3075" dirty="0" smtClean="0"/>
              <a:t>标识符</a:t>
            </a:r>
          </a:p>
        </p:txBody>
      </p:sp>
      <p:sp>
        <p:nvSpPr>
          <p:cNvPr id="2" name="灯片编号占位符 1"/>
          <p:cNvSpPr>
            <a:spLocks noGrp="1"/>
          </p:cNvSpPr>
          <p:nvPr>
            <p:ph type="sldNum" sz="quarter" idx="12"/>
          </p:nvPr>
        </p:nvSpPr>
        <p:spPr/>
        <p:txBody>
          <a:bodyPr/>
          <a:lstStyle/>
          <a:p>
            <a:pPr>
              <a:defRPr/>
            </a:pPr>
            <a:fld id="{406934AB-598E-455E-B438-21F72F0F68FA}" type="slidenum">
              <a:rPr lang="zh-CN" altLang="en-US"/>
              <a:pPr>
                <a:defRPr/>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2.3  Literals</a:t>
            </a:r>
            <a:endParaRPr lang="zh-CN" altLang="en-US" sz="3075" dirty="0" smtClean="0"/>
          </a:p>
        </p:txBody>
      </p:sp>
      <p:sp>
        <p:nvSpPr>
          <p:cNvPr id="3" name="内容占位符 2"/>
          <p:cNvSpPr>
            <a:spLocks noGrp="1"/>
          </p:cNvSpPr>
          <p:nvPr>
            <p:ph idx="1"/>
          </p:nvPr>
        </p:nvSpPr>
        <p:spPr>
          <a:xfrm>
            <a:off x="323850" y="1196975"/>
            <a:ext cx="8640763" cy="576263"/>
          </a:xfrm>
        </p:spPr>
        <p:txBody>
          <a:bodyPr rtlCol="0">
            <a:normAutofit/>
          </a:bodyPr>
          <a:lstStyle/>
          <a:p>
            <a:pPr marL="273844" indent="-191691" fontAlgn="auto">
              <a:spcAft>
                <a:spcPts val="0"/>
              </a:spcAft>
              <a:buFont typeface="Arial" pitchFamily="34" charset="0"/>
              <a:buChar char="•"/>
              <a:defRPr/>
            </a:pPr>
            <a:r>
              <a:rPr lang="en-US" altLang="zh-CN" sz="2025" dirty="0" smtClean="0"/>
              <a:t>special escape sequences</a:t>
            </a:r>
            <a:endParaRPr lang="zh-CN" altLang="en-US" sz="2025" dirty="0"/>
          </a:p>
        </p:txBody>
      </p:sp>
      <p:sp>
        <p:nvSpPr>
          <p:cNvPr id="27652" name="矩形 5"/>
          <p:cNvSpPr>
            <a:spLocks noChangeArrowheads="1"/>
          </p:cNvSpPr>
          <p:nvPr/>
        </p:nvSpPr>
        <p:spPr bwMode="auto">
          <a:xfrm>
            <a:off x="1285875" y="1644650"/>
            <a:ext cx="691356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sz="2400">
                <a:latin typeface="Calibri" panose="020F0502020204030204" pitchFamily="34" charset="0"/>
              </a:rPr>
              <a:t>Notation	Character represented</a:t>
            </a:r>
            <a:endParaRPr lang="zh-CN" altLang="zh-CN" sz="2400">
              <a:latin typeface="Calibri" panose="020F0502020204030204" pitchFamily="34" charset="0"/>
            </a:endParaRPr>
          </a:p>
          <a:p>
            <a:pPr eaLnBrk="1" hangingPunct="1"/>
            <a:r>
              <a:rPr lang="en-US" altLang="zh-CN" sz="2400">
                <a:latin typeface="Calibri" panose="020F0502020204030204" pitchFamily="34" charset="0"/>
              </a:rPr>
              <a:t>\n	New Line (\u000a)</a:t>
            </a:r>
            <a:endParaRPr lang="zh-CN" altLang="zh-CN" sz="2400">
              <a:latin typeface="Calibri" panose="020F0502020204030204" pitchFamily="34" charset="0"/>
            </a:endParaRPr>
          </a:p>
          <a:p>
            <a:pPr eaLnBrk="1" hangingPunct="1"/>
            <a:r>
              <a:rPr lang="en-US" altLang="zh-CN" sz="2400">
                <a:latin typeface="Calibri" panose="020F0502020204030204" pitchFamily="34" charset="0"/>
              </a:rPr>
              <a:t>\r	Carriage Return (\u000d)</a:t>
            </a:r>
            <a:endParaRPr lang="zh-CN" altLang="zh-CN" sz="2400">
              <a:latin typeface="Calibri" panose="020F0502020204030204" pitchFamily="34" charset="0"/>
            </a:endParaRPr>
          </a:p>
          <a:p>
            <a:pPr eaLnBrk="1" hangingPunct="1"/>
            <a:r>
              <a:rPr lang="en-US" altLang="zh-CN" sz="2400">
                <a:latin typeface="Calibri" panose="020F0502020204030204" pitchFamily="34" charset="0"/>
              </a:rPr>
              <a:t>\f	Form Feed (\u000c)</a:t>
            </a:r>
            <a:endParaRPr lang="zh-CN" altLang="zh-CN" sz="2400">
              <a:latin typeface="Calibri" panose="020F0502020204030204" pitchFamily="34" charset="0"/>
            </a:endParaRPr>
          </a:p>
          <a:p>
            <a:pPr eaLnBrk="1" hangingPunct="1"/>
            <a:r>
              <a:rPr lang="en-US" altLang="zh-CN" sz="2400">
                <a:latin typeface="Calibri" panose="020F0502020204030204" pitchFamily="34" charset="0"/>
              </a:rPr>
              <a:t>\b	Backspace (\u0008)</a:t>
            </a:r>
          </a:p>
          <a:p>
            <a:pPr eaLnBrk="1" hangingPunct="1"/>
            <a:r>
              <a:rPr lang="en-US" altLang="zh-CN" sz="2400">
                <a:latin typeface="Calibri" panose="020F0502020204030204" pitchFamily="34" charset="0"/>
              </a:rPr>
              <a:t>\s	Space (\u0020)</a:t>
            </a:r>
            <a:endParaRPr lang="zh-CN" altLang="zh-CN" sz="2400">
              <a:latin typeface="Calibri" panose="020F0502020204030204" pitchFamily="34" charset="0"/>
            </a:endParaRPr>
          </a:p>
          <a:p>
            <a:pPr eaLnBrk="1" hangingPunct="1"/>
            <a:r>
              <a:rPr lang="en-US" altLang="zh-CN" sz="2400">
                <a:latin typeface="Calibri" panose="020F0502020204030204" pitchFamily="34" charset="0"/>
              </a:rPr>
              <a:t>\t	Tab(\u0009)</a:t>
            </a:r>
            <a:endParaRPr lang="zh-CN" altLang="zh-CN" sz="2400">
              <a:latin typeface="Calibri" panose="020F0502020204030204" pitchFamily="34" charset="0"/>
            </a:endParaRPr>
          </a:p>
          <a:p>
            <a:pPr eaLnBrk="1" hangingPunct="1"/>
            <a:r>
              <a:rPr lang="en-US" altLang="zh-CN" sz="2400">
                <a:latin typeface="Calibri" panose="020F0502020204030204" pitchFamily="34" charset="0"/>
              </a:rPr>
              <a:t>\"	Double Quote (\u0022)</a:t>
            </a:r>
            <a:endParaRPr lang="zh-CN" altLang="zh-CN" sz="2400">
              <a:latin typeface="Calibri" panose="020F0502020204030204" pitchFamily="34" charset="0"/>
            </a:endParaRPr>
          </a:p>
          <a:p>
            <a:pPr eaLnBrk="1" hangingPunct="1"/>
            <a:r>
              <a:rPr lang="en-US" altLang="zh-CN" sz="2400">
                <a:latin typeface="Calibri" panose="020F0502020204030204" pitchFamily="34" charset="0"/>
              </a:rPr>
              <a:t>\'	Single Quote (\u0027)</a:t>
            </a:r>
            <a:endParaRPr lang="zh-CN" altLang="zh-CN" sz="2400">
              <a:latin typeface="Calibri" panose="020F0502020204030204" pitchFamily="34" charset="0"/>
            </a:endParaRPr>
          </a:p>
          <a:p>
            <a:pPr eaLnBrk="1" hangingPunct="1"/>
            <a:r>
              <a:rPr lang="en-US" altLang="zh-CN" sz="2400">
                <a:latin typeface="Calibri" panose="020F0502020204030204" pitchFamily="34" charset="0"/>
              </a:rPr>
              <a:t>\\	Backslash (\u005c)</a:t>
            </a:r>
            <a:endParaRPr lang="zh-CN" altLang="zh-CN" sz="2400">
              <a:latin typeface="Calibri" panose="020F0502020204030204" pitchFamily="34" charset="0"/>
            </a:endParaRPr>
          </a:p>
          <a:p>
            <a:pPr eaLnBrk="1" hangingPunct="1"/>
            <a:r>
              <a:rPr lang="en-US" altLang="zh-CN" sz="2400">
                <a:latin typeface="Calibri" panose="020F0502020204030204" pitchFamily="34" charset="0"/>
              </a:rPr>
              <a:t>\ddd	octal character (ddd)</a:t>
            </a:r>
            <a:endParaRPr lang="zh-CN" altLang="zh-CN" sz="2400">
              <a:latin typeface="Calibri" panose="020F0502020204030204" pitchFamily="34" charset="0"/>
            </a:endParaRPr>
          </a:p>
          <a:p>
            <a:pPr eaLnBrk="1" hangingPunct="1"/>
            <a:r>
              <a:rPr lang="en-US" altLang="zh-CN" sz="2400">
                <a:latin typeface="Calibri" panose="020F0502020204030204" pitchFamily="34" charset="0"/>
              </a:rPr>
              <a:t>\uxxxx	Hexadecimal UNICODE character (xxxx)</a:t>
            </a:r>
            <a:endParaRPr lang="zh-CN" altLang="zh-CN" sz="2400">
              <a:latin typeface="Calibri" panose="020F0502020204030204" pitchFamily="34" charset="0"/>
            </a:endParaRPr>
          </a:p>
          <a:p>
            <a:pPr eaLnBrk="1" hangingPunct="1"/>
            <a:endParaRPr lang="zh-CN" altLang="zh-CN" sz="2400">
              <a:latin typeface="Calibri" panose="020F0502020204030204" pitchFamily="34" charset="0"/>
            </a:endParaRPr>
          </a:p>
        </p:txBody>
      </p:sp>
      <p:sp>
        <p:nvSpPr>
          <p:cNvPr id="2" name="灯片编号占位符 1"/>
          <p:cNvSpPr>
            <a:spLocks noGrp="1"/>
          </p:cNvSpPr>
          <p:nvPr>
            <p:ph type="sldNum" sz="quarter" idx="12"/>
          </p:nvPr>
        </p:nvSpPr>
        <p:spPr/>
        <p:txBody>
          <a:bodyPr/>
          <a:lstStyle/>
          <a:p>
            <a:pPr>
              <a:defRPr/>
            </a:pPr>
            <a:fld id="{B9888610-76A4-4884-91CD-ABE56205A309}" type="slidenum">
              <a:rPr lang="zh-CN" altLang="en-US"/>
              <a:pPr>
                <a:defRPr/>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2.3	Literals</a:t>
            </a:r>
            <a:endParaRPr lang="zh-CN" altLang="en-US" sz="3075" smtClean="0"/>
          </a:p>
        </p:txBody>
      </p:sp>
      <p:sp>
        <p:nvSpPr>
          <p:cNvPr id="40963" name="内容占位符 2"/>
          <p:cNvSpPr>
            <a:spLocks noGrp="1"/>
          </p:cNvSpPr>
          <p:nvPr>
            <p:ph idx="1"/>
          </p:nvPr>
        </p:nvSpPr>
        <p:spPr>
          <a:xfrm>
            <a:off x="323850" y="1196975"/>
            <a:ext cx="8640763" cy="4608513"/>
          </a:xfrm>
        </p:spPr>
        <p:txBody>
          <a:bodyPr/>
          <a:lstStyle/>
          <a:p>
            <a:pPr marL="273844" indent="-191691">
              <a:defRPr/>
            </a:pPr>
            <a:r>
              <a:rPr lang="en-US" altLang="zh-CN" sz="2025" smtClean="0"/>
              <a:t>A 16-bit Unicode takes two bytes, preceded by \u, expressed in four hexadecimal digits that run from '\u0000' to '\uFFFF'. </a:t>
            </a:r>
          </a:p>
          <a:p>
            <a:pPr marL="273844" indent="-191691">
              <a:defRPr/>
            </a:pPr>
            <a:r>
              <a:rPr lang="en-US" altLang="zh-CN" sz="2025" smtClean="0"/>
              <a:t>For example, </a:t>
            </a:r>
          </a:p>
          <a:p>
            <a:pPr marL="273844" indent="-191691">
              <a:defRPr/>
            </a:pPr>
            <a:r>
              <a:rPr lang="en-US" altLang="zh-CN" sz="2025" smtClean="0"/>
              <a:t>"</a:t>
            </a:r>
            <a:r>
              <a:rPr lang="zh-CN" altLang="zh-CN" sz="2025" smtClean="0"/>
              <a:t>欢迎</a:t>
            </a:r>
            <a:r>
              <a:rPr lang="en-US" altLang="zh-CN" sz="2025" smtClean="0"/>
              <a:t>" : "\u6B22\U8FCE". </a:t>
            </a:r>
          </a:p>
          <a:p>
            <a:pPr marL="273844" indent="-191691">
              <a:defRPr/>
            </a:pPr>
            <a:r>
              <a:rPr lang="en-US" altLang="zh-CN" sz="2025" smtClean="0"/>
              <a:t>the Greek letter "α" : "\u03B1".</a:t>
            </a:r>
            <a:endParaRPr lang="zh-CN" altLang="en-US" sz="2025" smtClean="0"/>
          </a:p>
        </p:txBody>
      </p:sp>
      <p:sp>
        <p:nvSpPr>
          <p:cNvPr id="2" name="灯片编号占位符 1"/>
          <p:cNvSpPr>
            <a:spLocks noGrp="1"/>
          </p:cNvSpPr>
          <p:nvPr>
            <p:ph type="sldNum" sz="quarter" idx="12"/>
          </p:nvPr>
        </p:nvSpPr>
        <p:spPr/>
        <p:txBody>
          <a:bodyPr/>
          <a:lstStyle/>
          <a:p>
            <a:pPr>
              <a:defRPr/>
            </a:pPr>
            <a:fld id="{B4DAF014-1EBB-4CD2-83E6-7F4AD52C3342}" type="slidenum">
              <a:rPr lang="zh-CN" altLang="en-US"/>
              <a:pPr>
                <a:defRPr/>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2.3	Literals</a:t>
            </a:r>
            <a:endParaRPr lang="zh-CN" altLang="en-US" sz="3075" smtClean="0"/>
          </a:p>
        </p:txBody>
      </p:sp>
      <p:sp>
        <p:nvSpPr>
          <p:cNvPr id="3" name="内容占位符 2"/>
          <p:cNvSpPr>
            <a:spLocks noGrp="1"/>
          </p:cNvSpPr>
          <p:nvPr>
            <p:ph idx="1"/>
          </p:nvPr>
        </p:nvSpPr>
        <p:spPr/>
        <p:txBody>
          <a:bodyPr rtlCol="0">
            <a:normAutofit/>
          </a:bodyPr>
          <a:lstStyle/>
          <a:p>
            <a:pPr marL="273844" indent="-191691" fontAlgn="auto">
              <a:spcAft>
                <a:spcPts val="0"/>
              </a:spcAft>
              <a:buFont typeface="Arial" pitchFamily="34" charset="0"/>
              <a:buChar char="•"/>
              <a:defRPr/>
            </a:pPr>
            <a:r>
              <a:rPr lang="en-US" altLang="zh-CN" sz="2800" dirty="0" smtClean="0"/>
              <a:t>Integer literals come in different formats: </a:t>
            </a:r>
          </a:p>
          <a:p>
            <a:pPr marL="644129" lvl="2" fontAlgn="auto">
              <a:spcAft>
                <a:spcPts val="0"/>
              </a:spcAft>
              <a:buFont typeface="Arial" pitchFamily="34" charset="0"/>
              <a:buChar char="•"/>
              <a:defRPr/>
            </a:pPr>
            <a:r>
              <a:rPr lang="en-US" altLang="zh-CN" sz="1800" dirty="0" smtClean="0"/>
              <a:t>decimal (base 10), </a:t>
            </a:r>
          </a:p>
          <a:p>
            <a:pPr marL="644129" lvl="2" fontAlgn="auto">
              <a:spcAft>
                <a:spcPts val="0"/>
              </a:spcAft>
              <a:buFont typeface="Arial" pitchFamily="34" charset="0"/>
              <a:buChar char="•"/>
              <a:defRPr/>
            </a:pPr>
            <a:r>
              <a:rPr lang="en-US" altLang="zh-CN" sz="1800" dirty="0" smtClean="0"/>
              <a:t>hexadecimal (base 16) or </a:t>
            </a:r>
          </a:p>
          <a:p>
            <a:pPr marL="644129" lvl="2" fontAlgn="auto">
              <a:spcAft>
                <a:spcPts val="0"/>
              </a:spcAft>
              <a:buFont typeface="Arial" pitchFamily="34" charset="0"/>
              <a:buChar char="•"/>
              <a:defRPr/>
            </a:pPr>
            <a:r>
              <a:rPr lang="en-US" altLang="zh-CN" sz="1800" dirty="0" smtClean="0"/>
              <a:t>octal (base 8). </a:t>
            </a:r>
          </a:p>
          <a:p>
            <a:pPr marL="465535" lvl="1" fontAlgn="auto">
              <a:spcBef>
                <a:spcPts val="244"/>
              </a:spcBef>
              <a:spcAft>
                <a:spcPts val="0"/>
              </a:spcAft>
              <a:buFont typeface="Arial" pitchFamily="34" charset="0"/>
              <a:buChar char="–"/>
              <a:defRPr/>
            </a:pPr>
            <a:r>
              <a:rPr lang="en-US" altLang="zh-CN" sz="2000" dirty="0" smtClean="0"/>
              <a:t>For decimal literals, there is no special notation, for example, 12. </a:t>
            </a:r>
          </a:p>
          <a:p>
            <a:pPr marL="465535" lvl="1" fontAlgn="auto">
              <a:spcBef>
                <a:spcPts val="244"/>
              </a:spcBef>
              <a:spcAft>
                <a:spcPts val="0"/>
              </a:spcAft>
              <a:buFont typeface="Arial" pitchFamily="34" charset="0"/>
              <a:buChar char="–"/>
              <a:defRPr/>
            </a:pPr>
            <a:r>
              <a:rPr lang="en-US" altLang="zh-CN" sz="2000" dirty="0" smtClean="0"/>
              <a:t>The hexadecimal literals are preceded by 0x or 0X, such as 0xC. </a:t>
            </a:r>
          </a:p>
          <a:p>
            <a:pPr marL="465535" lvl="1" fontAlgn="auto">
              <a:spcBef>
                <a:spcPts val="244"/>
              </a:spcBef>
              <a:spcAft>
                <a:spcPts val="0"/>
              </a:spcAft>
              <a:buFont typeface="Arial" pitchFamily="34" charset="0"/>
              <a:buChar char="–"/>
              <a:defRPr/>
            </a:pPr>
            <a:r>
              <a:rPr lang="en-US" altLang="zh-CN" sz="2000" dirty="0" smtClean="0"/>
              <a:t>The octal literals are preceded by 0, such as 014. </a:t>
            </a:r>
          </a:p>
          <a:p>
            <a:pPr marL="273844" indent="-191691" fontAlgn="auto">
              <a:spcAft>
                <a:spcPts val="0"/>
              </a:spcAft>
              <a:buFont typeface="Arial" pitchFamily="34" charset="0"/>
              <a:buChar char="•"/>
              <a:defRPr/>
            </a:pPr>
            <a:r>
              <a:rPr lang="en-US" altLang="zh-CN" sz="2800" dirty="0"/>
              <a:t>Floating-point literals can be expressed in standard or scientific notation, such as 583.45 (standard) or 5.8345e2 (scientific).</a:t>
            </a:r>
            <a:endParaRPr lang="zh-CN" altLang="en-US" sz="2800" dirty="0"/>
          </a:p>
        </p:txBody>
      </p:sp>
      <p:sp>
        <p:nvSpPr>
          <p:cNvPr id="2" name="灯片编号占位符 1"/>
          <p:cNvSpPr>
            <a:spLocks noGrp="1"/>
          </p:cNvSpPr>
          <p:nvPr>
            <p:ph type="sldNum" sz="quarter" idx="12"/>
          </p:nvPr>
        </p:nvSpPr>
        <p:spPr/>
        <p:txBody>
          <a:bodyPr/>
          <a:lstStyle/>
          <a:p>
            <a:pPr>
              <a:defRPr/>
            </a:pPr>
            <a:fld id="{72211A1E-C4DB-45DC-ACAB-9D9B8A70C85D}" type="slidenum">
              <a:rPr lang="zh-CN" altLang="en-US"/>
              <a:pPr>
                <a:defRPr/>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2.3	Literals</a:t>
            </a:r>
            <a:endParaRPr lang="zh-CN" altLang="en-US" sz="3075" smtClean="0"/>
          </a:p>
        </p:txBody>
      </p:sp>
      <p:sp>
        <p:nvSpPr>
          <p:cNvPr id="43011" name="内容占位符 2"/>
          <p:cNvSpPr>
            <a:spLocks noGrp="1"/>
          </p:cNvSpPr>
          <p:nvPr>
            <p:ph idx="1"/>
          </p:nvPr>
        </p:nvSpPr>
        <p:spPr/>
        <p:txBody>
          <a:bodyPr/>
          <a:lstStyle/>
          <a:p>
            <a:pPr marL="273844" indent="-191691">
              <a:defRPr/>
            </a:pPr>
            <a:r>
              <a:rPr lang="en-US" altLang="zh-CN" sz="2800" dirty="0" smtClean="0"/>
              <a:t>String literals represent multiple characters and are enclosed by double quotes. </a:t>
            </a:r>
          </a:p>
          <a:p>
            <a:pPr marL="273844" indent="-191691">
              <a:defRPr/>
            </a:pPr>
            <a:r>
              <a:rPr lang="en-US" altLang="zh-CN" sz="2800" dirty="0" smtClean="0"/>
              <a:t>"Hello World"</a:t>
            </a:r>
            <a:endParaRPr lang="zh-CN" altLang="en-US" sz="2800" dirty="0" smtClean="0"/>
          </a:p>
        </p:txBody>
      </p:sp>
      <p:sp>
        <p:nvSpPr>
          <p:cNvPr id="2" name="灯片编号占位符 1"/>
          <p:cNvSpPr>
            <a:spLocks noGrp="1"/>
          </p:cNvSpPr>
          <p:nvPr>
            <p:ph type="sldNum" sz="quarter" idx="12"/>
          </p:nvPr>
        </p:nvSpPr>
        <p:spPr/>
        <p:txBody>
          <a:bodyPr/>
          <a:lstStyle/>
          <a:p>
            <a:pPr>
              <a:defRPr/>
            </a:pPr>
            <a:fld id="{C521E857-E7F7-431D-993E-041F32DCCA99}" type="slidenum">
              <a:rPr lang="zh-CN" altLang="en-US"/>
              <a:pPr>
                <a:defRPr/>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5"/>
          <p:cNvSpPr>
            <a:spLocks noGrp="1"/>
          </p:cNvSpPr>
          <p:nvPr>
            <p:ph type="title"/>
          </p:nvPr>
        </p:nvSpPr>
        <p:spPr bwMode="auto"/>
        <p:txBody>
          <a:bodyPr wrap="square" numCol="1" anchorCtr="0" compatLnSpc="1">
            <a:prstTxWarp prst="textNoShape">
              <a:avLst/>
            </a:prstTxWarp>
          </a:bodyPr>
          <a:lstStyle/>
          <a:p>
            <a:pPr>
              <a:defRPr/>
            </a:pPr>
            <a:r>
              <a:rPr lang="en-US" altLang="zh-CN" sz="3075" smtClean="0"/>
              <a:t>2.3	Literals</a:t>
            </a:r>
            <a:endParaRPr lang="zh-CN" altLang="en-US" sz="3075" smtClean="0"/>
          </a:p>
        </p:txBody>
      </p:sp>
      <p:sp>
        <p:nvSpPr>
          <p:cNvPr id="31747" name="Rectangle 1"/>
          <p:cNvSpPr>
            <a:spLocks noChangeArrowheads="1"/>
          </p:cNvSpPr>
          <p:nvPr/>
        </p:nvSpPr>
        <p:spPr bwMode="auto">
          <a:xfrm>
            <a:off x="-98473" y="1287443"/>
            <a:ext cx="9481624"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9875">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dirty="0">
                <a:ea typeface="Arial Narrow" panose="020B0606020202030204" pitchFamily="34" charset="0"/>
                <a:cs typeface="Times New Roman" panose="02020603050405020304" pitchFamily="18" charset="0"/>
              </a:rPr>
              <a:t>char </a:t>
            </a:r>
            <a:r>
              <a:rPr lang="en-US" altLang="zh-CN" dirty="0" err="1">
                <a:ea typeface="Arial Narrow" panose="020B0606020202030204" pitchFamily="34" charset="0"/>
                <a:cs typeface="Times New Roman" panose="02020603050405020304" pitchFamily="18" charset="0"/>
              </a:rPr>
              <a:t>ch</a:t>
            </a:r>
            <a:r>
              <a:rPr lang="en-US" altLang="zh-CN" dirty="0">
                <a:ea typeface="Arial Narrow" panose="020B0606020202030204" pitchFamily="34" charset="0"/>
                <a:cs typeface="Times New Roman" panose="02020603050405020304" pitchFamily="18" charset="0"/>
              </a:rPr>
              <a:t> = '</a:t>
            </a:r>
            <a:r>
              <a:rPr lang="zh-CN" altLang="en-US" dirty="0">
                <a:ea typeface="Arial Narrow" panose="020B0606020202030204" pitchFamily="34" charset="0"/>
                <a:cs typeface="Times New Roman" panose="02020603050405020304" pitchFamily="18" charset="0"/>
              </a:rPr>
              <a:t>张</a:t>
            </a:r>
            <a:r>
              <a:rPr lang="en-US" altLang="zh-CN" dirty="0">
                <a:ea typeface="Arial Narrow" panose="020B0606020202030204" pitchFamily="34" charset="0"/>
                <a:cs typeface="Times New Roman" panose="02020603050405020304" pitchFamily="18" charset="0"/>
              </a:rPr>
              <a:t>'; 	// 16-bit Unicode character</a:t>
            </a:r>
          </a:p>
          <a:p>
            <a:r>
              <a:rPr lang="en-US" altLang="zh-CN" dirty="0">
                <a:cs typeface="Times New Roman" panose="02020603050405020304" pitchFamily="18" charset="0"/>
              </a:rPr>
              <a:t>byte b = 0x7f; 	// maximum value of byte literals</a:t>
            </a:r>
            <a:r>
              <a:rPr lang="zh-CN" altLang="en-US" dirty="0">
                <a:cs typeface="Times New Roman" panose="02020603050405020304" pitchFamily="18" charset="0"/>
              </a:rPr>
              <a:t>，</a:t>
            </a:r>
            <a:r>
              <a:rPr lang="en-US" altLang="zh-CN" dirty="0">
                <a:cs typeface="Times New Roman" panose="02020603050405020304" pitchFamily="18" charset="0"/>
              </a:rPr>
              <a:t>127</a:t>
            </a:r>
            <a:r>
              <a:rPr lang="zh-CN" altLang="en-US" dirty="0">
                <a:cs typeface="Times New Roman" panose="02020603050405020304" pitchFamily="18" charset="0"/>
              </a:rPr>
              <a:t>，</a:t>
            </a:r>
            <a:r>
              <a:rPr lang="en-US" altLang="zh-CN" dirty="0">
                <a:cs typeface="Times New Roman" panose="02020603050405020304" pitchFamily="18" charset="0"/>
              </a:rPr>
              <a:t>in hexadecimal</a:t>
            </a:r>
          </a:p>
          <a:p>
            <a:r>
              <a:rPr lang="en-US" altLang="zh-CN" dirty="0" err="1">
                <a:cs typeface="Times New Roman" panose="02020603050405020304" pitchFamily="18" charset="0"/>
              </a:rPr>
              <a:t>int</a:t>
            </a:r>
            <a:r>
              <a:rPr lang="en-US" altLang="zh-CN" dirty="0">
                <a:cs typeface="Times New Roman" panose="02020603050405020304" pitchFamily="18" charset="0"/>
              </a:rPr>
              <a:t> </a:t>
            </a:r>
            <a:r>
              <a:rPr lang="en-US" altLang="zh-CN" dirty="0" err="1">
                <a:cs typeface="Times New Roman" panose="02020603050405020304" pitchFamily="18" charset="0"/>
              </a:rPr>
              <a:t>i</a:t>
            </a:r>
            <a:r>
              <a:rPr lang="en-US" altLang="zh-CN" dirty="0">
                <a:cs typeface="Times New Roman" panose="02020603050405020304" pitchFamily="18" charset="0"/>
              </a:rPr>
              <a:t> = 0x2f; 	// 0x indicates hexadecimal</a:t>
            </a:r>
          </a:p>
          <a:p>
            <a:r>
              <a:rPr lang="en-US" altLang="zh-CN" dirty="0" err="1">
                <a:cs typeface="Times New Roman" panose="02020603050405020304" pitchFamily="18" charset="0"/>
              </a:rPr>
              <a:t>int</a:t>
            </a:r>
            <a:r>
              <a:rPr lang="en-US" altLang="zh-CN" dirty="0">
                <a:cs typeface="Times New Roman" panose="02020603050405020304" pitchFamily="18" charset="0"/>
              </a:rPr>
              <a:t> j = 0X2F; 	// 0X indicates hexadecimal</a:t>
            </a:r>
          </a:p>
          <a:p>
            <a:r>
              <a:rPr lang="en-US" altLang="zh-CN" dirty="0" err="1">
                <a:cs typeface="Times New Roman" panose="02020603050405020304" pitchFamily="18" charset="0"/>
              </a:rPr>
              <a:t>int</a:t>
            </a:r>
            <a:r>
              <a:rPr lang="en-US" altLang="zh-CN" dirty="0">
                <a:cs typeface="Times New Roman" panose="02020603050405020304" pitchFamily="18" charset="0"/>
              </a:rPr>
              <a:t> k = 0177; 	// The prefix 0 indicates octal</a:t>
            </a:r>
          </a:p>
          <a:p>
            <a:r>
              <a:rPr lang="en-US" altLang="zh-CN" dirty="0">
                <a:cs typeface="Times New Roman" panose="02020603050405020304" pitchFamily="18" charset="0"/>
              </a:rPr>
              <a:t>long m = 200L; 	// 64-bit decimal literal</a:t>
            </a:r>
          </a:p>
          <a:p>
            <a:r>
              <a:rPr lang="en-US" altLang="zh-CN" dirty="0">
                <a:cs typeface="Times New Roman" panose="02020603050405020304" pitchFamily="18" charset="0"/>
              </a:rPr>
              <a:t>long n = 200l; 	// 64-bit decimal literal</a:t>
            </a:r>
          </a:p>
          <a:p>
            <a:r>
              <a:rPr lang="en-US" altLang="zh-CN" dirty="0">
                <a:cs typeface="Times New Roman" panose="02020603050405020304" pitchFamily="18" charset="0"/>
              </a:rPr>
              <a:t>float f1 = 128.6F; 	// 32-bit float literal</a:t>
            </a:r>
          </a:p>
          <a:p>
            <a:r>
              <a:rPr lang="en-US" altLang="zh-CN" dirty="0">
                <a:cs typeface="Times New Roman" panose="02020603050405020304" pitchFamily="18" charset="0"/>
              </a:rPr>
              <a:t>float f2 = 128.6f; 	// 32-bit float literal</a:t>
            </a:r>
          </a:p>
          <a:p>
            <a:r>
              <a:rPr lang="en-US" altLang="zh-CN" dirty="0">
                <a:cs typeface="Times New Roman" panose="02020603050405020304" pitchFamily="18" charset="0"/>
              </a:rPr>
              <a:t>float f3 = 1e-45f; 	// 10</a:t>
            </a:r>
            <a:r>
              <a:rPr lang="en-US" altLang="zh-CN" baseline="30000" dirty="0">
                <a:cs typeface="Times New Roman" panose="02020603050405020304" pitchFamily="18" charset="0"/>
              </a:rPr>
              <a:t>-45</a:t>
            </a:r>
            <a:r>
              <a:rPr lang="en-US" altLang="zh-CN" dirty="0">
                <a:cs typeface="Times New Roman" panose="02020603050405020304" pitchFamily="18" charset="0"/>
              </a:rPr>
              <a:t>, in scientific notation</a:t>
            </a:r>
          </a:p>
          <a:p>
            <a:r>
              <a:rPr lang="en-US" altLang="zh-CN" dirty="0">
                <a:cs typeface="Times New Roman" panose="02020603050405020304" pitchFamily="18" charset="0"/>
              </a:rPr>
              <a:t>float f4 = 1e+9f; 	// 10</a:t>
            </a:r>
            <a:r>
              <a:rPr lang="en-US" altLang="zh-CN" baseline="30000" dirty="0">
                <a:cs typeface="Times New Roman" panose="02020603050405020304" pitchFamily="18" charset="0"/>
              </a:rPr>
              <a:t>9</a:t>
            </a:r>
            <a:r>
              <a:rPr lang="en-US" altLang="zh-CN" dirty="0">
                <a:cs typeface="Times New Roman" panose="02020603050405020304" pitchFamily="18" charset="0"/>
              </a:rPr>
              <a:t>, in scientific notation</a:t>
            </a:r>
          </a:p>
          <a:p>
            <a:r>
              <a:rPr lang="en-US" altLang="zh-CN" dirty="0">
                <a:cs typeface="Times New Roman" panose="02020603050405020304" pitchFamily="18" charset="0"/>
              </a:rPr>
              <a:t>double d1 = 1256.8d; 	// 64-bit double literal</a:t>
            </a:r>
          </a:p>
          <a:p>
            <a:r>
              <a:rPr lang="en-US" altLang="zh-CN" dirty="0">
                <a:cs typeface="Times New Roman" panose="02020603050405020304" pitchFamily="18" charset="0"/>
              </a:rPr>
              <a:t>double d2 = 1256.8D; 	// 64-bit double literal</a:t>
            </a:r>
          </a:p>
          <a:p>
            <a:r>
              <a:rPr lang="en-US" altLang="zh-CN" dirty="0">
                <a:cs typeface="Times New Roman" panose="02020603050405020304" pitchFamily="18" charset="0"/>
              </a:rPr>
              <a:t>double d3 = 1.2568e3d; 	// 1.2568×10</a:t>
            </a:r>
            <a:r>
              <a:rPr lang="en-US" altLang="zh-CN" baseline="30000" dirty="0">
                <a:cs typeface="Times New Roman" panose="02020603050405020304" pitchFamily="18" charset="0"/>
              </a:rPr>
              <a:t>3</a:t>
            </a:r>
            <a:r>
              <a:rPr lang="en-US" altLang="zh-CN" dirty="0">
                <a:cs typeface="Times New Roman" panose="02020603050405020304" pitchFamily="18" charset="0"/>
              </a:rPr>
              <a:t> , in scientific notation</a:t>
            </a:r>
            <a:endParaRPr lang="en-US" altLang="zh-CN" sz="4400" dirty="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898E9783-98DA-47CC-B91C-6E22CEFB4FAB}" type="slidenum">
              <a:rPr lang="zh-CN" altLang="en-US"/>
              <a:pPr>
                <a:defRPr/>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idx="1"/>
          </p:nvPr>
        </p:nvSpPr>
        <p:spPr>
          <a:xfrm>
            <a:off x="1655763" y="2187575"/>
            <a:ext cx="6102350" cy="3563938"/>
          </a:xfrm>
        </p:spPr>
        <p:txBody>
          <a:bodyPr/>
          <a:lstStyle/>
          <a:p>
            <a:pPr marL="0" indent="542925">
              <a:buFont typeface="Wingdings 3" panose="05040102010807070707" pitchFamily="18" charset="2"/>
              <a:buNone/>
              <a:defRPr/>
            </a:pPr>
            <a:r>
              <a:rPr lang="zh-CN" altLang="en-US" sz="2100" dirty="0"/>
              <a:t>在为</a:t>
            </a:r>
            <a:r>
              <a:rPr lang="en-US" altLang="zh-CN" sz="2100" dirty="0"/>
              <a:t>long</a:t>
            </a:r>
            <a:r>
              <a:rPr lang="zh-CN" altLang="en-US" sz="2100" dirty="0"/>
              <a:t>型常量或变量赋值时，需要在所赋值的后面加上一个字母“</a:t>
            </a:r>
            <a:r>
              <a:rPr lang="en-US" altLang="zh-CN" sz="2100" dirty="0"/>
              <a:t>L”</a:t>
            </a:r>
            <a:r>
              <a:rPr lang="zh-CN" altLang="en-US" sz="2100" dirty="0"/>
              <a:t>（或“</a:t>
            </a:r>
            <a:r>
              <a:rPr lang="en-US" altLang="zh-CN" sz="2100" dirty="0"/>
              <a:t>l”</a:t>
            </a:r>
            <a:r>
              <a:rPr lang="zh-CN" altLang="en-US" sz="2100" dirty="0"/>
              <a:t>），说明所赋的值为</a:t>
            </a:r>
            <a:r>
              <a:rPr lang="en-US" altLang="zh-CN" sz="2100" dirty="0"/>
              <a:t>long</a:t>
            </a:r>
            <a:r>
              <a:rPr lang="zh-CN" altLang="en-US" sz="2100" dirty="0"/>
              <a:t>型。如果所赋的值未超出</a:t>
            </a:r>
            <a:r>
              <a:rPr lang="en-US" altLang="zh-CN" sz="2100" dirty="0" err="1"/>
              <a:t>int</a:t>
            </a:r>
            <a:r>
              <a:rPr lang="zh-CN" altLang="en-US" sz="2100" dirty="0"/>
              <a:t>型的取值范围，也可以省略字母“</a:t>
            </a:r>
            <a:r>
              <a:rPr lang="en-US" altLang="zh-CN" sz="2100" dirty="0"/>
              <a:t>L”</a:t>
            </a:r>
            <a:r>
              <a:rPr lang="zh-CN" altLang="en-US" sz="2100" dirty="0"/>
              <a:t>（或“</a:t>
            </a:r>
            <a:r>
              <a:rPr lang="en-US" altLang="zh-CN" sz="2100" dirty="0"/>
              <a:t>l”</a:t>
            </a:r>
            <a:r>
              <a:rPr lang="zh-CN" altLang="en-US" sz="2100" dirty="0"/>
              <a:t>）。</a:t>
            </a:r>
          </a:p>
          <a:p>
            <a:pPr marL="0" indent="542925">
              <a:buFont typeface="Wingdings 3" panose="05040102010807070707" pitchFamily="18" charset="2"/>
              <a:buNone/>
              <a:defRPr/>
            </a:pPr>
            <a:endParaRPr lang="zh-CN" altLang="en-US" sz="675" dirty="0"/>
          </a:p>
          <a:p>
            <a:pPr marL="0" indent="542925">
              <a:buFont typeface="Wingdings 3" panose="05040102010807070707" pitchFamily="18" charset="2"/>
              <a:buNone/>
              <a:defRPr/>
            </a:pPr>
            <a:r>
              <a:rPr lang="zh-CN" altLang="en-US" sz="2100" dirty="0" smtClean="0"/>
              <a:t>例：</a:t>
            </a:r>
            <a:endParaRPr lang="zh-CN" altLang="en-US" sz="2100" dirty="0"/>
          </a:p>
        </p:txBody>
      </p:sp>
      <p:sp>
        <p:nvSpPr>
          <p:cNvPr id="326658" name="Rectangle 2"/>
          <p:cNvSpPr>
            <a:spLocks noGrp="1" noChangeArrowheads="1"/>
          </p:cNvSpPr>
          <p:nvPr>
            <p:ph type="title"/>
          </p:nvPr>
        </p:nvSpPr>
        <p:spPr>
          <a:xfrm>
            <a:off x="2006205" y="1376362"/>
            <a:ext cx="5212556" cy="738188"/>
          </a:xfrm>
        </p:spPr>
        <p:txBody>
          <a:bodyPr/>
          <a:lstStyle/>
          <a:p>
            <a:pPr algn="ctr" fontAlgn="auto">
              <a:spcAft>
                <a:spcPts val="0"/>
              </a:spcAft>
              <a:defRPr/>
            </a:pPr>
            <a:r>
              <a:rPr lang="zh-CN" altLang="en-US" sz="3075"/>
              <a:t>长整型数值 </a:t>
            </a:r>
          </a:p>
        </p:txBody>
      </p:sp>
      <p:sp>
        <p:nvSpPr>
          <p:cNvPr id="326660" name="Rectangle 4"/>
          <p:cNvSpPr>
            <a:spLocks noChangeArrowheads="1"/>
          </p:cNvSpPr>
          <p:nvPr/>
        </p:nvSpPr>
        <p:spPr bwMode="auto">
          <a:xfrm>
            <a:off x="1655763" y="4184650"/>
            <a:ext cx="6157912" cy="80962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long la = 9876543234L;	// </a:t>
            </a:r>
            <a:r>
              <a:rPr lang="zh-CN" altLang="en-US" sz="1500">
                <a:latin typeface="Arial" panose="020B0604020202020204" pitchFamily="34" charset="0"/>
              </a:rPr>
              <a:t>超出了</a:t>
            </a:r>
            <a:r>
              <a:rPr lang="en-US" altLang="zh-CN" sz="1500">
                <a:latin typeface="Arial" panose="020B0604020202020204" pitchFamily="34" charset="0"/>
              </a:rPr>
              <a:t>int</a:t>
            </a:r>
            <a:r>
              <a:rPr lang="zh-CN" altLang="en-US" sz="1500">
                <a:latin typeface="Arial" panose="020B0604020202020204" pitchFamily="34" charset="0"/>
              </a:rPr>
              <a:t>取值范围，必须加“</a:t>
            </a:r>
            <a:r>
              <a:rPr lang="en-US" altLang="zh-CN" sz="1500">
                <a:latin typeface="Arial" panose="020B0604020202020204" pitchFamily="34" charset="0"/>
              </a:rPr>
              <a:t>L”</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long lb = 98765432L;	// </a:t>
            </a:r>
            <a:r>
              <a:rPr lang="zh-CN" altLang="en-US" sz="1500">
                <a:latin typeface="Arial" panose="020B0604020202020204" pitchFamily="34" charset="0"/>
              </a:rPr>
              <a:t>未超出</a:t>
            </a:r>
            <a:r>
              <a:rPr lang="en-US" altLang="zh-CN" sz="1500">
                <a:latin typeface="Arial" panose="020B0604020202020204" pitchFamily="34" charset="0"/>
              </a:rPr>
              <a:t>int</a:t>
            </a:r>
            <a:r>
              <a:rPr lang="zh-CN" altLang="en-US" sz="1500">
                <a:latin typeface="Arial" panose="020B0604020202020204" pitchFamily="34" charset="0"/>
              </a:rPr>
              <a:t>取值范围，也可以加“</a:t>
            </a:r>
            <a:r>
              <a:rPr lang="en-US" altLang="zh-CN" sz="1500">
                <a:latin typeface="Arial" panose="020B0604020202020204" pitchFamily="34" charset="0"/>
              </a:rPr>
              <a:t>L”</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long lc = 98765432;	// </a:t>
            </a:r>
            <a:r>
              <a:rPr lang="zh-CN" altLang="en-US" sz="1500">
                <a:latin typeface="Arial" panose="020B0604020202020204" pitchFamily="34" charset="0"/>
              </a:rPr>
              <a:t>未超出</a:t>
            </a:r>
            <a:r>
              <a:rPr lang="en-US" altLang="zh-CN" sz="1500">
                <a:latin typeface="Arial" panose="020B0604020202020204" pitchFamily="34" charset="0"/>
              </a:rPr>
              <a:t>int</a:t>
            </a:r>
            <a:r>
              <a:rPr lang="zh-CN" altLang="en-US" sz="1500">
                <a:latin typeface="Arial" panose="020B0604020202020204" pitchFamily="34" charset="0"/>
              </a:rPr>
              <a:t>取值范围，可以省略“</a:t>
            </a:r>
            <a:r>
              <a:rPr lang="en-US" altLang="zh-CN" sz="1500">
                <a:latin typeface="Arial" panose="020B0604020202020204" pitchFamily="34" charset="0"/>
              </a:rPr>
              <a:t>L”</a:t>
            </a:r>
          </a:p>
        </p:txBody>
      </p:sp>
      <p:sp>
        <p:nvSpPr>
          <p:cNvPr id="43013"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68F21875-F2EC-4262-9ED4-BE476F8B665A}" type="slidenum">
              <a:rPr lang="en-US" altLang="zh-CN" sz="750"/>
              <a:pPr>
                <a:defRPr/>
              </a:pPr>
              <a:t>25</a:t>
            </a:fld>
            <a:endParaRPr lang="en-US" altLang="zh-CN" sz="750"/>
          </a:p>
        </p:txBody>
      </p:sp>
      <p:pic>
        <p:nvPicPr>
          <p:cNvPr id="2" name="图片 1"/>
          <p:cNvPicPr>
            <a:picLocks noChangeAspect="1"/>
          </p:cNvPicPr>
          <p:nvPr/>
        </p:nvPicPr>
        <p:blipFill>
          <a:blip r:embed="rId3"/>
          <a:stretch>
            <a:fillRect/>
          </a:stretch>
        </p:blipFill>
        <p:spPr>
          <a:xfrm>
            <a:off x="997227" y="5301591"/>
            <a:ext cx="7833242" cy="14722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idx="1"/>
          </p:nvPr>
        </p:nvSpPr>
        <p:spPr>
          <a:xfrm>
            <a:off x="1817688" y="2187575"/>
            <a:ext cx="5937250" cy="3086100"/>
          </a:xfrm>
        </p:spPr>
        <p:txBody>
          <a:bodyPr/>
          <a:lstStyle/>
          <a:p>
            <a:pPr marL="0" indent="400050">
              <a:buFont typeface="Wingdings 3" panose="05040102010807070707" pitchFamily="18" charset="2"/>
              <a:buNone/>
            </a:pPr>
            <a:r>
              <a:rPr lang="zh-CN" altLang="en-US" sz="2100" dirty="0" smtClean="0"/>
              <a:t>在为</a:t>
            </a:r>
            <a:r>
              <a:rPr lang="en-US" altLang="zh-CN" sz="2100" dirty="0" smtClean="0"/>
              <a:t>double</a:t>
            </a:r>
            <a:r>
              <a:rPr lang="zh-CN" altLang="en-US" sz="2100" dirty="0" smtClean="0"/>
              <a:t>型常量或变量赋值时，需要在所赋值的后面加上一个字母</a:t>
            </a:r>
            <a:r>
              <a:rPr lang="zh-CN" altLang="en-US" sz="2100" dirty="0" smtClean="0">
                <a:solidFill>
                  <a:srgbClr val="CC0000"/>
                </a:solidFill>
              </a:rPr>
              <a:t>“</a:t>
            </a:r>
            <a:r>
              <a:rPr lang="en-US" altLang="zh-CN" sz="2100" dirty="0" smtClean="0">
                <a:solidFill>
                  <a:srgbClr val="CC0000"/>
                </a:solidFill>
              </a:rPr>
              <a:t>D”</a:t>
            </a:r>
            <a:r>
              <a:rPr lang="zh-CN" altLang="en-US" sz="2100" dirty="0" smtClean="0"/>
              <a:t>（或“</a:t>
            </a:r>
            <a:r>
              <a:rPr lang="en-US" altLang="zh-CN" sz="2100" dirty="0" smtClean="0"/>
              <a:t>d”</a:t>
            </a:r>
            <a:r>
              <a:rPr lang="zh-CN" altLang="en-US" sz="2100" dirty="0" smtClean="0"/>
              <a:t>），说明所赋的值为</a:t>
            </a:r>
            <a:r>
              <a:rPr lang="en-US" altLang="zh-CN" sz="2100" dirty="0" smtClean="0"/>
              <a:t>double</a:t>
            </a:r>
            <a:r>
              <a:rPr lang="zh-CN" altLang="en-US" sz="2100" dirty="0" smtClean="0"/>
              <a:t>型。如果所赋的值为小数，或者所赋的值为整数，并且未超出</a:t>
            </a:r>
            <a:r>
              <a:rPr lang="en-US" altLang="zh-CN" sz="2100" dirty="0" err="1" smtClean="0"/>
              <a:t>int</a:t>
            </a:r>
            <a:r>
              <a:rPr lang="zh-CN" altLang="en-US" sz="2100" dirty="0" smtClean="0"/>
              <a:t>型的取值范围，也可以省略字母“</a:t>
            </a:r>
            <a:r>
              <a:rPr lang="en-US" altLang="zh-CN" sz="2100" dirty="0" smtClean="0"/>
              <a:t>D”</a:t>
            </a:r>
            <a:r>
              <a:rPr lang="zh-CN" altLang="en-US" sz="2100" dirty="0" smtClean="0"/>
              <a:t>（或“</a:t>
            </a:r>
            <a:r>
              <a:rPr lang="en-US" altLang="zh-CN" sz="2100" dirty="0" smtClean="0"/>
              <a:t>d”</a:t>
            </a:r>
            <a:r>
              <a:rPr lang="zh-CN" altLang="en-US" sz="2100" dirty="0" smtClean="0"/>
              <a:t>）。</a:t>
            </a:r>
          </a:p>
          <a:p>
            <a:pPr marL="0" indent="400050">
              <a:buFont typeface="Wingdings 3" panose="05040102010807070707" pitchFamily="18" charset="2"/>
              <a:buNone/>
            </a:pPr>
            <a:r>
              <a:rPr lang="zh-CN" altLang="en-US" sz="2100" dirty="0" smtClean="0"/>
              <a:t>例：</a:t>
            </a:r>
          </a:p>
        </p:txBody>
      </p:sp>
      <p:sp>
        <p:nvSpPr>
          <p:cNvPr id="343042" name="Rectangle 2"/>
          <p:cNvSpPr>
            <a:spLocks noGrp="1" noChangeArrowheads="1"/>
          </p:cNvSpPr>
          <p:nvPr>
            <p:ph type="title"/>
          </p:nvPr>
        </p:nvSpPr>
        <p:spPr>
          <a:xfrm>
            <a:off x="2006203" y="1017986"/>
            <a:ext cx="4833938" cy="1096565"/>
          </a:xfrm>
        </p:spPr>
        <p:txBody>
          <a:bodyPr/>
          <a:lstStyle/>
          <a:p>
            <a:pPr marL="628650" indent="-628650" algn="ctr" fontAlgn="auto">
              <a:spcAft>
                <a:spcPts val="0"/>
              </a:spcAft>
              <a:defRPr/>
            </a:pPr>
            <a:r>
              <a:rPr lang="en-US" altLang="zh-CN" sz="3075"/>
              <a:t>double</a:t>
            </a:r>
            <a:r>
              <a:rPr lang="zh-CN" altLang="en-US" sz="3075"/>
              <a:t>型数值</a:t>
            </a:r>
          </a:p>
        </p:txBody>
      </p:sp>
      <p:sp>
        <p:nvSpPr>
          <p:cNvPr id="343044" name="Rectangle 4"/>
          <p:cNvSpPr>
            <a:spLocks noChangeArrowheads="1"/>
          </p:cNvSpPr>
          <p:nvPr/>
        </p:nvSpPr>
        <p:spPr bwMode="auto">
          <a:xfrm>
            <a:off x="1763713" y="4294188"/>
            <a:ext cx="5994400" cy="134937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1778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double da = 9412.75D;	// </a:t>
            </a:r>
            <a:r>
              <a:rPr lang="zh-CN" altLang="en-US" sz="1500">
                <a:latin typeface="Arial" panose="020B0604020202020204" pitchFamily="34" charset="0"/>
              </a:rPr>
              <a:t>所赋值为小数，可以加上 “</a:t>
            </a:r>
            <a:r>
              <a:rPr lang="en-US" altLang="zh-CN" sz="1500">
                <a:latin typeface="Arial" panose="020B0604020202020204" pitchFamily="34" charset="0"/>
              </a:rPr>
              <a:t>D”</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double db = 9412.75;	// </a:t>
            </a:r>
            <a:r>
              <a:rPr lang="zh-CN" altLang="en-US" sz="1500">
                <a:latin typeface="Arial" panose="020B0604020202020204" pitchFamily="34" charset="0"/>
              </a:rPr>
              <a:t>所赋值为小数，也可以省略 “</a:t>
            </a:r>
            <a:r>
              <a:rPr lang="en-US" altLang="zh-CN" sz="1500">
                <a:latin typeface="Arial" panose="020B0604020202020204" pitchFamily="34" charset="0"/>
              </a:rPr>
              <a:t>D”</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double dc = 9412D;	// </a:t>
            </a:r>
            <a:r>
              <a:rPr lang="zh-CN" altLang="en-US" sz="1500">
                <a:latin typeface="Arial" panose="020B0604020202020204" pitchFamily="34" charset="0"/>
              </a:rPr>
              <a:t>未超出</a:t>
            </a:r>
            <a:r>
              <a:rPr lang="en-US" altLang="zh-CN" sz="1500">
                <a:latin typeface="Arial" panose="020B0604020202020204" pitchFamily="34" charset="0"/>
              </a:rPr>
              <a:t>int</a:t>
            </a:r>
            <a:r>
              <a:rPr lang="zh-CN" altLang="en-US" sz="1500">
                <a:latin typeface="Arial" panose="020B0604020202020204" pitchFamily="34" charset="0"/>
              </a:rPr>
              <a:t>取值范围，可以加上 “</a:t>
            </a:r>
            <a:r>
              <a:rPr lang="en-US" altLang="zh-CN" sz="1500">
                <a:latin typeface="Arial" panose="020B0604020202020204" pitchFamily="34" charset="0"/>
              </a:rPr>
              <a:t>D”</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double dd = 9412;		// </a:t>
            </a:r>
            <a:r>
              <a:rPr lang="zh-CN" altLang="en-US" sz="1500">
                <a:latin typeface="Arial" panose="020B0604020202020204" pitchFamily="34" charset="0"/>
              </a:rPr>
              <a:t>未超出</a:t>
            </a:r>
            <a:r>
              <a:rPr lang="en-US" altLang="zh-CN" sz="1500">
                <a:latin typeface="Arial" panose="020B0604020202020204" pitchFamily="34" charset="0"/>
              </a:rPr>
              <a:t>int</a:t>
            </a:r>
            <a:r>
              <a:rPr lang="zh-CN" altLang="en-US" sz="1500">
                <a:latin typeface="Arial" panose="020B0604020202020204" pitchFamily="34" charset="0"/>
              </a:rPr>
              <a:t>取值范围，可以省略“</a:t>
            </a:r>
            <a:r>
              <a:rPr lang="en-US" altLang="zh-CN" sz="1500">
                <a:latin typeface="Arial" panose="020B0604020202020204" pitchFamily="34" charset="0"/>
              </a:rPr>
              <a:t>D”</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double de = 9876543210D;	// </a:t>
            </a:r>
            <a:r>
              <a:rPr lang="zh-CN" altLang="en-US" sz="1500">
                <a:latin typeface="Arial" panose="020B0604020202020204" pitchFamily="34" charset="0"/>
              </a:rPr>
              <a:t>超出</a:t>
            </a:r>
            <a:r>
              <a:rPr lang="en-US" altLang="zh-CN" sz="1500">
                <a:latin typeface="Arial" panose="020B0604020202020204" pitchFamily="34" charset="0"/>
              </a:rPr>
              <a:t>int</a:t>
            </a:r>
            <a:r>
              <a:rPr lang="zh-CN" altLang="en-US" sz="1500">
                <a:latin typeface="Arial" panose="020B0604020202020204" pitchFamily="34" charset="0"/>
              </a:rPr>
              <a:t>取值范围，必须加上 “</a:t>
            </a:r>
            <a:r>
              <a:rPr lang="en-US" altLang="zh-CN" sz="1500">
                <a:latin typeface="Arial" panose="020B0604020202020204" pitchFamily="34" charset="0"/>
              </a:rPr>
              <a:t>D</a:t>
            </a:r>
          </a:p>
        </p:txBody>
      </p:sp>
      <p:sp>
        <p:nvSpPr>
          <p:cNvPr id="49157"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57664ADE-C84C-4BD0-B085-E7541F005F54}" type="slidenum">
              <a:rPr lang="en-US" altLang="zh-CN" sz="750"/>
              <a:pPr>
                <a:defRPr/>
              </a:pPr>
              <a:t>26</a:t>
            </a:fld>
            <a:endParaRPr lang="en-US" altLang="zh-CN" sz="75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idx="1"/>
          </p:nvPr>
        </p:nvSpPr>
        <p:spPr>
          <a:xfrm>
            <a:off x="1454745" y="2285088"/>
            <a:ext cx="5883275" cy="2762250"/>
          </a:xfrm>
        </p:spPr>
        <p:txBody>
          <a:bodyPr/>
          <a:lstStyle/>
          <a:p>
            <a:pPr marL="0" indent="542925">
              <a:lnSpc>
                <a:spcPct val="80000"/>
              </a:lnSpc>
              <a:buFont typeface="Wingdings 3" panose="05040102010807070707" pitchFamily="18" charset="2"/>
              <a:buNone/>
              <a:defRPr/>
            </a:pPr>
            <a:r>
              <a:rPr lang="zh-CN" altLang="en-US" sz="2100" dirty="0"/>
              <a:t>在为</a:t>
            </a:r>
            <a:r>
              <a:rPr lang="en-US" altLang="zh-CN" sz="2100" dirty="0"/>
              <a:t>float</a:t>
            </a:r>
            <a:r>
              <a:rPr lang="zh-CN" altLang="en-US" sz="2100" dirty="0"/>
              <a:t>型常量或变量赋值时，需要在所赋值的后面加上一个字母</a:t>
            </a:r>
            <a:r>
              <a:rPr lang="zh-CN" altLang="en-US" sz="2100" dirty="0">
                <a:solidFill>
                  <a:srgbClr val="CC0000"/>
                </a:solidFill>
              </a:rPr>
              <a:t>“</a:t>
            </a:r>
            <a:r>
              <a:rPr lang="en-US" altLang="zh-CN" sz="2100" dirty="0">
                <a:solidFill>
                  <a:srgbClr val="CC0000"/>
                </a:solidFill>
              </a:rPr>
              <a:t>F”</a:t>
            </a:r>
            <a:r>
              <a:rPr lang="zh-CN" altLang="en-US" sz="2100" dirty="0"/>
              <a:t>（或“</a:t>
            </a:r>
            <a:r>
              <a:rPr lang="en-US" altLang="zh-CN" sz="2100" dirty="0"/>
              <a:t>f”</a:t>
            </a:r>
            <a:r>
              <a:rPr lang="zh-CN" altLang="en-US" sz="2100" dirty="0"/>
              <a:t>），说明所赋的值为</a:t>
            </a:r>
            <a:r>
              <a:rPr lang="en-US" altLang="zh-CN" sz="2100" dirty="0"/>
              <a:t>float</a:t>
            </a:r>
            <a:r>
              <a:rPr lang="zh-CN" altLang="en-US" sz="2100" dirty="0"/>
              <a:t>型。如果所赋的值为整数，并且未超出</a:t>
            </a:r>
            <a:r>
              <a:rPr lang="en-US" altLang="zh-CN" sz="2100" dirty="0" err="1"/>
              <a:t>int</a:t>
            </a:r>
            <a:r>
              <a:rPr lang="zh-CN" altLang="en-US" sz="2100" dirty="0"/>
              <a:t>型的取值范围，也可以省略字母“</a:t>
            </a:r>
            <a:r>
              <a:rPr lang="en-US" altLang="zh-CN" sz="2100" dirty="0"/>
              <a:t>F”</a:t>
            </a:r>
            <a:r>
              <a:rPr lang="zh-CN" altLang="en-US" sz="2100" dirty="0"/>
              <a:t>（或“</a:t>
            </a:r>
            <a:r>
              <a:rPr lang="en-US" altLang="zh-CN" sz="2100" dirty="0"/>
              <a:t>f”</a:t>
            </a:r>
            <a:r>
              <a:rPr lang="zh-CN" altLang="en-US" sz="2100" dirty="0"/>
              <a:t>）。</a:t>
            </a:r>
          </a:p>
          <a:p>
            <a:pPr marL="0" indent="542925">
              <a:lnSpc>
                <a:spcPct val="80000"/>
              </a:lnSpc>
              <a:buFont typeface="Wingdings 3" panose="05040102010807070707" pitchFamily="18" charset="2"/>
              <a:buNone/>
              <a:defRPr/>
            </a:pPr>
            <a:endParaRPr lang="zh-CN" altLang="en-US" sz="675" dirty="0"/>
          </a:p>
          <a:p>
            <a:pPr marL="0" indent="542925">
              <a:lnSpc>
                <a:spcPct val="80000"/>
              </a:lnSpc>
              <a:buFont typeface="Wingdings 3" panose="05040102010807070707" pitchFamily="18" charset="2"/>
              <a:buNone/>
              <a:defRPr/>
            </a:pPr>
            <a:r>
              <a:rPr lang="zh-CN" altLang="en-US" sz="2100" dirty="0" smtClean="0"/>
              <a:t>例：</a:t>
            </a:r>
            <a:endParaRPr lang="en-US" altLang="zh-CN" sz="675" dirty="0"/>
          </a:p>
        </p:txBody>
      </p:sp>
      <p:sp>
        <p:nvSpPr>
          <p:cNvPr id="332802" name="Rectangle 2"/>
          <p:cNvSpPr>
            <a:spLocks noGrp="1" noChangeArrowheads="1"/>
          </p:cNvSpPr>
          <p:nvPr>
            <p:ph type="title"/>
          </p:nvPr>
        </p:nvSpPr>
        <p:spPr>
          <a:xfrm>
            <a:off x="2006204" y="1017986"/>
            <a:ext cx="4780359" cy="1096565"/>
          </a:xfrm>
        </p:spPr>
        <p:txBody>
          <a:bodyPr/>
          <a:lstStyle/>
          <a:p>
            <a:pPr algn="ctr" fontAlgn="auto">
              <a:spcAft>
                <a:spcPts val="0"/>
              </a:spcAft>
              <a:defRPr/>
            </a:pPr>
            <a:r>
              <a:rPr lang="en-US" altLang="zh-CN" sz="3075"/>
              <a:t>float</a:t>
            </a:r>
            <a:r>
              <a:rPr lang="zh-CN" altLang="en-US" sz="3075"/>
              <a:t>型数值</a:t>
            </a:r>
          </a:p>
        </p:txBody>
      </p:sp>
      <p:sp>
        <p:nvSpPr>
          <p:cNvPr id="332804" name="Rectangle 4"/>
          <p:cNvSpPr>
            <a:spLocks noChangeArrowheads="1"/>
          </p:cNvSpPr>
          <p:nvPr/>
        </p:nvSpPr>
        <p:spPr bwMode="auto">
          <a:xfrm>
            <a:off x="1826396" y="4057255"/>
            <a:ext cx="5832475" cy="1135063"/>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float fa = 9412.75F;	// </a:t>
            </a:r>
            <a:r>
              <a:rPr lang="zh-CN" altLang="en-US" sz="1500">
                <a:latin typeface="Arial" panose="020B0604020202020204" pitchFamily="34" charset="0"/>
              </a:rPr>
              <a:t>赋值为小数，必须 “</a:t>
            </a:r>
            <a:r>
              <a:rPr lang="en-US" altLang="zh-CN" sz="1500">
                <a:latin typeface="Arial" panose="020B0604020202020204" pitchFamily="34" charset="0"/>
              </a:rPr>
              <a:t>F”</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float fb = 9876543210F;// </a:t>
            </a:r>
            <a:r>
              <a:rPr lang="zh-CN" altLang="en-US" sz="1500">
                <a:latin typeface="Arial" panose="020B0604020202020204" pitchFamily="34" charset="0"/>
              </a:rPr>
              <a:t>赋值超出</a:t>
            </a:r>
            <a:r>
              <a:rPr lang="en-US" altLang="zh-CN" sz="1500">
                <a:latin typeface="Arial" panose="020B0604020202020204" pitchFamily="34" charset="0"/>
              </a:rPr>
              <a:t>int</a:t>
            </a:r>
            <a:r>
              <a:rPr lang="zh-CN" altLang="en-US" sz="1500">
                <a:latin typeface="Arial" panose="020B0604020202020204" pitchFamily="34" charset="0"/>
              </a:rPr>
              <a:t>取值范围，必须 “</a:t>
            </a:r>
            <a:r>
              <a:rPr lang="en-US" altLang="zh-CN" sz="1500">
                <a:latin typeface="Arial" panose="020B0604020202020204" pitchFamily="34" charset="0"/>
              </a:rPr>
              <a:t>F”</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float fc = 9412F;	// </a:t>
            </a:r>
            <a:r>
              <a:rPr lang="zh-CN" altLang="en-US" sz="1500">
                <a:latin typeface="Arial" panose="020B0604020202020204" pitchFamily="34" charset="0"/>
              </a:rPr>
              <a:t>未超出</a:t>
            </a:r>
            <a:r>
              <a:rPr lang="en-US" altLang="zh-CN" sz="1500">
                <a:latin typeface="Arial" panose="020B0604020202020204" pitchFamily="34" charset="0"/>
              </a:rPr>
              <a:t>int</a:t>
            </a:r>
            <a:r>
              <a:rPr lang="zh-CN" altLang="en-US" sz="1500">
                <a:latin typeface="Arial" panose="020B0604020202020204" pitchFamily="34" charset="0"/>
              </a:rPr>
              <a:t>取值范围，可以 “</a:t>
            </a:r>
            <a:r>
              <a:rPr lang="en-US" altLang="zh-CN" sz="1500">
                <a:latin typeface="Arial" panose="020B0604020202020204" pitchFamily="34" charset="0"/>
              </a:rPr>
              <a:t>F”</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float fd = 9412;	// </a:t>
            </a:r>
            <a:r>
              <a:rPr lang="zh-CN" altLang="en-US" sz="1500">
                <a:latin typeface="Arial" panose="020B0604020202020204" pitchFamily="34" charset="0"/>
              </a:rPr>
              <a:t>也可以省略“</a:t>
            </a:r>
            <a:r>
              <a:rPr lang="en-US" altLang="zh-CN" sz="1500">
                <a:latin typeface="Arial" panose="020B0604020202020204" pitchFamily="34" charset="0"/>
              </a:rPr>
              <a:t>F”</a:t>
            </a:r>
          </a:p>
        </p:txBody>
      </p:sp>
      <p:sp>
        <p:nvSpPr>
          <p:cNvPr id="47109"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B63889B5-AF6B-4C07-A10C-2458C148871E}" type="slidenum">
              <a:rPr lang="en-US" altLang="zh-CN" sz="750"/>
              <a:pPr>
                <a:defRPr/>
              </a:pPr>
              <a:t>27</a:t>
            </a:fld>
            <a:endParaRPr lang="en-US" altLang="zh-CN" sz="75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1763713" y="2132013"/>
            <a:ext cx="5940425" cy="3349625"/>
          </a:xfrm>
        </p:spPr>
        <p:txBody>
          <a:bodyPr/>
          <a:lstStyle/>
          <a:p>
            <a:pPr marL="0" indent="542925">
              <a:buFont typeface="Wingdings 3" panose="05040102010807070707" pitchFamily="18" charset="2"/>
              <a:buNone/>
            </a:pPr>
            <a:r>
              <a:rPr lang="zh-CN" altLang="en-US" sz="2100" dirty="0" smtClean="0"/>
              <a:t>引用数据类型包括类引用、接口引用以及数组引用。</a:t>
            </a:r>
          </a:p>
          <a:p>
            <a:pPr marL="0" indent="542925">
              <a:buFont typeface="Wingdings 3" panose="05040102010807070707" pitchFamily="18" charset="2"/>
              <a:buNone/>
            </a:pPr>
            <a:r>
              <a:rPr lang="zh-CN" altLang="en-US" sz="2100" dirty="0" smtClean="0"/>
              <a:t>下面的代码分别声明一个</a:t>
            </a:r>
            <a:r>
              <a:rPr lang="en-US" altLang="zh-CN" sz="2100" dirty="0" err="1" smtClean="0"/>
              <a:t>java.lang.Object</a:t>
            </a:r>
            <a:r>
              <a:rPr lang="zh-CN" altLang="en-US" sz="2100" dirty="0" smtClean="0"/>
              <a:t>类的引用、</a:t>
            </a:r>
            <a:r>
              <a:rPr lang="en-US" altLang="zh-CN" sz="2100" dirty="0" err="1" smtClean="0"/>
              <a:t>java.util.List</a:t>
            </a:r>
            <a:r>
              <a:rPr lang="zh-CN" altLang="en-US" sz="2100" dirty="0" smtClean="0"/>
              <a:t>接口的引用和一个</a:t>
            </a:r>
            <a:r>
              <a:rPr lang="en-US" altLang="zh-CN" sz="2100" dirty="0" err="1" smtClean="0"/>
              <a:t>int</a:t>
            </a:r>
            <a:r>
              <a:rPr lang="zh-CN" altLang="en-US" sz="2100" dirty="0" smtClean="0"/>
              <a:t>型数组的引用。</a:t>
            </a:r>
          </a:p>
          <a:p>
            <a:pPr marL="0" indent="542925">
              <a:buFont typeface="Wingdings 3" panose="05040102010807070707" pitchFamily="18" charset="2"/>
              <a:buNone/>
            </a:pPr>
            <a:endParaRPr lang="zh-CN" altLang="en-US" sz="2100" dirty="0" smtClean="0"/>
          </a:p>
          <a:p>
            <a:pPr marL="0" indent="542925">
              <a:buFont typeface="Wingdings 3" panose="05040102010807070707" pitchFamily="18" charset="2"/>
              <a:buNone/>
            </a:pPr>
            <a:endParaRPr lang="zh-CN" altLang="en-US" sz="2100" dirty="0" smtClean="0"/>
          </a:p>
          <a:p>
            <a:pPr marL="0" indent="542925">
              <a:buFont typeface="Wingdings 3" panose="05040102010807070707" pitchFamily="18" charset="2"/>
              <a:buNone/>
            </a:pPr>
            <a:endParaRPr lang="zh-CN" altLang="en-US" sz="2100" dirty="0" smtClean="0"/>
          </a:p>
          <a:p>
            <a:pPr marL="0" indent="542925">
              <a:buFont typeface="Wingdings 3" panose="05040102010807070707" pitchFamily="18" charset="2"/>
              <a:buNone/>
            </a:pPr>
            <a:r>
              <a:rPr lang="zh-CN" altLang="en-US" sz="1500" dirty="0" smtClean="0">
                <a:solidFill>
                  <a:srgbClr val="CC0000"/>
                </a:solidFill>
              </a:rPr>
              <a:t>说明：</a:t>
            </a:r>
            <a:r>
              <a:rPr lang="zh-CN" altLang="en-US" sz="1500" dirty="0" smtClean="0"/>
              <a:t>将引用数据类型的常量或变量初始化为</a:t>
            </a:r>
            <a:r>
              <a:rPr lang="en-US" altLang="zh-CN" sz="1500" dirty="0" smtClean="0"/>
              <a:t>null</a:t>
            </a:r>
            <a:r>
              <a:rPr lang="zh-CN" altLang="en-US" sz="1500" dirty="0" smtClean="0"/>
              <a:t>时，表示引用数据类型的常量或变量不引用任何对象。</a:t>
            </a:r>
          </a:p>
        </p:txBody>
      </p:sp>
      <p:sp>
        <p:nvSpPr>
          <p:cNvPr id="429058" name="Rectangle 2"/>
          <p:cNvSpPr>
            <a:spLocks noGrp="1" noChangeArrowheads="1"/>
          </p:cNvSpPr>
          <p:nvPr>
            <p:ph type="title"/>
          </p:nvPr>
        </p:nvSpPr>
        <p:spPr>
          <a:xfrm>
            <a:off x="1843881" y="1035448"/>
            <a:ext cx="5834063" cy="1096565"/>
          </a:xfrm>
        </p:spPr>
        <p:txBody>
          <a:bodyPr/>
          <a:lstStyle/>
          <a:p>
            <a:pPr algn="ctr" fontAlgn="auto">
              <a:spcAft>
                <a:spcPts val="0"/>
              </a:spcAft>
              <a:defRPr/>
            </a:pPr>
            <a:r>
              <a:rPr lang="zh-CN" altLang="en-US" sz="3075" dirty="0" smtClean="0"/>
              <a:t>引用数据类型</a:t>
            </a:r>
            <a:r>
              <a:rPr lang="en-US" altLang="zh-CN" sz="3075" dirty="0" smtClean="0"/>
              <a:t/>
            </a:r>
            <a:br>
              <a:rPr lang="en-US" altLang="zh-CN" sz="3075" dirty="0" smtClean="0"/>
            </a:br>
            <a:r>
              <a:rPr lang="en-US" altLang="zh-CN" sz="3200" dirty="0"/>
              <a:t>reference types</a:t>
            </a:r>
            <a:endParaRPr lang="zh-CN" altLang="en-US" sz="3075" dirty="0"/>
          </a:p>
        </p:txBody>
      </p:sp>
      <p:sp>
        <p:nvSpPr>
          <p:cNvPr id="38916" name="Rectangle 4"/>
          <p:cNvSpPr>
            <a:spLocks noChangeArrowheads="1"/>
          </p:cNvSpPr>
          <p:nvPr/>
        </p:nvSpPr>
        <p:spPr bwMode="auto">
          <a:xfrm>
            <a:off x="1763713" y="3968750"/>
            <a:ext cx="5994400" cy="811213"/>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Object object = null;	// </a:t>
            </a:r>
            <a:r>
              <a:rPr lang="zh-CN" altLang="en-US" sz="1500">
                <a:latin typeface="Arial" panose="020B0604020202020204" pitchFamily="34" charset="0"/>
              </a:rPr>
              <a:t>声明一个</a:t>
            </a:r>
            <a:r>
              <a:rPr lang="en-US" altLang="zh-CN" sz="1500">
                <a:latin typeface="Arial" panose="020B0604020202020204" pitchFamily="34" charset="0"/>
              </a:rPr>
              <a:t>Object</a:t>
            </a:r>
            <a:r>
              <a:rPr lang="zh-CN" altLang="en-US" sz="1500">
                <a:latin typeface="Arial" panose="020B0604020202020204" pitchFamily="34" charset="0"/>
              </a:rPr>
              <a:t>类的引用变量</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List list = null;	// </a:t>
            </a:r>
            <a:r>
              <a:rPr lang="zh-CN" altLang="en-US" sz="1500">
                <a:latin typeface="Arial" panose="020B0604020202020204" pitchFamily="34" charset="0"/>
              </a:rPr>
              <a:t>声明一个</a:t>
            </a:r>
            <a:r>
              <a:rPr lang="en-US" altLang="zh-CN" sz="1500">
                <a:latin typeface="Arial" panose="020B0604020202020204" pitchFamily="34" charset="0"/>
              </a:rPr>
              <a:t>List</a:t>
            </a:r>
            <a:r>
              <a:rPr lang="zh-CN" altLang="en-US" sz="1500">
                <a:latin typeface="Arial" panose="020B0604020202020204" pitchFamily="34" charset="0"/>
              </a:rPr>
              <a:t>接口的引用变量</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int[] months = null;	// </a:t>
            </a:r>
            <a:r>
              <a:rPr lang="zh-CN" altLang="en-US" sz="1500">
                <a:latin typeface="Arial" panose="020B0604020202020204" pitchFamily="34" charset="0"/>
              </a:rPr>
              <a:t>声明一个</a:t>
            </a:r>
            <a:r>
              <a:rPr lang="en-US" altLang="zh-CN" sz="1500">
                <a:latin typeface="Arial" panose="020B0604020202020204" pitchFamily="34" charset="0"/>
              </a:rPr>
              <a:t>int</a:t>
            </a:r>
            <a:r>
              <a:rPr lang="zh-CN" altLang="en-US" sz="1500">
                <a:latin typeface="Arial" panose="020B0604020202020204" pitchFamily="34" charset="0"/>
              </a:rPr>
              <a:t>型数组的引用变量</a:t>
            </a:r>
          </a:p>
        </p:txBody>
      </p:sp>
      <p:sp>
        <p:nvSpPr>
          <p:cNvPr id="59397"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CC64C827-509E-44C7-B22C-E89FCD8FDB02}" type="slidenum">
              <a:rPr lang="en-US" altLang="zh-CN" sz="750"/>
              <a:pPr>
                <a:defRPr/>
              </a:pPr>
              <a:t>28</a:t>
            </a:fld>
            <a:endParaRPr lang="en-US" altLang="zh-CN" sz="75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1482725" y="1966913"/>
            <a:ext cx="5942013" cy="2052637"/>
          </a:xfrm>
        </p:spPr>
        <p:txBody>
          <a:bodyPr/>
          <a:lstStyle/>
          <a:p>
            <a:pPr marL="0" indent="542925">
              <a:buFont typeface="Wingdings 3" panose="05040102010807070707" pitchFamily="18" charset="2"/>
              <a:buNone/>
            </a:pPr>
            <a:r>
              <a:rPr lang="zh-CN" altLang="en-US" sz="2100" smtClean="0"/>
              <a:t>基本数据类型与引用数据类型主要区别在以下两个方面：</a:t>
            </a:r>
          </a:p>
          <a:p>
            <a:pPr marL="0" indent="542925"/>
            <a:r>
              <a:rPr lang="zh-CN" altLang="en-US" sz="2100" smtClean="0"/>
              <a:t>基本数据类型与引用数据类型的</a:t>
            </a:r>
            <a:r>
              <a:rPr lang="zh-CN" altLang="en-US" sz="2100" smtClean="0">
                <a:solidFill>
                  <a:srgbClr val="FF0000"/>
                </a:solidFill>
              </a:rPr>
              <a:t>组成</a:t>
            </a:r>
          </a:p>
          <a:p>
            <a:pPr marL="0" indent="542925"/>
            <a:r>
              <a:rPr lang="en-US" altLang="zh-CN" sz="2100" smtClean="0"/>
              <a:t>Java</a:t>
            </a:r>
            <a:r>
              <a:rPr lang="zh-CN" altLang="en-US" sz="2100" smtClean="0"/>
              <a:t>虚拟机</a:t>
            </a:r>
            <a:r>
              <a:rPr lang="zh-CN" altLang="en-US" sz="2100" smtClean="0">
                <a:solidFill>
                  <a:srgbClr val="FF0000"/>
                </a:solidFill>
              </a:rPr>
              <a:t>处理</a:t>
            </a:r>
            <a:r>
              <a:rPr lang="zh-CN" altLang="en-US" sz="2100" smtClean="0"/>
              <a:t>基本数据类型变量与引用数据类型变量的方式。</a:t>
            </a:r>
          </a:p>
        </p:txBody>
      </p:sp>
      <p:sp>
        <p:nvSpPr>
          <p:cNvPr id="431106" name="Rectangle 2"/>
          <p:cNvSpPr>
            <a:spLocks noGrp="1" noChangeArrowheads="1"/>
          </p:cNvSpPr>
          <p:nvPr>
            <p:ph type="title"/>
          </p:nvPr>
        </p:nvSpPr>
        <p:spPr>
          <a:xfrm>
            <a:off x="1483402" y="621860"/>
            <a:ext cx="6453188" cy="1096566"/>
          </a:xfrm>
        </p:spPr>
        <p:txBody>
          <a:bodyPr/>
          <a:lstStyle/>
          <a:p>
            <a:pPr algn="ctr" fontAlgn="auto">
              <a:spcAft>
                <a:spcPts val="0"/>
              </a:spcAft>
              <a:defRPr/>
            </a:pPr>
            <a:r>
              <a:rPr lang="en-US" altLang="en-US" dirty="0" err="1">
                <a:effectLst/>
              </a:rPr>
              <a:t>基本类型与引用类型的区别</a:t>
            </a:r>
            <a:endParaRPr lang="zh-CN" altLang="en-US" dirty="0">
              <a:effectLst/>
            </a:endParaRPr>
          </a:p>
        </p:txBody>
      </p:sp>
      <p:sp>
        <p:nvSpPr>
          <p:cNvPr id="61444"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B5DAD7C9-F592-45D7-92FC-4DBCD5E874CF}" type="slidenum">
              <a:rPr lang="en-US" altLang="zh-CN" sz="750"/>
              <a:pPr>
                <a:defRPr/>
              </a:pPr>
              <a:t>29</a:t>
            </a:fld>
            <a:endParaRPr lang="en-US" altLang="zh-CN" sz="75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ph idx="1"/>
          </p:nvPr>
        </p:nvSpPr>
        <p:spPr/>
        <p:txBody>
          <a:bodyPr/>
          <a:lstStyle/>
          <a:p>
            <a:r>
              <a:rPr lang="en-US" altLang="zh-CN" sz="3200" smtClean="0"/>
              <a:t>The rules for naming identifiers:</a:t>
            </a:r>
          </a:p>
          <a:p>
            <a:pPr lvl="1"/>
            <a:r>
              <a:rPr lang="en-US" altLang="zh-CN" sz="2400" smtClean="0"/>
              <a:t>An identifier is a sequence of characters that consists of letters, digits, underscores (_), and dollar signs ($).</a:t>
            </a:r>
          </a:p>
          <a:p>
            <a:pPr lvl="1"/>
            <a:r>
              <a:rPr lang="zh-CN" altLang="en-US" sz="2400" smtClean="0"/>
              <a:t>只能包括字符、数字、下划线和美元符号。</a:t>
            </a:r>
            <a:endParaRPr lang="zh-CN" altLang="zh-CN" sz="2400" smtClean="0"/>
          </a:p>
          <a:p>
            <a:pPr lvl="1"/>
            <a:r>
              <a:rPr lang="en-US" altLang="zh-CN" sz="2400" smtClean="0"/>
              <a:t>Identifiers must begin with either a letter, an underscore (_), or a dollar sign “$”. Letters may be lower or upper case. Subsequent characters may use digits 0 to 9.</a:t>
            </a:r>
          </a:p>
          <a:p>
            <a:pPr lvl="1"/>
            <a:r>
              <a:rPr lang="zh-CN" altLang="en-US" sz="2400" smtClean="0"/>
              <a:t>只能以字符、下划线和美元符号开头。</a:t>
            </a:r>
            <a:endParaRPr lang="zh-CN" altLang="zh-CN" sz="2400" smtClean="0"/>
          </a:p>
          <a:p>
            <a:pPr lvl="1"/>
            <a:endParaRPr lang="zh-CN" altLang="en-US" sz="2400" smtClean="0"/>
          </a:p>
        </p:txBody>
      </p:sp>
      <p:sp>
        <p:nvSpPr>
          <p:cNvPr id="25602" name="标题 1"/>
          <p:cNvSpPr>
            <a:spLocks noGrp="1"/>
          </p:cNvSpPr>
          <p:nvPr>
            <p:ph type="title"/>
          </p:nvPr>
        </p:nvSpPr>
        <p:spPr bwMode="auto"/>
        <p:txBody>
          <a:bodyPr wrap="square" numCol="1" anchorCtr="0" compatLnSpc="1">
            <a:prstTxWarp prst="textNoShape">
              <a:avLst/>
            </a:prstTxWarp>
          </a:bodyPr>
          <a:lstStyle/>
          <a:p>
            <a:pPr>
              <a:defRPr/>
            </a:pPr>
            <a:r>
              <a:rPr lang="en-US" altLang="zh-CN" sz="3075" dirty="0" smtClean="0"/>
              <a:t>2.1 Identifiers</a:t>
            </a:r>
            <a:endParaRPr lang="zh-CN" altLang="en-US" sz="3075" dirty="0" smtClean="0"/>
          </a:p>
        </p:txBody>
      </p:sp>
      <p:sp>
        <p:nvSpPr>
          <p:cNvPr id="2" name="灯片编号占位符 1"/>
          <p:cNvSpPr>
            <a:spLocks noGrp="1"/>
          </p:cNvSpPr>
          <p:nvPr>
            <p:ph type="sldNum" sz="quarter" idx="12"/>
          </p:nvPr>
        </p:nvSpPr>
        <p:spPr/>
        <p:txBody>
          <a:bodyPr/>
          <a:lstStyle/>
          <a:p>
            <a:pPr>
              <a:defRPr/>
            </a:pPr>
            <a:fld id="{EDE6CC3A-A323-40F8-BFE1-2356BF8D663C}" type="slidenum">
              <a:rPr lang="zh-CN" altLang="en-US"/>
              <a:pPr>
                <a:defRPr/>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Grp="1" noChangeArrowheads="1"/>
          </p:cNvSpPr>
          <p:nvPr>
            <p:ph idx="1"/>
          </p:nvPr>
        </p:nvSpPr>
        <p:spPr>
          <a:xfrm>
            <a:off x="1709738" y="2124075"/>
            <a:ext cx="6265862" cy="3633788"/>
          </a:xfrm>
        </p:spPr>
        <p:txBody>
          <a:bodyPr/>
          <a:lstStyle/>
          <a:p>
            <a:pPr marL="0" indent="542925">
              <a:buFont typeface="Wingdings 3" panose="05040102010807070707" pitchFamily="18" charset="2"/>
              <a:buNone/>
            </a:pPr>
            <a:r>
              <a:rPr lang="zh-CN" altLang="en-US" sz="2100" smtClean="0"/>
              <a:t>基本数据类型是一个</a:t>
            </a:r>
            <a:r>
              <a:rPr lang="zh-CN" altLang="en-US" sz="2100" smtClean="0">
                <a:solidFill>
                  <a:srgbClr val="FF0000"/>
                </a:solidFill>
              </a:rPr>
              <a:t>单纯的数据类型</a:t>
            </a:r>
            <a:r>
              <a:rPr lang="zh-CN" altLang="en-US" sz="2100" smtClean="0"/>
              <a:t>，它表示的是一个具体的数字、字符或逻辑值，例如</a:t>
            </a:r>
            <a:r>
              <a:rPr lang="en-US" altLang="zh-CN" sz="2100" smtClean="0"/>
              <a:t>68</a:t>
            </a:r>
            <a:r>
              <a:rPr lang="zh-CN" altLang="en-US" sz="2100" smtClean="0"/>
              <a:t>、‘</a:t>
            </a:r>
            <a:r>
              <a:rPr lang="en-US" altLang="zh-CN" sz="2100" smtClean="0"/>
              <a:t>M’</a:t>
            </a:r>
            <a:r>
              <a:rPr lang="zh-CN" altLang="en-US" sz="2100" smtClean="0"/>
              <a:t>或</a:t>
            </a:r>
            <a:r>
              <a:rPr lang="en-US" altLang="zh-CN" sz="2100" smtClean="0"/>
              <a:t>true</a:t>
            </a:r>
          </a:p>
          <a:p>
            <a:pPr marL="0" indent="542925">
              <a:buFont typeface="Wingdings 3" panose="05040102010807070707" pitchFamily="18" charset="2"/>
              <a:buNone/>
            </a:pPr>
            <a:r>
              <a:rPr lang="zh-CN" altLang="en-US" sz="2100" smtClean="0"/>
              <a:t>对于引用数据类型，若一个变量引用的是一个</a:t>
            </a:r>
            <a:r>
              <a:rPr lang="zh-CN" altLang="en-US" sz="2100" smtClean="0">
                <a:solidFill>
                  <a:srgbClr val="FF0000"/>
                </a:solidFill>
              </a:rPr>
              <a:t>复杂的数据结构</a:t>
            </a:r>
            <a:r>
              <a:rPr lang="zh-CN" altLang="en-US" sz="2100" smtClean="0"/>
              <a:t>的实例，则该变量的类型就属于引用数据类型</a:t>
            </a:r>
          </a:p>
          <a:p>
            <a:pPr marL="0" indent="542925">
              <a:buFont typeface="Wingdings 3" panose="05040102010807070707" pitchFamily="18" charset="2"/>
              <a:buNone/>
            </a:pPr>
            <a:r>
              <a:rPr lang="zh-CN" altLang="en-US" sz="2100" smtClean="0"/>
              <a:t>在引用数据类型变量所引用的实例中，不仅可以包含基本数据类型的变量，还可以包含对这些变量的具体操作行为，甚至是包含其他引用类型的变量。</a:t>
            </a:r>
          </a:p>
        </p:txBody>
      </p:sp>
      <p:sp>
        <p:nvSpPr>
          <p:cNvPr id="433154" name="Rectangle 2"/>
          <p:cNvSpPr>
            <a:spLocks noGrp="1" noChangeArrowheads="1"/>
          </p:cNvSpPr>
          <p:nvPr>
            <p:ph type="title"/>
          </p:nvPr>
        </p:nvSpPr>
        <p:spPr>
          <a:xfrm>
            <a:off x="1656160" y="857250"/>
            <a:ext cx="6453188" cy="1096566"/>
          </a:xfrm>
        </p:spPr>
        <p:txBody>
          <a:bodyPr/>
          <a:lstStyle/>
          <a:p>
            <a:pPr algn="ctr" fontAlgn="auto">
              <a:spcAft>
                <a:spcPts val="0"/>
              </a:spcAft>
              <a:defRPr/>
            </a:pPr>
            <a:r>
              <a:rPr lang="zh-CN" altLang="en-US" dirty="0"/>
              <a:t>基本数据类型的组成</a:t>
            </a:r>
          </a:p>
        </p:txBody>
      </p:sp>
      <p:sp>
        <p:nvSpPr>
          <p:cNvPr id="63492"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E250879B-425E-4381-96A9-12BB279ACABA}" type="slidenum">
              <a:rPr lang="en-US" altLang="zh-CN" sz="750"/>
              <a:pPr>
                <a:defRPr/>
              </a:pPr>
              <a:t>30</a:t>
            </a:fld>
            <a:endParaRPr lang="en-US" altLang="zh-CN" sz="7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31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3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Rectangle 3"/>
          <p:cNvSpPr>
            <a:spLocks noGrp="1" noChangeArrowheads="1"/>
          </p:cNvSpPr>
          <p:nvPr>
            <p:ph idx="1"/>
          </p:nvPr>
        </p:nvSpPr>
        <p:spPr>
          <a:xfrm>
            <a:off x="158750" y="2073275"/>
            <a:ext cx="5942013" cy="3455988"/>
          </a:xfrm>
        </p:spPr>
        <p:txBody>
          <a:bodyPr/>
          <a:lstStyle/>
          <a:p>
            <a:pPr marL="0" indent="542925">
              <a:buFont typeface="Wingdings 3" panose="05040102010807070707" pitchFamily="18" charset="2"/>
              <a:buNone/>
            </a:pPr>
            <a:r>
              <a:rPr lang="zh-CN" altLang="en-US" sz="2100" smtClean="0"/>
              <a:t>例如：</a:t>
            </a:r>
          </a:p>
          <a:p>
            <a:pPr marL="0" indent="542925"/>
            <a:r>
              <a:rPr lang="zh-CN" altLang="en-US" sz="2100" smtClean="0"/>
              <a:t>创建一个档案类</a:t>
            </a:r>
            <a:r>
              <a:rPr lang="en-US" altLang="zh-CN" sz="2100" smtClean="0"/>
              <a:t>Record</a:t>
            </a:r>
          </a:p>
          <a:p>
            <a:pPr marL="0" indent="542925"/>
            <a:r>
              <a:rPr lang="zh-CN" altLang="en-US" sz="2100" smtClean="0"/>
              <a:t>在该类中利用引用类型变量</a:t>
            </a:r>
            <a:r>
              <a:rPr lang="en-US" altLang="zh-CN" sz="2100" smtClean="0"/>
              <a:t>name</a:t>
            </a:r>
            <a:r>
              <a:rPr lang="zh-CN" altLang="en-US" sz="2100" smtClean="0"/>
              <a:t>存储姓名</a:t>
            </a:r>
          </a:p>
          <a:p>
            <a:pPr marL="0" indent="542925"/>
            <a:r>
              <a:rPr lang="zh-CN" altLang="en-US" sz="2100" smtClean="0"/>
              <a:t>利用</a:t>
            </a:r>
            <a:r>
              <a:rPr lang="en-US" altLang="zh-CN" sz="2100" smtClean="0"/>
              <a:t>char</a:t>
            </a:r>
            <a:r>
              <a:rPr lang="zh-CN" altLang="en-US" sz="2100" smtClean="0"/>
              <a:t>型变量</a:t>
            </a:r>
            <a:r>
              <a:rPr lang="en-US" altLang="zh-CN" sz="2100" smtClean="0"/>
              <a:t>sex</a:t>
            </a:r>
            <a:r>
              <a:rPr lang="zh-CN" altLang="en-US" sz="2100" smtClean="0"/>
              <a:t>存储性别</a:t>
            </a:r>
          </a:p>
          <a:p>
            <a:pPr marL="0" indent="542925"/>
            <a:r>
              <a:rPr lang="zh-CN" altLang="en-US" sz="2100" smtClean="0"/>
              <a:t>利用</a:t>
            </a:r>
            <a:r>
              <a:rPr lang="en-US" altLang="zh-CN" sz="2100" smtClean="0"/>
              <a:t>int</a:t>
            </a:r>
            <a:r>
              <a:rPr lang="zh-CN" altLang="en-US" sz="2100" smtClean="0"/>
              <a:t>型变量</a:t>
            </a:r>
            <a:r>
              <a:rPr lang="en-US" altLang="zh-CN" sz="2100" smtClean="0"/>
              <a:t>age</a:t>
            </a:r>
            <a:r>
              <a:rPr lang="zh-CN" altLang="en-US" sz="2100" smtClean="0"/>
              <a:t>存储年龄</a:t>
            </a:r>
          </a:p>
          <a:p>
            <a:pPr marL="0" indent="542925"/>
            <a:r>
              <a:rPr lang="zh-CN" altLang="en-US" sz="2100" smtClean="0"/>
              <a:t>利用</a:t>
            </a:r>
            <a:r>
              <a:rPr lang="en-US" altLang="zh-CN" sz="2100" smtClean="0"/>
              <a:t>boolean</a:t>
            </a:r>
            <a:r>
              <a:rPr lang="zh-CN" altLang="en-US" sz="2100" smtClean="0"/>
              <a:t>型变量</a:t>
            </a:r>
            <a:r>
              <a:rPr lang="en-US" altLang="zh-CN" sz="2100" smtClean="0"/>
              <a:t>married</a:t>
            </a:r>
            <a:r>
              <a:rPr lang="zh-CN" altLang="en-US" sz="2100" smtClean="0"/>
              <a:t>存储婚姻状况</a:t>
            </a:r>
          </a:p>
          <a:p>
            <a:pPr marL="0" indent="542925"/>
            <a:r>
              <a:rPr lang="zh-CN" altLang="en-US" sz="2100" smtClean="0"/>
              <a:t>创建档案类</a:t>
            </a:r>
            <a:r>
              <a:rPr lang="en-US" altLang="zh-CN" sz="2100" smtClean="0"/>
              <a:t>Record</a:t>
            </a:r>
            <a:r>
              <a:rPr lang="zh-CN" altLang="en-US" sz="2100" smtClean="0"/>
              <a:t>的引用变量</a:t>
            </a:r>
          </a:p>
        </p:txBody>
      </p:sp>
      <p:sp>
        <p:nvSpPr>
          <p:cNvPr id="435202" name="Rectangle 2"/>
          <p:cNvSpPr>
            <a:spLocks noGrp="1" noChangeArrowheads="1"/>
          </p:cNvSpPr>
          <p:nvPr>
            <p:ph type="title"/>
          </p:nvPr>
        </p:nvSpPr>
        <p:spPr>
          <a:xfrm>
            <a:off x="896568" y="212505"/>
            <a:ext cx="6453188" cy="1096566"/>
          </a:xfrm>
        </p:spPr>
        <p:txBody>
          <a:bodyPr/>
          <a:lstStyle/>
          <a:p>
            <a:pPr algn="ctr" fontAlgn="auto">
              <a:spcAft>
                <a:spcPts val="0"/>
              </a:spcAft>
              <a:defRPr/>
            </a:pPr>
            <a:r>
              <a:rPr lang="zh-CN" altLang="en-US" dirty="0"/>
              <a:t>引用数据类型的组成</a:t>
            </a:r>
          </a:p>
        </p:txBody>
      </p:sp>
      <p:sp>
        <p:nvSpPr>
          <p:cNvPr id="65540"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366D7E53-F7FA-4026-A89D-0DD9E83FC588}" type="slidenum">
              <a:rPr lang="en-US" altLang="zh-CN" sz="750"/>
              <a:pPr>
                <a:defRPr/>
              </a:pPr>
              <a:t>31</a:t>
            </a:fld>
            <a:endParaRPr lang="en-US" altLang="zh-CN" sz="750"/>
          </a:p>
        </p:txBody>
      </p:sp>
      <p:sp>
        <p:nvSpPr>
          <p:cNvPr id="5" name="矩形 4"/>
          <p:cNvSpPr/>
          <p:nvPr/>
        </p:nvSpPr>
        <p:spPr>
          <a:xfrm>
            <a:off x="6181725" y="1643063"/>
            <a:ext cx="2335213" cy="1754187"/>
          </a:xfrm>
          <a:prstGeom prst="rect">
            <a:avLst/>
          </a:prstGeom>
        </p:spPr>
        <p:txBody>
          <a:bodyPr>
            <a:spAutoFit/>
          </a:bodyPr>
          <a:lstStyle/>
          <a:p>
            <a:pPr eaLnBrk="1" fontAlgn="auto" hangingPunct="1">
              <a:spcBef>
                <a:spcPts val="0"/>
              </a:spcBef>
              <a:spcAft>
                <a:spcPts val="0"/>
              </a:spcAft>
              <a:defRPr/>
            </a:pPr>
            <a:r>
              <a:rPr lang="en-US" altLang="zh-CN" sz="1350" b="1" dirty="0">
                <a:solidFill>
                  <a:srgbClr val="7F0055"/>
                </a:solidFill>
                <a:latin typeface="Courier New" panose="02070309020205020404" pitchFamily="49" charset="0"/>
                <a:ea typeface="+mn-ea"/>
              </a:rPr>
              <a:t>public</a:t>
            </a:r>
            <a:r>
              <a:rPr lang="en-US" altLang="zh-CN" sz="1350" b="1" dirty="0">
                <a:solidFill>
                  <a:srgbClr val="000000"/>
                </a:solidFill>
                <a:latin typeface="Courier New" panose="02070309020205020404" pitchFamily="49" charset="0"/>
                <a:ea typeface="+mn-ea"/>
              </a:rPr>
              <a:t> </a:t>
            </a:r>
            <a:r>
              <a:rPr lang="en-US" altLang="zh-CN" sz="1350" b="1" dirty="0">
                <a:solidFill>
                  <a:srgbClr val="7F0055"/>
                </a:solidFill>
                <a:latin typeface="Courier New" panose="02070309020205020404" pitchFamily="49" charset="0"/>
                <a:ea typeface="+mn-ea"/>
              </a:rPr>
              <a:t>class</a:t>
            </a:r>
            <a:r>
              <a:rPr lang="en-US" altLang="zh-CN" sz="1350" b="1" dirty="0">
                <a:solidFill>
                  <a:srgbClr val="000000"/>
                </a:solidFill>
                <a:latin typeface="Courier New" panose="02070309020205020404" pitchFamily="49" charset="0"/>
                <a:ea typeface="+mn-ea"/>
              </a:rPr>
              <a:t> Record {</a:t>
            </a:r>
          </a:p>
          <a:p>
            <a:pPr eaLnBrk="1" fontAlgn="auto" hangingPunct="1">
              <a:spcBef>
                <a:spcPts val="0"/>
              </a:spcBef>
              <a:spcAft>
                <a:spcPts val="0"/>
              </a:spcAft>
              <a:defRPr/>
            </a:pPr>
            <a:r>
              <a:rPr lang="en-US" altLang="zh-CN" sz="1350" dirty="0">
                <a:solidFill>
                  <a:srgbClr val="000000"/>
                </a:solidFill>
                <a:latin typeface="Courier New" panose="02070309020205020404" pitchFamily="49" charset="0"/>
                <a:ea typeface="+mn-ea"/>
              </a:rPr>
              <a:t>String </a:t>
            </a:r>
            <a:r>
              <a:rPr lang="en-US" altLang="zh-CN" sz="1350" dirty="0">
                <a:solidFill>
                  <a:srgbClr val="0000C0"/>
                </a:solidFill>
                <a:latin typeface="Courier New" panose="02070309020205020404" pitchFamily="49" charset="0"/>
                <a:ea typeface="+mn-ea"/>
              </a:rPr>
              <a:t>name</a:t>
            </a:r>
            <a:r>
              <a:rPr lang="en-US" altLang="zh-CN" sz="1350" dirty="0">
                <a:solidFill>
                  <a:srgbClr val="000000"/>
                </a:solidFill>
                <a:latin typeface="Courier New" panose="02070309020205020404" pitchFamily="49" charset="0"/>
                <a:ea typeface="+mn-ea"/>
              </a:rPr>
              <a:t>;</a:t>
            </a:r>
          </a:p>
          <a:p>
            <a:pPr eaLnBrk="1" fontAlgn="auto" hangingPunct="1">
              <a:spcBef>
                <a:spcPts val="0"/>
              </a:spcBef>
              <a:spcAft>
                <a:spcPts val="0"/>
              </a:spcAft>
              <a:defRPr/>
            </a:pPr>
            <a:r>
              <a:rPr lang="en-US" altLang="zh-CN" sz="1350" b="1" dirty="0">
                <a:solidFill>
                  <a:srgbClr val="7F0055"/>
                </a:solidFill>
                <a:latin typeface="Courier New" panose="02070309020205020404" pitchFamily="49" charset="0"/>
                <a:ea typeface="+mn-ea"/>
              </a:rPr>
              <a:t>char</a:t>
            </a:r>
            <a:r>
              <a:rPr lang="en-US" altLang="zh-CN" sz="1350" b="1" dirty="0">
                <a:solidFill>
                  <a:srgbClr val="000000"/>
                </a:solidFill>
                <a:latin typeface="Courier New" panose="02070309020205020404" pitchFamily="49" charset="0"/>
                <a:ea typeface="+mn-ea"/>
              </a:rPr>
              <a:t> </a:t>
            </a:r>
            <a:r>
              <a:rPr lang="en-US" altLang="zh-CN" sz="1350" b="1" dirty="0">
                <a:solidFill>
                  <a:srgbClr val="0000C0"/>
                </a:solidFill>
                <a:latin typeface="Courier New" panose="02070309020205020404" pitchFamily="49" charset="0"/>
                <a:ea typeface="+mn-ea"/>
              </a:rPr>
              <a:t>sex</a:t>
            </a:r>
            <a:r>
              <a:rPr lang="en-US" altLang="zh-CN" sz="1350" b="1" dirty="0">
                <a:solidFill>
                  <a:srgbClr val="000000"/>
                </a:solidFill>
                <a:latin typeface="Courier New" panose="02070309020205020404" pitchFamily="49" charset="0"/>
                <a:ea typeface="+mn-ea"/>
              </a:rPr>
              <a:t>;</a:t>
            </a:r>
          </a:p>
          <a:p>
            <a:pPr eaLnBrk="1" fontAlgn="auto" hangingPunct="1">
              <a:spcBef>
                <a:spcPts val="0"/>
              </a:spcBef>
              <a:spcAft>
                <a:spcPts val="0"/>
              </a:spcAft>
              <a:defRPr/>
            </a:pPr>
            <a:r>
              <a:rPr lang="en-US" altLang="zh-CN" sz="1350" b="1" dirty="0" err="1">
                <a:solidFill>
                  <a:srgbClr val="7F0055"/>
                </a:solidFill>
                <a:latin typeface="Courier New" panose="02070309020205020404" pitchFamily="49" charset="0"/>
                <a:ea typeface="+mn-ea"/>
              </a:rPr>
              <a:t>int</a:t>
            </a:r>
            <a:r>
              <a:rPr lang="en-US" altLang="zh-CN" sz="1350" b="1" dirty="0">
                <a:solidFill>
                  <a:srgbClr val="000000"/>
                </a:solidFill>
                <a:latin typeface="Courier New" panose="02070309020205020404" pitchFamily="49" charset="0"/>
                <a:ea typeface="+mn-ea"/>
              </a:rPr>
              <a:t> </a:t>
            </a:r>
            <a:r>
              <a:rPr lang="en-US" altLang="zh-CN" sz="1350" b="1" dirty="0">
                <a:solidFill>
                  <a:srgbClr val="0000C0"/>
                </a:solidFill>
                <a:latin typeface="Courier New" panose="02070309020205020404" pitchFamily="49" charset="0"/>
                <a:ea typeface="+mn-ea"/>
              </a:rPr>
              <a:t>age</a:t>
            </a:r>
            <a:r>
              <a:rPr lang="en-US" altLang="zh-CN" sz="1350" b="1" dirty="0">
                <a:solidFill>
                  <a:srgbClr val="000000"/>
                </a:solidFill>
                <a:latin typeface="Courier New" panose="02070309020205020404" pitchFamily="49" charset="0"/>
                <a:ea typeface="+mn-ea"/>
              </a:rPr>
              <a:t>;</a:t>
            </a:r>
          </a:p>
          <a:p>
            <a:pPr eaLnBrk="1" fontAlgn="auto" hangingPunct="1">
              <a:spcBef>
                <a:spcPts val="0"/>
              </a:spcBef>
              <a:spcAft>
                <a:spcPts val="0"/>
              </a:spcAft>
              <a:defRPr/>
            </a:pPr>
            <a:r>
              <a:rPr lang="en-US" altLang="zh-CN" sz="1350" b="1" dirty="0" err="1">
                <a:solidFill>
                  <a:srgbClr val="7F0055"/>
                </a:solidFill>
                <a:latin typeface="Courier New" panose="02070309020205020404" pitchFamily="49" charset="0"/>
                <a:ea typeface="+mn-ea"/>
              </a:rPr>
              <a:t>boolean</a:t>
            </a:r>
            <a:r>
              <a:rPr lang="en-US" altLang="zh-CN" sz="1350" b="1" dirty="0">
                <a:solidFill>
                  <a:srgbClr val="000000"/>
                </a:solidFill>
                <a:latin typeface="Courier New" panose="02070309020205020404" pitchFamily="49" charset="0"/>
                <a:ea typeface="+mn-ea"/>
              </a:rPr>
              <a:t> </a:t>
            </a:r>
            <a:r>
              <a:rPr lang="en-US" altLang="zh-CN" sz="1350" b="1" dirty="0" err="1">
                <a:solidFill>
                  <a:srgbClr val="0000C0"/>
                </a:solidFill>
                <a:latin typeface="Courier New" panose="02070309020205020404" pitchFamily="49" charset="0"/>
                <a:ea typeface="+mn-ea"/>
              </a:rPr>
              <a:t>isMarried</a:t>
            </a:r>
            <a:r>
              <a:rPr lang="en-US" altLang="zh-CN" sz="1350" b="1" dirty="0">
                <a:solidFill>
                  <a:srgbClr val="000000"/>
                </a:solidFill>
                <a:latin typeface="Courier New" panose="02070309020205020404" pitchFamily="49" charset="0"/>
                <a:ea typeface="+mn-ea"/>
              </a:rPr>
              <a:t>;</a:t>
            </a:r>
          </a:p>
          <a:p>
            <a:pPr eaLnBrk="1" fontAlgn="auto" hangingPunct="1">
              <a:spcBef>
                <a:spcPts val="0"/>
              </a:spcBef>
              <a:spcAft>
                <a:spcPts val="0"/>
              </a:spcAft>
              <a:defRPr/>
            </a:pPr>
            <a:r>
              <a:rPr lang="en-US" altLang="zh-CN" sz="1350" b="1" dirty="0">
                <a:solidFill>
                  <a:srgbClr val="000000"/>
                </a:solidFill>
                <a:latin typeface="Courier New" panose="02070309020205020404" pitchFamily="49" charset="0"/>
                <a:ea typeface="+mn-ea"/>
              </a:rPr>
              <a:t>……</a:t>
            </a:r>
          </a:p>
          <a:p>
            <a:pPr eaLnBrk="1" fontAlgn="auto" hangingPunct="1">
              <a:spcBef>
                <a:spcPts val="0"/>
              </a:spcBef>
              <a:spcAft>
                <a:spcPts val="0"/>
              </a:spcAft>
              <a:defRPr/>
            </a:pPr>
            <a:r>
              <a:rPr lang="en-US" altLang="zh-CN" sz="1350" dirty="0">
                <a:solidFill>
                  <a:srgbClr val="000000"/>
                </a:solidFill>
                <a:latin typeface="Courier New" panose="02070309020205020404" pitchFamily="49" charset="0"/>
                <a:ea typeface="+mn-ea"/>
              </a:rPr>
              <a:t>}</a:t>
            </a:r>
            <a:endParaRPr lang="zh-CN" altLang="en-US" sz="1350" dirty="0">
              <a:latin typeface="+mn-lt"/>
              <a:ea typeface="+mn-ea"/>
            </a:endParaRPr>
          </a:p>
        </p:txBody>
      </p:sp>
      <p:sp>
        <p:nvSpPr>
          <p:cNvPr id="6" name="矩形 5"/>
          <p:cNvSpPr/>
          <p:nvPr/>
        </p:nvSpPr>
        <p:spPr>
          <a:xfrm>
            <a:off x="5590159" y="3523968"/>
            <a:ext cx="3310522" cy="300082"/>
          </a:xfrm>
          <a:prstGeom prst="rect">
            <a:avLst/>
          </a:prstGeom>
        </p:spPr>
        <p:txBody>
          <a:bodyPr wrap="none">
            <a:spAutoFit/>
          </a:bodyPr>
          <a:lstStyle/>
          <a:p>
            <a:pPr eaLnBrk="1" fontAlgn="auto" hangingPunct="1">
              <a:spcBef>
                <a:spcPts val="0"/>
              </a:spcBef>
              <a:spcAft>
                <a:spcPts val="0"/>
              </a:spcAft>
              <a:defRPr/>
            </a:pPr>
            <a:r>
              <a:rPr lang="en-US" altLang="zh-CN" sz="1350" dirty="0">
                <a:solidFill>
                  <a:srgbClr val="000000"/>
                </a:solidFill>
                <a:highlight>
                  <a:srgbClr val="E8F2FE"/>
                </a:highlight>
                <a:latin typeface="Courier New" panose="02070309020205020404" pitchFamily="49" charset="0"/>
                <a:ea typeface="+mn-ea"/>
              </a:rPr>
              <a:t>Record record1 = </a:t>
            </a:r>
            <a:r>
              <a:rPr lang="en-US" altLang="zh-CN" sz="1350" b="1" dirty="0">
                <a:solidFill>
                  <a:srgbClr val="7F0055"/>
                </a:solidFill>
                <a:highlight>
                  <a:srgbClr val="E8F2FE"/>
                </a:highlight>
                <a:latin typeface="Courier New" panose="02070309020205020404" pitchFamily="49" charset="0"/>
                <a:ea typeface="+mn-ea"/>
              </a:rPr>
              <a:t>new</a:t>
            </a:r>
            <a:r>
              <a:rPr lang="en-US" altLang="zh-CN" sz="1350" b="1" dirty="0">
                <a:solidFill>
                  <a:srgbClr val="000000"/>
                </a:solidFill>
                <a:highlight>
                  <a:srgbClr val="E8F2FE"/>
                </a:highlight>
                <a:latin typeface="Courier New" panose="02070309020205020404" pitchFamily="49" charset="0"/>
                <a:ea typeface="+mn-ea"/>
              </a:rPr>
              <a:t> Record();</a:t>
            </a:r>
            <a:endParaRPr lang="zh-CN" altLang="en-US" sz="135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35203">
                                            <p:txEl>
                                              <p:pRg st="0" end="0"/>
                                            </p:txEl>
                                          </p:spTgt>
                                        </p:tgtEl>
                                        <p:attrNameLst>
                                          <p:attrName>style.visibility</p:attrName>
                                        </p:attrNameLst>
                                      </p:cBhvr>
                                      <p:to>
                                        <p:strVal val="visible"/>
                                      </p:to>
                                    </p:set>
                                    <p:animEffect transition="in" filter="blinds(horizontal)">
                                      <p:cBhvr>
                                        <p:cTn id="7" dur="500"/>
                                        <p:tgtEl>
                                          <p:spTgt spid="4352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5203">
                                            <p:txEl>
                                              <p:pRg st="1" end="1"/>
                                            </p:txEl>
                                          </p:spTgt>
                                        </p:tgtEl>
                                        <p:attrNameLst>
                                          <p:attrName>style.visibility</p:attrName>
                                        </p:attrNameLst>
                                      </p:cBhvr>
                                      <p:to>
                                        <p:strVal val="visible"/>
                                      </p:to>
                                    </p:set>
                                    <p:animEffect transition="in" filter="blinds(horizontal)">
                                      <p:cBhvr>
                                        <p:cTn id="10" dur="500"/>
                                        <p:tgtEl>
                                          <p:spTgt spid="43520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35203">
                                            <p:txEl>
                                              <p:pRg st="2" end="2"/>
                                            </p:txEl>
                                          </p:spTgt>
                                        </p:tgtEl>
                                        <p:attrNameLst>
                                          <p:attrName>style.visibility</p:attrName>
                                        </p:attrNameLst>
                                      </p:cBhvr>
                                      <p:to>
                                        <p:strVal val="visible"/>
                                      </p:to>
                                    </p:set>
                                    <p:animEffect transition="in" filter="blinds(horizontal)">
                                      <p:cBhvr>
                                        <p:cTn id="13" dur="500"/>
                                        <p:tgtEl>
                                          <p:spTgt spid="43520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35203">
                                            <p:txEl>
                                              <p:pRg st="3" end="3"/>
                                            </p:txEl>
                                          </p:spTgt>
                                        </p:tgtEl>
                                        <p:attrNameLst>
                                          <p:attrName>style.visibility</p:attrName>
                                        </p:attrNameLst>
                                      </p:cBhvr>
                                      <p:to>
                                        <p:strVal val="visible"/>
                                      </p:to>
                                    </p:set>
                                    <p:animEffect transition="in" filter="blinds(horizontal)">
                                      <p:cBhvr>
                                        <p:cTn id="16" dur="500"/>
                                        <p:tgtEl>
                                          <p:spTgt spid="43520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35203">
                                            <p:txEl>
                                              <p:pRg st="4" end="4"/>
                                            </p:txEl>
                                          </p:spTgt>
                                        </p:tgtEl>
                                        <p:attrNameLst>
                                          <p:attrName>style.visibility</p:attrName>
                                        </p:attrNameLst>
                                      </p:cBhvr>
                                      <p:to>
                                        <p:strVal val="visible"/>
                                      </p:to>
                                    </p:set>
                                    <p:animEffect transition="in" filter="blinds(horizontal)">
                                      <p:cBhvr>
                                        <p:cTn id="19" dur="500"/>
                                        <p:tgtEl>
                                          <p:spTgt spid="43520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35203">
                                            <p:txEl>
                                              <p:pRg st="5" end="5"/>
                                            </p:txEl>
                                          </p:spTgt>
                                        </p:tgtEl>
                                        <p:attrNameLst>
                                          <p:attrName>style.visibility</p:attrName>
                                        </p:attrNameLst>
                                      </p:cBhvr>
                                      <p:to>
                                        <p:strVal val="visible"/>
                                      </p:to>
                                    </p:set>
                                    <p:animEffect transition="in" filter="blinds(horizontal)">
                                      <p:cBhvr>
                                        <p:cTn id="22" dur="500"/>
                                        <p:tgtEl>
                                          <p:spTgt spid="43520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35203">
                                            <p:txEl>
                                              <p:pRg st="6" end="6"/>
                                            </p:txEl>
                                          </p:spTgt>
                                        </p:tgtEl>
                                        <p:attrNameLst>
                                          <p:attrName>style.visibility</p:attrName>
                                        </p:attrNameLst>
                                      </p:cBhvr>
                                      <p:to>
                                        <p:strVal val="visible"/>
                                      </p:to>
                                    </p:set>
                                    <p:animEffect transition="in" filter="blinds(horizontal)">
                                      <p:cBhvr>
                                        <p:cTn id="25" dur="500"/>
                                        <p:tgtEl>
                                          <p:spTgt spid="435203">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6337" y="1481138"/>
            <a:ext cx="5432079" cy="4525962"/>
          </a:xfrm>
        </p:spPr>
        <p:txBody>
          <a:bodyPr>
            <a:normAutofit/>
          </a:bodyPr>
          <a:lstStyle/>
          <a:p>
            <a:pPr marL="274320" indent="-192024" fontAlgn="auto">
              <a:spcAft>
                <a:spcPts val="0"/>
              </a:spcAft>
              <a:buFont typeface="Wingdings 3"/>
              <a:buChar char=""/>
              <a:defRPr/>
            </a:pPr>
            <a:r>
              <a:rPr lang="en-US" altLang="zh-CN" sz="2400" dirty="0"/>
              <a:t>Java</a:t>
            </a:r>
            <a:r>
              <a:rPr lang="zh-CN" altLang="en-US" sz="2400" dirty="0"/>
              <a:t>把内存划分成两种：</a:t>
            </a:r>
            <a:endParaRPr lang="en-US" altLang="zh-CN" sz="2025" dirty="0" smtClean="0"/>
          </a:p>
          <a:p>
            <a:pPr marL="274320" indent="-192024" fontAlgn="auto">
              <a:spcAft>
                <a:spcPts val="0"/>
              </a:spcAft>
              <a:buFont typeface="Wingdings 3"/>
              <a:buChar char=""/>
              <a:defRPr/>
            </a:pPr>
            <a:r>
              <a:rPr lang="zh-CN" altLang="en-US" sz="2025" dirty="0" smtClean="0"/>
              <a:t>栈内存</a:t>
            </a:r>
            <a:endParaRPr lang="en-US" altLang="zh-CN" sz="2025" dirty="0" smtClean="0"/>
          </a:p>
          <a:p>
            <a:pPr marL="466344" lvl="1" fontAlgn="auto">
              <a:spcBef>
                <a:spcPts val="243"/>
              </a:spcBef>
              <a:spcAft>
                <a:spcPts val="0"/>
              </a:spcAft>
              <a:buFont typeface="Verdana"/>
              <a:buChar char="◦"/>
              <a:defRPr/>
            </a:pPr>
            <a:r>
              <a:rPr lang="zh-CN" altLang="en-US" sz="1725" dirty="0"/>
              <a:t>基本类型的变量和对象的引用</a:t>
            </a:r>
            <a:r>
              <a:rPr lang="zh-CN" altLang="en-US" sz="1725" dirty="0" smtClean="0"/>
              <a:t>变量在栈</a:t>
            </a:r>
            <a:r>
              <a:rPr lang="zh-CN" altLang="en-US" sz="1725" dirty="0"/>
              <a:t>内存中</a:t>
            </a:r>
            <a:r>
              <a:rPr lang="zh-CN" altLang="en-US" sz="1725" dirty="0" smtClean="0"/>
              <a:t>分配</a:t>
            </a:r>
            <a:endParaRPr lang="en-US" altLang="zh-CN" sz="1725" dirty="0" smtClean="0"/>
          </a:p>
          <a:p>
            <a:pPr marL="466344" lvl="1" fontAlgn="auto">
              <a:spcBef>
                <a:spcPts val="243"/>
              </a:spcBef>
              <a:spcAft>
                <a:spcPts val="0"/>
              </a:spcAft>
              <a:buFont typeface="Verdana"/>
              <a:buChar char="◦"/>
              <a:defRPr/>
            </a:pPr>
            <a:r>
              <a:rPr lang="zh-CN" altLang="en-US" sz="1725" dirty="0"/>
              <a:t>优点：存取速度比堆要</a:t>
            </a:r>
            <a:r>
              <a:rPr lang="zh-CN" altLang="en-US" sz="1725" dirty="0" smtClean="0"/>
              <a:t>快，可以缓存数据</a:t>
            </a:r>
            <a:endParaRPr lang="en-US" altLang="zh-CN" sz="1725" dirty="0" smtClean="0"/>
          </a:p>
          <a:p>
            <a:pPr marL="466344" lvl="1" fontAlgn="auto">
              <a:spcBef>
                <a:spcPts val="243"/>
              </a:spcBef>
              <a:spcAft>
                <a:spcPts val="0"/>
              </a:spcAft>
              <a:buFont typeface="Verdana"/>
              <a:buChar char="◦"/>
              <a:defRPr/>
            </a:pPr>
            <a:r>
              <a:rPr lang="zh-CN" altLang="en-US" sz="1725" dirty="0" smtClean="0"/>
              <a:t>缺点</a:t>
            </a:r>
            <a:r>
              <a:rPr lang="zh-CN" altLang="en-US" sz="1725" dirty="0"/>
              <a:t>：存在栈中的数据大小与生存期必须是确定的，缺乏</a:t>
            </a:r>
            <a:r>
              <a:rPr lang="zh-CN" altLang="en-US" sz="1725" dirty="0" smtClean="0"/>
              <a:t>灵活性</a:t>
            </a:r>
            <a:endParaRPr lang="en-US" altLang="zh-CN" sz="1725" dirty="0" smtClean="0"/>
          </a:p>
          <a:p>
            <a:pPr marL="274320" indent="-192024" fontAlgn="auto">
              <a:spcAft>
                <a:spcPts val="0"/>
              </a:spcAft>
              <a:buFont typeface="Wingdings 3"/>
              <a:buChar char=""/>
              <a:defRPr/>
            </a:pPr>
            <a:r>
              <a:rPr lang="zh-CN" altLang="en-US" sz="2025" dirty="0" smtClean="0"/>
              <a:t>堆内存</a:t>
            </a:r>
            <a:endParaRPr lang="en-US" altLang="zh-CN" sz="2025" dirty="0" smtClean="0"/>
          </a:p>
          <a:p>
            <a:pPr marL="466344" lvl="1" fontAlgn="auto">
              <a:spcBef>
                <a:spcPts val="243"/>
              </a:spcBef>
              <a:spcAft>
                <a:spcPts val="0"/>
              </a:spcAft>
              <a:buFont typeface="Verdana"/>
              <a:buChar char="◦"/>
              <a:defRPr/>
            </a:pPr>
            <a:r>
              <a:rPr lang="zh-CN" altLang="en-US" sz="1725" dirty="0" smtClean="0"/>
              <a:t>由 </a:t>
            </a:r>
            <a:r>
              <a:rPr lang="en-US" altLang="zh-CN" sz="1725" dirty="0">
                <a:solidFill>
                  <a:srgbClr val="FF0000"/>
                </a:solidFill>
              </a:rPr>
              <a:t>new</a:t>
            </a:r>
            <a:r>
              <a:rPr lang="en-US" altLang="zh-CN" sz="1725" dirty="0"/>
              <a:t> </a:t>
            </a:r>
            <a:r>
              <a:rPr lang="zh-CN" altLang="en-US" sz="1725" dirty="0"/>
              <a:t>创建的对象和</a:t>
            </a:r>
            <a:r>
              <a:rPr lang="zh-CN" altLang="en-US" sz="1725" dirty="0" smtClean="0"/>
              <a:t>数组在堆内存中分配，同时在栈内存中</a:t>
            </a:r>
            <a:r>
              <a:rPr lang="zh-CN" altLang="en-US" sz="1725" dirty="0"/>
              <a:t>定义一个特殊的变量，让栈中的这个变量的取值等于数组或对象在堆内存中的首</a:t>
            </a:r>
            <a:r>
              <a:rPr lang="zh-CN" altLang="en-US" sz="1725" dirty="0" smtClean="0"/>
              <a:t>地址</a:t>
            </a:r>
            <a:endParaRPr lang="en-US" altLang="zh-CN" sz="1725" dirty="0" smtClean="0"/>
          </a:p>
          <a:p>
            <a:pPr marL="466344" lvl="1" fontAlgn="auto">
              <a:spcBef>
                <a:spcPts val="243"/>
              </a:spcBef>
              <a:spcAft>
                <a:spcPts val="0"/>
              </a:spcAft>
              <a:buFont typeface="Verdana"/>
              <a:buChar char="◦"/>
              <a:defRPr/>
            </a:pPr>
            <a:r>
              <a:rPr lang="zh-CN" altLang="en-US" sz="1725" dirty="0"/>
              <a:t>优点：动态分配内存大小，生存期也不必事先告诉编译器</a:t>
            </a:r>
            <a:endParaRPr lang="en-US" altLang="zh-CN" sz="1725" dirty="0"/>
          </a:p>
          <a:p>
            <a:pPr marL="466344" lvl="1" fontAlgn="auto">
              <a:spcBef>
                <a:spcPts val="243"/>
              </a:spcBef>
              <a:spcAft>
                <a:spcPts val="0"/>
              </a:spcAft>
              <a:buFont typeface="Verdana"/>
              <a:buChar char="◦"/>
              <a:defRPr/>
            </a:pPr>
            <a:r>
              <a:rPr lang="zh-CN" altLang="en-US" sz="1725" dirty="0"/>
              <a:t>缺点：存取速度较慢</a:t>
            </a:r>
            <a:endParaRPr lang="en-US" altLang="zh-CN" sz="1725" dirty="0"/>
          </a:p>
          <a:p>
            <a:pPr marL="466344" lvl="1" fontAlgn="auto">
              <a:spcBef>
                <a:spcPts val="243"/>
              </a:spcBef>
              <a:spcAft>
                <a:spcPts val="0"/>
              </a:spcAft>
              <a:buFont typeface="Verdana"/>
              <a:buChar char="◦"/>
              <a:defRPr/>
            </a:pPr>
            <a:endParaRPr lang="zh-CN" altLang="en-US" sz="1725" dirty="0"/>
          </a:p>
        </p:txBody>
      </p:sp>
      <p:sp>
        <p:nvSpPr>
          <p:cNvPr id="4" name="标题 3"/>
          <p:cNvSpPr>
            <a:spLocks noGrp="1"/>
          </p:cNvSpPr>
          <p:nvPr>
            <p:ph type="title"/>
          </p:nvPr>
        </p:nvSpPr>
        <p:spPr/>
        <p:txBody>
          <a:bodyPr/>
          <a:lstStyle/>
          <a:p>
            <a:pPr fontAlgn="auto">
              <a:spcAft>
                <a:spcPts val="0"/>
              </a:spcAft>
              <a:defRPr/>
            </a:pPr>
            <a:r>
              <a:rPr lang="en-US" altLang="zh-CN" sz="3075" dirty="0" smtClean="0"/>
              <a:t>Java</a:t>
            </a:r>
            <a:r>
              <a:rPr lang="zh-CN" altLang="en-US" sz="3075" dirty="0" smtClean="0"/>
              <a:t>中的堆和栈 </a:t>
            </a:r>
            <a:r>
              <a:rPr lang="en-US" altLang="zh-CN" sz="3075" dirty="0" smtClean="0"/>
              <a:t>stack &amp; heap</a:t>
            </a:r>
            <a:endParaRPr lang="zh-CN" altLang="en-US" sz="3075" dirty="0"/>
          </a:p>
        </p:txBody>
      </p:sp>
      <p:sp>
        <p:nvSpPr>
          <p:cNvPr id="67588" name="灯片编号占位符 2"/>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D54BBB1D-1835-43FB-B3E6-5B86DC7353A3}" type="slidenum">
              <a:rPr lang="en-US" altLang="zh-CN" sz="750"/>
              <a:pPr>
                <a:defRPr/>
              </a:pPr>
              <a:t>32</a:t>
            </a:fld>
            <a:endParaRPr lang="en-US" altLang="zh-CN" sz="750"/>
          </a:p>
        </p:txBody>
      </p:sp>
      <p:pic>
        <p:nvPicPr>
          <p:cNvPr id="3" name="图片 2"/>
          <p:cNvPicPr>
            <a:picLocks noChangeAspect="1"/>
          </p:cNvPicPr>
          <p:nvPr/>
        </p:nvPicPr>
        <p:blipFill>
          <a:blip r:embed="rId2"/>
          <a:stretch>
            <a:fillRect/>
          </a:stretch>
        </p:blipFill>
        <p:spPr>
          <a:xfrm>
            <a:off x="5868194" y="1891506"/>
            <a:ext cx="2962275" cy="370522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idx="1"/>
          </p:nvPr>
        </p:nvSpPr>
        <p:spPr>
          <a:xfrm>
            <a:off x="636588" y="1995488"/>
            <a:ext cx="7015162" cy="3648075"/>
          </a:xfrm>
        </p:spPr>
        <p:txBody>
          <a:bodyPr/>
          <a:lstStyle/>
          <a:p>
            <a:pPr marL="0" indent="542925">
              <a:buFont typeface="Wingdings 3" panose="05040102010807070707" pitchFamily="18" charset="2"/>
              <a:buNone/>
            </a:pPr>
            <a:r>
              <a:rPr lang="zh-CN" altLang="en-US" sz="2100" smtClean="0"/>
              <a:t>对于基本数据类型的变量，</a:t>
            </a:r>
            <a:r>
              <a:rPr lang="en-US" altLang="zh-CN" sz="2100" smtClean="0"/>
              <a:t>Java</a:t>
            </a:r>
            <a:r>
              <a:rPr lang="zh-CN" altLang="en-US" sz="2100" smtClean="0"/>
              <a:t>虚拟机会根据变量的实际类型为其分配内存空间。</a:t>
            </a:r>
          </a:p>
          <a:p>
            <a:pPr marL="0" indent="542925">
              <a:buFont typeface="Wingdings 3" panose="05040102010807070707" pitchFamily="18" charset="2"/>
              <a:buNone/>
            </a:pPr>
            <a:r>
              <a:rPr lang="zh-CN" altLang="en-US" sz="2100" smtClean="0"/>
              <a:t>例如为</a:t>
            </a:r>
            <a:r>
              <a:rPr lang="en-US" altLang="zh-CN" sz="2100" smtClean="0"/>
              <a:t>int</a:t>
            </a:r>
            <a:r>
              <a:rPr lang="zh-CN" altLang="en-US" sz="2100" smtClean="0"/>
              <a:t>型变量分配</a:t>
            </a:r>
            <a:r>
              <a:rPr lang="en-US" altLang="zh-CN" sz="2100" smtClean="0"/>
              <a:t>4</a:t>
            </a:r>
            <a:r>
              <a:rPr lang="zh-CN" altLang="en-US" sz="2100" smtClean="0"/>
              <a:t>个字节的内存空间。</a:t>
            </a:r>
          </a:p>
          <a:p>
            <a:pPr marL="0" indent="542925">
              <a:buFont typeface="Wingdings 3" panose="05040102010807070707" pitchFamily="18" charset="2"/>
              <a:buNone/>
            </a:pPr>
            <a:r>
              <a:rPr lang="zh-CN" altLang="en-US" sz="2100" smtClean="0"/>
              <a:t>而引用类型的变量，</a:t>
            </a:r>
            <a:r>
              <a:rPr lang="en-US" altLang="zh-CN" sz="2100" smtClean="0"/>
              <a:t>Java</a:t>
            </a:r>
            <a:r>
              <a:rPr lang="zh-CN" altLang="en-US" sz="2100" smtClean="0"/>
              <a:t>虚拟机在内存空间中存放的</a:t>
            </a:r>
            <a:r>
              <a:rPr lang="zh-CN" altLang="en-US" sz="2100" smtClean="0">
                <a:solidFill>
                  <a:srgbClr val="FF0000"/>
                </a:solidFill>
              </a:rPr>
              <a:t>并不是</a:t>
            </a:r>
            <a:r>
              <a:rPr lang="zh-CN" altLang="en-US" sz="2100" smtClean="0"/>
              <a:t>变量所引用的对象，而是对象在堆内存中存放的</a:t>
            </a:r>
            <a:r>
              <a:rPr lang="zh-CN" altLang="en-US" sz="2100" smtClean="0">
                <a:solidFill>
                  <a:srgbClr val="FF0000"/>
                </a:solidFill>
              </a:rPr>
              <a:t>地址</a:t>
            </a:r>
            <a:r>
              <a:rPr lang="zh-CN" altLang="en-US" sz="2100" smtClean="0"/>
              <a:t>，所以引用变量最终只是</a:t>
            </a:r>
            <a:r>
              <a:rPr lang="zh-CN" altLang="en-US" sz="2100" smtClean="0">
                <a:solidFill>
                  <a:srgbClr val="FF0000"/>
                </a:solidFill>
              </a:rPr>
              <a:t>指向</a:t>
            </a:r>
            <a:r>
              <a:rPr lang="zh-CN" altLang="en-US" sz="2100" smtClean="0"/>
              <a:t>被引用的对象，而不是存储引用对象的数据，因此两个引用变量之间的赋值，就是将一个引用变量存储的地址复制给另一个引用变量，从而使两个变量指向同一个对象。</a:t>
            </a:r>
          </a:p>
        </p:txBody>
      </p:sp>
      <p:sp>
        <p:nvSpPr>
          <p:cNvPr id="440322" name="Rectangle 2"/>
          <p:cNvSpPr>
            <a:spLocks noGrp="1" noChangeArrowheads="1"/>
          </p:cNvSpPr>
          <p:nvPr>
            <p:ph type="title"/>
          </p:nvPr>
        </p:nvSpPr>
        <p:spPr>
          <a:xfrm>
            <a:off x="821462" y="899212"/>
            <a:ext cx="5994797" cy="1096565"/>
          </a:xfrm>
        </p:spPr>
        <p:txBody>
          <a:bodyPr/>
          <a:lstStyle/>
          <a:p>
            <a:pPr algn="ctr" fontAlgn="auto">
              <a:spcAft>
                <a:spcPts val="0"/>
              </a:spcAft>
              <a:defRPr/>
            </a:pPr>
            <a:r>
              <a:rPr lang="en-US" altLang="zh-CN" sz="3075" dirty="0"/>
              <a:t>Java</a:t>
            </a:r>
            <a:r>
              <a:rPr lang="zh-CN" altLang="en-US" sz="3075" dirty="0"/>
              <a:t>虚拟机的处理方式 </a:t>
            </a:r>
          </a:p>
        </p:txBody>
      </p:sp>
      <p:sp>
        <p:nvSpPr>
          <p:cNvPr id="68612"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EDFFE0C9-D8F8-4281-8BA3-87D86523545F}" type="slidenum">
              <a:rPr lang="en-US" altLang="zh-CN" sz="750"/>
              <a:pPr>
                <a:defRPr/>
              </a:pPr>
              <a:t>33</a:t>
            </a:fld>
            <a:endParaRPr lang="en-US" altLang="zh-CN" sz="7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nodeType="clickEffect">
                                  <p:stCondLst>
                                    <p:cond delay="0"/>
                                  </p:stCondLst>
                                  <p:childTnLst>
                                    <p:set>
                                      <p:cBhvr>
                                        <p:cTn id="12" dur="1" fill="hold">
                                          <p:stCondLst>
                                            <p:cond delay="0"/>
                                          </p:stCondLst>
                                        </p:cTn>
                                        <p:tgtEl>
                                          <p:spTgt spid="440323">
                                            <p:txEl>
                                              <p:pRg st="2" end="2"/>
                                            </p:txEl>
                                          </p:spTgt>
                                        </p:tgtEl>
                                        <p:attrNameLst>
                                          <p:attrName>style.visibility</p:attrName>
                                        </p:attrNameLst>
                                      </p:cBhvr>
                                      <p:to>
                                        <p:strVal val="visible"/>
                                      </p:to>
                                    </p:set>
                                    <p:animEffect transition="in" filter="randombar(horizontal)">
                                      <p:cBhvr>
                                        <p:cTn id="13" dur="500"/>
                                        <p:tgtEl>
                                          <p:spTgt spid="440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700" name="Rectangle 20"/>
          <p:cNvSpPr>
            <a:spLocks noChangeArrowheads="1"/>
          </p:cNvSpPr>
          <p:nvPr/>
        </p:nvSpPr>
        <p:spPr bwMode="auto">
          <a:xfrm>
            <a:off x="1709738" y="1376363"/>
            <a:ext cx="5942012"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723900">
              <a:defRPr sz="2000">
                <a:solidFill>
                  <a:schemeClr val="tx1"/>
                </a:solidFill>
                <a:latin typeface="Arial" panose="020B0604020202020204" pitchFamily="34" charset="0"/>
                <a:ea typeface="黑体" panose="02010609060101010101" pitchFamily="49" charset="-122"/>
              </a:defRPr>
            </a:lvl1pPr>
            <a:lvl2pPr marL="742950" indent="-285750">
              <a:defRPr sz="2000">
                <a:solidFill>
                  <a:schemeClr val="tx1"/>
                </a:solidFill>
                <a:latin typeface="Arial" panose="020B0604020202020204" pitchFamily="34" charset="0"/>
                <a:ea typeface="黑体" panose="02010609060101010101" pitchFamily="49" charset="-122"/>
              </a:defRPr>
            </a:lvl2pPr>
            <a:lvl3pPr marL="1143000" indent="-228600">
              <a:defRPr sz="2000">
                <a:solidFill>
                  <a:schemeClr val="tx1"/>
                </a:solidFill>
                <a:latin typeface="Arial" panose="020B0604020202020204" pitchFamily="34" charset="0"/>
                <a:ea typeface="黑体" panose="02010609060101010101" pitchFamily="49" charset="-122"/>
              </a:defRPr>
            </a:lvl3pPr>
            <a:lvl4pPr marL="1600200" indent="-228600">
              <a:defRPr sz="2000">
                <a:solidFill>
                  <a:schemeClr val="tx1"/>
                </a:solidFill>
                <a:latin typeface="Arial" panose="020B0604020202020204" pitchFamily="34" charset="0"/>
                <a:ea typeface="黑体" panose="02010609060101010101" pitchFamily="49" charset="-122"/>
              </a:defRPr>
            </a:lvl4pPr>
            <a:lvl5pPr marL="2057400" indent="-22860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fontAlgn="auto" hangingPunct="1">
              <a:spcBef>
                <a:spcPct val="20000"/>
              </a:spcBef>
              <a:spcAft>
                <a:spcPts val="0"/>
              </a:spcAft>
              <a:buClr>
                <a:schemeClr val="folHlink"/>
              </a:buClr>
              <a:buSzPct val="60000"/>
              <a:buFont typeface="Wingdings" panose="05000000000000000000" pitchFamily="2" charset="2"/>
              <a:buNone/>
              <a:defRPr/>
            </a:pPr>
            <a:r>
              <a:rPr lang="zh-CN" altLang="zh-CN" sz="2100">
                <a:solidFill>
                  <a:srgbClr val="333399"/>
                </a:solidFill>
              </a:rPr>
              <a:t>例如创建一个图书类Book</a:t>
            </a:r>
            <a:r>
              <a:rPr lang="zh-CN" altLang="en-US" sz="2100">
                <a:solidFill>
                  <a:srgbClr val="333399"/>
                </a:solidFill>
              </a:rPr>
              <a:t>：</a:t>
            </a:r>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zh-CN" sz="675">
              <a:solidFill>
                <a:srgbClr val="333399"/>
              </a:solidFill>
            </a:endParaRPr>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solidFill>
                <a:srgbClr val="333399"/>
              </a:solidFill>
            </a:endParaRPr>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solidFill>
                <a:srgbClr val="333399"/>
              </a:solidFill>
            </a:endParaRPr>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solidFill>
                <a:srgbClr val="333399"/>
              </a:solidFill>
            </a:endParaRPr>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solidFill>
                <a:srgbClr val="333399"/>
              </a:solidFill>
            </a:endParaRPr>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solidFill>
                <a:srgbClr val="333399"/>
              </a:solidFill>
            </a:endParaRPr>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solidFill>
                <a:srgbClr val="333399"/>
              </a:solidFill>
            </a:endParaRPr>
          </a:p>
          <a:p>
            <a:pPr eaLnBrk="1" fontAlgn="auto" hangingPunct="1">
              <a:spcBef>
                <a:spcPct val="20000"/>
              </a:spcBef>
              <a:spcAft>
                <a:spcPts val="0"/>
              </a:spcAft>
              <a:buClr>
                <a:schemeClr val="folHlink"/>
              </a:buClr>
              <a:buSzPct val="60000"/>
              <a:buFont typeface="Wingdings" panose="05000000000000000000" pitchFamily="2" charset="2"/>
              <a:buNone/>
              <a:defRPr/>
            </a:pPr>
            <a:r>
              <a:rPr lang="zh-CN" altLang="zh-CN" sz="2100">
                <a:solidFill>
                  <a:srgbClr val="333399"/>
                </a:solidFill>
              </a:rPr>
              <a:t>声明两个Book类的实例，分别通过变量book1和book2进行引用，对book1进行具体的初始化，而将book2初始化为null，具体代码如下。</a:t>
            </a:r>
            <a:endParaRPr lang="zh-CN" altLang="en-US" sz="2100">
              <a:solidFill>
                <a:srgbClr val="333399"/>
              </a:solidFill>
            </a:endParaRPr>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zh-CN" sz="675">
              <a:solidFill>
                <a:srgbClr val="333399"/>
              </a:solidFill>
            </a:endParaRPr>
          </a:p>
        </p:txBody>
      </p:sp>
      <p:sp>
        <p:nvSpPr>
          <p:cNvPr id="455701" name="Rectangle 21"/>
          <p:cNvSpPr>
            <a:spLocks noChangeArrowheads="1"/>
          </p:cNvSpPr>
          <p:nvPr/>
        </p:nvSpPr>
        <p:spPr bwMode="auto">
          <a:xfrm>
            <a:off x="1655763" y="1863725"/>
            <a:ext cx="6021387" cy="167957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public class Book {</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	String isbn = “978-7-115-16451-3”;</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	String name = “×××</a:t>
            </a:r>
            <a:r>
              <a:rPr lang="zh-CN" altLang="en-US" sz="1500">
                <a:latin typeface="Arial" panose="020B0604020202020204" pitchFamily="34" charset="0"/>
              </a:rPr>
              <a:t>应用开发完全手册”</a:t>
            </a:r>
            <a:r>
              <a:rPr lang="en-US" altLang="zh-CN" sz="1500">
                <a:latin typeface="Arial" panose="020B0604020202020204" pitchFamily="34" charset="0"/>
              </a:rPr>
              <a:t>;</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	String author = “××</a:t>
            </a:r>
            <a:r>
              <a:rPr lang="zh-CN" altLang="en-US" sz="1500">
                <a:latin typeface="Arial" panose="020B0604020202020204" pitchFamily="34" charset="0"/>
              </a:rPr>
              <a:t>科技”</a:t>
            </a:r>
            <a:r>
              <a:rPr lang="en-US" altLang="zh-CN" sz="1500">
                <a:latin typeface="Arial" panose="020B0604020202020204" pitchFamily="34" charset="0"/>
              </a:rPr>
              <a:t>;</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	float price = 59.00F;</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a:t>
            </a:r>
          </a:p>
        </p:txBody>
      </p:sp>
      <p:sp>
        <p:nvSpPr>
          <p:cNvPr id="455702" name="Rectangle 22"/>
          <p:cNvSpPr>
            <a:spLocks noChangeArrowheads="1"/>
          </p:cNvSpPr>
          <p:nvPr/>
        </p:nvSpPr>
        <p:spPr bwMode="auto">
          <a:xfrm>
            <a:off x="1709738" y="4618038"/>
            <a:ext cx="5940425" cy="70167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Book book1 = new Book();</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Book book2 = null;</a:t>
            </a:r>
          </a:p>
        </p:txBody>
      </p:sp>
      <p:sp>
        <p:nvSpPr>
          <p:cNvPr id="70661"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375D6572-A1BF-400F-BA69-6F618A9EDE5C}" type="slidenum">
              <a:rPr lang="en-US" altLang="zh-CN" sz="750"/>
              <a:pPr>
                <a:defRPr/>
              </a:pPr>
              <a:t>34</a:t>
            </a:fld>
            <a:endParaRPr lang="en-US" altLang="zh-CN" sz="7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55700">
                                            <p:txEl>
                                              <p:pRg st="0" end="0"/>
                                            </p:txEl>
                                          </p:spTgt>
                                        </p:tgtEl>
                                        <p:attrNameLst>
                                          <p:attrName>style.visibility</p:attrName>
                                        </p:attrNameLst>
                                      </p:cBhvr>
                                      <p:to>
                                        <p:strVal val="visible"/>
                                      </p:to>
                                    </p:set>
                                  </p:childTnLst>
                                </p:cTn>
                              </p:par>
                              <p:par>
                                <p:cTn id="7" presetID="2" presetClass="entr" presetSubtype="8" fill="hold" grpId="0" nodeType="withEffect">
                                  <p:stCondLst>
                                    <p:cond delay="0"/>
                                  </p:stCondLst>
                                  <p:childTnLst>
                                    <p:set>
                                      <p:cBhvr>
                                        <p:cTn id="8" dur="1" fill="hold">
                                          <p:stCondLst>
                                            <p:cond delay="0"/>
                                          </p:stCondLst>
                                        </p:cTn>
                                        <p:tgtEl>
                                          <p:spTgt spid="455701"/>
                                        </p:tgtEl>
                                        <p:attrNameLst>
                                          <p:attrName>style.visibility</p:attrName>
                                        </p:attrNameLst>
                                      </p:cBhvr>
                                      <p:to>
                                        <p:strVal val="visible"/>
                                      </p:to>
                                    </p:set>
                                    <p:anim calcmode="lin" valueType="num">
                                      <p:cBhvr additive="base">
                                        <p:cTn id="9" dur="500" fill="hold"/>
                                        <p:tgtEl>
                                          <p:spTgt spid="455701"/>
                                        </p:tgtEl>
                                        <p:attrNameLst>
                                          <p:attrName>ppt_x</p:attrName>
                                        </p:attrNameLst>
                                      </p:cBhvr>
                                      <p:tavLst>
                                        <p:tav tm="0">
                                          <p:val>
                                            <p:strVal val="0-#ppt_w/2"/>
                                          </p:val>
                                        </p:tav>
                                        <p:tav tm="100000">
                                          <p:val>
                                            <p:strVal val="#ppt_x"/>
                                          </p:val>
                                        </p:tav>
                                      </p:tavLst>
                                    </p:anim>
                                    <p:anim calcmode="lin" valueType="num">
                                      <p:cBhvr additive="base">
                                        <p:cTn id="10" dur="500" fill="hold"/>
                                        <p:tgtEl>
                                          <p:spTgt spid="455701"/>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455700">
                                            <p:txEl>
                                              <p:pRg st="8" end="8"/>
                                            </p:txEl>
                                          </p:spTgt>
                                        </p:tgtEl>
                                        <p:attrNameLst>
                                          <p:attrName>style.visibility</p:attrName>
                                        </p:attrNameLst>
                                      </p:cBhvr>
                                      <p:to>
                                        <p:strVal val="visible"/>
                                      </p:to>
                                    </p:set>
                                    <p:animEffect transition="in" filter="randombar(horizontal)">
                                      <p:cBhvr>
                                        <p:cTn id="15" dur="500"/>
                                        <p:tgtEl>
                                          <p:spTgt spid="455700">
                                            <p:txEl>
                                              <p:pRg st="8" end="8"/>
                                            </p:txEl>
                                          </p:spTgt>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455702"/>
                                        </p:tgtEl>
                                        <p:attrNameLst>
                                          <p:attrName>style.visibility</p:attrName>
                                        </p:attrNameLst>
                                      </p:cBhvr>
                                      <p:to>
                                        <p:strVal val="visible"/>
                                      </p:to>
                                    </p:set>
                                    <p:anim calcmode="lin" valueType="num">
                                      <p:cBhvr additive="base">
                                        <p:cTn id="18" dur="500" fill="hold"/>
                                        <p:tgtEl>
                                          <p:spTgt spid="455702"/>
                                        </p:tgtEl>
                                        <p:attrNameLst>
                                          <p:attrName>ppt_x</p:attrName>
                                        </p:attrNameLst>
                                      </p:cBhvr>
                                      <p:tavLst>
                                        <p:tav tm="0">
                                          <p:val>
                                            <p:strVal val="1+#ppt_w/2"/>
                                          </p:val>
                                        </p:tav>
                                        <p:tav tm="100000">
                                          <p:val>
                                            <p:strVal val="#ppt_x"/>
                                          </p:val>
                                        </p:tav>
                                      </p:tavLst>
                                    </p:anim>
                                    <p:anim calcmode="lin" valueType="num">
                                      <p:cBhvr additive="base">
                                        <p:cTn id="19" dur="500" fill="hold"/>
                                        <p:tgtEl>
                                          <p:spTgt spid="4557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01" grpId="0" animBg="1"/>
      <p:bldP spid="45570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49" name="Rectangle 149"/>
          <p:cNvSpPr>
            <a:spLocks noChangeArrowheads="1"/>
          </p:cNvSpPr>
          <p:nvPr/>
        </p:nvSpPr>
        <p:spPr bwMode="auto">
          <a:xfrm>
            <a:off x="1493838" y="1268413"/>
            <a:ext cx="604837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100">
                <a:solidFill>
                  <a:srgbClr val="333399"/>
                </a:solidFill>
                <a:latin typeface="Arial" panose="020B0604020202020204" pitchFamily="34" charset="0"/>
              </a:rPr>
              <a:t>Java</a:t>
            </a:r>
            <a:r>
              <a:rPr lang="zh-CN" altLang="en-US" sz="2100">
                <a:solidFill>
                  <a:srgbClr val="333399"/>
                </a:solidFill>
                <a:latin typeface="Arial" panose="020B0604020202020204" pitchFamily="34" charset="0"/>
              </a:rPr>
              <a:t>虚拟机为引用变量</a:t>
            </a:r>
            <a:r>
              <a:rPr lang="en-US" altLang="zh-CN" sz="2100">
                <a:solidFill>
                  <a:srgbClr val="333399"/>
                </a:solidFill>
                <a:latin typeface="Arial" panose="020B0604020202020204" pitchFamily="34" charset="0"/>
              </a:rPr>
              <a:t>book1</a:t>
            </a:r>
            <a:r>
              <a:rPr lang="zh-CN" altLang="en-US" sz="2100">
                <a:solidFill>
                  <a:srgbClr val="333399"/>
                </a:solidFill>
                <a:latin typeface="Arial" panose="020B0604020202020204" pitchFamily="34" charset="0"/>
              </a:rPr>
              <a:t>、</a:t>
            </a:r>
            <a:r>
              <a:rPr lang="en-US" altLang="zh-CN" sz="2100">
                <a:solidFill>
                  <a:srgbClr val="333399"/>
                </a:solidFill>
                <a:latin typeface="Arial" panose="020B0604020202020204" pitchFamily="34" charset="0"/>
              </a:rPr>
              <a:t>book2</a:t>
            </a:r>
            <a:r>
              <a:rPr lang="zh-CN" altLang="en-US" sz="2100">
                <a:solidFill>
                  <a:srgbClr val="333399"/>
                </a:solidFill>
                <a:latin typeface="Arial" panose="020B0604020202020204" pitchFamily="34" charset="0"/>
              </a:rPr>
              <a:t>及</a:t>
            </a:r>
            <a:r>
              <a:rPr lang="en-US" altLang="zh-CN" sz="2100">
                <a:solidFill>
                  <a:srgbClr val="333399"/>
                </a:solidFill>
                <a:latin typeface="Arial" panose="020B0604020202020204" pitchFamily="34" charset="0"/>
              </a:rPr>
              <a:t>book1</a:t>
            </a:r>
            <a:r>
              <a:rPr lang="zh-CN" altLang="en-US" sz="2100">
                <a:solidFill>
                  <a:srgbClr val="333399"/>
                </a:solidFill>
                <a:latin typeface="Arial" panose="020B0604020202020204" pitchFamily="34" charset="0"/>
              </a:rPr>
              <a:t>所引用对象的成员变量分配的内存空间如下图所示。</a:t>
            </a:r>
          </a:p>
          <a:p>
            <a:pPr eaLnBrk="1" hangingPunct="1">
              <a:spcBef>
                <a:spcPct val="20000"/>
              </a:spcBef>
              <a:buClr>
                <a:schemeClr val="folHlink"/>
              </a:buClr>
              <a:buSzPct val="60000"/>
              <a:buFont typeface="Wingdings" panose="05000000000000000000" pitchFamily="2" charset="2"/>
              <a:buNone/>
            </a:pPr>
            <a:r>
              <a:rPr lang="zh-CN" altLang="en-US" sz="2100">
                <a:solidFill>
                  <a:srgbClr val="333399"/>
                </a:solidFill>
                <a:latin typeface="Arial" panose="020B0604020202020204" pitchFamily="34" charset="0"/>
              </a:rPr>
              <a:t> </a:t>
            </a:r>
          </a:p>
          <a:p>
            <a:pPr eaLnBrk="1" hangingPunct="1">
              <a:spcBef>
                <a:spcPct val="20000"/>
              </a:spcBef>
              <a:buClr>
                <a:schemeClr val="folHlink"/>
              </a:buClr>
              <a:buSzPct val="60000"/>
              <a:buFont typeface="Wingdings" panose="05000000000000000000" pitchFamily="2" charset="2"/>
              <a:buNone/>
            </a:pPr>
            <a:endParaRPr lang="zh-CN" altLang="en-US" sz="2100">
              <a:solidFill>
                <a:srgbClr val="333399"/>
              </a:solidFill>
              <a:latin typeface="Arial" panose="020B0604020202020204" pitchFamily="34" charset="0"/>
            </a:endParaRPr>
          </a:p>
          <a:p>
            <a:pPr eaLnBrk="1" hangingPunct="1">
              <a:spcBef>
                <a:spcPct val="20000"/>
              </a:spcBef>
              <a:buClr>
                <a:schemeClr val="folHlink"/>
              </a:buClr>
              <a:buSzPct val="60000"/>
              <a:buFont typeface="Wingdings" panose="05000000000000000000" pitchFamily="2" charset="2"/>
              <a:buNone/>
            </a:pPr>
            <a:endParaRPr lang="zh-CN" altLang="en-US" sz="2100">
              <a:solidFill>
                <a:srgbClr val="333399"/>
              </a:solidFill>
              <a:latin typeface="Arial" panose="020B0604020202020204" pitchFamily="34" charset="0"/>
            </a:endParaRPr>
          </a:p>
          <a:p>
            <a:pPr eaLnBrk="1" hangingPunct="1">
              <a:spcBef>
                <a:spcPct val="20000"/>
              </a:spcBef>
              <a:buClr>
                <a:schemeClr val="folHlink"/>
              </a:buClr>
              <a:buSzPct val="60000"/>
              <a:buFont typeface="Wingdings" panose="05000000000000000000" pitchFamily="2" charset="2"/>
              <a:buNone/>
            </a:pPr>
            <a:endParaRPr lang="zh-CN" altLang="en-US" sz="2100">
              <a:solidFill>
                <a:srgbClr val="333399"/>
              </a:solidFill>
              <a:latin typeface="Arial" panose="020B0604020202020204" pitchFamily="34" charset="0"/>
            </a:endParaRPr>
          </a:p>
          <a:p>
            <a:pPr eaLnBrk="1" hangingPunct="1">
              <a:spcBef>
                <a:spcPct val="20000"/>
              </a:spcBef>
              <a:buClr>
                <a:schemeClr val="folHlink"/>
              </a:buClr>
              <a:buSzPct val="60000"/>
              <a:buFont typeface="Wingdings" panose="05000000000000000000" pitchFamily="2" charset="2"/>
              <a:buNone/>
            </a:pPr>
            <a:endParaRPr lang="zh-CN" altLang="en-US" sz="2100">
              <a:solidFill>
                <a:srgbClr val="333399"/>
              </a:solidFill>
              <a:latin typeface="Arial" panose="020B0604020202020204" pitchFamily="34" charset="0"/>
            </a:endParaRPr>
          </a:p>
          <a:p>
            <a:pPr eaLnBrk="1" hangingPunct="1">
              <a:spcBef>
                <a:spcPct val="20000"/>
              </a:spcBef>
              <a:buClr>
                <a:schemeClr val="folHlink"/>
              </a:buClr>
              <a:buSzPct val="60000"/>
              <a:buFont typeface="Wingdings" panose="05000000000000000000" pitchFamily="2" charset="2"/>
              <a:buNone/>
            </a:pPr>
            <a:endParaRPr lang="zh-CN" altLang="en-US" sz="2100">
              <a:solidFill>
                <a:srgbClr val="333399"/>
              </a:solidFill>
              <a:latin typeface="Arial" panose="020B0604020202020204" pitchFamily="34" charset="0"/>
            </a:endParaRPr>
          </a:p>
          <a:p>
            <a:pPr eaLnBrk="1" hangingPunct="1">
              <a:spcBef>
                <a:spcPct val="20000"/>
              </a:spcBef>
              <a:buClr>
                <a:schemeClr val="folHlink"/>
              </a:buClr>
              <a:buSzPct val="60000"/>
              <a:buFont typeface="Wingdings" panose="05000000000000000000" pitchFamily="2" charset="2"/>
              <a:buNone/>
            </a:pPr>
            <a:endParaRPr lang="zh-CN" altLang="en-US" sz="2100">
              <a:solidFill>
                <a:srgbClr val="333399"/>
              </a:solidFill>
              <a:latin typeface="Arial" panose="020B0604020202020204" pitchFamily="34" charset="0"/>
            </a:endParaRPr>
          </a:p>
          <a:p>
            <a:pPr eaLnBrk="1" hangingPunct="1">
              <a:spcBef>
                <a:spcPct val="20000"/>
              </a:spcBef>
              <a:buClr>
                <a:schemeClr val="folHlink"/>
              </a:buClr>
              <a:buSzPct val="60000"/>
              <a:buFont typeface="Wingdings" panose="05000000000000000000" pitchFamily="2" charset="2"/>
              <a:buNone/>
            </a:pPr>
            <a:r>
              <a:rPr lang="zh-CN" altLang="en-US" sz="2100">
                <a:solidFill>
                  <a:srgbClr val="333399"/>
                </a:solidFill>
                <a:latin typeface="Arial" panose="020B0604020202020204" pitchFamily="34" charset="0"/>
              </a:rPr>
              <a:t>从图中可以看出，变量</a:t>
            </a:r>
            <a:r>
              <a:rPr lang="en-US" altLang="zh-CN" sz="2100">
                <a:solidFill>
                  <a:srgbClr val="333399"/>
                </a:solidFill>
                <a:latin typeface="Arial" panose="020B0604020202020204" pitchFamily="34" charset="0"/>
              </a:rPr>
              <a:t>book1</a:t>
            </a:r>
            <a:r>
              <a:rPr lang="zh-CN" altLang="en-US" sz="2100">
                <a:solidFill>
                  <a:srgbClr val="333399"/>
                </a:solidFill>
                <a:latin typeface="Arial" panose="020B0604020202020204" pitchFamily="34" charset="0"/>
              </a:rPr>
              <a:t>引用了</a:t>
            </a:r>
            <a:r>
              <a:rPr lang="en-US" altLang="zh-CN" sz="2100">
                <a:solidFill>
                  <a:srgbClr val="333399"/>
                </a:solidFill>
                <a:latin typeface="Arial" panose="020B0604020202020204" pitchFamily="34" charset="0"/>
              </a:rPr>
              <a:t>Book</a:t>
            </a:r>
            <a:r>
              <a:rPr lang="zh-CN" altLang="en-US" sz="2100">
                <a:solidFill>
                  <a:srgbClr val="333399"/>
                </a:solidFill>
                <a:latin typeface="Arial" panose="020B0604020202020204" pitchFamily="34" charset="0"/>
              </a:rPr>
              <a:t>类的实例，</a:t>
            </a:r>
            <a:r>
              <a:rPr lang="en-US" altLang="zh-CN" sz="2100">
                <a:solidFill>
                  <a:srgbClr val="333399"/>
                </a:solidFill>
                <a:latin typeface="Arial" panose="020B0604020202020204" pitchFamily="34" charset="0"/>
              </a:rPr>
              <a:t>book2</a:t>
            </a:r>
            <a:r>
              <a:rPr lang="zh-CN" altLang="en-US" sz="2100">
                <a:solidFill>
                  <a:srgbClr val="333399"/>
                </a:solidFill>
                <a:latin typeface="Arial" panose="020B0604020202020204" pitchFamily="34" charset="0"/>
              </a:rPr>
              <a:t>没有引用任何实例。</a:t>
            </a:r>
          </a:p>
        </p:txBody>
      </p:sp>
      <p:pic>
        <p:nvPicPr>
          <p:cNvPr id="307350" name="Picture 150" descr="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688" y="2446338"/>
            <a:ext cx="4641850" cy="233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D1E98CAA-C460-48B0-B947-904563E7E465}" type="slidenum">
              <a:rPr lang="en-US" altLang="zh-CN" sz="750"/>
              <a:pPr>
                <a:defRPr/>
              </a:pPr>
              <a:t>35</a:t>
            </a:fld>
            <a:endParaRPr lang="en-US" altLang="zh-CN" sz="7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07349">
                                            <p:txEl>
                                              <p:pRg st="0" end="0"/>
                                            </p:txEl>
                                          </p:spTgt>
                                        </p:tgtEl>
                                        <p:attrNameLst>
                                          <p:attrName>style.visibility</p:attrName>
                                        </p:attrNameLst>
                                      </p:cBhvr>
                                      <p:to>
                                        <p:strVal val="visible"/>
                                      </p:to>
                                    </p:set>
                                    <p:animEffect transition="in" filter="blinds(horizontal)">
                                      <p:cBhvr>
                                        <p:cTn id="7" dur="500"/>
                                        <p:tgtEl>
                                          <p:spTgt spid="307349">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07350"/>
                                        </p:tgtEl>
                                        <p:attrNameLst>
                                          <p:attrName>style.visibility</p:attrName>
                                        </p:attrNameLst>
                                      </p:cBhvr>
                                      <p:to>
                                        <p:strVal val="visible"/>
                                      </p:to>
                                    </p:set>
                                    <p:animEffect transition="in" filter="wipe(left)">
                                      <p:cBhvr>
                                        <p:cTn id="10" dur="500"/>
                                        <p:tgtEl>
                                          <p:spTgt spid="307350"/>
                                        </p:tgtEl>
                                      </p:cBhvr>
                                    </p:animEffect>
                                  </p:childTnLst>
                                </p:cTn>
                              </p:par>
                              <p:par>
                                <p:cTn id="11" presetID="14" presetClass="entr" presetSubtype="5" fill="hold" nodeType="withEffect">
                                  <p:stCondLst>
                                    <p:cond delay="0"/>
                                  </p:stCondLst>
                                  <p:childTnLst>
                                    <p:set>
                                      <p:cBhvr>
                                        <p:cTn id="12" dur="1" fill="hold">
                                          <p:stCondLst>
                                            <p:cond delay="0"/>
                                          </p:stCondLst>
                                        </p:cTn>
                                        <p:tgtEl>
                                          <p:spTgt spid="307349">
                                            <p:txEl>
                                              <p:pRg st="8" end="8"/>
                                            </p:txEl>
                                          </p:spTgt>
                                        </p:tgtEl>
                                        <p:attrNameLst>
                                          <p:attrName>style.visibility</p:attrName>
                                        </p:attrNameLst>
                                      </p:cBhvr>
                                      <p:to>
                                        <p:strVal val="visible"/>
                                      </p:to>
                                    </p:set>
                                    <p:animEffect transition="in" filter="randombar(vertical)">
                                      <p:cBhvr>
                                        <p:cTn id="13" dur="500"/>
                                        <p:tgtEl>
                                          <p:spTgt spid="30734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6" name="Rectangle 4"/>
          <p:cNvSpPr>
            <a:spLocks noChangeArrowheads="1"/>
          </p:cNvSpPr>
          <p:nvPr/>
        </p:nvSpPr>
        <p:spPr bwMode="auto">
          <a:xfrm>
            <a:off x="1331913" y="1376363"/>
            <a:ext cx="6481762"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zh-CN" altLang="en-US" sz="2100">
                <a:solidFill>
                  <a:srgbClr val="333399"/>
                </a:solidFill>
                <a:latin typeface="Arial" panose="020B0604020202020204" pitchFamily="34" charset="0"/>
              </a:rPr>
              <a:t>下面对变量</a:t>
            </a:r>
            <a:r>
              <a:rPr lang="en-US" altLang="zh-CN" sz="2100">
                <a:solidFill>
                  <a:srgbClr val="333399"/>
                </a:solidFill>
                <a:latin typeface="Arial" panose="020B0604020202020204" pitchFamily="34" charset="0"/>
              </a:rPr>
              <a:t>book2</a:t>
            </a:r>
            <a:r>
              <a:rPr lang="zh-CN" altLang="en-US" sz="2100">
                <a:solidFill>
                  <a:srgbClr val="333399"/>
                </a:solidFill>
                <a:latin typeface="Arial" panose="020B0604020202020204" pitchFamily="34" charset="0"/>
              </a:rPr>
              <a:t>进行具体的初始化，将</a:t>
            </a:r>
            <a:r>
              <a:rPr lang="en-US" altLang="zh-CN" sz="2100">
                <a:solidFill>
                  <a:srgbClr val="333399"/>
                </a:solidFill>
                <a:latin typeface="Arial" panose="020B0604020202020204" pitchFamily="34" charset="0"/>
              </a:rPr>
              <a:t>book1</a:t>
            </a:r>
            <a:r>
              <a:rPr lang="zh-CN" altLang="en-US" sz="2100">
                <a:solidFill>
                  <a:srgbClr val="333399"/>
                </a:solidFill>
                <a:latin typeface="Arial" panose="020B0604020202020204" pitchFamily="34" charset="0"/>
              </a:rPr>
              <a:t>引用实例的地址复制给</a:t>
            </a:r>
            <a:r>
              <a:rPr lang="en-US" altLang="zh-CN" sz="2100">
                <a:solidFill>
                  <a:srgbClr val="333399"/>
                </a:solidFill>
                <a:latin typeface="Arial" panose="020B0604020202020204" pitchFamily="34" charset="0"/>
              </a:rPr>
              <a:t>book2</a:t>
            </a:r>
            <a:r>
              <a:rPr lang="zh-CN" altLang="en-US" sz="2100">
                <a:solidFill>
                  <a:srgbClr val="333399"/>
                </a:solidFill>
                <a:latin typeface="Arial" panose="020B0604020202020204" pitchFamily="34" charset="0"/>
              </a:rPr>
              <a:t>变量，即</a:t>
            </a:r>
            <a:r>
              <a:rPr lang="en-US" altLang="zh-CN" sz="2100">
                <a:solidFill>
                  <a:srgbClr val="333399"/>
                </a:solidFill>
                <a:latin typeface="Arial" panose="020B0604020202020204" pitchFamily="34" charset="0"/>
              </a:rPr>
              <a:t>book2</a:t>
            </a:r>
            <a:r>
              <a:rPr lang="zh-CN" altLang="en-US" sz="2100">
                <a:solidFill>
                  <a:srgbClr val="333399"/>
                </a:solidFill>
                <a:latin typeface="Arial" panose="020B0604020202020204" pitchFamily="34" charset="0"/>
              </a:rPr>
              <a:t>与</a:t>
            </a:r>
            <a:r>
              <a:rPr lang="en-US" altLang="zh-CN" sz="2100">
                <a:solidFill>
                  <a:srgbClr val="333399"/>
                </a:solidFill>
                <a:latin typeface="Arial" panose="020B0604020202020204" pitchFamily="34" charset="0"/>
              </a:rPr>
              <a:t>book1</a:t>
            </a:r>
            <a:r>
              <a:rPr lang="zh-CN" altLang="en-US" sz="2100">
                <a:solidFill>
                  <a:srgbClr val="333399"/>
                </a:solidFill>
                <a:latin typeface="Arial" panose="020B0604020202020204" pitchFamily="34" charset="0"/>
              </a:rPr>
              <a:t>引用同一个</a:t>
            </a:r>
            <a:r>
              <a:rPr lang="en-US" altLang="zh-CN" sz="2100">
                <a:solidFill>
                  <a:srgbClr val="333399"/>
                </a:solidFill>
                <a:latin typeface="Arial" panose="020B0604020202020204" pitchFamily="34" charset="0"/>
              </a:rPr>
              <a:t>Book</a:t>
            </a:r>
            <a:r>
              <a:rPr lang="zh-CN" altLang="en-US" sz="2100">
                <a:solidFill>
                  <a:srgbClr val="333399"/>
                </a:solidFill>
                <a:latin typeface="Arial" panose="020B0604020202020204" pitchFamily="34" charset="0"/>
              </a:rPr>
              <a:t>类的实例，具体代码如下：</a:t>
            </a:r>
          </a:p>
          <a:p>
            <a:pPr eaLnBrk="1" hangingPunct="1">
              <a:spcBef>
                <a:spcPct val="20000"/>
              </a:spcBef>
              <a:buClr>
                <a:schemeClr val="folHlink"/>
              </a:buClr>
              <a:buSzPct val="60000"/>
              <a:buFont typeface="Wingdings" panose="05000000000000000000" pitchFamily="2" charset="2"/>
              <a:buNone/>
            </a:pPr>
            <a:r>
              <a:rPr lang="en-US" altLang="zh-CN" sz="1500">
                <a:solidFill>
                  <a:srgbClr val="CC0000"/>
                </a:solidFill>
                <a:latin typeface="Arial" panose="020B0604020202020204" pitchFamily="34" charset="0"/>
              </a:rPr>
              <a:t>book2 = book1;</a:t>
            </a:r>
          </a:p>
          <a:p>
            <a:pPr eaLnBrk="1" hangingPunct="1">
              <a:spcBef>
                <a:spcPct val="20000"/>
              </a:spcBef>
              <a:buClr>
                <a:schemeClr val="folHlink"/>
              </a:buClr>
              <a:buSzPct val="60000"/>
              <a:buFont typeface="Wingdings" panose="05000000000000000000" pitchFamily="2" charset="2"/>
              <a:buNone/>
            </a:pPr>
            <a:r>
              <a:rPr lang="zh-CN" altLang="en-US" sz="2100">
                <a:solidFill>
                  <a:srgbClr val="333399"/>
                </a:solidFill>
                <a:latin typeface="Arial" panose="020B0604020202020204" pitchFamily="34" charset="0"/>
              </a:rPr>
              <a:t>此时</a:t>
            </a:r>
            <a:r>
              <a:rPr lang="en-US" altLang="zh-CN" sz="2100">
                <a:solidFill>
                  <a:srgbClr val="333399"/>
                </a:solidFill>
                <a:latin typeface="Arial" panose="020B0604020202020204" pitchFamily="34" charset="0"/>
              </a:rPr>
              <a:t>Java</a:t>
            </a:r>
            <a:r>
              <a:rPr lang="zh-CN" altLang="en-US" sz="2100">
                <a:solidFill>
                  <a:srgbClr val="333399"/>
                </a:solidFill>
                <a:latin typeface="Arial" panose="020B0604020202020204" pitchFamily="34" charset="0"/>
              </a:rPr>
              <a:t>虚拟机的内存空间分配情况如下图所示。</a:t>
            </a:r>
          </a:p>
        </p:txBody>
      </p:sp>
      <p:sp>
        <p:nvSpPr>
          <p:cNvPr id="54275" name="Rectangle 6"/>
          <p:cNvSpPr>
            <a:spLocks noChangeArrowheads="1"/>
          </p:cNvSpPr>
          <p:nvPr/>
        </p:nvSpPr>
        <p:spPr bwMode="auto">
          <a:xfrm>
            <a:off x="1143000" y="2849563"/>
            <a:ext cx="1841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1500">
              <a:latin typeface="Arial" panose="020B0604020202020204" pitchFamily="34" charset="0"/>
            </a:endParaRPr>
          </a:p>
        </p:txBody>
      </p:sp>
      <p:pic>
        <p:nvPicPr>
          <p:cNvPr id="458757" name="Picture 5" descr="02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1075" y="3321050"/>
            <a:ext cx="4697413"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7"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CE906813-7BA4-4BE3-811B-9C05242066D8}" type="slidenum">
              <a:rPr lang="en-US" altLang="zh-CN" sz="750"/>
              <a:pPr>
                <a:defRPr/>
              </a:pPr>
              <a:t>36</a:t>
            </a:fld>
            <a:endParaRPr lang="en-US" altLang="zh-CN" sz="7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withEffect">
                                  <p:stCondLst>
                                    <p:cond delay="0"/>
                                  </p:stCondLst>
                                  <p:childTnLst>
                                    <p:set>
                                      <p:cBhvr>
                                        <p:cTn id="6" dur="1" fill="hold">
                                          <p:stCondLst>
                                            <p:cond delay="0"/>
                                          </p:stCondLst>
                                        </p:cTn>
                                        <p:tgtEl>
                                          <p:spTgt spid="458756"/>
                                        </p:tgtEl>
                                        <p:attrNameLst>
                                          <p:attrName>style.visibility</p:attrName>
                                        </p:attrNameLst>
                                      </p:cBhvr>
                                      <p:to>
                                        <p:strVal val="visible"/>
                                      </p:to>
                                    </p:set>
                                    <p:animEffect transition="in" filter="randombar(vertical)">
                                      <p:cBhvr>
                                        <p:cTn id="7" dur="500"/>
                                        <p:tgtEl>
                                          <p:spTgt spid="458756"/>
                                        </p:tgtEl>
                                      </p:cBhvr>
                                    </p:animEffect>
                                  </p:childTnLst>
                                </p:cTn>
                              </p:par>
                              <p:par>
                                <p:cTn id="8" presetID="22" presetClass="entr" presetSubtype="2" fill="hold" nodeType="withEffect">
                                  <p:stCondLst>
                                    <p:cond delay="0"/>
                                  </p:stCondLst>
                                  <p:childTnLst>
                                    <p:set>
                                      <p:cBhvr>
                                        <p:cTn id="9" dur="1" fill="hold">
                                          <p:stCondLst>
                                            <p:cond delay="0"/>
                                          </p:stCondLst>
                                        </p:cTn>
                                        <p:tgtEl>
                                          <p:spTgt spid="458757"/>
                                        </p:tgtEl>
                                        <p:attrNameLst>
                                          <p:attrName>style.visibility</p:attrName>
                                        </p:attrNameLst>
                                      </p:cBhvr>
                                      <p:to>
                                        <p:strVal val="visible"/>
                                      </p:to>
                                    </p:set>
                                    <p:animEffect transition="in" filter="wipe(right)">
                                      <p:cBhvr>
                                        <p:cTn id="10" dur="500"/>
                                        <p:tgtEl>
                                          <p:spTgt spid="458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p:cNvSpPr>
            <a:spLocks noGrp="1" noChangeArrowheads="1"/>
          </p:cNvSpPr>
          <p:nvPr>
            <p:ph idx="1"/>
          </p:nvPr>
        </p:nvSpPr>
        <p:spPr/>
        <p:txBody>
          <a:bodyPr/>
          <a:lstStyle/>
          <a:p>
            <a:pPr marL="0" indent="542925">
              <a:buFont typeface="Wingdings 3" panose="05040102010807070707" pitchFamily="18" charset="2"/>
              <a:buNone/>
            </a:pPr>
            <a:r>
              <a:rPr lang="zh-CN" altLang="en-US" sz="2100" smtClean="0"/>
              <a:t>所谓数据类型之间的相互转换，就是将变量从当前的数据类型转换为其他数据类型。</a:t>
            </a:r>
          </a:p>
          <a:p>
            <a:pPr marL="0" indent="542925">
              <a:buFont typeface="Wingdings 3" panose="05040102010807070707" pitchFamily="18" charset="2"/>
              <a:buNone/>
            </a:pPr>
            <a:r>
              <a:rPr lang="zh-CN" altLang="en-US" sz="2100" smtClean="0"/>
              <a:t>在</a:t>
            </a:r>
            <a:r>
              <a:rPr lang="en-US" altLang="zh-CN" sz="2100" smtClean="0"/>
              <a:t>Java</a:t>
            </a:r>
            <a:r>
              <a:rPr lang="zh-CN" altLang="en-US" sz="2100" smtClean="0"/>
              <a:t>中数据类型之间的相互转换可以分为以下</a:t>
            </a:r>
            <a:r>
              <a:rPr lang="en-US" altLang="zh-CN" sz="2100" smtClean="0"/>
              <a:t>3</a:t>
            </a:r>
            <a:r>
              <a:rPr lang="zh-CN" altLang="en-US" sz="2100" smtClean="0"/>
              <a:t>种情况：</a:t>
            </a:r>
          </a:p>
          <a:p>
            <a:pPr marL="0" indent="542925"/>
            <a:r>
              <a:rPr lang="zh-CN" altLang="en-US" sz="2100" smtClean="0"/>
              <a:t>基本数据类型之间的相互转换；</a:t>
            </a:r>
          </a:p>
          <a:p>
            <a:pPr marL="0" indent="542925"/>
            <a:r>
              <a:rPr lang="zh-CN" altLang="en-US" sz="2100" smtClean="0"/>
              <a:t>字符串与其他数据类型之间的相互转换；</a:t>
            </a:r>
          </a:p>
          <a:p>
            <a:pPr marL="0" indent="542925"/>
            <a:r>
              <a:rPr lang="zh-CN" altLang="en-US" sz="2100" smtClean="0"/>
              <a:t>引用数据类型之间的相互转换。</a:t>
            </a:r>
          </a:p>
        </p:txBody>
      </p:sp>
      <p:sp>
        <p:nvSpPr>
          <p:cNvPr id="349186" name="Rectangle 2"/>
          <p:cNvSpPr>
            <a:spLocks noGrp="1" noChangeArrowheads="1"/>
          </p:cNvSpPr>
          <p:nvPr>
            <p:ph type="title"/>
          </p:nvPr>
        </p:nvSpPr>
        <p:spPr>
          <a:xfrm>
            <a:off x="1754475" y="270563"/>
            <a:ext cx="5994797" cy="1096565"/>
          </a:xfrm>
        </p:spPr>
        <p:txBody>
          <a:bodyPr/>
          <a:lstStyle/>
          <a:p>
            <a:pPr algn="ctr" fontAlgn="auto">
              <a:spcAft>
                <a:spcPts val="0"/>
              </a:spcAft>
              <a:defRPr/>
            </a:pPr>
            <a:r>
              <a:rPr lang="zh-CN" altLang="en-US" sz="3075" dirty="0" smtClean="0"/>
              <a:t>数据类型</a:t>
            </a:r>
            <a:r>
              <a:rPr lang="zh-CN" altLang="en-US" sz="3075" dirty="0"/>
              <a:t>之间的相互转换</a:t>
            </a:r>
          </a:p>
        </p:txBody>
      </p:sp>
      <p:sp>
        <p:nvSpPr>
          <p:cNvPr id="76804"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43B2C431-DC9A-4A84-BF58-91B6AFA2F729}" type="slidenum">
              <a:rPr lang="en-US" altLang="zh-CN" sz="750"/>
              <a:pPr>
                <a:defRPr/>
              </a:pPr>
              <a:t>37</a:t>
            </a:fld>
            <a:endParaRPr lang="en-US" altLang="zh-CN" sz="7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49187">
                                            <p:txEl>
                                              <p:pRg st="1" end="1"/>
                                            </p:txEl>
                                          </p:spTgt>
                                        </p:tgtEl>
                                        <p:attrNameLst>
                                          <p:attrName>style.visibility</p:attrName>
                                        </p:attrNameLst>
                                      </p:cBhvr>
                                      <p:to>
                                        <p:strVal val="visible"/>
                                      </p:to>
                                    </p:set>
                                    <p:anim calcmode="lin" valueType="num">
                                      <p:cBhvr additive="base">
                                        <p:cTn id="7" dur="500" fill="hold"/>
                                        <p:tgtEl>
                                          <p:spTgt spid="34918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49187">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9187">
                                            <p:txEl>
                                              <p:pRg st="2" end="2"/>
                                            </p:txEl>
                                          </p:spTgt>
                                        </p:tgtEl>
                                        <p:attrNameLst>
                                          <p:attrName>style.visibility</p:attrName>
                                        </p:attrNameLst>
                                      </p:cBhvr>
                                      <p:to>
                                        <p:strVal val="visible"/>
                                      </p:to>
                                    </p:set>
                                    <p:anim calcmode="lin" valueType="num">
                                      <p:cBhvr additive="base">
                                        <p:cTn id="11"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49187">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49187">
                                            <p:txEl>
                                              <p:pRg st="3" end="3"/>
                                            </p:txEl>
                                          </p:spTgt>
                                        </p:tgtEl>
                                        <p:attrNameLst>
                                          <p:attrName>style.visibility</p:attrName>
                                        </p:attrNameLst>
                                      </p:cBhvr>
                                      <p:to>
                                        <p:strVal val="visible"/>
                                      </p:to>
                                    </p:set>
                                    <p:anim calcmode="lin" valueType="num">
                                      <p:cBhvr additive="base">
                                        <p:cTn id="15" dur="500" fill="hold"/>
                                        <p:tgtEl>
                                          <p:spTgt spid="349187">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49187">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49187">
                                            <p:txEl>
                                              <p:pRg st="4" end="4"/>
                                            </p:txEl>
                                          </p:spTgt>
                                        </p:tgtEl>
                                        <p:attrNameLst>
                                          <p:attrName>style.visibility</p:attrName>
                                        </p:attrNameLst>
                                      </p:cBhvr>
                                      <p:to>
                                        <p:strVal val="visible"/>
                                      </p:to>
                                    </p:set>
                                    <p:anim calcmode="lin" valueType="num">
                                      <p:cBhvr additive="base">
                                        <p:cTn id="19" dur="500" fill="hold"/>
                                        <p:tgtEl>
                                          <p:spTgt spid="34918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3" name="Rectangle 3"/>
          <p:cNvSpPr>
            <a:spLocks noGrp="1" noChangeArrowheads="1"/>
          </p:cNvSpPr>
          <p:nvPr>
            <p:ph idx="1"/>
          </p:nvPr>
        </p:nvSpPr>
        <p:spPr>
          <a:xfrm>
            <a:off x="1424190" y="2187576"/>
            <a:ext cx="6275827" cy="3086100"/>
          </a:xfrm>
        </p:spPr>
        <p:txBody>
          <a:bodyPr/>
          <a:lstStyle/>
          <a:p>
            <a:pPr marL="0" indent="542925">
              <a:lnSpc>
                <a:spcPct val="90000"/>
              </a:lnSpc>
              <a:buFont typeface="Wingdings 3" panose="05040102010807070707" pitchFamily="18" charset="2"/>
              <a:buNone/>
            </a:pPr>
            <a:r>
              <a:rPr lang="zh-CN" altLang="en-US" sz="2100" dirty="0" smtClean="0"/>
              <a:t>在对多个基本数据类型的数据进行混合运算时，如果这几个数据并不属于同一基本数据类型，需要先将它们转换为统一的数据类型，然后才能进行运算。</a:t>
            </a:r>
          </a:p>
          <a:p>
            <a:pPr marL="0" indent="542925">
              <a:lnSpc>
                <a:spcPct val="90000"/>
              </a:lnSpc>
              <a:buFont typeface="Wingdings 3" panose="05040102010807070707" pitchFamily="18" charset="2"/>
              <a:buNone/>
            </a:pPr>
            <a:r>
              <a:rPr lang="zh-CN" altLang="en-US" sz="2100" dirty="0" smtClean="0"/>
              <a:t>基本数据类型之间的相互转换又分为两种情况：</a:t>
            </a:r>
          </a:p>
          <a:p>
            <a:pPr marL="0" indent="542925">
              <a:lnSpc>
                <a:spcPct val="90000"/>
              </a:lnSpc>
            </a:pPr>
            <a:r>
              <a:rPr lang="zh-CN" altLang="en-US" sz="2100" dirty="0" smtClean="0"/>
              <a:t>自动类型转换</a:t>
            </a:r>
          </a:p>
          <a:p>
            <a:pPr marL="0" indent="542925">
              <a:lnSpc>
                <a:spcPct val="90000"/>
              </a:lnSpc>
            </a:pPr>
            <a:r>
              <a:rPr lang="zh-CN" altLang="en-US" sz="2100" dirty="0" smtClean="0"/>
              <a:t>强制类型转换。</a:t>
            </a:r>
          </a:p>
          <a:p>
            <a:pPr marL="0" indent="542925">
              <a:lnSpc>
                <a:spcPct val="90000"/>
              </a:lnSpc>
              <a:buFont typeface="Wingdings 3" panose="05040102010807070707" pitchFamily="18" charset="2"/>
              <a:buNone/>
            </a:pPr>
            <a:endParaRPr lang="en-US" altLang="zh-CN" sz="2100" dirty="0" smtClean="0"/>
          </a:p>
        </p:txBody>
      </p:sp>
      <p:sp>
        <p:nvSpPr>
          <p:cNvPr id="460802" name="Rectangle 2"/>
          <p:cNvSpPr>
            <a:spLocks noGrp="1" noChangeArrowheads="1"/>
          </p:cNvSpPr>
          <p:nvPr>
            <p:ph type="title"/>
          </p:nvPr>
        </p:nvSpPr>
        <p:spPr>
          <a:xfrm>
            <a:off x="1424190" y="764768"/>
            <a:ext cx="5994797" cy="1096565"/>
          </a:xfrm>
        </p:spPr>
        <p:txBody>
          <a:bodyPr/>
          <a:lstStyle/>
          <a:p>
            <a:pPr algn="ctr" fontAlgn="auto">
              <a:spcAft>
                <a:spcPts val="0"/>
              </a:spcAft>
              <a:defRPr/>
            </a:pPr>
            <a:r>
              <a:rPr lang="zh-CN" altLang="en-US" sz="3075" dirty="0" smtClean="0"/>
              <a:t>数据类型</a:t>
            </a:r>
            <a:r>
              <a:rPr lang="zh-CN" altLang="en-US" sz="3075" dirty="0"/>
              <a:t>之间的相互转换</a:t>
            </a:r>
          </a:p>
        </p:txBody>
      </p:sp>
      <p:sp>
        <p:nvSpPr>
          <p:cNvPr id="78852"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30CAAADE-0818-4D86-98F0-B8AF0215FB40}" type="slidenum">
              <a:rPr lang="en-US" altLang="zh-CN" sz="750"/>
              <a:pPr>
                <a:defRPr/>
              </a:pPr>
              <a:t>38</a:t>
            </a:fld>
            <a:endParaRPr lang="en-US" altLang="zh-CN" sz="7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0803">
                                            <p:txEl>
                                              <p:pRg st="1" end="1"/>
                                            </p:txEl>
                                          </p:spTgt>
                                        </p:tgtEl>
                                        <p:attrNameLst>
                                          <p:attrName>style.visibility</p:attrName>
                                        </p:attrNameLst>
                                      </p:cBhvr>
                                      <p:to>
                                        <p:strVal val="visible"/>
                                      </p:to>
                                    </p:set>
                                    <p:animEffect transition="in" filter="wipe(left)">
                                      <p:cBhvr>
                                        <p:cTn id="7" dur="500"/>
                                        <p:tgtEl>
                                          <p:spTgt spid="46080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60803">
                                            <p:txEl>
                                              <p:pRg st="2" end="2"/>
                                            </p:txEl>
                                          </p:spTgt>
                                        </p:tgtEl>
                                        <p:attrNameLst>
                                          <p:attrName>style.visibility</p:attrName>
                                        </p:attrNameLst>
                                      </p:cBhvr>
                                      <p:to>
                                        <p:strVal val="visible"/>
                                      </p:to>
                                    </p:set>
                                    <p:animEffect transition="in" filter="wipe(left)">
                                      <p:cBhvr>
                                        <p:cTn id="10" dur="500"/>
                                        <p:tgtEl>
                                          <p:spTgt spid="46080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60803">
                                            <p:txEl>
                                              <p:pRg st="3" end="3"/>
                                            </p:txEl>
                                          </p:spTgt>
                                        </p:tgtEl>
                                        <p:attrNameLst>
                                          <p:attrName>style.visibility</p:attrName>
                                        </p:attrNameLst>
                                      </p:cBhvr>
                                      <p:to>
                                        <p:strVal val="visible"/>
                                      </p:to>
                                    </p:set>
                                    <p:animEffect transition="in" filter="wipe(left)">
                                      <p:cBhvr>
                                        <p:cTn id="13" dur="500"/>
                                        <p:tgtEl>
                                          <p:spTgt spid="460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1655763" y="2187575"/>
            <a:ext cx="6099175" cy="2376488"/>
          </a:xfrm>
        </p:spPr>
        <p:txBody>
          <a:bodyPr/>
          <a:lstStyle/>
          <a:p>
            <a:pPr marL="0" indent="542925">
              <a:lnSpc>
                <a:spcPct val="90000"/>
              </a:lnSpc>
              <a:buFont typeface="Wingdings 3" panose="05040102010807070707" pitchFamily="18" charset="2"/>
              <a:buNone/>
            </a:pPr>
            <a:r>
              <a:rPr lang="zh-CN" altLang="en-US" sz="2100" smtClean="0"/>
              <a:t>当需要从低级类型向高级类型转换时，编程人员无需进行任何操作，</a:t>
            </a:r>
            <a:r>
              <a:rPr lang="en-US" altLang="zh-CN" sz="2100" smtClean="0"/>
              <a:t>Java</a:t>
            </a:r>
            <a:r>
              <a:rPr lang="zh-CN" altLang="en-US" sz="2100" smtClean="0"/>
              <a:t>会</a:t>
            </a:r>
            <a:r>
              <a:rPr lang="zh-CN" altLang="en-US" sz="2100" smtClean="0">
                <a:solidFill>
                  <a:srgbClr val="CC0000"/>
                </a:solidFill>
              </a:rPr>
              <a:t>自动完成</a:t>
            </a:r>
            <a:r>
              <a:rPr lang="zh-CN" altLang="en-US" sz="2100" smtClean="0"/>
              <a:t>类型转换。低级类型是指取值范围相对较小的数据类型，高级类型则指取值范围相对较大的数据类型，例如</a:t>
            </a:r>
            <a:r>
              <a:rPr lang="en-US" altLang="zh-CN" sz="2100" smtClean="0"/>
              <a:t>long</a:t>
            </a:r>
            <a:r>
              <a:rPr lang="zh-CN" altLang="en-US" sz="2100" smtClean="0"/>
              <a:t>型相对于</a:t>
            </a:r>
            <a:r>
              <a:rPr lang="en-US" altLang="zh-CN" sz="2100" smtClean="0"/>
              <a:t>float</a:t>
            </a:r>
            <a:r>
              <a:rPr lang="zh-CN" altLang="en-US" sz="2100" smtClean="0"/>
              <a:t>型是低级数据类型，但是相对于</a:t>
            </a:r>
            <a:r>
              <a:rPr lang="en-US" altLang="zh-CN" sz="2100" smtClean="0"/>
              <a:t>int</a:t>
            </a:r>
            <a:r>
              <a:rPr lang="zh-CN" altLang="en-US" sz="2100" smtClean="0"/>
              <a:t>型则是高级数据类型。在基本数据类型中，除了</a:t>
            </a:r>
            <a:r>
              <a:rPr lang="en-US" altLang="zh-CN" sz="2100" smtClean="0"/>
              <a:t>boolean</a:t>
            </a:r>
            <a:r>
              <a:rPr lang="zh-CN" altLang="en-US" sz="2100" smtClean="0"/>
              <a:t>类型外均可参与算术运算，这些数据类型从低到高的排序如下图所示。</a:t>
            </a:r>
          </a:p>
        </p:txBody>
      </p:sp>
      <p:sp>
        <p:nvSpPr>
          <p:cNvPr id="353282" name="Rectangle 2"/>
          <p:cNvSpPr>
            <a:spLocks noGrp="1" noChangeArrowheads="1"/>
          </p:cNvSpPr>
          <p:nvPr>
            <p:ph type="title"/>
          </p:nvPr>
        </p:nvSpPr>
        <p:spPr>
          <a:xfrm>
            <a:off x="2006205" y="1017986"/>
            <a:ext cx="5374481" cy="1096565"/>
          </a:xfrm>
        </p:spPr>
        <p:txBody>
          <a:bodyPr/>
          <a:lstStyle/>
          <a:p>
            <a:pPr algn="ctr" fontAlgn="auto">
              <a:spcAft>
                <a:spcPts val="0"/>
              </a:spcAft>
              <a:defRPr/>
            </a:pPr>
            <a:r>
              <a:rPr lang="zh-CN" altLang="en-US" sz="3075" dirty="0" smtClean="0"/>
              <a:t>自动</a:t>
            </a:r>
            <a:r>
              <a:rPr lang="zh-CN" altLang="en-US" sz="3075" dirty="0"/>
              <a:t>类型转换</a:t>
            </a:r>
          </a:p>
        </p:txBody>
      </p:sp>
      <p:sp>
        <p:nvSpPr>
          <p:cNvPr id="60420" name="Rectangle 5"/>
          <p:cNvSpPr>
            <a:spLocks noChangeArrowheads="1"/>
          </p:cNvSpPr>
          <p:nvPr/>
        </p:nvSpPr>
        <p:spPr bwMode="auto">
          <a:xfrm>
            <a:off x="1143000" y="3113088"/>
            <a:ext cx="1841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1500">
              <a:latin typeface="Arial" panose="020B0604020202020204" pitchFamily="34" charset="0"/>
            </a:endParaRPr>
          </a:p>
        </p:txBody>
      </p:sp>
      <p:pic>
        <p:nvPicPr>
          <p:cNvPr id="353284" name="Picture 4" descr="020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7688" y="4832350"/>
            <a:ext cx="57245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7F243A45-6941-4D18-99EA-7FAE92765CEF}" type="slidenum">
              <a:rPr lang="en-US" altLang="zh-CN" sz="750"/>
              <a:pPr>
                <a:defRPr/>
              </a:pPr>
              <a:t>39</a:t>
            </a:fld>
            <a:endParaRPr lang="en-US" altLang="zh-CN" sz="7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p:cTn id="7" dur="1000" fill="hold"/>
                                        <p:tgtEl>
                                          <p:spTgt spid="353284"/>
                                        </p:tgtEl>
                                        <p:attrNameLst>
                                          <p:attrName>ppt_w</p:attrName>
                                        </p:attrNameLst>
                                      </p:cBhvr>
                                      <p:tavLst>
                                        <p:tav tm="0">
                                          <p:val>
                                            <p:fltVal val="0"/>
                                          </p:val>
                                        </p:tav>
                                        <p:tav tm="100000">
                                          <p:val>
                                            <p:strVal val="#ppt_w"/>
                                          </p:val>
                                        </p:tav>
                                      </p:tavLst>
                                    </p:anim>
                                    <p:anim calcmode="lin" valueType="num">
                                      <p:cBhvr>
                                        <p:cTn id="8" dur="1000" fill="hold"/>
                                        <p:tgtEl>
                                          <p:spTgt spid="353284"/>
                                        </p:tgtEl>
                                        <p:attrNameLst>
                                          <p:attrName>ppt_h</p:attrName>
                                        </p:attrNameLst>
                                      </p:cBhvr>
                                      <p:tavLst>
                                        <p:tav tm="0">
                                          <p:val>
                                            <p:fltVal val="0"/>
                                          </p:val>
                                        </p:tav>
                                        <p:tav tm="100000">
                                          <p:val>
                                            <p:strVal val="#ppt_h"/>
                                          </p:val>
                                        </p:tav>
                                      </p:tavLst>
                                    </p:anim>
                                    <p:animEffect transition="in" filter="fade">
                                      <p:cBhvr>
                                        <p:cTn id="9" dur="1000"/>
                                        <p:tgtEl>
                                          <p:spTgt spid="353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p:txBody>
          <a:bodyPr/>
          <a:lstStyle/>
          <a:p>
            <a:r>
              <a:rPr lang="en-US" altLang="zh-CN" sz="2800" smtClean="0"/>
              <a:t>Identifiers cannot use Java keywords like class, public, void, etc. </a:t>
            </a:r>
            <a:endParaRPr lang="zh-CN" altLang="zh-CN" sz="2800" smtClean="0"/>
          </a:p>
          <a:p>
            <a:r>
              <a:rPr lang="en-US" altLang="zh-CN" sz="2800" smtClean="0"/>
              <a:t>Identifiers cannot be true, false, or null. </a:t>
            </a:r>
            <a:endParaRPr lang="zh-CN" altLang="zh-CN" sz="2800" smtClean="0"/>
          </a:p>
          <a:p>
            <a:r>
              <a:rPr lang="en-US" altLang="zh-CN" sz="2800" smtClean="0"/>
              <a:t>No special symbols in identifiers such as exclamation mark (!), at symbol (@), number sign (#), percent sign (%), ampersand (&amp;), circumflex accent (^), asterisk (*) and white spaces.</a:t>
            </a:r>
          </a:p>
          <a:p>
            <a:r>
              <a:rPr lang="zh-CN" altLang="en-US" sz="2800" smtClean="0"/>
              <a:t>不能是</a:t>
            </a:r>
            <a:r>
              <a:rPr lang="en-US" altLang="zh-CN" sz="2800" smtClean="0"/>
              <a:t>Java</a:t>
            </a:r>
            <a:r>
              <a:rPr lang="zh-CN" altLang="en-US" sz="2800" smtClean="0"/>
              <a:t>关键字，不能包括特殊符号</a:t>
            </a:r>
            <a:r>
              <a:rPr lang="en-US" altLang="zh-CN" sz="2800" smtClean="0"/>
              <a:t> </a:t>
            </a:r>
            <a:endParaRPr lang="zh-CN" altLang="zh-CN" sz="2800" smtClean="0"/>
          </a:p>
          <a:p>
            <a:endParaRPr lang="zh-CN" altLang="en-US" sz="2800" smtClean="0"/>
          </a:p>
        </p:txBody>
      </p:sp>
      <p:sp>
        <p:nvSpPr>
          <p:cNvPr id="26626" name="标题 1"/>
          <p:cNvSpPr>
            <a:spLocks noGrp="1"/>
          </p:cNvSpPr>
          <p:nvPr>
            <p:ph type="title"/>
          </p:nvPr>
        </p:nvSpPr>
        <p:spPr bwMode="auto"/>
        <p:txBody>
          <a:bodyPr wrap="square" numCol="1" anchorCtr="0" compatLnSpc="1">
            <a:prstTxWarp prst="textNoShape">
              <a:avLst/>
            </a:prstTxWarp>
          </a:bodyPr>
          <a:lstStyle/>
          <a:p>
            <a:pPr>
              <a:defRPr/>
            </a:pPr>
            <a:r>
              <a:rPr lang="en-US" altLang="zh-CN" sz="3075" smtClean="0"/>
              <a:t>2.1 Identifiers</a:t>
            </a:r>
            <a:endParaRPr lang="zh-CN" altLang="en-US" sz="3075" smtClean="0"/>
          </a:p>
        </p:txBody>
      </p:sp>
      <p:sp>
        <p:nvSpPr>
          <p:cNvPr id="2" name="灯片编号占位符 1"/>
          <p:cNvSpPr>
            <a:spLocks noGrp="1"/>
          </p:cNvSpPr>
          <p:nvPr>
            <p:ph type="sldNum" sz="quarter" idx="12"/>
          </p:nvPr>
        </p:nvSpPr>
        <p:spPr/>
        <p:txBody>
          <a:bodyPr/>
          <a:lstStyle/>
          <a:p>
            <a:pPr>
              <a:defRPr/>
            </a:pPr>
            <a:fld id="{87DCF5CA-5D2D-4FB7-BCA2-205F6E032267}" type="slidenum">
              <a:rPr lang="zh-CN" altLang="en-US"/>
              <a:pPr>
                <a:defRPr/>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1" name="Rectangle 3"/>
          <p:cNvSpPr>
            <a:spLocks noGrp="1" noChangeArrowheads="1"/>
          </p:cNvSpPr>
          <p:nvPr>
            <p:ph idx="1"/>
          </p:nvPr>
        </p:nvSpPr>
        <p:spPr>
          <a:xfrm>
            <a:off x="601663" y="2247900"/>
            <a:ext cx="8229600" cy="4525963"/>
          </a:xfrm>
        </p:spPr>
        <p:txBody>
          <a:bodyPr/>
          <a:lstStyle/>
          <a:p>
            <a:pPr marL="0" indent="542925">
              <a:buFont typeface="Wingdings 3" panose="05040102010807070707" pitchFamily="18" charset="2"/>
              <a:buNone/>
              <a:defRPr/>
            </a:pPr>
            <a:r>
              <a:rPr lang="zh-CN" altLang="en-US" sz="2100" dirty="0"/>
              <a:t>在不同数据类型间的算术运算中，</a:t>
            </a:r>
            <a:r>
              <a:rPr lang="zh-CN" altLang="en-US" sz="2025" dirty="0" smtClean="0"/>
              <a:t>自动类型转换</a:t>
            </a:r>
            <a:r>
              <a:rPr lang="zh-CN" altLang="en-US" sz="2100" dirty="0"/>
              <a:t>可以分为两种情况进行考虑：</a:t>
            </a:r>
          </a:p>
          <a:p>
            <a:pPr marL="0" indent="542925">
              <a:defRPr/>
            </a:pPr>
            <a:r>
              <a:rPr lang="zh-CN" altLang="en-US" sz="2100" dirty="0"/>
              <a:t>第一种情况</a:t>
            </a:r>
          </a:p>
          <a:p>
            <a:pPr marL="0" indent="542925">
              <a:buFont typeface="Wingdings 3" panose="05040102010807070707" pitchFamily="18" charset="2"/>
              <a:buNone/>
              <a:defRPr/>
            </a:pPr>
            <a:r>
              <a:rPr lang="zh-CN" altLang="en-US" sz="2100" dirty="0"/>
              <a:t>含有</a:t>
            </a:r>
            <a:r>
              <a:rPr lang="en-US" altLang="zh-CN" sz="2100" dirty="0" err="1"/>
              <a:t>int</a:t>
            </a:r>
            <a:r>
              <a:rPr lang="zh-CN" altLang="en-US" sz="2100" dirty="0"/>
              <a:t>、</a:t>
            </a:r>
            <a:r>
              <a:rPr lang="en-US" altLang="zh-CN" sz="2100" dirty="0"/>
              <a:t>long</a:t>
            </a:r>
            <a:r>
              <a:rPr lang="zh-CN" altLang="en-US" sz="2100" dirty="0"/>
              <a:t>、</a:t>
            </a:r>
            <a:r>
              <a:rPr lang="en-US" altLang="zh-CN" sz="2100" dirty="0"/>
              <a:t>float</a:t>
            </a:r>
            <a:r>
              <a:rPr lang="zh-CN" altLang="en-US" sz="2100" dirty="0"/>
              <a:t>或</a:t>
            </a:r>
            <a:r>
              <a:rPr lang="en-US" altLang="zh-CN" sz="2100" dirty="0"/>
              <a:t>double</a:t>
            </a:r>
            <a:r>
              <a:rPr lang="zh-CN" altLang="en-US" sz="2100" dirty="0"/>
              <a:t>型的数据</a:t>
            </a:r>
          </a:p>
          <a:p>
            <a:pPr marL="0" indent="542925">
              <a:defRPr/>
            </a:pPr>
            <a:r>
              <a:rPr lang="zh-CN" altLang="en-US" sz="2100" dirty="0"/>
              <a:t>第二种情况</a:t>
            </a:r>
          </a:p>
          <a:p>
            <a:pPr marL="0" indent="542925">
              <a:buFont typeface="Wingdings 3" panose="05040102010807070707" pitchFamily="18" charset="2"/>
              <a:buNone/>
              <a:defRPr/>
            </a:pPr>
            <a:r>
              <a:rPr lang="zh-CN" altLang="en-US" sz="2100" dirty="0"/>
              <a:t>含有</a:t>
            </a:r>
            <a:r>
              <a:rPr lang="en-US" altLang="zh-CN" sz="2100" dirty="0"/>
              <a:t>byte</a:t>
            </a:r>
            <a:r>
              <a:rPr lang="zh-CN" altLang="en-US" sz="2100" dirty="0"/>
              <a:t>、</a:t>
            </a:r>
            <a:r>
              <a:rPr lang="en-US" altLang="zh-CN" sz="2100" dirty="0"/>
              <a:t>short</a:t>
            </a:r>
            <a:r>
              <a:rPr lang="zh-CN" altLang="en-US" sz="2100" dirty="0"/>
              <a:t>或</a:t>
            </a:r>
            <a:r>
              <a:rPr lang="en-US" altLang="zh-CN" sz="2100" dirty="0"/>
              <a:t>char</a:t>
            </a:r>
            <a:r>
              <a:rPr lang="zh-CN" altLang="en-US" sz="2100" dirty="0"/>
              <a:t>型的数据。</a:t>
            </a:r>
          </a:p>
        </p:txBody>
      </p:sp>
      <p:sp>
        <p:nvSpPr>
          <p:cNvPr id="355330" name="Rectangle 2"/>
          <p:cNvSpPr>
            <a:spLocks noGrp="1" noChangeArrowheads="1"/>
          </p:cNvSpPr>
          <p:nvPr>
            <p:ph type="title"/>
          </p:nvPr>
        </p:nvSpPr>
        <p:spPr>
          <a:xfrm>
            <a:off x="2006205" y="1017986"/>
            <a:ext cx="5212556" cy="1096565"/>
          </a:xfrm>
        </p:spPr>
        <p:txBody>
          <a:bodyPr/>
          <a:lstStyle/>
          <a:p>
            <a:pPr algn="ctr" fontAlgn="auto">
              <a:spcAft>
                <a:spcPts val="0"/>
              </a:spcAft>
              <a:defRPr/>
            </a:pPr>
            <a:r>
              <a:rPr lang="zh-CN" altLang="en-US" sz="3075"/>
              <a:t>自动类型转换</a:t>
            </a:r>
          </a:p>
        </p:txBody>
      </p:sp>
      <p:sp>
        <p:nvSpPr>
          <p:cNvPr id="82948"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C9575585-AFAC-4A86-A688-D7F925E0AF64}" type="slidenum">
              <a:rPr lang="en-US" altLang="zh-CN" sz="750"/>
              <a:pPr>
                <a:defRPr/>
              </a:pPr>
              <a:t>40</a:t>
            </a:fld>
            <a:endParaRPr lang="en-US" altLang="zh-CN" sz="7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355331">
                                            <p:txEl>
                                              <p:pRg st="1" end="1"/>
                                            </p:txEl>
                                          </p:spTgt>
                                        </p:tgtEl>
                                        <p:attrNameLst>
                                          <p:attrName>style.visibility</p:attrName>
                                        </p:attrNameLst>
                                      </p:cBhvr>
                                      <p:to>
                                        <p:strVal val="visible"/>
                                      </p:to>
                                    </p:set>
                                    <p:anim calcmode="lin" valueType="num">
                                      <p:cBhvr>
                                        <p:cTn id="7" dur="500" fill="hold"/>
                                        <p:tgtEl>
                                          <p:spTgt spid="35533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5533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55331">
                                            <p:txEl>
                                              <p:pRg st="1" end="1"/>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355331">
                                            <p:txEl>
                                              <p:pRg st="2" end="2"/>
                                            </p:txEl>
                                          </p:spTgt>
                                        </p:tgtEl>
                                        <p:attrNameLst>
                                          <p:attrName>style.visibility</p:attrName>
                                        </p:attrNameLst>
                                      </p:cBhvr>
                                      <p:to>
                                        <p:strVal val="visible"/>
                                      </p:to>
                                    </p:set>
                                    <p:anim calcmode="lin" valueType="num">
                                      <p:cBhvr>
                                        <p:cTn id="12" dur="500" fill="hold"/>
                                        <p:tgtEl>
                                          <p:spTgt spid="355331">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55331">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55331">
                                            <p:txEl>
                                              <p:pRg st="2" end="2"/>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355331">
                                            <p:txEl>
                                              <p:pRg st="3" end="3"/>
                                            </p:txEl>
                                          </p:spTgt>
                                        </p:tgtEl>
                                        <p:attrNameLst>
                                          <p:attrName>style.visibility</p:attrName>
                                        </p:attrNameLst>
                                      </p:cBhvr>
                                      <p:to>
                                        <p:strVal val="visible"/>
                                      </p:to>
                                    </p:set>
                                    <p:anim calcmode="lin" valueType="num">
                                      <p:cBhvr>
                                        <p:cTn id="17" dur="500" fill="hold"/>
                                        <p:tgtEl>
                                          <p:spTgt spid="355331">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55331">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55331">
                                            <p:txEl>
                                              <p:pRg st="3" end="3"/>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355331">
                                            <p:txEl>
                                              <p:pRg st="4" end="4"/>
                                            </p:txEl>
                                          </p:spTgt>
                                        </p:tgtEl>
                                        <p:attrNameLst>
                                          <p:attrName>style.visibility</p:attrName>
                                        </p:attrNameLst>
                                      </p:cBhvr>
                                      <p:to>
                                        <p:strVal val="visible"/>
                                      </p:to>
                                    </p:set>
                                    <p:anim calcmode="lin" valueType="num">
                                      <p:cBhvr>
                                        <p:cTn id="22" dur="500" fill="hold"/>
                                        <p:tgtEl>
                                          <p:spTgt spid="355331">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355331">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355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p:txBody>
          <a:bodyPr/>
          <a:lstStyle/>
          <a:p>
            <a:pPr marL="0" indent="542925">
              <a:buFont typeface="Wingdings 3" panose="05040102010807070707" pitchFamily="18" charset="2"/>
              <a:buNone/>
            </a:pPr>
            <a:r>
              <a:rPr lang="zh-CN" altLang="en-US" sz="2100" smtClean="0"/>
              <a:t>如果在算术表达式中含有</a:t>
            </a:r>
            <a:r>
              <a:rPr lang="en-US" altLang="zh-CN" sz="2100" smtClean="0"/>
              <a:t>int</a:t>
            </a:r>
            <a:r>
              <a:rPr lang="zh-CN" altLang="en-US" sz="2100" smtClean="0"/>
              <a:t>、</a:t>
            </a:r>
            <a:r>
              <a:rPr lang="en-US" altLang="zh-CN" sz="2100" smtClean="0"/>
              <a:t>long</a:t>
            </a:r>
            <a:r>
              <a:rPr lang="zh-CN" altLang="en-US" sz="2100" smtClean="0"/>
              <a:t>、</a:t>
            </a:r>
            <a:r>
              <a:rPr lang="en-US" altLang="zh-CN" sz="2100" smtClean="0"/>
              <a:t>float</a:t>
            </a:r>
            <a:r>
              <a:rPr lang="zh-CN" altLang="en-US" sz="2100" smtClean="0"/>
              <a:t>或</a:t>
            </a:r>
            <a:r>
              <a:rPr lang="en-US" altLang="zh-CN" sz="2100" smtClean="0"/>
              <a:t>double</a:t>
            </a:r>
            <a:r>
              <a:rPr lang="zh-CN" altLang="en-US" sz="2100" smtClean="0"/>
              <a:t>型的数据，</a:t>
            </a:r>
            <a:r>
              <a:rPr lang="en-US" altLang="zh-CN" sz="2100" smtClean="0">
                <a:solidFill>
                  <a:srgbClr val="CC0000"/>
                </a:solidFill>
              </a:rPr>
              <a:t>Java</a:t>
            </a:r>
            <a:r>
              <a:rPr lang="zh-CN" altLang="en-US" sz="2100" smtClean="0">
                <a:solidFill>
                  <a:srgbClr val="CC0000"/>
                </a:solidFill>
              </a:rPr>
              <a:t>首先会将所有数据类型较低的变量自动转换为表达式中最高的数据类型</a:t>
            </a:r>
            <a:r>
              <a:rPr lang="zh-CN" altLang="en-US" sz="2100" smtClean="0"/>
              <a:t>，然后再进行计算，并且计算结果的数据类型是表达式中级别最高的数据类型。</a:t>
            </a:r>
          </a:p>
        </p:txBody>
      </p:sp>
      <p:sp>
        <p:nvSpPr>
          <p:cNvPr id="84995"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FF4D6446-518E-478D-A7B3-B48EAA9A0197}" type="slidenum">
              <a:rPr lang="en-US" altLang="zh-CN" sz="750"/>
              <a:pPr>
                <a:defRPr/>
              </a:pPr>
              <a:t>41</a:t>
            </a:fld>
            <a:endParaRPr lang="en-US" altLang="zh-CN" sz="750"/>
          </a:p>
        </p:txBody>
      </p:sp>
      <p:sp>
        <p:nvSpPr>
          <p:cNvPr id="33794" name="Rectangle 2"/>
          <p:cNvSpPr>
            <a:spLocks noGrp="1" noChangeArrowheads="1"/>
          </p:cNvSpPr>
          <p:nvPr>
            <p:ph type="title"/>
          </p:nvPr>
        </p:nvSpPr>
        <p:spPr/>
        <p:txBody>
          <a:bodyPr/>
          <a:lstStyle/>
          <a:p>
            <a:pPr algn="ctr" fontAlgn="auto">
              <a:spcAft>
                <a:spcPts val="0"/>
              </a:spcAft>
              <a:defRPr/>
            </a:pPr>
            <a:r>
              <a:rPr lang="zh-CN" altLang="en-US" sz="3075"/>
              <a:t>自动类型转换</a:t>
            </a:r>
            <a:br>
              <a:rPr lang="zh-CN" altLang="en-US" sz="3075"/>
            </a:br>
            <a:r>
              <a:rPr lang="zh-CN" altLang="en-US"/>
              <a:t>第一种情况</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1439863" y="1376363"/>
            <a:ext cx="626427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723900">
              <a:defRPr sz="2000">
                <a:solidFill>
                  <a:schemeClr val="tx1"/>
                </a:solidFill>
                <a:latin typeface="Arial" panose="020B0604020202020204" pitchFamily="34" charset="0"/>
                <a:ea typeface="黑体" panose="02010609060101010101" pitchFamily="49" charset="-122"/>
              </a:defRPr>
            </a:lvl1pPr>
            <a:lvl2pPr marL="742950" indent="-285750">
              <a:defRPr sz="2000">
                <a:solidFill>
                  <a:schemeClr val="tx1"/>
                </a:solidFill>
                <a:latin typeface="Arial" panose="020B0604020202020204" pitchFamily="34" charset="0"/>
                <a:ea typeface="黑体" panose="02010609060101010101" pitchFamily="49" charset="-122"/>
              </a:defRPr>
            </a:lvl2pPr>
            <a:lvl3pPr marL="1143000" indent="-228600">
              <a:defRPr sz="2000">
                <a:solidFill>
                  <a:schemeClr val="tx1"/>
                </a:solidFill>
                <a:latin typeface="Arial" panose="020B0604020202020204" pitchFamily="34" charset="0"/>
                <a:ea typeface="黑体" panose="02010609060101010101" pitchFamily="49" charset="-122"/>
              </a:defRPr>
            </a:lvl3pPr>
            <a:lvl4pPr marL="1600200" indent="-228600">
              <a:defRPr sz="2000">
                <a:solidFill>
                  <a:schemeClr val="tx1"/>
                </a:solidFill>
                <a:latin typeface="Arial" panose="020B0604020202020204" pitchFamily="34" charset="0"/>
                <a:ea typeface="黑体" panose="02010609060101010101" pitchFamily="49" charset="-122"/>
              </a:defRPr>
            </a:lvl4pPr>
            <a:lvl5pPr marL="2057400" indent="-22860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fontAlgn="auto" hangingPunct="1">
              <a:spcBef>
                <a:spcPct val="20000"/>
              </a:spcBef>
              <a:spcAft>
                <a:spcPts val="0"/>
              </a:spcAft>
              <a:buClr>
                <a:schemeClr val="folHlink"/>
              </a:buClr>
              <a:buSzPct val="60000"/>
              <a:buFont typeface="Wingdings" panose="05000000000000000000" pitchFamily="2" charset="2"/>
              <a:buNone/>
              <a:defRPr/>
            </a:pPr>
            <a:r>
              <a:rPr lang="zh-CN" altLang="en-US" sz="2100">
                <a:solidFill>
                  <a:srgbClr val="333399"/>
                </a:solidFill>
              </a:rPr>
              <a:t>例如下面这段代码：</a:t>
            </a:r>
            <a:endParaRPr lang="zh-CN" altLang="en-US" sz="675">
              <a:solidFill>
                <a:srgbClr val="333399"/>
              </a:solidFill>
            </a:endParaRPr>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p>
          <a:p>
            <a:pPr eaLnBrk="1" fontAlgn="auto" hangingPunct="1">
              <a:spcBef>
                <a:spcPct val="20000"/>
              </a:spcBef>
              <a:spcAft>
                <a:spcPts val="0"/>
              </a:spcAft>
              <a:buClr>
                <a:schemeClr val="folHlink"/>
              </a:buClr>
              <a:buSzPct val="60000"/>
              <a:buFont typeface="Wingdings" panose="05000000000000000000" pitchFamily="2" charset="2"/>
              <a:buNone/>
              <a:defRPr/>
            </a:pPr>
            <a:r>
              <a:rPr lang="en-US" altLang="zh-CN" sz="2100">
                <a:solidFill>
                  <a:srgbClr val="333399"/>
                </a:solidFill>
              </a:rPr>
              <a:t>Java</a:t>
            </a:r>
            <a:r>
              <a:rPr lang="zh-CN" altLang="en-US" sz="2100">
                <a:solidFill>
                  <a:srgbClr val="333399"/>
                </a:solidFill>
              </a:rPr>
              <a:t>首先会自动将表达式</a:t>
            </a:r>
            <a:r>
              <a:rPr lang="zh-CN" altLang="en-US" sz="2100">
                <a:solidFill>
                  <a:srgbClr val="CC0000"/>
                </a:solidFill>
              </a:rPr>
              <a:t>“</a:t>
            </a:r>
            <a:r>
              <a:rPr lang="en-US" altLang="zh-CN" sz="2100">
                <a:solidFill>
                  <a:srgbClr val="CC0000"/>
                </a:solidFill>
              </a:rPr>
              <a:t>b * c - i + l”</a:t>
            </a:r>
            <a:r>
              <a:rPr lang="zh-CN" altLang="en-US" sz="2100">
                <a:solidFill>
                  <a:srgbClr val="333399"/>
                </a:solidFill>
              </a:rPr>
              <a:t>中的变量</a:t>
            </a:r>
            <a:r>
              <a:rPr lang="en-US" altLang="zh-CN" sz="2100">
                <a:solidFill>
                  <a:srgbClr val="CC0000"/>
                </a:solidFill>
              </a:rPr>
              <a:t>b</a:t>
            </a:r>
            <a:r>
              <a:rPr lang="zh-CN" altLang="en-US" sz="2100">
                <a:solidFill>
                  <a:srgbClr val="333399"/>
                </a:solidFill>
              </a:rPr>
              <a:t>、</a:t>
            </a:r>
            <a:r>
              <a:rPr lang="en-US" altLang="zh-CN" sz="2100">
                <a:solidFill>
                  <a:srgbClr val="CC0000"/>
                </a:solidFill>
              </a:rPr>
              <a:t>c</a:t>
            </a:r>
            <a:r>
              <a:rPr lang="zh-CN" altLang="en-US" sz="2100">
                <a:solidFill>
                  <a:srgbClr val="333399"/>
                </a:solidFill>
              </a:rPr>
              <a:t>和</a:t>
            </a:r>
            <a:r>
              <a:rPr lang="en-US" altLang="zh-CN" sz="2100">
                <a:solidFill>
                  <a:srgbClr val="CC0000"/>
                </a:solidFill>
              </a:rPr>
              <a:t>i</a:t>
            </a:r>
            <a:r>
              <a:rPr lang="zh-CN" altLang="en-US" sz="2100">
                <a:solidFill>
                  <a:srgbClr val="333399"/>
                </a:solidFill>
              </a:rPr>
              <a:t>的数据类型转换为</a:t>
            </a:r>
            <a:r>
              <a:rPr lang="en-US" altLang="zh-CN" sz="2100">
                <a:solidFill>
                  <a:srgbClr val="CC0000"/>
                </a:solidFill>
              </a:rPr>
              <a:t>long</a:t>
            </a:r>
            <a:r>
              <a:rPr lang="zh-CN" altLang="en-US" sz="2100">
                <a:solidFill>
                  <a:srgbClr val="333399"/>
                </a:solidFill>
              </a:rPr>
              <a:t>型。然后再进行计算，并且计算结果的数据类型为</a:t>
            </a:r>
            <a:r>
              <a:rPr lang="en-US" altLang="zh-CN" sz="2100">
                <a:solidFill>
                  <a:srgbClr val="333399"/>
                </a:solidFill>
              </a:rPr>
              <a:t>long</a:t>
            </a:r>
            <a:r>
              <a:rPr lang="zh-CN" altLang="en-US" sz="2100">
                <a:solidFill>
                  <a:srgbClr val="333399"/>
                </a:solidFill>
              </a:rPr>
              <a:t>型。</a:t>
            </a:r>
          </a:p>
          <a:p>
            <a:pPr eaLnBrk="1" fontAlgn="auto" hangingPunct="1">
              <a:spcBef>
                <a:spcPct val="20000"/>
              </a:spcBef>
              <a:spcAft>
                <a:spcPts val="0"/>
              </a:spcAft>
              <a:buClr>
                <a:schemeClr val="folHlink"/>
              </a:buClr>
              <a:buSzPct val="60000"/>
              <a:buFont typeface="Wingdings" panose="05000000000000000000" pitchFamily="2" charset="2"/>
              <a:buNone/>
              <a:defRPr/>
            </a:pPr>
            <a:r>
              <a:rPr lang="zh-CN" altLang="en-US" sz="2100">
                <a:solidFill>
                  <a:srgbClr val="333399"/>
                </a:solidFill>
              </a:rPr>
              <a:t>所以将表达式“</a:t>
            </a:r>
            <a:r>
              <a:rPr lang="en-US" altLang="zh-CN" sz="2100">
                <a:solidFill>
                  <a:srgbClr val="CC0000"/>
                </a:solidFill>
              </a:rPr>
              <a:t>b * c - i + l</a:t>
            </a:r>
            <a:r>
              <a:rPr lang="en-US" altLang="zh-CN" sz="2100">
                <a:solidFill>
                  <a:srgbClr val="333399"/>
                </a:solidFill>
              </a:rPr>
              <a:t>”</a:t>
            </a:r>
            <a:r>
              <a:rPr lang="zh-CN" altLang="en-US" sz="2100">
                <a:solidFill>
                  <a:srgbClr val="333399"/>
                </a:solidFill>
              </a:rPr>
              <a:t>直接赋值给数据类型相对小于</a:t>
            </a:r>
            <a:r>
              <a:rPr lang="en-US" altLang="zh-CN" sz="2100">
                <a:solidFill>
                  <a:srgbClr val="333399"/>
                </a:solidFill>
              </a:rPr>
              <a:t>long</a:t>
            </a:r>
            <a:r>
              <a:rPr lang="zh-CN" altLang="en-US" sz="2100">
                <a:solidFill>
                  <a:srgbClr val="333399"/>
                </a:solidFill>
              </a:rPr>
              <a:t>型（例如</a:t>
            </a:r>
            <a:r>
              <a:rPr lang="en-US" altLang="zh-CN" sz="2100">
                <a:solidFill>
                  <a:srgbClr val="333399"/>
                </a:solidFill>
              </a:rPr>
              <a:t>int</a:t>
            </a:r>
            <a:r>
              <a:rPr lang="zh-CN" altLang="en-US" sz="2100">
                <a:solidFill>
                  <a:srgbClr val="333399"/>
                </a:solidFill>
              </a:rPr>
              <a:t>型）的变量是不允许的，但是可以直接赋值给数据类型相对大于</a:t>
            </a:r>
            <a:r>
              <a:rPr lang="en-US" altLang="zh-CN" sz="2100">
                <a:solidFill>
                  <a:srgbClr val="333399"/>
                </a:solidFill>
              </a:rPr>
              <a:t>long</a:t>
            </a:r>
            <a:r>
              <a:rPr lang="zh-CN" altLang="en-US" sz="2100">
                <a:solidFill>
                  <a:srgbClr val="333399"/>
                </a:solidFill>
              </a:rPr>
              <a:t>型（例如</a:t>
            </a:r>
            <a:r>
              <a:rPr lang="en-US" altLang="zh-CN" sz="2100">
                <a:solidFill>
                  <a:srgbClr val="333399"/>
                </a:solidFill>
              </a:rPr>
              <a:t>float</a:t>
            </a:r>
            <a:r>
              <a:rPr lang="zh-CN" altLang="en-US" sz="2100">
                <a:solidFill>
                  <a:srgbClr val="333399"/>
                </a:solidFill>
              </a:rPr>
              <a:t>型）的变量。</a:t>
            </a:r>
          </a:p>
        </p:txBody>
      </p:sp>
      <p:sp>
        <p:nvSpPr>
          <p:cNvPr id="466948" name="Rectangle 4"/>
          <p:cNvSpPr>
            <a:spLocks noChangeArrowheads="1"/>
          </p:cNvSpPr>
          <p:nvPr/>
        </p:nvSpPr>
        <p:spPr bwMode="auto">
          <a:xfrm>
            <a:off x="1493838" y="1744663"/>
            <a:ext cx="6156325" cy="1316037"/>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en-US" sz="1500">
                <a:latin typeface="Arial" panose="020B0604020202020204" pitchFamily="34" charset="0"/>
              </a:rPr>
              <a:t>byte b = 75;</a:t>
            </a:r>
          </a:p>
          <a:p>
            <a:pPr eaLnBrk="1" hangingPunct="1">
              <a:spcBef>
                <a:spcPct val="20000"/>
              </a:spcBef>
              <a:buClr>
                <a:schemeClr val="folHlink"/>
              </a:buClr>
              <a:buSzPct val="60000"/>
              <a:buFont typeface="Wingdings" panose="05000000000000000000" pitchFamily="2" charset="2"/>
              <a:buNone/>
            </a:pPr>
            <a:r>
              <a:rPr lang="en-US" altLang="en-US" sz="1500">
                <a:latin typeface="Arial" panose="020B0604020202020204" pitchFamily="34" charset="0"/>
              </a:rPr>
              <a:t>char c = 'c';</a:t>
            </a:r>
          </a:p>
          <a:p>
            <a:pPr eaLnBrk="1" hangingPunct="1">
              <a:spcBef>
                <a:spcPct val="20000"/>
              </a:spcBef>
              <a:buClr>
                <a:schemeClr val="folHlink"/>
              </a:buClr>
              <a:buSzPct val="60000"/>
              <a:buFont typeface="Wingdings" panose="05000000000000000000" pitchFamily="2" charset="2"/>
              <a:buNone/>
            </a:pPr>
            <a:r>
              <a:rPr lang="en-US" altLang="en-US" sz="1500">
                <a:latin typeface="Arial" panose="020B0604020202020204" pitchFamily="34" charset="0"/>
              </a:rPr>
              <a:t>int i = 794215;</a:t>
            </a:r>
          </a:p>
          <a:p>
            <a:pPr eaLnBrk="1" hangingPunct="1">
              <a:spcBef>
                <a:spcPct val="20000"/>
              </a:spcBef>
              <a:buClr>
                <a:schemeClr val="folHlink"/>
              </a:buClr>
              <a:buSzPct val="60000"/>
              <a:buFont typeface="Wingdings" panose="05000000000000000000" pitchFamily="2" charset="2"/>
              <a:buNone/>
            </a:pPr>
            <a:r>
              <a:rPr lang="en-US" altLang="en-US" sz="1500">
                <a:latin typeface="Arial" panose="020B0604020202020204" pitchFamily="34" charset="0"/>
              </a:rPr>
              <a:t>long l = 9876543210L;</a:t>
            </a:r>
          </a:p>
          <a:p>
            <a:pPr eaLnBrk="1" hangingPunct="1">
              <a:spcBef>
                <a:spcPct val="20000"/>
              </a:spcBef>
              <a:buClr>
                <a:schemeClr val="folHlink"/>
              </a:buClr>
              <a:buSzPct val="60000"/>
              <a:buFont typeface="Wingdings" panose="05000000000000000000" pitchFamily="2" charset="2"/>
              <a:buNone/>
            </a:pPr>
            <a:r>
              <a:rPr lang="en-US" altLang="en-US" sz="1500" b="1">
                <a:latin typeface="Arial" panose="020B0604020202020204" pitchFamily="34" charset="0"/>
              </a:rPr>
              <a:t>long result = b * c - i + l;</a:t>
            </a:r>
            <a:endParaRPr lang="en-US" altLang="zh-CN" sz="1500">
              <a:latin typeface="Arial" panose="020B0604020202020204" pitchFamily="34" charset="0"/>
            </a:endParaRPr>
          </a:p>
        </p:txBody>
      </p:sp>
      <p:sp>
        <p:nvSpPr>
          <p:cNvPr id="87044"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C3666358-E843-4AF3-9A59-F872BDDD522C}" type="slidenum">
              <a:rPr lang="en-US" altLang="zh-CN" sz="750"/>
              <a:pPr>
                <a:defRPr/>
              </a:pPr>
              <a:t>42</a:t>
            </a:fld>
            <a:endParaRPr lang="en-US" altLang="zh-CN" sz="7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iterate type="lt">
                                    <p:tmPct val="10000"/>
                                  </p:iterate>
                                  <p:childTnLst>
                                    <p:set>
                                      <p:cBhvr>
                                        <p:cTn id="6" dur="1" fill="hold">
                                          <p:stCondLst>
                                            <p:cond delay="0"/>
                                          </p:stCondLst>
                                        </p:cTn>
                                        <p:tgtEl>
                                          <p:spTgt spid="466948">
                                            <p:txEl>
                                              <p:pRg st="0" end="0"/>
                                            </p:txEl>
                                          </p:spTgt>
                                        </p:tgtEl>
                                        <p:attrNameLst>
                                          <p:attrName>style.visibility</p:attrName>
                                        </p:attrNameLst>
                                      </p:cBhvr>
                                      <p:to>
                                        <p:strVal val="visible"/>
                                      </p:to>
                                    </p:set>
                                    <p:animEffect transition="in" filter="fade">
                                      <p:cBhvr>
                                        <p:cTn id="7" dur="500"/>
                                        <p:tgtEl>
                                          <p:spTgt spid="466948">
                                            <p:txEl>
                                              <p:pRg st="0" end="0"/>
                                            </p:txEl>
                                          </p:spTgt>
                                        </p:tgtEl>
                                      </p:cBhvr>
                                    </p:animEffect>
                                    <p:anim calcmode="lin" valueType="num">
                                      <p:cBhvr>
                                        <p:cTn id="8" dur="500" fill="hold"/>
                                        <p:tgtEl>
                                          <p:spTgt spid="466948">
                                            <p:txEl>
                                              <p:pRg st="0" end="0"/>
                                            </p:txEl>
                                          </p:spTgt>
                                        </p:tgtEl>
                                        <p:attrNameLst>
                                          <p:attrName>ppt_w</p:attrName>
                                        </p:attrNameLst>
                                      </p:cBhvr>
                                      <p:tavLst>
                                        <p:tav tm="0" fmla="#ppt_w*sin(2.5*pi*$)">
                                          <p:val>
                                            <p:fltVal val="0"/>
                                          </p:val>
                                        </p:tav>
                                        <p:tav tm="100000">
                                          <p:val>
                                            <p:fltVal val="1"/>
                                          </p:val>
                                        </p:tav>
                                      </p:tavLst>
                                    </p:anim>
                                    <p:anim calcmode="lin" valueType="num">
                                      <p:cBhvr>
                                        <p:cTn id="9" dur="500" fill="hold"/>
                                        <p:tgtEl>
                                          <p:spTgt spid="466948">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iterate type="lt">
                                    <p:tmPct val="10000"/>
                                  </p:iterate>
                                  <p:childTnLst>
                                    <p:set>
                                      <p:cBhvr>
                                        <p:cTn id="11" dur="1" fill="hold">
                                          <p:stCondLst>
                                            <p:cond delay="0"/>
                                          </p:stCondLst>
                                        </p:cTn>
                                        <p:tgtEl>
                                          <p:spTgt spid="466948">
                                            <p:txEl>
                                              <p:pRg st="1" end="1"/>
                                            </p:txEl>
                                          </p:spTgt>
                                        </p:tgtEl>
                                        <p:attrNameLst>
                                          <p:attrName>style.visibility</p:attrName>
                                        </p:attrNameLst>
                                      </p:cBhvr>
                                      <p:to>
                                        <p:strVal val="visible"/>
                                      </p:to>
                                    </p:set>
                                    <p:animEffect transition="in" filter="fade">
                                      <p:cBhvr>
                                        <p:cTn id="12" dur="500"/>
                                        <p:tgtEl>
                                          <p:spTgt spid="466948">
                                            <p:txEl>
                                              <p:pRg st="1" end="1"/>
                                            </p:txEl>
                                          </p:spTgt>
                                        </p:tgtEl>
                                      </p:cBhvr>
                                    </p:animEffect>
                                    <p:anim calcmode="lin" valueType="num">
                                      <p:cBhvr>
                                        <p:cTn id="13" dur="500" fill="hold"/>
                                        <p:tgtEl>
                                          <p:spTgt spid="466948">
                                            <p:txEl>
                                              <p:pRg st="1" end="1"/>
                                            </p:txEl>
                                          </p:spTgt>
                                        </p:tgtEl>
                                        <p:attrNameLst>
                                          <p:attrName>ppt_w</p:attrName>
                                        </p:attrNameLst>
                                      </p:cBhvr>
                                      <p:tavLst>
                                        <p:tav tm="0" fmla="#ppt_w*sin(2.5*pi*$)">
                                          <p:val>
                                            <p:fltVal val="0"/>
                                          </p:val>
                                        </p:tav>
                                        <p:tav tm="100000">
                                          <p:val>
                                            <p:fltVal val="1"/>
                                          </p:val>
                                        </p:tav>
                                      </p:tavLst>
                                    </p:anim>
                                    <p:anim calcmode="lin" valueType="num">
                                      <p:cBhvr>
                                        <p:cTn id="14" dur="500" fill="hold"/>
                                        <p:tgtEl>
                                          <p:spTgt spid="466948">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iterate type="lt">
                                    <p:tmPct val="10000"/>
                                  </p:iterate>
                                  <p:childTnLst>
                                    <p:set>
                                      <p:cBhvr>
                                        <p:cTn id="16" dur="1" fill="hold">
                                          <p:stCondLst>
                                            <p:cond delay="0"/>
                                          </p:stCondLst>
                                        </p:cTn>
                                        <p:tgtEl>
                                          <p:spTgt spid="466948">
                                            <p:txEl>
                                              <p:pRg st="2" end="2"/>
                                            </p:txEl>
                                          </p:spTgt>
                                        </p:tgtEl>
                                        <p:attrNameLst>
                                          <p:attrName>style.visibility</p:attrName>
                                        </p:attrNameLst>
                                      </p:cBhvr>
                                      <p:to>
                                        <p:strVal val="visible"/>
                                      </p:to>
                                    </p:set>
                                    <p:animEffect transition="in" filter="fade">
                                      <p:cBhvr>
                                        <p:cTn id="17" dur="500"/>
                                        <p:tgtEl>
                                          <p:spTgt spid="466948">
                                            <p:txEl>
                                              <p:pRg st="2" end="2"/>
                                            </p:txEl>
                                          </p:spTgt>
                                        </p:tgtEl>
                                      </p:cBhvr>
                                    </p:animEffect>
                                    <p:anim calcmode="lin" valueType="num">
                                      <p:cBhvr>
                                        <p:cTn id="18" dur="500" fill="hold"/>
                                        <p:tgtEl>
                                          <p:spTgt spid="466948">
                                            <p:txEl>
                                              <p:pRg st="2" end="2"/>
                                            </p:txEl>
                                          </p:spTgt>
                                        </p:tgtEl>
                                        <p:attrNameLst>
                                          <p:attrName>ppt_w</p:attrName>
                                        </p:attrNameLst>
                                      </p:cBhvr>
                                      <p:tavLst>
                                        <p:tav tm="0" fmla="#ppt_w*sin(2.5*pi*$)">
                                          <p:val>
                                            <p:fltVal val="0"/>
                                          </p:val>
                                        </p:tav>
                                        <p:tav tm="100000">
                                          <p:val>
                                            <p:fltVal val="1"/>
                                          </p:val>
                                        </p:tav>
                                      </p:tavLst>
                                    </p:anim>
                                    <p:anim calcmode="lin" valueType="num">
                                      <p:cBhvr>
                                        <p:cTn id="19" dur="500" fill="hold"/>
                                        <p:tgtEl>
                                          <p:spTgt spid="466948">
                                            <p:txEl>
                                              <p:pRg st="2" end="2"/>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iterate type="lt">
                                    <p:tmPct val="10000"/>
                                  </p:iterate>
                                  <p:childTnLst>
                                    <p:set>
                                      <p:cBhvr>
                                        <p:cTn id="21" dur="1" fill="hold">
                                          <p:stCondLst>
                                            <p:cond delay="0"/>
                                          </p:stCondLst>
                                        </p:cTn>
                                        <p:tgtEl>
                                          <p:spTgt spid="466948">
                                            <p:txEl>
                                              <p:pRg st="3" end="3"/>
                                            </p:txEl>
                                          </p:spTgt>
                                        </p:tgtEl>
                                        <p:attrNameLst>
                                          <p:attrName>style.visibility</p:attrName>
                                        </p:attrNameLst>
                                      </p:cBhvr>
                                      <p:to>
                                        <p:strVal val="visible"/>
                                      </p:to>
                                    </p:set>
                                    <p:animEffect transition="in" filter="fade">
                                      <p:cBhvr>
                                        <p:cTn id="22" dur="500"/>
                                        <p:tgtEl>
                                          <p:spTgt spid="466948">
                                            <p:txEl>
                                              <p:pRg st="3" end="3"/>
                                            </p:txEl>
                                          </p:spTgt>
                                        </p:tgtEl>
                                      </p:cBhvr>
                                    </p:animEffect>
                                    <p:anim calcmode="lin" valueType="num">
                                      <p:cBhvr>
                                        <p:cTn id="23" dur="500" fill="hold"/>
                                        <p:tgtEl>
                                          <p:spTgt spid="466948">
                                            <p:txEl>
                                              <p:pRg st="3" end="3"/>
                                            </p:txEl>
                                          </p:spTgt>
                                        </p:tgtEl>
                                        <p:attrNameLst>
                                          <p:attrName>ppt_w</p:attrName>
                                        </p:attrNameLst>
                                      </p:cBhvr>
                                      <p:tavLst>
                                        <p:tav tm="0" fmla="#ppt_w*sin(2.5*pi*$)">
                                          <p:val>
                                            <p:fltVal val="0"/>
                                          </p:val>
                                        </p:tav>
                                        <p:tav tm="100000">
                                          <p:val>
                                            <p:fltVal val="1"/>
                                          </p:val>
                                        </p:tav>
                                      </p:tavLst>
                                    </p:anim>
                                    <p:anim calcmode="lin" valueType="num">
                                      <p:cBhvr>
                                        <p:cTn id="24" dur="500" fill="hold"/>
                                        <p:tgtEl>
                                          <p:spTgt spid="466948">
                                            <p:txEl>
                                              <p:pRg st="3" end="3"/>
                                            </p:txEl>
                                          </p:spTgt>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iterate type="lt">
                                    <p:tmPct val="10000"/>
                                  </p:iterate>
                                  <p:childTnLst>
                                    <p:set>
                                      <p:cBhvr>
                                        <p:cTn id="26" dur="1" fill="hold">
                                          <p:stCondLst>
                                            <p:cond delay="0"/>
                                          </p:stCondLst>
                                        </p:cTn>
                                        <p:tgtEl>
                                          <p:spTgt spid="466948">
                                            <p:txEl>
                                              <p:pRg st="4" end="4"/>
                                            </p:txEl>
                                          </p:spTgt>
                                        </p:tgtEl>
                                        <p:attrNameLst>
                                          <p:attrName>style.visibility</p:attrName>
                                        </p:attrNameLst>
                                      </p:cBhvr>
                                      <p:to>
                                        <p:strVal val="visible"/>
                                      </p:to>
                                    </p:set>
                                    <p:animEffect transition="in" filter="fade">
                                      <p:cBhvr>
                                        <p:cTn id="27" dur="500"/>
                                        <p:tgtEl>
                                          <p:spTgt spid="466948">
                                            <p:txEl>
                                              <p:pRg st="4" end="4"/>
                                            </p:txEl>
                                          </p:spTgt>
                                        </p:tgtEl>
                                      </p:cBhvr>
                                    </p:animEffect>
                                    <p:anim calcmode="lin" valueType="num">
                                      <p:cBhvr>
                                        <p:cTn id="28" dur="500" fill="hold"/>
                                        <p:tgtEl>
                                          <p:spTgt spid="466948">
                                            <p:txEl>
                                              <p:pRg st="4" end="4"/>
                                            </p:txEl>
                                          </p:spTgt>
                                        </p:tgtEl>
                                        <p:attrNameLst>
                                          <p:attrName>ppt_w</p:attrName>
                                        </p:attrNameLst>
                                      </p:cBhvr>
                                      <p:tavLst>
                                        <p:tav tm="0" fmla="#ppt_w*sin(2.5*pi*$)">
                                          <p:val>
                                            <p:fltVal val="0"/>
                                          </p:val>
                                        </p:tav>
                                        <p:tav tm="100000">
                                          <p:val>
                                            <p:fltVal val="1"/>
                                          </p:val>
                                        </p:tav>
                                      </p:tavLst>
                                    </p:anim>
                                    <p:anim calcmode="lin" valueType="num">
                                      <p:cBhvr>
                                        <p:cTn id="29" dur="500" fill="hold"/>
                                        <p:tgtEl>
                                          <p:spTgt spid="466948">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1439863" y="1484313"/>
            <a:ext cx="6373812" cy="37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723900">
              <a:defRPr sz="2000">
                <a:solidFill>
                  <a:schemeClr val="tx1"/>
                </a:solidFill>
                <a:latin typeface="Arial" panose="020B0604020202020204" pitchFamily="34" charset="0"/>
                <a:ea typeface="黑体" panose="02010609060101010101" pitchFamily="49" charset="-122"/>
              </a:defRPr>
            </a:lvl1pPr>
            <a:lvl2pPr marL="742950" indent="-285750">
              <a:defRPr sz="2000">
                <a:solidFill>
                  <a:schemeClr val="tx1"/>
                </a:solidFill>
                <a:latin typeface="Arial" panose="020B0604020202020204" pitchFamily="34" charset="0"/>
                <a:ea typeface="黑体" panose="02010609060101010101" pitchFamily="49" charset="-122"/>
              </a:defRPr>
            </a:lvl2pPr>
            <a:lvl3pPr marL="1143000" indent="-228600">
              <a:defRPr sz="2000">
                <a:solidFill>
                  <a:schemeClr val="tx1"/>
                </a:solidFill>
                <a:latin typeface="Arial" panose="020B0604020202020204" pitchFamily="34" charset="0"/>
                <a:ea typeface="黑体" panose="02010609060101010101" pitchFamily="49" charset="-122"/>
              </a:defRPr>
            </a:lvl3pPr>
            <a:lvl4pPr marL="1600200" indent="-228600">
              <a:defRPr sz="2000">
                <a:solidFill>
                  <a:schemeClr val="tx1"/>
                </a:solidFill>
                <a:latin typeface="Arial" panose="020B0604020202020204" pitchFamily="34" charset="0"/>
                <a:ea typeface="黑体" panose="02010609060101010101" pitchFamily="49" charset="-122"/>
              </a:defRPr>
            </a:lvl4pPr>
            <a:lvl5pPr marL="2057400" indent="-22860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fontAlgn="auto" hangingPunct="1">
              <a:spcBef>
                <a:spcPct val="20000"/>
              </a:spcBef>
              <a:spcAft>
                <a:spcPts val="0"/>
              </a:spcAft>
              <a:buClr>
                <a:schemeClr val="folHlink"/>
              </a:buClr>
              <a:buSzPct val="60000"/>
              <a:buFont typeface="Wingdings" panose="05000000000000000000" pitchFamily="2" charset="2"/>
              <a:buNone/>
              <a:defRPr/>
            </a:pPr>
            <a:r>
              <a:rPr lang="zh-CN" altLang="en-US" sz="2100">
                <a:solidFill>
                  <a:srgbClr val="333399"/>
                </a:solidFill>
              </a:rPr>
              <a:t>再看下面这段代码：</a:t>
            </a:r>
            <a:endParaRPr lang="zh-CN" altLang="en-US" sz="675">
              <a:solidFill>
                <a:srgbClr val="333399"/>
              </a:solidFill>
            </a:endParaRPr>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p>
          <a:p>
            <a:pPr eaLnBrk="1" fontAlgn="auto" hangingPunct="1">
              <a:spcBef>
                <a:spcPct val="20000"/>
              </a:spcBef>
              <a:spcAft>
                <a:spcPts val="0"/>
              </a:spcAft>
              <a:buClr>
                <a:schemeClr val="folHlink"/>
              </a:buClr>
              <a:buSzPct val="60000"/>
              <a:buFont typeface="Wingdings" panose="05000000000000000000" pitchFamily="2" charset="2"/>
              <a:buNone/>
              <a:defRPr/>
            </a:pPr>
            <a:r>
              <a:rPr lang="en-US" altLang="zh-CN" sz="2100">
                <a:solidFill>
                  <a:srgbClr val="333399"/>
                </a:solidFill>
              </a:rPr>
              <a:t>Java</a:t>
            </a:r>
            <a:r>
              <a:rPr lang="zh-CN" altLang="en-US" sz="2100">
                <a:solidFill>
                  <a:srgbClr val="333399"/>
                </a:solidFill>
              </a:rPr>
              <a:t>首先会自动将表达式“</a:t>
            </a:r>
            <a:r>
              <a:rPr lang="en-US" altLang="zh-CN" sz="2100">
                <a:solidFill>
                  <a:srgbClr val="CC0000"/>
                </a:solidFill>
              </a:rPr>
              <a:t>b * c - i + d</a:t>
            </a:r>
            <a:r>
              <a:rPr lang="en-US" altLang="zh-CN" sz="2100">
                <a:solidFill>
                  <a:srgbClr val="333399"/>
                </a:solidFill>
              </a:rPr>
              <a:t>”</a:t>
            </a:r>
            <a:r>
              <a:rPr lang="zh-CN" altLang="en-US" sz="2100">
                <a:solidFill>
                  <a:srgbClr val="333399"/>
                </a:solidFill>
              </a:rPr>
              <a:t>中的变量</a:t>
            </a:r>
            <a:r>
              <a:rPr lang="en-US" altLang="zh-CN" sz="2100">
                <a:solidFill>
                  <a:srgbClr val="CC0000"/>
                </a:solidFill>
              </a:rPr>
              <a:t>b</a:t>
            </a:r>
            <a:r>
              <a:rPr lang="zh-CN" altLang="en-US" sz="2100">
                <a:solidFill>
                  <a:srgbClr val="333399"/>
                </a:solidFill>
              </a:rPr>
              <a:t>、</a:t>
            </a:r>
            <a:r>
              <a:rPr lang="en-US" altLang="zh-CN" sz="2100">
                <a:solidFill>
                  <a:srgbClr val="CC0000"/>
                </a:solidFill>
              </a:rPr>
              <a:t>c</a:t>
            </a:r>
            <a:r>
              <a:rPr lang="zh-CN" altLang="en-US" sz="2100">
                <a:solidFill>
                  <a:srgbClr val="333399"/>
                </a:solidFill>
              </a:rPr>
              <a:t>和</a:t>
            </a:r>
            <a:r>
              <a:rPr lang="en-US" altLang="zh-CN" sz="2100">
                <a:solidFill>
                  <a:srgbClr val="CC0000"/>
                </a:solidFill>
              </a:rPr>
              <a:t>i</a:t>
            </a:r>
            <a:r>
              <a:rPr lang="zh-CN" altLang="en-US" sz="2100">
                <a:solidFill>
                  <a:srgbClr val="333399"/>
                </a:solidFill>
              </a:rPr>
              <a:t>的数据类型转换为</a:t>
            </a:r>
            <a:r>
              <a:rPr lang="en-US" altLang="zh-CN" sz="2100">
                <a:solidFill>
                  <a:srgbClr val="CC0000"/>
                </a:solidFill>
              </a:rPr>
              <a:t>double</a:t>
            </a:r>
            <a:r>
              <a:rPr lang="zh-CN" altLang="en-US" sz="2100">
                <a:solidFill>
                  <a:srgbClr val="333399"/>
                </a:solidFill>
              </a:rPr>
              <a:t>型，然后再进行计算，并且计算结果的数据类型为</a:t>
            </a:r>
            <a:r>
              <a:rPr lang="en-US" altLang="zh-CN" sz="2100">
                <a:solidFill>
                  <a:srgbClr val="333399"/>
                </a:solidFill>
              </a:rPr>
              <a:t>double</a:t>
            </a:r>
            <a:r>
              <a:rPr lang="zh-CN" altLang="en-US" sz="2100">
                <a:solidFill>
                  <a:srgbClr val="333399"/>
                </a:solidFill>
              </a:rPr>
              <a:t>型。</a:t>
            </a:r>
          </a:p>
          <a:p>
            <a:pPr eaLnBrk="1" fontAlgn="auto" hangingPunct="1">
              <a:spcBef>
                <a:spcPct val="20000"/>
              </a:spcBef>
              <a:spcAft>
                <a:spcPts val="0"/>
              </a:spcAft>
              <a:buClr>
                <a:schemeClr val="folHlink"/>
              </a:buClr>
              <a:buSzPct val="60000"/>
              <a:buFont typeface="Wingdings" panose="05000000000000000000" pitchFamily="2" charset="2"/>
              <a:buNone/>
              <a:defRPr/>
            </a:pPr>
            <a:r>
              <a:rPr lang="zh-CN" altLang="en-US" sz="2100">
                <a:solidFill>
                  <a:srgbClr val="333399"/>
                </a:solidFill>
              </a:rPr>
              <a:t>所以将表达式“</a:t>
            </a:r>
            <a:r>
              <a:rPr lang="en-US" altLang="zh-CN" sz="2100">
                <a:solidFill>
                  <a:srgbClr val="CC0000"/>
                </a:solidFill>
              </a:rPr>
              <a:t>b * c - i + d</a:t>
            </a:r>
            <a:r>
              <a:rPr lang="en-US" altLang="zh-CN" sz="2100">
                <a:solidFill>
                  <a:srgbClr val="333399"/>
                </a:solidFill>
              </a:rPr>
              <a:t>”</a:t>
            </a:r>
            <a:r>
              <a:rPr lang="zh-CN" altLang="en-US" sz="2100">
                <a:solidFill>
                  <a:srgbClr val="333399"/>
                </a:solidFill>
              </a:rPr>
              <a:t>直接赋值给数据类型相对小于</a:t>
            </a:r>
            <a:r>
              <a:rPr lang="en-US" altLang="zh-CN" sz="2100">
                <a:solidFill>
                  <a:srgbClr val="333399"/>
                </a:solidFill>
              </a:rPr>
              <a:t>double</a:t>
            </a:r>
            <a:r>
              <a:rPr lang="zh-CN" altLang="en-US" sz="2100">
                <a:solidFill>
                  <a:srgbClr val="333399"/>
                </a:solidFill>
              </a:rPr>
              <a:t>型（例如</a:t>
            </a:r>
            <a:r>
              <a:rPr lang="en-US" altLang="zh-CN" sz="2100">
                <a:solidFill>
                  <a:srgbClr val="333399"/>
                </a:solidFill>
              </a:rPr>
              <a:t>long</a:t>
            </a:r>
            <a:r>
              <a:rPr lang="zh-CN" altLang="en-US" sz="2100">
                <a:solidFill>
                  <a:srgbClr val="333399"/>
                </a:solidFill>
              </a:rPr>
              <a:t>型）的变量是不允许的。</a:t>
            </a:r>
          </a:p>
        </p:txBody>
      </p:sp>
      <p:sp>
        <p:nvSpPr>
          <p:cNvPr id="468996" name="Rectangle 4"/>
          <p:cNvSpPr>
            <a:spLocks noChangeArrowheads="1"/>
          </p:cNvSpPr>
          <p:nvPr/>
        </p:nvSpPr>
        <p:spPr bwMode="auto">
          <a:xfrm>
            <a:off x="1493838" y="1863725"/>
            <a:ext cx="6156325" cy="134937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byte b = 75;</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char c = 'c';</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int i = 794215;</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double d = 11.17;</a:t>
            </a:r>
          </a:p>
          <a:p>
            <a:pPr eaLnBrk="1" hangingPunct="1">
              <a:spcBef>
                <a:spcPct val="20000"/>
              </a:spcBef>
              <a:buClr>
                <a:schemeClr val="folHlink"/>
              </a:buClr>
              <a:buSzPct val="60000"/>
              <a:buFont typeface="Wingdings" panose="05000000000000000000" pitchFamily="2" charset="2"/>
              <a:buNone/>
            </a:pPr>
            <a:r>
              <a:rPr lang="en-US" altLang="zh-CN" sz="1500" b="1">
                <a:latin typeface="Arial" panose="020B0604020202020204" pitchFamily="34" charset="0"/>
              </a:rPr>
              <a:t>double result = b * c - i + d;</a:t>
            </a:r>
            <a:endParaRPr lang="en-US" altLang="zh-CN" sz="1500">
              <a:latin typeface="Arial" panose="020B0604020202020204" pitchFamily="34" charset="0"/>
            </a:endParaRPr>
          </a:p>
        </p:txBody>
      </p:sp>
      <p:sp>
        <p:nvSpPr>
          <p:cNvPr id="89092"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033FFC30-947A-4A76-A197-79631673972D}" type="slidenum">
              <a:rPr lang="en-US" altLang="zh-CN" sz="750"/>
              <a:pPr>
                <a:defRPr/>
              </a:pPr>
              <a:t>43</a:t>
            </a:fld>
            <a:endParaRPr lang="en-US" altLang="zh-CN" sz="7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468996">
                                            <p:txEl>
                                              <p:pRg st="0" end="0"/>
                                            </p:txEl>
                                          </p:spTgt>
                                        </p:tgtEl>
                                        <p:attrNameLst>
                                          <p:attrName>style.visibility</p:attrName>
                                        </p:attrNameLst>
                                      </p:cBhvr>
                                      <p:to>
                                        <p:strVal val="visible"/>
                                      </p:to>
                                    </p:set>
                                    <p:anim calcmode="lin" valueType="num">
                                      <p:cBhvr>
                                        <p:cTn id="7" dur="500" fill="hold"/>
                                        <p:tgtEl>
                                          <p:spTgt spid="46899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6899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68996">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468996">
                                            <p:txEl>
                                              <p:pRg st="1" end="1"/>
                                            </p:txEl>
                                          </p:spTgt>
                                        </p:tgtEl>
                                        <p:attrNameLst>
                                          <p:attrName>style.visibility</p:attrName>
                                        </p:attrNameLst>
                                      </p:cBhvr>
                                      <p:to>
                                        <p:strVal val="visible"/>
                                      </p:to>
                                    </p:set>
                                    <p:anim calcmode="lin" valueType="num">
                                      <p:cBhvr>
                                        <p:cTn id="12" dur="500" fill="hold"/>
                                        <p:tgtEl>
                                          <p:spTgt spid="468996">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68996">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68996">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468996">
                                            <p:txEl>
                                              <p:pRg st="2" end="2"/>
                                            </p:txEl>
                                          </p:spTgt>
                                        </p:tgtEl>
                                        <p:attrNameLst>
                                          <p:attrName>style.visibility</p:attrName>
                                        </p:attrNameLst>
                                      </p:cBhvr>
                                      <p:to>
                                        <p:strVal val="visible"/>
                                      </p:to>
                                    </p:set>
                                    <p:anim calcmode="lin" valueType="num">
                                      <p:cBhvr>
                                        <p:cTn id="17" dur="500" fill="hold"/>
                                        <p:tgtEl>
                                          <p:spTgt spid="468996">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68996">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468996">
                                            <p:txEl>
                                              <p:pRg st="2" end="2"/>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468996">
                                            <p:txEl>
                                              <p:pRg st="3" end="3"/>
                                            </p:txEl>
                                          </p:spTgt>
                                        </p:tgtEl>
                                        <p:attrNameLst>
                                          <p:attrName>style.visibility</p:attrName>
                                        </p:attrNameLst>
                                      </p:cBhvr>
                                      <p:to>
                                        <p:strVal val="visible"/>
                                      </p:to>
                                    </p:set>
                                    <p:anim calcmode="lin" valueType="num">
                                      <p:cBhvr>
                                        <p:cTn id="22" dur="500" fill="hold"/>
                                        <p:tgtEl>
                                          <p:spTgt spid="468996">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468996">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468996">
                                            <p:txEl>
                                              <p:pRg st="3" end="3"/>
                                            </p:txEl>
                                          </p:spTgt>
                                        </p:tgtEl>
                                      </p:cBhvr>
                                    </p:animEffect>
                                  </p:childTnLst>
                                </p:cTn>
                              </p:par>
                              <p:par>
                                <p:cTn id="25" presetID="53" presetClass="entr" presetSubtype="0" fill="hold" nodeType="withEffect">
                                  <p:stCondLst>
                                    <p:cond delay="0"/>
                                  </p:stCondLst>
                                  <p:childTnLst>
                                    <p:set>
                                      <p:cBhvr>
                                        <p:cTn id="26" dur="1" fill="hold">
                                          <p:stCondLst>
                                            <p:cond delay="0"/>
                                          </p:stCondLst>
                                        </p:cTn>
                                        <p:tgtEl>
                                          <p:spTgt spid="468996">
                                            <p:txEl>
                                              <p:pRg st="4" end="4"/>
                                            </p:txEl>
                                          </p:spTgt>
                                        </p:tgtEl>
                                        <p:attrNameLst>
                                          <p:attrName>style.visibility</p:attrName>
                                        </p:attrNameLst>
                                      </p:cBhvr>
                                      <p:to>
                                        <p:strVal val="visible"/>
                                      </p:to>
                                    </p:set>
                                    <p:anim calcmode="lin" valueType="num">
                                      <p:cBhvr>
                                        <p:cTn id="27" dur="500" fill="hold"/>
                                        <p:tgtEl>
                                          <p:spTgt spid="468996">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468996">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4689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idx="1"/>
          </p:nvPr>
        </p:nvSpPr>
        <p:spPr/>
        <p:txBody>
          <a:bodyPr/>
          <a:lstStyle/>
          <a:p>
            <a:pPr marL="0" indent="542925">
              <a:buFont typeface="Wingdings 3" panose="05040102010807070707" pitchFamily="18" charset="2"/>
              <a:buNone/>
            </a:pPr>
            <a:r>
              <a:rPr lang="zh-CN" altLang="en-US" sz="2100" smtClean="0"/>
              <a:t>如果在算术表达式中只含有</a:t>
            </a:r>
            <a:r>
              <a:rPr lang="en-US" altLang="zh-CN" sz="2100" smtClean="0"/>
              <a:t>byte</a:t>
            </a:r>
            <a:r>
              <a:rPr lang="zh-CN" altLang="en-US" sz="2100" smtClean="0"/>
              <a:t>、</a:t>
            </a:r>
            <a:r>
              <a:rPr lang="en-US" altLang="zh-CN" sz="2100" smtClean="0"/>
              <a:t>short</a:t>
            </a:r>
            <a:r>
              <a:rPr lang="zh-CN" altLang="en-US" sz="2100" smtClean="0"/>
              <a:t>或</a:t>
            </a:r>
            <a:r>
              <a:rPr lang="en-US" altLang="zh-CN" sz="2100" smtClean="0"/>
              <a:t>char</a:t>
            </a:r>
            <a:r>
              <a:rPr lang="zh-CN" altLang="en-US" sz="2100" smtClean="0"/>
              <a:t>型的数据，</a:t>
            </a:r>
            <a:r>
              <a:rPr lang="en-US" altLang="zh-CN" sz="2100" smtClean="0"/>
              <a:t>Java</a:t>
            </a:r>
            <a:r>
              <a:rPr lang="zh-CN" altLang="en-US" sz="2100" smtClean="0"/>
              <a:t>首先会将所有变量的类型自动转换为</a:t>
            </a:r>
            <a:r>
              <a:rPr lang="en-US" altLang="zh-CN" sz="2100" smtClean="0"/>
              <a:t>int</a:t>
            </a:r>
            <a:r>
              <a:rPr lang="zh-CN" altLang="en-US" sz="2100" smtClean="0"/>
              <a:t>型，然后再进行计算，并且计算结果的数据类型是</a:t>
            </a:r>
            <a:r>
              <a:rPr lang="en-US" altLang="zh-CN" sz="2100" smtClean="0"/>
              <a:t>int</a:t>
            </a:r>
            <a:r>
              <a:rPr lang="zh-CN" altLang="en-US" sz="2100" smtClean="0"/>
              <a:t>型。</a:t>
            </a:r>
          </a:p>
        </p:txBody>
      </p:sp>
      <p:sp>
        <p:nvSpPr>
          <p:cNvPr id="91139"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DC938F80-288A-4BF5-84F8-4B7E87943F75}" type="slidenum">
              <a:rPr lang="en-US" altLang="zh-CN" sz="750"/>
              <a:pPr>
                <a:defRPr/>
              </a:pPr>
              <a:t>44</a:t>
            </a:fld>
            <a:endParaRPr lang="en-US" altLang="zh-CN" sz="750"/>
          </a:p>
        </p:txBody>
      </p:sp>
      <p:sp>
        <p:nvSpPr>
          <p:cNvPr id="34818" name="Rectangle 2"/>
          <p:cNvSpPr>
            <a:spLocks noGrp="1" noChangeArrowheads="1"/>
          </p:cNvSpPr>
          <p:nvPr>
            <p:ph type="title"/>
          </p:nvPr>
        </p:nvSpPr>
        <p:spPr/>
        <p:txBody>
          <a:bodyPr/>
          <a:lstStyle/>
          <a:p>
            <a:pPr algn="ctr" fontAlgn="auto">
              <a:spcAft>
                <a:spcPts val="0"/>
              </a:spcAft>
              <a:defRPr/>
            </a:pPr>
            <a:r>
              <a:rPr lang="zh-CN" altLang="en-US" sz="3075"/>
              <a:t>自动类型转换</a:t>
            </a:r>
            <a:br>
              <a:rPr lang="zh-CN" altLang="en-US" sz="3075"/>
            </a:br>
            <a:r>
              <a:rPr lang="zh-CN" altLang="en-US"/>
              <a:t>第二种情况</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ChangeArrowheads="1"/>
          </p:cNvSpPr>
          <p:nvPr/>
        </p:nvSpPr>
        <p:spPr bwMode="auto">
          <a:xfrm>
            <a:off x="1439863" y="1376363"/>
            <a:ext cx="626427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723900">
              <a:defRPr sz="2000">
                <a:solidFill>
                  <a:schemeClr val="tx1"/>
                </a:solidFill>
                <a:latin typeface="Arial" panose="020B0604020202020204" pitchFamily="34" charset="0"/>
                <a:ea typeface="黑体" panose="02010609060101010101" pitchFamily="49" charset="-122"/>
              </a:defRPr>
            </a:lvl1pPr>
            <a:lvl2pPr marL="742950" indent="-285750">
              <a:defRPr sz="2000">
                <a:solidFill>
                  <a:schemeClr val="tx1"/>
                </a:solidFill>
                <a:latin typeface="Arial" panose="020B0604020202020204" pitchFamily="34" charset="0"/>
                <a:ea typeface="黑体" panose="02010609060101010101" pitchFamily="49" charset="-122"/>
              </a:defRPr>
            </a:lvl2pPr>
            <a:lvl3pPr marL="1143000" indent="-228600">
              <a:defRPr sz="2000">
                <a:solidFill>
                  <a:schemeClr val="tx1"/>
                </a:solidFill>
                <a:latin typeface="Arial" panose="020B0604020202020204" pitchFamily="34" charset="0"/>
                <a:ea typeface="黑体" panose="02010609060101010101" pitchFamily="49" charset="-122"/>
              </a:defRPr>
            </a:lvl3pPr>
            <a:lvl4pPr marL="1600200" indent="-228600">
              <a:defRPr sz="2000">
                <a:solidFill>
                  <a:schemeClr val="tx1"/>
                </a:solidFill>
                <a:latin typeface="Arial" panose="020B0604020202020204" pitchFamily="34" charset="0"/>
                <a:ea typeface="黑体" panose="02010609060101010101" pitchFamily="49" charset="-122"/>
              </a:defRPr>
            </a:lvl4pPr>
            <a:lvl5pPr marL="2057400" indent="-22860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fontAlgn="auto" hangingPunct="1">
              <a:spcBef>
                <a:spcPct val="20000"/>
              </a:spcBef>
              <a:spcAft>
                <a:spcPts val="0"/>
              </a:spcAft>
              <a:buClr>
                <a:schemeClr val="folHlink"/>
              </a:buClr>
              <a:buSzPct val="60000"/>
              <a:buFont typeface="Wingdings" panose="05000000000000000000" pitchFamily="2" charset="2"/>
              <a:buNone/>
              <a:defRPr/>
            </a:pPr>
            <a:r>
              <a:rPr lang="zh-CN" altLang="en-US" sz="2100">
                <a:solidFill>
                  <a:srgbClr val="333399"/>
                </a:solidFill>
              </a:rPr>
              <a:t>例如下面这段代码：</a:t>
            </a:r>
            <a:endParaRPr lang="zh-CN" altLang="en-US" sz="675">
              <a:solidFill>
                <a:srgbClr val="333399"/>
              </a:solidFill>
            </a:endParaRPr>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solidFill>
                <a:srgbClr val="333399"/>
              </a:solidFill>
            </a:endParaRPr>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solidFill>
                <a:srgbClr val="333399"/>
              </a:solidFill>
            </a:endParaRPr>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solidFill>
                <a:srgbClr val="333399"/>
              </a:solidFill>
            </a:endParaRPr>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solidFill>
                <a:srgbClr val="333399"/>
              </a:solidFill>
            </a:endParaRPr>
          </a:p>
          <a:p>
            <a:pPr eaLnBrk="1" fontAlgn="auto" hangingPunct="1">
              <a:spcBef>
                <a:spcPct val="20000"/>
              </a:spcBef>
              <a:spcAft>
                <a:spcPts val="0"/>
              </a:spcAft>
              <a:buClr>
                <a:schemeClr val="folHlink"/>
              </a:buClr>
              <a:buSzPct val="60000"/>
              <a:buFont typeface="Wingdings" panose="05000000000000000000" pitchFamily="2" charset="2"/>
              <a:buNone/>
              <a:defRPr/>
            </a:pPr>
            <a:r>
              <a:rPr lang="en-US" altLang="zh-CN" sz="2100">
                <a:solidFill>
                  <a:srgbClr val="333399"/>
                </a:solidFill>
              </a:rPr>
              <a:t>Java</a:t>
            </a:r>
            <a:r>
              <a:rPr lang="zh-CN" altLang="en-US" sz="2100">
                <a:solidFill>
                  <a:srgbClr val="333399"/>
                </a:solidFill>
              </a:rPr>
              <a:t>首先会自动将表达式“</a:t>
            </a:r>
            <a:r>
              <a:rPr lang="en-US" altLang="zh-CN" sz="2100">
                <a:solidFill>
                  <a:srgbClr val="CC0000"/>
                </a:solidFill>
              </a:rPr>
              <a:t>b + s * c</a:t>
            </a:r>
            <a:r>
              <a:rPr lang="en-US" altLang="zh-CN" sz="2100">
                <a:solidFill>
                  <a:srgbClr val="333399"/>
                </a:solidFill>
              </a:rPr>
              <a:t>”</a:t>
            </a:r>
            <a:r>
              <a:rPr lang="zh-CN" altLang="en-US" sz="2100">
                <a:solidFill>
                  <a:srgbClr val="333399"/>
                </a:solidFill>
              </a:rPr>
              <a:t>中的变量</a:t>
            </a:r>
            <a:r>
              <a:rPr lang="en-US" altLang="zh-CN" sz="2100">
                <a:solidFill>
                  <a:srgbClr val="CC0000"/>
                </a:solidFill>
              </a:rPr>
              <a:t>b</a:t>
            </a:r>
            <a:r>
              <a:rPr lang="zh-CN" altLang="en-US" sz="2100">
                <a:solidFill>
                  <a:srgbClr val="333399"/>
                </a:solidFill>
              </a:rPr>
              <a:t>、</a:t>
            </a:r>
            <a:r>
              <a:rPr lang="en-US" altLang="zh-CN" sz="2100">
                <a:solidFill>
                  <a:srgbClr val="CC0000"/>
                </a:solidFill>
              </a:rPr>
              <a:t>s</a:t>
            </a:r>
            <a:r>
              <a:rPr lang="zh-CN" altLang="en-US" sz="2100">
                <a:solidFill>
                  <a:srgbClr val="333399"/>
                </a:solidFill>
              </a:rPr>
              <a:t>和</a:t>
            </a:r>
            <a:r>
              <a:rPr lang="en-US" altLang="zh-CN" sz="2100">
                <a:solidFill>
                  <a:srgbClr val="CC0000"/>
                </a:solidFill>
              </a:rPr>
              <a:t>c</a:t>
            </a:r>
            <a:r>
              <a:rPr lang="zh-CN" altLang="en-US" sz="2100">
                <a:solidFill>
                  <a:srgbClr val="333399"/>
                </a:solidFill>
              </a:rPr>
              <a:t>的数据类型转换为</a:t>
            </a:r>
            <a:r>
              <a:rPr lang="en-US" altLang="zh-CN" sz="2100">
                <a:solidFill>
                  <a:srgbClr val="CC0000"/>
                </a:solidFill>
              </a:rPr>
              <a:t>int</a:t>
            </a:r>
            <a:r>
              <a:rPr lang="zh-CN" altLang="en-US" sz="2100">
                <a:solidFill>
                  <a:srgbClr val="333399"/>
                </a:solidFill>
              </a:rPr>
              <a:t>型，然后再进行计算，并且计算结果的数据类型为</a:t>
            </a:r>
            <a:r>
              <a:rPr lang="en-US" altLang="zh-CN" sz="2100">
                <a:solidFill>
                  <a:srgbClr val="333399"/>
                </a:solidFill>
              </a:rPr>
              <a:t>int</a:t>
            </a:r>
            <a:r>
              <a:rPr lang="zh-CN" altLang="en-US" sz="2100">
                <a:solidFill>
                  <a:srgbClr val="333399"/>
                </a:solidFill>
              </a:rPr>
              <a:t>型。</a:t>
            </a:r>
          </a:p>
          <a:p>
            <a:pPr eaLnBrk="1" fontAlgn="auto" hangingPunct="1">
              <a:spcBef>
                <a:spcPct val="20000"/>
              </a:spcBef>
              <a:spcAft>
                <a:spcPts val="0"/>
              </a:spcAft>
              <a:buClr>
                <a:schemeClr val="folHlink"/>
              </a:buClr>
              <a:buSzPct val="60000"/>
              <a:buFont typeface="Wingdings" panose="05000000000000000000" pitchFamily="2" charset="2"/>
              <a:buNone/>
              <a:defRPr/>
            </a:pPr>
            <a:r>
              <a:rPr lang="zh-CN" altLang="en-US" sz="2100">
                <a:solidFill>
                  <a:srgbClr val="333399"/>
                </a:solidFill>
              </a:rPr>
              <a:t>所以将表达式“</a:t>
            </a:r>
            <a:r>
              <a:rPr lang="en-US" altLang="zh-CN" sz="2100">
                <a:solidFill>
                  <a:srgbClr val="CC0000"/>
                </a:solidFill>
              </a:rPr>
              <a:t>b + s * c</a:t>
            </a:r>
            <a:r>
              <a:rPr lang="en-US" altLang="zh-CN" sz="2100">
                <a:solidFill>
                  <a:srgbClr val="333399"/>
                </a:solidFill>
              </a:rPr>
              <a:t>”</a:t>
            </a:r>
            <a:r>
              <a:rPr lang="zh-CN" altLang="en-US" sz="2100">
                <a:solidFill>
                  <a:srgbClr val="333399"/>
                </a:solidFill>
              </a:rPr>
              <a:t>直接赋值给数据类型小于</a:t>
            </a:r>
            <a:r>
              <a:rPr lang="en-US" altLang="zh-CN" sz="2100">
                <a:solidFill>
                  <a:srgbClr val="333399"/>
                </a:solidFill>
              </a:rPr>
              <a:t>int</a:t>
            </a:r>
            <a:r>
              <a:rPr lang="zh-CN" altLang="en-US" sz="2100">
                <a:solidFill>
                  <a:srgbClr val="333399"/>
                </a:solidFill>
              </a:rPr>
              <a:t>型（例如</a:t>
            </a:r>
            <a:r>
              <a:rPr lang="en-US" altLang="zh-CN" sz="2100">
                <a:solidFill>
                  <a:srgbClr val="333399"/>
                </a:solidFill>
              </a:rPr>
              <a:t>char</a:t>
            </a:r>
            <a:r>
              <a:rPr lang="zh-CN" altLang="en-US" sz="2100">
                <a:solidFill>
                  <a:srgbClr val="333399"/>
                </a:solidFill>
              </a:rPr>
              <a:t>型）的变量是不允许的，但是可以直接赋值给数据类型相对大于</a:t>
            </a:r>
            <a:r>
              <a:rPr lang="en-US" altLang="zh-CN" sz="2100">
                <a:solidFill>
                  <a:srgbClr val="333399"/>
                </a:solidFill>
              </a:rPr>
              <a:t>int</a:t>
            </a:r>
            <a:r>
              <a:rPr lang="zh-CN" altLang="en-US" sz="2100">
                <a:solidFill>
                  <a:srgbClr val="333399"/>
                </a:solidFill>
              </a:rPr>
              <a:t>型（例如</a:t>
            </a:r>
            <a:r>
              <a:rPr lang="en-US" altLang="zh-CN" sz="2100">
                <a:solidFill>
                  <a:srgbClr val="333399"/>
                </a:solidFill>
              </a:rPr>
              <a:t>long</a:t>
            </a:r>
            <a:r>
              <a:rPr lang="zh-CN" altLang="en-US" sz="2100">
                <a:solidFill>
                  <a:srgbClr val="333399"/>
                </a:solidFill>
              </a:rPr>
              <a:t>型）的变量。</a:t>
            </a:r>
          </a:p>
        </p:txBody>
      </p:sp>
      <p:sp>
        <p:nvSpPr>
          <p:cNvPr id="473092" name="Rectangle 4"/>
          <p:cNvSpPr>
            <a:spLocks noChangeArrowheads="1"/>
          </p:cNvSpPr>
          <p:nvPr/>
        </p:nvSpPr>
        <p:spPr bwMode="auto">
          <a:xfrm>
            <a:off x="1493838" y="1808163"/>
            <a:ext cx="6156325" cy="1081087"/>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en-US" sz="1500">
                <a:latin typeface="Arial" panose="020B0604020202020204" pitchFamily="34" charset="0"/>
              </a:rPr>
              <a:t>byte b = 75;</a:t>
            </a:r>
          </a:p>
          <a:p>
            <a:pPr eaLnBrk="1" hangingPunct="1">
              <a:spcBef>
                <a:spcPct val="20000"/>
              </a:spcBef>
              <a:buClr>
                <a:schemeClr val="folHlink"/>
              </a:buClr>
              <a:buSzPct val="60000"/>
              <a:buFont typeface="Wingdings" panose="05000000000000000000" pitchFamily="2" charset="2"/>
              <a:buNone/>
            </a:pPr>
            <a:r>
              <a:rPr lang="en-US" altLang="en-US" sz="1500">
                <a:latin typeface="Arial" panose="020B0604020202020204" pitchFamily="34" charset="0"/>
              </a:rPr>
              <a:t>short s = 9412;</a:t>
            </a:r>
          </a:p>
          <a:p>
            <a:pPr eaLnBrk="1" hangingPunct="1">
              <a:spcBef>
                <a:spcPct val="20000"/>
              </a:spcBef>
              <a:buClr>
                <a:schemeClr val="folHlink"/>
              </a:buClr>
              <a:buSzPct val="60000"/>
              <a:buFont typeface="Wingdings" panose="05000000000000000000" pitchFamily="2" charset="2"/>
              <a:buNone/>
            </a:pPr>
            <a:r>
              <a:rPr lang="en-US" altLang="en-US" sz="1500">
                <a:latin typeface="Arial" panose="020B0604020202020204" pitchFamily="34" charset="0"/>
              </a:rPr>
              <a:t>char c = 'c';</a:t>
            </a:r>
          </a:p>
          <a:p>
            <a:pPr eaLnBrk="1" hangingPunct="1">
              <a:spcBef>
                <a:spcPct val="20000"/>
              </a:spcBef>
              <a:buClr>
                <a:schemeClr val="folHlink"/>
              </a:buClr>
              <a:buSzPct val="60000"/>
              <a:buFont typeface="Wingdings" panose="05000000000000000000" pitchFamily="2" charset="2"/>
              <a:buNone/>
            </a:pPr>
            <a:r>
              <a:rPr lang="en-US" altLang="en-US" sz="1500" b="1">
                <a:latin typeface="Arial" panose="020B0604020202020204" pitchFamily="34" charset="0"/>
              </a:rPr>
              <a:t>int result = b + s * c;</a:t>
            </a:r>
            <a:endParaRPr lang="en-US" altLang="zh-CN" sz="1500">
              <a:latin typeface="Arial" panose="020B0604020202020204" pitchFamily="34" charset="0"/>
            </a:endParaRPr>
          </a:p>
        </p:txBody>
      </p:sp>
      <p:sp>
        <p:nvSpPr>
          <p:cNvPr id="93188"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A26989F1-53A9-429C-9B5A-E35650B659F0}" type="slidenum">
              <a:rPr lang="en-US" altLang="zh-CN" sz="750"/>
              <a:pPr>
                <a:defRPr/>
              </a:pPr>
              <a:t>45</a:t>
            </a:fld>
            <a:endParaRPr lang="en-US" altLang="zh-CN" sz="7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iterate type="lt">
                                    <p:tmPct val="10000"/>
                                  </p:iterate>
                                  <p:childTnLst>
                                    <p:set>
                                      <p:cBhvr>
                                        <p:cTn id="6" dur="1" fill="hold">
                                          <p:stCondLst>
                                            <p:cond delay="0"/>
                                          </p:stCondLst>
                                        </p:cTn>
                                        <p:tgtEl>
                                          <p:spTgt spid="473092">
                                            <p:txEl>
                                              <p:pRg st="0" end="0"/>
                                            </p:txEl>
                                          </p:spTgt>
                                        </p:tgtEl>
                                        <p:attrNameLst>
                                          <p:attrName>style.visibility</p:attrName>
                                        </p:attrNameLst>
                                      </p:cBhvr>
                                      <p:to>
                                        <p:strVal val="visible"/>
                                      </p:to>
                                    </p:set>
                                    <p:animEffect transition="in" filter="fade">
                                      <p:cBhvr>
                                        <p:cTn id="7" dur="500"/>
                                        <p:tgtEl>
                                          <p:spTgt spid="473092">
                                            <p:txEl>
                                              <p:pRg st="0" end="0"/>
                                            </p:txEl>
                                          </p:spTgt>
                                        </p:tgtEl>
                                      </p:cBhvr>
                                    </p:animEffect>
                                    <p:anim calcmode="lin" valueType="num">
                                      <p:cBhvr>
                                        <p:cTn id="8" dur="500" fill="hold"/>
                                        <p:tgtEl>
                                          <p:spTgt spid="473092">
                                            <p:txEl>
                                              <p:pRg st="0" end="0"/>
                                            </p:txEl>
                                          </p:spTgt>
                                        </p:tgtEl>
                                        <p:attrNameLst>
                                          <p:attrName>ppt_w</p:attrName>
                                        </p:attrNameLst>
                                      </p:cBhvr>
                                      <p:tavLst>
                                        <p:tav tm="0" fmla="#ppt_w*sin(2.5*pi*$)">
                                          <p:val>
                                            <p:fltVal val="0"/>
                                          </p:val>
                                        </p:tav>
                                        <p:tav tm="100000">
                                          <p:val>
                                            <p:fltVal val="1"/>
                                          </p:val>
                                        </p:tav>
                                      </p:tavLst>
                                    </p:anim>
                                    <p:anim calcmode="lin" valueType="num">
                                      <p:cBhvr>
                                        <p:cTn id="9" dur="500" fill="hold"/>
                                        <p:tgtEl>
                                          <p:spTgt spid="473092">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iterate type="lt">
                                    <p:tmPct val="10000"/>
                                  </p:iterate>
                                  <p:childTnLst>
                                    <p:set>
                                      <p:cBhvr>
                                        <p:cTn id="11" dur="1" fill="hold">
                                          <p:stCondLst>
                                            <p:cond delay="0"/>
                                          </p:stCondLst>
                                        </p:cTn>
                                        <p:tgtEl>
                                          <p:spTgt spid="473092">
                                            <p:txEl>
                                              <p:pRg st="1" end="1"/>
                                            </p:txEl>
                                          </p:spTgt>
                                        </p:tgtEl>
                                        <p:attrNameLst>
                                          <p:attrName>style.visibility</p:attrName>
                                        </p:attrNameLst>
                                      </p:cBhvr>
                                      <p:to>
                                        <p:strVal val="visible"/>
                                      </p:to>
                                    </p:set>
                                    <p:animEffect transition="in" filter="fade">
                                      <p:cBhvr>
                                        <p:cTn id="12" dur="500"/>
                                        <p:tgtEl>
                                          <p:spTgt spid="473092">
                                            <p:txEl>
                                              <p:pRg st="1" end="1"/>
                                            </p:txEl>
                                          </p:spTgt>
                                        </p:tgtEl>
                                      </p:cBhvr>
                                    </p:animEffect>
                                    <p:anim calcmode="lin" valueType="num">
                                      <p:cBhvr>
                                        <p:cTn id="13" dur="500" fill="hold"/>
                                        <p:tgtEl>
                                          <p:spTgt spid="473092">
                                            <p:txEl>
                                              <p:pRg st="1" end="1"/>
                                            </p:txEl>
                                          </p:spTgt>
                                        </p:tgtEl>
                                        <p:attrNameLst>
                                          <p:attrName>ppt_w</p:attrName>
                                        </p:attrNameLst>
                                      </p:cBhvr>
                                      <p:tavLst>
                                        <p:tav tm="0" fmla="#ppt_w*sin(2.5*pi*$)">
                                          <p:val>
                                            <p:fltVal val="0"/>
                                          </p:val>
                                        </p:tav>
                                        <p:tav tm="100000">
                                          <p:val>
                                            <p:fltVal val="1"/>
                                          </p:val>
                                        </p:tav>
                                      </p:tavLst>
                                    </p:anim>
                                    <p:anim calcmode="lin" valueType="num">
                                      <p:cBhvr>
                                        <p:cTn id="14" dur="500" fill="hold"/>
                                        <p:tgtEl>
                                          <p:spTgt spid="473092">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iterate type="lt">
                                    <p:tmPct val="10000"/>
                                  </p:iterate>
                                  <p:childTnLst>
                                    <p:set>
                                      <p:cBhvr>
                                        <p:cTn id="16" dur="1" fill="hold">
                                          <p:stCondLst>
                                            <p:cond delay="0"/>
                                          </p:stCondLst>
                                        </p:cTn>
                                        <p:tgtEl>
                                          <p:spTgt spid="473092">
                                            <p:txEl>
                                              <p:pRg st="2" end="2"/>
                                            </p:txEl>
                                          </p:spTgt>
                                        </p:tgtEl>
                                        <p:attrNameLst>
                                          <p:attrName>style.visibility</p:attrName>
                                        </p:attrNameLst>
                                      </p:cBhvr>
                                      <p:to>
                                        <p:strVal val="visible"/>
                                      </p:to>
                                    </p:set>
                                    <p:animEffect transition="in" filter="fade">
                                      <p:cBhvr>
                                        <p:cTn id="17" dur="500"/>
                                        <p:tgtEl>
                                          <p:spTgt spid="473092">
                                            <p:txEl>
                                              <p:pRg st="2" end="2"/>
                                            </p:txEl>
                                          </p:spTgt>
                                        </p:tgtEl>
                                      </p:cBhvr>
                                    </p:animEffect>
                                    <p:anim calcmode="lin" valueType="num">
                                      <p:cBhvr>
                                        <p:cTn id="18" dur="500" fill="hold"/>
                                        <p:tgtEl>
                                          <p:spTgt spid="473092">
                                            <p:txEl>
                                              <p:pRg st="2" end="2"/>
                                            </p:txEl>
                                          </p:spTgt>
                                        </p:tgtEl>
                                        <p:attrNameLst>
                                          <p:attrName>ppt_w</p:attrName>
                                        </p:attrNameLst>
                                      </p:cBhvr>
                                      <p:tavLst>
                                        <p:tav tm="0" fmla="#ppt_w*sin(2.5*pi*$)">
                                          <p:val>
                                            <p:fltVal val="0"/>
                                          </p:val>
                                        </p:tav>
                                        <p:tav tm="100000">
                                          <p:val>
                                            <p:fltVal val="1"/>
                                          </p:val>
                                        </p:tav>
                                      </p:tavLst>
                                    </p:anim>
                                    <p:anim calcmode="lin" valueType="num">
                                      <p:cBhvr>
                                        <p:cTn id="19" dur="500" fill="hold"/>
                                        <p:tgtEl>
                                          <p:spTgt spid="473092">
                                            <p:txEl>
                                              <p:pRg st="2" end="2"/>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iterate type="lt">
                                    <p:tmPct val="10000"/>
                                  </p:iterate>
                                  <p:childTnLst>
                                    <p:set>
                                      <p:cBhvr>
                                        <p:cTn id="21" dur="1" fill="hold">
                                          <p:stCondLst>
                                            <p:cond delay="0"/>
                                          </p:stCondLst>
                                        </p:cTn>
                                        <p:tgtEl>
                                          <p:spTgt spid="473092">
                                            <p:txEl>
                                              <p:pRg st="3" end="3"/>
                                            </p:txEl>
                                          </p:spTgt>
                                        </p:tgtEl>
                                        <p:attrNameLst>
                                          <p:attrName>style.visibility</p:attrName>
                                        </p:attrNameLst>
                                      </p:cBhvr>
                                      <p:to>
                                        <p:strVal val="visible"/>
                                      </p:to>
                                    </p:set>
                                    <p:animEffect transition="in" filter="fade">
                                      <p:cBhvr>
                                        <p:cTn id="22" dur="500"/>
                                        <p:tgtEl>
                                          <p:spTgt spid="473092">
                                            <p:txEl>
                                              <p:pRg st="3" end="3"/>
                                            </p:txEl>
                                          </p:spTgt>
                                        </p:tgtEl>
                                      </p:cBhvr>
                                    </p:animEffect>
                                    <p:anim calcmode="lin" valueType="num">
                                      <p:cBhvr>
                                        <p:cTn id="23" dur="500" fill="hold"/>
                                        <p:tgtEl>
                                          <p:spTgt spid="473092">
                                            <p:txEl>
                                              <p:pRg st="3" end="3"/>
                                            </p:txEl>
                                          </p:spTgt>
                                        </p:tgtEl>
                                        <p:attrNameLst>
                                          <p:attrName>ppt_w</p:attrName>
                                        </p:attrNameLst>
                                      </p:cBhvr>
                                      <p:tavLst>
                                        <p:tav tm="0" fmla="#ppt_w*sin(2.5*pi*$)">
                                          <p:val>
                                            <p:fltVal val="0"/>
                                          </p:val>
                                        </p:tav>
                                        <p:tav tm="100000">
                                          <p:val>
                                            <p:fltVal val="1"/>
                                          </p:val>
                                        </p:tav>
                                      </p:tavLst>
                                    </p:anim>
                                    <p:anim calcmode="lin" valueType="num">
                                      <p:cBhvr>
                                        <p:cTn id="24" dur="500" fill="hold"/>
                                        <p:tgtEl>
                                          <p:spTgt spid="47309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ChangeArrowheads="1"/>
          </p:cNvSpPr>
          <p:nvPr/>
        </p:nvSpPr>
        <p:spPr bwMode="auto">
          <a:xfrm>
            <a:off x="1439863" y="1484313"/>
            <a:ext cx="6373812"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723900">
              <a:defRPr sz="2000">
                <a:solidFill>
                  <a:schemeClr val="tx1"/>
                </a:solidFill>
                <a:latin typeface="Arial" panose="020B0604020202020204" pitchFamily="34" charset="0"/>
                <a:ea typeface="黑体" panose="02010609060101010101" pitchFamily="49" charset="-122"/>
              </a:defRPr>
            </a:lvl1pPr>
            <a:lvl2pPr marL="742950" indent="-285750">
              <a:defRPr sz="2000">
                <a:solidFill>
                  <a:schemeClr val="tx1"/>
                </a:solidFill>
                <a:latin typeface="Arial" panose="020B0604020202020204" pitchFamily="34" charset="0"/>
                <a:ea typeface="黑体" panose="02010609060101010101" pitchFamily="49" charset="-122"/>
              </a:defRPr>
            </a:lvl2pPr>
            <a:lvl3pPr marL="1143000" indent="-228600">
              <a:defRPr sz="2000">
                <a:solidFill>
                  <a:schemeClr val="tx1"/>
                </a:solidFill>
                <a:latin typeface="Arial" panose="020B0604020202020204" pitchFamily="34" charset="0"/>
                <a:ea typeface="黑体" panose="02010609060101010101" pitchFamily="49" charset="-122"/>
              </a:defRPr>
            </a:lvl3pPr>
            <a:lvl4pPr marL="1600200" indent="-228600">
              <a:defRPr sz="2000">
                <a:solidFill>
                  <a:schemeClr val="tx1"/>
                </a:solidFill>
                <a:latin typeface="Arial" panose="020B0604020202020204" pitchFamily="34" charset="0"/>
                <a:ea typeface="黑体" panose="02010609060101010101" pitchFamily="49" charset="-122"/>
              </a:defRPr>
            </a:lvl4pPr>
            <a:lvl5pPr marL="2057400" indent="-22860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fontAlgn="auto" hangingPunct="1">
              <a:spcBef>
                <a:spcPct val="20000"/>
              </a:spcBef>
              <a:spcAft>
                <a:spcPts val="0"/>
              </a:spcAft>
              <a:buClr>
                <a:schemeClr val="folHlink"/>
              </a:buClr>
              <a:buSzPct val="60000"/>
              <a:buFont typeface="Wingdings" panose="05000000000000000000" pitchFamily="2" charset="2"/>
              <a:buNone/>
              <a:defRPr/>
            </a:pPr>
            <a:r>
              <a:rPr lang="zh-CN" altLang="en-US" sz="2100">
                <a:solidFill>
                  <a:srgbClr val="333399"/>
                </a:solidFill>
              </a:rPr>
              <a:t>再看下面这段代码：</a:t>
            </a:r>
            <a:endParaRPr lang="zh-CN" altLang="en-US" sz="675">
              <a:solidFill>
                <a:srgbClr val="333399"/>
              </a:solidFill>
            </a:endParaRPr>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p>
          <a:p>
            <a:pPr eaLnBrk="1" fontAlgn="auto" hangingPunct="1">
              <a:spcBef>
                <a:spcPct val="20000"/>
              </a:spcBef>
              <a:spcAft>
                <a:spcPts val="0"/>
              </a:spcAft>
              <a:buClr>
                <a:schemeClr val="folHlink"/>
              </a:buClr>
              <a:buSzPct val="60000"/>
              <a:buFont typeface="Wingdings" panose="05000000000000000000" pitchFamily="2" charset="2"/>
              <a:buNone/>
              <a:defRPr/>
            </a:pPr>
            <a:endParaRPr lang="zh-CN" altLang="en-US" sz="1500"/>
          </a:p>
          <a:p>
            <a:pPr eaLnBrk="1" fontAlgn="auto" hangingPunct="1">
              <a:spcBef>
                <a:spcPct val="20000"/>
              </a:spcBef>
              <a:spcAft>
                <a:spcPts val="0"/>
              </a:spcAft>
              <a:buClr>
                <a:schemeClr val="folHlink"/>
              </a:buClr>
              <a:buSzPct val="60000"/>
              <a:buFont typeface="Wingdings" panose="05000000000000000000" pitchFamily="2" charset="2"/>
              <a:buNone/>
              <a:defRPr/>
            </a:pPr>
            <a:r>
              <a:rPr lang="zh-CN" altLang="en-US" sz="2100">
                <a:solidFill>
                  <a:srgbClr val="333399"/>
                </a:solidFill>
              </a:rPr>
              <a:t>即使是在这段代码中，</a:t>
            </a:r>
            <a:r>
              <a:rPr lang="en-US" altLang="zh-CN" sz="2100">
                <a:solidFill>
                  <a:srgbClr val="333399"/>
                </a:solidFill>
              </a:rPr>
              <a:t>Java</a:t>
            </a:r>
            <a:r>
              <a:rPr lang="zh-CN" altLang="en-US" sz="2100">
                <a:solidFill>
                  <a:srgbClr val="333399"/>
                </a:solidFill>
              </a:rPr>
              <a:t>也会自动将表达式“</a:t>
            </a:r>
            <a:r>
              <a:rPr lang="en-US" altLang="zh-CN" sz="2100">
                <a:solidFill>
                  <a:srgbClr val="CC0000"/>
                </a:solidFill>
              </a:rPr>
              <a:t>s1 * s2</a:t>
            </a:r>
            <a:r>
              <a:rPr lang="en-US" altLang="zh-CN" sz="2100">
                <a:solidFill>
                  <a:srgbClr val="333399"/>
                </a:solidFill>
              </a:rPr>
              <a:t>”</a:t>
            </a:r>
            <a:r>
              <a:rPr lang="zh-CN" altLang="en-US" sz="2100">
                <a:solidFill>
                  <a:srgbClr val="333399"/>
                </a:solidFill>
              </a:rPr>
              <a:t>中的变量</a:t>
            </a:r>
            <a:r>
              <a:rPr lang="en-US" altLang="zh-CN" sz="2100">
                <a:solidFill>
                  <a:srgbClr val="CC0000"/>
                </a:solidFill>
              </a:rPr>
              <a:t>s1</a:t>
            </a:r>
            <a:r>
              <a:rPr lang="zh-CN" altLang="en-US" sz="2100">
                <a:solidFill>
                  <a:srgbClr val="333399"/>
                </a:solidFill>
              </a:rPr>
              <a:t>和</a:t>
            </a:r>
            <a:r>
              <a:rPr lang="en-US" altLang="zh-CN" sz="2100">
                <a:solidFill>
                  <a:srgbClr val="CC0000"/>
                </a:solidFill>
              </a:rPr>
              <a:t>s2</a:t>
            </a:r>
            <a:r>
              <a:rPr lang="zh-CN" altLang="en-US" sz="2100">
                <a:solidFill>
                  <a:srgbClr val="333399"/>
                </a:solidFill>
              </a:rPr>
              <a:t>的数据类型转换为</a:t>
            </a:r>
            <a:r>
              <a:rPr lang="en-US" altLang="zh-CN" sz="2100">
                <a:solidFill>
                  <a:srgbClr val="CC0000"/>
                </a:solidFill>
              </a:rPr>
              <a:t>int</a:t>
            </a:r>
            <a:r>
              <a:rPr lang="zh-CN" altLang="en-US" sz="2100">
                <a:solidFill>
                  <a:srgbClr val="333399"/>
                </a:solidFill>
              </a:rPr>
              <a:t>型，然后再进行计算，并且计算结果的数据类型也为</a:t>
            </a:r>
            <a:r>
              <a:rPr lang="en-US" altLang="zh-CN" sz="2100">
                <a:solidFill>
                  <a:srgbClr val="333399"/>
                </a:solidFill>
              </a:rPr>
              <a:t>int</a:t>
            </a:r>
            <a:r>
              <a:rPr lang="zh-CN" altLang="en-US" sz="2100">
                <a:solidFill>
                  <a:srgbClr val="333399"/>
                </a:solidFill>
              </a:rPr>
              <a:t>型。</a:t>
            </a:r>
          </a:p>
          <a:p>
            <a:pPr eaLnBrk="1" fontAlgn="auto" hangingPunct="1">
              <a:spcBef>
                <a:spcPct val="20000"/>
              </a:spcBef>
              <a:spcAft>
                <a:spcPts val="0"/>
              </a:spcAft>
              <a:buClr>
                <a:schemeClr val="folHlink"/>
              </a:buClr>
              <a:buSzPct val="60000"/>
              <a:buFont typeface="Wingdings" panose="05000000000000000000" pitchFamily="2" charset="2"/>
              <a:buNone/>
              <a:defRPr/>
            </a:pPr>
            <a:r>
              <a:rPr lang="zh-CN" altLang="en-US" sz="2100">
                <a:solidFill>
                  <a:srgbClr val="333399"/>
                </a:solidFill>
              </a:rPr>
              <a:t>对于数据类型为</a:t>
            </a:r>
            <a:r>
              <a:rPr lang="en-US" altLang="zh-CN" sz="2100">
                <a:solidFill>
                  <a:srgbClr val="333399"/>
                </a:solidFill>
              </a:rPr>
              <a:t>byte</a:t>
            </a:r>
            <a:r>
              <a:rPr lang="zh-CN" altLang="en-US" sz="2100">
                <a:solidFill>
                  <a:srgbClr val="333399"/>
                </a:solidFill>
              </a:rPr>
              <a:t>、</a:t>
            </a:r>
            <a:r>
              <a:rPr lang="en-US" altLang="zh-CN" sz="2100">
                <a:solidFill>
                  <a:srgbClr val="333399"/>
                </a:solidFill>
              </a:rPr>
              <a:t>short</a:t>
            </a:r>
            <a:r>
              <a:rPr lang="zh-CN" altLang="en-US" sz="2100">
                <a:solidFill>
                  <a:srgbClr val="333399"/>
                </a:solidFill>
              </a:rPr>
              <a:t>、</a:t>
            </a:r>
            <a:r>
              <a:rPr lang="en-US" altLang="zh-CN" sz="2100">
                <a:solidFill>
                  <a:srgbClr val="333399"/>
                </a:solidFill>
              </a:rPr>
              <a:t>int</a:t>
            </a:r>
            <a:r>
              <a:rPr lang="zh-CN" altLang="en-US" sz="2100">
                <a:solidFill>
                  <a:srgbClr val="333399"/>
                </a:solidFill>
              </a:rPr>
              <a:t>、</a:t>
            </a:r>
            <a:r>
              <a:rPr lang="en-US" altLang="zh-CN" sz="2100">
                <a:solidFill>
                  <a:srgbClr val="333399"/>
                </a:solidFill>
              </a:rPr>
              <a:t>long</a:t>
            </a:r>
            <a:r>
              <a:rPr lang="zh-CN" altLang="en-US" sz="2100">
                <a:solidFill>
                  <a:srgbClr val="333399"/>
                </a:solidFill>
              </a:rPr>
              <a:t>、</a:t>
            </a:r>
            <a:r>
              <a:rPr lang="en-US" altLang="zh-CN" sz="2100">
                <a:solidFill>
                  <a:srgbClr val="333399"/>
                </a:solidFill>
              </a:rPr>
              <a:t>float</a:t>
            </a:r>
            <a:r>
              <a:rPr lang="zh-CN" altLang="en-US" sz="2100">
                <a:solidFill>
                  <a:srgbClr val="333399"/>
                </a:solidFill>
              </a:rPr>
              <a:t>和</a:t>
            </a:r>
            <a:r>
              <a:rPr lang="en-US" altLang="zh-CN" sz="2100">
                <a:solidFill>
                  <a:srgbClr val="333399"/>
                </a:solidFill>
              </a:rPr>
              <a:t>double</a:t>
            </a:r>
            <a:r>
              <a:rPr lang="zh-CN" altLang="en-US" sz="2100">
                <a:solidFill>
                  <a:srgbClr val="333399"/>
                </a:solidFill>
              </a:rPr>
              <a:t>的变量，可以将数据类型较小的数据或变量，直接赋值给数据类型较大的变量，但是相反的条件则不成立。</a:t>
            </a:r>
          </a:p>
        </p:txBody>
      </p:sp>
      <p:sp>
        <p:nvSpPr>
          <p:cNvPr id="475140" name="Rectangle 4"/>
          <p:cNvSpPr>
            <a:spLocks noChangeArrowheads="1"/>
          </p:cNvSpPr>
          <p:nvPr/>
        </p:nvSpPr>
        <p:spPr bwMode="auto">
          <a:xfrm>
            <a:off x="1493838" y="1863725"/>
            <a:ext cx="6156325" cy="80962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short s1 = 75;</a:t>
            </a:r>
          </a:p>
          <a:p>
            <a:pPr eaLnBrk="1" hangingPunct="1">
              <a:spcBef>
                <a:spcPct val="20000"/>
              </a:spcBef>
              <a:buClr>
                <a:schemeClr val="folHlink"/>
              </a:buClr>
              <a:buSzPct val="60000"/>
              <a:buFont typeface="Wingdings" panose="05000000000000000000" pitchFamily="2" charset="2"/>
              <a:buNone/>
            </a:pPr>
            <a:r>
              <a:rPr lang="en-US" altLang="zh-CN" sz="1500">
                <a:latin typeface="Arial" panose="020B0604020202020204" pitchFamily="34" charset="0"/>
              </a:rPr>
              <a:t>short s2 = 9412;</a:t>
            </a:r>
          </a:p>
          <a:p>
            <a:pPr eaLnBrk="1" hangingPunct="1">
              <a:spcBef>
                <a:spcPct val="20000"/>
              </a:spcBef>
              <a:buClr>
                <a:schemeClr val="folHlink"/>
              </a:buClr>
              <a:buSzPct val="60000"/>
              <a:buFont typeface="Wingdings" panose="05000000000000000000" pitchFamily="2" charset="2"/>
              <a:buNone/>
            </a:pPr>
            <a:r>
              <a:rPr lang="en-US" altLang="zh-CN" sz="1500" b="1">
                <a:latin typeface="Arial" panose="020B0604020202020204" pitchFamily="34" charset="0"/>
              </a:rPr>
              <a:t>int result = s1 * s2;</a:t>
            </a:r>
            <a:endParaRPr lang="en-US" altLang="zh-CN" sz="1500">
              <a:latin typeface="Arial" panose="020B0604020202020204" pitchFamily="34" charset="0"/>
            </a:endParaRPr>
          </a:p>
        </p:txBody>
      </p:sp>
      <p:sp>
        <p:nvSpPr>
          <p:cNvPr id="95236"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065F096B-9BF3-4A6E-A520-A8C3179CDECF}" type="slidenum">
              <a:rPr lang="en-US" altLang="zh-CN" sz="750"/>
              <a:pPr>
                <a:defRPr/>
              </a:pPr>
              <a:t>46</a:t>
            </a:fld>
            <a:endParaRPr lang="en-US" altLang="zh-CN" sz="7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iterate type="lt">
                                    <p:tmPct val="10000"/>
                                  </p:iterate>
                                  <p:childTnLst>
                                    <p:set>
                                      <p:cBhvr>
                                        <p:cTn id="6" dur="1" fill="hold">
                                          <p:stCondLst>
                                            <p:cond delay="0"/>
                                          </p:stCondLst>
                                        </p:cTn>
                                        <p:tgtEl>
                                          <p:spTgt spid="475140">
                                            <p:txEl>
                                              <p:pRg st="0" end="0"/>
                                            </p:txEl>
                                          </p:spTgt>
                                        </p:tgtEl>
                                        <p:attrNameLst>
                                          <p:attrName>style.visibility</p:attrName>
                                        </p:attrNameLst>
                                      </p:cBhvr>
                                      <p:to>
                                        <p:strVal val="visible"/>
                                      </p:to>
                                    </p:set>
                                    <p:animEffect transition="in" filter="fade">
                                      <p:cBhvr>
                                        <p:cTn id="7" dur="500"/>
                                        <p:tgtEl>
                                          <p:spTgt spid="475140">
                                            <p:txEl>
                                              <p:pRg st="0" end="0"/>
                                            </p:txEl>
                                          </p:spTgt>
                                        </p:tgtEl>
                                      </p:cBhvr>
                                    </p:animEffect>
                                    <p:anim calcmode="lin" valueType="num">
                                      <p:cBhvr>
                                        <p:cTn id="8" dur="500" fill="hold"/>
                                        <p:tgtEl>
                                          <p:spTgt spid="475140">
                                            <p:txEl>
                                              <p:pRg st="0" end="0"/>
                                            </p:txEl>
                                          </p:spTgt>
                                        </p:tgtEl>
                                        <p:attrNameLst>
                                          <p:attrName>ppt_w</p:attrName>
                                        </p:attrNameLst>
                                      </p:cBhvr>
                                      <p:tavLst>
                                        <p:tav tm="0" fmla="#ppt_w*sin(2.5*pi*$)">
                                          <p:val>
                                            <p:fltVal val="0"/>
                                          </p:val>
                                        </p:tav>
                                        <p:tav tm="100000">
                                          <p:val>
                                            <p:fltVal val="1"/>
                                          </p:val>
                                        </p:tav>
                                      </p:tavLst>
                                    </p:anim>
                                    <p:anim calcmode="lin" valueType="num">
                                      <p:cBhvr>
                                        <p:cTn id="9" dur="500" fill="hold"/>
                                        <p:tgtEl>
                                          <p:spTgt spid="475140">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iterate type="lt">
                                    <p:tmPct val="10000"/>
                                  </p:iterate>
                                  <p:childTnLst>
                                    <p:set>
                                      <p:cBhvr>
                                        <p:cTn id="11" dur="1" fill="hold">
                                          <p:stCondLst>
                                            <p:cond delay="0"/>
                                          </p:stCondLst>
                                        </p:cTn>
                                        <p:tgtEl>
                                          <p:spTgt spid="475140">
                                            <p:txEl>
                                              <p:pRg st="1" end="1"/>
                                            </p:txEl>
                                          </p:spTgt>
                                        </p:tgtEl>
                                        <p:attrNameLst>
                                          <p:attrName>style.visibility</p:attrName>
                                        </p:attrNameLst>
                                      </p:cBhvr>
                                      <p:to>
                                        <p:strVal val="visible"/>
                                      </p:to>
                                    </p:set>
                                    <p:animEffect transition="in" filter="fade">
                                      <p:cBhvr>
                                        <p:cTn id="12" dur="500"/>
                                        <p:tgtEl>
                                          <p:spTgt spid="475140">
                                            <p:txEl>
                                              <p:pRg st="1" end="1"/>
                                            </p:txEl>
                                          </p:spTgt>
                                        </p:tgtEl>
                                      </p:cBhvr>
                                    </p:animEffect>
                                    <p:anim calcmode="lin" valueType="num">
                                      <p:cBhvr>
                                        <p:cTn id="13" dur="500" fill="hold"/>
                                        <p:tgtEl>
                                          <p:spTgt spid="475140">
                                            <p:txEl>
                                              <p:pRg st="1" end="1"/>
                                            </p:txEl>
                                          </p:spTgt>
                                        </p:tgtEl>
                                        <p:attrNameLst>
                                          <p:attrName>ppt_w</p:attrName>
                                        </p:attrNameLst>
                                      </p:cBhvr>
                                      <p:tavLst>
                                        <p:tav tm="0" fmla="#ppt_w*sin(2.5*pi*$)">
                                          <p:val>
                                            <p:fltVal val="0"/>
                                          </p:val>
                                        </p:tav>
                                        <p:tav tm="100000">
                                          <p:val>
                                            <p:fltVal val="1"/>
                                          </p:val>
                                        </p:tav>
                                      </p:tavLst>
                                    </p:anim>
                                    <p:anim calcmode="lin" valueType="num">
                                      <p:cBhvr>
                                        <p:cTn id="14" dur="500" fill="hold"/>
                                        <p:tgtEl>
                                          <p:spTgt spid="475140">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iterate type="lt">
                                    <p:tmPct val="10000"/>
                                  </p:iterate>
                                  <p:childTnLst>
                                    <p:set>
                                      <p:cBhvr>
                                        <p:cTn id="16" dur="1" fill="hold">
                                          <p:stCondLst>
                                            <p:cond delay="0"/>
                                          </p:stCondLst>
                                        </p:cTn>
                                        <p:tgtEl>
                                          <p:spTgt spid="475140">
                                            <p:txEl>
                                              <p:pRg st="2" end="2"/>
                                            </p:txEl>
                                          </p:spTgt>
                                        </p:tgtEl>
                                        <p:attrNameLst>
                                          <p:attrName>style.visibility</p:attrName>
                                        </p:attrNameLst>
                                      </p:cBhvr>
                                      <p:to>
                                        <p:strVal val="visible"/>
                                      </p:to>
                                    </p:set>
                                    <p:animEffect transition="in" filter="fade">
                                      <p:cBhvr>
                                        <p:cTn id="17" dur="500"/>
                                        <p:tgtEl>
                                          <p:spTgt spid="475140">
                                            <p:txEl>
                                              <p:pRg st="2" end="2"/>
                                            </p:txEl>
                                          </p:spTgt>
                                        </p:tgtEl>
                                      </p:cBhvr>
                                    </p:animEffect>
                                    <p:anim calcmode="lin" valueType="num">
                                      <p:cBhvr>
                                        <p:cTn id="18" dur="500" fill="hold"/>
                                        <p:tgtEl>
                                          <p:spTgt spid="475140">
                                            <p:txEl>
                                              <p:pRg st="2" end="2"/>
                                            </p:txEl>
                                          </p:spTgt>
                                        </p:tgtEl>
                                        <p:attrNameLst>
                                          <p:attrName>ppt_w</p:attrName>
                                        </p:attrNameLst>
                                      </p:cBhvr>
                                      <p:tavLst>
                                        <p:tav tm="0" fmla="#ppt_w*sin(2.5*pi*$)">
                                          <p:val>
                                            <p:fltVal val="0"/>
                                          </p:val>
                                        </p:tav>
                                        <p:tav tm="100000">
                                          <p:val>
                                            <p:fltVal val="1"/>
                                          </p:val>
                                        </p:tav>
                                      </p:tavLst>
                                    </p:anim>
                                    <p:anim calcmode="lin" valueType="num">
                                      <p:cBhvr>
                                        <p:cTn id="19" dur="500" fill="hold"/>
                                        <p:tgtEl>
                                          <p:spTgt spid="475140">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a:xfrm>
            <a:off x="1712913" y="2232025"/>
            <a:ext cx="5829300" cy="3465513"/>
          </a:xfrm>
        </p:spPr>
        <p:txBody>
          <a:bodyPr/>
          <a:lstStyle/>
          <a:p>
            <a:pPr marL="0" indent="542925">
              <a:lnSpc>
                <a:spcPct val="80000"/>
              </a:lnSpc>
              <a:buFont typeface="Wingdings 3" panose="05040102010807070707" pitchFamily="18" charset="2"/>
              <a:buNone/>
              <a:defRPr/>
            </a:pPr>
            <a:r>
              <a:rPr lang="zh-CN" altLang="en-US" sz="2100"/>
              <a:t>如果需要把数据类型较高的数据或变量赋值给数据类型相对较低的变量，就必须进行强制类型转换。</a:t>
            </a:r>
          </a:p>
          <a:p>
            <a:pPr marL="0" indent="542925">
              <a:lnSpc>
                <a:spcPct val="80000"/>
              </a:lnSpc>
              <a:buFont typeface="Wingdings 3" panose="05040102010807070707" pitchFamily="18" charset="2"/>
              <a:buNone/>
              <a:defRPr/>
            </a:pPr>
            <a:r>
              <a:rPr lang="zh-CN" altLang="en-US" sz="2100"/>
              <a:t>例如将</a:t>
            </a:r>
            <a:r>
              <a:rPr lang="en-US" altLang="zh-CN" sz="2100"/>
              <a:t>Java</a:t>
            </a:r>
            <a:r>
              <a:rPr lang="zh-CN" altLang="en-US" sz="2100"/>
              <a:t>默认为</a:t>
            </a:r>
            <a:r>
              <a:rPr lang="en-US" altLang="zh-CN" sz="2100"/>
              <a:t>double</a:t>
            </a:r>
            <a:r>
              <a:rPr lang="zh-CN" altLang="en-US" sz="2100"/>
              <a:t>型的数据“</a:t>
            </a:r>
            <a:r>
              <a:rPr lang="en-US" altLang="zh-CN" sz="2100"/>
              <a:t>7.5”</a:t>
            </a:r>
            <a:r>
              <a:rPr lang="zh-CN" altLang="en-US" sz="2100"/>
              <a:t>，赋值给数据类型为</a:t>
            </a:r>
            <a:r>
              <a:rPr lang="en-US" altLang="zh-CN" sz="2100"/>
              <a:t>int</a:t>
            </a:r>
            <a:r>
              <a:rPr lang="zh-CN" altLang="en-US" sz="2100"/>
              <a:t>型变量的方式如下：</a:t>
            </a:r>
          </a:p>
          <a:p>
            <a:pPr marL="0" indent="542925">
              <a:lnSpc>
                <a:spcPct val="80000"/>
              </a:lnSpc>
              <a:buFont typeface="Wingdings 3" panose="05040102010807070707" pitchFamily="18" charset="2"/>
              <a:buNone/>
              <a:defRPr/>
            </a:pPr>
            <a:endParaRPr lang="zh-CN" altLang="en-US" sz="675"/>
          </a:p>
          <a:p>
            <a:pPr marL="0" indent="542925">
              <a:lnSpc>
                <a:spcPct val="80000"/>
              </a:lnSpc>
              <a:buFont typeface="Wingdings 3" panose="05040102010807070707" pitchFamily="18" charset="2"/>
              <a:buNone/>
              <a:defRPr/>
            </a:pPr>
            <a:r>
              <a:rPr lang="en-US" altLang="zh-CN" sz="1500">
                <a:solidFill>
                  <a:srgbClr val="CC0000"/>
                </a:solidFill>
              </a:rPr>
              <a:t>int i = (int) 7.5;</a:t>
            </a:r>
          </a:p>
          <a:p>
            <a:pPr marL="0" indent="542925">
              <a:lnSpc>
                <a:spcPct val="80000"/>
              </a:lnSpc>
              <a:buFont typeface="Wingdings 3" panose="05040102010807070707" pitchFamily="18" charset="2"/>
              <a:buNone/>
              <a:defRPr/>
            </a:pPr>
            <a:r>
              <a:rPr lang="zh-CN" altLang="en-US" sz="2100"/>
              <a:t>这句代码在数据“</a:t>
            </a:r>
            <a:r>
              <a:rPr lang="en-US" altLang="zh-CN" sz="2100"/>
              <a:t>7.5”</a:t>
            </a:r>
            <a:r>
              <a:rPr lang="zh-CN" altLang="en-US" sz="2100"/>
              <a:t>的前方添加了代码“</a:t>
            </a:r>
            <a:r>
              <a:rPr lang="en-US" altLang="zh-CN" sz="2100"/>
              <a:t>(int)”</a:t>
            </a:r>
            <a:r>
              <a:rPr lang="zh-CN" altLang="en-US" sz="2100"/>
              <a:t>，意思就是将数据“</a:t>
            </a:r>
            <a:r>
              <a:rPr lang="en-US" altLang="zh-CN" sz="2100"/>
              <a:t>7.5”</a:t>
            </a:r>
            <a:r>
              <a:rPr lang="zh-CN" altLang="en-US" sz="2100"/>
              <a:t>的类型强制转换为</a:t>
            </a:r>
            <a:r>
              <a:rPr lang="en-US" altLang="zh-CN" sz="2100"/>
              <a:t>int</a:t>
            </a:r>
            <a:r>
              <a:rPr lang="zh-CN" altLang="en-US" sz="2100"/>
              <a:t>型。</a:t>
            </a:r>
          </a:p>
          <a:p>
            <a:pPr marL="0" indent="542925">
              <a:lnSpc>
                <a:spcPct val="80000"/>
              </a:lnSpc>
              <a:buFont typeface="Wingdings 3" panose="05040102010807070707" pitchFamily="18" charset="2"/>
              <a:buNone/>
              <a:defRPr/>
            </a:pPr>
            <a:r>
              <a:rPr lang="zh-CN" altLang="en-US" sz="2100"/>
              <a:t>在执行强制类型转换时，可能会导致数据溢出或精度降低。例如上面语句中变量</a:t>
            </a:r>
            <a:r>
              <a:rPr lang="en-US" altLang="zh-CN" sz="2100"/>
              <a:t>i</a:t>
            </a:r>
            <a:r>
              <a:rPr lang="zh-CN" altLang="en-US" sz="2100"/>
              <a:t>的值最终为</a:t>
            </a:r>
            <a:r>
              <a:rPr lang="en-US" altLang="zh-CN" sz="2100"/>
              <a:t>7</a:t>
            </a:r>
            <a:r>
              <a:rPr lang="zh-CN" altLang="en-US" sz="2100"/>
              <a:t>，导致数据精度降低。</a:t>
            </a:r>
          </a:p>
        </p:txBody>
      </p:sp>
      <p:sp>
        <p:nvSpPr>
          <p:cNvPr id="477186" name="Rectangle 2"/>
          <p:cNvSpPr>
            <a:spLocks noGrp="1" noChangeArrowheads="1"/>
          </p:cNvSpPr>
          <p:nvPr>
            <p:ph type="title"/>
          </p:nvPr>
        </p:nvSpPr>
        <p:spPr>
          <a:xfrm>
            <a:off x="2006205" y="1017986"/>
            <a:ext cx="5212556" cy="1096565"/>
          </a:xfrm>
        </p:spPr>
        <p:txBody>
          <a:bodyPr/>
          <a:lstStyle/>
          <a:p>
            <a:pPr algn="ctr" fontAlgn="auto">
              <a:spcAft>
                <a:spcPts val="0"/>
              </a:spcAft>
              <a:defRPr/>
            </a:pPr>
            <a:r>
              <a:rPr lang="zh-CN" altLang="en-US" sz="3075" dirty="0" smtClean="0"/>
              <a:t>强制</a:t>
            </a:r>
            <a:r>
              <a:rPr lang="zh-CN" altLang="en-US" sz="3075" dirty="0"/>
              <a:t>类型转换</a:t>
            </a:r>
          </a:p>
        </p:txBody>
      </p:sp>
      <p:sp>
        <p:nvSpPr>
          <p:cNvPr id="97284"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55E45762-23C8-418E-BB05-456057D94D33}" type="slidenum">
              <a:rPr lang="en-US" altLang="zh-CN" sz="750"/>
              <a:pPr>
                <a:defRPr/>
              </a:pPr>
              <a:t>47</a:t>
            </a:fld>
            <a:endParaRPr lang="en-US" altLang="zh-CN" sz="7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71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7187">
                                            <p:txEl>
                                              <p:pRg st="3" end="3"/>
                                            </p:txEl>
                                          </p:spTgt>
                                        </p:tgtEl>
                                        <p:attrNameLst>
                                          <p:attrName>style.visibility</p:attrName>
                                        </p:attrNameLst>
                                      </p:cBhvr>
                                      <p:to>
                                        <p:strVal val="visible"/>
                                      </p:to>
                                    </p:set>
                                  </p:childTnLst>
                                </p:cTn>
                              </p:par>
                              <p:par>
                                <p:cTn id="9" presetID="53" presetClass="entr" presetSubtype="0" fill="hold" nodeType="withEffect">
                                  <p:stCondLst>
                                    <p:cond delay="0"/>
                                  </p:stCondLst>
                                  <p:childTnLst>
                                    <p:set>
                                      <p:cBhvr>
                                        <p:cTn id="10" dur="1" fill="hold">
                                          <p:stCondLst>
                                            <p:cond delay="0"/>
                                          </p:stCondLst>
                                        </p:cTn>
                                        <p:tgtEl>
                                          <p:spTgt spid="477187">
                                            <p:txEl>
                                              <p:pRg st="4" end="4"/>
                                            </p:txEl>
                                          </p:spTgt>
                                        </p:tgtEl>
                                        <p:attrNameLst>
                                          <p:attrName>style.visibility</p:attrName>
                                        </p:attrNameLst>
                                      </p:cBhvr>
                                      <p:to>
                                        <p:strVal val="visible"/>
                                      </p:to>
                                    </p:set>
                                    <p:anim calcmode="lin" valueType="num">
                                      <p:cBhvr>
                                        <p:cTn id="11" dur="500" fill="hold"/>
                                        <p:tgtEl>
                                          <p:spTgt spid="477187">
                                            <p:txEl>
                                              <p:pRg st="4" end="4"/>
                                            </p:txEl>
                                          </p:spTgt>
                                        </p:tgtEl>
                                        <p:attrNameLst>
                                          <p:attrName>ppt_w</p:attrName>
                                        </p:attrNameLst>
                                      </p:cBhvr>
                                      <p:tavLst>
                                        <p:tav tm="0">
                                          <p:val>
                                            <p:fltVal val="0"/>
                                          </p:val>
                                        </p:tav>
                                        <p:tav tm="100000">
                                          <p:val>
                                            <p:strVal val="#ppt_w"/>
                                          </p:val>
                                        </p:tav>
                                      </p:tavLst>
                                    </p:anim>
                                    <p:anim calcmode="lin" valueType="num">
                                      <p:cBhvr>
                                        <p:cTn id="12" dur="500" fill="hold"/>
                                        <p:tgtEl>
                                          <p:spTgt spid="477187">
                                            <p:txEl>
                                              <p:pRg st="4" end="4"/>
                                            </p:txEl>
                                          </p:spTgt>
                                        </p:tgtEl>
                                        <p:attrNameLst>
                                          <p:attrName>ppt_h</p:attrName>
                                        </p:attrNameLst>
                                      </p:cBhvr>
                                      <p:tavLst>
                                        <p:tav tm="0">
                                          <p:val>
                                            <p:fltVal val="0"/>
                                          </p:val>
                                        </p:tav>
                                        <p:tav tm="100000">
                                          <p:val>
                                            <p:strVal val="#ppt_h"/>
                                          </p:val>
                                        </p:tav>
                                      </p:tavLst>
                                    </p:anim>
                                    <p:animEffect transition="in" filter="fade">
                                      <p:cBhvr>
                                        <p:cTn id="13" dur="500"/>
                                        <p:tgtEl>
                                          <p:spTgt spid="477187">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4771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3" name="Rectangle 3"/>
          <p:cNvSpPr>
            <a:spLocks noGrp="1" noChangeArrowheads="1"/>
          </p:cNvSpPr>
          <p:nvPr>
            <p:ph idx="1"/>
          </p:nvPr>
        </p:nvSpPr>
        <p:spPr>
          <a:xfrm>
            <a:off x="1712913" y="2132013"/>
            <a:ext cx="5829300" cy="2486025"/>
          </a:xfrm>
        </p:spPr>
        <p:txBody>
          <a:bodyPr/>
          <a:lstStyle/>
          <a:p>
            <a:pPr marL="0" indent="542925">
              <a:buFont typeface="Wingdings 3" panose="05040102010807070707" pitchFamily="18" charset="2"/>
              <a:buNone/>
            </a:pPr>
            <a:r>
              <a:rPr lang="zh-CN" altLang="en-US" sz="2100" smtClean="0"/>
              <a:t>如果将</a:t>
            </a:r>
            <a:r>
              <a:rPr lang="en-US" altLang="zh-CN" sz="2100" smtClean="0"/>
              <a:t>Java</a:t>
            </a:r>
            <a:r>
              <a:rPr lang="zh-CN" altLang="en-US" sz="2100" smtClean="0"/>
              <a:t>默认为</a:t>
            </a:r>
            <a:r>
              <a:rPr lang="en-US" altLang="zh-CN" sz="2100" smtClean="0"/>
              <a:t>int</a:t>
            </a:r>
            <a:r>
              <a:rPr lang="zh-CN" altLang="en-US" sz="2100" smtClean="0"/>
              <a:t>型的数据“</a:t>
            </a:r>
            <a:r>
              <a:rPr lang="en-US" altLang="zh-CN" sz="2100" smtClean="0"/>
              <a:t>774”</a:t>
            </a:r>
            <a:r>
              <a:rPr lang="zh-CN" altLang="en-US" sz="2100" smtClean="0"/>
              <a:t>赋值给数据类型为</a:t>
            </a:r>
            <a:r>
              <a:rPr lang="en-US" altLang="zh-CN" sz="2100" smtClean="0"/>
              <a:t>byte</a:t>
            </a:r>
            <a:r>
              <a:rPr lang="zh-CN" altLang="en-US" sz="2100" smtClean="0"/>
              <a:t>型变量，方法如下： </a:t>
            </a:r>
          </a:p>
          <a:p>
            <a:pPr marL="0" indent="542925">
              <a:buFont typeface="Wingdings 3" panose="05040102010807070707" pitchFamily="18" charset="2"/>
              <a:buNone/>
            </a:pPr>
            <a:r>
              <a:rPr lang="en-US" altLang="zh-CN" sz="1500" smtClean="0">
                <a:solidFill>
                  <a:srgbClr val="CC0000"/>
                </a:solidFill>
              </a:rPr>
              <a:t>byte b = (byte) 774;</a:t>
            </a:r>
          </a:p>
          <a:p>
            <a:pPr marL="0" indent="542925">
              <a:buFont typeface="Wingdings 3" panose="05040102010807070707" pitchFamily="18" charset="2"/>
              <a:buNone/>
            </a:pPr>
            <a:r>
              <a:rPr lang="zh-CN" altLang="en-US" sz="2100" smtClean="0"/>
              <a:t>最终变量</a:t>
            </a:r>
            <a:r>
              <a:rPr lang="en-US" altLang="zh-CN" sz="2100" smtClean="0"/>
              <a:t>b</a:t>
            </a:r>
            <a:r>
              <a:rPr lang="zh-CN" altLang="en-US" sz="2100" smtClean="0"/>
              <a:t>的值为</a:t>
            </a:r>
            <a:r>
              <a:rPr lang="en-US" altLang="zh-CN" sz="2100" smtClean="0"/>
              <a:t>6</a:t>
            </a:r>
            <a:r>
              <a:rPr lang="zh-CN" altLang="en-US" sz="2100" smtClean="0"/>
              <a:t>，原因是整数</a:t>
            </a:r>
            <a:r>
              <a:rPr lang="en-US" altLang="zh-CN" sz="2100" smtClean="0"/>
              <a:t>774</a:t>
            </a:r>
            <a:r>
              <a:rPr lang="zh-CN" altLang="en-US" sz="2100" smtClean="0"/>
              <a:t>超出了</a:t>
            </a:r>
            <a:r>
              <a:rPr lang="en-US" altLang="zh-CN" sz="2100" smtClean="0"/>
              <a:t>byte</a:t>
            </a:r>
            <a:r>
              <a:rPr lang="zh-CN" altLang="en-US" sz="2100" smtClean="0"/>
              <a:t>型的取值范围，在进行强制类型转换时，整数</a:t>
            </a:r>
            <a:r>
              <a:rPr lang="en-US" altLang="zh-CN" sz="2100" smtClean="0"/>
              <a:t>774</a:t>
            </a:r>
            <a:r>
              <a:rPr lang="zh-CN" altLang="en-US" sz="2100" smtClean="0"/>
              <a:t>的二进制数据的前</a:t>
            </a:r>
            <a:r>
              <a:rPr lang="en-US" altLang="zh-CN" sz="2100" smtClean="0"/>
              <a:t>24</a:t>
            </a:r>
            <a:r>
              <a:rPr lang="zh-CN" altLang="en-US" sz="2100" smtClean="0"/>
              <a:t>位将被舍弃，变量</a:t>
            </a:r>
            <a:r>
              <a:rPr lang="en-US" altLang="zh-CN" sz="2100" smtClean="0"/>
              <a:t>b</a:t>
            </a:r>
            <a:r>
              <a:rPr lang="zh-CN" altLang="en-US" sz="2100" smtClean="0"/>
              <a:t>的数值是后</a:t>
            </a:r>
            <a:r>
              <a:rPr lang="en-US" altLang="zh-CN" sz="2100" smtClean="0"/>
              <a:t>8</a:t>
            </a:r>
            <a:r>
              <a:rPr lang="zh-CN" altLang="en-US" sz="2100" smtClean="0"/>
              <a:t>位的二进制数据，如下图所示。</a:t>
            </a:r>
          </a:p>
        </p:txBody>
      </p:sp>
      <p:sp>
        <p:nvSpPr>
          <p:cNvPr id="481282" name="Rectangle 2"/>
          <p:cNvSpPr>
            <a:spLocks noGrp="1" noChangeArrowheads="1"/>
          </p:cNvSpPr>
          <p:nvPr>
            <p:ph type="title"/>
          </p:nvPr>
        </p:nvSpPr>
        <p:spPr>
          <a:xfrm>
            <a:off x="2006205" y="1017986"/>
            <a:ext cx="5212556" cy="1096565"/>
          </a:xfrm>
        </p:spPr>
        <p:txBody>
          <a:bodyPr/>
          <a:lstStyle/>
          <a:p>
            <a:pPr algn="ctr" fontAlgn="auto">
              <a:spcAft>
                <a:spcPts val="0"/>
              </a:spcAft>
              <a:defRPr/>
            </a:pPr>
            <a:r>
              <a:rPr lang="zh-CN" altLang="en-US" sz="3075" dirty="0" smtClean="0"/>
              <a:t>强制</a:t>
            </a:r>
            <a:r>
              <a:rPr lang="zh-CN" altLang="en-US" sz="3075" dirty="0"/>
              <a:t>类型转换</a:t>
            </a:r>
          </a:p>
        </p:txBody>
      </p:sp>
      <p:sp>
        <p:nvSpPr>
          <p:cNvPr id="78852" name="Rectangle 5"/>
          <p:cNvSpPr>
            <a:spLocks noChangeArrowheads="1"/>
          </p:cNvSpPr>
          <p:nvPr/>
        </p:nvSpPr>
        <p:spPr bwMode="auto">
          <a:xfrm>
            <a:off x="1143000" y="3070225"/>
            <a:ext cx="1841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1500">
              <a:latin typeface="Arial" panose="020B0604020202020204" pitchFamily="34" charset="0"/>
            </a:endParaRPr>
          </a:p>
        </p:txBody>
      </p:sp>
      <p:pic>
        <p:nvPicPr>
          <p:cNvPr id="78853" name="Picture 4" descr="02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7438" y="4618038"/>
            <a:ext cx="491490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4" name="灯片编号占位符 1"/>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Ctr="0" compatLnSpc="1">
            <a:prstTxWarp prst="textNoShape">
              <a:avLst/>
            </a:prstTxWarp>
          </a:bodyPr>
          <a:lstStyle>
            <a:lvl1pPr>
              <a:defRPr sz="1500">
                <a:solidFill>
                  <a:schemeClr val="tx1"/>
                </a:solidFill>
                <a:latin typeface="Arial" panose="020B0604020202020204" pitchFamily="34" charset="0"/>
                <a:ea typeface="黑体" panose="02010609060101010101" pitchFamily="49" charset="-122"/>
              </a:defRPr>
            </a:lvl1pPr>
            <a:lvl2pPr marL="557213" indent="-214313">
              <a:defRPr sz="1500">
                <a:solidFill>
                  <a:schemeClr val="tx1"/>
                </a:solidFill>
                <a:latin typeface="Arial" panose="020B0604020202020204" pitchFamily="34" charset="0"/>
                <a:ea typeface="黑体" panose="02010609060101010101" pitchFamily="49" charset="-122"/>
              </a:defRPr>
            </a:lvl2pPr>
            <a:lvl3pPr marL="857250" indent="-171450">
              <a:defRPr sz="1500">
                <a:solidFill>
                  <a:schemeClr val="tx1"/>
                </a:solidFill>
                <a:latin typeface="Arial" panose="020B0604020202020204" pitchFamily="34" charset="0"/>
                <a:ea typeface="黑体" panose="02010609060101010101" pitchFamily="49" charset="-122"/>
              </a:defRPr>
            </a:lvl3pPr>
            <a:lvl4pPr marL="1200150" indent="-171450">
              <a:defRPr sz="1500">
                <a:solidFill>
                  <a:schemeClr val="tx1"/>
                </a:solidFill>
                <a:latin typeface="Arial" panose="020B0604020202020204" pitchFamily="34" charset="0"/>
                <a:ea typeface="黑体" panose="02010609060101010101" pitchFamily="49" charset="-122"/>
              </a:defRPr>
            </a:lvl4pPr>
            <a:lvl5pPr marL="1543050" indent="-171450">
              <a:defRPr sz="1500">
                <a:solidFill>
                  <a:schemeClr val="tx1"/>
                </a:solidFill>
                <a:latin typeface="Arial" panose="020B0604020202020204" pitchFamily="34" charset="0"/>
                <a:ea typeface="黑体" panose="02010609060101010101" pitchFamily="49" charset="-122"/>
              </a:defRPr>
            </a:lvl5pPr>
            <a:lvl6pPr marL="18859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6pPr>
            <a:lvl7pPr marL="22288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7pPr>
            <a:lvl8pPr marL="25717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8pPr>
            <a:lvl9pPr marL="2914650" indent="-171450" eaLnBrk="0" fontAlgn="base" hangingPunct="0">
              <a:spcBef>
                <a:spcPct val="0"/>
              </a:spcBef>
              <a:spcAft>
                <a:spcPct val="0"/>
              </a:spcAft>
              <a:defRPr sz="1500">
                <a:solidFill>
                  <a:schemeClr val="tx1"/>
                </a:solidFill>
                <a:latin typeface="Arial" panose="020B0604020202020204" pitchFamily="34" charset="0"/>
                <a:ea typeface="黑体" panose="02010609060101010101" pitchFamily="49" charset="-122"/>
              </a:defRPr>
            </a:lvl9pPr>
          </a:lstStyle>
          <a:p>
            <a:pPr>
              <a:defRPr/>
            </a:pPr>
            <a:fld id="{74444605-EF6A-41A0-9E51-ED35992F966A}" type="slidenum">
              <a:rPr lang="en-US" altLang="zh-CN" sz="750"/>
              <a:pPr>
                <a:defRPr/>
              </a:pPr>
              <a:t>48</a:t>
            </a:fld>
            <a:endParaRPr lang="en-US" altLang="zh-CN" sz="7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nodeType="withEffect">
                                  <p:stCondLst>
                                    <p:cond delay="0"/>
                                  </p:stCondLst>
                                  <p:childTnLst>
                                    <p:animScale>
                                      <p:cBhvr>
                                        <p:cTn id="6" dur="2000" fill="hold"/>
                                        <p:tgtEl>
                                          <p:spTgt spid="481283">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2.5	Operators</a:t>
            </a:r>
            <a:endParaRPr lang="zh-CN" altLang="en-US" sz="3075" smtClean="0"/>
          </a:p>
        </p:txBody>
      </p:sp>
      <p:sp>
        <p:nvSpPr>
          <p:cNvPr id="52227" name="内容占位符 4"/>
          <p:cNvSpPr>
            <a:spLocks noGrp="1"/>
          </p:cNvSpPr>
          <p:nvPr>
            <p:ph idx="1"/>
          </p:nvPr>
        </p:nvSpPr>
        <p:spPr/>
        <p:txBody>
          <a:bodyPr/>
          <a:lstStyle/>
          <a:p>
            <a:pPr marL="273844" indent="-191691">
              <a:defRPr/>
            </a:pPr>
            <a:r>
              <a:rPr lang="en-US" altLang="zh-CN" sz="2025" dirty="0" smtClean="0"/>
              <a:t>Assignment </a:t>
            </a:r>
            <a:r>
              <a:rPr lang="zh-CN" altLang="en-US" sz="2025" dirty="0" smtClean="0"/>
              <a:t>赋值运算符</a:t>
            </a:r>
            <a:endParaRPr lang="en-US" altLang="zh-CN" sz="2025" dirty="0"/>
          </a:p>
          <a:p>
            <a:pPr marL="273844" indent="-191691">
              <a:defRPr/>
            </a:pPr>
            <a:r>
              <a:rPr lang="en-US" altLang="zh-CN" sz="2025" dirty="0" smtClean="0"/>
              <a:t>arithmetic operators,</a:t>
            </a:r>
            <a:r>
              <a:rPr lang="zh-CN" altLang="en-US" sz="2025" dirty="0" smtClean="0"/>
              <a:t>算术运算符</a:t>
            </a:r>
            <a:r>
              <a:rPr lang="en-US" altLang="zh-CN" sz="2025" dirty="0" smtClean="0"/>
              <a:t> </a:t>
            </a:r>
          </a:p>
          <a:p>
            <a:pPr marL="273844" indent="-191691">
              <a:defRPr/>
            </a:pPr>
            <a:r>
              <a:rPr lang="en-US" altLang="zh-CN" sz="2025" dirty="0" smtClean="0"/>
              <a:t>relational operators, </a:t>
            </a:r>
            <a:r>
              <a:rPr lang="zh-CN" altLang="en-US" sz="2025" dirty="0" smtClean="0"/>
              <a:t>关系运算符</a:t>
            </a:r>
            <a:endParaRPr lang="en-US" altLang="zh-CN" sz="2025" dirty="0" smtClean="0"/>
          </a:p>
          <a:p>
            <a:pPr marL="273844" indent="-191691">
              <a:defRPr/>
            </a:pPr>
            <a:r>
              <a:rPr lang="en-US" altLang="zh-CN" sz="2025" dirty="0" smtClean="0"/>
              <a:t>logical operators, and </a:t>
            </a:r>
            <a:r>
              <a:rPr lang="zh-CN" altLang="en-US" sz="2025" dirty="0" smtClean="0"/>
              <a:t>逻辑运算符</a:t>
            </a:r>
            <a:endParaRPr lang="en-US" altLang="zh-CN" sz="2025" dirty="0" smtClean="0"/>
          </a:p>
          <a:p>
            <a:pPr marL="273844" indent="-191691">
              <a:defRPr/>
            </a:pPr>
            <a:r>
              <a:rPr lang="en-US" altLang="zh-CN" sz="2025" dirty="0" smtClean="0"/>
              <a:t>conditional operators</a:t>
            </a:r>
            <a:r>
              <a:rPr lang="zh-CN" altLang="en-US" sz="2025" dirty="0"/>
              <a:t>条件运算符</a:t>
            </a:r>
            <a:endParaRPr lang="zh-CN" altLang="en-US" sz="2025" dirty="0" smtClean="0"/>
          </a:p>
        </p:txBody>
      </p:sp>
      <p:sp>
        <p:nvSpPr>
          <p:cNvPr id="2" name="灯片编号占位符 1"/>
          <p:cNvSpPr>
            <a:spLocks noGrp="1"/>
          </p:cNvSpPr>
          <p:nvPr>
            <p:ph type="sldNum" sz="quarter" idx="12"/>
          </p:nvPr>
        </p:nvSpPr>
        <p:spPr/>
        <p:txBody>
          <a:bodyPr/>
          <a:lstStyle/>
          <a:p>
            <a:pPr>
              <a:defRPr/>
            </a:pPr>
            <a:fld id="{1DB825E5-5F59-474F-9244-5B38496F62D3}" type="slidenum">
              <a:rPr lang="zh-CN" altLang="en-US"/>
              <a:pPr>
                <a:defRPr/>
              </a:pPr>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273844" indent="-191691">
              <a:defRPr/>
            </a:pPr>
            <a:r>
              <a:rPr lang="en-US" altLang="zh-CN" sz="2025" b="1" dirty="0"/>
              <a:t>Keywords</a:t>
            </a:r>
            <a:r>
              <a:rPr lang="en-US" altLang="zh-CN" sz="2025" dirty="0"/>
              <a:t>, or</a:t>
            </a:r>
            <a:r>
              <a:rPr lang="en-US" altLang="zh-CN" sz="2025" b="1" dirty="0"/>
              <a:t> reserved words</a:t>
            </a:r>
            <a:r>
              <a:rPr lang="en-US" altLang="zh-CN" sz="2025" dirty="0"/>
              <a:t>, are those predefined identifiers reserved by Java for a specific purpose</a:t>
            </a:r>
            <a:endParaRPr lang="zh-CN" altLang="en-US" sz="2025" dirty="0"/>
          </a:p>
          <a:p>
            <a:pPr marL="273844" indent="-191691">
              <a:defRPr/>
            </a:pPr>
            <a:endParaRPr lang="zh-CN" altLang="en-US" sz="2025" dirty="0"/>
          </a:p>
        </p:txBody>
      </p:sp>
      <p:sp>
        <p:nvSpPr>
          <p:cNvPr id="1027" name="标题 1"/>
          <p:cNvSpPr>
            <a:spLocks noGrp="1"/>
          </p:cNvSpPr>
          <p:nvPr>
            <p:ph type="title"/>
          </p:nvPr>
        </p:nvSpPr>
        <p:spPr bwMode="auto"/>
        <p:txBody>
          <a:bodyPr wrap="square" numCol="1" anchorCtr="0" compatLnSpc="1">
            <a:prstTxWarp prst="textNoShape">
              <a:avLst/>
            </a:prstTxWarp>
          </a:bodyPr>
          <a:lstStyle/>
          <a:p>
            <a:pPr>
              <a:defRPr/>
            </a:pPr>
            <a:r>
              <a:rPr lang="en-US" altLang="zh-CN" sz="3075" dirty="0" smtClean="0"/>
              <a:t>2.1 Reserved words</a:t>
            </a:r>
            <a:r>
              <a:rPr lang="zh-CN" altLang="en-US" sz="3075" dirty="0" smtClean="0"/>
              <a:t>保留字（关键字）</a:t>
            </a:r>
          </a:p>
        </p:txBody>
      </p:sp>
      <p:graphicFrame>
        <p:nvGraphicFramePr>
          <p:cNvPr id="16388" name="Object 2"/>
          <p:cNvGraphicFramePr>
            <a:graphicFrameLocks noChangeAspect="1"/>
          </p:cNvGraphicFramePr>
          <p:nvPr/>
        </p:nvGraphicFramePr>
        <p:xfrm>
          <a:off x="368300" y="2640013"/>
          <a:ext cx="8974138" cy="3024187"/>
        </p:xfrm>
        <a:graphic>
          <a:graphicData uri="http://schemas.openxmlformats.org/presentationml/2006/ole">
            <mc:AlternateContent xmlns:mc="http://schemas.openxmlformats.org/markup-compatibility/2006">
              <mc:Choice xmlns:v="urn:schemas-microsoft-com:vml" Requires="v">
                <p:oleObj spid="_x0000_s16483" name="文档" r:id="rId3" imgW="5287300" imgH="1782356" progId="Word.Document.12">
                  <p:embed/>
                </p:oleObj>
              </mc:Choice>
              <mc:Fallback>
                <p:oleObj name="文档" r:id="rId3" imgW="5287300" imgH="1782356" progId="Word.Document.1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00" y="2640013"/>
                        <a:ext cx="8974138"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23661EF6-046E-430B-B58F-C61C49AD1170}" type="slidenum">
              <a:rPr lang="zh-CN" altLang="en-US"/>
              <a:pPr>
                <a:defRPr/>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2.5	Operators</a:t>
            </a:r>
            <a:endParaRPr lang="zh-CN" altLang="en-US" sz="3075" smtClean="0"/>
          </a:p>
        </p:txBody>
      </p:sp>
      <p:sp>
        <p:nvSpPr>
          <p:cNvPr id="5" name="内容占位符 4"/>
          <p:cNvSpPr>
            <a:spLocks noGrp="1"/>
          </p:cNvSpPr>
          <p:nvPr>
            <p:ph idx="1"/>
          </p:nvPr>
        </p:nvSpPr>
        <p:spPr>
          <a:xfrm>
            <a:off x="323850" y="1196975"/>
            <a:ext cx="8640763" cy="4535488"/>
          </a:xfrm>
        </p:spPr>
        <p:txBody>
          <a:bodyPr rtlCol="0">
            <a:normAutofit/>
          </a:bodyPr>
          <a:lstStyle/>
          <a:p>
            <a:pPr marL="273844" indent="-191691" fontAlgn="auto">
              <a:spcAft>
                <a:spcPts val="0"/>
              </a:spcAft>
              <a:buFont typeface="Arial" pitchFamily="34" charset="0"/>
              <a:buChar char="•"/>
              <a:defRPr/>
            </a:pPr>
            <a:r>
              <a:rPr lang="en-US" altLang="zh-CN" sz="2025" dirty="0" smtClean="0"/>
              <a:t>Assignment</a:t>
            </a:r>
          </a:p>
          <a:p>
            <a:pPr marL="273844" indent="-191691" fontAlgn="auto">
              <a:spcAft>
                <a:spcPts val="0"/>
              </a:spcAft>
              <a:buFont typeface="Arial" pitchFamily="34" charset="0"/>
              <a:buChar char="•"/>
              <a:defRPr/>
            </a:pPr>
            <a:endParaRPr lang="en-US" altLang="zh-CN" sz="2025" dirty="0" smtClean="0"/>
          </a:p>
          <a:p>
            <a:pPr marL="273844" indent="-191691" fontAlgn="auto">
              <a:spcAft>
                <a:spcPts val="0"/>
              </a:spcAft>
              <a:buFont typeface="Arial" pitchFamily="34" charset="0"/>
              <a:buChar char="•"/>
              <a:defRPr/>
            </a:pPr>
            <a:endParaRPr lang="en-US" altLang="zh-CN" sz="2025" dirty="0" smtClean="0"/>
          </a:p>
          <a:p>
            <a:pPr marL="273844" indent="-191691" fontAlgn="auto">
              <a:spcAft>
                <a:spcPts val="0"/>
              </a:spcAft>
              <a:buFont typeface="Arial" pitchFamily="34" charset="0"/>
              <a:buChar char="•"/>
              <a:defRPr/>
            </a:pPr>
            <a:endParaRPr lang="en-US" altLang="zh-CN" sz="2025" dirty="0" smtClean="0"/>
          </a:p>
          <a:p>
            <a:pPr marL="273844" indent="-191691" fontAlgn="auto">
              <a:spcAft>
                <a:spcPts val="0"/>
              </a:spcAft>
              <a:buFont typeface="Arial" pitchFamily="34" charset="0"/>
              <a:buChar char="•"/>
              <a:defRPr/>
            </a:pPr>
            <a:endParaRPr lang="en-US" altLang="zh-CN" sz="2025" dirty="0" smtClean="0"/>
          </a:p>
          <a:p>
            <a:pPr marL="273844" indent="-191691" fontAlgn="auto">
              <a:spcAft>
                <a:spcPts val="0"/>
              </a:spcAft>
              <a:buFont typeface="Arial" pitchFamily="34" charset="0"/>
              <a:buChar char="•"/>
              <a:defRPr/>
            </a:pPr>
            <a:endParaRPr lang="en-US" altLang="zh-CN" sz="2025" dirty="0" smtClean="0"/>
          </a:p>
          <a:p>
            <a:pPr marL="273844" indent="-191691" fontAlgn="auto">
              <a:spcAft>
                <a:spcPts val="0"/>
              </a:spcAft>
              <a:buFont typeface="Arial" pitchFamily="34" charset="0"/>
              <a:buChar char="•"/>
              <a:defRPr/>
            </a:pPr>
            <a:endParaRPr lang="en-US" altLang="zh-CN" sz="2025" dirty="0" smtClean="0"/>
          </a:p>
          <a:p>
            <a:pPr marL="273844" indent="-191691" fontAlgn="auto">
              <a:spcAft>
                <a:spcPts val="0"/>
              </a:spcAft>
              <a:buFont typeface="Arial" pitchFamily="34" charset="0"/>
              <a:buChar char="•"/>
              <a:defRPr/>
            </a:pPr>
            <a:endParaRPr lang="en-US" altLang="zh-CN" sz="2025" dirty="0" smtClean="0"/>
          </a:p>
          <a:p>
            <a:pPr marL="273844" indent="-191691" fontAlgn="auto">
              <a:spcAft>
                <a:spcPts val="0"/>
              </a:spcAft>
              <a:buFont typeface="Arial" pitchFamily="34" charset="0"/>
              <a:buChar char="•"/>
              <a:defRPr/>
            </a:pPr>
            <a:r>
              <a:rPr lang="en-US" altLang="zh-CN" sz="2025" dirty="0" smtClean="0"/>
              <a:t>A variable can store only one value of its declared type. </a:t>
            </a:r>
          </a:p>
          <a:p>
            <a:pPr marL="273844" indent="-191691" fontAlgn="auto">
              <a:spcAft>
                <a:spcPts val="0"/>
              </a:spcAft>
              <a:buFont typeface="Arial" pitchFamily="34" charset="0"/>
              <a:buChar char="•"/>
              <a:defRPr/>
            </a:pPr>
            <a:r>
              <a:rPr lang="en-US" altLang="zh-CN" sz="2025" dirty="0" smtClean="0"/>
              <a:t>The expression on the right-hand side of an assignment statement must evaluate to a value compatible with the type of the variable on the left-hand side</a:t>
            </a:r>
          </a:p>
          <a:p>
            <a:pPr marL="273844" indent="-191691" fontAlgn="auto">
              <a:spcAft>
                <a:spcPts val="0"/>
              </a:spcAft>
              <a:buFont typeface="Arial" pitchFamily="34" charset="0"/>
              <a:buChar char="•"/>
              <a:defRPr/>
            </a:pPr>
            <a:endParaRPr lang="zh-CN" altLang="en-US" sz="2025" dirty="0"/>
          </a:p>
        </p:txBody>
      </p:sp>
      <p:sp>
        <p:nvSpPr>
          <p:cNvPr id="81924" name="矩形 5"/>
          <p:cNvSpPr>
            <a:spLocks noChangeArrowheads="1"/>
          </p:cNvSpPr>
          <p:nvPr/>
        </p:nvSpPr>
        <p:spPr bwMode="auto">
          <a:xfrm>
            <a:off x="468313" y="1528763"/>
            <a:ext cx="86756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sz="2400">
                <a:latin typeface="Calibri" panose="020F0502020204030204" pitchFamily="34" charset="0"/>
              </a:rPr>
              <a:t>int a = 1; 	//assign 1 to variable a</a:t>
            </a:r>
            <a:endParaRPr lang="zh-CN" altLang="zh-CN" sz="2400">
              <a:latin typeface="Calibri" panose="020F0502020204030204" pitchFamily="34" charset="0"/>
            </a:endParaRPr>
          </a:p>
          <a:p>
            <a:pPr eaLnBrk="1" hangingPunct="1"/>
            <a:r>
              <a:rPr lang="en-US" altLang="zh-CN" sz="2400">
                <a:latin typeface="Calibri" panose="020F0502020204030204" pitchFamily="34" charset="0"/>
              </a:rPr>
              <a:t>int b = 2 + 3; 	//assign the result of 2 + 3 to b</a:t>
            </a:r>
            <a:endParaRPr lang="zh-CN" altLang="zh-CN" sz="2400">
              <a:latin typeface="Calibri" panose="020F0502020204030204" pitchFamily="34" charset="0"/>
            </a:endParaRPr>
          </a:p>
          <a:p>
            <a:pPr eaLnBrk="1" hangingPunct="1"/>
            <a:r>
              <a:rPr lang="en-US" altLang="zh-CN" sz="2400">
                <a:latin typeface="Calibri" panose="020F0502020204030204" pitchFamily="34" charset="0"/>
              </a:rPr>
              <a:t>String name = "Donald";	//assign the reference to the String object "Hello" to name</a:t>
            </a:r>
            <a:endParaRPr lang="zh-CN" altLang="zh-CN" sz="2400">
              <a:latin typeface="Calibri" panose="020F0502020204030204" pitchFamily="34" charset="0"/>
            </a:endParaRPr>
          </a:p>
          <a:p>
            <a:pPr eaLnBrk="1" hangingPunct="1"/>
            <a:r>
              <a:rPr lang="en-US" altLang="zh-CN" sz="2400">
                <a:latin typeface="Calibri" panose="020F0502020204030204" pitchFamily="34" charset="0"/>
              </a:rPr>
              <a:t>int d = a = b; 	//assign b to a, then assign a to d; results in d, a, and b being equal</a:t>
            </a:r>
            <a:endParaRPr lang="zh-CN" altLang="zh-CN" sz="2400">
              <a:latin typeface="Calibri" panose="020F0502020204030204" pitchFamily="34" charset="0"/>
            </a:endParaRPr>
          </a:p>
        </p:txBody>
      </p:sp>
      <p:sp>
        <p:nvSpPr>
          <p:cNvPr id="2" name="灯片编号占位符 1"/>
          <p:cNvSpPr>
            <a:spLocks noGrp="1"/>
          </p:cNvSpPr>
          <p:nvPr>
            <p:ph type="sldNum" sz="quarter" idx="12"/>
          </p:nvPr>
        </p:nvSpPr>
        <p:spPr/>
        <p:txBody>
          <a:bodyPr/>
          <a:lstStyle/>
          <a:p>
            <a:pPr>
              <a:defRPr/>
            </a:pPr>
            <a:fld id="{1F397576-F4F9-4C69-B840-ECF66D66C636}" type="slidenum">
              <a:rPr lang="zh-CN" altLang="en-US"/>
              <a:pPr>
                <a:defRPr/>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2.5	Operators</a:t>
            </a:r>
            <a:endParaRPr lang="zh-CN" altLang="en-US" sz="3075" smtClean="0"/>
          </a:p>
        </p:txBody>
      </p:sp>
      <p:sp>
        <p:nvSpPr>
          <p:cNvPr id="4100" name="内容占位符 4"/>
          <p:cNvSpPr>
            <a:spLocks noGrp="1"/>
          </p:cNvSpPr>
          <p:nvPr>
            <p:ph idx="1"/>
          </p:nvPr>
        </p:nvSpPr>
        <p:spPr>
          <a:xfrm>
            <a:off x="323850" y="1196975"/>
            <a:ext cx="8640763" cy="863600"/>
          </a:xfrm>
        </p:spPr>
        <p:txBody>
          <a:bodyPr/>
          <a:lstStyle/>
          <a:p>
            <a:pPr marL="273844" indent="-191691">
              <a:defRPr/>
            </a:pPr>
            <a:r>
              <a:rPr lang="en-US" altLang="zh-CN" sz="2025" smtClean="0"/>
              <a:t>arithmetic operators</a:t>
            </a:r>
            <a:endParaRPr lang="zh-CN" altLang="en-US" sz="2025" smtClean="0"/>
          </a:p>
        </p:txBody>
      </p:sp>
      <p:sp>
        <p:nvSpPr>
          <p:cNvPr id="4" name="灯片编号占位符 3"/>
          <p:cNvSpPr>
            <a:spLocks noGrp="1"/>
          </p:cNvSpPr>
          <p:nvPr>
            <p:ph type="sldNum" sz="quarter" idx="12"/>
          </p:nvPr>
        </p:nvSpPr>
        <p:spPr>
          <a:xfrm>
            <a:off x="4379913" y="6408738"/>
            <a:ext cx="2351087" cy="365125"/>
          </a:xfrm>
        </p:spPr>
        <p:txBody>
          <a:bodyPr/>
          <a:lstStyle/>
          <a:p>
            <a:pPr>
              <a:defRPr/>
            </a:pPr>
            <a:fld id="{5DFC1017-6E2B-429A-B913-EAAE3E6743D2}" type="slidenum">
              <a:rPr lang="zh-CN" altLang="en-US">
                <a:solidFill>
                  <a:schemeClr val="tx1">
                    <a:tint val="75000"/>
                  </a:schemeClr>
                </a:solidFill>
              </a:rPr>
              <a:pPr>
                <a:defRPr/>
              </a:pPr>
              <a:t>51</a:t>
            </a:fld>
            <a:endParaRPr lang="zh-CN" altLang="en-US">
              <a:solidFill>
                <a:schemeClr val="tx1">
                  <a:tint val="75000"/>
                </a:schemeClr>
              </a:solidFill>
            </a:endParaRPr>
          </a:p>
        </p:txBody>
      </p:sp>
      <p:graphicFrame>
        <p:nvGraphicFramePr>
          <p:cNvPr id="82949" name="Object 2"/>
          <p:cNvGraphicFramePr>
            <a:graphicFrameLocks noChangeAspect="1"/>
          </p:cNvGraphicFramePr>
          <p:nvPr/>
        </p:nvGraphicFramePr>
        <p:xfrm>
          <a:off x="-900113" y="2711450"/>
          <a:ext cx="10107613" cy="2662238"/>
        </p:xfrm>
        <a:graphic>
          <a:graphicData uri="http://schemas.openxmlformats.org/presentationml/2006/ole">
            <mc:AlternateContent xmlns:mc="http://schemas.openxmlformats.org/markup-compatibility/2006">
              <mc:Choice xmlns:v="urn:schemas-microsoft-com:vml" Requires="v">
                <p:oleObj spid="_x0000_s83043" name="文档" r:id="rId3" imgW="5443923" imgH="1434018" progId="Word.Document.12">
                  <p:embed/>
                </p:oleObj>
              </mc:Choice>
              <mc:Fallback>
                <p:oleObj name="文档" r:id="rId3" imgW="5443923" imgH="1434018" progId="Word.Document.1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711450"/>
                        <a:ext cx="10107613" cy="266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365760" indent="0" fontAlgn="auto">
              <a:spcAft>
                <a:spcPts val="0"/>
              </a:spcAft>
              <a:buFont typeface="Wingdings 3"/>
              <a:buNone/>
              <a:defRPr/>
            </a:pPr>
            <a:r>
              <a:rPr lang="zh-CN" altLang="en-US" sz="2400" dirty="0">
                <a:solidFill>
                  <a:srgbClr val="333399"/>
                </a:solidFill>
              </a:rPr>
              <a:t>在进行算术运算时，有两种情况需要考虑</a:t>
            </a:r>
            <a:r>
              <a:rPr lang="zh-CN" altLang="en-US" sz="2400" dirty="0" smtClean="0">
                <a:solidFill>
                  <a:srgbClr val="333399"/>
                </a:solidFill>
              </a:rPr>
              <a:t>：</a:t>
            </a:r>
            <a:endParaRPr lang="zh-CN" altLang="en-US" sz="2400" dirty="0">
              <a:solidFill>
                <a:srgbClr val="333399"/>
              </a:solidFill>
            </a:endParaRPr>
          </a:p>
          <a:p>
            <a:pPr marL="365760" indent="723900" fontAlgn="auto">
              <a:spcAft>
                <a:spcPts val="0"/>
              </a:spcAft>
              <a:buFont typeface="Wingdings" pitchFamily="2" charset="2"/>
              <a:buChar char="n"/>
              <a:defRPr/>
            </a:pPr>
            <a:r>
              <a:rPr lang="zh-CN" altLang="en-US" sz="2400" dirty="0">
                <a:solidFill>
                  <a:srgbClr val="333399"/>
                </a:solidFill>
              </a:rPr>
              <a:t>没有小数参与运算</a:t>
            </a:r>
          </a:p>
          <a:p>
            <a:pPr marL="365760" indent="723900" fontAlgn="auto">
              <a:spcAft>
                <a:spcPts val="0"/>
              </a:spcAft>
              <a:buFont typeface="Wingdings" pitchFamily="2" charset="2"/>
              <a:buChar char="n"/>
              <a:defRPr/>
            </a:pPr>
            <a:r>
              <a:rPr lang="zh-CN" altLang="en-US" sz="2400" dirty="0">
                <a:solidFill>
                  <a:srgbClr val="333399"/>
                </a:solidFill>
              </a:rPr>
              <a:t>有小数参与运算。</a:t>
            </a:r>
          </a:p>
          <a:p>
            <a:pPr marL="365760" indent="-256032" fontAlgn="auto">
              <a:spcAft>
                <a:spcPts val="0"/>
              </a:spcAft>
              <a:buFont typeface="Wingdings 3"/>
              <a:buChar char=""/>
              <a:defRPr/>
            </a:pPr>
            <a:endParaRPr lang="zh-CN" altLang="en-US" sz="2025" dirty="0"/>
          </a:p>
        </p:txBody>
      </p:sp>
      <p:sp>
        <p:nvSpPr>
          <p:cNvPr id="8397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A93A3FBE-12D3-4D0B-84C7-2A802D238E38}" type="slidenum">
              <a:rPr lang="en-US" altLang="zh-CN" sz="1000">
                <a:latin typeface="Arial" panose="020B0604020202020204" pitchFamily="34" charset="0"/>
              </a:rPr>
              <a:pPr fontAlgn="base">
                <a:spcBef>
                  <a:spcPct val="0"/>
                </a:spcBef>
                <a:spcAft>
                  <a:spcPct val="0"/>
                </a:spcAft>
              </a:pPr>
              <a:t>52</a:t>
            </a:fld>
            <a:endParaRPr lang="en-US" altLang="zh-CN" sz="1000">
              <a:latin typeface="Arial" panose="020B0604020202020204" pitchFamily="34" charset="0"/>
            </a:endParaRPr>
          </a:p>
        </p:txBody>
      </p:sp>
      <p:sp>
        <p:nvSpPr>
          <p:cNvPr id="491522" name="Rectangle 2"/>
          <p:cNvSpPr>
            <a:spLocks noGrp="1" noChangeArrowheads="1"/>
          </p:cNvSpPr>
          <p:nvPr>
            <p:ph type="title"/>
          </p:nvPr>
        </p:nvSpPr>
        <p:spPr/>
        <p:txBody>
          <a:bodyPr/>
          <a:lstStyle/>
          <a:p>
            <a:pPr algn="ctr" fontAlgn="auto">
              <a:spcAft>
                <a:spcPts val="0"/>
              </a:spcAft>
              <a:defRPr/>
            </a:pPr>
            <a:r>
              <a:rPr lang="zh-CN" altLang="en-US" sz="3075"/>
              <a:t>算术运算符</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760413" y="1773238"/>
            <a:ext cx="7772400" cy="4464050"/>
          </a:xfrm>
        </p:spPr>
        <p:txBody>
          <a:bodyPr/>
          <a:lstStyle/>
          <a:p>
            <a:pPr marL="0" indent="723900">
              <a:buFont typeface="Wingdings" panose="05000000000000000000" pitchFamily="2" charset="2"/>
              <a:buNone/>
            </a:pPr>
            <a:r>
              <a:rPr lang="zh-CN" altLang="en-US" sz="2800" smtClean="0"/>
              <a:t>在对整数型数据或变量进行加法（</a:t>
            </a:r>
            <a:r>
              <a:rPr lang="en-US" altLang="zh-CN" sz="2800" smtClean="0"/>
              <a:t>+</a:t>
            </a:r>
            <a:r>
              <a:rPr lang="zh-CN" altLang="en-US" sz="2800" smtClean="0"/>
              <a:t>）、减法（</a:t>
            </a:r>
            <a:r>
              <a:rPr lang="en-US" altLang="zh-CN" sz="2800" smtClean="0"/>
              <a:t>-</a:t>
            </a:r>
            <a:r>
              <a:rPr lang="zh-CN" altLang="en-US" sz="2800" smtClean="0"/>
              <a:t>）和乘法（*）运算时，与数学中的运算方式完全相同，但是在整数之间进行除法（</a:t>
            </a:r>
            <a:r>
              <a:rPr lang="en-US" altLang="zh-CN" sz="2800" smtClean="0"/>
              <a:t>/</a:t>
            </a:r>
            <a:r>
              <a:rPr lang="zh-CN" altLang="en-US" sz="2800" smtClean="0"/>
              <a:t>）和求余（</a:t>
            </a:r>
            <a:r>
              <a:rPr lang="en-US" altLang="zh-CN" sz="2800" smtClean="0"/>
              <a:t>%</a:t>
            </a:r>
            <a:r>
              <a:rPr lang="zh-CN" altLang="en-US" sz="2800" smtClean="0"/>
              <a:t>）运算时需要注意几个问题。</a:t>
            </a:r>
          </a:p>
          <a:p>
            <a:pPr marL="0" indent="723900"/>
            <a:r>
              <a:rPr lang="zh-CN" altLang="en-US" sz="2800" smtClean="0"/>
              <a:t>注意除法运算</a:t>
            </a:r>
          </a:p>
          <a:p>
            <a:pPr marL="0" indent="723900"/>
            <a:r>
              <a:rPr lang="zh-CN" altLang="en-US" sz="2800" smtClean="0"/>
              <a:t>注意求余运算</a:t>
            </a:r>
          </a:p>
          <a:p>
            <a:pPr marL="0" indent="723900"/>
            <a:r>
              <a:rPr lang="zh-CN" altLang="en-US" sz="2800" smtClean="0"/>
              <a:t>关于</a:t>
            </a:r>
            <a:r>
              <a:rPr lang="en-US" altLang="zh-CN" sz="2800" smtClean="0"/>
              <a:t>0</a:t>
            </a:r>
            <a:r>
              <a:rPr lang="zh-CN" altLang="en-US" sz="2800" smtClean="0"/>
              <a:t>的问题</a:t>
            </a:r>
          </a:p>
        </p:txBody>
      </p:sp>
      <p:sp>
        <p:nvSpPr>
          <p:cNvPr id="504834" name="Rectangle 2"/>
          <p:cNvSpPr>
            <a:spLocks noGrp="1" noChangeArrowheads="1"/>
          </p:cNvSpPr>
          <p:nvPr>
            <p:ph type="title"/>
          </p:nvPr>
        </p:nvSpPr>
        <p:spPr>
          <a:xfrm>
            <a:off x="1150938" y="214313"/>
            <a:ext cx="6950075" cy="1462087"/>
          </a:xfrm>
        </p:spPr>
        <p:txBody>
          <a:bodyPr/>
          <a:lstStyle/>
          <a:p>
            <a:pPr algn="ctr" fontAlgn="auto">
              <a:spcAft>
                <a:spcPts val="0"/>
              </a:spcAft>
              <a:defRPr/>
            </a:pPr>
            <a:r>
              <a:rPr lang="zh-CN" altLang="en-US" sz="4000"/>
              <a:t>没有小数参与运算</a:t>
            </a:r>
          </a:p>
        </p:txBody>
      </p:sp>
      <p:sp>
        <p:nvSpPr>
          <p:cNvPr id="86020" name="Rectangle 4"/>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8602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E540B75C-5BDF-4BA0-B154-3DBA4E814C85}" type="slidenum">
              <a:rPr lang="en-US" altLang="zh-CN" sz="1000">
                <a:latin typeface="Arial" panose="020B0604020202020204" pitchFamily="34" charset="0"/>
              </a:rPr>
              <a:pPr fontAlgn="base">
                <a:spcBef>
                  <a:spcPct val="0"/>
                </a:spcBef>
                <a:spcAft>
                  <a:spcPct val="0"/>
                </a:spcAft>
              </a:pPr>
              <a:t>53</a:t>
            </a:fld>
            <a:endParaRPr lang="en-US" altLang="zh-CN"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48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48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4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idx="1"/>
          </p:nvPr>
        </p:nvSpPr>
        <p:spPr>
          <a:xfrm>
            <a:off x="760413" y="1773238"/>
            <a:ext cx="7772400" cy="4464050"/>
          </a:xfrm>
        </p:spPr>
        <p:txBody>
          <a:bodyPr/>
          <a:lstStyle/>
          <a:p>
            <a:pPr marL="0" indent="723900">
              <a:buFont typeface="Wingdings" panose="05000000000000000000" pitchFamily="2" charset="2"/>
              <a:buNone/>
            </a:pPr>
            <a:r>
              <a:rPr lang="zh-CN" altLang="en-US" sz="2800" smtClean="0"/>
              <a:t>在整数类型的数据和变量之间进行除法运算时，无论能否整除，运算结果都将是一个整数，而且这个整数不是通过四舍五入得到的，而是简单地去掉小数部分。</a:t>
            </a:r>
          </a:p>
          <a:p>
            <a:pPr marL="0" indent="723900">
              <a:buFont typeface="Wingdings" panose="05000000000000000000" pitchFamily="2" charset="2"/>
              <a:buNone/>
            </a:pPr>
            <a:r>
              <a:rPr lang="zh-CN" altLang="en-US" sz="2800" smtClean="0"/>
              <a:t>例如通过下面的代码分别计算</a:t>
            </a:r>
            <a:r>
              <a:rPr lang="en-US" altLang="zh-CN" sz="2800" smtClean="0"/>
              <a:t>10</a:t>
            </a:r>
            <a:r>
              <a:rPr lang="zh-CN" altLang="en-US" sz="2800" smtClean="0"/>
              <a:t>除以</a:t>
            </a:r>
            <a:r>
              <a:rPr lang="en-US" altLang="zh-CN" sz="2800" smtClean="0"/>
              <a:t>3</a:t>
            </a:r>
            <a:r>
              <a:rPr lang="zh-CN" altLang="en-US" sz="2800" smtClean="0"/>
              <a:t>和</a:t>
            </a:r>
            <a:r>
              <a:rPr lang="en-US" altLang="zh-CN" sz="2800" smtClean="0"/>
              <a:t>5</a:t>
            </a:r>
            <a:r>
              <a:rPr lang="zh-CN" altLang="en-US" sz="2800" smtClean="0"/>
              <a:t>除以</a:t>
            </a:r>
            <a:r>
              <a:rPr lang="en-US" altLang="zh-CN" sz="2800" smtClean="0"/>
              <a:t>2</a:t>
            </a:r>
            <a:r>
              <a:rPr lang="zh-CN" altLang="en-US" sz="2800" smtClean="0"/>
              <a:t>，最终输出的运算结果依次为</a:t>
            </a:r>
            <a:r>
              <a:rPr lang="en-US" altLang="zh-CN" sz="2800" smtClean="0"/>
              <a:t>3</a:t>
            </a:r>
            <a:r>
              <a:rPr lang="zh-CN" altLang="en-US" sz="2800" smtClean="0"/>
              <a:t>和</a:t>
            </a:r>
            <a:r>
              <a:rPr lang="en-US" altLang="zh-CN" sz="2800" smtClean="0"/>
              <a:t>2</a:t>
            </a:r>
            <a:r>
              <a:rPr lang="zh-CN" altLang="en-US" sz="2800" smtClean="0"/>
              <a:t>：</a:t>
            </a:r>
          </a:p>
          <a:p>
            <a:pPr marL="0" indent="723900">
              <a:buFont typeface="Wingdings" panose="05000000000000000000" pitchFamily="2" charset="2"/>
              <a:buNone/>
            </a:pPr>
            <a:endParaRPr lang="en-US" altLang="zh-CN" sz="900" smtClean="0"/>
          </a:p>
        </p:txBody>
      </p:sp>
      <p:sp>
        <p:nvSpPr>
          <p:cNvPr id="508930" name="Rectangle 2"/>
          <p:cNvSpPr>
            <a:spLocks noGrp="1" noChangeArrowheads="1"/>
          </p:cNvSpPr>
          <p:nvPr>
            <p:ph type="title"/>
          </p:nvPr>
        </p:nvSpPr>
        <p:spPr>
          <a:xfrm>
            <a:off x="1150938" y="214313"/>
            <a:ext cx="6950075" cy="1462087"/>
          </a:xfrm>
        </p:spPr>
        <p:txBody>
          <a:bodyPr/>
          <a:lstStyle/>
          <a:p>
            <a:pPr algn="ctr" fontAlgn="auto">
              <a:spcAft>
                <a:spcPts val="0"/>
              </a:spcAft>
              <a:defRPr/>
            </a:pPr>
            <a:r>
              <a:rPr lang="zh-CN" altLang="en-US" sz="3075"/>
              <a:t>除法运算</a:t>
            </a:r>
          </a:p>
        </p:txBody>
      </p:sp>
      <p:sp>
        <p:nvSpPr>
          <p:cNvPr id="88068" name="Rectangle 4"/>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508935" name="Rectangle 7"/>
          <p:cNvSpPr>
            <a:spLocks noChangeArrowheads="1"/>
          </p:cNvSpPr>
          <p:nvPr/>
        </p:nvSpPr>
        <p:spPr bwMode="auto">
          <a:xfrm>
            <a:off x="755650" y="4724400"/>
            <a:ext cx="7848600" cy="792163"/>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System.out.println(10 / 3);		// </a:t>
            </a:r>
            <a:r>
              <a:rPr lang="zh-CN" altLang="en-US" sz="2000">
                <a:latin typeface="Arial" panose="020B0604020202020204" pitchFamily="34" charset="0"/>
              </a:rPr>
              <a:t>输出运算结果为</a:t>
            </a:r>
            <a:r>
              <a:rPr lang="en-US" altLang="zh-CN" sz="2000">
                <a:latin typeface="Arial" panose="020B0604020202020204" pitchFamily="34" charset="0"/>
              </a:rPr>
              <a:t>3</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System.out.println(5 / 2);		// </a:t>
            </a:r>
            <a:r>
              <a:rPr lang="zh-CN" altLang="en-US" sz="2000">
                <a:latin typeface="Arial" panose="020B0604020202020204" pitchFamily="34" charset="0"/>
              </a:rPr>
              <a:t>输出运算结果为</a:t>
            </a:r>
            <a:r>
              <a:rPr lang="en-US" altLang="zh-CN" sz="2000">
                <a:latin typeface="Arial" panose="020B0604020202020204" pitchFamily="34" charset="0"/>
              </a:rPr>
              <a:t>2</a:t>
            </a:r>
          </a:p>
        </p:txBody>
      </p:sp>
      <p:sp>
        <p:nvSpPr>
          <p:cNvPr id="8807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77E3EA2D-69D8-4FE8-A603-B7B1C1ADCDDB}" type="slidenum">
              <a:rPr lang="en-US" altLang="zh-CN" sz="1000">
                <a:latin typeface="Arial" panose="020B0604020202020204" pitchFamily="34" charset="0"/>
              </a:rPr>
              <a:pPr fontAlgn="base">
                <a:spcBef>
                  <a:spcPct val="0"/>
                </a:spcBef>
                <a:spcAft>
                  <a:spcPct val="0"/>
                </a:spcAft>
              </a:pPr>
              <a:t>54</a:t>
            </a:fld>
            <a:endParaRPr lang="en-US" altLang="zh-CN"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893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89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9" name="Rectangle 3"/>
          <p:cNvSpPr>
            <a:spLocks noGrp="1" noChangeArrowheads="1"/>
          </p:cNvSpPr>
          <p:nvPr>
            <p:ph idx="1"/>
          </p:nvPr>
        </p:nvSpPr>
        <p:spPr>
          <a:xfrm>
            <a:off x="760413" y="1773238"/>
            <a:ext cx="7772400" cy="4464050"/>
          </a:xfrm>
        </p:spPr>
        <p:txBody>
          <a:bodyPr/>
          <a:lstStyle/>
          <a:p>
            <a:pPr marL="0" indent="723900">
              <a:buFont typeface="Wingdings" panose="05000000000000000000" pitchFamily="2" charset="2"/>
              <a:buNone/>
            </a:pPr>
            <a:r>
              <a:rPr lang="zh-CN" altLang="en-US" sz="2800" smtClean="0"/>
              <a:t>在整数类型的数据和变量之间进行求余（</a:t>
            </a:r>
            <a:r>
              <a:rPr lang="en-US" altLang="zh-CN" sz="2800" smtClean="0"/>
              <a:t>%</a:t>
            </a:r>
            <a:r>
              <a:rPr lang="zh-CN" altLang="en-US" sz="2800" smtClean="0"/>
              <a:t>）运算时，运算结果是数学运算中余数。</a:t>
            </a:r>
          </a:p>
          <a:p>
            <a:pPr marL="0" indent="723900">
              <a:buFont typeface="Wingdings" panose="05000000000000000000" pitchFamily="2" charset="2"/>
              <a:buNone/>
            </a:pPr>
            <a:r>
              <a:rPr lang="zh-CN" altLang="en-US" sz="2800" smtClean="0"/>
              <a:t>例如通过下面的代码分别计算</a:t>
            </a:r>
            <a:r>
              <a:rPr lang="en-US" altLang="zh-CN" sz="2800" smtClean="0"/>
              <a:t>10%3</a:t>
            </a:r>
            <a:r>
              <a:rPr lang="zh-CN" altLang="en-US" sz="2800" smtClean="0"/>
              <a:t>、</a:t>
            </a:r>
            <a:r>
              <a:rPr lang="en-US" altLang="zh-CN" sz="2800" smtClean="0"/>
              <a:t>10%5</a:t>
            </a:r>
            <a:r>
              <a:rPr lang="zh-CN" altLang="en-US" sz="2800" smtClean="0"/>
              <a:t>和</a:t>
            </a:r>
            <a:r>
              <a:rPr lang="en-US" altLang="zh-CN" sz="2800" smtClean="0"/>
              <a:t>10%7</a:t>
            </a:r>
            <a:r>
              <a:rPr lang="zh-CN" altLang="en-US" sz="2800" smtClean="0"/>
              <a:t>，最终输出的运算结果依次为</a:t>
            </a:r>
            <a:r>
              <a:rPr lang="en-US" altLang="zh-CN" sz="2800" smtClean="0"/>
              <a:t>1</a:t>
            </a:r>
            <a:r>
              <a:rPr lang="zh-CN" altLang="en-US" sz="2800" smtClean="0"/>
              <a:t>、</a:t>
            </a:r>
            <a:r>
              <a:rPr lang="en-US" altLang="zh-CN" sz="2800" smtClean="0"/>
              <a:t>0</a:t>
            </a:r>
            <a:r>
              <a:rPr lang="zh-CN" altLang="en-US" sz="2800" smtClean="0"/>
              <a:t>和</a:t>
            </a:r>
            <a:r>
              <a:rPr lang="en-US" altLang="zh-CN" sz="2800" smtClean="0"/>
              <a:t>3</a:t>
            </a:r>
            <a:r>
              <a:rPr lang="zh-CN" altLang="en-US" sz="2800" smtClean="0"/>
              <a:t>：</a:t>
            </a:r>
            <a:endParaRPr lang="zh-CN" altLang="en-US" smtClean="0"/>
          </a:p>
        </p:txBody>
      </p:sp>
      <p:sp>
        <p:nvSpPr>
          <p:cNvPr id="510978" name="Rectangle 2"/>
          <p:cNvSpPr>
            <a:spLocks noGrp="1" noChangeArrowheads="1"/>
          </p:cNvSpPr>
          <p:nvPr>
            <p:ph type="title"/>
          </p:nvPr>
        </p:nvSpPr>
        <p:spPr>
          <a:xfrm>
            <a:off x="1150938" y="214313"/>
            <a:ext cx="6950075" cy="1462087"/>
          </a:xfrm>
        </p:spPr>
        <p:txBody>
          <a:bodyPr/>
          <a:lstStyle/>
          <a:p>
            <a:pPr algn="ctr" fontAlgn="auto">
              <a:spcAft>
                <a:spcPts val="0"/>
              </a:spcAft>
              <a:defRPr/>
            </a:pPr>
            <a:r>
              <a:rPr lang="zh-CN" altLang="en-US" sz="3075"/>
              <a:t>求余运算</a:t>
            </a:r>
          </a:p>
        </p:txBody>
      </p:sp>
      <p:sp>
        <p:nvSpPr>
          <p:cNvPr id="90116" name="Rectangle 4"/>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510981" name="Rectangle 5"/>
          <p:cNvSpPr>
            <a:spLocks noChangeArrowheads="1"/>
          </p:cNvSpPr>
          <p:nvPr/>
        </p:nvSpPr>
        <p:spPr bwMode="auto">
          <a:xfrm>
            <a:off x="760413" y="3797300"/>
            <a:ext cx="7688262" cy="2611438"/>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System.out.println(10 % 3);	// </a:t>
            </a:r>
            <a:r>
              <a:rPr lang="zh-CN" altLang="en-US" sz="2000">
                <a:latin typeface="Arial" panose="020B0604020202020204" pitchFamily="34" charset="0"/>
              </a:rPr>
              <a:t>输出运算结果为</a:t>
            </a:r>
            <a:r>
              <a:rPr lang="en-US" altLang="zh-CN" sz="2000">
                <a:latin typeface="Arial" panose="020B0604020202020204" pitchFamily="34" charset="0"/>
              </a:rPr>
              <a:t>1</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System.out.println(10 % 5);	// </a:t>
            </a:r>
            <a:r>
              <a:rPr lang="zh-CN" altLang="en-US" sz="2000">
                <a:latin typeface="Arial" panose="020B0604020202020204" pitchFamily="34" charset="0"/>
              </a:rPr>
              <a:t>输出运算结果为</a:t>
            </a:r>
            <a:r>
              <a:rPr lang="en-US" altLang="zh-CN" sz="2000">
                <a:latin typeface="Arial" panose="020B0604020202020204" pitchFamily="34" charset="0"/>
              </a:rPr>
              <a:t>0</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System.out.println(10 % 7);	// </a:t>
            </a:r>
            <a:r>
              <a:rPr lang="zh-CN" altLang="en-US" sz="2000">
                <a:latin typeface="Arial" panose="020B0604020202020204" pitchFamily="34" charset="0"/>
              </a:rPr>
              <a:t>输出运算结果为</a:t>
            </a:r>
            <a:r>
              <a:rPr lang="en-US" altLang="zh-CN" sz="2000">
                <a:latin typeface="Arial" panose="020B0604020202020204" pitchFamily="34" charset="0"/>
              </a:rPr>
              <a:t>3</a:t>
            </a:r>
          </a:p>
          <a:p>
            <a:pPr eaLnBrk="1" hangingPunct="1">
              <a:spcBef>
                <a:spcPct val="20000"/>
              </a:spcBef>
              <a:buClr>
                <a:schemeClr val="folHlink"/>
              </a:buClr>
              <a:buSzPct val="60000"/>
            </a:pPr>
            <a:r>
              <a:rPr lang="en-US" altLang="zh-CN" sz="2000">
                <a:latin typeface="Arial" panose="020B0604020202020204" pitchFamily="34" charset="0"/>
              </a:rPr>
              <a:t>System.out.println(10 % -3);	// </a:t>
            </a:r>
            <a:r>
              <a:rPr lang="zh-CN" altLang="en-US" sz="2000">
                <a:latin typeface="Arial" panose="020B0604020202020204" pitchFamily="34" charset="0"/>
              </a:rPr>
              <a:t>输出运算结果为</a:t>
            </a:r>
            <a:r>
              <a:rPr lang="en-US" altLang="zh-CN" sz="2000">
                <a:latin typeface="Arial" panose="020B0604020202020204" pitchFamily="34" charset="0"/>
              </a:rPr>
              <a:t>1</a:t>
            </a:r>
          </a:p>
          <a:p>
            <a:pPr eaLnBrk="1" hangingPunct="1">
              <a:spcBef>
                <a:spcPct val="20000"/>
              </a:spcBef>
              <a:buClr>
                <a:schemeClr val="folHlink"/>
              </a:buClr>
              <a:buSzPct val="60000"/>
            </a:pPr>
            <a:r>
              <a:rPr lang="en-US" altLang="zh-CN" sz="2000">
                <a:latin typeface="Arial" panose="020B0604020202020204" pitchFamily="34" charset="0"/>
              </a:rPr>
              <a:t>System.out.println(-10 % 3);	// </a:t>
            </a:r>
            <a:r>
              <a:rPr lang="zh-CN" altLang="en-US" sz="2000">
                <a:latin typeface="Arial" panose="020B0604020202020204" pitchFamily="34" charset="0"/>
              </a:rPr>
              <a:t>输出运算结果为</a:t>
            </a:r>
            <a:r>
              <a:rPr lang="en-US" altLang="zh-CN" sz="2000">
                <a:latin typeface="Arial" panose="020B0604020202020204" pitchFamily="34" charset="0"/>
              </a:rPr>
              <a:t>-1</a:t>
            </a:r>
          </a:p>
          <a:p>
            <a:pPr eaLnBrk="1" hangingPunct="1">
              <a:spcBef>
                <a:spcPct val="20000"/>
              </a:spcBef>
              <a:buClr>
                <a:schemeClr val="folHlink"/>
              </a:buClr>
              <a:buSzPct val="60000"/>
            </a:pPr>
            <a:endParaRPr lang="en-US" altLang="zh-CN" sz="2000">
              <a:latin typeface="Arial" panose="020B0604020202020204" pitchFamily="34" charset="0"/>
            </a:endParaRPr>
          </a:p>
          <a:p>
            <a:pPr eaLnBrk="1" hangingPunct="1">
              <a:spcBef>
                <a:spcPct val="20000"/>
              </a:spcBef>
              <a:buClr>
                <a:schemeClr val="folHlink"/>
              </a:buClr>
              <a:buSzPct val="60000"/>
              <a:buFont typeface="Wingdings" panose="05000000000000000000" pitchFamily="2" charset="2"/>
              <a:buNone/>
            </a:pPr>
            <a:endParaRPr lang="en-US" altLang="zh-CN" sz="2000">
              <a:latin typeface="Arial" panose="020B0604020202020204" pitchFamily="34" charset="0"/>
            </a:endParaRPr>
          </a:p>
        </p:txBody>
      </p:sp>
      <p:sp>
        <p:nvSpPr>
          <p:cNvPr id="9011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CC5A1861-C0C2-4933-A89D-B25F7DC8D1EE}" type="slidenum">
              <a:rPr lang="en-US" altLang="zh-CN" sz="1000">
                <a:latin typeface="Arial" panose="020B0604020202020204" pitchFamily="34" charset="0"/>
              </a:rPr>
              <a:pPr fontAlgn="base">
                <a:spcBef>
                  <a:spcPct val="0"/>
                </a:spcBef>
                <a:spcAft>
                  <a:spcPct val="0"/>
                </a:spcAft>
              </a:pPr>
              <a:t>55</a:t>
            </a:fld>
            <a:endParaRPr lang="en-US" altLang="zh-CN"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097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idx="1"/>
          </p:nvPr>
        </p:nvSpPr>
        <p:spPr>
          <a:xfrm>
            <a:off x="760413" y="1773238"/>
            <a:ext cx="7772400" cy="4464050"/>
          </a:xfrm>
        </p:spPr>
        <p:txBody>
          <a:bodyPr/>
          <a:lstStyle/>
          <a:p>
            <a:pPr marL="0" indent="723900">
              <a:buFont typeface="Wingdings" panose="05000000000000000000" pitchFamily="2" charset="2"/>
              <a:buNone/>
            </a:pPr>
            <a:r>
              <a:rPr lang="zh-CN" altLang="en-US" sz="2800" smtClean="0"/>
              <a:t>与数学运算一样，</a:t>
            </a:r>
            <a:r>
              <a:rPr lang="en-US" altLang="zh-CN" sz="2800" smtClean="0"/>
              <a:t>0</a:t>
            </a:r>
            <a:r>
              <a:rPr lang="zh-CN" altLang="en-US" sz="2800" smtClean="0"/>
              <a:t>可以做被除数，但是不可以做除数。当</a:t>
            </a:r>
            <a:r>
              <a:rPr lang="en-US" altLang="zh-CN" sz="2800" smtClean="0"/>
              <a:t>0</a:t>
            </a:r>
            <a:r>
              <a:rPr lang="zh-CN" altLang="en-US" sz="2800" smtClean="0"/>
              <a:t>做被除数时，无论是除法运算，还是求余运算，运算结果都为</a:t>
            </a:r>
            <a:r>
              <a:rPr lang="en-US" altLang="zh-CN" sz="2800" smtClean="0"/>
              <a:t>0</a:t>
            </a:r>
            <a:r>
              <a:rPr lang="zh-CN" altLang="en-US" sz="2800" smtClean="0"/>
              <a:t>。</a:t>
            </a:r>
          </a:p>
          <a:p>
            <a:pPr marL="0" indent="723900">
              <a:buFont typeface="Wingdings" panose="05000000000000000000" pitchFamily="2" charset="2"/>
              <a:buNone/>
            </a:pPr>
            <a:r>
              <a:rPr lang="zh-CN" altLang="en-US" sz="2800" smtClean="0"/>
              <a:t>例如通过下面的代码分别计算</a:t>
            </a:r>
            <a:r>
              <a:rPr lang="en-US" altLang="zh-CN" sz="2800" smtClean="0"/>
              <a:t>0</a:t>
            </a:r>
            <a:r>
              <a:rPr lang="zh-CN" altLang="en-US" sz="2800" smtClean="0"/>
              <a:t>除以</a:t>
            </a:r>
            <a:r>
              <a:rPr lang="en-US" altLang="zh-CN" sz="2800" smtClean="0"/>
              <a:t>6</a:t>
            </a:r>
            <a:r>
              <a:rPr lang="zh-CN" altLang="en-US" sz="2800" smtClean="0"/>
              <a:t>和</a:t>
            </a:r>
            <a:r>
              <a:rPr lang="en-US" altLang="zh-CN" sz="2800" smtClean="0"/>
              <a:t>0</a:t>
            </a:r>
            <a:r>
              <a:rPr lang="zh-CN" altLang="en-US" sz="2800" smtClean="0"/>
              <a:t>除以</a:t>
            </a:r>
            <a:r>
              <a:rPr lang="en-US" altLang="zh-CN" sz="2800" smtClean="0"/>
              <a:t>6</a:t>
            </a:r>
            <a:r>
              <a:rPr lang="zh-CN" altLang="en-US" sz="2800" smtClean="0"/>
              <a:t>求余数，最终输出的运算结果均为</a:t>
            </a:r>
            <a:r>
              <a:rPr lang="en-US" altLang="zh-CN" sz="2800" smtClean="0"/>
              <a:t>0</a:t>
            </a:r>
            <a:r>
              <a:rPr lang="zh-CN" altLang="en-US" sz="2800" smtClean="0"/>
              <a:t>：</a:t>
            </a:r>
          </a:p>
          <a:p>
            <a:pPr marL="0" indent="723900">
              <a:buFont typeface="Wingdings" panose="05000000000000000000" pitchFamily="2" charset="2"/>
              <a:buNone/>
            </a:pPr>
            <a:endParaRPr lang="zh-CN" altLang="en-US" smtClean="0"/>
          </a:p>
          <a:p>
            <a:pPr marL="0" indent="723900">
              <a:buFont typeface="Wingdings" panose="05000000000000000000" pitchFamily="2" charset="2"/>
              <a:buNone/>
            </a:pPr>
            <a:endParaRPr lang="zh-CN" altLang="en-US" smtClean="0"/>
          </a:p>
          <a:p>
            <a:pPr marL="0" indent="723900">
              <a:buFont typeface="Wingdings" panose="05000000000000000000" pitchFamily="2" charset="2"/>
              <a:buNone/>
            </a:pPr>
            <a:endParaRPr lang="zh-CN" altLang="en-US" smtClean="0">
              <a:solidFill>
                <a:srgbClr val="CC0000"/>
              </a:solidFill>
            </a:endParaRPr>
          </a:p>
          <a:p>
            <a:pPr marL="0" indent="723900">
              <a:buFont typeface="Wingdings" panose="05000000000000000000" pitchFamily="2" charset="2"/>
              <a:buNone/>
            </a:pPr>
            <a:r>
              <a:rPr lang="zh-CN" altLang="en-US" smtClean="0">
                <a:solidFill>
                  <a:srgbClr val="CC0000"/>
                </a:solidFill>
              </a:rPr>
              <a:t>注意：</a:t>
            </a:r>
            <a:r>
              <a:rPr lang="zh-CN" altLang="en-US" smtClean="0"/>
              <a:t>如果</a:t>
            </a:r>
            <a:r>
              <a:rPr lang="en-US" altLang="zh-CN" smtClean="0"/>
              <a:t>0</a:t>
            </a:r>
            <a:r>
              <a:rPr lang="zh-CN" altLang="en-US" smtClean="0"/>
              <a:t>做除数，虽然可以编译成功，但是在运行时会抛出</a:t>
            </a:r>
            <a:r>
              <a:rPr lang="en-US" altLang="zh-CN" smtClean="0">
                <a:solidFill>
                  <a:srgbClr val="CC0000"/>
                </a:solidFill>
              </a:rPr>
              <a:t>java.lang.ArithmeticException</a:t>
            </a:r>
            <a:r>
              <a:rPr lang="zh-CN" altLang="en-US" smtClean="0"/>
              <a:t>异常，即算术运算异常。</a:t>
            </a:r>
          </a:p>
        </p:txBody>
      </p:sp>
      <p:sp>
        <p:nvSpPr>
          <p:cNvPr id="513026" name="Rectangle 2"/>
          <p:cNvSpPr>
            <a:spLocks noGrp="1" noChangeArrowheads="1"/>
          </p:cNvSpPr>
          <p:nvPr>
            <p:ph type="title"/>
          </p:nvPr>
        </p:nvSpPr>
        <p:spPr>
          <a:xfrm>
            <a:off x="1150938" y="214313"/>
            <a:ext cx="6950075" cy="1462087"/>
          </a:xfrm>
        </p:spPr>
        <p:txBody>
          <a:bodyPr/>
          <a:lstStyle/>
          <a:p>
            <a:pPr algn="ctr" fontAlgn="auto">
              <a:spcAft>
                <a:spcPts val="0"/>
              </a:spcAft>
              <a:defRPr/>
            </a:pPr>
            <a:r>
              <a:rPr lang="zh-CN" altLang="en-US" sz="3075"/>
              <a:t>关于</a:t>
            </a:r>
            <a:r>
              <a:rPr lang="en-US" altLang="zh-CN" sz="3075"/>
              <a:t>0</a:t>
            </a:r>
            <a:r>
              <a:rPr lang="zh-CN" altLang="en-US" sz="3075"/>
              <a:t>的问题</a:t>
            </a:r>
          </a:p>
        </p:txBody>
      </p:sp>
      <p:sp>
        <p:nvSpPr>
          <p:cNvPr id="92164" name="Rectangle 4"/>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513029" name="Rectangle 5"/>
          <p:cNvSpPr>
            <a:spLocks noChangeArrowheads="1"/>
          </p:cNvSpPr>
          <p:nvPr/>
        </p:nvSpPr>
        <p:spPr bwMode="auto">
          <a:xfrm>
            <a:off x="827088" y="4221163"/>
            <a:ext cx="7632700" cy="792162"/>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System.out.println(0 / 6);		// </a:t>
            </a:r>
            <a:r>
              <a:rPr lang="zh-CN" altLang="en-US" sz="2000">
                <a:latin typeface="Arial" panose="020B0604020202020204" pitchFamily="34" charset="0"/>
              </a:rPr>
              <a:t>输出运算结果为</a:t>
            </a:r>
            <a:r>
              <a:rPr lang="en-US" altLang="zh-CN" sz="2000">
                <a:latin typeface="Arial" panose="020B0604020202020204" pitchFamily="34" charset="0"/>
              </a:rPr>
              <a:t>0</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System.out.println(0 % 6);		// </a:t>
            </a:r>
            <a:r>
              <a:rPr lang="zh-CN" altLang="en-US" sz="2000">
                <a:latin typeface="Arial" panose="020B0604020202020204" pitchFamily="34" charset="0"/>
              </a:rPr>
              <a:t>输出运算结果为</a:t>
            </a:r>
            <a:r>
              <a:rPr lang="en-US" altLang="zh-CN" sz="2000">
                <a:latin typeface="Arial" panose="020B0604020202020204" pitchFamily="34" charset="0"/>
              </a:rPr>
              <a:t>0</a:t>
            </a:r>
          </a:p>
        </p:txBody>
      </p:sp>
      <p:sp>
        <p:nvSpPr>
          <p:cNvPr id="9216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F94FE052-4BC3-4C14-ADB0-D577B7EC472A}" type="slidenum">
              <a:rPr lang="en-US" altLang="zh-CN" sz="1000">
                <a:latin typeface="Arial" panose="020B0604020202020204" pitchFamily="34" charset="0"/>
              </a:rPr>
              <a:pPr fontAlgn="base">
                <a:spcBef>
                  <a:spcPct val="0"/>
                </a:spcBef>
                <a:spcAft>
                  <a:spcPct val="0"/>
                </a:spcAft>
              </a:pPr>
              <a:t>56</a:t>
            </a:fld>
            <a:endParaRPr lang="en-US" altLang="zh-CN"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3027">
                                            <p:txEl>
                                              <p:pRg st="1" end="1"/>
                                            </p:txEl>
                                          </p:spTgt>
                                        </p:tgtEl>
                                        <p:attrNameLst>
                                          <p:attrName>style.visibility</p:attrName>
                                        </p:attrNameLst>
                                      </p:cBhvr>
                                      <p:to>
                                        <p:strVal val="visible"/>
                                      </p:to>
                                    </p:set>
                                    <p:anim calcmode="lin" valueType="num">
                                      <p:cBhvr additive="base">
                                        <p:cTn id="7" dur="500" fill="hold"/>
                                        <p:tgtEl>
                                          <p:spTgt spid="5130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302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3029"/>
                                        </p:tgtEl>
                                        <p:attrNameLst>
                                          <p:attrName>style.visibility</p:attrName>
                                        </p:attrNameLst>
                                      </p:cBhvr>
                                      <p:to>
                                        <p:strVal val="visible"/>
                                      </p:to>
                                    </p:set>
                                    <p:anim calcmode="lin" valueType="num">
                                      <p:cBhvr additive="base">
                                        <p:cTn id="11" dur="500" fill="hold"/>
                                        <p:tgtEl>
                                          <p:spTgt spid="513029"/>
                                        </p:tgtEl>
                                        <p:attrNameLst>
                                          <p:attrName>ppt_x</p:attrName>
                                        </p:attrNameLst>
                                      </p:cBhvr>
                                      <p:tavLst>
                                        <p:tav tm="0">
                                          <p:val>
                                            <p:strVal val="#ppt_x"/>
                                          </p:val>
                                        </p:tav>
                                        <p:tav tm="100000">
                                          <p:val>
                                            <p:strVal val="#ppt_x"/>
                                          </p:val>
                                        </p:tav>
                                      </p:tavLst>
                                    </p:anim>
                                    <p:anim calcmode="lin" valueType="num">
                                      <p:cBhvr additive="base">
                                        <p:cTn id="12" dur="500" fill="hold"/>
                                        <p:tgtEl>
                                          <p:spTgt spid="513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3" name="Rectangle 3"/>
          <p:cNvSpPr>
            <a:spLocks noGrp="1" noChangeArrowheads="1"/>
          </p:cNvSpPr>
          <p:nvPr>
            <p:ph idx="1"/>
          </p:nvPr>
        </p:nvSpPr>
        <p:spPr>
          <a:xfrm>
            <a:off x="760413" y="1773238"/>
            <a:ext cx="7772400" cy="4464050"/>
          </a:xfrm>
        </p:spPr>
        <p:txBody>
          <a:bodyPr/>
          <a:lstStyle/>
          <a:p>
            <a:pPr marL="0" indent="723900">
              <a:buFont typeface="Wingdings" panose="05000000000000000000" pitchFamily="2" charset="2"/>
              <a:buNone/>
            </a:pPr>
            <a:r>
              <a:rPr lang="zh-CN" altLang="en-US" sz="2800" smtClean="0"/>
              <a:t>在对浮点数类型的数据或变量进行算术运算时，如果在算术表达式中含有</a:t>
            </a:r>
            <a:r>
              <a:rPr lang="en-US" altLang="zh-CN" sz="2800" smtClean="0"/>
              <a:t>double</a:t>
            </a:r>
            <a:r>
              <a:rPr lang="zh-CN" altLang="en-US" sz="2800" smtClean="0"/>
              <a:t>类型的数据或变量，则运算结果为</a:t>
            </a:r>
            <a:r>
              <a:rPr lang="en-US" altLang="zh-CN" sz="2800" smtClean="0"/>
              <a:t>double</a:t>
            </a:r>
            <a:r>
              <a:rPr lang="zh-CN" altLang="en-US" sz="2800" smtClean="0"/>
              <a:t>型，否则运算结果为</a:t>
            </a:r>
            <a:r>
              <a:rPr lang="en-US" altLang="zh-CN" sz="2800" smtClean="0"/>
              <a:t>float</a:t>
            </a:r>
            <a:r>
              <a:rPr lang="zh-CN" altLang="en-US" sz="2800" smtClean="0"/>
              <a:t>型。</a:t>
            </a:r>
          </a:p>
          <a:p>
            <a:pPr marL="0" indent="723900">
              <a:buFont typeface="Wingdings" panose="05000000000000000000" pitchFamily="2" charset="2"/>
              <a:buNone/>
            </a:pPr>
            <a:r>
              <a:rPr lang="zh-CN" altLang="en-US" sz="2800" smtClean="0"/>
              <a:t>在对浮点数类型数据或变量进行算术运算时，计算机的计算结果可能会在小数点后包含</a:t>
            </a:r>
            <a:r>
              <a:rPr lang="en-US" altLang="zh-CN" sz="2800" smtClean="0"/>
              <a:t>n</a:t>
            </a:r>
            <a:r>
              <a:rPr lang="zh-CN" altLang="en-US" sz="2800" smtClean="0"/>
              <a:t>位小数，这些小数在有些时候并不是精确的，计算机的计算结果会与数学运算的结果存在一定的误差，只能是尽量接近数学运算中的结果。</a:t>
            </a:r>
          </a:p>
        </p:txBody>
      </p:sp>
      <p:sp>
        <p:nvSpPr>
          <p:cNvPr id="506882" name="Rectangle 2"/>
          <p:cNvSpPr>
            <a:spLocks noGrp="1" noChangeArrowheads="1"/>
          </p:cNvSpPr>
          <p:nvPr>
            <p:ph type="title"/>
          </p:nvPr>
        </p:nvSpPr>
        <p:spPr>
          <a:xfrm>
            <a:off x="1150938" y="214313"/>
            <a:ext cx="6950075" cy="1462087"/>
          </a:xfrm>
        </p:spPr>
        <p:txBody>
          <a:bodyPr/>
          <a:lstStyle/>
          <a:p>
            <a:pPr algn="ctr" fontAlgn="auto">
              <a:spcAft>
                <a:spcPts val="0"/>
              </a:spcAft>
              <a:defRPr/>
            </a:pPr>
            <a:r>
              <a:rPr lang="zh-CN" altLang="en-US" sz="4000"/>
              <a:t>有小数参与运算</a:t>
            </a:r>
          </a:p>
        </p:txBody>
      </p:sp>
      <p:sp>
        <p:nvSpPr>
          <p:cNvPr id="94212" name="Rectangle 4"/>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9421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CE428AC3-EB31-4894-9BAF-CD150CA36230}" type="slidenum">
              <a:rPr lang="en-US" altLang="zh-CN" sz="1000">
                <a:latin typeface="Arial" panose="020B0604020202020204" pitchFamily="34" charset="0"/>
              </a:rPr>
              <a:pPr fontAlgn="base">
                <a:spcBef>
                  <a:spcPct val="0"/>
                </a:spcBef>
                <a:spcAft>
                  <a:spcPct val="0"/>
                </a:spcAft>
              </a:pPr>
              <a:t>57</a:t>
            </a:fld>
            <a:endParaRPr lang="en-US" altLang="zh-CN"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506883">
                                            <p:txEl>
                                              <p:pRg st="0" end="0"/>
                                            </p:txEl>
                                          </p:spTgt>
                                        </p:tgtEl>
                                        <p:attrNameLst>
                                          <p:attrName>style.visibility</p:attrName>
                                        </p:attrNameLst>
                                      </p:cBhvr>
                                      <p:to>
                                        <p:strVal val="visible"/>
                                      </p:to>
                                    </p:set>
                                    <p:anim calcmode="lin" valueType="num">
                                      <p:cBhvr>
                                        <p:cTn id="7" dur="1000" fill="hold"/>
                                        <p:tgtEl>
                                          <p:spTgt spid="50688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0688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06883">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506883">
                                            <p:txEl>
                                              <p:pRg st="1" end="1"/>
                                            </p:txEl>
                                          </p:spTgt>
                                        </p:tgtEl>
                                        <p:attrNameLst>
                                          <p:attrName>style.visibility</p:attrName>
                                        </p:attrNameLst>
                                      </p:cBhvr>
                                      <p:to>
                                        <p:strVal val="visible"/>
                                      </p:to>
                                    </p:set>
                                    <p:anim calcmode="lin" valueType="num">
                                      <p:cBhvr>
                                        <p:cTn id="12" dur="1000" fill="hold"/>
                                        <p:tgtEl>
                                          <p:spTgt spid="506883">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50688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068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idx="1"/>
          </p:nvPr>
        </p:nvSpPr>
        <p:spPr>
          <a:xfrm>
            <a:off x="760413" y="1773238"/>
            <a:ext cx="7772400" cy="4464050"/>
          </a:xfrm>
        </p:spPr>
        <p:txBody>
          <a:bodyPr/>
          <a:lstStyle/>
          <a:p>
            <a:pPr marL="0" indent="723900">
              <a:buFont typeface="Wingdings" panose="05000000000000000000" pitchFamily="2" charset="2"/>
              <a:buNone/>
            </a:pPr>
            <a:r>
              <a:rPr lang="zh-CN" altLang="en-US" sz="2800" smtClean="0"/>
              <a:t>如果被除数为浮点型数据或变量，无论是除法运算，还是求余运算，</a:t>
            </a:r>
            <a:r>
              <a:rPr lang="en-US" altLang="zh-CN" sz="2800" smtClean="0"/>
              <a:t>0</a:t>
            </a:r>
            <a:r>
              <a:rPr lang="zh-CN" altLang="en-US" sz="2800" smtClean="0"/>
              <a:t>都可以做除数。如果是除法运算，当被除数是正数时，运算结果为</a:t>
            </a:r>
            <a:r>
              <a:rPr lang="en-US" altLang="zh-CN" sz="2800" smtClean="0"/>
              <a:t>Infinity</a:t>
            </a:r>
            <a:r>
              <a:rPr lang="zh-CN" altLang="en-US" sz="2800" smtClean="0"/>
              <a:t>，表示无穷大，当被除数是负数时，运算结果为</a:t>
            </a:r>
            <a:r>
              <a:rPr lang="en-US" altLang="zh-CN" sz="2800" smtClean="0"/>
              <a:t>-Infinity</a:t>
            </a:r>
            <a:r>
              <a:rPr lang="zh-CN" altLang="en-US" sz="2800" smtClean="0"/>
              <a:t>，表示无穷小；如果是求余运算，运算结果为</a:t>
            </a:r>
            <a:r>
              <a:rPr lang="en-US" altLang="zh-CN" sz="2800" smtClean="0"/>
              <a:t>NaN</a:t>
            </a:r>
            <a:r>
              <a:rPr lang="zh-CN" altLang="en-US" sz="2800" smtClean="0"/>
              <a:t>，表示非数字。</a:t>
            </a:r>
          </a:p>
          <a:p>
            <a:pPr marL="0" indent="723900">
              <a:buFont typeface="Wingdings" panose="05000000000000000000" pitchFamily="2" charset="2"/>
              <a:buNone/>
            </a:pPr>
            <a:r>
              <a:rPr lang="zh-CN" altLang="en-US" sz="2800" smtClean="0"/>
              <a:t>例如下面的代码：</a:t>
            </a:r>
          </a:p>
        </p:txBody>
      </p:sp>
      <p:sp>
        <p:nvSpPr>
          <p:cNvPr id="515074" name="Rectangle 2"/>
          <p:cNvSpPr>
            <a:spLocks noGrp="1" noChangeArrowheads="1"/>
          </p:cNvSpPr>
          <p:nvPr>
            <p:ph type="title"/>
          </p:nvPr>
        </p:nvSpPr>
        <p:spPr>
          <a:xfrm>
            <a:off x="1150938" y="214313"/>
            <a:ext cx="6950075" cy="1462087"/>
          </a:xfrm>
        </p:spPr>
        <p:txBody>
          <a:bodyPr/>
          <a:lstStyle/>
          <a:p>
            <a:pPr algn="ctr" fontAlgn="auto">
              <a:spcAft>
                <a:spcPts val="0"/>
              </a:spcAft>
              <a:defRPr/>
            </a:pPr>
            <a:r>
              <a:rPr lang="zh-CN" altLang="en-US" sz="4000"/>
              <a:t>有小数参与运算</a:t>
            </a:r>
          </a:p>
        </p:txBody>
      </p:sp>
      <p:sp>
        <p:nvSpPr>
          <p:cNvPr id="96260" name="Rectangle 4"/>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515077" name="Rectangle 5"/>
          <p:cNvSpPr>
            <a:spLocks noChangeArrowheads="1"/>
          </p:cNvSpPr>
          <p:nvPr/>
        </p:nvSpPr>
        <p:spPr bwMode="auto">
          <a:xfrm>
            <a:off x="755650" y="4868863"/>
            <a:ext cx="7848600" cy="1439862"/>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556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System.out.println(7.5 / 0);	// </a:t>
            </a:r>
            <a:r>
              <a:rPr lang="zh-CN" altLang="en-US" sz="2000">
                <a:latin typeface="Arial" panose="020B0604020202020204" pitchFamily="34" charset="0"/>
              </a:rPr>
              <a:t>输出的运算结果为</a:t>
            </a:r>
            <a:r>
              <a:rPr lang="en-US" altLang="zh-CN" sz="2000">
                <a:latin typeface="Arial" panose="020B0604020202020204" pitchFamily="34" charset="0"/>
              </a:rPr>
              <a:t>Infinity</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System.out.println(-7.5 / 0); 	// </a:t>
            </a:r>
            <a:r>
              <a:rPr lang="zh-CN" altLang="en-US" sz="2000">
                <a:latin typeface="Arial" panose="020B0604020202020204" pitchFamily="34" charset="0"/>
              </a:rPr>
              <a:t>输出的运算结果为</a:t>
            </a:r>
            <a:r>
              <a:rPr lang="en-US" altLang="zh-CN" sz="2000">
                <a:latin typeface="Arial" panose="020B0604020202020204" pitchFamily="34" charset="0"/>
              </a:rPr>
              <a:t>-Infinity</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System.out.println(7.5 % 0);	// </a:t>
            </a:r>
            <a:r>
              <a:rPr lang="zh-CN" altLang="en-US" sz="2000">
                <a:latin typeface="Arial" panose="020B0604020202020204" pitchFamily="34" charset="0"/>
              </a:rPr>
              <a:t>输出的运算结果为</a:t>
            </a:r>
            <a:r>
              <a:rPr lang="en-US" altLang="zh-CN" sz="2000">
                <a:latin typeface="Arial" panose="020B0604020202020204" pitchFamily="34" charset="0"/>
              </a:rPr>
              <a:t>NaN</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System.out.println(-7.5 % 0);	// </a:t>
            </a:r>
            <a:r>
              <a:rPr lang="zh-CN" altLang="en-US" sz="2000">
                <a:latin typeface="Arial" panose="020B0604020202020204" pitchFamily="34" charset="0"/>
              </a:rPr>
              <a:t>输出的运算结果为</a:t>
            </a:r>
            <a:r>
              <a:rPr lang="en-US" altLang="zh-CN" sz="2000">
                <a:latin typeface="Arial" panose="020B0604020202020204" pitchFamily="34" charset="0"/>
              </a:rPr>
              <a:t>NaN</a:t>
            </a:r>
          </a:p>
        </p:txBody>
      </p:sp>
      <p:sp>
        <p:nvSpPr>
          <p:cNvPr id="9626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CB1DF46D-EC77-48A9-B969-E2E6E4E855C2}" type="slidenum">
              <a:rPr lang="en-US" altLang="zh-CN" sz="1000">
                <a:latin typeface="Arial" panose="020B0604020202020204" pitchFamily="34" charset="0"/>
              </a:rPr>
              <a:pPr fontAlgn="base">
                <a:spcBef>
                  <a:spcPct val="0"/>
                </a:spcBef>
                <a:spcAft>
                  <a:spcPct val="0"/>
                </a:spcAft>
              </a:pPr>
              <a:t>58</a:t>
            </a:fld>
            <a:endParaRPr lang="en-US" altLang="zh-CN"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15075">
                                            <p:txEl>
                                              <p:pRg st="1" end="1"/>
                                            </p:txEl>
                                          </p:spTgt>
                                        </p:tgtEl>
                                        <p:attrNameLst>
                                          <p:attrName>style.visibility</p:attrName>
                                        </p:attrNameLst>
                                      </p:cBhvr>
                                      <p:to>
                                        <p:strVal val="visible"/>
                                      </p:to>
                                    </p:set>
                                    <p:animEffect transition="in" filter="wipe(down)">
                                      <p:cBhvr>
                                        <p:cTn id="7" dur="500"/>
                                        <p:tgtEl>
                                          <p:spTgt spid="515075">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15077"/>
                                        </p:tgtEl>
                                        <p:attrNameLst>
                                          <p:attrName>style.visibility</p:attrName>
                                        </p:attrNameLst>
                                      </p:cBhvr>
                                      <p:to>
                                        <p:strVal val="visible"/>
                                      </p:to>
                                    </p:set>
                                    <p:animEffect transition="in" filter="wipe(down)">
                                      <p:cBhvr>
                                        <p:cTn id="10" dur="500"/>
                                        <p:tgtEl>
                                          <p:spTgt spid="515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2.5	Operators</a:t>
            </a:r>
            <a:endParaRPr lang="zh-CN" altLang="en-US" sz="3075" smtClean="0"/>
          </a:p>
        </p:txBody>
      </p:sp>
      <p:sp>
        <p:nvSpPr>
          <p:cNvPr id="56323" name="内容占位符 4"/>
          <p:cNvSpPr>
            <a:spLocks noGrp="1"/>
          </p:cNvSpPr>
          <p:nvPr>
            <p:ph idx="1"/>
          </p:nvPr>
        </p:nvSpPr>
        <p:spPr/>
        <p:txBody>
          <a:bodyPr/>
          <a:lstStyle/>
          <a:p>
            <a:pPr marL="273844" indent="-191691">
              <a:defRPr/>
            </a:pPr>
            <a:r>
              <a:rPr lang="en-US" altLang="zh-CN" sz="2025" dirty="0" smtClean="0"/>
              <a:t>The increment operator (++) adds 1 to the operand while the decrement operator (--) subtracts 1 from the operand.</a:t>
            </a:r>
          </a:p>
          <a:p>
            <a:pPr marL="273844" indent="-191691">
              <a:defRPr/>
            </a:pPr>
            <a:r>
              <a:rPr lang="en-US" altLang="zh-CN" sz="2025" dirty="0" smtClean="0"/>
              <a:t>If the increment and decrement operators are applied after a variable, it is called the postfix form of the operator.</a:t>
            </a:r>
          </a:p>
          <a:p>
            <a:pPr marL="273844" indent="-191691">
              <a:defRPr/>
            </a:pPr>
            <a:r>
              <a:rPr lang="en-US" altLang="zh-CN" sz="2025" dirty="0" smtClean="0"/>
              <a:t>On the contrary, if the increment and decrement operators are applied before a variable, it is called the prefix form. </a:t>
            </a:r>
          </a:p>
          <a:p>
            <a:pPr marL="273844" indent="-191691">
              <a:defRPr/>
            </a:pPr>
            <a:r>
              <a:rPr lang="en-US" altLang="zh-CN" sz="2025" dirty="0" smtClean="0"/>
              <a:t>For </a:t>
            </a:r>
            <a:r>
              <a:rPr lang="en-US" altLang="zh-CN" sz="2025" dirty="0"/>
              <a:t>example, if the variable </a:t>
            </a:r>
            <a:r>
              <a:rPr lang="en-US" altLang="zh-CN" sz="2025" dirty="0" err="1"/>
              <a:t>i</a:t>
            </a:r>
            <a:r>
              <a:rPr lang="en-US" altLang="zh-CN" sz="2025" dirty="0"/>
              <a:t> contains 1 currently, the following statement assigns 2 to </a:t>
            </a:r>
            <a:r>
              <a:rPr lang="en-US" altLang="zh-CN" sz="2025" dirty="0" err="1"/>
              <a:t>i</a:t>
            </a:r>
            <a:r>
              <a:rPr lang="en-US" altLang="zh-CN" sz="2025" dirty="0"/>
              <a:t> and 1 to j:</a:t>
            </a:r>
            <a:endParaRPr lang="zh-CN" altLang="zh-CN" sz="2025" dirty="0"/>
          </a:p>
          <a:p>
            <a:pPr marL="273844" indent="-191691">
              <a:defRPr/>
            </a:pPr>
            <a:r>
              <a:rPr lang="en-US" altLang="zh-CN" sz="2025" dirty="0"/>
              <a:t>j = </a:t>
            </a:r>
            <a:r>
              <a:rPr lang="en-US" altLang="zh-CN" sz="2025" dirty="0" err="1"/>
              <a:t>i</a:t>
            </a:r>
            <a:r>
              <a:rPr lang="en-US" altLang="zh-CN" sz="2025" dirty="0"/>
              <a:t> ++;</a:t>
            </a:r>
            <a:endParaRPr lang="zh-CN" altLang="zh-CN" sz="2025" dirty="0"/>
          </a:p>
          <a:p>
            <a:pPr marL="273844" indent="-191691">
              <a:defRPr/>
            </a:pPr>
            <a:r>
              <a:rPr lang="en-US" altLang="zh-CN" sz="2025" dirty="0"/>
              <a:t>However, j = ++ </a:t>
            </a:r>
            <a:r>
              <a:rPr lang="en-US" altLang="zh-CN" sz="2025" dirty="0" err="1"/>
              <a:t>i</a:t>
            </a:r>
            <a:r>
              <a:rPr lang="en-US" altLang="zh-CN" sz="2025" dirty="0"/>
              <a:t> assigns 2 to both </a:t>
            </a:r>
            <a:r>
              <a:rPr lang="en-US" altLang="zh-CN" sz="2025" dirty="0" err="1"/>
              <a:t>i</a:t>
            </a:r>
            <a:r>
              <a:rPr lang="en-US" altLang="zh-CN" sz="2025" dirty="0"/>
              <a:t> and j.</a:t>
            </a:r>
            <a:endParaRPr lang="zh-CN" altLang="zh-CN" sz="2025" dirty="0"/>
          </a:p>
          <a:p>
            <a:pPr marL="273844" indent="-191691">
              <a:defRPr/>
            </a:pPr>
            <a:endParaRPr lang="zh-CN" altLang="en-US" sz="2025" dirty="0"/>
          </a:p>
          <a:p>
            <a:pPr marL="273844" indent="-191691">
              <a:defRPr/>
            </a:pPr>
            <a:endParaRPr lang="zh-CN" altLang="en-US" sz="2025" dirty="0" smtClean="0"/>
          </a:p>
        </p:txBody>
      </p:sp>
      <p:sp>
        <p:nvSpPr>
          <p:cNvPr id="2" name="灯片编号占位符 1"/>
          <p:cNvSpPr>
            <a:spLocks noGrp="1"/>
          </p:cNvSpPr>
          <p:nvPr>
            <p:ph type="sldNum" sz="quarter" idx="12"/>
          </p:nvPr>
        </p:nvSpPr>
        <p:spPr/>
        <p:txBody>
          <a:bodyPr/>
          <a:lstStyle/>
          <a:p>
            <a:pPr>
              <a:defRPr/>
            </a:pPr>
            <a:fld id="{DC2562B0-1F61-42DB-A07E-321CDAF71597}" type="slidenum">
              <a:rPr lang="zh-CN" altLang="en-US"/>
              <a:pPr>
                <a:defRPr/>
              </a:pPr>
              <a:t>59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5760"/>
            <a:ext cx="8064896" cy="998984"/>
          </a:xfrm>
        </p:spPr>
        <p:txBody>
          <a:bodyPr/>
          <a:lstStyle/>
          <a:p>
            <a:pPr eaLnBrk="1" hangingPunct="1">
              <a:defRPr/>
            </a:pPr>
            <a:r>
              <a:rPr lang="fr-FR" altLang="zh-CN" sz="3600" dirty="0" smtClean="0"/>
              <a:t>Java Source Code Style</a:t>
            </a:r>
            <a:endParaRPr lang="zh-CN" altLang="en-US" sz="3600" dirty="0"/>
          </a:p>
        </p:txBody>
      </p:sp>
      <p:sp>
        <p:nvSpPr>
          <p:cNvPr id="62467" name="内容占位符 2"/>
          <p:cNvSpPr>
            <a:spLocks noGrp="1"/>
          </p:cNvSpPr>
          <p:nvPr>
            <p:ph idx="1"/>
          </p:nvPr>
        </p:nvSpPr>
        <p:spPr/>
        <p:txBody>
          <a:bodyPr/>
          <a:lstStyle/>
          <a:p>
            <a:pPr eaLnBrk="1" hangingPunct="1"/>
            <a:r>
              <a:rPr lang="en-US" altLang="zh-CN" b="1" smtClean="0"/>
              <a:t>Naming Conventions </a:t>
            </a:r>
            <a:r>
              <a:rPr lang="zh-CN" altLang="en-US" b="1" smtClean="0"/>
              <a:t>命名方式</a:t>
            </a:r>
            <a:endParaRPr lang="zh-CN" altLang="zh-CN" b="1" smtClean="0"/>
          </a:p>
          <a:p>
            <a:pPr lvl="1" eaLnBrk="1" hangingPunct="1"/>
            <a:r>
              <a:rPr lang="en-US" altLang="zh-CN" smtClean="0"/>
              <a:t>Capitalize the first letter of each word in a class name. For example, </a:t>
            </a:r>
            <a:r>
              <a:rPr lang="en-US" altLang="zh-CN" smtClean="0">
                <a:solidFill>
                  <a:srgbClr val="FF0000"/>
                </a:solidFill>
              </a:rPr>
              <a:t>CarRace</a:t>
            </a:r>
            <a:r>
              <a:rPr lang="en-US" altLang="zh-CN" smtClean="0"/>
              <a:t>.</a:t>
            </a:r>
            <a:endParaRPr lang="zh-CN" altLang="zh-CN" smtClean="0"/>
          </a:p>
          <a:p>
            <a:pPr lvl="1" eaLnBrk="1" hangingPunct="1"/>
            <a:r>
              <a:rPr lang="en-US" altLang="zh-CN" smtClean="0"/>
              <a:t>Use lowercase for variables and methods. If a name consists of several words, concatenate them into one, making the first word lowercase and capitalizing the first letter for each subsequent word. For example, </a:t>
            </a:r>
            <a:r>
              <a:rPr lang="en-US" altLang="zh-CN" smtClean="0">
                <a:solidFill>
                  <a:srgbClr val="FF0000"/>
                </a:solidFill>
              </a:rPr>
              <a:t>moveAhead</a:t>
            </a:r>
            <a:r>
              <a:rPr lang="en-US" altLang="zh-CN" smtClean="0"/>
              <a:t>.</a:t>
            </a:r>
            <a:endParaRPr lang="zh-CN" altLang="zh-CN" smtClean="0"/>
          </a:p>
          <a:p>
            <a:pPr lvl="1" eaLnBrk="1" hangingPunct="1"/>
            <a:r>
              <a:rPr lang="en-US" altLang="zh-CN" smtClean="0"/>
              <a:t>Capitalize every letter in a constant, and use underscores between words. For example, </a:t>
            </a:r>
            <a:r>
              <a:rPr lang="en-US" altLang="zh-CN" smtClean="0">
                <a:solidFill>
                  <a:srgbClr val="FF0000"/>
                </a:solidFill>
              </a:rPr>
              <a:t>MAX_VALUE</a:t>
            </a:r>
            <a:r>
              <a:rPr lang="en-US" altLang="zh-CN" smtClean="0"/>
              <a:t>.</a:t>
            </a:r>
            <a:endParaRPr lang="zh-CN" altLang="en-US"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475" y="1866900"/>
            <a:ext cx="306705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pPr>
              <a:defRPr/>
            </a:pPr>
            <a:fld id="{899C7945-3615-49B3-991F-19FFA26C983E}" type="slidenum">
              <a:rPr lang="zh-CN" altLang="en-US" smtClean="0"/>
              <a:pPr>
                <a:defRPr/>
              </a:pPr>
              <a:t>6</a:t>
            </a:fld>
            <a:endParaRPr lang="zh-CN" altLang="en-US"/>
          </a:p>
        </p:txBody>
      </p:sp>
    </p:spTree>
    <p:extLst>
      <p:ext uri="{BB962C8B-B14F-4D97-AF65-F5344CB8AC3E}">
        <p14:creationId xmlns:p14="http://schemas.microsoft.com/office/powerpoint/2010/main" val="3634340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2.5	Operators</a:t>
            </a:r>
            <a:endParaRPr lang="zh-CN" altLang="en-US" sz="3075" smtClean="0"/>
          </a:p>
        </p:txBody>
      </p:sp>
      <p:sp>
        <p:nvSpPr>
          <p:cNvPr id="5124" name="内容占位符 4"/>
          <p:cNvSpPr>
            <a:spLocks noGrp="1"/>
          </p:cNvSpPr>
          <p:nvPr>
            <p:ph idx="1"/>
          </p:nvPr>
        </p:nvSpPr>
        <p:spPr>
          <a:xfrm>
            <a:off x="323850" y="1196975"/>
            <a:ext cx="8640763" cy="863600"/>
          </a:xfrm>
        </p:spPr>
        <p:txBody>
          <a:bodyPr/>
          <a:lstStyle/>
          <a:p>
            <a:pPr marL="273844" indent="-191691">
              <a:defRPr/>
            </a:pPr>
            <a:r>
              <a:rPr lang="en-US" altLang="zh-CN" sz="2025" smtClean="0"/>
              <a:t>Relational operators</a:t>
            </a:r>
            <a:endParaRPr lang="zh-CN" altLang="en-US" sz="2025" smtClean="0"/>
          </a:p>
        </p:txBody>
      </p:sp>
      <p:sp>
        <p:nvSpPr>
          <p:cNvPr id="4" name="灯片编号占位符 3"/>
          <p:cNvSpPr>
            <a:spLocks noGrp="1"/>
          </p:cNvSpPr>
          <p:nvPr>
            <p:ph type="sldNum" sz="quarter" idx="12"/>
          </p:nvPr>
        </p:nvSpPr>
        <p:spPr>
          <a:xfrm>
            <a:off x="4379913" y="6408738"/>
            <a:ext cx="2351087" cy="365125"/>
          </a:xfrm>
        </p:spPr>
        <p:txBody>
          <a:bodyPr/>
          <a:lstStyle/>
          <a:p>
            <a:pPr>
              <a:defRPr/>
            </a:pPr>
            <a:fld id="{82429F85-8216-4118-B012-D2F91D5639E1}" type="slidenum">
              <a:rPr lang="zh-CN" altLang="en-US">
                <a:solidFill>
                  <a:schemeClr val="tx1">
                    <a:tint val="75000"/>
                  </a:schemeClr>
                </a:solidFill>
              </a:rPr>
              <a:pPr>
                <a:defRPr/>
              </a:pPr>
              <a:t>60</a:t>
            </a:fld>
            <a:endParaRPr lang="zh-CN" altLang="en-US">
              <a:solidFill>
                <a:schemeClr val="tx1">
                  <a:tint val="75000"/>
                </a:schemeClr>
              </a:solidFill>
            </a:endParaRPr>
          </a:p>
        </p:txBody>
      </p:sp>
      <p:graphicFrame>
        <p:nvGraphicFramePr>
          <p:cNvPr id="99333" name="Object 2"/>
          <p:cNvGraphicFramePr>
            <a:graphicFrameLocks noChangeAspect="1"/>
          </p:cNvGraphicFramePr>
          <p:nvPr/>
        </p:nvGraphicFramePr>
        <p:xfrm>
          <a:off x="-468313" y="2565400"/>
          <a:ext cx="9926638" cy="2974975"/>
        </p:xfrm>
        <a:graphic>
          <a:graphicData uri="http://schemas.openxmlformats.org/presentationml/2006/ole">
            <mc:AlternateContent xmlns:mc="http://schemas.openxmlformats.org/markup-compatibility/2006">
              <mc:Choice xmlns:v="urn:schemas-microsoft-com:vml" Requires="v">
                <p:oleObj spid="_x0000_s99427" name="文档" r:id="rId3" imgW="5443923" imgH="1631937" progId="Word.Document.12">
                  <p:embed/>
                </p:oleObj>
              </mc:Choice>
              <mc:Fallback>
                <p:oleObj name="文档" r:id="rId3" imgW="5443923" imgH="1631937" progId="Word.Document.1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565400"/>
                        <a:ext cx="9926638"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2.5	Operators</a:t>
            </a:r>
            <a:endParaRPr lang="zh-CN" altLang="en-US" sz="3075" smtClean="0"/>
          </a:p>
        </p:txBody>
      </p:sp>
      <p:sp>
        <p:nvSpPr>
          <p:cNvPr id="6148" name="内容占位符 4"/>
          <p:cNvSpPr>
            <a:spLocks noGrp="1"/>
          </p:cNvSpPr>
          <p:nvPr>
            <p:ph idx="1"/>
          </p:nvPr>
        </p:nvSpPr>
        <p:spPr>
          <a:xfrm>
            <a:off x="323850" y="1196975"/>
            <a:ext cx="8640763" cy="719138"/>
          </a:xfrm>
        </p:spPr>
        <p:txBody>
          <a:bodyPr/>
          <a:lstStyle/>
          <a:p>
            <a:pPr marL="273844" indent="-191691">
              <a:defRPr/>
            </a:pPr>
            <a:r>
              <a:rPr lang="en-US" altLang="zh-CN" sz="2025" smtClean="0"/>
              <a:t> Logical operators</a:t>
            </a:r>
            <a:endParaRPr lang="zh-CN" altLang="en-US" sz="2025" smtClean="0"/>
          </a:p>
        </p:txBody>
      </p:sp>
      <p:sp>
        <p:nvSpPr>
          <p:cNvPr id="4" name="灯片编号占位符 3"/>
          <p:cNvSpPr>
            <a:spLocks noGrp="1"/>
          </p:cNvSpPr>
          <p:nvPr>
            <p:ph type="sldNum" sz="quarter" idx="12"/>
          </p:nvPr>
        </p:nvSpPr>
        <p:spPr>
          <a:xfrm>
            <a:off x="4379913" y="6408738"/>
            <a:ext cx="2351087" cy="365125"/>
          </a:xfrm>
        </p:spPr>
        <p:txBody>
          <a:bodyPr/>
          <a:lstStyle/>
          <a:p>
            <a:pPr>
              <a:defRPr/>
            </a:pPr>
            <a:fld id="{4D873CDC-693F-4373-A1F5-E4D64DCC8D0D}" type="slidenum">
              <a:rPr lang="zh-CN" altLang="en-US">
                <a:solidFill>
                  <a:schemeClr val="tx1">
                    <a:tint val="75000"/>
                  </a:schemeClr>
                </a:solidFill>
              </a:rPr>
              <a:pPr>
                <a:defRPr/>
              </a:pPr>
              <a:t>61</a:t>
            </a:fld>
            <a:endParaRPr lang="zh-CN" altLang="en-US">
              <a:solidFill>
                <a:schemeClr val="tx1">
                  <a:tint val="75000"/>
                </a:schemeClr>
              </a:solidFill>
            </a:endParaRPr>
          </a:p>
        </p:txBody>
      </p:sp>
      <p:graphicFrame>
        <p:nvGraphicFramePr>
          <p:cNvPr id="100357" name="Object 2"/>
          <p:cNvGraphicFramePr>
            <a:graphicFrameLocks noChangeAspect="1"/>
          </p:cNvGraphicFramePr>
          <p:nvPr/>
        </p:nvGraphicFramePr>
        <p:xfrm>
          <a:off x="-468313" y="1844675"/>
          <a:ext cx="9612313" cy="4011613"/>
        </p:xfrm>
        <a:graphic>
          <a:graphicData uri="http://schemas.openxmlformats.org/presentationml/2006/ole">
            <mc:AlternateContent xmlns:mc="http://schemas.openxmlformats.org/markup-compatibility/2006">
              <mc:Choice xmlns:v="urn:schemas-microsoft-com:vml" Requires="v">
                <p:oleObj spid="_x0000_s100451" name="文档" r:id="rId3" imgW="5443923" imgH="2622255" progId="Word.Document.12">
                  <p:embed/>
                </p:oleObj>
              </mc:Choice>
              <mc:Fallback>
                <p:oleObj name="文档" r:id="rId3" imgW="5443923" imgH="2622255" progId="Word.Document.1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844675"/>
                        <a:ext cx="9612313" cy="401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5" name="Rectangle 3"/>
          <p:cNvSpPr>
            <a:spLocks noGrp="1" noChangeArrowheads="1"/>
          </p:cNvSpPr>
          <p:nvPr>
            <p:ph idx="1"/>
          </p:nvPr>
        </p:nvSpPr>
        <p:spPr>
          <a:xfrm>
            <a:off x="760413" y="1987550"/>
            <a:ext cx="7772400" cy="4465638"/>
          </a:xfrm>
        </p:spPr>
        <p:txBody>
          <a:bodyPr/>
          <a:lstStyle/>
          <a:p>
            <a:pPr marL="0" indent="723900">
              <a:buFont typeface="Wingdings" panose="05000000000000000000" pitchFamily="2" charset="2"/>
              <a:buNone/>
            </a:pPr>
            <a:r>
              <a:rPr lang="zh-CN" altLang="en-US" sz="2800" dirty="0" smtClean="0"/>
              <a:t>运算符“</a:t>
            </a:r>
            <a:r>
              <a:rPr lang="en-US" altLang="zh-CN" sz="2800" dirty="0" smtClean="0"/>
              <a:t>&amp;&amp;”</a:t>
            </a:r>
            <a:r>
              <a:rPr lang="zh-CN" altLang="en-US" sz="2800" dirty="0" smtClean="0"/>
              <a:t>为简洁与运算符，运算符“</a:t>
            </a:r>
            <a:r>
              <a:rPr lang="en-US" altLang="zh-CN" sz="2800" dirty="0" smtClean="0"/>
              <a:t>&amp;”</a:t>
            </a:r>
            <a:r>
              <a:rPr lang="zh-CN" altLang="en-US" sz="2800" dirty="0" smtClean="0"/>
              <a:t>为非简洁与运算符，它们的区别如下：</a:t>
            </a:r>
          </a:p>
          <a:p>
            <a:pPr marL="0" indent="723900"/>
            <a:r>
              <a:rPr lang="zh-CN" altLang="en-US" sz="2800" dirty="0" smtClean="0"/>
              <a:t>运算符“</a:t>
            </a:r>
            <a:r>
              <a:rPr lang="en-US" altLang="zh-CN" sz="2800" dirty="0" smtClean="0"/>
              <a:t>&amp;&amp;”</a:t>
            </a:r>
            <a:r>
              <a:rPr lang="zh-CN" altLang="en-US" sz="2800" dirty="0" smtClean="0"/>
              <a:t>只有在其左侧为</a:t>
            </a:r>
            <a:r>
              <a:rPr lang="en-US" altLang="zh-CN" sz="2800" dirty="0" smtClean="0"/>
              <a:t>true</a:t>
            </a:r>
            <a:r>
              <a:rPr lang="zh-CN" altLang="en-US" sz="2800" dirty="0" smtClean="0"/>
              <a:t>时，才运算其右侧的逻辑表达式，否则直接返回运算结果</a:t>
            </a:r>
            <a:r>
              <a:rPr lang="en-US" altLang="zh-CN" sz="2800" dirty="0" smtClean="0"/>
              <a:t>false</a:t>
            </a:r>
            <a:r>
              <a:rPr lang="zh-CN" altLang="en-US" sz="2800" dirty="0" smtClean="0"/>
              <a:t>。</a:t>
            </a:r>
          </a:p>
          <a:p>
            <a:pPr marL="0" indent="723900"/>
            <a:r>
              <a:rPr lang="zh-CN" altLang="en-US" sz="2800" dirty="0" smtClean="0"/>
              <a:t>运算符“</a:t>
            </a:r>
            <a:r>
              <a:rPr lang="en-US" altLang="zh-CN" sz="2800" dirty="0" smtClean="0"/>
              <a:t>&amp;”</a:t>
            </a:r>
            <a:r>
              <a:rPr lang="zh-CN" altLang="en-US" sz="2800" dirty="0" smtClean="0"/>
              <a:t>无论其左侧为</a:t>
            </a:r>
            <a:r>
              <a:rPr lang="en-US" altLang="zh-CN" sz="2800" dirty="0" smtClean="0"/>
              <a:t>true</a:t>
            </a:r>
            <a:r>
              <a:rPr lang="zh-CN" altLang="en-US" sz="2800" dirty="0" smtClean="0"/>
              <a:t>或</a:t>
            </a:r>
            <a:r>
              <a:rPr lang="en-US" altLang="zh-CN" sz="2800" dirty="0" smtClean="0"/>
              <a:t>false</a:t>
            </a:r>
            <a:r>
              <a:rPr lang="zh-CN" altLang="en-US" sz="2800" dirty="0" smtClean="0"/>
              <a:t>，都要运算其右侧的逻辑表达式，最后才返回运算结果。</a:t>
            </a:r>
          </a:p>
        </p:txBody>
      </p:sp>
      <p:sp>
        <p:nvSpPr>
          <p:cNvPr id="535554" name="Rectangle 2"/>
          <p:cNvSpPr>
            <a:spLocks noGrp="1" noChangeArrowheads="1"/>
          </p:cNvSpPr>
          <p:nvPr>
            <p:ph type="title"/>
          </p:nvPr>
        </p:nvSpPr>
        <p:spPr>
          <a:xfrm>
            <a:off x="1150938" y="214313"/>
            <a:ext cx="6950075" cy="1462087"/>
          </a:xfrm>
        </p:spPr>
        <p:txBody>
          <a:bodyPr>
            <a:normAutofit/>
          </a:bodyPr>
          <a:lstStyle/>
          <a:p>
            <a:pPr algn="ctr" fontAlgn="auto">
              <a:spcAft>
                <a:spcPts val="0"/>
              </a:spcAft>
              <a:defRPr/>
            </a:pPr>
            <a:r>
              <a:rPr lang="zh-CN" altLang="en-US" sz="4000" dirty="0"/>
              <a:t>运算符“</a:t>
            </a:r>
            <a:r>
              <a:rPr lang="en-US" altLang="zh-CN" sz="4000" dirty="0"/>
              <a:t>&amp;&amp;”</a:t>
            </a:r>
            <a:r>
              <a:rPr lang="zh-CN" altLang="en-US" sz="4000" dirty="0"/>
              <a:t>和“</a:t>
            </a:r>
            <a:r>
              <a:rPr lang="en-US" altLang="zh-CN" sz="4000" dirty="0"/>
              <a:t>&amp;”</a:t>
            </a:r>
            <a:r>
              <a:rPr lang="zh-CN" altLang="en-US" sz="4000" dirty="0"/>
              <a:t>的区别</a:t>
            </a:r>
          </a:p>
        </p:txBody>
      </p:sp>
      <p:sp>
        <p:nvSpPr>
          <p:cNvPr id="10138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191521CD-DFA2-4007-AD64-DFDEFC0160BE}" type="slidenum">
              <a:rPr lang="en-US" altLang="zh-CN" sz="1000">
                <a:latin typeface="Arial" panose="020B0604020202020204" pitchFamily="34" charset="0"/>
              </a:rPr>
              <a:pPr fontAlgn="base">
                <a:spcBef>
                  <a:spcPct val="0"/>
                </a:spcBef>
                <a:spcAft>
                  <a:spcPct val="0"/>
                </a:spcAft>
              </a:pPr>
              <a:t>62</a:t>
            </a:fld>
            <a:endParaRPr lang="en-US" altLang="zh-CN"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535555">
                                            <p:txEl>
                                              <p:pRg st="1" end="1"/>
                                            </p:txEl>
                                          </p:spTgt>
                                        </p:tgtEl>
                                        <p:attrNameLst>
                                          <p:attrName>style.visibility</p:attrName>
                                        </p:attrNameLst>
                                      </p:cBhvr>
                                      <p:to>
                                        <p:strVal val="visible"/>
                                      </p:to>
                                    </p:set>
                                    <p:anim calcmode="lin" valueType="num">
                                      <p:cBhvr>
                                        <p:cTn id="7" dur="1000" fill="hold"/>
                                        <p:tgtEl>
                                          <p:spTgt spid="535555">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53555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35555">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nodeType="clickEffect">
                                  <p:stCondLst>
                                    <p:cond delay="0"/>
                                  </p:stCondLst>
                                  <p:childTnLst>
                                    <p:set>
                                      <p:cBhvr>
                                        <p:cTn id="13" dur="1" fill="hold">
                                          <p:stCondLst>
                                            <p:cond delay="0"/>
                                          </p:stCondLst>
                                        </p:cTn>
                                        <p:tgtEl>
                                          <p:spTgt spid="535555">
                                            <p:txEl>
                                              <p:pRg st="2" end="2"/>
                                            </p:txEl>
                                          </p:spTgt>
                                        </p:tgtEl>
                                        <p:attrNameLst>
                                          <p:attrName>style.visibility</p:attrName>
                                        </p:attrNameLst>
                                      </p:cBhvr>
                                      <p:to>
                                        <p:strVal val="visible"/>
                                      </p:to>
                                    </p:set>
                                    <p:animEffect transition="in" filter="checkerboard(across)">
                                      <p:cBhvr>
                                        <p:cTn id="14" dur="500"/>
                                        <p:tgtEl>
                                          <p:spTgt spid="535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3"/>
          <p:cNvSpPr>
            <a:spLocks noGrp="1" noChangeArrowheads="1"/>
          </p:cNvSpPr>
          <p:nvPr>
            <p:ph idx="1"/>
          </p:nvPr>
        </p:nvSpPr>
        <p:spPr>
          <a:xfrm>
            <a:off x="739775" y="1922998"/>
            <a:ext cx="7772400" cy="3816350"/>
          </a:xfrm>
        </p:spPr>
        <p:txBody>
          <a:bodyPr/>
          <a:lstStyle/>
          <a:p>
            <a:pPr marL="0" indent="723900">
              <a:buFont typeface="Wingdings" panose="05000000000000000000" pitchFamily="2" charset="2"/>
              <a:buNone/>
            </a:pPr>
            <a:r>
              <a:rPr lang="zh-CN" altLang="en-US" sz="2800" dirty="0" smtClean="0"/>
              <a:t>运算符“</a:t>
            </a:r>
            <a:r>
              <a:rPr lang="en-US" altLang="zh-CN" sz="2800" dirty="0" smtClean="0"/>
              <a:t>||”</a:t>
            </a:r>
            <a:r>
              <a:rPr lang="zh-CN" altLang="en-US" sz="2800" dirty="0" smtClean="0"/>
              <a:t>为简洁或运算符，运算符“</a:t>
            </a:r>
            <a:r>
              <a:rPr lang="en-US" altLang="zh-CN" sz="2800" dirty="0" smtClean="0"/>
              <a:t>|”</a:t>
            </a:r>
            <a:r>
              <a:rPr lang="zh-CN" altLang="en-US" sz="2800" dirty="0" smtClean="0"/>
              <a:t>为非简洁或运算符，它们的区别如下：</a:t>
            </a:r>
          </a:p>
          <a:p>
            <a:pPr marL="0" indent="723900">
              <a:buFont typeface="Wingdings" panose="05000000000000000000" pitchFamily="2" charset="2"/>
              <a:buNone/>
            </a:pPr>
            <a:endParaRPr lang="zh-CN" altLang="en-US" sz="900" dirty="0" smtClean="0"/>
          </a:p>
          <a:p>
            <a:pPr marL="0" indent="723900"/>
            <a:r>
              <a:rPr lang="zh-CN" altLang="en-US" sz="2800" dirty="0" smtClean="0"/>
              <a:t>运算符“</a:t>
            </a:r>
            <a:r>
              <a:rPr lang="en-US" altLang="zh-CN" sz="2800" dirty="0" smtClean="0"/>
              <a:t>||”</a:t>
            </a:r>
            <a:r>
              <a:rPr lang="zh-CN" altLang="en-US" sz="2800" dirty="0" smtClean="0"/>
              <a:t>只有在其左侧为</a:t>
            </a:r>
            <a:r>
              <a:rPr lang="en-US" altLang="zh-CN" sz="2800" dirty="0" smtClean="0"/>
              <a:t>false</a:t>
            </a:r>
            <a:r>
              <a:rPr lang="zh-CN" altLang="en-US" sz="2800" dirty="0" smtClean="0"/>
              <a:t>时，才运算其右侧的逻辑表达式，否则直接返回运算结果</a:t>
            </a:r>
            <a:r>
              <a:rPr lang="en-US" altLang="zh-CN" sz="2800" dirty="0" smtClean="0"/>
              <a:t>true</a:t>
            </a:r>
            <a:r>
              <a:rPr lang="zh-CN" altLang="en-US" sz="2800" dirty="0" smtClean="0"/>
              <a:t>。</a:t>
            </a:r>
          </a:p>
          <a:p>
            <a:pPr marL="0" indent="723900"/>
            <a:r>
              <a:rPr lang="zh-CN" altLang="en-US" sz="2800" dirty="0" smtClean="0"/>
              <a:t>运算符“</a:t>
            </a:r>
            <a:r>
              <a:rPr lang="en-US" altLang="zh-CN" sz="2800" dirty="0" smtClean="0"/>
              <a:t>|”</a:t>
            </a:r>
            <a:r>
              <a:rPr lang="zh-CN" altLang="en-US" sz="2800" dirty="0" smtClean="0"/>
              <a:t>无论其左侧为</a:t>
            </a:r>
            <a:r>
              <a:rPr lang="en-US" altLang="zh-CN" sz="2800" dirty="0" smtClean="0"/>
              <a:t>true</a:t>
            </a:r>
            <a:r>
              <a:rPr lang="zh-CN" altLang="en-US" sz="2800" dirty="0" smtClean="0"/>
              <a:t>或</a:t>
            </a:r>
            <a:r>
              <a:rPr lang="en-US" altLang="zh-CN" sz="2800" dirty="0" smtClean="0"/>
              <a:t>false</a:t>
            </a:r>
            <a:r>
              <a:rPr lang="zh-CN" altLang="en-US" sz="2800" dirty="0" smtClean="0"/>
              <a:t>，都要运算其右侧的逻辑表达式，最后才返回运算结果。</a:t>
            </a:r>
          </a:p>
        </p:txBody>
      </p:sp>
      <p:sp>
        <p:nvSpPr>
          <p:cNvPr id="539650" name="Rectangle 2"/>
          <p:cNvSpPr>
            <a:spLocks noGrp="1" noChangeArrowheads="1"/>
          </p:cNvSpPr>
          <p:nvPr>
            <p:ph type="title"/>
          </p:nvPr>
        </p:nvSpPr>
        <p:spPr>
          <a:xfrm>
            <a:off x="1150938" y="214313"/>
            <a:ext cx="6950075" cy="1462087"/>
          </a:xfrm>
        </p:spPr>
        <p:txBody>
          <a:bodyPr/>
          <a:lstStyle/>
          <a:p>
            <a:pPr algn="ctr" fontAlgn="auto">
              <a:spcAft>
                <a:spcPts val="0"/>
              </a:spcAft>
              <a:defRPr/>
            </a:pPr>
            <a:r>
              <a:rPr lang="zh-CN" altLang="en-US" sz="4000" dirty="0"/>
              <a:t>运算符“</a:t>
            </a:r>
            <a:r>
              <a:rPr lang="en-US" altLang="zh-CN" sz="4000" dirty="0"/>
              <a:t>||”</a:t>
            </a:r>
            <a:r>
              <a:rPr lang="zh-CN" altLang="en-US" sz="4000" dirty="0"/>
              <a:t>和“</a:t>
            </a:r>
            <a:r>
              <a:rPr lang="en-US" altLang="zh-CN" sz="4000" dirty="0"/>
              <a:t>|”</a:t>
            </a:r>
            <a:r>
              <a:rPr lang="zh-CN" altLang="en-US" sz="4000" dirty="0"/>
              <a:t>的区别</a:t>
            </a:r>
          </a:p>
        </p:txBody>
      </p:sp>
      <p:sp>
        <p:nvSpPr>
          <p:cNvPr id="103428" name="Rectangle 4"/>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103429"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CD3D810C-0A42-4E6D-AD5D-A6F47779C293}" type="slidenum">
              <a:rPr lang="en-US" altLang="zh-CN" sz="1000">
                <a:latin typeface="Arial" panose="020B0604020202020204" pitchFamily="34" charset="0"/>
              </a:rPr>
              <a:pPr fontAlgn="base">
                <a:spcBef>
                  <a:spcPct val="0"/>
                </a:spcBef>
                <a:spcAft>
                  <a:spcPct val="0"/>
                </a:spcAft>
              </a:pPr>
              <a:t>63</a:t>
            </a:fld>
            <a:endParaRPr lang="en-US" altLang="zh-CN"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9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9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0"/>
            <a:ext cx="8229600" cy="1143000"/>
          </a:xfrm>
        </p:spPr>
        <p:txBody>
          <a:bodyPr/>
          <a:lstStyle/>
          <a:p>
            <a:pPr>
              <a:defRPr/>
            </a:pPr>
            <a:r>
              <a:rPr lang="en-US" altLang="zh-CN" sz="3075" dirty="0" smtClean="0"/>
              <a:t>example</a:t>
            </a:r>
            <a:endParaRPr lang="zh-CN" altLang="en-US" sz="3075" dirty="0"/>
          </a:p>
        </p:txBody>
      </p:sp>
      <p:pic>
        <p:nvPicPr>
          <p:cNvPr id="10547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33500"/>
            <a:ext cx="4876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0550" y="1295400"/>
            <a:ext cx="50006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7" name="矩形 6"/>
          <p:cNvSpPr>
            <a:spLocks noChangeArrowheads="1"/>
          </p:cNvSpPr>
          <p:nvPr/>
        </p:nvSpPr>
        <p:spPr bwMode="auto">
          <a:xfrm>
            <a:off x="1328738" y="5910263"/>
            <a:ext cx="2376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a:solidFill>
                  <a:srgbClr val="222222"/>
                </a:solidFill>
                <a:latin typeface="Helvetica Neue"/>
              </a:rPr>
              <a:t>Shortcircuiting And</a:t>
            </a:r>
            <a:endParaRPr lang="zh-CN" altLang="en-US"/>
          </a:p>
        </p:txBody>
      </p:sp>
      <p:sp>
        <p:nvSpPr>
          <p:cNvPr id="105478" name="矩形 7"/>
          <p:cNvSpPr>
            <a:spLocks noChangeArrowheads="1"/>
          </p:cNvSpPr>
          <p:nvPr/>
        </p:nvSpPr>
        <p:spPr bwMode="auto">
          <a:xfrm>
            <a:off x="5684838" y="5905500"/>
            <a:ext cx="145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a:solidFill>
                  <a:srgbClr val="222222"/>
                </a:solidFill>
                <a:latin typeface="Helvetica Neue"/>
              </a:rPr>
              <a:t>Logical And</a:t>
            </a:r>
            <a:endParaRPr lang="zh-CN" altLang="en-US"/>
          </a:p>
        </p:txBody>
      </p:sp>
      <p:sp>
        <p:nvSpPr>
          <p:cNvPr id="9" name="矩形 8"/>
          <p:cNvSpPr/>
          <p:nvPr/>
        </p:nvSpPr>
        <p:spPr>
          <a:xfrm>
            <a:off x="2173288" y="2136775"/>
            <a:ext cx="342900" cy="3889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4763" y="5535613"/>
            <a:ext cx="342901" cy="3889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6556375" y="2136775"/>
            <a:ext cx="344488" cy="3889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矩形 11"/>
          <p:cNvSpPr/>
          <p:nvPr/>
        </p:nvSpPr>
        <p:spPr>
          <a:xfrm>
            <a:off x="4373563" y="5554663"/>
            <a:ext cx="344487" cy="3889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灯片编号占位符 1"/>
          <p:cNvSpPr>
            <a:spLocks noGrp="1"/>
          </p:cNvSpPr>
          <p:nvPr>
            <p:ph type="sldNum" sz="quarter" idx="12"/>
          </p:nvPr>
        </p:nvSpPr>
        <p:spPr/>
        <p:txBody>
          <a:bodyPr/>
          <a:lstStyle/>
          <a:p>
            <a:pPr>
              <a:defRPr/>
            </a:pPr>
            <a:fld id="{D20FC618-B590-4A65-B48A-CFAB995E94E9}" type="slidenum">
              <a:rPr lang="zh-CN" altLang="en-US"/>
              <a:pPr>
                <a:defRPr/>
              </a:pPr>
              <a:t>64</a:t>
            </a:fld>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2.5	Operators</a:t>
            </a:r>
            <a:endParaRPr lang="zh-CN" altLang="en-US" sz="3075" smtClean="0"/>
          </a:p>
        </p:txBody>
      </p:sp>
      <p:sp>
        <p:nvSpPr>
          <p:cNvPr id="5" name="内容占位符 4"/>
          <p:cNvSpPr>
            <a:spLocks noGrp="1"/>
          </p:cNvSpPr>
          <p:nvPr>
            <p:ph idx="1"/>
          </p:nvPr>
        </p:nvSpPr>
        <p:spPr>
          <a:xfrm>
            <a:off x="323850" y="1196975"/>
            <a:ext cx="8640763" cy="576263"/>
          </a:xfrm>
        </p:spPr>
        <p:txBody>
          <a:bodyPr rtlCol="0">
            <a:normAutofit/>
          </a:bodyPr>
          <a:lstStyle/>
          <a:p>
            <a:pPr marL="273844" indent="-191691" fontAlgn="auto">
              <a:spcAft>
                <a:spcPts val="0"/>
              </a:spcAft>
              <a:buFont typeface="Arial" pitchFamily="34" charset="0"/>
              <a:buChar char="•"/>
              <a:defRPr/>
            </a:pPr>
            <a:r>
              <a:rPr lang="en-US" altLang="zh-CN" sz="2025" dirty="0" smtClean="0"/>
              <a:t>Bitwise operators</a:t>
            </a:r>
            <a:endParaRPr lang="zh-CN" altLang="en-US" sz="2025" dirty="0"/>
          </a:p>
        </p:txBody>
      </p:sp>
      <p:graphicFrame>
        <p:nvGraphicFramePr>
          <p:cNvPr id="106500" name="Object 2"/>
          <p:cNvGraphicFramePr>
            <a:graphicFrameLocks noChangeAspect="1"/>
          </p:cNvGraphicFramePr>
          <p:nvPr/>
        </p:nvGraphicFramePr>
        <p:xfrm>
          <a:off x="185738" y="2060575"/>
          <a:ext cx="8570912" cy="4138613"/>
        </p:xfrm>
        <a:graphic>
          <a:graphicData uri="http://schemas.openxmlformats.org/presentationml/2006/ole">
            <mc:AlternateContent xmlns:mc="http://schemas.openxmlformats.org/markup-compatibility/2006">
              <mc:Choice xmlns:v="urn:schemas-microsoft-com:vml" Requires="v">
                <p:oleObj spid="_x0000_s106595" name="文档" r:id="rId3" imgW="5443923" imgH="2622255" progId="Word.Document.12">
                  <p:embed/>
                </p:oleObj>
              </mc:Choice>
              <mc:Fallback>
                <p:oleObj name="文档" r:id="rId3" imgW="5443923" imgH="2622255" progId="Word.Document.1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8" y="2060575"/>
                        <a:ext cx="8570912"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C8A12C93-F338-46FE-BDC5-C0622F4AABB3}" type="slidenum">
              <a:rPr lang="zh-CN" altLang="en-US"/>
              <a:pPr>
                <a:defRPr/>
              </a:pPr>
              <a:t>65</a:t>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2.5	Operators</a:t>
            </a:r>
            <a:endParaRPr lang="zh-CN" altLang="en-US" sz="3075" smtClean="0"/>
          </a:p>
        </p:txBody>
      </p:sp>
      <p:sp>
        <p:nvSpPr>
          <p:cNvPr id="59395" name="内容占位符 4"/>
          <p:cNvSpPr>
            <a:spLocks noGrp="1"/>
          </p:cNvSpPr>
          <p:nvPr>
            <p:ph idx="1"/>
          </p:nvPr>
        </p:nvSpPr>
        <p:spPr>
          <a:xfrm>
            <a:off x="323850" y="1196975"/>
            <a:ext cx="8640763" cy="1800225"/>
          </a:xfrm>
        </p:spPr>
        <p:txBody>
          <a:bodyPr/>
          <a:lstStyle/>
          <a:p>
            <a:pPr marL="273844" indent="-191691">
              <a:defRPr/>
            </a:pPr>
            <a:r>
              <a:rPr lang="en-US" altLang="zh-CN" sz="2025" smtClean="0"/>
              <a:t>Conditional operator</a:t>
            </a:r>
          </a:p>
          <a:p>
            <a:pPr marL="273844" indent="-191691">
              <a:defRPr/>
            </a:pPr>
            <a:r>
              <a:rPr lang="en-US" altLang="zh-CN" sz="2800" smtClean="0"/>
              <a:t>&lt;boolean_expression&gt; ? &lt;expression1&gt; :&lt; expression2</a:t>
            </a:r>
            <a:r>
              <a:rPr lang="en-US" altLang="zh-CN" sz="2025" smtClean="0"/>
              <a:t>&gt;</a:t>
            </a:r>
            <a:endParaRPr lang="zh-CN" altLang="zh-CN" sz="2025" smtClean="0"/>
          </a:p>
          <a:p>
            <a:pPr marL="273844" indent="-191691">
              <a:defRPr/>
            </a:pPr>
            <a:r>
              <a:rPr lang="en-US" altLang="zh-CN" sz="2025" smtClean="0"/>
              <a:t>Example</a:t>
            </a:r>
            <a:endParaRPr lang="zh-CN" altLang="en-US" sz="2025" smtClean="0"/>
          </a:p>
        </p:txBody>
      </p:sp>
      <p:sp>
        <p:nvSpPr>
          <p:cNvPr id="107524" name="矩形 5"/>
          <p:cNvSpPr>
            <a:spLocks noChangeArrowheads="1"/>
          </p:cNvSpPr>
          <p:nvPr/>
        </p:nvSpPr>
        <p:spPr bwMode="auto">
          <a:xfrm>
            <a:off x="1908175" y="3284538"/>
            <a:ext cx="457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a:latin typeface="Calibri" panose="020F0502020204030204" pitchFamily="34" charset="0"/>
              </a:rPr>
              <a:t>if (a &gt; b) {</a:t>
            </a:r>
            <a:endParaRPr lang="zh-CN" altLang="zh-CN">
              <a:latin typeface="Calibri" panose="020F0502020204030204" pitchFamily="34" charset="0"/>
            </a:endParaRPr>
          </a:p>
          <a:p>
            <a:pPr eaLnBrk="1" hangingPunct="1"/>
            <a:r>
              <a:rPr lang="en-US" altLang="zh-CN">
                <a:latin typeface="Calibri" panose="020F0502020204030204" pitchFamily="34" charset="0"/>
              </a:rPr>
              <a:t>     max = a;</a:t>
            </a:r>
            <a:endParaRPr lang="zh-CN" altLang="zh-CN">
              <a:latin typeface="Calibri" panose="020F0502020204030204" pitchFamily="34" charset="0"/>
            </a:endParaRPr>
          </a:p>
          <a:p>
            <a:pPr eaLnBrk="1" hangingPunct="1"/>
            <a:r>
              <a:rPr lang="en-US" altLang="zh-CN">
                <a:latin typeface="Calibri" panose="020F0502020204030204" pitchFamily="34" charset="0"/>
              </a:rPr>
              <a:t>}	</a:t>
            </a:r>
            <a:endParaRPr lang="zh-CN" altLang="zh-CN">
              <a:latin typeface="Calibri" panose="020F0502020204030204" pitchFamily="34" charset="0"/>
            </a:endParaRPr>
          </a:p>
          <a:p>
            <a:pPr eaLnBrk="1" hangingPunct="1"/>
            <a:r>
              <a:rPr lang="en-US" altLang="zh-CN">
                <a:latin typeface="Calibri" panose="020F0502020204030204" pitchFamily="34" charset="0"/>
              </a:rPr>
              <a:t>else {</a:t>
            </a:r>
            <a:endParaRPr lang="zh-CN" altLang="zh-CN">
              <a:latin typeface="Calibri" panose="020F0502020204030204" pitchFamily="34" charset="0"/>
            </a:endParaRPr>
          </a:p>
          <a:p>
            <a:pPr eaLnBrk="1" hangingPunct="1"/>
            <a:r>
              <a:rPr lang="en-US" altLang="zh-CN">
                <a:latin typeface="Calibri" panose="020F0502020204030204" pitchFamily="34" charset="0"/>
              </a:rPr>
              <a:t>     max = b;</a:t>
            </a:r>
            <a:endParaRPr lang="zh-CN" altLang="zh-CN">
              <a:latin typeface="Calibri" panose="020F0502020204030204" pitchFamily="34" charset="0"/>
            </a:endParaRPr>
          </a:p>
          <a:p>
            <a:pPr eaLnBrk="1" hangingPunct="1"/>
            <a:r>
              <a:rPr lang="en-US" altLang="zh-CN">
                <a:latin typeface="Calibri" panose="020F0502020204030204" pitchFamily="34" charset="0"/>
              </a:rPr>
              <a:t>}</a:t>
            </a:r>
            <a:endParaRPr lang="zh-CN" altLang="zh-CN">
              <a:latin typeface="Calibri" panose="020F0502020204030204" pitchFamily="34" charset="0"/>
            </a:endParaRPr>
          </a:p>
          <a:p>
            <a:pPr eaLnBrk="1" hangingPunct="1"/>
            <a:r>
              <a:rPr lang="en-US" altLang="zh-CN">
                <a:latin typeface="Calibri" panose="020F0502020204030204" pitchFamily="34" charset="0"/>
              </a:rPr>
              <a:t>can be rewritten in a single line like this: </a:t>
            </a:r>
            <a:endParaRPr lang="zh-CN" altLang="zh-CN">
              <a:latin typeface="Calibri" panose="020F0502020204030204" pitchFamily="34" charset="0"/>
            </a:endParaRPr>
          </a:p>
          <a:p>
            <a:pPr eaLnBrk="1" hangingPunct="1"/>
            <a:r>
              <a:rPr lang="en-US" altLang="zh-CN">
                <a:latin typeface="Calibri" panose="020F0502020204030204" pitchFamily="34" charset="0"/>
              </a:rPr>
              <a:t>max = (a &gt; b) ? a : b;</a:t>
            </a:r>
            <a:endParaRPr lang="zh-CN" altLang="zh-CN">
              <a:latin typeface="Calibri" panose="020F0502020204030204" pitchFamily="34" charset="0"/>
            </a:endParaRPr>
          </a:p>
        </p:txBody>
      </p:sp>
      <p:sp>
        <p:nvSpPr>
          <p:cNvPr id="2" name="灯片编号占位符 1"/>
          <p:cNvSpPr>
            <a:spLocks noGrp="1"/>
          </p:cNvSpPr>
          <p:nvPr>
            <p:ph type="sldNum" sz="quarter" idx="12"/>
          </p:nvPr>
        </p:nvSpPr>
        <p:spPr/>
        <p:txBody>
          <a:bodyPr/>
          <a:lstStyle/>
          <a:p>
            <a:pPr>
              <a:defRPr/>
            </a:pPr>
            <a:fld id="{6422A0B7-9D23-4E75-8832-D4434EC4DA81}" type="slidenum">
              <a:rPr lang="zh-CN" altLang="en-US"/>
              <a:pPr>
                <a:defRPr/>
              </a:pPr>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2.5	Operators</a:t>
            </a:r>
            <a:endParaRPr lang="zh-CN" altLang="en-US" sz="3075" smtClean="0"/>
          </a:p>
        </p:txBody>
      </p:sp>
      <p:sp>
        <p:nvSpPr>
          <p:cNvPr id="5" name="内容占位符 4"/>
          <p:cNvSpPr>
            <a:spLocks noGrp="1"/>
          </p:cNvSpPr>
          <p:nvPr>
            <p:ph idx="1"/>
          </p:nvPr>
        </p:nvSpPr>
        <p:spPr>
          <a:xfrm>
            <a:off x="423863" y="989013"/>
            <a:ext cx="8640762" cy="576262"/>
          </a:xfrm>
        </p:spPr>
        <p:txBody>
          <a:bodyPr rtlCol="0">
            <a:normAutofit/>
          </a:bodyPr>
          <a:lstStyle/>
          <a:p>
            <a:pPr marL="273844" indent="-191691" fontAlgn="auto">
              <a:spcAft>
                <a:spcPts val="0"/>
              </a:spcAft>
              <a:buFont typeface="Arial" pitchFamily="34" charset="0"/>
              <a:buChar char="•"/>
              <a:defRPr/>
            </a:pPr>
            <a:r>
              <a:rPr lang="en-US" altLang="zh-CN" sz="2025" dirty="0" smtClean="0"/>
              <a:t>Operator Precedence</a:t>
            </a:r>
            <a:endParaRPr lang="zh-CN" altLang="en-US" sz="2025" dirty="0"/>
          </a:p>
        </p:txBody>
      </p:sp>
      <p:graphicFrame>
        <p:nvGraphicFramePr>
          <p:cNvPr id="108548" name="Object 1"/>
          <p:cNvGraphicFramePr>
            <a:graphicFrameLocks noChangeAspect="1"/>
          </p:cNvGraphicFramePr>
          <p:nvPr/>
        </p:nvGraphicFramePr>
        <p:xfrm>
          <a:off x="252413" y="1565275"/>
          <a:ext cx="9145587" cy="4941888"/>
        </p:xfrm>
        <a:graphic>
          <a:graphicData uri="http://schemas.openxmlformats.org/presentationml/2006/ole">
            <mc:AlternateContent xmlns:mc="http://schemas.openxmlformats.org/markup-compatibility/2006">
              <mc:Choice xmlns:v="urn:schemas-microsoft-com:vml" Requires="v">
                <p:oleObj spid="_x0000_s108643" name="文档" r:id="rId3" imgW="5312562" imgH="3506416" progId="Word.Document.12">
                  <p:embed/>
                </p:oleObj>
              </mc:Choice>
              <mc:Fallback>
                <p:oleObj name="文档" r:id="rId3" imgW="5312562" imgH="3506416" progId="Word.Document.1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565275"/>
                        <a:ext cx="9145587" cy="49418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F27B7694-2CB9-498D-B4A0-46C241443B43}" type="slidenum">
              <a:rPr lang="zh-CN" altLang="en-US"/>
              <a:pPr>
                <a:defRPr/>
              </a:pPr>
              <a:t>67</a:t>
            </a:fld>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2.5	Operators</a:t>
            </a:r>
            <a:endParaRPr lang="zh-CN" altLang="en-US" sz="3075" smtClean="0"/>
          </a:p>
        </p:txBody>
      </p:sp>
      <p:sp>
        <p:nvSpPr>
          <p:cNvPr id="5" name="内容占位符 4"/>
          <p:cNvSpPr>
            <a:spLocks noGrp="1"/>
          </p:cNvSpPr>
          <p:nvPr>
            <p:ph idx="1"/>
          </p:nvPr>
        </p:nvSpPr>
        <p:spPr/>
        <p:txBody>
          <a:bodyPr rtlCol="0">
            <a:normAutofit/>
          </a:bodyPr>
          <a:lstStyle/>
          <a:p>
            <a:pPr marL="273844" indent="-191691" fontAlgn="auto">
              <a:spcAft>
                <a:spcPts val="0"/>
              </a:spcAft>
              <a:buFont typeface="Arial" pitchFamily="34" charset="0"/>
              <a:buChar char="•"/>
              <a:defRPr/>
            </a:pPr>
            <a:r>
              <a:rPr lang="en-US" altLang="zh-CN" sz="2025" dirty="0" smtClean="0"/>
              <a:t>Operations in parentheses are always performed first. </a:t>
            </a:r>
          </a:p>
          <a:p>
            <a:pPr marL="273844" indent="-191691" fontAlgn="auto">
              <a:spcAft>
                <a:spcPts val="0"/>
              </a:spcAft>
              <a:buFont typeface="Arial" pitchFamily="34" charset="0"/>
              <a:buChar char="•"/>
              <a:defRPr/>
            </a:pPr>
            <a:r>
              <a:rPr lang="en-US" altLang="zh-CN" sz="2025" dirty="0" smtClean="0"/>
              <a:t>When operators of the same precedence are mixed together in the absence of parentheses, unary operators and assignment operators are evaluated right-to-left, while the remaining operators are evaluated left-to-right. </a:t>
            </a:r>
          </a:p>
          <a:p>
            <a:pPr marL="273844" indent="-191691" fontAlgn="auto">
              <a:spcAft>
                <a:spcPts val="0"/>
              </a:spcAft>
              <a:buFont typeface="Arial" pitchFamily="34" charset="0"/>
              <a:buChar char="•"/>
              <a:defRPr/>
            </a:pPr>
            <a:r>
              <a:rPr lang="en-US" altLang="zh-CN" sz="2025" dirty="0" smtClean="0"/>
              <a:t>For example, </a:t>
            </a:r>
          </a:p>
          <a:p>
            <a:pPr marL="273844" indent="-191691" fontAlgn="auto">
              <a:spcAft>
                <a:spcPts val="0"/>
              </a:spcAft>
              <a:buFont typeface="Arial" pitchFamily="34" charset="0"/>
              <a:buChar char="•"/>
              <a:defRPr/>
            </a:pPr>
            <a:r>
              <a:rPr lang="en-US" altLang="zh-CN" sz="2025" dirty="0" smtClean="0"/>
              <a:t>A * B / C means (A * B) / C, </a:t>
            </a:r>
          </a:p>
          <a:p>
            <a:pPr marL="273844" indent="-191691" fontAlgn="auto">
              <a:spcAft>
                <a:spcPts val="0"/>
              </a:spcAft>
              <a:buFont typeface="Arial" pitchFamily="34" charset="0"/>
              <a:buChar char="•"/>
              <a:defRPr/>
            </a:pPr>
            <a:r>
              <a:rPr lang="en-US" altLang="zh-CN" sz="2025" dirty="0" smtClean="0"/>
              <a:t>A = B = C means A = (B = C). </a:t>
            </a:r>
          </a:p>
          <a:p>
            <a:pPr marL="273844" indent="-191691" fontAlgn="auto">
              <a:spcAft>
                <a:spcPts val="0"/>
              </a:spcAft>
              <a:buFont typeface="Arial" pitchFamily="34" charset="0"/>
              <a:buChar char="•"/>
              <a:defRPr/>
            </a:pPr>
            <a:r>
              <a:rPr lang="en-US" altLang="zh-CN" sz="2025" dirty="0"/>
              <a:t>In a complicated expression, it is good practice to use parentheses </a:t>
            </a:r>
            <a:r>
              <a:rPr lang="zh-CN" altLang="en-US" sz="2025" dirty="0"/>
              <a:t>括号</a:t>
            </a:r>
            <a:r>
              <a:rPr lang="en-US" altLang="zh-CN" sz="2025" dirty="0"/>
              <a:t> even when it is not necessary, to make the expression more </a:t>
            </a:r>
            <a:r>
              <a:rPr lang="en-US" altLang="zh-CN" sz="2025" dirty="0" smtClean="0"/>
              <a:t>clear </a:t>
            </a:r>
            <a:r>
              <a:rPr lang="zh-CN" altLang="en-US" sz="2025" dirty="0" smtClean="0"/>
              <a:t>适当多用括号，让表达式更清晰可读</a:t>
            </a:r>
            <a:endParaRPr lang="zh-CN" altLang="en-US" sz="2025" dirty="0"/>
          </a:p>
          <a:p>
            <a:pPr marL="273844" indent="-191691" fontAlgn="auto">
              <a:spcAft>
                <a:spcPts val="0"/>
              </a:spcAft>
              <a:buFont typeface="Arial" pitchFamily="34" charset="0"/>
              <a:buChar char="•"/>
              <a:defRPr/>
            </a:pPr>
            <a:endParaRPr lang="zh-CN" altLang="en-US" sz="2025" dirty="0"/>
          </a:p>
        </p:txBody>
      </p:sp>
      <p:sp>
        <p:nvSpPr>
          <p:cNvPr id="4" name="灯片编号占位符 3"/>
          <p:cNvSpPr>
            <a:spLocks noGrp="1"/>
          </p:cNvSpPr>
          <p:nvPr>
            <p:ph type="sldNum" sz="quarter" idx="12"/>
          </p:nvPr>
        </p:nvSpPr>
        <p:spPr>
          <a:xfrm>
            <a:off x="4379913" y="6408738"/>
            <a:ext cx="2351087" cy="365125"/>
          </a:xfrm>
        </p:spPr>
        <p:txBody>
          <a:bodyPr/>
          <a:lstStyle/>
          <a:p>
            <a:pPr>
              <a:defRPr/>
            </a:pPr>
            <a:fld id="{18FFCF87-40EF-449C-A3FE-116CF2A4CE2E}" type="slidenum">
              <a:rPr lang="zh-CN" altLang="en-US">
                <a:solidFill>
                  <a:schemeClr val="tx1">
                    <a:tint val="75000"/>
                  </a:schemeClr>
                </a:solidFill>
              </a:rPr>
              <a:pPr>
                <a:defRPr/>
              </a:pPr>
              <a:t>68</a:t>
            </a:fld>
            <a:endParaRPr lang="zh-CN" altLang="en-US">
              <a:solidFill>
                <a:schemeClr val="tx1">
                  <a:tint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a:xfrm>
            <a:off x="760413" y="1771650"/>
            <a:ext cx="7772400" cy="4465638"/>
          </a:xfrm>
        </p:spPr>
        <p:txBody>
          <a:bodyPr/>
          <a:lstStyle/>
          <a:p>
            <a:pPr marL="0" indent="723900">
              <a:buFont typeface="Wingdings" panose="05000000000000000000" pitchFamily="2" charset="2"/>
              <a:buNone/>
            </a:pPr>
            <a:r>
              <a:rPr lang="zh-CN" altLang="en-US" sz="2800" smtClean="0"/>
              <a:t>对象运算符用来判断对象是否为某一类型，运算结果为</a:t>
            </a:r>
            <a:r>
              <a:rPr lang="en-US" altLang="zh-CN" sz="2800" smtClean="0"/>
              <a:t>boolean</a:t>
            </a:r>
            <a:r>
              <a:rPr lang="zh-CN" altLang="en-US" sz="2800" smtClean="0"/>
              <a:t>型，如果是则返回</a:t>
            </a:r>
            <a:r>
              <a:rPr lang="en-US" altLang="zh-CN" sz="2800" smtClean="0"/>
              <a:t>true</a:t>
            </a:r>
            <a:r>
              <a:rPr lang="zh-CN" altLang="en-US" sz="2800" smtClean="0"/>
              <a:t>，否则返回</a:t>
            </a:r>
            <a:r>
              <a:rPr lang="en-US" altLang="zh-CN" sz="2800" smtClean="0"/>
              <a:t>false</a:t>
            </a:r>
            <a:r>
              <a:rPr lang="zh-CN" altLang="en-US" sz="2800" smtClean="0"/>
              <a:t>，对象运算符的关键字为“</a:t>
            </a:r>
            <a:r>
              <a:rPr lang="en-US" altLang="zh-CN" sz="2800" smtClean="0"/>
              <a:t>instanceof”</a:t>
            </a:r>
            <a:r>
              <a:rPr lang="zh-CN" altLang="en-US" sz="2800" smtClean="0"/>
              <a:t>，它的用法为：</a:t>
            </a:r>
          </a:p>
          <a:p>
            <a:pPr marL="0" indent="723900">
              <a:buFont typeface="Wingdings" panose="05000000000000000000" pitchFamily="2" charset="2"/>
              <a:buNone/>
            </a:pPr>
            <a:r>
              <a:rPr lang="zh-CN" altLang="en-US" smtClean="0">
                <a:solidFill>
                  <a:srgbClr val="CC0000"/>
                </a:solidFill>
              </a:rPr>
              <a:t>对象标识符  </a:t>
            </a:r>
            <a:r>
              <a:rPr lang="en-US" altLang="zh-CN" smtClean="0">
                <a:solidFill>
                  <a:srgbClr val="CC0000"/>
                </a:solidFill>
              </a:rPr>
              <a:t>instanceof  </a:t>
            </a:r>
            <a:r>
              <a:rPr lang="zh-CN" altLang="en-US" smtClean="0">
                <a:solidFill>
                  <a:srgbClr val="CC0000"/>
                </a:solidFill>
              </a:rPr>
              <a:t>类型标识符</a:t>
            </a:r>
          </a:p>
          <a:p>
            <a:pPr marL="0" indent="723900">
              <a:buFont typeface="Wingdings" panose="05000000000000000000" pitchFamily="2" charset="2"/>
              <a:buNone/>
            </a:pPr>
            <a:r>
              <a:rPr lang="zh-CN" altLang="en-US" sz="2800" smtClean="0"/>
              <a:t>例如：</a:t>
            </a:r>
            <a:endParaRPr lang="zh-CN" altLang="en-US" smtClean="0"/>
          </a:p>
        </p:txBody>
      </p:sp>
      <p:sp>
        <p:nvSpPr>
          <p:cNvPr id="550914" name="Rectangle 2"/>
          <p:cNvSpPr>
            <a:spLocks noGrp="1" noChangeArrowheads="1"/>
          </p:cNvSpPr>
          <p:nvPr>
            <p:ph type="title"/>
          </p:nvPr>
        </p:nvSpPr>
        <p:spPr>
          <a:xfrm>
            <a:off x="1150938" y="214313"/>
            <a:ext cx="6950075" cy="1462087"/>
          </a:xfrm>
        </p:spPr>
        <p:txBody>
          <a:bodyPr/>
          <a:lstStyle/>
          <a:p>
            <a:pPr algn="ctr" fontAlgn="auto">
              <a:spcAft>
                <a:spcPts val="0"/>
              </a:spcAft>
              <a:defRPr/>
            </a:pPr>
            <a:r>
              <a:rPr lang="zh-CN" altLang="en-US" sz="4000" dirty="0" smtClean="0"/>
              <a:t>对象</a:t>
            </a:r>
            <a:r>
              <a:rPr lang="zh-CN" altLang="en-US" sz="4000" dirty="0"/>
              <a:t>运算符（</a:t>
            </a:r>
            <a:r>
              <a:rPr lang="en-US" altLang="zh-CN" sz="4000" dirty="0" err="1"/>
              <a:t>instanceof</a:t>
            </a:r>
            <a:r>
              <a:rPr lang="zh-CN" altLang="en-US" sz="4000" dirty="0"/>
              <a:t>）</a:t>
            </a:r>
          </a:p>
        </p:txBody>
      </p:sp>
      <p:sp>
        <p:nvSpPr>
          <p:cNvPr id="110596" name="Rectangle 4"/>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ndParaRPr>
          </a:p>
        </p:txBody>
      </p:sp>
      <p:sp>
        <p:nvSpPr>
          <p:cNvPr id="550917" name="Rectangle 5"/>
          <p:cNvSpPr>
            <a:spLocks noChangeArrowheads="1"/>
          </p:cNvSpPr>
          <p:nvPr/>
        </p:nvSpPr>
        <p:spPr bwMode="auto">
          <a:xfrm>
            <a:off x="755650" y="4510088"/>
            <a:ext cx="7848600" cy="1223962"/>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1778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java.util.Date date = new java.util.Date();</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System.out.println(date instanceof java.util.Date);      // </a:t>
            </a:r>
            <a:r>
              <a:rPr lang="zh-CN" altLang="en-US" sz="2000">
                <a:latin typeface="Arial" panose="020B0604020202020204" pitchFamily="34" charset="0"/>
              </a:rPr>
              <a:t>结果为</a:t>
            </a:r>
            <a:r>
              <a:rPr lang="en-US" altLang="zh-CN" sz="2000">
                <a:latin typeface="Arial" panose="020B0604020202020204" pitchFamily="34" charset="0"/>
              </a:rPr>
              <a:t>true</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System.out.println(date instanceof java.sql.Date);      // </a:t>
            </a:r>
            <a:r>
              <a:rPr lang="zh-CN" altLang="en-US" sz="2000">
                <a:latin typeface="Arial" panose="020B0604020202020204" pitchFamily="34" charset="0"/>
              </a:rPr>
              <a:t>结果为</a:t>
            </a:r>
            <a:r>
              <a:rPr lang="en-US" altLang="zh-CN" sz="2000">
                <a:latin typeface="Arial" panose="020B0604020202020204" pitchFamily="34" charset="0"/>
              </a:rPr>
              <a:t>false</a:t>
            </a:r>
          </a:p>
        </p:txBody>
      </p:sp>
      <p:sp>
        <p:nvSpPr>
          <p:cNvPr id="11059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B5C58567-A4F7-4704-B0E9-13545CF642F1}" type="slidenum">
              <a:rPr lang="en-US" altLang="zh-CN" sz="1000">
                <a:latin typeface="Arial" panose="020B0604020202020204" pitchFamily="34" charset="0"/>
              </a:rPr>
              <a:pPr fontAlgn="base">
                <a:spcBef>
                  <a:spcPct val="0"/>
                </a:spcBef>
                <a:spcAft>
                  <a:spcPct val="0"/>
                </a:spcAft>
              </a:pPr>
              <a:t>69</a:t>
            </a:fld>
            <a:endParaRPr lang="en-US" altLang="zh-CN"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550915">
                                            <p:txEl>
                                              <p:pRg st="1" end="1"/>
                                            </p:txEl>
                                          </p:spTgt>
                                        </p:tgtEl>
                                        <p:attrNameLst>
                                          <p:attrName>style.fontWeight</p:attrName>
                                        </p:attrNameLst>
                                      </p:cBhvr>
                                      <p:to>
                                        <p:strVal val="bold"/>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0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0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altLang="zh-CN" dirty="0" smtClean="0"/>
              <a:t>Naming Classes</a:t>
            </a:r>
            <a:endParaRPr lang="zh-CN" altLang="en-US" dirty="0"/>
          </a:p>
        </p:txBody>
      </p:sp>
      <p:sp>
        <p:nvSpPr>
          <p:cNvPr id="63491" name="Rectangle 3"/>
          <p:cNvSpPr>
            <a:spLocks noGrp="1" noChangeArrowheads="1"/>
          </p:cNvSpPr>
          <p:nvPr>
            <p:ph type="body" idx="1"/>
          </p:nvPr>
        </p:nvSpPr>
        <p:spPr/>
        <p:txBody>
          <a:bodyPr/>
          <a:lstStyle/>
          <a:p>
            <a:pPr eaLnBrk="1" hangingPunct="1"/>
            <a:r>
              <a:rPr lang="zh-CN" altLang="en-US" smtClean="0"/>
              <a:t>类的命名 （单词首字母大写）</a:t>
            </a:r>
          </a:p>
          <a:p>
            <a:pPr eaLnBrk="1" hangingPunct="1"/>
            <a:r>
              <a:rPr lang="zh-CN" altLang="en-US" smtClean="0"/>
              <a:t>根据约定，</a:t>
            </a:r>
            <a:r>
              <a:rPr lang="en-US" altLang="zh-CN" smtClean="0"/>
              <a:t>Java</a:t>
            </a:r>
            <a:r>
              <a:rPr lang="zh-CN" altLang="en-US" smtClean="0"/>
              <a:t>类名通常以大写字母开头，如果类名称由多个单词组成，则每个单词的首字母均应为大写例如</a:t>
            </a:r>
            <a:r>
              <a:rPr lang="en-US" altLang="zh-CN" smtClean="0"/>
              <a:t>TestPage</a:t>
            </a:r>
            <a:r>
              <a:rPr lang="zh-CN" altLang="en-US" smtClean="0"/>
              <a:t>；如果类名称中包含单词缩写，则这个所写词的每个字母均应大写，如：</a:t>
            </a:r>
            <a:r>
              <a:rPr lang="en-US" altLang="zh-CN" smtClean="0"/>
              <a:t>XMLExample,</a:t>
            </a:r>
            <a:r>
              <a:rPr lang="zh-CN" altLang="en-US" smtClean="0"/>
              <a:t>还有一点命名技巧就是由于类是设计用来代表对象的，所以在命名类时应尽量选择名词。 　　 </a:t>
            </a:r>
            <a:br>
              <a:rPr lang="zh-CN" altLang="en-US" smtClean="0"/>
            </a:br>
            <a:r>
              <a:rPr lang="zh-CN" altLang="en-US" smtClean="0"/>
              <a:t>例如：</a:t>
            </a:r>
            <a:r>
              <a:rPr lang="en-US" altLang="zh-CN" smtClean="0"/>
              <a:t>Graphics</a:t>
            </a:r>
            <a:endParaRPr lang="zh-CN" altLang="en-US" smtClean="0"/>
          </a:p>
        </p:txBody>
      </p:sp>
      <p:sp>
        <p:nvSpPr>
          <p:cNvPr id="2" name="灯片编号占位符 1"/>
          <p:cNvSpPr>
            <a:spLocks noGrp="1"/>
          </p:cNvSpPr>
          <p:nvPr>
            <p:ph type="sldNum" sz="quarter" idx="12"/>
          </p:nvPr>
        </p:nvSpPr>
        <p:spPr/>
        <p:txBody>
          <a:bodyPr/>
          <a:lstStyle/>
          <a:p>
            <a:pPr>
              <a:defRPr/>
            </a:pPr>
            <a:fld id="{6A1CFBC1-F8F7-4799-B6D6-CAEDC0DA6CFC}" type="slidenum">
              <a:rPr lang="zh-CN" altLang="en-US" smtClean="0"/>
              <a:pPr>
                <a:defRPr/>
              </a:pPr>
              <a:t>7</a:t>
            </a:fld>
            <a:endParaRPr lang="zh-CN" altLang="en-US"/>
          </a:p>
        </p:txBody>
      </p:sp>
    </p:spTree>
    <p:extLst>
      <p:ext uri="{BB962C8B-B14F-4D97-AF65-F5344CB8AC3E}">
        <p14:creationId xmlns:p14="http://schemas.microsoft.com/office/powerpoint/2010/main" val="42208808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9" name="内容占位符 5"/>
          <p:cNvSpPr>
            <a:spLocks noGrp="1"/>
          </p:cNvSpPr>
          <p:nvPr>
            <p:ph idx="1"/>
          </p:nvPr>
        </p:nvSpPr>
        <p:spPr>
          <a:xfrm>
            <a:off x="457200" y="1122363"/>
            <a:ext cx="8415338" cy="5735637"/>
          </a:xfrm>
          <a:solidFill>
            <a:schemeClr val="bg2"/>
          </a:solidFill>
        </p:spPr>
        <p:txBody>
          <a:bodyPr>
            <a:normAutofit fontScale="77500" lnSpcReduction="20000"/>
          </a:bodyPr>
          <a:lstStyle/>
          <a:p>
            <a:pPr marL="273844" indent="-191691">
              <a:spcBef>
                <a:spcPct val="0"/>
              </a:spcBef>
              <a:defRPr/>
            </a:pPr>
            <a:r>
              <a:rPr lang="en-US" altLang="zh-CN" sz="2300" dirty="0"/>
              <a:t>import </a:t>
            </a:r>
            <a:r>
              <a:rPr lang="en-US" altLang="zh-CN" sz="2300" dirty="0" err="1"/>
              <a:t>java.util.Scanner</a:t>
            </a:r>
            <a:r>
              <a:rPr lang="en-US" altLang="zh-CN" sz="2300" dirty="0"/>
              <a:t>;</a:t>
            </a:r>
            <a:endParaRPr lang="zh-CN" altLang="zh-CN" sz="2300" dirty="0"/>
          </a:p>
          <a:p>
            <a:pPr marL="273844" indent="-191691">
              <a:spcBef>
                <a:spcPct val="0"/>
              </a:spcBef>
              <a:defRPr/>
            </a:pPr>
            <a:r>
              <a:rPr lang="en-US" altLang="zh-CN" sz="2300" dirty="0"/>
              <a:t> </a:t>
            </a:r>
            <a:endParaRPr lang="zh-CN" altLang="zh-CN" sz="2300" dirty="0"/>
          </a:p>
          <a:p>
            <a:pPr marL="273844" indent="-191691">
              <a:spcBef>
                <a:spcPct val="0"/>
              </a:spcBef>
              <a:defRPr/>
            </a:pPr>
            <a:r>
              <a:rPr lang="en-US" altLang="zh-CN" sz="2300" dirty="0"/>
              <a:t>public class </a:t>
            </a:r>
            <a:r>
              <a:rPr lang="en-US" altLang="zh-CN" sz="2300" dirty="0" err="1"/>
              <a:t>InputTest</a:t>
            </a:r>
            <a:r>
              <a:rPr lang="en-US" altLang="zh-CN" sz="2300" dirty="0"/>
              <a:t> {</a:t>
            </a:r>
            <a:endParaRPr lang="zh-CN" altLang="zh-CN" sz="2300" dirty="0"/>
          </a:p>
          <a:p>
            <a:pPr marL="273844" indent="-191691">
              <a:spcBef>
                <a:spcPct val="0"/>
              </a:spcBef>
              <a:defRPr/>
            </a:pPr>
            <a:r>
              <a:rPr lang="en-US" altLang="zh-CN" sz="2300" dirty="0"/>
              <a:t>    public static void main(String[] </a:t>
            </a:r>
            <a:r>
              <a:rPr lang="en-US" altLang="zh-CN" sz="2300" dirty="0" err="1"/>
              <a:t>args</a:t>
            </a:r>
            <a:r>
              <a:rPr lang="en-US" altLang="zh-CN" sz="2300" dirty="0"/>
              <a:t>) {</a:t>
            </a:r>
            <a:endParaRPr lang="zh-CN" altLang="zh-CN" sz="2300" dirty="0"/>
          </a:p>
          <a:p>
            <a:pPr marL="273844" indent="-191691">
              <a:spcBef>
                <a:spcPct val="0"/>
              </a:spcBef>
              <a:defRPr/>
            </a:pPr>
            <a:r>
              <a:rPr lang="en-US" altLang="zh-CN" sz="2300" dirty="0"/>
              <a:t>        // Create a Scanner object</a:t>
            </a:r>
            <a:endParaRPr lang="zh-CN" altLang="zh-CN" sz="2300" dirty="0"/>
          </a:p>
          <a:p>
            <a:pPr marL="273844" indent="-191691">
              <a:spcBef>
                <a:spcPct val="0"/>
              </a:spcBef>
              <a:defRPr/>
            </a:pPr>
            <a:r>
              <a:rPr lang="en-US" altLang="zh-CN" sz="2300" dirty="0"/>
              <a:t>        Scanner </a:t>
            </a:r>
            <a:r>
              <a:rPr lang="en-US" altLang="zh-CN" sz="2300" dirty="0" err="1"/>
              <a:t>sc</a:t>
            </a:r>
            <a:r>
              <a:rPr lang="en-US" altLang="zh-CN" sz="2300" dirty="0"/>
              <a:t> = new Scanner(System.in);</a:t>
            </a:r>
            <a:endParaRPr lang="zh-CN" altLang="zh-CN" sz="2300" dirty="0"/>
          </a:p>
          <a:p>
            <a:pPr marL="273844" indent="-191691">
              <a:spcBef>
                <a:spcPct val="0"/>
              </a:spcBef>
              <a:defRPr/>
            </a:pPr>
            <a:r>
              <a:rPr lang="en-US" altLang="zh-CN" sz="2300" dirty="0"/>
              <a:t> </a:t>
            </a:r>
            <a:endParaRPr lang="zh-CN" altLang="zh-CN" sz="2300" dirty="0"/>
          </a:p>
          <a:p>
            <a:pPr marL="273844" indent="-191691">
              <a:spcBef>
                <a:spcPct val="0"/>
              </a:spcBef>
              <a:defRPr/>
            </a:pPr>
            <a:r>
              <a:rPr lang="en-US" altLang="zh-CN" sz="2300" dirty="0"/>
              <a:t>        // Prompt to enter an integer</a:t>
            </a:r>
            <a:endParaRPr lang="zh-CN" altLang="zh-CN" sz="2300" dirty="0"/>
          </a:p>
          <a:p>
            <a:pPr marL="273844" indent="-191691">
              <a:spcBef>
                <a:spcPct val="0"/>
              </a:spcBef>
              <a:defRPr/>
            </a:pPr>
            <a:r>
              <a:rPr lang="en-US" altLang="zh-CN" sz="2300" dirty="0"/>
              <a:t>        </a:t>
            </a:r>
            <a:r>
              <a:rPr lang="en-US" altLang="zh-CN" sz="2300" dirty="0" err="1"/>
              <a:t>System.out.println</a:t>
            </a:r>
            <a:r>
              <a:rPr lang="en-US" altLang="zh-CN" sz="2300" dirty="0"/>
              <a:t>("Enter an integer:");</a:t>
            </a:r>
            <a:endParaRPr lang="zh-CN" altLang="zh-CN" sz="2300" dirty="0"/>
          </a:p>
          <a:p>
            <a:pPr marL="273844" indent="-191691">
              <a:spcBef>
                <a:spcPct val="0"/>
              </a:spcBef>
              <a:defRPr/>
            </a:pPr>
            <a:r>
              <a:rPr lang="en-US" altLang="zh-CN" sz="2300" dirty="0"/>
              <a:t>        </a:t>
            </a:r>
            <a:r>
              <a:rPr lang="en-US" altLang="zh-CN" sz="2300" dirty="0" err="1"/>
              <a:t>int</a:t>
            </a:r>
            <a:r>
              <a:rPr lang="en-US" altLang="zh-CN" sz="2300" dirty="0"/>
              <a:t> x = </a:t>
            </a:r>
            <a:r>
              <a:rPr lang="en-US" altLang="zh-CN" sz="2300" dirty="0" err="1"/>
              <a:t>sc.nextInt</a:t>
            </a:r>
            <a:r>
              <a:rPr lang="en-US" altLang="zh-CN" sz="2300" dirty="0"/>
              <a:t>();</a:t>
            </a:r>
            <a:endParaRPr lang="zh-CN" altLang="zh-CN" sz="2300" dirty="0"/>
          </a:p>
          <a:p>
            <a:pPr marL="273844" indent="-191691">
              <a:spcBef>
                <a:spcPct val="0"/>
              </a:spcBef>
              <a:defRPr/>
            </a:pPr>
            <a:r>
              <a:rPr lang="en-US" altLang="zh-CN" sz="2300" dirty="0"/>
              <a:t>        </a:t>
            </a:r>
            <a:r>
              <a:rPr lang="en-US" altLang="zh-CN" sz="2300" dirty="0" err="1"/>
              <a:t>System.out.println</a:t>
            </a:r>
            <a:r>
              <a:rPr lang="en-US" altLang="zh-CN" sz="2300" dirty="0"/>
              <a:t>("Your input is: " + x);</a:t>
            </a:r>
            <a:endParaRPr lang="zh-CN" altLang="zh-CN" sz="2300" dirty="0"/>
          </a:p>
          <a:p>
            <a:pPr marL="273844" indent="-191691">
              <a:spcBef>
                <a:spcPct val="0"/>
              </a:spcBef>
              <a:defRPr/>
            </a:pPr>
            <a:r>
              <a:rPr lang="en-US" altLang="zh-CN" sz="2300" dirty="0"/>
              <a:t> </a:t>
            </a:r>
            <a:endParaRPr lang="zh-CN" altLang="zh-CN" sz="2300" dirty="0"/>
          </a:p>
          <a:p>
            <a:pPr marL="273844" indent="-191691">
              <a:spcBef>
                <a:spcPct val="0"/>
              </a:spcBef>
              <a:defRPr/>
            </a:pPr>
            <a:r>
              <a:rPr lang="en-US" altLang="zh-CN" sz="2300" dirty="0"/>
              <a:t>        // Prompt to enter a double value</a:t>
            </a:r>
            <a:endParaRPr lang="zh-CN" altLang="zh-CN" sz="2300" dirty="0"/>
          </a:p>
          <a:p>
            <a:pPr marL="273844" indent="-191691">
              <a:spcBef>
                <a:spcPct val="0"/>
              </a:spcBef>
              <a:defRPr/>
            </a:pPr>
            <a:r>
              <a:rPr lang="en-US" altLang="zh-CN" sz="2300" dirty="0"/>
              <a:t>        </a:t>
            </a:r>
            <a:r>
              <a:rPr lang="en-US" altLang="zh-CN" sz="2300" dirty="0" err="1"/>
              <a:t>System.out.println</a:t>
            </a:r>
            <a:r>
              <a:rPr lang="en-US" altLang="zh-CN" sz="2300" dirty="0"/>
              <a:t>("Enter a double value:");</a:t>
            </a:r>
            <a:endParaRPr lang="zh-CN" altLang="zh-CN" sz="2300" dirty="0"/>
          </a:p>
          <a:p>
            <a:pPr marL="273844" indent="-191691">
              <a:spcBef>
                <a:spcPct val="0"/>
              </a:spcBef>
              <a:defRPr/>
            </a:pPr>
            <a:r>
              <a:rPr lang="en-US" altLang="zh-CN" sz="2300" dirty="0"/>
              <a:t>        double y = </a:t>
            </a:r>
            <a:r>
              <a:rPr lang="en-US" altLang="zh-CN" sz="2300" dirty="0" err="1"/>
              <a:t>sc.nextDouble</a:t>
            </a:r>
            <a:r>
              <a:rPr lang="en-US" altLang="zh-CN" sz="2300" dirty="0"/>
              <a:t>();</a:t>
            </a:r>
            <a:endParaRPr lang="zh-CN" altLang="zh-CN" sz="2300" dirty="0"/>
          </a:p>
          <a:p>
            <a:pPr marL="273844" indent="-191691">
              <a:spcBef>
                <a:spcPct val="0"/>
              </a:spcBef>
              <a:defRPr/>
            </a:pPr>
            <a:r>
              <a:rPr lang="en-US" altLang="zh-CN" sz="2300" dirty="0"/>
              <a:t>        </a:t>
            </a:r>
            <a:r>
              <a:rPr lang="en-US" altLang="zh-CN" sz="2300" dirty="0" err="1"/>
              <a:t>System.out.println</a:t>
            </a:r>
            <a:r>
              <a:rPr lang="en-US" altLang="zh-CN" sz="2300" dirty="0"/>
              <a:t>("Your input is: " + y);</a:t>
            </a:r>
            <a:endParaRPr lang="zh-CN" altLang="zh-CN" sz="2300" dirty="0"/>
          </a:p>
          <a:p>
            <a:pPr marL="273844" indent="-191691">
              <a:spcBef>
                <a:spcPct val="0"/>
              </a:spcBef>
              <a:defRPr/>
            </a:pPr>
            <a:r>
              <a:rPr lang="en-US" altLang="zh-CN" sz="2300" dirty="0"/>
              <a:t> </a:t>
            </a:r>
            <a:endParaRPr lang="zh-CN" altLang="zh-CN" sz="2300" dirty="0"/>
          </a:p>
          <a:p>
            <a:pPr marL="273844" indent="-191691">
              <a:spcBef>
                <a:spcPct val="0"/>
              </a:spcBef>
              <a:defRPr/>
            </a:pPr>
            <a:r>
              <a:rPr lang="en-US" altLang="zh-CN" sz="2300" dirty="0"/>
              <a:t>        // Prompt to enter a string</a:t>
            </a:r>
            <a:endParaRPr lang="zh-CN" altLang="zh-CN" sz="2300" dirty="0"/>
          </a:p>
          <a:p>
            <a:pPr marL="273844" indent="-191691">
              <a:spcBef>
                <a:spcPct val="0"/>
              </a:spcBef>
              <a:defRPr/>
            </a:pPr>
            <a:r>
              <a:rPr lang="en-US" altLang="zh-CN" sz="2300" dirty="0"/>
              <a:t>        </a:t>
            </a:r>
            <a:r>
              <a:rPr lang="en-US" altLang="zh-CN" sz="2300" dirty="0" err="1"/>
              <a:t>System.out.println</a:t>
            </a:r>
            <a:r>
              <a:rPr lang="en-US" altLang="zh-CN" sz="2300" dirty="0"/>
              <a:t>("Enter a string:");</a:t>
            </a:r>
            <a:endParaRPr lang="zh-CN" altLang="zh-CN" sz="2300" dirty="0"/>
          </a:p>
          <a:p>
            <a:pPr marL="273844" indent="-191691">
              <a:spcBef>
                <a:spcPct val="0"/>
              </a:spcBef>
              <a:defRPr/>
            </a:pPr>
            <a:r>
              <a:rPr lang="en-US" altLang="zh-CN" sz="2300" dirty="0"/>
              <a:t>        String s = </a:t>
            </a:r>
            <a:r>
              <a:rPr lang="en-US" altLang="zh-CN" sz="2300" dirty="0" err="1"/>
              <a:t>sc.next</a:t>
            </a:r>
            <a:r>
              <a:rPr lang="en-US" altLang="zh-CN" sz="2300" dirty="0"/>
              <a:t>();</a:t>
            </a:r>
            <a:endParaRPr lang="zh-CN" altLang="zh-CN" sz="2300" dirty="0"/>
          </a:p>
          <a:p>
            <a:pPr marL="273844" indent="-191691">
              <a:spcBef>
                <a:spcPct val="0"/>
              </a:spcBef>
              <a:defRPr/>
            </a:pPr>
            <a:r>
              <a:rPr lang="en-US" altLang="zh-CN" sz="2300" dirty="0"/>
              <a:t>        </a:t>
            </a:r>
            <a:r>
              <a:rPr lang="en-US" altLang="zh-CN" sz="2300" dirty="0" err="1"/>
              <a:t>System.out.println</a:t>
            </a:r>
            <a:r>
              <a:rPr lang="en-US" altLang="zh-CN" sz="2300" dirty="0"/>
              <a:t>("Your input is: " + s);</a:t>
            </a:r>
            <a:endParaRPr lang="zh-CN" altLang="zh-CN" sz="2300" dirty="0"/>
          </a:p>
          <a:p>
            <a:pPr marL="273844" indent="-191691">
              <a:spcBef>
                <a:spcPct val="0"/>
              </a:spcBef>
              <a:defRPr/>
            </a:pPr>
            <a:r>
              <a:rPr lang="en-US" altLang="zh-CN" sz="2300" dirty="0"/>
              <a:t> </a:t>
            </a:r>
            <a:endParaRPr lang="zh-CN" altLang="zh-CN" sz="2300" dirty="0"/>
          </a:p>
          <a:p>
            <a:pPr marL="273844" indent="-191691">
              <a:spcBef>
                <a:spcPct val="0"/>
              </a:spcBef>
              <a:defRPr/>
            </a:pPr>
            <a:r>
              <a:rPr lang="en-US" altLang="zh-CN" sz="2300" dirty="0"/>
              <a:t>    }</a:t>
            </a:r>
            <a:endParaRPr lang="zh-CN" altLang="zh-CN" sz="2300" dirty="0"/>
          </a:p>
          <a:p>
            <a:pPr marL="273844" indent="-191691">
              <a:spcBef>
                <a:spcPct val="0"/>
              </a:spcBef>
              <a:defRPr/>
            </a:pPr>
            <a:r>
              <a:rPr lang="en-US" altLang="zh-CN" sz="1900" dirty="0" smtClean="0"/>
              <a:t>}</a:t>
            </a:r>
            <a:endParaRPr lang="zh-CN" altLang="en-US" sz="1050" dirty="0"/>
          </a:p>
        </p:txBody>
      </p:sp>
      <p:sp>
        <p:nvSpPr>
          <p:cNvPr id="2" name="标题 1"/>
          <p:cNvSpPr>
            <a:spLocks noGrp="1"/>
          </p:cNvSpPr>
          <p:nvPr>
            <p:ph type="title"/>
          </p:nvPr>
        </p:nvSpPr>
        <p:spPr/>
        <p:txBody>
          <a:bodyPr/>
          <a:lstStyle/>
          <a:p>
            <a:pPr fontAlgn="auto">
              <a:spcAft>
                <a:spcPts val="0"/>
              </a:spcAft>
              <a:defRPr/>
            </a:pPr>
            <a:r>
              <a:rPr lang="en-US" altLang="zh-CN" sz="3075" dirty="0" smtClean="0"/>
              <a:t>2.7	Getting Data from the Keyboard</a:t>
            </a:r>
            <a:endParaRPr lang="zh-CN" altLang="en-US" sz="3075" dirty="0"/>
          </a:p>
        </p:txBody>
      </p:sp>
      <p:sp>
        <p:nvSpPr>
          <p:cNvPr id="113668" name="内容占位符 6"/>
          <p:cNvSpPr>
            <a:spLocks noGrp="1"/>
          </p:cNvSpPr>
          <p:nvPr>
            <p:ph sz="half" idx="4294967295"/>
          </p:nvPr>
        </p:nvSpPr>
        <p:spPr>
          <a:xfrm>
            <a:off x="6118225" y="1701800"/>
            <a:ext cx="3025775" cy="3749675"/>
          </a:xfrm>
          <a:noFill/>
        </p:spPr>
        <p:txBody>
          <a:bodyPr/>
          <a:lstStyle/>
          <a:p>
            <a:pPr>
              <a:spcBef>
                <a:spcPct val="0"/>
              </a:spcBef>
            </a:pPr>
            <a:r>
              <a:rPr lang="en-US" altLang="zh-CN" sz="1800" smtClean="0"/>
              <a:t>Enter an integer:12</a:t>
            </a:r>
            <a:endParaRPr lang="zh-CN" altLang="zh-CN" sz="1800" smtClean="0"/>
          </a:p>
          <a:p>
            <a:pPr>
              <a:spcBef>
                <a:spcPct val="0"/>
              </a:spcBef>
            </a:pPr>
            <a:r>
              <a:rPr lang="en-US" altLang="zh-CN" sz="1800" smtClean="0"/>
              <a:t>Your input is: 12</a:t>
            </a:r>
            <a:endParaRPr lang="zh-CN" altLang="zh-CN" sz="1800" smtClean="0"/>
          </a:p>
          <a:p>
            <a:pPr>
              <a:spcBef>
                <a:spcPct val="0"/>
              </a:spcBef>
            </a:pPr>
            <a:r>
              <a:rPr lang="en-US" altLang="zh-CN" sz="1800" smtClean="0"/>
              <a:t>Enter a double value: 3.14</a:t>
            </a:r>
            <a:endParaRPr lang="zh-CN" altLang="zh-CN" sz="1800" smtClean="0"/>
          </a:p>
          <a:p>
            <a:pPr>
              <a:spcBef>
                <a:spcPct val="0"/>
              </a:spcBef>
            </a:pPr>
            <a:r>
              <a:rPr lang="en-US" altLang="zh-CN" sz="1800" smtClean="0"/>
              <a:t>Your input is:3.14</a:t>
            </a:r>
            <a:endParaRPr lang="zh-CN" altLang="zh-CN" sz="1800" smtClean="0"/>
          </a:p>
          <a:p>
            <a:pPr>
              <a:spcBef>
                <a:spcPct val="0"/>
              </a:spcBef>
            </a:pPr>
            <a:r>
              <a:rPr lang="en-US" altLang="zh-CN" sz="1800" smtClean="0"/>
              <a:t>Enter a string: Car</a:t>
            </a:r>
            <a:endParaRPr lang="zh-CN" altLang="zh-CN" sz="1800" smtClean="0"/>
          </a:p>
          <a:p>
            <a:pPr>
              <a:spcBef>
                <a:spcPct val="0"/>
              </a:spcBef>
            </a:pPr>
            <a:r>
              <a:rPr lang="en-US" altLang="zh-CN" sz="1800" smtClean="0"/>
              <a:t>Your input is: Car</a:t>
            </a:r>
            <a:endParaRPr lang="zh-CN" altLang="zh-CN" sz="1800" smtClean="0"/>
          </a:p>
          <a:p>
            <a:pPr>
              <a:spcBef>
                <a:spcPct val="0"/>
              </a:spcBef>
            </a:pPr>
            <a:endParaRPr lang="zh-CN" altLang="en-US" sz="1800" smtClean="0"/>
          </a:p>
        </p:txBody>
      </p:sp>
      <p:sp>
        <p:nvSpPr>
          <p:cNvPr id="3" name="灯片编号占位符 2"/>
          <p:cNvSpPr>
            <a:spLocks noGrp="1"/>
          </p:cNvSpPr>
          <p:nvPr>
            <p:ph type="sldNum" sz="quarter" idx="12"/>
          </p:nvPr>
        </p:nvSpPr>
        <p:spPr/>
        <p:txBody>
          <a:bodyPr/>
          <a:lstStyle/>
          <a:p>
            <a:pPr>
              <a:defRPr/>
            </a:pPr>
            <a:fld id="{4A15EA4C-FD7A-4DAF-92DA-5E7011A7F8ED}" type="slidenum">
              <a:rPr lang="zh-CN" altLang="en-US"/>
              <a:pPr>
                <a:defRPr/>
              </a:pPr>
              <a:t>70</a:t>
            </a:fld>
            <a:endParaRPr lang="zh-CN" altLang="en-US"/>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3" name="内容占位符 5"/>
          <p:cNvSpPr>
            <a:spLocks noGrp="1"/>
          </p:cNvSpPr>
          <p:nvPr>
            <p:ph idx="1"/>
          </p:nvPr>
        </p:nvSpPr>
        <p:spPr>
          <a:solidFill>
            <a:schemeClr val="bg2"/>
          </a:solidFill>
        </p:spPr>
        <p:txBody>
          <a:bodyPr/>
          <a:lstStyle/>
          <a:p>
            <a:pPr marL="273844" indent="-191691">
              <a:spcBef>
                <a:spcPct val="0"/>
              </a:spcBef>
              <a:defRPr/>
            </a:pPr>
            <a:r>
              <a:rPr lang="en-US" altLang="zh-CN" sz="2025" dirty="0" smtClean="0"/>
              <a:t>import </a:t>
            </a:r>
            <a:r>
              <a:rPr lang="en-US" altLang="zh-CN" sz="2025" dirty="0" err="1" smtClean="0"/>
              <a:t>java.util.Scanner</a:t>
            </a:r>
            <a:r>
              <a:rPr lang="en-US" altLang="zh-CN" sz="2025" dirty="0" smtClean="0"/>
              <a:t>;</a:t>
            </a:r>
            <a:endParaRPr lang="zh-CN" altLang="zh-CN" sz="2025" dirty="0" smtClean="0"/>
          </a:p>
          <a:p>
            <a:pPr marL="273844" indent="-191691">
              <a:spcBef>
                <a:spcPct val="0"/>
              </a:spcBef>
              <a:defRPr/>
            </a:pPr>
            <a:r>
              <a:rPr lang="en-US" altLang="zh-CN" sz="2025" dirty="0" smtClean="0"/>
              <a:t> </a:t>
            </a:r>
            <a:endParaRPr lang="zh-CN" altLang="zh-CN" sz="2025" dirty="0" smtClean="0"/>
          </a:p>
          <a:p>
            <a:pPr marL="273844" indent="-191691">
              <a:spcBef>
                <a:spcPct val="0"/>
              </a:spcBef>
              <a:defRPr/>
            </a:pPr>
            <a:r>
              <a:rPr lang="en-US" altLang="zh-CN" sz="2025" dirty="0" smtClean="0"/>
              <a:t>public class </a:t>
            </a:r>
            <a:r>
              <a:rPr lang="en-US" altLang="zh-CN" sz="2025" dirty="0" err="1" smtClean="0"/>
              <a:t>DelimiterTest</a:t>
            </a:r>
            <a:r>
              <a:rPr lang="en-US" altLang="zh-CN" sz="2025" dirty="0" smtClean="0"/>
              <a:t> {</a:t>
            </a:r>
            <a:endParaRPr lang="zh-CN" altLang="zh-CN" sz="2025" dirty="0" smtClean="0"/>
          </a:p>
          <a:p>
            <a:pPr marL="273844" indent="-191691">
              <a:spcBef>
                <a:spcPct val="0"/>
              </a:spcBef>
              <a:defRPr/>
            </a:pPr>
            <a:r>
              <a:rPr lang="en-US" altLang="zh-CN" sz="2025" dirty="0" smtClean="0"/>
              <a:t>    public static void main(String[] </a:t>
            </a:r>
            <a:r>
              <a:rPr lang="en-US" altLang="zh-CN" sz="2025" dirty="0" err="1" smtClean="0"/>
              <a:t>args</a:t>
            </a:r>
            <a:r>
              <a:rPr lang="en-US" altLang="zh-CN" sz="2025" dirty="0" smtClean="0"/>
              <a:t>) {</a:t>
            </a:r>
            <a:endParaRPr lang="zh-CN" altLang="zh-CN" sz="2025" dirty="0" smtClean="0"/>
          </a:p>
          <a:p>
            <a:pPr marL="273844" indent="-191691">
              <a:spcBef>
                <a:spcPct val="0"/>
              </a:spcBef>
              <a:defRPr/>
            </a:pPr>
            <a:r>
              <a:rPr lang="en-US" altLang="zh-CN" sz="2025" dirty="0" smtClean="0"/>
              <a:t>        Scanner </a:t>
            </a:r>
            <a:r>
              <a:rPr lang="en-US" altLang="zh-CN" sz="2025" dirty="0" err="1" smtClean="0"/>
              <a:t>sc</a:t>
            </a:r>
            <a:r>
              <a:rPr lang="en-US" altLang="zh-CN" sz="2025" dirty="0" smtClean="0"/>
              <a:t> = null;</a:t>
            </a:r>
            <a:endParaRPr lang="zh-CN" altLang="zh-CN" sz="2025" dirty="0" smtClean="0"/>
          </a:p>
          <a:p>
            <a:pPr marL="273844" indent="-191691">
              <a:spcBef>
                <a:spcPct val="0"/>
              </a:spcBef>
              <a:defRPr/>
            </a:pPr>
            <a:r>
              <a:rPr lang="en-US" altLang="zh-CN" sz="2025" dirty="0" smtClean="0"/>
              <a:t>        </a:t>
            </a:r>
            <a:r>
              <a:rPr lang="en-US" altLang="zh-CN" sz="2025" dirty="0" err="1" smtClean="0"/>
              <a:t>sc</a:t>
            </a:r>
            <a:r>
              <a:rPr lang="en-US" altLang="zh-CN" sz="2025" dirty="0" smtClean="0"/>
              <a:t> = new Scanner(System.in);</a:t>
            </a:r>
            <a:endParaRPr lang="zh-CN" altLang="zh-CN" sz="2025" dirty="0" smtClean="0"/>
          </a:p>
          <a:p>
            <a:pPr marL="273844" indent="-191691">
              <a:spcBef>
                <a:spcPct val="0"/>
              </a:spcBef>
              <a:defRPr/>
            </a:pPr>
            <a:r>
              <a:rPr lang="en-US" altLang="zh-CN" sz="2025" dirty="0" smtClean="0"/>
              <a:t>        </a:t>
            </a:r>
            <a:r>
              <a:rPr lang="en-US" altLang="zh-CN" sz="2025" dirty="0" err="1" smtClean="0"/>
              <a:t>sc.useDelimiter</a:t>
            </a:r>
            <a:r>
              <a:rPr lang="en-US" altLang="zh-CN" sz="2025" dirty="0" smtClean="0"/>
              <a:t>(",\\s*");</a:t>
            </a:r>
            <a:endParaRPr lang="zh-CN" altLang="zh-CN" sz="2025" dirty="0" smtClean="0"/>
          </a:p>
          <a:p>
            <a:pPr marL="273844" indent="-191691">
              <a:spcBef>
                <a:spcPct val="0"/>
              </a:spcBef>
              <a:defRPr/>
            </a:pPr>
            <a:r>
              <a:rPr lang="en-US" altLang="zh-CN" sz="2025" dirty="0" smtClean="0"/>
              <a:t>        </a:t>
            </a:r>
            <a:r>
              <a:rPr lang="en-US" altLang="zh-CN" sz="2025" dirty="0" err="1" smtClean="0"/>
              <a:t>System.out.println</a:t>
            </a:r>
            <a:r>
              <a:rPr lang="en-US" altLang="zh-CN" sz="2025" dirty="0" smtClean="0"/>
              <a:t>("The first token is: " + </a:t>
            </a:r>
            <a:r>
              <a:rPr lang="en-US" altLang="zh-CN" sz="2025" dirty="0" err="1" smtClean="0"/>
              <a:t>sc.next</a:t>
            </a:r>
            <a:r>
              <a:rPr lang="en-US" altLang="zh-CN" sz="2025" dirty="0" smtClean="0"/>
              <a:t>());</a:t>
            </a:r>
            <a:endParaRPr lang="zh-CN" altLang="zh-CN" sz="2025" dirty="0" smtClean="0"/>
          </a:p>
          <a:p>
            <a:pPr marL="273844" indent="-191691">
              <a:spcBef>
                <a:spcPct val="0"/>
              </a:spcBef>
              <a:defRPr/>
            </a:pPr>
            <a:r>
              <a:rPr lang="en-US" altLang="zh-CN" sz="2025" dirty="0" smtClean="0"/>
              <a:t>        </a:t>
            </a:r>
            <a:r>
              <a:rPr lang="en-US" altLang="zh-CN" sz="2025" dirty="0" err="1" smtClean="0"/>
              <a:t>System.out.println</a:t>
            </a:r>
            <a:r>
              <a:rPr lang="en-US" altLang="zh-CN" sz="2025" dirty="0" smtClean="0"/>
              <a:t>("The second token is: " + </a:t>
            </a:r>
            <a:r>
              <a:rPr lang="en-US" altLang="zh-CN" sz="2025" dirty="0" err="1" smtClean="0"/>
              <a:t>sc.next</a:t>
            </a:r>
            <a:r>
              <a:rPr lang="en-US" altLang="zh-CN" sz="2025" dirty="0" smtClean="0"/>
              <a:t>());</a:t>
            </a:r>
            <a:endParaRPr lang="zh-CN" altLang="zh-CN" sz="2025" dirty="0" smtClean="0"/>
          </a:p>
          <a:p>
            <a:pPr marL="273844" indent="-191691">
              <a:spcBef>
                <a:spcPct val="0"/>
              </a:spcBef>
              <a:defRPr/>
            </a:pPr>
            <a:r>
              <a:rPr lang="en-US" altLang="zh-CN" sz="2025" dirty="0" smtClean="0"/>
              <a:t>        </a:t>
            </a:r>
            <a:r>
              <a:rPr lang="en-US" altLang="zh-CN" sz="2025" dirty="0" err="1" smtClean="0"/>
              <a:t>System.out.println</a:t>
            </a:r>
            <a:r>
              <a:rPr lang="en-US" altLang="zh-CN" sz="2025" dirty="0" smtClean="0"/>
              <a:t>("The third token is: " + </a:t>
            </a:r>
            <a:r>
              <a:rPr lang="en-US" altLang="zh-CN" sz="2025" dirty="0" err="1" smtClean="0"/>
              <a:t>sc.next</a:t>
            </a:r>
            <a:r>
              <a:rPr lang="en-US" altLang="zh-CN" sz="2025" dirty="0" smtClean="0"/>
              <a:t>());</a:t>
            </a:r>
            <a:endParaRPr lang="zh-CN" altLang="zh-CN" sz="2025" dirty="0" smtClean="0"/>
          </a:p>
          <a:p>
            <a:pPr marL="273844" indent="-191691">
              <a:spcBef>
                <a:spcPct val="0"/>
              </a:spcBef>
              <a:defRPr/>
            </a:pPr>
            <a:r>
              <a:rPr lang="en-US" altLang="zh-CN" sz="2025" dirty="0" smtClean="0"/>
              <a:t>    }</a:t>
            </a:r>
            <a:endParaRPr lang="zh-CN" altLang="zh-CN" sz="2025" dirty="0" smtClean="0"/>
          </a:p>
          <a:p>
            <a:pPr marL="273844" indent="-191691">
              <a:spcBef>
                <a:spcPct val="0"/>
              </a:spcBef>
              <a:defRPr/>
            </a:pPr>
            <a:r>
              <a:rPr lang="en-US" altLang="zh-CN" sz="2025" dirty="0" smtClean="0"/>
              <a:t>}</a:t>
            </a:r>
            <a:endParaRPr lang="zh-CN" altLang="zh-CN" sz="2025" dirty="0" smtClean="0"/>
          </a:p>
          <a:p>
            <a:pPr marL="273844" indent="-191691">
              <a:spcBef>
                <a:spcPct val="0"/>
              </a:spcBef>
              <a:defRPr/>
            </a:pPr>
            <a:r>
              <a:rPr lang="en-US" altLang="zh-CN" sz="2025" dirty="0" smtClean="0"/>
              <a:t> </a:t>
            </a:r>
            <a:endParaRPr lang="zh-CN" altLang="zh-CN" sz="2025" dirty="0" smtClean="0"/>
          </a:p>
          <a:p>
            <a:pPr marL="273844" indent="-191691">
              <a:spcBef>
                <a:spcPct val="0"/>
              </a:spcBef>
              <a:defRPr/>
            </a:pPr>
            <a:endParaRPr lang="zh-CN" altLang="en-US" sz="2025" dirty="0" smtClean="0"/>
          </a:p>
        </p:txBody>
      </p:sp>
      <p:sp>
        <p:nvSpPr>
          <p:cNvPr id="2" name="标题 1"/>
          <p:cNvSpPr>
            <a:spLocks noGrp="1"/>
          </p:cNvSpPr>
          <p:nvPr>
            <p:ph type="title"/>
          </p:nvPr>
        </p:nvSpPr>
        <p:spPr/>
        <p:txBody>
          <a:bodyPr/>
          <a:lstStyle/>
          <a:p>
            <a:pPr fontAlgn="auto">
              <a:spcAft>
                <a:spcPts val="0"/>
              </a:spcAft>
              <a:defRPr/>
            </a:pPr>
            <a:r>
              <a:rPr lang="en-US" altLang="zh-CN" sz="3075" dirty="0" smtClean="0"/>
              <a:t>2.7	Getting Data from the Keyboard</a:t>
            </a:r>
            <a:endParaRPr lang="zh-CN" altLang="en-US" sz="3075" dirty="0"/>
          </a:p>
        </p:txBody>
      </p:sp>
      <p:sp>
        <p:nvSpPr>
          <p:cNvPr id="114692" name="内容占位符 6"/>
          <p:cNvSpPr>
            <a:spLocks noGrp="1"/>
          </p:cNvSpPr>
          <p:nvPr>
            <p:ph sz="half" idx="4294967295"/>
          </p:nvPr>
        </p:nvSpPr>
        <p:spPr>
          <a:xfrm>
            <a:off x="6118225" y="1701800"/>
            <a:ext cx="3025775" cy="3749675"/>
          </a:xfrm>
          <a:noFill/>
        </p:spPr>
        <p:txBody>
          <a:bodyPr/>
          <a:lstStyle/>
          <a:p>
            <a:pPr>
              <a:spcBef>
                <a:spcPct val="0"/>
              </a:spcBef>
            </a:pPr>
            <a:r>
              <a:rPr lang="en-US" altLang="zh-CN" sz="1800" smtClean="0"/>
              <a:t>tom, jack, mike,  </a:t>
            </a:r>
            <a:endParaRPr lang="zh-CN" altLang="zh-CN" sz="1800" smtClean="0"/>
          </a:p>
          <a:p>
            <a:pPr>
              <a:spcBef>
                <a:spcPct val="0"/>
              </a:spcBef>
            </a:pPr>
            <a:r>
              <a:rPr lang="en-US" altLang="zh-CN" sz="1800" smtClean="0"/>
              <a:t>The first token is: tom</a:t>
            </a:r>
            <a:endParaRPr lang="zh-CN" altLang="zh-CN" sz="1800" smtClean="0"/>
          </a:p>
          <a:p>
            <a:pPr>
              <a:spcBef>
                <a:spcPct val="0"/>
              </a:spcBef>
            </a:pPr>
            <a:r>
              <a:rPr lang="en-US" altLang="zh-CN" sz="1800" smtClean="0"/>
              <a:t>The second token is: jack</a:t>
            </a:r>
            <a:endParaRPr lang="zh-CN" altLang="zh-CN" sz="1800" smtClean="0"/>
          </a:p>
          <a:p>
            <a:pPr>
              <a:spcBef>
                <a:spcPct val="0"/>
              </a:spcBef>
            </a:pPr>
            <a:r>
              <a:rPr lang="en-US" altLang="zh-CN" sz="1800" smtClean="0"/>
              <a:t>The third token is: mike</a:t>
            </a:r>
            <a:endParaRPr lang="zh-CN" altLang="zh-CN" sz="1800" smtClean="0"/>
          </a:p>
          <a:p>
            <a:pPr>
              <a:spcBef>
                <a:spcPct val="0"/>
              </a:spcBef>
            </a:pPr>
            <a:endParaRPr lang="zh-CN" altLang="en-US" sz="1800" smtClean="0"/>
          </a:p>
        </p:txBody>
      </p:sp>
      <p:sp>
        <p:nvSpPr>
          <p:cNvPr id="3" name="灯片编号占位符 2"/>
          <p:cNvSpPr>
            <a:spLocks noGrp="1"/>
          </p:cNvSpPr>
          <p:nvPr>
            <p:ph type="sldNum" sz="quarter" idx="12"/>
          </p:nvPr>
        </p:nvSpPr>
        <p:spPr/>
        <p:txBody>
          <a:bodyPr/>
          <a:lstStyle/>
          <a:p>
            <a:pPr>
              <a:defRPr/>
            </a:pPr>
            <a:fld id="{338A8944-0883-4E3B-8163-00DADBB19C95}" type="slidenum">
              <a:rPr lang="zh-CN" altLang="en-US"/>
              <a:pPr>
                <a:defRPr/>
              </a:pPr>
              <a:t>71</a:t>
            </a:fld>
            <a:endParaRPr lang="zh-CN" altLang="en-US"/>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385888" y="951311"/>
            <a:ext cx="5724525" cy="750094"/>
          </a:xfrm>
        </p:spPr>
        <p:txBody>
          <a:bodyPr>
            <a:normAutofit fontScale="90000"/>
          </a:bodyPr>
          <a:lstStyle/>
          <a:p>
            <a:pPr fontAlgn="auto">
              <a:spcAft>
                <a:spcPts val="0"/>
              </a:spcAft>
              <a:defRPr/>
            </a:pPr>
            <a:r>
              <a:rPr lang="en-US" altLang="zh-CN" sz="3075" dirty="0" smtClean="0"/>
              <a:t>2.7	Getting Data from the Keyboard</a:t>
            </a:r>
            <a:endParaRPr lang="zh-CN" altLang="en-US" sz="3075" dirty="0"/>
          </a:p>
        </p:txBody>
      </p:sp>
      <p:sp>
        <p:nvSpPr>
          <p:cNvPr id="67587" name="内容占位符 2"/>
          <p:cNvSpPr>
            <a:spLocks noGrp="1"/>
          </p:cNvSpPr>
          <p:nvPr>
            <p:ph idx="1"/>
          </p:nvPr>
        </p:nvSpPr>
        <p:spPr>
          <a:xfrm>
            <a:off x="1385888" y="1755775"/>
            <a:ext cx="6480175" cy="593725"/>
          </a:xfrm>
        </p:spPr>
        <p:txBody>
          <a:bodyPr/>
          <a:lstStyle/>
          <a:p>
            <a:pPr marL="273844" indent="-191691">
              <a:defRPr/>
            </a:pPr>
            <a:r>
              <a:rPr lang="en-US" altLang="zh-CN" sz="2025" smtClean="0"/>
              <a:t>get a single letter</a:t>
            </a:r>
            <a:endParaRPr lang="zh-CN" altLang="en-US" sz="2025" smtClean="0"/>
          </a:p>
        </p:txBody>
      </p:sp>
      <p:sp>
        <p:nvSpPr>
          <p:cNvPr id="67590" name="Rectangle 1"/>
          <p:cNvSpPr>
            <a:spLocks noChangeArrowheads="1"/>
          </p:cNvSpPr>
          <p:nvPr/>
        </p:nvSpPr>
        <p:spPr bwMode="auto">
          <a:xfrm>
            <a:off x="1385888" y="2611438"/>
            <a:ext cx="5724525" cy="922337"/>
          </a:xfrm>
          <a:prstGeom prst="rect">
            <a:avLst/>
          </a:prstGeom>
          <a:noFill/>
          <a:ln w="9525">
            <a:noFill/>
            <a:miter lim="800000"/>
            <a:headEnd/>
            <a:tailEnd/>
          </a:ln>
        </p:spPr>
        <p:txBody>
          <a:bodyPr anchor="ctr">
            <a:spAutoFit/>
          </a:bodyPr>
          <a:lstStyle>
            <a:lvl1pPr indent="201613">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a:ea typeface="Arial Narrow" panose="020B0606020202030204" pitchFamily="34" charset="0"/>
                <a:cs typeface="Times New Roman" panose="02020603050405020304" pitchFamily="18" charset="0"/>
              </a:rPr>
              <a:t>Scanner sc = new Scanner(System.in);</a:t>
            </a:r>
          </a:p>
          <a:p>
            <a:pPr eaLnBrk="1" hangingPunct="1"/>
            <a:r>
              <a:rPr lang="en-US" altLang="zh-CN">
                <a:ea typeface="Arial Narrow" panose="020B0606020202030204" pitchFamily="34" charset="0"/>
                <a:cs typeface="Times New Roman" panose="02020603050405020304" pitchFamily="18" charset="0"/>
              </a:rPr>
              <a:t>char ch = sc.nextLine().charAt(0);</a:t>
            </a:r>
          </a:p>
          <a:p>
            <a:r>
              <a:rPr lang="en-US" altLang="zh-CN">
                <a:ea typeface="Arial Narrow" panose="020B0606020202030204" pitchFamily="34" charset="0"/>
                <a:cs typeface="Times New Roman" panose="02020603050405020304" pitchFamily="18" charset="0"/>
              </a:rPr>
              <a:t>System.out.println(ch);</a:t>
            </a:r>
            <a:endParaRPr lang="en-US" altLang="zh-CN" sz="4000">
              <a:ea typeface="Arial Narrow" panose="020B0606020202030204" pitchFamily="34"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406810FE-3DBF-4F2E-B59D-178210EB03CD}" type="slidenum">
              <a:rPr lang="zh-CN" altLang="en-US"/>
              <a:pPr>
                <a:defRPr/>
              </a:pPr>
              <a:t>72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bwMode="auto">
          <a:xfrm>
            <a:off x="1139398" y="474233"/>
            <a:ext cx="5724525" cy="750094"/>
          </a:xfrm>
        </p:spPr>
        <p:txBody>
          <a:bodyPr wrap="square" numCol="1" anchorCtr="0" compatLnSpc="1">
            <a:prstTxWarp prst="textNoShape">
              <a:avLst/>
            </a:prstTxWarp>
          </a:bodyPr>
          <a:lstStyle/>
          <a:p>
            <a:pPr>
              <a:defRPr/>
            </a:pPr>
            <a:r>
              <a:rPr lang="en-US" altLang="zh-CN" sz="3075" smtClean="0"/>
              <a:t>2.8	Control Structures</a:t>
            </a:r>
            <a:endParaRPr lang="zh-CN" altLang="en-US" sz="3075" smtClean="0"/>
          </a:p>
        </p:txBody>
      </p:sp>
      <p:sp>
        <p:nvSpPr>
          <p:cNvPr id="68611" name="内容占位符 2"/>
          <p:cNvSpPr>
            <a:spLocks noGrp="1"/>
          </p:cNvSpPr>
          <p:nvPr>
            <p:ph idx="1"/>
          </p:nvPr>
        </p:nvSpPr>
        <p:spPr>
          <a:xfrm>
            <a:off x="488950" y="1489075"/>
            <a:ext cx="8229600" cy="4525963"/>
          </a:xfrm>
        </p:spPr>
        <p:txBody>
          <a:bodyPr/>
          <a:lstStyle/>
          <a:p>
            <a:pPr marL="273844" indent="-191691">
              <a:defRPr/>
            </a:pPr>
            <a:r>
              <a:rPr lang="en-US" altLang="zh-CN" sz="2025" dirty="0" smtClean="0"/>
              <a:t>sequence structures,</a:t>
            </a:r>
            <a:r>
              <a:rPr lang="zh-CN" altLang="en-US" sz="2025" dirty="0" smtClean="0"/>
              <a:t>（顺序）</a:t>
            </a:r>
            <a:r>
              <a:rPr lang="en-US" altLang="zh-CN" sz="2025" dirty="0" smtClean="0"/>
              <a:t> </a:t>
            </a:r>
          </a:p>
          <a:p>
            <a:pPr marL="273844" indent="-191691">
              <a:defRPr/>
            </a:pPr>
            <a:r>
              <a:rPr lang="en-US" altLang="zh-CN" sz="2025" dirty="0" smtClean="0"/>
              <a:t>decision structures,  </a:t>
            </a:r>
            <a:r>
              <a:rPr lang="zh-CN" altLang="en-US" sz="2025" dirty="0" smtClean="0"/>
              <a:t>（选择）</a:t>
            </a:r>
            <a:endParaRPr lang="en-US" altLang="zh-CN" sz="2025" dirty="0" smtClean="0"/>
          </a:p>
          <a:p>
            <a:pPr marL="273844" indent="-191691">
              <a:defRPr/>
            </a:pPr>
            <a:r>
              <a:rPr lang="en-US" altLang="zh-CN" sz="2025" dirty="0" smtClean="0"/>
              <a:t>repetition structures</a:t>
            </a:r>
            <a:r>
              <a:rPr lang="zh-CN" altLang="en-US" sz="2025" dirty="0" smtClean="0"/>
              <a:t>（循环）</a:t>
            </a:r>
          </a:p>
        </p:txBody>
      </p:sp>
      <p:sp>
        <p:nvSpPr>
          <p:cNvPr id="2" name="灯片编号占位符 1"/>
          <p:cNvSpPr>
            <a:spLocks noGrp="1"/>
          </p:cNvSpPr>
          <p:nvPr>
            <p:ph type="sldNum" sz="quarter" idx="12"/>
          </p:nvPr>
        </p:nvSpPr>
        <p:spPr/>
        <p:txBody>
          <a:bodyPr/>
          <a:lstStyle/>
          <a:p>
            <a:pPr>
              <a:defRPr/>
            </a:pPr>
            <a:fld id="{49D371F9-3193-4044-8ADD-E9A76C90548C}" type="slidenum">
              <a:rPr lang="zh-CN" altLang="en-US"/>
              <a:pPr>
                <a:defRPr/>
              </a:pPr>
              <a:t>73</a:t>
            </a:fld>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2.8	Control Structures</a:t>
            </a:r>
            <a:endParaRPr lang="zh-CN" altLang="en-US" sz="3075" smtClean="0"/>
          </a:p>
        </p:txBody>
      </p:sp>
      <p:sp>
        <p:nvSpPr>
          <p:cNvPr id="69635" name="内容占位符 2"/>
          <p:cNvSpPr>
            <a:spLocks noGrp="1"/>
          </p:cNvSpPr>
          <p:nvPr>
            <p:ph idx="1"/>
          </p:nvPr>
        </p:nvSpPr>
        <p:spPr>
          <a:xfrm>
            <a:off x="323850" y="1196975"/>
            <a:ext cx="8640763" cy="719138"/>
          </a:xfrm>
        </p:spPr>
        <p:txBody>
          <a:bodyPr/>
          <a:lstStyle/>
          <a:p>
            <a:pPr marL="273844" indent="-191691">
              <a:defRPr/>
            </a:pPr>
            <a:r>
              <a:rPr lang="en-US" altLang="zh-CN" sz="2025" smtClean="0"/>
              <a:t>Sequence Structure</a:t>
            </a:r>
            <a:endParaRPr lang="zh-CN" altLang="en-US" sz="2025" smtClean="0"/>
          </a:p>
        </p:txBody>
      </p:sp>
      <p:pic>
        <p:nvPicPr>
          <p:cNvPr id="1177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2147888"/>
            <a:ext cx="17145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BDCBF062-C85E-4B1D-95A9-8F39EEA9694C}" type="slidenum">
              <a:rPr lang="zh-CN" altLang="en-US"/>
              <a:pPr>
                <a:defRPr/>
              </a:pPr>
              <a:t>74</a:t>
            </a:fld>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2.8	Control Structures</a:t>
            </a:r>
            <a:endParaRPr lang="zh-CN" altLang="en-US" sz="3075" smtClean="0"/>
          </a:p>
        </p:txBody>
      </p:sp>
      <p:sp>
        <p:nvSpPr>
          <p:cNvPr id="3" name="内容占位符 2"/>
          <p:cNvSpPr>
            <a:spLocks noGrp="1"/>
          </p:cNvSpPr>
          <p:nvPr>
            <p:ph idx="1"/>
          </p:nvPr>
        </p:nvSpPr>
        <p:spPr>
          <a:xfrm>
            <a:off x="323850" y="1196975"/>
            <a:ext cx="8640763" cy="863600"/>
          </a:xfrm>
        </p:spPr>
        <p:txBody>
          <a:bodyPr rtlCol="0">
            <a:normAutofit/>
          </a:bodyPr>
          <a:lstStyle/>
          <a:p>
            <a:pPr marL="273844" indent="-191691" fontAlgn="auto">
              <a:spcAft>
                <a:spcPts val="0"/>
              </a:spcAft>
              <a:buFont typeface="Arial" pitchFamily="34" charset="0"/>
              <a:buChar char="•"/>
              <a:defRPr/>
            </a:pPr>
            <a:r>
              <a:rPr lang="en-US" altLang="zh-CN" sz="2025" dirty="0"/>
              <a:t>D</a:t>
            </a:r>
            <a:r>
              <a:rPr lang="en-US" altLang="zh-CN" sz="2025" dirty="0" smtClean="0"/>
              <a:t>ecision structures</a:t>
            </a:r>
          </a:p>
        </p:txBody>
      </p:sp>
      <p:pic>
        <p:nvPicPr>
          <p:cNvPr id="1187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3" y="2114550"/>
            <a:ext cx="357187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610175C5-0CFF-47F6-AB19-F36F6691E5A2}" type="slidenum">
              <a:rPr lang="zh-CN" altLang="en-US"/>
              <a:pPr>
                <a:defRPr/>
              </a:pPr>
              <a:t>75</a:t>
            </a:fld>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2.8	Control Structures</a:t>
            </a:r>
            <a:endParaRPr lang="zh-CN" altLang="en-US" sz="3075" smtClean="0"/>
          </a:p>
        </p:txBody>
      </p:sp>
      <p:sp>
        <p:nvSpPr>
          <p:cNvPr id="3" name="内容占位符 2"/>
          <p:cNvSpPr>
            <a:spLocks noGrp="1"/>
          </p:cNvSpPr>
          <p:nvPr>
            <p:ph idx="1"/>
          </p:nvPr>
        </p:nvSpPr>
        <p:spPr>
          <a:xfrm>
            <a:off x="323850" y="1196975"/>
            <a:ext cx="8640763" cy="2303463"/>
          </a:xfrm>
        </p:spPr>
        <p:txBody>
          <a:bodyPr rtlCol="0">
            <a:normAutofit/>
          </a:bodyPr>
          <a:lstStyle/>
          <a:p>
            <a:pPr marL="273844" indent="-191691" fontAlgn="auto">
              <a:spcAft>
                <a:spcPts val="0"/>
              </a:spcAft>
              <a:buFont typeface="Arial" pitchFamily="34" charset="0"/>
              <a:buNone/>
              <a:defRPr/>
            </a:pPr>
            <a:endParaRPr lang="zh-CN" altLang="zh-CN" sz="2025" dirty="0" smtClean="0"/>
          </a:p>
          <a:p>
            <a:pPr marL="273844" indent="-191691" fontAlgn="auto">
              <a:spcAft>
                <a:spcPts val="0"/>
              </a:spcAft>
              <a:buFont typeface="Arial" pitchFamily="34" charset="0"/>
              <a:buNone/>
              <a:defRPr/>
            </a:pPr>
            <a:r>
              <a:rPr lang="en-US" altLang="zh-CN" sz="2025" dirty="0" smtClean="0"/>
              <a:t>           2x</a:t>
            </a:r>
            <a:r>
              <a:rPr lang="en-US" altLang="zh-CN" sz="2025" baseline="30000" dirty="0" smtClean="0"/>
              <a:t>2</a:t>
            </a:r>
            <a:r>
              <a:rPr lang="en-US" altLang="zh-CN" sz="2025" dirty="0" smtClean="0"/>
              <a:t> + 1    (x &lt; 0)</a:t>
            </a:r>
            <a:endParaRPr lang="zh-CN" altLang="zh-CN" sz="2025" dirty="0" smtClean="0"/>
          </a:p>
          <a:p>
            <a:pPr marL="273844" indent="-191691" fontAlgn="auto">
              <a:spcAft>
                <a:spcPts val="0"/>
              </a:spcAft>
              <a:buFont typeface="Arial" pitchFamily="34" charset="0"/>
              <a:buNone/>
              <a:defRPr/>
            </a:pPr>
            <a:r>
              <a:rPr lang="en-AU" altLang="zh-CN" sz="2025" dirty="0" smtClean="0"/>
              <a:t>y =</a:t>
            </a:r>
            <a:endParaRPr lang="zh-CN" altLang="zh-CN" sz="2025" dirty="0" smtClean="0"/>
          </a:p>
          <a:p>
            <a:pPr marL="273844" indent="-191691" fontAlgn="auto">
              <a:spcAft>
                <a:spcPts val="0"/>
              </a:spcAft>
              <a:buFont typeface="Arial" pitchFamily="34" charset="0"/>
              <a:buNone/>
              <a:defRPr/>
            </a:pPr>
            <a:r>
              <a:rPr lang="en-AU" altLang="zh-CN" sz="2025" dirty="0" smtClean="0"/>
              <a:t>           6x - 4     ( x </a:t>
            </a:r>
            <a:r>
              <a:rPr lang="zh-CN" altLang="zh-CN" sz="2025" dirty="0" smtClean="0"/>
              <a:t>≥</a:t>
            </a:r>
            <a:r>
              <a:rPr lang="en-AU" altLang="zh-CN" sz="2025" dirty="0" smtClean="0"/>
              <a:t> 0)</a:t>
            </a:r>
            <a:endParaRPr lang="zh-CN" altLang="zh-CN" sz="2025" dirty="0" smtClean="0"/>
          </a:p>
          <a:p>
            <a:pPr marL="273844" indent="-191691" fontAlgn="auto">
              <a:spcAft>
                <a:spcPts val="0"/>
              </a:spcAft>
              <a:buFont typeface="Arial" pitchFamily="34" charset="0"/>
              <a:buNone/>
              <a:defRPr/>
            </a:pPr>
            <a:endParaRPr lang="zh-CN" altLang="en-US" sz="2025" dirty="0"/>
          </a:p>
        </p:txBody>
      </p:sp>
      <p:sp>
        <p:nvSpPr>
          <p:cNvPr id="119812" name="AutoShape 160"/>
          <p:cNvSpPr>
            <a:spLocks/>
          </p:cNvSpPr>
          <p:nvPr/>
        </p:nvSpPr>
        <p:spPr bwMode="auto">
          <a:xfrm>
            <a:off x="962025" y="1655763"/>
            <a:ext cx="368300" cy="852487"/>
          </a:xfrm>
          <a:prstGeom prst="leftBrace">
            <a:avLst>
              <a:gd name="adj1" fmla="val 3613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endParaRPr lang="zh-CN" altLang="en-US">
              <a:latin typeface="Calibri" panose="020F0502020204030204" pitchFamily="34" charset="0"/>
            </a:endParaRPr>
          </a:p>
        </p:txBody>
      </p:sp>
      <p:pic>
        <p:nvPicPr>
          <p:cNvPr id="1198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573463"/>
            <a:ext cx="6078538" cy="199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6D0D7B39-6B13-47A7-8942-421A9464B916}" type="slidenum">
              <a:rPr lang="zh-CN" altLang="en-US"/>
              <a:pPr>
                <a:defRPr/>
              </a:pPr>
              <a:t>76</a:t>
            </a:fld>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2.8	Control Structures</a:t>
            </a:r>
            <a:endParaRPr lang="zh-CN" altLang="en-US" sz="3075" smtClean="0"/>
          </a:p>
        </p:txBody>
      </p:sp>
      <p:sp>
        <p:nvSpPr>
          <p:cNvPr id="3" name="内容占位符 2"/>
          <p:cNvSpPr>
            <a:spLocks noGrp="1"/>
          </p:cNvSpPr>
          <p:nvPr>
            <p:ph idx="1"/>
          </p:nvPr>
        </p:nvSpPr>
        <p:spPr/>
        <p:txBody>
          <a:bodyPr rtlCol="0">
            <a:normAutofit/>
          </a:bodyPr>
          <a:lstStyle/>
          <a:p>
            <a:pPr marL="273844" indent="-191691" fontAlgn="auto">
              <a:spcAft>
                <a:spcPts val="0"/>
              </a:spcAft>
              <a:buFont typeface="Arial" pitchFamily="34" charset="0"/>
              <a:buNone/>
              <a:defRPr/>
            </a:pPr>
            <a:r>
              <a:rPr lang="en-US" altLang="zh-CN" sz="2025" dirty="0" smtClean="0"/>
              <a:t>if( &lt;</a:t>
            </a:r>
            <a:r>
              <a:rPr lang="en-US" altLang="zh-CN" sz="2025" dirty="0" err="1" smtClean="0">
                <a:solidFill>
                  <a:srgbClr val="FF0000"/>
                </a:solidFill>
              </a:rPr>
              <a:t>boolean_expression</a:t>
            </a:r>
            <a:r>
              <a:rPr lang="en-US" altLang="zh-CN" sz="2025" dirty="0" smtClean="0"/>
              <a:t>&gt; ){</a:t>
            </a:r>
            <a:endParaRPr lang="zh-CN" altLang="zh-CN" sz="2025" dirty="0" smtClean="0"/>
          </a:p>
          <a:p>
            <a:pPr marL="273844" indent="-191691" fontAlgn="auto">
              <a:spcAft>
                <a:spcPts val="0"/>
              </a:spcAft>
              <a:buFont typeface="Arial" pitchFamily="34" charset="0"/>
              <a:buNone/>
              <a:defRPr/>
            </a:pPr>
            <a:r>
              <a:rPr lang="en-US" altLang="zh-CN" sz="2025" dirty="0" smtClean="0"/>
              <a:t>    &lt;statement1&gt;;</a:t>
            </a:r>
            <a:endParaRPr lang="zh-CN" altLang="zh-CN" sz="2025" dirty="0" smtClean="0"/>
          </a:p>
          <a:p>
            <a:pPr marL="273844" indent="-191691" fontAlgn="auto">
              <a:spcAft>
                <a:spcPts val="0"/>
              </a:spcAft>
              <a:buFont typeface="Arial" pitchFamily="34" charset="0"/>
              <a:buNone/>
              <a:defRPr/>
            </a:pPr>
            <a:r>
              <a:rPr lang="en-US" altLang="zh-CN" sz="2025" dirty="0" smtClean="0"/>
              <a:t>    &lt;statement2&gt;;</a:t>
            </a:r>
            <a:endParaRPr lang="zh-CN" altLang="zh-CN" sz="2025" dirty="0" smtClean="0"/>
          </a:p>
          <a:p>
            <a:pPr marL="273844" indent="-191691" fontAlgn="auto">
              <a:spcAft>
                <a:spcPts val="0"/>
              </a:spcAft>
              <a:buFont typeface="Arial" pitchFamily="34" charset="0"/>
              <a:buNone/>
              <a:defRPr/>
            </a:pPr>
            <a:r>
              <a:rPr lang="en-US" altLang="zh-CN" sz="2025" dirty="0" smtClean="0"/>
              <a:t>    . . .</a:t>
            </a:r>
            <a:endParaRPr lang="zh-CN" altLang="zh-CN" sz="2025" dirty="0" smtClean="0"/>
          </a:p>
          <a:p>
            <a:pPr marL="273844" indent="-191691" fontAlgn="auto">
              <a:spcAft>
                <a:spcPts val="0"/>
              </a:spcAft>
              <a:buFont typeface="Arial" pitchFamily="34" charset="0"/>
              <a:buNone/>
              <a:defRPr/>
            </a:pPr>
            <a:r>
              <a:rPr lang="en-US" altLang="zh-CN" sz="2025" dirty="0" smtClean="0"/>
              <a:t>}else{</a:t>
            </a:r>
            <a:endParaRPr lang="zh-CN" altLang="zh-CN" sz="2025" dirty="0" smtClean="0"/>
          </a:p>
          <a:p>
            <a:pPr marL="273844" indent="-191691" fontAlgn="auto">
              <a:spcAft>
                <a:spcPts val="0"/>
              </a:spcAft>
              <a:buFont typeface="Arial" pitchFamily="34" charset="0"/>
              <a:buNone/>
              <a:defRPr/>
            </a:pPr>
            <a:r>
              <a:rPr lang="en-US" altLang="zh-CN" sz="2025" dirty="0" smtClean="0"/>
              <a:t>    &lt;statement3&gt;;</a:t>
            </a:r>
            <a:endParaRPr lang="zh-CN" altLang="zh-CN" sz="2025" dirty="0" smtClean="0"/>
          </a:p>
          <a:p>
            <a:pPr marL="273844" indent="-191691" fontAlgn="auto">
              <a:spcAft>
                <a:spcPts val="0"/>
              </a:spcAft>
              <a:buFont typeface="Arial" pitchFamily="34" charset="0"/>
              <a:buNone/>
              <a:defRPr/>
            </a:pPr>
            <a:r>
              <a:rPr lang="en-US" altLang="zh-CN" sz="2025" dirty="0" smtClean="0"/>
              <a:t>    &lt;statement4&gt;;</a:t>
            </a:r>
            <a:endParaRPr lang="zh-CN" altLang="zh-CN" sz="2025" dirty="0" smtClean="0"/>
          </a:p>
          <a:p>
            <a:pPr marL="273844" indent="-191691" fontAlgn="auto">
              <a:spcAft>
                <a:spcPts val="0"/>
              </a:spcAft>
              <a:buFont typeface="Arial" pitchFamily="34" charset="0"/>
              <a:buNone/>
              <a:defRPr/>
            </a:pPr>
            <a:r>
              <a:rPr lang="en-US" altLang="zh-CN" sz="2025" dirty="0" smtClean="0"/>
              <a:t>    . . .</a:t>
            </a:r>
            <a:endParaRPr lang="zh-CN" altLang="zh-CN" sz="2025" dirty="0" smtClean="0"/>
          </a:p>
          <a:p>
            <a:pPr marL="273844" indent="-191691" fontAlgn="auto">
              <a:spcAft>
                <a:spcPts val="0"/>
              </a:spcAft>
              <a:buFont typeface="Arial" pitchFamily="34" charset="0"/>
              <a:buNone/>
              <a:defRPr/>
            </a:pPr>
            <a:r>
              <a:rPr lang="en-US" altLang="zh-CN" sz="2025" dirty="0" smtClean="0"/>
              <a:t>  }</a:t>
            </a:r>
            <a:endParaRPr lang="zh-CN" altLang="zh-CN" sz="2025" dirty="0" smtClean="0"/>
          </a:p>
          <a:p>
            <a:pPr marL="273844" indent="-191691" fontAlgn="auto">
              <a:spcAft>
                <a:spcPts val="0"/>
              </a:spcAft>
              <a:buFont typeface="Arial" pitchFamily="34" charset="0"/>
              <a:buNone/>
              <a:defRPr/>
            </a:pPr>
            <a:endParaRPr lang="zh-CN" altLang="en-US" sz="2025" dirty="0"/>
          </a:p>
        </p:txBody>
      </p:sp>
      <p:sp>
        <p:nvSpPr>
          <p:cNvPr id="2" name="灯片编号占位符 1"/>
          <p:cNvSpPr>
            <a:spLocks noGrp="1"/>
          </p:cNvSpPr>
          <p:nvPr>
            <p:ph type="sldNum" sz="quarter" idx="12"/>
          </p:nvPr>
        </p:nvSpPr>
        <p:spPr/>
        <p:txBody>
          <a:bodyPr/>
          <a:lstStyle/>
          <a:p>
            <a:pPr>
              <a:defRPr/>
            </a:pPr>
            <a:fld id="{B655A991-A911-4C32-AAF4-C276FB678846}" type="slidenum">
              <a:rPr lang="zh-CN" altLang="en-US"/>
              <a:pPr>
                <a:defRPr/>
              </a:pPr>
              <a:t>77</a:t>
            </a:fld>
            <a:endParaRPr lang="zh-CN" alt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内容占位符 2"/>
          <p:cNvSpPr>
            <a:spLocks noGrp="1"/>
          </p:cNvSpPr>
          <p:nvPr>
            <p:ph idx="1"/>
          </p:nvPr>
        </p:nvSpPr>
        <p:spPr/>
        <p:txBody>
          <a:bodyPr/>
          <a:lstStyle/>
          <a:p>
            <a:pPr marL="273844" indent="-191691">
              <a:spcBef>
                <a:spcPct val="0"/>
              </a:spcBef>
              <a:defRPr/>
            </a:pPr>
            <a:r>
              <a:rPr lang="en-US" altLang="zh-CN" sz="2025" b="1" dirty="0" smtClean="0"/>
              <a:t>switch( &lt;</a:t>
            </a:r>
            <a:r>
              <a:rPr lang="en-US" altLang="zh-CN" sz="2025" b="1" dirty="0" err="1" smtClean="0"/>
              <a:t>switch_expression</a:t>
            </a:r>
            <a:r>
              <a:rPr lang="en-US" altLang="zh-CN" sz="2025" b="1" dirty="0" smtClean="0"/>
              <a:t>&gt; ){</a:t>
            </a:r>
          </a:p>
          <a:p>
            <a:pPr marL="273844" indent="-191691">
              <a:spcBef>
                <a:spcPct val="0"/>
              </a:spcBef>
              <a:defRPr/>
            </a:pPr>
            <a:r>
              <a:rPr lang="en-US" altLang="zh-CN" sz="2025" b="1" dirty="0" smtClean="0">
                <a:solidFill>
                  <a:schemeClr val="tx2"/>
                </a:solidFill>
              </a:rPr>
              <a:t>    case &lt;case_selector1&gt;:</a:t>
            </a:r>
          </a:p>
          <a:p>
            <a:pPr marL="273844" indent="-191691">
              <a:spcBef>
                <a:spcPct val="0"/>
              </a:spcBef>
              <a:defRPr/>
            </a:pPr>
            <a:r>
              <a:rPr lang="en-US" altLang="zh-CN" sz="2025" b="1" dirty="0" smtClean="0"/>
              <a:t>        &lt;statement1&gt;;</a:t>
            </a:r>
          </a:p>
          <a:p>
            <a:pPr marL="273844" indent="-191691">
              <a:spcBef>
                <a:spcPct val="0"/>
              </a:spcBef>
              <a:defRPr/>
            </a:pPr>
            <a:r>
              <a:rPr lang="en-US" altLang="zh-CN" sz="2025" b="1" dirty="0" smtClean="0"/>
              <a:t>        &lt;statement2&gt;;</a:t>
            </a:r>
          </a:p>
          <a:p>
            <a:pPr marL="273844" indent="-191691">
              <a:spcBef>
                <a:spcPct val="0"/>
              </a:spcBef>
              <a:defRPr/>
            </a:pPr>
            <a:r>
              <a:rPr lang="en-US" altLang="zh-CN" sz="2025" b="1" dirty="0" smtClean="0"/>
              <a:t>        break;</a:t>
            </a:r>
          </a:p>
          <a:p>
            <a:pPr marL="273844" indent="-191691">
              <a:spcBef>
                <a:spcPct val="0"/>
              </a:spcBef>
              <a:defRPr/>
            </a:pPr>
            <a:r>
              <a:rPr lang="en-US" altLang="zh-CN" sz="2025" b="1" dirty="0" smtClean="0"/>
              <a:t>     </a:t>
            </a:r>
            <a:r>
              <a:rPr lang="en-US" altLang="zh-CN" sz="2025" b="1" dirty="0" smtClean="0">
                <a:solidFill>
                  <a:schemeClr val="tx2"/>
                </a:solidFill>
              </a:rPr>
              <a:t>case &lt;case_selector2&gt;:</a:t>
            </a:r>
          </a:p>
          <a:p>
            <a:pPr marL="273844" indent="-191691">
              <a:spcBef>
                <a:spcPct val="0"/>
              </a:spcBef>
              <a:defRPr/>
            </a:pPr>
            <a:r>
              <a:rPr lang="en-US" altLang="zh-CN" sz="2025" b="1" dirty="0" smtClean="0"/>
              <a:t>        &lt;statement1&gt;;</a:t>
            </a:r>
          </a:p>
          <a:p>
            <a:pPr marL="273844" indent="-191691">
              <a:spcBef>
                <a:spcPct val="0"/>
              </a:spcBef>
              <a:defRPr/>
            </a:pPr>
            <a:r>
              <a:rPr lang="en-US" altLang="zh-CN" sz="2025" b="1" dirty="0" smtClean="0"/>
              <a:t>        &lt;statement2&gt;;</a:t>
            </a:r>
          </a:p>
          <a:p>
            <a:pPr marL="273844" indent="-191691">
              <a:spcBef>
                <a:spcPct val="0"/>
              </a:spcBef>
              <a:defRPr/>
            </a:pPr>
            <a:r>
              <a:rPr lang="en-US" altLang="zh-CN" sz="2025" b="1" dirty="0" smtClean="0"/>
              <a:t>        break;</a:t>
            </a:r>
          </a:p>
          <a:p>
            <a:pPr marL="273844" indent="-191691">
              <a:spcBef>
                <a:spcPct val="0"/>
              </a:spcBef>
              <a:defRPr/>
            </a:pPr>
            <a:r>
              <a:rPr lang="en-US" altLang="zh-CN" sz="2025" b="1" dirty="0" smtClean="0">
                <a:solidFill>
                  <a:schemeClr val="tx2"/>
                </a:solidFill>
              </a:rPr>
              <a:t>      default:</a:t>
            </a:r>
          </a:p>
          <a:p>
            <a:pPr marL="273844" indent="-191691">
              <a:spcBef>
                <a:spcPct val="0"/>
              </a:spcBef>
              <a:defRPr/>
            </a:pPr>
            <a:r>
              <a:rPr lang="en-US" altLang="zh-CN" sz="2025" b="1" dirty="0" smtClean="0"/>
              <a:t>        &lt;statement1&gt;;</a:t>
            </a:r>
          </a:p>
          <a:p>
            <a:pPr marL="273844" indent="-191691">
              <a:spcBef>
                <a:spcPct val="0"/>
              </a:spcBef>
              <a:defRPr/>
            </a:pPr>
            <a:r>
              <a:rPr lang="en-US" altLang="zh-CN" sz="2025" b="1" dirty="0" smtClean="0"/>
              <a:t>        &lt;statement2&gt;;</a:t>
            </a:r>
          </a:p>
          <a:p>
            <a:pPr marL="273844" indent="-191691">
              <a:spcBef>
                <a:spcPct val="0"/>
              </a:spcBef>
              <a:defRPr/>
            </a:pPr>
            <a:r>
              <a:rPr lang="en-US" altLang="zh-CN" sz="2025" b="1" dirty="0" smtClean="0"/>
              <a:t>}</a:t>
            </a:r>
          </a:p>
          <a:p>
            <a:pPr marL="273844" indent="-191691">
              <a:spcBef>
                <a:spcPct val="0"/>
              </a:spcBef>
              <a:defRPr/>
            </a:pPr>
            <a:endParaRPr lang="zh-CN" altLang="en-US" sz="2025" b="1" dirty="0" smtClean="0"/>
          </a:p>
        </p:txBody>
      </p:sp>
      <p:sp>
        <p:nvSpPr>
          <p:cNvPr id="74756" name="内容占位符 3"/>
          <p:cNvSpPr>
            <a:spLocks noGrp="1"/>
          </p:cNvSpPr>
          <p:nvPr>
            <p:ph sz="half" idx="4294967295"/>
          </p:nvPr>
        </p:nvSpPr>
        <p:spPr>
          <a:xfrm>
            <a:off x="5110163" y="392113"/>
            <a:ext cx="4033837" cy="5000625"/>
          </a:xfrm>
        </p:spPr>
        <p:txBody>
          <a:bodyPr/>
          <a:lstStyle/>
          <a:p>
            <a:pPr marL="273844" indent="-191691">
              <a:spcBef>
                <a:spcPct val="0"/>
              </a:spcBef>
              <a:defRPr/>
            </a:pPr>
            <a:r>
              <a:rPr lang="en-US" altLang="zh-CN" sz="2025" dirty="0" smtClean="0"/>
              <a:t>When a switch is encountered, the &lt;</a:t>
            </a:r>
            <a:r>
              <a:rPr lang="en-US" altLang="zh-CN" sz="2025" dirty="0" err="1" smtClean="0"/>
              <a:t>switch_expression</a:t>
            </a:r>
            <a:r>
              <a:rPr lang="en-US" altLang="zh-CN" sz="2025" dirty="0" smtClean="0"/>
              <a:t>&gt; is evaluated first, and control passes to the case whose selector matches the value of the expression.</a:t>
            </a:r>
          </a:p>
          <a:p>
            <a:pPr marL="273844" indent="-191691">
              <a:spcBef>
                <a:spcPct val="0"/>
              </a:spcBef>
              <a:defRPr/>
            </a:pPr>
            <a:r>
              <a:rPr lang="en-US" altLang="zh-CN" sz="2025" dirty="0" smtClean="0"/>
              <a:t>The statements in sequence from that point on are executed until a break statement is encountered, skipping then to the first following statement after the end of the switch statement. </a:t>
            </a:r>
          </a:p>
          <a:p>
            <a:pPr marL="273844" indent="-191691">
              <a:spcBef>
                <a:spcPct val="0"/>
              </a:spcBef>
              <a:defRPr/>
            </a:pPr>
            <a:r>
              <a:rPr lang="en-US" altLang="zh-CN" sz="2025" dirty="0" smtClean="0"/>
              <a:t>If none of the cases is satisfied, the default block is executed.</a:t>
            </a:r>
            <a:endParaRPr lang="zh-CN" altLang="en-US" sz="2025" dirty="0" smtClean="0"/>
          </a:p>
        </p:txBody>
      </p:sp>
      <p:sp>
        <p:nvSpPr>
          <p:cNvPr id="3" name="灯片编号占位符 2"/>
          <p:cNvSpPr>
            <a:spLocks noGrp="1"/>
          </p:cNvSpPr>
          <p:nvPr>
            <p:ph type="sldNum" sz="quarter" idx="12"/>
          </p:nvPr>
        </p:nvSpPr>
        <p:spPr/>
        <p:txBody>
          <a:bodyPr/>
          <a:lstStyle/>
          <a:p>
            <a:pPr>
              <a:defRPr/>
            </a:pPr>
            <a:fld id="{DDF38068-8877-4A36-9E03-7007E4C7F11E}" type="slidenum">
              <a:rPr lang="zh-CN" altLang="en-US"/>
              <a:pPr>
                <a:defRPr/>
              </a:pPr>
              <a:t>78</a:t>
            </a:fld>
            <a:endParaRPr lang="zh-CN" altLang="en-US"/>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idx="4294967295"/>
          </p:nvPr>
        </p:nvSpPr>
        <p:spPr bwMode="auto">
          <a:xfrm>
            <a:off x="0" y="125413"/>
            <a:ext cx="7632700" cy="1000125"/>
          </a:xfrm>
          <a:ln>
            <a:miter lim="800000"/>
            <a:headEnd/>
            <a:tailEnd/>
          </a:ln>
        </p:spPr>
        <p:txBody>
          <a:bodyPr wrap="square" numCol="1" anchorCtr="0" compatLnSpc="1">
            <a:prstTxWarp prst="textNoShape">
              <a:avLst/>
            </a:prstTxWarp>
          </a:bodyPr>
          <a:lstStyle/>
          <a:p>
            <a:pPr>
              <a:defRPr/>
            </a:pPr>
            <a:r>
              <a:rPr lang="en-US" altLang="zh-CN" sz="3075" smtClean="0"/>
              <a:t>2.8	Control Structures</a:t>
            </a:r>
            <a:endParaRPr lang="zh-CN" altLang="en-US" sz="3075" smtClean="0"/>
          </a:p>
        </p:txBody>
      </p:sp>
      <p:sp>
        <p:nvSpPr>
          <p:cNvPr id="6" name="内容占位符 5"/>
          <p:cNvSpPr>
            <a:spLocks noGrp="1"/>
          </p:cNvSpPr>
          <p:nvPr>
            <p:ph sz="half" idx="4294967295"/>
          </p:nvPr>
        </p:nvSpPr>
        <p:spPr>
          <a:xfrm>
            <a:off x="579438" y="1125538"/>
            <a:ext cx="4244975" cy="5000625"/>
          </a:xfrm>
        </p:spPr>
        <p:style>
          <a:lnRef idx="2">
            <a:schemeClr val="accent1"/>
          </a:lnRef>
          <a:fillRef idx="1">
            <a:schemeClr val="lt1"/>
          </a:fillRef>
          <a:effectRef idx="0">
            <a:schemeClr val="accent1"/>
          </a:effectRef>
          <a:fontRef idx="minor">
            <a:schemeClr val="dk1"/>
          </a:fontRef>
        </p:style>
        <p:txBody>
          <a:bodyPr rtlCol="0"/>
          <a:lstStyle/>
          <a:p>
            <a:pPr marL="273844" indent="-191691" fontAlgn="auto">
              <a:spcAft>
                <a:spcPts val="0"/>
              </a:spcAft>
              <a:buFont typeface="Arial" pitchFamily="34" charset="0"/>
              <a:buNone/>
              <a:defRPr/>
            </a:pPr>
            <a:r>
              <a:rPr lang="zh-CN" altLang="zh-CN" sz="2025" dirty="0" smtClean="0"/>
              <a:t> </a:t>
            </a:r>
            <a:r>
              <a:rPr lang="en-US" altLang="zh-CN" sz="2025" dirty="0" smtClean="0"/>
              <a:t>int </a:t>
            </a:r>
            <a:r>
              <a:rPr lang="en-US" altLang="zh-CN" sz="2025" dirty="0" err="1" smtClean="0"/>
              <a:t>testScore</a:t>
            </a:r>
            <a:r>
              <a:rPr lang="en-US" altLang="zh-CN" sz="2025" dirty="0" smtClean="0"/>
              <a:t> = 100; </a:t>
            </a:r>
            <a:endParaRPr lang="zh-CN" altLang="zh-CN" sz="2025" dirty="0" smtClean="0"/>
          </a:p>
          <a:p>
            <a:pPr marL="273844" indent="-191691" fontAlgn="auto">
              <a:spcAft>
                <a:spcPts val="0"/>
              </a:spcAft>
              <a:buFont typeface="Arial" pitchFamily="34" charset="0"/>
              <a:buNone/>
              <a:defRPr/>
            </a:pPr>
            <a:r>
              <a:rPr lang="en-US" altLang="zh-CN" sz="2025" dirty="0" smtClean="0"/>
              <a:t>        char grade;</a:t>
            </a:r>
            <a:endParaRPr lang="zh-CN" altLang="zh-CN" sz="2025" dirty="0" smtClean="0"/>
          </a:p>
          <a:p>
            <a:pPr marL="273844" indent="-191691" fontAlgn="auto">
              <a:spcAft>
                <a:spcPts val="0"/>
              </a:spcAft>
              <a:buFont typeface="Arial" pitchFamily="34" charset="0"/>
              <a:buNone/>
              <a:defRPr/>
            </a:pPr>
            <a:r>
              <a:rPr lang="en-US" altLang="zh-CN" sz="2025" dirty="0" smtClean="0"/>
              <a:t>        switch (</a:t>
            </a:r>
            <a:r>
              <a:rPr lang="en-US" altLang="zh-CN" sz="2025" dirty="0" err="1" smtClean="0"/>
              <a:t>testScore</a:t>
            </a:r>
            <a:r>
              <a:rPr lang="en-US" altLang="zh-CN" sz="2025" dirty="0" smtClean="0"/>
              <a:t> / 10) {</a:t>
            </a:r>
            <a:endParaRPr lang="zh-CN" altLang="zh-CN" sz="2025" dirty="0" smtClean="0"/>
          </a:p>
          <a:p>
            <a:pPr marL="273844" indent="-191691" fontAlgn="auto">
              <a:spcAft>
                <a:spcPts val="0"/>
              </a:spcAft>
              <a:buFont typeface="Arial" pitchFamily="34" charset="0"/>
              <a:buNone/>
              <a:defRPr/>
            </a:pPr>
            <a:r>
              <a:rPr lang="en-US" altLang="zh-CN" sz="2025" dirty="0" smtClean="0"/>
              <a:t>            case 0:</a:t>
            </a:r>
            <a:endParaRPr lang="zh-CN" altLang="zh-CN" sz="2025" dirty="0" smtClean="0"/>
          </a:p>
          <a:p>
            <a:pPr marL="273844" indent="-191691" fontAlgn="auto">
              <a:spcAft>
                <a:spcPts val="0"/>
              </a:spcAft>
              <a:buFont typeface="Arial" pitchFamily="34" charset="0"/>
              <a:buNone/>
              <a:defRPr/>
            </a:pPr>
            <a:r>
              <a:rPr lang="en-US" altLang="zh-CN" sz="2025" dirty="0" smtClean="0"/>
              <a:t>            case 1:</a:t>
            </a:r>
            <a:endParaRPr lang="zh-CN" altLang="zh-CN" sz="2025" dirty="0" smtClean="0"/>
          </a:p>
          <a:p>
            <a:pPr marL="273844" indent="-191691" fontAlgn="auto">
              <a:spcAft>
                <a:spcPts val="0"/>
              </a:spcAft>
              <a:buFont typeface="Arial" pitchFamily="34" charset="0"/>
              <a:buNone/>
              <a:defRPr/>
            </a:pPr>
            <a:r>
              <a:rPr lang="en-US" altLang="zh-CN" sz="2025" dirty="0" smtClean="0"/>
              <a:t>            case 2:</a:t>
            </a:r>
            <a:endParaRPr lang="zh-CN" altLang="zh-CN" sz="2025" dirty="0" smtClean="0"/>
          </a:p>
          <a:p>
            <a:pPr marL="273844" indent="-191691" fontAlgn="auto">
              <a:spcAft>
                <a:spcPts val="0"/>
              </a:spcAft>
              <a:buFont typeface="Arial" pitchFamily="34" charset="0"/>
              <a:buNone/>
              <a:defRPr/>
            </a:pPr>
            <a:r>
              <a:rPr lang="en-US" altLang="zh-CN" sz="2025" dirty="0" smtClean="0"/>
              <a:t>            case 3:</a:t>
            </a:r>
            <a:endParaRPr lang="zh-CN" altLang="zh-CN" sz="2025" dirty="0" smtClean="0"/>
          </a:p>
          <a:p>
            <a:pPr marL="273844" indent="-191691" fontAlgn="auto">
              <a:spcAft>
                <a:spcPts val="0"/>
              </a:spcAft>
              <a:buFont typeface="Arial" pitchFamily="34" charset="0"/>
              <a:buNone/>
              <a:defRPr/>
            </a:pPr>
            <a:r>
              <a:rPr lang="en-US" altLang="zh-CN" sz="2025" dirty="0" smtClean="0"/>
              <a:t>            case 4:</a:t>
            </a:r>
            <a:endParaRPr lang="zh-CN" altLang="zh-CN" sz="2025" dirty="0" smtClean="0"/>
          </a:p>
          <a:p>
            <a:pPr marL="273844" indent="-191691" fontAlgn="auto">
              <a:spcAft>
                <a:spcPts val="0"/>
              </a:spcAft>
              <a:buFont typeface="Arial" pitchFamily="34" charset="0"/>
              <a:buNone/>
              <a:defRPr/>
            </a:pPr>
            <a:r>
              <a:rPr lang="en-US" altLang="zh-CN" sz="2025" dirty="0" smtClean="0"/>
              <a:t>            case 5:</a:t>
            </a:r>
            <a:endParaRPr lang="zh-CN" altLang="zh-CN" sz="2025" dirty="0" smtClean="0"/>
          </a:p>
          <a:p>
            <a:pPr marL="273844" indent="-191691" fontAlgn="auto">
              <a:spcAft>
                <a:spcPts val="0"/>
              </a:spcAft>
              <a:buFont typeface="Arial" pitchFamily="34" charset="0"/>
              <a:buNone/>
              <a:defRPr/>
            </a:pPr>
            <a:r>
              <a:rPr lang="en-US" altLang="zh-CN" sz="2025" dirty="0" smtClean="0"/>
              <a:t>                grade = 'F';</a:t>
            </a:r>
            <a:endParaRPr lang="zh-CN" altLang="zh-CN" sz="2025" dirty="0" smtClean="0"/>
          </a:p>
          <a:p>
            <a:pPr marL="273844" indent="-191691" fontAlgn="auto">
              <a:spcAft>
                <a:spcPts val="0"/>
              </a:spcAft>
              <a:buFont typeface="Arial" pitchFamily="34" charset="0"/>
              <a:buNone/>
              <a:defRPr/>
            </a:pPr>
            <a:r>
              <a:rPr lang="en-US" altLang="zh-CN" sz="2025" dirty="0" smtClean="0"/>
              <a:t>                break;</a:t>
            </a:r>
            <a:endParaRPr lang="zh-CN" altLang="zh-CN" sz="2025" dirty="0" smtClean="0"/>
          </a:p>
          <a:p>
            <a:pPr marL="273844" indent="-191691" fontAlgn="auto">
              <a:spcAft>
                <a:spcPts val="0"/>
              </a:spcAft>
              <a:buFont typeface="Arial" pitchFamily="34" charset="0"/>
              <a:buNone/>
              <a:defRPr/>
            </a:pPr>
            <a:r>
              <a:rPr lang="en-US" altLang="zh-CN" sz="2025" dirty="0" smtClean="0"/>
              <a:t>            case 6:</a:t>
            </a:r>
            <a:endParaRPr lang="zh-CN" altLang="zh-CN" sz="2025" dirty="0" smtClean="0"/>
          </a:p>
          <a:p>
            <a:pPr marL="273844" indent="-191691" fontAlgn="auto">
              <a:spcAft>
                <a:spcPts val="0"/>
              </a:spcAft>
              <a:buFont typeface="Arial" pitchFamily="34" charset="0"/>
              <a:buNone/>
              <a:defRPr/>
            </a:pPr>
            <a:r>
              <a:rPr lang="en-US" altLang="zh-CN" sz="2025" dirty="0" smtClean="0"/>
              <a:t>                grade = 'D';</a:t>
            </a:r>
            <a:endParaRPr lang="zh-CN" altLang="zh-CN" sz="2025" dirty="0" smtClean="0"/>
          </a:p>
          <a:p>
            <a:pPr marL="273844" indent="-191691" fontAlgn="auto">
              <a:spcAft>
                <a:spcPts val="0"/>
              </a:spcAft>
              <a:buFont typeface="Arial" pitchFamily="34" charset="0"/>
              <a:buNone/>
              <a:defRPr/>
            </a:pPr>
            <a:r>
              <a:rPr lang="en-US" altLang="zh-CN" sz="2025" dirty="0" smtClean="0"/>
              <a:t>                break;</a:t>
            </a:r>
            <a:endParaRPr lang="zh-CN" altLang="en-US" sz="2025" dirty="0"/>
          </a:p>
        </p:txBody>
      </p:sp>
      <p:sp>
        <p:nvSpPr>
          <p:cNvPr id="7" name="内容占位符 6"/>
          <p:cNvSpPr>
            <a:spLocks noGrp="1"/>
          </p:cNvSpPr>
          <p:nvPr>
            <p:ph sz="half" idx="4294967295"/>
          </p:nvPr>
        </p:nvSpPr>
        <p:spPr>
          <a:xfrm>
            <a:off x="5110163" y="1125538"/>
            <a:ext cx="4033837" cy="5000625"/>
          </a:xfrm>
        </p:spPr>
        <p:style>
          <a:lnRef idx="2">
            <a:schemeClr val="accent1"/>
          </a:lnRef>
          <a:fillRef idx="1">
            <a:schemeClr val="lt1"/>
          </a:fillRef>
          <a:effectRef idx="0">
            <a:schemeClr val="accent1"/>
          </a:effectRef>
          <a:fontRef idx="minor">
            <a:schemeClr val="dk1"/>
          </a:fontRef>
        </p:style>
        <p:txBody>
          <a:bodyPr rtlCol="0"/>
          <a:lstStyle/>
          <a:p>
            <a:pPr marL="273844" indent="-191691" fontAlgn="auto">
              <a:spcAft>
                <a:spcPts val="0"/>
              </a:spcAft>
              <a:buFont typeface="Arial" pitchFamily="34" charset="0"/>
              <a:buNone/>
              <a:defRPr/>
            </a:pPr>
            <a:r>
              <a:rPr lang="en-US" altLang="zh-CN" sz="2025" dirty="0" smtClean="0"/>
              <a:t>            case 7:</a:t>
            </a:r>
            <a:endParaRPr lang="zh-CN" altLang="zh-CN" sz="2025" dirty="0" smtClean="0"/>
          </a:p>
          <a:p>
            <a:pPr marL="273844" indent="-191691" fontAlgn="auto">
              <a:spcAft>
                <a:spcPts val="0"/>
              </a:spcAft>
              <a:buFont typeface="Arial" pitchFamily="34" charset="0"/>
              <a:buNone/>
              <a:defRPr/>
            </a:pPr>
            <a:r>
              <a:rPr lang="en-US" altLang="zh-CN" sz="2025" dirty="0" smtClean="0"/>
              <a:t>                grade = 'C';</a:t>
            </a:r>
            <a:endParaRPr lang="zh-CN" altLang="zh-CN" sz="2025" dirty="0" smtClean="0"/>
          </a:p>
          <a:p>
            <a:pPr marL="273844" indent="-191691" fontAlgn="auto">
              <a:spcAft>
                <a:spcPts val="0"/>
              </a:spcAft>
              <a:buFont typeface="Arial" pitchFamily="34" charset="0"/>
              <a:buNone/>
              <a:defRPr/>
            </a:pPr>
            <a:r>
              <a:rPr lang="en-US" altLang="zh-CN" sz="2025" dirty="0" smtClean="0"/>
              <a:t>                break;</a:t>
            </a:r>
            <a:endParaRPr lang="zh-CN" altLang="zh-CN" sz="2025" dirty="0" smtClean="0"/>
          </a:p>
          <a:p>
            <a:pPr marL="273844" indent="-191691" fontAlgn="auto">
              <a:spcAft>
                <a:spcPts val="0"/>
              </a:spcAft>
              <a:buFont typeface="Arial" pitchFamily="34" charset="0"/>
              <a:buNone/>
              <a:defRPr/>
            </a:pPr>
            <a:r>
              <a:rPr lang="en-US" altLang="zh-CN" sz="2025" dirty="0" smtClean="0"/>
              <a:t>            case 8:</a:t>
            </a:r>
            <a:endParaRPr lang="zh-CN" altLang="zh-CN" sz="2025" dirty="0" smtClean="0"/>
          </a:p>
          <a:p>
            <a:pPr marL="273844" indent="-191691" fontAlgn="auto">
              <a:spcAft>
                <a:spcPts val="0"/>
              </a:spcAft>
              <a:buFont typeface="Arial" pitchFamily="34" charset="0"/>
              <a:buNone/>
              <a:defRPr/>
            </a:pPr>
            <a:r>
              <a:rPr lang="en-US" altLang="zh-CN" sz="2025" dirty="0" smtClean="0"/>
              <a:t>                grade = 'B';</a:t>
            </a:r>
            <a:endParaRPr lang="zh-CN" altLang="zh-CN" sz="2025" dirty="0" smtClean="0"/>
          </a:p>
          <a:p>
            <a:pPr marL="273844" indent="-191691" fontAlgn="auto">
              <a:spcAft>
                <a:spcPts val="0"/>
              </a:spcAft>
              <a:buFont typeface="Arial" pitchFamily="34" charset="0"/>
              <a:buNone/>
              <a:defRPr/>
            </a:pPr>
            <a:r>
              <a:rPr lang="en-US" altLang="zh-CN" sz="2025" dirty="0" smtClean="0"/>
              <a:t>                break;</a:t>
            </a:r>
            <a:endParaRPr lang="zh-CN" altLang="zh-CN" sz="2025" dirty="0" smtClean="0"/>
          </a:p>
          <a:p>
            <a:pPr marL="273844" indent="-191691" fontAlgn="auto">
              <a:spcAft>
                <a:spcPts val="0"/>
              </a:spcAft>
              <a:buFont typeface="Arial" pitchFamily="34" charset="0"/>
              <a:buNone/>
              <a:defRPr/>
            </a:pPr>
            <a:r>
              <a:rPr lang="en-US" altLang="zh-CN" sz="2025" dirty="0" smtClean="0"/>
              <a:t>            case 9:</a:t>
            </a:r>
            <a:endParaRPr lang="zh-CN" altLang="zh-CN" sz="2025" dirty="0" smtClean="0"/>
          </a:p>
          <a:p>
            <a:pPr marL="273844" indent="-191691" fontAlgn="auto">
              <a:spcAft>
                <a:spcPts val="0"/>
              </a:spcAft>
              <a:buFont typeface="Arial" pitchFamily="34" charset="0"/>
              <a:buNone/>
              <a:defRPr/>
            </a:pPr>
            <a:r>
              <a:rPr lang="en-US" altLang="zh-CN" sz="2025" dirty="0" smtClean="0"/>
              <a:t>            case 10:</a:t>
            </a:r>
            <a:endParaRPr lang="zh-CN" altLang="zh-CN" sz="2025" dirty="0" smtClean="0"/>
          </a:p>
          <a:p>
            <a:pPr marL="273844" indent="-191691" fontAlgn="auto">
              <a:spcAft>
                <a:spcPts val="0"/>
              </a:spcAft>
              <a:buFont typeface="Arial" pitchFamily="34" charset="0"/>
              <a:buNone/>
              <a:defRPr/>
            </a:pPr>
            <a:r>
              <a:rPr lang="en-US" altLang="zh-CN" sz="2025" dirty="0" smtClean="0"/>
              <a:t>                grade = 'A';</a:t>
            </a:r>
            <a:endParaRPr lang="zh-CN" altLang="zh-CN" sz="2025" dirty="0" smtClean="0"/>
          </a:p>
          <a:p>
            <a:pPr marL="273844" indent="-191691" fontAlgn="auto">
              <a:spcAft>
                <a:spcPts val="0"/>
              </a:spcAft>
              <a:buFont typeface="Arial" pitchFamily="34" charset="0"/>
              <a:buNone/>
              <a:defRPr/>
            </a:pPr>
            <a:r>
              <a:rPr lang="en-US" altLang="zh-CN" sz="2025" dirty="0" smtClean="0"/>
              <a:t>                break;</a:t>
            </a:r>
            <a:endParaRPr lang="zh-CN" altLang="zh-CN" sz="2025" dirty="0" smtClean="0"/>
          </a:p>
          <a:p>
            <a:pPr marL="273844" indent="-191691" fontAlgn="auto">
              <a:spcAft>
                <a:spcPts val="0"/>
              </a:spcAft>
              <a:buFont typeface="Arial" pitchFamily="34" charset="0"/>
              <a:buNone/>
              <a:defRPr/>
            </a:pPr>
            <a:r>
              <a:rPr lang="en-US" altLang="zh-CN" sz="2025" dirty="0" smtClean="0"/>
              <a:t>            default:</a:t>
            </a:r>
            <a:endParaRPr lang="zh-CN" altLang="zh-CN" sz="2025" dirty="0" smtClean="0"/>
          </a:p>
          <a:p>
            <a:pPr marL="273844" indent="-191691" fontAlgn="auto">
              <a:spcAft>
                <a:spcPts val="0"/>
              </a:spcAft>
              <a:buFont typeface="Arial" pitchFamily="34" charset="0"/>
              <a:buNone/>
              <a:defRPr/>
            </a:pPr>
            <a:r>
              <a:rPr lang="en-US" altLang="zh-CN" sz="2025" dirty="0" smtClean="0"/>
              <a:t>                grade = 'I';</a:t>
            </a:r>
            <a:endParaRPr lang="zh-CN" altLang="zh-CN" sz="2025" dirty="0" smtClean="0"/>
          </a:p>
          <a:p>
            <a:pPr marL="273844" indent="-191691" fontAlgn="auto">
              <a:spcAft>
                <a:spcPts val="0"/>
              </a:spcAft>
              <a:buFont typeface="Arial" pitchFamily="34" charset="0"/>
              <a:buNone/>
              <a:defRPr/>
            </a:pPr>
            <a:r>
              <a:rPr lang="en-US" altLang="zh-CN" sz="2025" dirty="0" smtClean="0"/>
              <a:t>        }</a:t>
            </a:r>
            <a:endParaRPr lang="zh-CN" altLang="en-US" sz="2025" dirty="0"/>
          </a:p>
        </p:txBody>
      </p:sp>
      <p:sp>
        <p:nvSpPr>
          <p:cNvPr id="2" name="灯片编号占位符 1"/>
          <p:cNvSpPr>
            <a:spLocks noGrp="1"/>
          </p:cNvSpPr>
          <p:nvPr>
            <p:ph type="sldNum" sz="quarter" idx="12"/>
          </p:nvPr>
        </p:nvSpPr>
        <p:spPr/>
        <p:txBody>
          <a:bodyPr/>
          <a:lstStyle/>
          <a:p>
            <a:pPr>
              <a:defRPr/>
            </a:pPr>
            <a:fld id="{1BE7CB86-063D-4201-8D81-6B09EE61C362}" type="slidenum">
              <a:rPr lang="zh-CN" altLang="en-US"/>
              <a:pPr>
                <a:defRPr/>
              </a:pPr>
              <a:t>79</a:t>
            </a:fld>
            <a:endParaRPr lang="zh-CN" alt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idx="1"/>
          </p:nvPr>
        </p:nvSpPr>
        <p:spPr/>
        <p:txBody>
          <a:bodyPr/>
          <a:lstStyle/>
          <a:p>
            <a:pPr eaLnBrk="1" hangingPunct="1"/>
            <a:r>
              <a:rPr lang="zh-CN" altLang="en-US" sz="2400" dirty="0" smtClean="0"/>
              <a:t>属性和方法的命名 （首字母小写，字母开头大写）</a:t>
            </a:r>
          </a:p>
          <a:p>
            <a:pPr lvl="1" eaLnBrk="1" hangingPunct="1"/>
            <a:r>
              <a:rPr lang="zh-CN" altLang="en-US" sz="2400" dirty="0" smtClean="0"/>
              <a:t>属性方法的名字的第一个单词应以小写字母作为开头，后面的单词则用大写字母开头。 </a:t>
            </a:r>
            <a:endParaRPr lang="en-US" altLang="zh-CN" sz="2400" dirty="0" smtClean="0"/>
          </a:p>
          <a:p>
            <a:pPr lvl="1" eaLnBrk="1" hangingPunct="1"/>
            <a:r>
              <a:rPr lang="zh-CN" altLang="en-US" sz="2400" dirty="0" smtClean="0"/>
              <a:t>属性通常用名词词组</a:t>
            </a:r>
            <a:endParaRPr lang="en-US" altLang="zh-CN" sz="2400" dirty="0" smtClean="0"/>
          </a:p>
          <a:p>
            <a:pPr lvl="2" eaLnBrk="1" hangingPunct="1"/>
            <a:r>
              <a:rPr lang="en-US" altLang="zh-CN" sz="2400" dirty="0" err="1" smtClean="0"/>
              <a:t>backGroundImage</a:t>
            </a:r>
            <a:endParaRPr lang="en-US" altLang="zh-CN" sz="2400" dirty="0" smtClean="0"/>
          </a:p>
          <a:p>
            <a:pPr lvl="1" eaLnBrk="1" hangingPunct="1"/>
            <a:r>
              <a:rPr lang="zh-CN" altLang="en-US" sz="2400" dirty="0" smtClean="0"/>
              <a:t>方法通常用动名词组</a:t>
            </a:r>
            <a:endParaRPr lang="en-US" altLang="zh-CN" sz="2400" dirty="0" smtClean="0"/>
          </a:p>
          <a:p>
            <a:pPr lvl="2" eaLnBrk="1" hangingPunct="1"/>
            <a:r>
              <a:rPr lang="en-US" altLang="zh-CN" sz="2400" dirty="0" err="1" smtClean="0"/>
              <a:t>drawImage</a:t>
            </a:r>
            <a:endParaRPr lang="en-US" altLang="zh-CN" sz="2400" dirty="0" smtClean="0"/>
          </a:p>
          <a:p>
            <a:pPr eaLnBrk="1" hangingPunct="1"/>
            <a:r>
              <a:rPr lang="zh-CN" altLang="en-US" sz="2400" dirty="0" smtClean="0"/>
              <a:t>常量的命名 （全部大写 ，常加下划线）</a:t>
            </a:r>
            <a:endParaRPr lang="en-US" altLang="zh-CN" sz="2400" dirty="0" smtClean="0"/>
          </a:p>
          <a:p>
            <a:pPr lvl="1" eaLnBrk="1" hangingPunct="1"/>
            <a:r>
              <a:rPr lang="zh-CN" altLang="en-US" sz="2400" dirty="0" smtClean="0"/>
              <a:t>常量的名字应该都使用大写字母，并且指出该常量完整含义。如果一个常量名称由多个单词组成，则应该用下划线来分割这些单词。 </a:t>
            </a:r>
            <a:r>
              <a:rPr lang="en-US" altLang="zh-CN" sz="2400" dirty="0" smtClean="0"/>
              <a:t/>
            </a:r>
            <a:br>
              <a:rPr lang="en-US" altLang="zh-CN" sz="2400" dirty="0" smtClean="0"/>
            </a:br>
            <a:r>
              <a:rPr lang="en-US" altLang="zh-CN" sz="2400" dirty="0" smtClean="0"/>
              <a:t>	MAX_VALUE</a:t>
            </a:r>
            <a:r>
              <a:rPr lang="zh-CN" altLang="en-US" sz="2400" dirty="0" smtClean="0"/>
              <a:t/>
            </a:r>
            <a:br>
              <a:rPr lang="zh-CN" altLang="en-US" sz="2400" dirty="0" smtClean="0"/>
            </a:br>
            <a:endParaRPr lang="zh-CN" altLang="en-US" sz="2400" dirty="0" smtClean="0"/>
          </a:p>
        </p:txBody>
      </p:sp>
      <p:sp>
        <p:nvSpPr>
          <p:cNvPr id="3" name="标题 2"/>
          <p:cNvSpPr>
            <a:spLocks noGrp="1"/>
          </p:cNvSpPr>
          <p:nvPr>
            <p:ph type="title"/>
          </p:nvPr>
        </p:nvSpPr>
        <p:spPr/>
        <p:txBody>
          <a:bodyPr>
            <a:normAutofit/>
          </a:bodyPr>
          <a:lstStyle/>
          <a:p>
            <a:pPr eaLnBrk="1" hangingPunct="1">
              <a:defRPr/>
            </a:pPr>
            <a:r>
              <a:rPr lang="en-US" altLang="zh-CN" dirty="0" smtClean="0"/>
              <a:t>Naming Attributes</a:t>
            </a:r>
            <a:r>
              <a:rPr lang="zh-CN" altLang="en-US" dirty="0" smtClean="0"/>
              <a:t>、</a:t>
            </a:r>
            <a:r>
              <a:rPr lang="en-US" altLang="zh-CN" dirty="0"/>
              <a:t>M</a:t>
            </a:r>
            <a:r>
              <a:rPr lang="en-US" altLang="zh-CN" dirty="0" smtClean="0"/>
              <a:t>ethods and Constant</a:t>
            </a:r>
            <a:endParaRPr lang="zh-CN" altLang="en-US" dirty="0"/>
          </a:p>
        </p:txBody>
      </p:sp>
      <p:sp>
        <p:nvSpPr>
          <p:cNvPr id="4" name="灯片编号占位符 3"/>
          <p:cNvSpPr>
            <a:spLocks noGrp="1"/>
          </p:cNvSpPr>
          <p:nvPr>
            <p:ph type="sldNum" sz="quarter" idx="12"/>
          </p:nvPr>
        </p:nvSpPr>
        <p:spPr/>
        <p:txBody>
          <a:bodyPr/>
          <a:lstStyle/>
          <a:p>
            <a:pPr>
              <a:defRPr/>
            </a:pPr>
            <a:fld id="{64611743-5A17-4296-92AC-1C17021195B1}" type="slidenum">
              <a:rPr lang="zh-CN" altLang="en-US" smtClean="0"/>
              <a:pPr>
                <a:defRPr/>
              </a:pPr>
              <a:t>8</a:t>
            </a:fld>
            <a:endParaRPr lang="zh-CN" altLang="en-US"/>
          </a:p>
        </p:txBody>
      </p:sp>
    </p:spTree>
    <p:extLst>
      <p:ext uri="{BB962C8B-B14F-4D97-AF65-F5344CB8AC3E}">
        <p14:creationId xmlns:p14="http://schemas.microsoft.com/office/powerpoint/2010/main" val="23566519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2.8	Control Structures</a:t>
            </a:r>
            <a:endParaRPr lang="zh-CN" altLang="en-US" sz="3075" smtClean="0"/>
          </a:p>
        </p:txBody>
      </p:sp>
      <p:sp>
        <p:nvSpPr>
          <p:cNvPr id="76803" name="内容占位符 2"/>
          <p:cNvSpPr>
            <a:spLocks noGrp="1"/>
          </p:cNvSpPr>
          <p:nvPr>
            <p:ph idx="1"/>
          </p:nvPr>
        </p:nvSpPr>
        <p:spPr/>
        <p:txBody>
          <a:bodyPr/>
          <a:lstStyle/>
          <a:p>
            <a:pPr marL="273844" indent="-191691">
              <a:defRPr/>
            </a:pPr>
            <a:r>
              <a:rPr lang="en-US" altLang="zh-CN" sz="2025" smtClean="0"/>
              <a:t>Repetition structure</a:t>
            </a:r>
          </a:p>
          <a:p>
            <a:pPr marL="273844" indent="-191691">
              <a:defRPr/>
            </a:pPr>
            <a:endParaRPr lang="en-US" altLang="zh-CN" sz="2025" smtClean="0"/>
          </a:p>
          <a:p>
            <a:pPr marL="465535" lvl="1">
              <a:spcBef>
                <a:spcPts val="244"/>
              </a:spcBef>
              <a:defRPr/>
            </a:pPr>
            <a:r>
              <a:rPr lang="en-US" altLang="zh-CN" sz="1725" smtClean="0"/>
              <a:t>while statement</a:t>
            </a:r>
          </a:p>
          <a:p>
            <a:pPr marL="465535" lvl="1">
              <a:spcBef>
                <a:spcPts val="244"/>
              </a:spcBef>
              <a:defRPr/>
            </a:pPr>
            <a:r>
              <a:rPr lang="en-US" altLang="zh-CN" sz="1725" smtClean="0"/>
              <a:t>do-while statement</a:t>
            </a:r>
          </a:p>
          <a:p>
            <a:pPr marL="465535" lvl="1">
              <a:spcBef>
                <a:spcPts val="244"/>
              </a:spcBef>
              <a:defRPr/>
            </a:pPr>
            <a:r>
              <a:rPr lang="en-US" altLang="zh-CN" sz="1725" smtClean="0"/>
              <a:t>for statement</a:t>
            </a:r>
          </a:p>
          <a:p>
            <a:pPr marL="465535" lvl="1">
              <a:spcBef>
                <a:spcPts val="244"/>
              </a:spcBef>
              <a:buFont typeface="Arial" charset="0"/>
              <a:buNone/>
              <a:defRPr/>
            </a:pPr>
            <a:endParaRPr lang="zh-CN" altLang="en-US" sz="1725" smtClean="0"/>
          </a:p>
        </p:txBody>
      </p:sp>
      <p:sp>
        <p:nvSpPr>
          <p:cNvPr id="2" name="灯片编号占位符 1"/>
          <p:cNvSpPr>
            <a:spLocks noGrp="1"/>
          </p:cNvSpPr>
          <p:nvPr>
            <p:ph type="sldNum" sz="quarter" idx="12"/>
          </p:nvPr>
        </p:nvSpPr>
        <p:spPr/>
        <p:txBody>
          <a:bodyPr/>
          <a:lstStyle/>
          <a:p>
            <a:pPr>
              <a:defRPr/>
            </a:pPr>
            <a:fld id="{7BED21A7-0633-4AD5-9D97-083A5D3C6177}" type="slidenum">
              <a:rPr lang="zh-CN" altLang="en-US"/>
              <a:pPr>
                <a:defRPr/>
              </a:pPr>
              <a:t>80</a:t>
            </a:fld>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bwMode="auto">
          <a:xfrm>
            <a:off x="323850" y="125413"/>
            <a:ext cx="7632700" cy="1000125"/>
          </a:xfrm>
        </p:spPr>
        <p:txBody>
          <a:bodyPr wrap="square" numCol="1" anchorCtr="0" compatLnSpc="1">
            <a:prstTxWarp prst="textNoShape">
              <a:avLst/>
            </a:prstTxWarp>
          </a:bodyPr>
          <a:lstStyle/>
          <a:p>
            <a:pPr>
              <a:defRPr/>
            </a:pPr>
            <a:r>
              <a:rPr lang="en-US" altLang="zh-CN" sz="3075" smtClean="0"/>
              <a:t>Repetition structure</a:t>
            </a:r>
            <a:endParaRPr lang="zh-CN" altLang="en-US" sz="3075" smtClean="0"/>
          </a:p>
        </p:txBody>
      </p:sp>
      <p:sp>
        <p:nvSpPr>
          <p:cNvPr id="3" name="内容占位符 2"/>
          <p:cNvSpPr>
            <a:spLocks noGrp="1"/>
          </p:cNvSpPr>
          <p:nvPr>
            <p:ph idx="1"/>
          </p:nvPr>
        </p:nvSpPr>
        <p:spPr>
          <a:xfrm>
            <a:off x="323850" y="1196975"/>
            <a:ext cx="8640763" cy="3024188"/>
          </a:xfrm>
        </p:spPr>
        <p:txBody>
          <a:bodyPr rtlCol="0">
            <a:normAutofit/>
          </a:bodyPr>
          <a:lstStyle/>
          <a:p>
            <a:pPr marL="273844" indent="-191691" fontAlgn="auto">
              <a:spcAft>
                <a:spcPts val="0"/>
              </a:spcAft>
              <a:buFont typeface="Arial" pitchFamily="34" charset="0"/>
              <a:buNone/>
              <a:defRPr/>
            </a:pPr>
            <a:r>
              <a:rPr lang="en-US" altLang="zh-CN" sz="2025" dirty="0" smtClean="0"/>
              <a:t>While loop</a:t>
            </a:r>
          </a:p>
          <a:p>
            <a:pPr marL="273844" indent="-191691" fontAlgn="auto">
              <a:spcAft>
                <a:spcPts val="0"/>
              </a:spcAft>
              <a:buFont typeface="Arial" pitchFamily="34" charset="0"/>
              <a:buNone/>
              <a:defRPr/>
            </a:pPr>
            <a:r>
              <a:rPr lang="en-US" altLang="zh-CN" sz="2025" dirty="0" smtClean="0"/>
              <a:t>while (</a:t>
            </a:r>
            <a:r>
              <a:rPr lang="en-US" altLang="zh-CN" sz="2025" dirty="0" smtClean="0">
                <a:solidFill>
                  <a:srgbClr val="FF0000"/>
                </a:solidFill>
              </a:rPr>
              <a:t>&lt;</a:t>
            </a:r>
            <a:r>
              <a:rPr lang="en-US" altLang="zh-CN" sz="2025" dirty="0" err="1" smtClean="0">
                <a:solidFill>
                  <a:srgbClr val="FF0000"/>
                </a:solidFill>
              </a:rPr>
              <a:t>loop_condition</a:t>
            </a:r>
            <a:r>
              <a:rPr lang="en-US" altLang="zh-CN" sz="2025" dirty="0" smtClean="0">
                <a:solidFill>
                  <a:srgbClr val="FF0000"/>
                </a:solidFill>
              </a:rPr>
              <a:t>&gt; </a:t>
            </a:r>
            <a:r>
              <a:rPr lang="en-US" altLang="zh-CN" sz="2025" dirty="0" smtClean="0"/>
              <a:t>) {</a:t>
            </a:r>
            <a:endParaRPr lang="zh-CN" altLang="zh-CN" sz="2025" dirty="0" smtClean="0"/>
          </a:p>
          <a:p>
            <a:pPr marL="273844" indent="-191691" fontAlgn="auto">
              <a:spcAft>
                <a:spcPts val="0"/>
              </a:spcAft>
              <a:buFont typeface="Arial" pitchFamily="34" charset="0"/>
              <a:buNone/>
              <a:defRPr/>
            </a:pPr>
            <a:r>
              <a:rPr lang="en-US" altLang="zh-CN" sz="2025" dirty="0" smtClean="0"/>
              <a:t>       &lt;statement1&gt;;</a:t>
            </a:r>
            <a:endParaRPr lang="zh-CN" altLang="zh-CN" sz="2025" dirty="0" smtClean="0"/>
          </a:p>
          <a:p>
            <a:pPr marL="273844" indent="-191691" fontAlgn="auto">
              <a:spcAft>
                <a:spcPts val="0"/>
              </a:spcAft>
              <a:buFont typeface="Arial" pitchFamily="34" charset="0"/>
              <a:buNone/>
              <a:defRPr/>
            </a:pPr>
            <a:r>
              <a:rPr lang="en-US" altLang="zh-CN" sz="2025" dirty="0" smtClean="0"/>
              <a:t>       &lt;statement2&gt;;</a:t>
            </a:r>
            <a:endParaRPr lang="zh-CN" altLang="zh-CN" sz="2025" dirty="0" smtClean="0"/>
          </a:p>
          <a:p>
            <a:pPr marL="273844" indent="-191691" fontAlgn="auto">
              <a:spcAft>
                <a:spcPts val="0"/>
              </a:spcAft>
              <a:buFont typeface="Arial" pitchFamily="34" charset="0"/>
              <a:buNone/>
              <a:defRPr/>
            </a:pPr>
            <a:r>
              <a:rPr lang="en-US" altLang="zh-CN" sz="2025" dirty="0" smtClean="0"/>
              <a:t>       …</a:t>
            </a:r>
            <a:endParaRPr lang="zh-CN" altLang="zh-CN" sz="2025" dirty="0" smtClean="0"/>
          </a:p>
          <a:p>
            <a:pPr marL="273844" indent="-191691" fontAlgn="auto">
              <a:spcAft>
                <a:spcPts val="0"/>
              </a:spcAft>
              <a:buFont typeface="Arial" pitchFamily="34" charset="0"/>
              <a:buNone/>
              <a:defRPr/>
            </a:pPr>
            <a:r>
              <a:rPr lang="en-US" altLang="zh-CN" sz="2025" dirty="0" smtClean="0"/>
              <a:t>}</a:t>
            </a:r>
            <a:endParaRPr lang="zh-CN" altLang="zh-CN" sz="2025" dirty="0" smtClean="0"/>
          </a:p>
          <a:p>
            <a:pPr marL="273844" indent="-191691" fontAlgn="auto">
              <a:spcAft>
                <a:spcPts val="0"/>
              </a:spcAft>
              <a:buFont typeface="Arial" pitchFamily="34" charset="0"/>
              <a:buNone/>
              <a:defRPr/>
            </a:pPr>
            <a:endParaRPr lang="zh-CN" altLang="en-US" sz="2025" dirty="0"/>
          </a:p>
        </p:txBody>
      </p:sp>
      <p:sp>
        <p:nvSpPr>
          <p:cNvPr id="2" name="灯片编号占位符 1"/>
          <p:cNvSpPr>
            <a:spLocks noGrp="1"/>
          </p:cNvSpPr>
          <p:nvPr>
            <p:ph type="sldNum" sz="quarter" idx="12"/>
          </p:nvPr>
        </p:nvSpPr>
        <p:spPr/>
        <p:txBody>
          <a:bodyPr/>
          <a:lstStyle/>
          <a:p>
            <a:pPr>
              <a:defRPr/>
            </a:pPr>
            <a:fld id="{2467B769-A163-47E2-AA49-BFA2F960093C}" type="slidenum">
              <a:rPr lang="zh-CN" altLang="en-US"/>
              <a:pPr>
                <a:defRPr/>
              </a:pPr>
              <a:t>81</a:t>
            </a:fld>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5"/>
          <p:cNvSpPr>
            <a:spLocks noGrp="1"/>
          </p:cNvSpPr>
          <p:nvPr>
            <p:ph type="title" idx="4294967295"/>
          </p:nvPr>
        </p:nvSpPr>
        <p:spPr bwMode="auto">
          <a:xfrm>
            <a:off x="0" y="125413"/>
            <a:ext cx="7632700" cy="1000125"/>
          </a:xfrm>
          <a:ln>
            <a:miter lim="800000"/>
            <a:headEnd/>
            <a:tailEnd/>
          </a:ln>
        </p:spPr>
        <p:txBody>
          <a:bodyPr wrap="square" numCol="1" anchorCtr="0" compatLnSpc="1">
            <a:prstTxWarp prst="textNoShape">
              <a:avLst/>
            </a:prstTxWarp>
          </a:bodyPr>
          <a:lstStyle/>
          <a:p>
            <a:pPr>
              <a:defRPr/>
            </a:pPr>
            <a:r>
              <a:rPr lang="en-US" altLang="zh-CN" sz="3075" dirty="0" smtClean="0"/>
              <a:t>while loop</a:t>
            </a:r>
            <a:endParaRPr lang="zh-CN" altLang="en-US" sz="3075" dirty="0" smtClean="0"/>
          </a:p>
        </p:txBody>
      </p:sp>
      <p:sp>
        <p:nvSpPr>
          <p:cNvPr id="7" name="内容占位符 6"/>
          <p:cNvSpPr>
            <a:spLocks noGrp="1"/>
          </p:cNvSpPr>
          <p:nvPr>
            <p:ph sz="half" idx="4294967295"/>
          </p:nvPr>
        </p:nvSpPr>
        <p:spPr>
          <a:xfrm>
            <a:off x="0" y="1125538"/>
            <a:ext cx="5935663" cy="2432050"/>
          </a:xfrm>
        </p:spPr>
        <p:style>
          <a:lnRef idx="2">
            <a:schemeClr val="accent1"/>
          </a:lnRef>
          <a:fillRef idx="1">
            <a:schemeClr val="lt1"/>
          </a:fillRef>
          <a:effectRef idx="0">
            <a:schemeClr val="accent1"/>
          </a:effectRef>
          <a:fontRef idx="minor">
            <a:schemeClr val="dk1"/>
          </a:fontRef>
        </p:style>
        <p:txBody>
          <a:bodyPr rtlCol="0"/>
          <a:lstStyle/>
          <a:p>
            <a:pPr marL="273844" indent="-191691" fontAlgn="auto">
              <a:spcAft>
                <a:spcPts val="0"/>
              </a:spcAft>
              <a:buFont typeface="Arial" pitchFamily="34" charset="0"/>
              <a:buNone/>
              <a:defRPr/>
            </a:pPr>
            <a:r>
              <a:rPr lang="en-US" altLang="zh-CN" sz="2025" dirty="0" smtClean="0"/>
              <a:t>      int N=10;</a:t>
            </a:r>
            <a:endParaRPr lang="zh-CN" altLang="zh-CN" sz="2025" dirty="0" smtClean="0"/>
          </a:p>
          <a:p>
            <a:pPr marL="273844" indent="-191691" fontAlgn="auto">
              <a:spcAft>
                <a:spcPts val="0"/>
              </a:spcAft>
              <a:buFont typeface="Arial" pitchFamily="34" charset="0"/>
              <a:buNone/>
              <a:defRPr/>
            </a:pPr>
            <a:r>
              <a:rPr lang="en-US" altLang="zh-CN" sz="2025" dirty="0" smtClean="0"/>
              <a:t>      int </a:t>
            </a:r>
            <a:r>
              <a:rPr lang="en-US" altLang="zh-CN" sz="2025" dirty="0" err="1" smtClean="0"/>
              <a:t>i</a:t>
            </a:r>
            <a:r>
              <a:rPr lang="en-US" altLang="zh-CN" sz="2025" dirty="0" smtClean="0"/>
              <a:t> = 1;</a:t>
            </a:r>
            <a:endParaRPr lang="zh-CN" altLang="zh-CN" sz="2025" dirty="0" smtClean="0"/>
          </a:p>
          <a:p>
            <a:pPr marL="273844" indent="-191691" fontAlgn="auto">
              <a:spcAft>
                <a:spcPts val="0"/>
              </a:spcAft>
              <a:buFont typeface="Arial" pitchFamily="34" charset="0"/>
              <a:buNone/>
              <a:defRPr/>
            </a:pPr>
            <a:r>
              <a:rPr lang="en-US" altLang="zh-CN" sz="2025" dirty="0" smtClean="0"/>
              <a:t>      while (</a:t>
            </a:r>
            <a:r>
              <a:rPr lang="en-US" altLang="zh-CN" sz="2025" dirty="0" err="1" smtClean="0"/>
              <a:t>i</a:t>
            </a:r>
            <a:r>
              <a:rPr lang="en-US" altLang="zh-CN" sz="2025" dirty="0" smtClean="0"/>
              <a:t> &lt;= N) {</a:t>
            </a:r>
            <a:endParaRPr lang="zh-CN" altLang="zh-CN" sz="2025" dirty="0" smtClean="0"/>
          </a:p>
          <a:p>
            <a:pPr marL="273844" indent="-191691" fontAlgn="auto">
              <a:spcAft>
                <a:spcPts val="0"/>
              </a:spcAft>
              <a:buFont typeface="Arial" pitchFamily="34" charset="0"/>
              <a:buNone/>
              <a:defRPr/>
            </a:pPr>
            <a:r>
              <a:rPr lang="en-US" altLang="zh-CN" sz="2025" dirty="0" smtClean="0"/>
              <a:t>         System.out.println("The even number " +  </a:t>
            </a:r>
            <a:r>
              <a:rPr lang="en-US" altLang="zh-CN" sz="2025" dirty="0" err="1" smtClean="0"/>
              <a:t>i</a:t>
            </a:r>
            <a:r>
              <a:rPr lang="en-US" altLang="zh-CN" sz="2025" dirty="0" smtClean="0"/>
              <a:t>  +  " is: "  +  2*</a:t>
            </a:r>
            <a:r>
              <a:rPr lang="en-US" altLang="zh-CN" sz="2025" dirty="0" err="1" smtClean="0"/>
              <a:t>i</a:t>
            </a:r>
            <a:r>
              <a:rPr lang="en-US" altLang="zh-CN" sz="2025" dirty="0" smtClean="0"/>
              <a:t> );</a:t>
            </a:r>
            <a:endParaRPr lang="zh-CN" altLang="zh-CN" sz="2025" dirty="0" smtClean="0"/>
          </a:p>
          <a:p>
            <a:pPr marL="273844" indent="-191691" fontAlgn="auto">
              <a:spcAft>
                <a:spcPts val="0"/>
              </a:spcAft>
              <a:buFont typeface="Arial" pitchFamily="34" charset="0"/>
              <a:buNone/>
              <a:defRPr/>
            </a:pPr>
            <a:r>
              <a:rPr lang="en-US" altLang="zh-CN" sz="2025" dirty="0" smtClean="0"/>
              <a:t>         </a:t>
            </a:r>
            <a:r>
              <a:rPr lang="en-US" altLang="zh-CN" sz="2025" dirty="0" err="1" smtClean="0"/>
              <a:t>i</a:t>
            </a:r>
            <a:r>
              <a:rPr lang="en-US" altLang="zh-CN" sz="2025" dirty="0" smtClean="0"/>
              <a:t>++;</a:t>
            </a:r>
            <a:endParaRPr lang="zh-CN" altLang="zh-CN" sz="2025" dirty="0" smtClean="0"/>
          </a:p>
          <a:p>
            <a:pPr marL="273844" indent="-191691" fontAlgn="auto">
              <a:spcAft>
                <a:spcPts val="0"/>
              </a:spcAft>
              <a:buFont typeface="Arial" pitchFamily="34" charset="0"/>
              <a:buNone/>
              <a:defRPr/>
            </a:pPr>
            <a:r>
              <a:rPr lang="en-US" altLang="zh-CN" sz="2025" dirty="0" smtClean="0"/>
              <a:t>      }</a:t>
            </a:r>
            <a:endParaRPr lang="zh-CN" altLang="en-US" sz="2025" dirty="0"/>
          </a:p>
        </p:txBody>
      </p:sp>
      <p:pic>
        <p:nvPicPr>
          <p:cNvPr id="1259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675" y="981075"/>
            <a:ext cx="29813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7" name="矩形 11"/>
          <p:cNvSpPr>
            <a:spLocks noChangeArrowheads="1"/>
          </p:cNvSpPr>
          <p:nvPr/>
        </p:nvSpPr>
        <p:spPr bwMode="auto">
          <a:xfrm>
            <a:off x="323850" y="3429000"/>
            <a:ext cx="4572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sz="3200">
                <a:latin typeface="Calibri" panose="020F0502020204030204" pitchFamily="34" charset="0"/>
              </a:rPr>
              <a:t>initialization, </a:t>
            </a:r>
          </a:p>
          <a:p>
            <a:pPr eaLnBrk="1" hangingPunct="1"/>
            <a:r>
              <a:rPr lang="en-US" altLang="zh-CN" sz="3200">
                <a:latin typeface="Calibri" panose="020F0502020204030204" pitchFamily="34" charset="0"/>
              </a:rPr>
              <a:t>loop condition,</a:t>
            </a:r>
          </a:p>
          <a:p>
            <a:pPr eaLnBrk="1" hangingPunct="1"/>
            <a:r>
              <a:rPr lang="en-US" altLang="zh-CN" sz="3200">
                <a:latin typeface="Calibri" panose="020F0502020204030204" pitchFamily="34" charset="0"/>
              </a:rPr>
              <a:t>loop condition update, </a:t>
            </a:r>
          </a:p>
          <a:p>
            <a:pPr eaLnBrk="1" hangingPunct="1"/>
            <a:r>
              <a:rPr lang="en-US" altLang="zh-CN" sz="3200">
                <a:latin typeface="Calibri" panose="020F0502020204030204" pitchFamily="34" charset="0"/>
              </a:rPr>
              <a:t>loop body</a:t>
            </a:r>
            <a:endParaRPr lang="zh-CN" altLang="en-US" sz="3200">
              <a:latin typeface="Calibri" panose="020F0502020204030204" pitchFamily="34" charset="0"/>
            </a:endParaRPr>
          </a:p>
        </p:txBody>
      </p:sp>
      <p:sp>
        <p:nvSpPr>
          <p:cNvPr id="2" name="灯片编号占位符 1"/>
          <p:cNvSpPr>
            <a:spLocks noGrp="1"/>
          </p:cNvSpPr>
          <p:nvPr>
            <p:ph type="sldNum" sz="quarter" idx="12"/>
          </p:nvPr>
        </p:nvSpPr>
        <p:spPr/>
        <p:txBody>
          <a:bodyPr/>
          <a:lstStyle/>
          <a:p>
            <a:pPr>
              <a:defRPr/>
            </a:pPr>
            <a:fld id="{949CF83E-5E5A-453C-98D5-94C140B0400C}" type="slidenum">
              <a:rPr lang="zh-CN" altLang="en-US"/>
              <a:pPr>
                <a:defRPr/>
              </a:pPr>
              <a:t>82</a:t>
            </a:fld>
            <a:endParaRPr lang="zh-CN" altLang="en-US"/>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idx="4294967295"/>
          </p:nvPr>
        </p:nvSpPr>
        <p:spPr bwMode="auto">
          <a:xfrm>
            <a:off x="0" y="125413"/>
            <a:ext cx="7632700" cy="1000125"/>
          </a:xfrm>
          <a:ln>
            <a:miter lim="800000"/>
            <a:headEnd/>
            <a:tailEnd/>
          </a:ln>
        </p:spPr>
        <p:txBody>
          <a:bodyPr wrap="square" numCol="1" anchorCtr="0" compatLnSpc="1">
            <a:prstTxWarp prst="textNoShape">
              <a:avLst/>
            </a:prstTxWarp>
          </a:bodyPr>
          <a:lstStyle/>
          <a:p>
            <a:pPr>
              <a:defRPr/>
            </a:pPr>
            <a:r>
              <a:rPr lang="en-US" altLang="zh-CN" sz="3075" smtClean="0"/>
              <a:t>do-while loop</a:t>
            </a:r>
            <a:endParaRPr lang="zh-CN" altLang="en-US" sz="3075" smtClean="0"/>
          </a:p>
        </p:txBody>
      </p:sp>
      <p:sp>
        <p:nvSpPr>
          <p:cNvPr id="126979" name="内容占位符 2"/>
          <p:cNvSpPr>
            <a:spLocks noGrp="1"/>
          </p:cNvSpPr>
          <p:nvPr>
            <p:ph sz="half" idx="4294967295"/>
          </p:nvPr>
        </p:nvSpPr>
        <p:spPr>
          <a:xfrm>
            <a:off x="0" y="1125538"/>
            <a:ext cx="4495800" cy="5000625"/>
          </a:xfrm>
          <a:noFill/>
        </p:spPr>
        <p:txBody>
          <a:bodyPr/>
          <a:lstStyle/>
          <a:p>
            <a:pPr>
              <a:spcBef>
                <a:spcPct val="0"/>
              </a:spcBef>
            </a:pPr>
            <a:r>
              <a:rPr lang="en-US" altLang="zh-CN" sz="3200" smtClean="0"/>
              <a:t>do{</a:t>
            </a:r>
            <a:endParaRPr lang="zh-CN" altLang="zh-CN" sz="3200" smtClean="0"/>
          </a:p>
          <a:p>
            <a:pPr>
              <a:spcBef>
                <a:spcPct val="0"/>
              </a:spcBef>
            </a:pPr>
            <a:r>
              <a:rPr lang="en-US" altLang="zh-CN" sz="3200" smtClean="0"/>
              <a:t>    &lt;statement1&gt;;</a:t>
            </a:r>
            <a:endParaRPr lang="zh-CN" altLang="zh-CN" sz="3200" smtClean="0"/>
          </a:p>
          <a:p>
            <a:pPr>
              <a:spcBef>
                <a:spcPct val="0"/>
              </a:spcBef>
            </a:pPr>
            <a:r>
              <a:rPr lang="en-US" altLang="zh-CN" sz="3200" smtClean="0"/>
              <a:t>    &lt;statement2&gt;;</a:t>
            </a:r>
            <a:endParaRPr lang="zh-CN" altLang="zh-CN" sz="3200" smtClean="0"/>
          </a:p>
          <a:p>
            <a:pPr>
              <a:spcBef>
                <a:spcPct val="0"/>
              </a:spcBef>
            </a:pPr>
            <a:r>
              <a:rPr lang="en-US" altLang="zh-CN" sz="3200" smtClean="0"/>
              <a:t>     . . .</a:t>
            </a:r>
            <a:endParaRPr lang="zh-CN" altLang="zh-CN" sz="3200" smtClean="0"/>
          </a:p>
          <a:p>
            <a:pPr>
              <a:spcBef>
                <a:spcPct val="0"/>
              </a:spcBef>
            </a:pPr>
            <a:r>
              <a:rPr lang="en-US" altLang="zh-CN" sz="3200" smtClean="0"/>
              <a:t>}while( &lt;loop_condition&gt; );</a:t>
            </a:r>
            <a:endParaRPr lang="zh-CN" altLang="zh-CN" sz="3200" smtClean="0"/>
          </a:p>
          <a:p>
            <a:pPr>
              <a:spcBef>
                <a:spcPct val="0"/>
              </a:spcBef>
            </a:pPr>
            <a:endParaRPr lang="zh-CN" altLang="en-US" sz="3200" smtClean="0"/>
          </a:p>
        </p:txBody>
      </p:sp>
      <p:sp>
        <p:nvSpPr>
          <p:cNvPr id="126980" name="内容占位符 3"/>
          <p:cNvSpPr>
            <a:spLocks noGrp="1"/>
          </p:cNvSpPr>
          <p:nvPr>
            <p:ph sz="half" idx="4294967295"/>
          </p:nvPr>
        </p:nvSpPr>
        <p:spPr>
          <a:xfrm>
            <a:off x="5110163" y="1125538"/>
            <a:ext cx="4033837" cy="5000625"/>
          </a:xfrm>
          <a:noFill/>
        </p:spPr>
        <p:txBody>
          <a:bodyPr/>
          <a:lstStyle/>
          <a:p>
            <a:pPr>
              <a:spcBef>
                <a:spcPct val="0"/>
              </a:spcBef>
            </a:pPr>
            <a:r>
              <a:rPr lang="en-US" altLang="zh-CN" sz="3200" smtClean="0"/>
              <a:t>The do-while loop is almost the same as a while loop except that it will execute its block before it evaluates its condition.</a:t>
            </a:r>
            <a:endParaRPr lang="zh-CN" altLang="en-US" sz="3200" smtClean="0"/>
          </a:p>
        </p:txBody>
      </p:sp>
      <p:sp>
        <p:nvSpPr>
          <p:cNvPr id="2" name="灯片编号占位符 1"/>
          <p:cNvSpPr>
            <a:spLocks noGrp="1"/>
          </p:cNvSpPr>
          <p:nvPr>
            <p:ph type="sldNum" sz="quarter" idx="12"/>
          </p:nvPr>
        </p:nvSpPr>
        <p:spPr/>
        <p:txBody>
          <a:bodyPr/>
          <a:lstStyle/>
          <a:p>
            <a:pPr>
              <a:defRPr/>
            </a:pPr>
            <a:fld id="{94F4E37B-08C3-4588-B31C-4BDADC9E437F}" type="slidenum">
              <a:rPr lang="zh-CN" altLang="en-US"/>
              <a:pPr>
                <a:defRPr/>
              </a:pPr>
              <a:t>83</a:t>
            </a:fld>
            <a:endParaRPr lang="zh-CN" altLang="en-US"/>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idx="4294967295"/>
          </p:nvPr>
        </p:nvSpPr>
        <p:spPr bwMode="auto">
          <a:xfrm>
            <a:off x="0" y="125413"/>
            <a:ext cx="7632700" cy="1000125"/>
          </a:xfrm>
          <a:ln>
            <a:miter lim="800000"/>
            <a:headEnd/>
            <a:tailEnd/>
          </a:ln>
        </p:spPr>
        <p:txBody>
          <a:bodyPr wrap="square" numCol="1" anchorCtr="0" compatLnSpc="1">
            <a:prstTxWarp prst="textNoShape">
              <a:avLst/>
            </a:prstTxWarp>
          </a:bodyPr>
          <a:lstStyle/>
          <a:p>
            <a:pPr>
              <a:defRPr/>
            </a:pPr>
            <a:r>
              <a:rPr lang="en-US" altLang="zh-CN" sz="3075" smtClean="0"/>
              <a:t>for loop</a:t>
            </a:r>
            <a:endParaRPr lang="zh-CN" altLang="en-US" sz="3075" smtClean="0"/>
          </a:p>
        </p:txBody>
      </p:sp>
      <p:sp>
        <p:nvSpPr>
          <p:cNvPr id="128003" name="内容占位符 2"/>
          <p:cNvSpPr>
            <a:spLocks noGrp="1"/>
          </p:cNvSpPr>
          <p:nvPr>
            <p:ph sz="half" idx="4294967295"/>
          </p:nvPr>
        </p:nvSpPr>
        <p:spPr>
          <a:xfrm>
            <a:off x="0" y="1125538"/>
            <a:ext cx="9144000" cy="2374900"/>
          </a:xfrm>
          <a:noFill/>
        </p:spPr>
        <p:txBody>
          <a:bodyPr/>
          <a:lstStyle/>
          <a:p>
            <a:pPr>
              <a:spcBef>
                <a:spcPct val="0"/>
              </a:spcBef>
            </a:pPr>
            <a:r>
              <a:rPr lang="en-US" altLang="zh-CN" sz="2400" smtClean="0"/>
              <a:t>for (&lt;initialization&gt;; &lt;loop_condition&gt;; &lt;step_update&gt;) {</a:t>
            </a:r>
            <a:endParaRPr lang="zh-CN" altLang="zh-CN" sz="2400" smtClean="0"/>
          </a:p>
          <a:p>
            <a:pPr>
              <a:spcBef>
                <a:spcPct val="0"/>
              </a:spcBef>
            </a:pPr>
            <a:r>
              <a:rPr lang="en-US" altLang="zh-CN" sz="2400" smtClean="0"/>
              <a:t>      &lt;statement1&gt;;</a:t>
            </a:r>
            <a:endParaRPr lang="zh-CN" altLang="zh-CN" sz="2400" smtClean="0"/>
          </a:p>
          <a:p>
            <a:pPr>
              <a:spcBef>
                <a:spcPct val="0"/>
              </a:spcBef>
            </a:pPr>
            <a:r>
              <a:rPr lang="en-US" altLang="zh-CN" sz="2400" smtClean="0"/>
              <a:t>      &lt;statement2&gt;;</a:t>
            </a:r>
            <a:endParaRPr lang="zh-CN" altLang="zh-CN" sz="2400" smtClean="0"/>
          </a:p>
          <a:p>
            <a:pPr>
              <a:spcBef>
                <a:spcPct val="0"/>
              </a:spcBef>
            </a:pPr>
            <a:r>
              <a:rPr lang="en-US" altLang="zh-CN" sz="2400" smtClean="0"/>
              <a:t>       . . .</a:t>
            </a:r>
            <a:endParaRPr lang="zh-CN" altLang="zh-CN" sz="2400" smtClean="0"/>
          </a:p>
          <a:p>
            <a:pPr>
              <a:spcBef>
                <a:spcPct val="0"/>
              </a:spcBef>
            </a:pPr>
            <a:r>
              <a:rPr lang="en-US" altLang="zh-CN" sz="2400" smtClean="0"/>
              <a:t>}</a:t>
            </a:r>
            <a:endParaRPr lang="zh-CN" altLang="zh-CN" sz="2400" smtClean="0"/>
          </a:p>
          <a:p>
            <a:pPr>
              <a:spcBef>
                <a:spcPct val="0"/>
              </a:spcBef>
            </a:pPr>
            <a:endParaRPr lang="zh-CN" altLang="en-US" sz="2800" smtClean="0"/>
          </a:p>
        </p:txBody>
      </p:sp>
      <p:sp>
        <p:nvSpPr>
          <p:cNvPr id="128004" name="内容占位符 3"/>
          <p:cNvSpPr>
            <a:spLocks noGrp="1"/>
          </p:cNvSpPr>
          <p:nvPr>
            <p:ph sz="half" idx="4294967295"/>
          </p:nvPr>
        </p:nvSpPr>
        <p:spPr>
          <a:xfrm>
            <a:off x="1285875" y="3890963"/>
            <a:ext cx="6346825" cy="1728787"/>
          </a:xfrm>
          <a:noFill/>
        </p:spPr>
        <p:txBody>
          <a:bodyPr/>
          <a:lstStyle/>
          <a:p>
            <a:pPr>
              <a:spcBef>
                <a:spcPct val="0"/>
              </a:spcBef>
            </a:pPr>
            <a:r>
              <a:rPr lang="en-US" altLang="zh-CN" sz="3200" smtClean="0"/>
              <a:t>    int i, j = 1;</a:t>
            </a:r>
            <a:endParaRPr lang="zh-CN" altLang="zh-CN" sz="3200" smtClean="0"/>
          </a:p>
          <a:p>
            <a:pPr>
              <a:spcBef>
                <a:spcPct val="0"/>
              </a:spcBef>
            </a:pPr>
            <a:r>
              <a:rPr lang="en-US" altLang="zh-CN" sz="3200" smtClean="0"/>
              <a:t>    for(i = 0; i &lt; 10; i ++) </a:t>
            </a:r>
            <a:endParaRPr lang="zh-CN" altLang="zh-CN" sz="3200" smtClean="0"/>
          </a:p>
          <a:p>
            <a:pPr>
              <a:spcBef>
                <a:spcPct val="0"/>
              </a:spcBef>
            </a:pPr>
            <a:r>
              <a:rPr lang="en-US" altLang="zh-CN" sz="3200" smtClean="0"/>
              <a:t>          j = j + 1;</a:t>
            </a:r>
            <a:endParaRPr lang="zh-CN" altLang="en-US" sz="3200" smtClean="0"/>
          </a:p>
        </p:txBody>
      </p:sp>
      <p:sp>
        <p:nvSpPr>
          <p:cNvPr id="2" name="灯片编号占位符 1"/>
          <p:cNvSpPr>
            <a:spLocks noGrp="1"/>
          </p:cNvSpPr>
          <p:nvPr>
            <p:ph type="sldNum" sz="quarter" idx="12"/>
          </p:nvPr>
        </p:nvSpPr>
        <p:spPr/>
        <p:txBody>
          <a:bodyPr/>
          <a:lstStyle/>
          <a:p>
            <a:pPr>
              <a:defRPr/>
            </a:pPr>
            <a:fld id="{E80E173D-06A0-4BDA-AE57-276E8B0BDD9D}" type="slidenum">
              <a:rPr lang="zh-CN" altLang="en-US"/>
              <a:pPr>
                <a:defRPr/>
              </a:pPr>
              <a:t>84</a:t>
            </a:fld>
            <a:endParaRPr lang="zh-CN" altLang="en-US"/>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865188" y="769938"/>
            <a:ext cx="5616575"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sz="1600" b="1">
                <a:solidFill>
                  <a:srgbClr val="7F0055"/>
                </a:solidFill>
                <a:latin typeface="Courier New" panose="02070309020205020404" pitchFamily="49" charset="0"/>
              </a:rPr>
              <a:t>public</a:t>
            </a:r>
            <a:r>
              <a:rPr lang="en-US" altLang="zh-CN" sz="1600" b="1">
                <a:solidFill>
                  <a:srgbClr val="000000"/>
                </a:solidFill>
                <a:latin typeface="Courier New" panose="02070309020205020404" pitchFamily="49" charset="0"/>
              </a:rPr>
              <a:t> </a:t>
            </a:r>
            <a:r>
              <a:rPr lang="en-US" altLang="zh-CN" sz="1600" b="1">
                <a:solidFill>
                  <a:srgbClr val="7F0055"/>
                </a:solidFill>
                <a:latin typeface="Courier New" panose="02070309020205020404" pitchFamily="49" charset="0"/>
              </a:rPr>
              <a:t>class</a:t>
            </a:r>
            <a:r>
              <a:rPr lang="en-US" altLang="zh-CN" sz="1600" b="1">
                <a:solidFill>
                  <a:srgbClr val="000000"/>
                </a:solidFill>
                <a:latin typeface="Courier New" panose="02070309020205020404" pitchFamily="49" charset="0"/>
              </a:rPr>
              <a:t> Test{</a:t>
            </a:r>
          </a:p>
          <a:p>
            <a:pPr eaLnBrk="1" hangingPunct="1"/>
            <a:r>
              <a:rPr lang="en-US" altLang="zh-CN" sz="1600" b="1">
                <a:solidFill>
                  <a:srgbClr val="7F0055"/>
                </a:solidFill>
                <a:latin typeface="Courier New" panose="02070309020205020404" pitchFamily="49" charset="0"/>
              </a:rPr>
              <a:t>    public</a:t>
            </a:r>
            <a:r>
              <a:rPr lang="en-US" altLang="zh-CN" sz="1600" b="1">
                <a:solidFill>
                  <a:srgbClr val="000000"/>
                </a:solidFill>
                <a:latin typeface="Courier New" panose="02070309020205020404" pitchFamily="49" charset="0"/>
              </a:rPr>
              <a:t> </a:t>
            </a:r>
            <a:r>
              <a:rPr lang="en-US" altLang="zh-CN" sz="1600" b="1">
                <a:solidFill>
                  <a:srgbClr val="7F0055"/>
                </a:solidFill>
                <a:latin typeface="Courier New" panose="02070309020205020404" pitchFamily="49" charset="0"/>
              </a:rPr>
              <a:t>static</a:t>
            </a:r>
            <a:r>
              <a:rPr lang="en-US" altLang="zh-CN" sz="1600" b="1">
                <a:solidFill>
                  <a:srgbClr val="000000"/>
                </a:solidFill>
                <a:latin typeface="Courier New" panose="02070309020205020404" pitchFamily="49" charset="0"/>
              </a:rPr>
              <a:t> </a:t>
            </a:r>
            <a:r>
              <a:rPr lang="en-US" altLang="zh-CN" sz="1600" b="1">
                <a:solidFill>
                  <a:srgbClr val="7F0055"/>
                </a:solidFill>
                <a:latin typeface="Courier New" panose="02070309020205020404" pitchFamily="49" charset="0"/>
              </a:rPr>
              <a:t>void</a:t>
            </a:r>
            <a:r>
              <a:rPr lang="en-US" altLang="zh-CN" sz="1600" b="1">
                <a:solidFill>
                  <a:srgbClr val="000000"/>
                </a:solidFill>
                <a:latin typeface="Courier New" panose="02070309020205020404" pitchFamily="49" charset="0"/>
              </a:rPr>
              <a:t> main(String[] args){</a:t>
            </a:r>
          </a:p>
          <a:p>
            <a:pPr eaLnBrk="1" hangingPunct="1"/>
            <a:r>
              <a:rPr lang="en-US" altLang="zh-CN" sz="1600" b="1">
                <a:solidFill>
                  <a:srgbClr val="7F0055"/>
                </a:solidFill>
                <a:latin typeface="Courier New" panose="02070309020205020404" pitchFamily="49" charset="0"/>
              </a:rPr>
              <a:t>        for</a:t>
            </a:r>
            <a:r>
              <a:rPr lang="en-US" altLang="zh-CN" sz="1600" b="1">
                <a:solidFill>
                  <a:srgbClr val="000000"/>
                </a:solidFill>
                <a:latin typeface="Courier New" panose="02070309020205020404" pitchFamily="49" charset="0"/>
              </a:rPr>
              <a:t>(</a:t>
            </a:r>
            <a:r>
              <a:rPr lang="en-US" altLang="zh-CN" sz="1600" b="1">
                <a:solidFill>
                  <a:srgbClr val="7F0055"/>
                </a:solidFill>
                <a:latin typeface="Courier New" panose="02070309020205020404" pitchFamily="49" charset="0"/>
              </a:rPr>
              <a:t>int</a:t>
            </a:r>
            <a:r>
              <a:rPr lang="en-US" altLang="zh-CN" sz="1600" b="1">
                <a:solidFill>
                  <a:srgbClr val="000000"/>
                </a:solidFill>
                <a:latin typeface="Courier New" panose="02070309020205020404" pitchFamily="49" charset="0"/>
              </a:rPr>
              <a:t> i=0;i&lt;11;i++){</a:t>
            </a:r>
          </a:p>
          <a:p>
            <a:pPr eaLnBrk="1" hangingPunct="1"/>
            <a:r>
              <a:rPr lang="en-US" altLang="zh-CN" sz="1600">
                <a:solidFill>
                  <a:srgbClr val="000000"/>
                </a:solidFill>
                <a:latin typeface="Courier New" panose="02070309020205020404" pitchFamily="49" charset="0"/>
              </a:rPr>
              <a:t>            System.</a:t>
            </a:r>
            <a:r>
              <a:rPr lang="en-US" altLang="zh-CN" sz="1600" i="1">
                <a:solidFill>
                  <a:srgbClr val="0000C0"/>
                </a:solidFill>
                <a:latin typeface="Courier New" panose="02070309020205020404" pitchFamily="49" charset="0"/>
              </a:rPr>
              <a:t>out</a:t>
            </a:r>
            <a:r>
              <a:rPr lang="en-US" altLang="zh-CN" sz="1600" i="1">
                <a:solidFill>
                  <a:srgbClr val="000000"/>
                </a:solidFill>
                <a:latin typeface="Courier New" panose="02070309020205020404" pitchFamily="49" charset="0"/>
              </a:rPr>
              <a:t>.println(i);</a:t>
            </a:r>
          </a:p>
          <a:p>
            <a:pPr eaLnBrk="1" hangingPunct="1"/>
            <a:r>
              <a:rPr lang="en-US" altLang="zh-CN" sz="1600">
                <a:solidFill>
                  <a:srgbClr val="000000"/>
                </a:solidFill>
                <a:latin typeface="Courier New" panose="02070309020205020404" pitchFamily="49" charset="0"/>
              </a:rPr>
              <a:t>        }</a:t>
            </a:r>
          </a:p>
          <a:p>
            <a:pPr eaLnBrk="1" hangingPunct="1"/>
            <a:r>
              <a:rPr lang="en-US" altLang="zh-CN" sz="1600">
                <a:solidFill>
                  <a:srgbClr val="000000"/>
                </a:solidFill>
                <a:latin typeface="Courier New" panose="02070309020205020404" pitchFamily="49" charset="0"/>
              </a:rPr>
              <a:t>    }</a:t>
            </a:r>
          </a:p>
          <a:p>
            <a:pPr eaLnBrk="1" hangingPunct="1"/>
            <a:r>
              <a:rPr lang="en-US" altLang="zh-CN" sz="1600">
                <a:solidFill>
                  <a:srgbClr val="000000"/>
                </a:solidFill>
                <a:latin typeface="Courier New" panose="02070309020205020404" pitchFamily="49" charset="0"/>
              </a:rPr>
              <a:t>}</a:t>
            </a:r>
            <a:endParaRPr lang="zh-CN" altLang="en-US" sz="3600"/>
          </a:p>
        </p:txBody>
      </p:sp>
      <p:sp>
        <p:nvSpPr>
          <p:cNvPr id="6" name="矩形 5"/>
          <p:cNvSpPr>
            <a:spLocks noChangeArrowheads="1"/>
          </p:cNvSpPr>
          <p:nvPr/>
        </p:nvSpPr>
        <p:spPr bwMode="auto">
          <a:xfrm>
            <a:off x="865188" y="2647950"/>
            <a:ext cx="658495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sz="1600" b="1">
                <a:solidFill>
                  <a:srgbClr val="7F0055"/>
                </a:solidFill>
                <a:latin typeface="Courier New" panose="02070309020205020404" pitchFamily="49" charset="0"/>
              </a:rPr>
              <a:t>public</a:t>
            </a:r>
            <a:r>
              <a:rPr lang="en-US" altLang="zh-CN" sz="1600" b="1">
                <a:solidFill>
                  <a:srgbClr val="000000"/>
                </a:solidFill>
                <a:latin typeface="Courier New" panose="02070309020205020404" pitchFamily="49" charset="0"/>
              </a:rPr>
              <a:t> </a:t>
            </a:r>
            <a:r>
              <a:rPr lang="en-US" altLang="zh-CN" sz="1600" b="1">
                <a:solidFill>
                  <a:srgbClr val="7F0055"/>
                </a:solidFill>
                <a:latin typeface="Courier New" panose="02070309020205020404" pitchFamily="49" charset="0"/>
              </a:rPr>
              <a:t>class</a:t>
            </a:r>
            <a:r>
              <a:rPr lang="en-US" altLang="zh-CN" sz="1600" b="1">
                <a:solidFill>
                  <a:srgbClr val="000000"/>
                </a:solidFill>
                <a:latin typeface="Courier New" panose="02070309020205020404" pitchFamily="49" charset="0"/>
              </a:rPr>
              <a:t> Test{</a:t>
            </a:r>
          </a:p>
          <a:p>
            <a:pPr eaLnBrk="1" hangingPunct="1"/>
            <a:r>
              <a:rPr lang="en-US" altLang="zh-CN" sz="1600" b="1">
                <a:solidFill>
                  <a:srgbClr val="7F0055"/>
                </a:solidFill>
                <a:latin typeface="Courier New" panose="02070309020205020404" pitchFamily="49" charset="0"/>
              </a:rPr>
              <a:t>    public</a:t>
            </a:r>
            <a:r>
              <a:rPr lang="en-US" altLang="zh-CN" sz="1600" b="1">
                <a:solidFill>
                  <a:srgbClr val="000000"/>
                </a:solidFill>
                <a:latin typeface="Courier New" panose="02070309020205020404" pitchFamily="49" charset="0"/>
              </a:rPr>
              <a:t> </a:t>
            </a:r>
            <a:r>
              <a:rPr lang="en-US" altLang="zh-CN" sz="1600" b="1">
                <a:solidFill>
                  <a:srgbClr val="7F0055"/>
                </a:solidFill>
                <a:latin typeface="Courier New" panose="02070309020205020404" pitchFamily="49" charset="0"/>
              </a:rPr>
              <a:t>static</a:t>
            </a:r>
            <a:r>
              <a:rPr lang="en-US" altLang="zh-CN" sz="1600" b="1">
                <a:solidFill>
                  <a:srgbClr val="000000"/>
                </a:solidFill>
                <a:latin typeface="Courier New" panose="02070309020205020404" pitchFamily="49" charset="0"/>
              </a:rPr>
              <a:t> </a:t>
            </a:r>
            <a:r>
              <a:rPr lang="en-US" altLang="zh-CN" sz="1600" b="1">
                <a:solidFill>
                  <a:srgbClr val="7F0055"/>
                </a:solidFill>
                <a:latin typeface="Courier New" panose="02070309020205020404" pitchFamily="49" charset="0"/>
              </a:rPr>
              <a:t>void</a:t>
            </a:r>
            <a:r>
              <a:rPr lang="en-US" altLang="zh-CN" sz="1600" b="1">
                <a:solidFill>
                  <a:srgbClr val="000000"/>
                </a:solidFill>
                <a:latin typeface="Courier New" panose="02070309020205020404" pitchFamily="49" charset="0"/>
              </a:rPr>
              <a:t> main(String[] args){</a:t>
            </a:r>
          </a:p>
          <a:p>
            <a:pPr eaLnBrk="1" hangingPunct="1"/>
            <a:r>
              <a:rPr lang="en-US" altLang="zh-CN" sz="1600" b="1">
                <a:solidFill>
                  <a:srgbClr val="7F0055"/>
                </a:solidFill>
                <a:latin typeface="Courier New" panose="02070309020205020404" pitchFamily="49" charset="0"/>
              </a:rPr>
              <a:t>        int</a:t>
            </a:r>
            <a:r>
              <a:rPr lang="en-US" altLang="zh-CN" sz="1600" b="1">
                <a:solidFill>
                  <a:srgbClr val="000000"/>
                </a:solidFill>
                <a:latin typeface="Courier New" panose="02070309020205020404" pitchFamily="49" charset="0"/>
              </a:rPr>
              <a:t> i = 0;</a:t>
            </a:r>
          </a:p>
          <a:p>
            <a:pPr eaLnBrk="1" hangingPunct="1"/>
            <a:r>
              <a:rPr lang="en-US" altLang="zh-CN" sz="1600" b="1">
                <a:solidFill>
                  <a:srgbClr val="7F0055"/>
                </a:solidFill>
                <a:latin typeface="Courier New" panose="02070309020205020404" pitchFamily="49" charset="0"/>
              </a:rPr>
              <a:t>        for</a:t>
            </a:r>
            <a:r>
              <a:rPr lang="en-US" altLang="zh-CN" sz="1600" b="1">
                <a:solidFill>
                  <a:srgbClr val="000000"/>
                </a:solidFill>
                <a:latin typeface="Courier New" panose="02070309020205020404" pitchFamily="49" charset="0"/>
              </a:rPr>
              <a:t>(;;){</a:t>
            </a:r>
          </a:p>
          <a:p>
            <a:pPr eaLnBrk="1" hangingPunct="1"/>
            <a:r>
              <a:rPr lang="en-US" altLang="zh-CN" sz="1600" b="1">
                <a:solidFill>
                  <a:srgbClr val="7F0055"/>
                </a:solidFill>
                <a:latin typeface="Courier New" panose="02070309020205020404" pitchFamily="49" charset="0"/>
              </a:rPr>
              <a:t>            if</a:t>
            </a:r>
            <a:r>
              <a:rPr lang="en-US" altLang="zh-CN" sz="1600" b="1">
                <a:solidFill>
                  <a:srgbClr val="000000"/>
                </a:solidFill>
                <a:latin typeface="Courier New" panose="02070309020205020404" pitchFamily="49" charset="0"/>
              </a:rPr>
              <a:t>(i&gt;10){</a:t>
            </a:r>
          </a:p>
          <a:p>
            <a:pPr eaLnBrk="1" hangingPunct="1"/>
            <a:r>
              <a:rPr lang="en-US" altLang="zh-CN" sz="1600" b="1">
                <a:solidFill>
                  <a:srgbClr val="7F0055"/>
                </a:solidFill>
                <a:latin typeface="Courier New" panose="02070309020205020404" pitchFamily="49" charset="0"/>
              </a:rPr>
              <a:t>                break</a:t>
            </a:r>
            <a:r>
              <a:rPr lang="en-US" altLang="zh-CN" sz="1600" b="1">
                <a:solidFill>
                  <a:srgbClr val="000000"/>
                </a:solidFill>
                <a:latin typeface="Courier New" panose="02070309020205020404" pitchFamily="49" charset="0"/>
              </a:rPr>
              <a:t>;</a:t>
            </a:r>
          </a:p>
          <a:p>
            <a:pPr eaLnBrk="1" hangingPunct="1"/>
            <a:r>
              <a:rPr lang="en-US" altLang="zh-CN" sz="1600">
                <a:solidFill>
                  <a:srgbClr val="000000"/>
                </a:solidFill>
                <a:latin typeface="Courier New" panose="02070309020205020404" pitchFamily="49" charset="0"/>
              </a:rPr>
              <a:t>            }</a:t>
            </a:r>
          </a:p>
          <a:p>
            <a:pPr eaLnBrk="1" hangingPunct="1"/>
            <a:r>
              <a:rPr lang="en-US" altLang="zh-CN" sz="1600">
                <a:solidFill>
                  <a:srgbClr val="000000"/>
                </a:solidFill>
                <a:latin typeface="Courier New" panose="02070309020205020404" pitchFamily="49" charset="0"/>
              </a:rPr>
              <a:t>        System.</a:t>
            </a:r>
            <a:r>
              <a:rPr lang="en-US" altLang="zh-CN" sz="1600" i="1">
                <a:solidFill>
                  <a:srgbClr val="0000C0"/>
                </a:solidFill>
                <a:latin typeface="Courier New" panose="02070309020205020404" pitchFamily="49" charset="0"/>
              </a:rPr>
              <a:t>out</a:t>
            </a:r>
            <a:r>
              <a:rPr lang="en-US" altLang="zh-CN" sz="1600" i="1">
                <a:solidFill>
                  <a:srgbClr val="000000"/>
                </a:solidFill>
                <a:latin typeface="Courier New" panose="02070309020205020404" pitchFamily="49" charset="0"/>
              </a:rPr>
              <a:t>.println(i);</a:t>
            </a:r>
          </a:p>
          <a:p>
            <a:pPr eaLnBrk="1" hangingPunct="1"/>
            <a:r>
              <a:rPr lang="en-US" altLang="zh-CN" sz="1600">
                <a:solidFill>
                  <a:srgbClr val="000000"/>
                </a:solidFill>
                <a:latin typeface="Courier New" panose="02070309020205020404" pitchFamily="49" charset="0"/>
              </a:rPr>
              <a:t>        i++;</a:t>
            </a:r>
          </a:p>
          <a:p>
            <a:pPr eaLnBrk="1" hangingPunct="1"/>
            <a:r>
              <a:rPr lang="en-US" altLang="zh-CN" sz="1600">
                <a:solidFill>
                  <a:srgbClr val="000000"/>
                </a:solidFill>
                <a:latin typeface="Courier New" panose="02070309020205020404" pitchFamily="49" charset="0"/>
              </a:rPr>
              <a:t>        }</a:t>
            </a:r>
          </a:p>
          <a:p>
            <a:pPr eaLnBrk="1" hangingPunct="1"/>
            <a:r>
              <a:rPr lang="en-US" altLang="zh-CN" sz="1600">
                <a:solidFill>
                  <a:srgbClr val="000000"/>
                </a:solidFill>
                <a:latin typeface="Courier New" panose="02070309020205020404" pitchFamily="49" charset="0"/>
              </a:rPr>
              <a:t>    }</a:t>
            </a:r>
          </a:p>
          <a:p>
            <a:pPr eaLnBrk="1" hangingPunct="1"/>
            <a:r>
              <a:rPr lang="en-US" altLang="zh-CN" sz="1600">
                <a:solidFill>
                  <a:srgbClr val="000000"/>
                </a:solidFill>
                <a:latin typeface="Courier New" panose="02070309020205020404" pitchFamily="49" charset="0"/>
              </a:rPr>
              <a:t>}</a:t>
            </a:r>
            <a:endParaRPr lang="zh-CN" altLang="en-US" sz="1600"/>
          </a:p>
        </p:txBody>
      </p:sp>
      <p:sp>
        <p:nvSpPr>
          <p:cNvPr id="2" name="灯片编号占位符 1"/>
          <p:cNvSpPr>
            <a:spLocks noGrp="1"/>
          </p:cNvSpPr>
          <p:nvPr>
            <p:ph type="sldNum" sz="quarter" idx="12"/>
          </p:nvPr>
        </p:nvSpPr>
        <p:spPr/>
        <p:txBody>
          <a:bodyPr/>
          <a:lstStyle/>
          <a:p>
            <a:pPr>
              <a:defRPr/>
            </a:pPr>
            <a:fld id="{ADBD63BB-BB61-402D-9356-ABED0C4E3361}" type="slidenum">
              <a:rPr lang="zh-CN" altLang="en-US"/>
              <a:pPr>
                <a:defRPr/>
              </a:pPr>
              <a:t>85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3075" dirty="0" smtClean="0">
                <a:effectLst/>
                <a:latin typeface="+mn-ea"/>
                <a:ea typeface="+mn-ea"/>
              </a:rPr>
              <a:t>Foreach</a:t>
            </a:r>
            <a:r>
              <a:rPr lang="zh-CN" altLang="en-US" sz="3075" dirty="0" smtClean="0">
                <a:effectLst/>
                <a:latin typeface="+mn-ea"/>
                <a:ea typeface="+mn-ea"/>
              </a:rPr>
              <a:t>语法</a:t>
            </a:r>
            <a:endParaRPr lang="zh-CN" altLang="en-US" sz="3075" dirty="0">
              <a:effectLst/>
              <a:latin typeface="+mn-ea"/>
              <a:ea typeface="+mn-ea"/>
            </a:endParaRPr>
          </a:p>
        </p:txBody>
      </p:sp>
      <p:sp>
        <p:nvSpPr>
          <p:cNvPr id="3" name="内容占位符 2"/>
          <p:cNvSpPr>
            <a:spLocks noGrp="1"/>
          </p:cNvSpPr>
          <p:nvPr>
            <p:ph idx="1"/>
          </p:nvPr>
        </p:nvSpPr>
        <p:spPr/>
        <p:txBody>
          <a:bodyPr>
            <a:normAutofit fontScale="32500" lnSpcReduction="20000"/>
          </a:bodyPr>
          <a:lstStyle/>
          <a:p>
            <a:pPr marL="273844" indent="-191691">
              <a:lnSpc>
                <a:spcPct val="120000"/>
              </a:lnSpc>
              <a:defRPr/>
            </a:pPr>
            <a:r>
              <a:rPr lang="en-US" altLang="zh-CN" sz="7400" dirty="0">
                <a:latin typeface="黑体" panose="02010609060101010101" pitchFamily="49" charset="-122"/>
                <a:ea typeface="黑体" panose="02010609060101010101" pitchFamily="49" charset="-122"/>
              </a:rPr>
              <a:t>foreach</a:t>
            </a:r>
            <a:r>
              <a:rPr lang="zh-CN" altLang="en-US" sz="7400" dirty="0">
                <a:latin typeface="黑体" panose="02010609060101010101" pitchFamily="49" charset="-122"/>
                <a:ea typeface="黑体" panose="02010609060101010101" pitchFamily="49" charset="-122"/>
              </a:rPr>
              <a:t>语句是</a:t>
            </a:r>
            <a:r>
              <a:rPr lang="en-US" altLang="zh-CN" sz="7400" dirty="0">
                <a:latin typeface="黑体" panose="02010609060101010101" pitchFamily="49" charset="-122"/>
                <a:ea typeface="黑体" panose="02010609060101010101" pitchFamily="49" charset="-122"/>
              </a:rPr>
              <a:t>java5</a:t>
            </a:r>
            <a:r>
              <a:rPr lang="zh-CN" altLang="en-US" sz="7400" dirty="0">
                <a:latin typeface="黑体" panose="02010609060101010101" pitchFamily="49" charset="-122"/>
                <a:ea typeface="黑体" panose="02010609060101010101" pitchFamily="49" charset="-122"/>
              </a:rPr>
              <a:t>的新特征之一，在遍历数组、集合方面，</a:t>
            </a:r>
            <a:r>
              <a:rPr lang="en-US" altLang="zh-CN" sz="7400" dirty="0" err="1">
                <a:latin typeface="黑体" panose="02010609060101010101" pitchFamily="49" charset="-122"/>
                <a:ea typeface="黑体" panose="02010609060101010101" pitchFamily="49" charset="-122"/>
              </a:rPr>
              <a:t>foreach</a:t>
            </a:r>
            <a:r>
              <a:rPr lang="zh-CN" altLang="en-US" sz="7400" dirty="0">
                <a:latin typeface="黑体" panose="02010609060101010101" pitchFamily="49" charset="-122"/>
                <a:ea typeface="黑体" panose="02010609060101010101" pitchFamily="49" charset="-122"/>
              </a:rPr>
              <a:t>为开发人员提供了极大的方便。</a:t>
            </a:r>
          </a:p>
          <a:p>
            <a:pPr marL="273844" indent="-191691">
              <a:lnSpc>
                <a:spcPct val="120000"/>
              </a:lnSpc>
              <a:defRPr/>
            </a:pPr>
            <a:endParaRPr lang="en-US" altLang="zh-CN" sz="7400" dirty="0" smtClean="0">
              <a:latin typeface="黑体" panose="02010609060101010101" pitchFamily="49" charset="-122"/>
              <a:ea typeface="黑体" panose="02010609060101010101" pitchFamily="49" charset="-122"/>
            </a:endParaRPr>
          </a:p>
          <a:p>
            <a:pPr marL="273844" indent="-191691">
              <a:lnSpc>
                <a:spcPct val="120000"/>
              </a:lnSpc>
              <a:defRPr/>
            </a:pPr>
            <a:r>
              <a:rPr lang="en-US" altLang="zh-CN" sz="7400" dirty="0" smtClean="0">
                <a:latin typeface="黑体" panose="02010609060101010101" pitchFamily="49" charset="-122"/>
                <a:ea typeface="黑体" panose="02010609060101010101" pitchFamily="49" charset="-122"/>
              </a:rPr>
              <a:t>foreach</a:t>
            </a:r>
            <a:r>
              <a:rPr lang="zh-CN" altLang="en-US" sz="7400" dirty="0">
                <a:latin typeface="黑体" panose="02010609060101010101" pitchFamily="49" charset="-122"/>
                <a:ea typeface="黑体" panose="02010609060101010101" pitchFamily="49" charset="-122"/>
              </a:rPr>
              <a:t>语句是</a:t>
            </a:r>
            <a:r>
              <a:rPr lang="en-US" altLang="zh-CN" sz="7400" dirty="0">
                <a:latin typeface="黑体" panose="02010609060101010101" pitchFamily="49" charset="-122"/>
                <a:ea typeface="黑体" panose="02010609060101010101" pitchFamily="49" charset="-122"/>
              </a:rPr>
              <a:t>for</a:t>
            </a:r>
            <a:r>
              <a:rPr lang="zh-CN" altLang="en-US" sz="7400" dirty="0">
                <a:latin typeface="黑体" panose="02010609060101010101" pitchFamily="49" charset="-122"/>
                <a:ea typeface="黑体" panose="02010609060101010101" pitchFamily="49" charset="-122"/>
              </a:rPr>
              <a:t>语句的特殊简化版本，但是</a:t>
            </a:r>
            <a:r>
              <a:rPr lang="en-US" altLang="zh-CN" sz="7400" dirty="0" err="1">
                <a:latin typeface="黑体" panose="02010609060101010101" pitchFamily="49" charset="-122"/>
                <a:ea typeface="黑体" panose="02010609060101010101" pitchFamily="49" charset="-122"/>
              </a:rPr>
              <a:t>foreach</a:t>
            </a:r>
            <a:r>
              <a:rPr lang="zh-CN" altLang="en-US" sz="7400" dirty="0">
                <a:latin typeface="黑体" panose="02010609060101010101" pitchFamily="49" charset="-122"/>
                <a:ea typeface="黑体" panose="02010609060101010101" pitchFamily="49" charset="-122"/>
              </a:rPr>
              <a:t>语句并不能完全取代</a:t>
            </a:r>
            <a:r>
              <a:rPr lang="en-US" altLang="zh-CN" sz="7400" dirty="0">
                <a:latin typeface="黑体" panose="02010609060101010101" pitchFamily="49" charset="-122"/>
                <a:ea typeface="黑体" panose="02010609060101010101" pitchFamily="49" charset="-122"/>
              </a:rPr>
              <a:t>for</a:t>
            </a:r>
            <a:r>
              <a:rPr lang="zh-CN" altLang="en-US" sz="7400" dirty="0">
                <a:latin typeface="黑体" panose="02010609060101010101" pitchFamily="49" charset="-122"/>
                <a:ea typeface="黑体" panose="02010609060101010101" pitchFamily="49" charset="-122"/>
              </a:rPr>
              <a:t>语句，然而，任何的</a:t>
            </a:r>
            <a:r>
              <a:rPr lang="en-US" altLang="zh-CN" sz="7400" dirty="0">
                <a:latin typeface="黑体" panose="02010609060101010101" pitchFamily="49" charset="-122"/>
                <a:ea typeface="黑体" panose="02010609060101010101" pitchFamily="49" charset="-122"/>
              </a:rPr>
              <a:t>foreach</a:t>
            </a:r>
            <a:r>
              <a:rPr lang="zh-CN" altLang="en-US" sz="7400" dirty="0">
                <a:latin typeface="黑体" panose="02010609060101010101" pitchFamily="49" charset="-122"/>
                <a:ea typeface="黑体" panose="02010609060101010101" pitchFamily="49" charset="-122"/>
              </a:rPr>
              <a:t>语句都可以改写为</a:t>
            </a:r>
            <a:r>
              <a:rPr lang="en-US" altLang="zh-CN" sz="7400" dirty="0">
                <a:latin typeface="黑体" panose="02010609060101010101" pitchFamily="49" charset="-122"/>
                <a:ea typeface="黑体" panose="02010609060101010101" pitchFamily="49" charset="-122"/>
              </a:rPr>
              <a:t>for</a:t>
            </a:r>
            <a:r>
              <a:rPr lang="zh-CN" altLang="en-US" sz="7400" dirty="0">
                <a:latin typeface="黑体" panose="02010609060101010101" pitchFamily="49" charset="-122"/>
                <a:ea typeface="黑体" panose="02010609060101010101" pitchFamily="49" charset="-122"/>
              </a:rPr>
              <a:t>语句版本。</a:t>
            </a:r>
          </a:p>
          <a:p>
            <a:pPr marL="273844" indent="-191691">
              <a:lnSpc>
                <a:spcPct val="120000"/>
              </a:lnSpc>
              <a:defRPr/>
            </a:pPr>
            <a:endParaRPr lang="en-US" altLang="zh-CN" sz="7400" dirty="0" smtClean="0">
              <a:latin typeface="黑体" panose="02010609060101010101" pitchFamily="49" charset="-122"/>
              <a:ea typeface="黑体" panose="02010609060101010101" pitchFamily="49" charset="-122"/>
            </a:endParaRPr>
          </a:p>
          <a:p>
            <a:pPr marL="273844" indent="-191691">
              <a:lnSpc>
                <a:spcPct val="120000"/>
              </a:lnSpc>
              <a:defRPr/>
            </a:pPr>
            <a:r>
              <a:rPr lang="en-US" altLang="zh-CN" sz="7400" dirty="0" smtClean="0">
                <a:latin typeface="黑体" panose="02010609060101010101" pitchFamily="49" charset="-122"/>
                <a:ea typeface="黑体" panose="02010609060101010101" pitchFamily="49" charset="-122"/>
              </a:rPr>
              <a:t>foreach</a:t>
            </a:r>
            <a:r>
              <a:rPr lang="zh-CN" altLang="en-US" sz="7400" dirty="0">
                <a:latin typeface="黑体" panose="02010609060101010101" pitchFamily="49" charset="-122"/>
                <a:ea typeface="黑体" panose="02010609060101010101" pitchFamily="49" charset="-122"/>
              </a:rPr>
              <a:t>并不是一个关键字，习惯上将这种特殊的</a:t>
            </a:r>
            <a:r>
              <a:rPr lang="en-US" altLang="zh-CN" sz="7400" dirty="0">
                <a:latin typeface="黑体" panose="02010609060101010101" pitchFamily="49" charset="-122"/>
                <a:ea typeface="黑体" panose="02010609060101010101" pitchFamily="49" charset="-122"/>
              </a:rPr>
              <a:t>for</a:t>
            </a:r>
            <a:r>
              <a:rPr lang="zh-CN" altLang="en-US" sz="7400" dirty="0">
                <a:latin typeface="黑体" panose="02010609060101010101" pitchFamily="49" charset="-122"/>
                <a:ea typeface="黑体" panose="02010609060101010101" pitchFamily="49" charset="-122"/>
              </a:rPr>
              <a:t>语句格式称之为“</a:t>
            </a:r>
            <a:r>
              <a:rPr lang="en-US" altLang="zh-CN" sz="7400" dirty="0" err="1">
                <a:latin typeface="黑体" panose="02010609060101010101" pitchFamily="49" charset="-122"/>
                <a:ea typeface="黑体" panose="02010609060101010101" pitchFamily="49" charset="-122"/>
              </a:rPr>
              <a:t>foreach</a:t>
            </a:r>
            <a:r>
              <a:rPr lang="en-US" altLang="zh-CN" sz="7400" dirty="0">
                <a:latin typeface="黑体" panose="02010609060101010101" pitchFamily="49" charset="-122"/>
                <a:ea typeface="黑体" panose="02010609060101010101" pitchFamily="49" charset="-122"/>
              </a:rPr>
              <a:t>”</a:t>
            </a:r>
            <a:r>
              <a:rPr lang="zh-CN" altLang="en-US" sz="7400" dirty="0">
                <a:latin typeface="黑体" panose="02010609060101010101" pitchFamily="49" charset="-122"/>
                <a:ea typeface="黑体" panose="02010609060101010101" pitchFamily="49" charset="-122"/>
              </a:rPr>
              <a:t>语句。从英文字面意思理解</a:t>
            </a:r>
            <a:r>
              <a:rPr lang="en-US" altLang="zh-CN" sz="7400" dirty="0">
                <a:latin typeface="黑体" panose="02010609060101010101" pitchFamily="49" charset="-122"/>
                <a:ea typeface="黑体" panose="02010609060101010101" pitchFamily="49" charset="-122"/>
              </a:rPr>
              <a:t>foreach</a:t>
            </a:r>
            <a:r>
              <a:rPr lang="zh-CN" altLang="en-US" sz="7400" dirty="0">
                <a:latin typeface="黑体" panose="02010609060101010101" pitchFamily="49" charset="-122"/>
                <a:ea typeface="黑体" panose="02010609060101010101" pitchFamily="49" charset="-122"/>
              </a:rPr>
              <a:t>也就是“</a:t>
            </a:r>
            <a:r>
              <a:rPr lang="en-US" altLang="zh-CN" sz="7400" dirty="0">
                <a:latin typeface="黑体" panose="02010609060101010101" pitchFamily="49" charset="-122"/>
                <a:ea typeface="黑体" panose="02010609060101010101" pitchFamily="49" charset="-122"/>
              </a:rPr>
              <a:t>for </a:t>
            </a:r>
            <a:r>
              <a:rPr lang="zh-CN" altLang="en-US" sz="7400" dirty="0">
                <a:latin typeface="黑体" panose="02010609060101010101" pitchFamily="49" charset="-122"/>
                <a:ea typeface="黑体" panose="02010609060101010101" pitchFamily="49" charset="-122"/>
              </a:rPr>
              <a:t>每一个”的意思</a:t>
            </a:r>
            <a:r>
              <a:rPr lang="zh-CN" altLang="en-US" sz="7400" dirty="0" smtClean="0">
                <a:latin typeface="黑体" panose="02010609060101010101" pitchFamily="49" charset="-122"/>
                <a:ea typeface="黑体" panose="02010609060101010101" pitchFamily="49" charset="-122"/>
              </a:rPr>
              <a:t>。</a:t>
            </a:r>
            <a:endParaRPr lang="en-US" altLang="zh-CN" sz="7400" dirty="0" smtClean="0">
              <a:latin typeface="黑体" panose="02010609060101010101" pitchFamily="49" charset="-122"/>
              <a:ea typeface="黑体" panose="02010609060101010101" pitchFamily="49" charset="-122"/>
            </a:endParaRPr>
          </a:p>
          <a:p>
            <a:pPr marL="273844" indent="-191691">
              <a:defRPr/>
            </a:pPr>
            <a:endParaRPr lang="zh-CN" altLang="en-US" sz="2025" dirty="0"/>
          </a:p>
        </p:txBody>
      </p:sp>
      <p:sp>
        <p:nvSpPr>
          <p:cNvPr id="4" name="灯片编号占位符 3"/>
          <p:cNvSpPr>
            <a:spLocks noGrp="1"/>
          </p:cNvSpPr>
          <p:nvPr>
            <p:ph type="sldNum" sz="quarter" idx="12"/>
          </p:nvPr>
        </p:nvSpPr>
        <p:spPr/>
        <p:txBody>
          <a:bodyPr/>
          <a:lstStyle/>
          <a:p>
            <a:pPr>
              <a:defRPr/>
            </a:pPr>
            <a:fld id="{7ABFC244-DE1C-4CF7-B590-6CC216796D88}" type="slidenum">
              <a:rPr lang="zh-CN" altLang="en-US"/>
              <a:pPr>
                <a:defRPr/>
              </a:pPr>
              <a:t>86</a:t>
            </a:fld>
            <a:endParaRPr lang="zh-CN" altLang="en-US"/>
          </a:p>
        </p:txBody>
      </p:sp>
    </p:spTree>
  </p:cSld>
  <p:clrMapOvr>
    <a:masterClrMapping/>
  </p:clrMapOvr>
  <p:transition>
    <p:random/>
    <p:sndAc>
      <p:stSnd>
        <p:snd r:embed="rId2" name="arrow.wav"/>
      </p:stSnd>
    </p:sndAc>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4827587"/>
          </a:xfrm>
        </p:spPr>
        <p:txBody>
          <a:bodyPr>
            <a:normAutofit/>
          </a:bodyPr>
          <a:lstStyle/>
          <a:p>
            <a:pPr marL="273844" indent="-191691">
              <a:defRPr/>
            </a:pPr>
            <a:r>
              <a:rPr lang="zh-CN" altLang="en-US" sz="2025" dirty="0" smtClean="0"/>
              <a:t>格式：</a:t>
            </a:r>
            <a:endParaRPr lang="en-US" altLang="zh-CN" sz="2025" dirty="0" smtClean="0"/>
          </a:p>
          <a:p>
            <a:pPr marL="465535" lvl="1">
              <a:spcBef>
                <a:spcPts val="244"/>
              </a:spcBef>
              <a:defRPr/>
            </a:pPr>
            <a:r>
              <a:rPr lang="en-US" altLang="zh-CN" sz="1725" dirty="0" smtClean="0"/>
              <a:t>for</a:t>
            </a:r>
            <a:r>
              <a:rPr lang="en-US" altLang="zh-CN" sz="1725" dirty="0"/>
              <a:t>(</a:t>
            </a:r>
            <a:r>
              <a:rPr lang="zh-CN" altLang="en-US" sz="1725" dirty="0"/>
              <a:t>元素类型</a:t>
            </a:r>
            <a:r>
              <a:rPr lang="en-US" altLang="zh-CN" sz="1725" dirty="0"/>
              <a:t>type </a:t>
            </a:r>
            <a:r>
              <a:rPr lang="zh-CN" altLang="en-US" sz="1725" dirty="0"/>
              <a:t>元素变量</a:t>
            </a:r>
            <a:r>
              <a:rPr lang="en-US" altLang="zh-CN" sz="1725" dirty="0"/>
              <a:t>x : </a:t>
            </a:r>
            <a:r>
              <a:rPr lang="zh-CN" altLang="en-US" sz="1725" dirty="0"/>
              <a:t>遍历</a:t>
            </a:r>
            <a:r>
              <a:rPr lang="zh-CN" altLang="en-US" sz="1725" dirty="0" smtClean="0"/>
              <a:t>对象</a:t>
            </a:r>
            <a:r>
              <a:rPr lang="en-US" altLang="zh-CN" sz="1725" dirty="0" err="1" smtClean="0"/>
              <a:t>obj</a:t>
            </a:r>
            <a:r>
              <a:rPr lang="en-US" altLang="zh-CN" sz="1725" dirty="0"/>
              <a:t>) </a:t>
            </a:r>
            <a:r>
              <a:rPr lang="zh-CN" altLang="en-US" sz="1725" dirty="0"/>
              <a:t>　　</a:t>
            </a:r>
            <a:endParaRPr lang="en-US" altLang="zh-CN" sz="1725" dirty="0" smtClean="0"/>
          </a:p>
          <a:p>
            <a:pPr marL="465535" lvl="1">
              <a:spcBef>
                <a:spcPts val="244"/>
              </a:spcBef>
              <a:defRPr/>
            </a:pPr>
            <a:r>
              <a:rPr lang="en-US" altLang="zh-CN" sz="1725" dirty="0" smtClean="0"/>
              <a:t>{</a:t>
            </a:r>
          </a:p>
          <a:p>
            <a:pPr marL="465535" lvl="1">
              <a:spcBef>
                <a:spcPts val="244"/>
              </a:spcBef>
              <a:defRPr/>
            </a:pPr>
            <a:r>
              <a:rPr lang="zh-CN" altLang="en-US" sz="1725" dirty="0" smtClean="0"/>
              <a:t>引用</a:t>
            </a:r>
            <a:r>
              <a:rPr lang="zh-CN" altLang="en-US" sz="1725" dirty="0"/>
              <a:t>了</a:t>
            </a:r>
            <a:r>
              <a:rPr lang="en-US" altLang="zh-CN" sz="1725" dirty="0"/>
              <a:t>x</a:t>
            </a:r>
            <a:r>
              <a:rPr lang="zh-CN" altLang="en-US" sz="1725" dirty="0"/>
              <a:t>的</a:t>
            </a:r>
            <a:r>
              <a:rPr lang="en-US" altLang="zh-CN" sz="1725" dirty="0"/>
              <a:t>java</a:t>
            </a:r>
            <a:r>
              <a:rPr lang="zh-CN" altLang="en-US" sz="1725" dirty="0"/>
              <a:t>语句</a:t>
            </a:r>
            <a:r>
              <a:rPr lang="en-US" altLang="zh-CN" sz="1725" dirty="0" smtClean="0"/>
              <a:t>;</a:t>
            </a:r>
          </a:p>
          <a:p>
            <a:pPr marL="465535" lvl="1">
              <a:spcBef>
                <a:spcPts val="244"/>
              </a:spcBef>
              <a:defRPr/>
            </a:pPr>
            <a:r>
              <a:rPr lang="en-US" altLang="zh-CN" sz="1725" dirty="0" smtClean="0"/>
              <a:t>} </a:t>
            </a:r>
          </a:p>
          <a:p>
            <a:pPr marL="273844" indent="-191691">
              <a:defRPr/>
            </a:pPr>
            <a:r>
              <a:rPr lang="zh-CN" altLang="en-US" sz="2025" dirty="0" smtClean="0"/>
              <a:t>例子：</a:t>
            </a:r>
            <a:endParaRPr lang="en-US" altLang="zh-CN" sz="2025" dirty="0" smtClean="0"/>
          </a:p>
          <a:p>
            <a:pPr marL="465535" lvl="1">
              <a:spcBef>
                <a:spcPts val="244"/>
              </a:spcBef>
              <a:defRPr/>
            </a:pPr>
            <a:r>
              <a:rPr lang="en-US" altLang="zh-CN" sz="1725" dirty="0" smtClean="0"/>
              <a:t>public </a:t>
            </a:r>
            <a:r>
              <a:rPr lang="en-US" altLang="zh-CN" sz="1725" dirty="0"/>
              <a:t>class Test </a:t>
            </a:r>
            <a:r>
              <a:rPr lang="en-US" altLang="zh-CN" sz="1725" dirty="0" smtClean="0"/>
              <a:t>{</a:t>
            </a:r>
          </a:p>
          <a:p>
            <a:pPr marL="465535" lvl="1">
              <a:spcBef>
                <a:spcPts val="244"/>
              </a:spcBef>
              <a:defRPr/>
            </a:pPr>
            <a:r>
              <a:rPr lang="en-US" altLang="zh-CN" sz="1725" dirty="0" smtClean="0"/>
              <a:t>public </a:t>
            </a:r>
            <a:r>
              <a:rPr lang="en-US" altLang="zh-CN" sz="1725" dirty="0"/>
              <a:t>static void main(String[] </a:t>
            </a:r>
            <a:r>
              <a:rPr lang="en-US" altLang="zh-CN" sz="1725" dirty="0" err="1"/>
              <a:t>args</a:t>
            </a:r>
            <a:r>
              <a:rPr lang="en-US" altLang="zh-CN" sz="1725" dirty="0" smtClean="0"/>
              <a:t>) {</a:t>
            </a:r>
          </a:p>
          <a:p>
            <a:pPr marL="465535" lvl="1">
              <a:spcBef>
                <a:spcPts val="244"/>
              </a:spcBef>
              <a:defRPr/>
            </a:pPr>
            <a:r>
              <a:rPr lang="en-US" altLang="zh-CN" sz="1725" dirty="0" smtClean="0"/>
              <a:t> </a:t>
            </a:r>
            <a:r>
              <a:rPr lang="zh-CN" altLang="en-US" sz="1725" dirty="0"/>
              <a:t>　　</a:t>
            </a:r>
            <a:r>
              <a:rPr lang="en-US" altLang="zh-CN" sz="1725" dirty="0" err="1"/>
              <a:t>int</a:t>
            </a:r>
            <a:r>
              <a:rPr lang="en-US" altLang="zh-CN" sz="1725" dirty="0"/>
              <a:t>[] a = {1,2,3</a:t>
            </a:r>
            <a:r>
              <a:rPr lang="en-US" altLang="zh-CN" sz="1725" dirty="0" smtClean="0"/>
              <a:t>};</a:t>
            </a:r>
          </a:p>
          <a:p>
            <a:pPr marL="465535" lvl="1">
              <a:spcBef>
                <a:spcPts val="244"/>
              </a:spcBef>
              <a:defRPr/>
            </a:pPr>
            <a:r>
              <a:rPr lang="en-US" altLang="zh-CN" sz="1725" dirty="0" smtClean="0"/>
              <a:t>       </a:t>
            </a:r>
            <a:r>
              <a:rPr lang="en-US" altLang="zh-CN" sz="1725" dirty="0" smtClean="0">
                <a:solidFill>
                  <a:srgbClr val="FF0000"/>
                </a:solidFill>
              </a:rPr>
              <a:t>for(</a:t>
            </a:r>
            <a:r>
              <a:rPr lang="en-US" altLang="zh-CN" sz="1725" dirty="0" err="1" smtClean="0">
                <a:solidFill>
                  <a:srgbClr val="FF0000"/>
                </a:solidFill>
              </a:rPr>
              <a:t>int</a:t>
            </a:r>
            <a:r>
              <a:rPr lang="en-US" altLang="zh-CN" sz="1725" dirty="0" smtClean="0">
                <a:solidFill>
                  <a:srgbClr val="FF0000"/>
                </a:solidFill>
              </a:rPr>
              <a:t> </a:t>
            </a:r>
            <a:r>
              <a:rPr lang="en-US" altLang="zh-CN" sz="1725" dirty="0" err="1">
                <a:solidFill>
                  <a:srgbClr val="FF0000"/>
                </a:solidFill>
              </a:rPr>
              <a:t>i</a:t>
            </a:r>
            <a:r>
              <a:rPr lang="en-US" altLang="zh-CN" sz="1725" dirty="0">
                <a:solidFill>
                  <a:srgbClr val="FF0000"/>
                </a:solidFill>
              </a:rPr>
              <a:t> : a)</a:t>
            </a:r>
            <a:r>
              <a:rPr lang="en-US" altLang="zh-CN" sz="1725" dirty="0"/>
              <a:t> </a:t>
            </a:r>
            <a:endParaRPr lang="en-US" altLang="zh-CN" sz="1725" dirty="0" smtClean="0"/>
          </a:p>
          <a:p>
            <a:pPr marL="465535" lvl="1">
              <a:spcBef>
                <a:spcPts val="244"/>
              </a:spcBef>
              <a:defRPr/>
            </a:pPr>
            <a:r>
              <a:rPr lang="en-US" altLang="zh-CN" sz="1725" dirty="0"/>
              <a:t> </a:t>
            </a:r>
            <a:r>
              <a:rPr lang="en-US" altLang="zh-CN" sz="1725" dirty="0" smtClean="0"/>
              <a:t>      </a:t>
            </a:r>
            <a:r>
              <a:rPr lang="en-US" altLang="zh-CN" sz="1725" dirty="0" err="1" smtClean="0"/>
              <a:t>System.out.print</a:t>
            </a:r>
            <a:r>
              <a:rPr lang="en-US" altLang="zh-CN" sz="1725" dirty="0" smtClean="0"/>
              <a:t>(</a:t>
            </a:r>
            <a:r>
              <a:rPr lang="en-US" altLang="zh-CN" sz="1725" dirty="0" err="1" smtClean="0"/>
              <a:t>i</a:t>
            </a:r>
            <a:r>
              <a:rPr lang="en-US" altLang="zh-CN" sz="1725" dirty="0" smtClean="0"/>
              <a:t> </a:t>
            </a:r>
            <a:r>
              <a:rPr lang="en-US" altLang="zh-CN" sz="1725" dirty="0"/>
              <a:t>+ " "); </a:t>
            </a:r>
            <a:endParaRPr lang="en-US" altLang="zh-CN" sz="1725" dirty="0" smtClean="0"/>
          </a:p>
          <a:p>
            <a:pPr marL="465535" lvl="1">
              <a:spcBef>
                <a:spcPts val="244"/>
              </a:spcBef>
              <a:defRPr/>
            </a:pPr>
            <a:r>
              <a:rPr lang="en-US" altLang="zh-CN" sz="1725" dirty="0" smtClean="0"/>
              <a:t>     } </a:t>
            </a:r>
            <a:r>
              <a:rPr lang="zh-CN" altLang="en-US" sz="1725" dirty="0"/>
              <a:t>　　</a:t>
            </a:r>
            <a:endParaRPr lang="en-US" altLang="zh-CN" sz="1725" dirty="0" smtClean="0"/>
          </a:p>
          <a:p>
            <a:pPr marL="465535" lvl="1">
              <a:spcBef>
                <a:spcPts val="244"/>
              </a:spcBef>
              <a:defRPr/>
            </a:pPr>
            <a:r>
              <a:rPr lang="en-US" altLang="zh-CN" sz="1725" dirty="0" smtClean="0"/>
              <a:t>}</a:t>
            </a:r>
            <a:endParaRPr lang="zh-CN" altLang="en-US" sz="1725" dirty="0"/>
          </a:p>
        </p:txBody>
      </p:sp>
      <p:sp>
        <p:nvSpPr>
          <p:cNvPr id="3" name="标题 2"/>
          <p:cNvSpPr>
            <a:spLocks noGrp="1"/>
          </p:cNvSpPr>
          <p:nvPr>
            <p:ph type="title"/>
          </p:nvPr>
        </p:nvSpPr>
        <p:spPr/>
        <p:txBody>
          <a:bodyPr/>
          <a:lstStyle/>
          <a:p>
            <a:pPr>
              <a:defRPr/>
            </a:pPr>
            <a:r>
              <a:rPr lang="en-US" altLang="zh-CN" sz="3075" dirty="0" err="1" smtClean="0"/>
              <a:t>Foreach</a:t>
            </a:r>
            <a:r>
              <a:rPr lang="zh-CN" altLang="en-US" sz="3075" dirty="0" smtClean="0"/>
              <a:t> </a:t>
            </a:r>
            <a:r>
              <a:rPr lang="en-US" altLang="zh-CN" sz="3075" dirty="0" smtClean="0"/>
              <a:t>loop</a:t>
            </a:r>
            <a:endParaRPr lang="zh-CN" altLang="en-US" sz="3075" dirty="0"/>
          </a:p>
        </p:txBody>
      </p:sp>
      <p:sp>
        <p:nvSpPr>
          <p:cNvPr id="4" name="灯片编号占位符 3"/>
          <p:cNvSpPr>
            <a:spLocks noGrp="1"/>
          </p:cNvSpPr>
          <p:nvPr>
            <p:ph type="sldNum" sz="quarter" idx="12"/>
          </p:nvPr>
        </p:nvSpPr>
        <p:spPr/>
        <p:txBody>
          <a:bodyPr/>
          <a:lstStyle/>
          <a:p>
            <a:pPr>
              <a:defRPr/>
            </a:pPr>
            <a:fld id="{72CE9774-F551-4F29-8B56-2765EF087DD4}" type="slidenum">
              <a:rPr lang="zh-CN" altLang="en-US"/>
              <a:pPr>
                <a:defRPr/>
              </a:pPr>
              <a:t>87</a:t>
            </a:fld>
            <a:endParaRPr lang="zh-CN"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r>
              <a:rPr lang="en-US" altLang="zh-CN" sz="3075" dirty="0" smtClean="0"/>
              <a:t>for</a:t>
            </a:r>
            <a:r>
              <a:rPr lang="zh-CN" altLang="en-US" sz="3075" dirty="0" smtClean="0"/>
              <a:t>循环和</a:t>
            </a:r>
            <a:r>
              <a:rPr lang="en-US" altLang="zh-CN" sz="3075" dirty="0" err="1" smtClean="0"/>
              <a:t>foreach</a:t>
            </a:r>
            <a:r>
              <a:rPr lang="zh-CN" altLang="en-US" sz="3075" dirty="0" smtClean="0"/>
              <a:t>循环比较</a:t>
            </a:r>
            <a:endParaRPr lang="zh-CN" altLang="en-US" sz="3075" dirty="0"/>
          </a:p>
        </p:txBody>
      </p:sp>
      <p:sp>
        <p:nvSpPr>
          <p:cNvPr id="132099" name="矩形 3"/>
          <p:cNvSpPr>
            <a:spLocks noChangeArrowheads="1"/>
          </p:cNvSpPr>
          <p:nvPr/>
        </p:nvSpPr>
        <p:spPr bwMode="auto">
          <a:xfrm>
            <a:off x="611188" y="1125538"/>
            <a:ext cx="7129462"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sz="1600">
                <a:solidFill>
                  <a:srgbClr val="000000"/>
                </a:solidFill>
                <a:latin typeface="Courier New" panose="02070309020205020404" pitchFamily="49" charset="0"/>
              </a:rPr>
              <a:t>ArrayList&lt;Integer&gt; al = </a:t>
            </a:r>
            <a:r>
              <a:rPr lang="en-US" altLang="zh-CN" sz="1600" b="1">
                <a:solidFill>
                  <a:srgbClr val="7F0055"/>
                </a:solidFill>
                <a:latin typeface="Courier New" panose="02070309020205020404" pitchFamily="49" charset="0"/>
              </a:rPr>
              <a:t>new</a:t>
            </a:r>
            <a:r>
              <a:rPr lang="en-US" altLang="zh-CN" sz="1600" b="1">
                <a:solidFill>
                  <a:srgbClr val="000000"/>
                </a:solidFill>
                <a:latin typeface="Courier New" panose="02070309020205020404" pitchFamily="49" charset="0"/>
              </a:rPr>
              <a:t> ArrayList&lt;Integer&gt;();</a:t>
            </a:r>
          </a:p>
          <a:p>
            <a:pPr eaLnBrk="1" hangingPunct="1"/>
            <a:r>
              <a:rPr lang="nn-NO" altLang="zh-CN" sz="1600" b="1">
                <a:solidFill>
                  <a:srgbClr val="7F0055"/>
                </a:solidFill>
                <a:latin typeface="Courier New" panose="02070309020205020404" pitchFamily="49" charset="0"/>
              </a:rPr>
              <a:t>for</a:t>
            </a:r>
            <a:r>
              <a:rPr lang="nn-NO" altLang="zh-CN" sz="1600" b="1">
                <a:solidFill>
                  <a:srgbClr val="000000"/>
                </a:solidFill>
                <a:latin typeface="Courier New" panose="02070309020205020404" pitchFamily="49" charset="0"/>
              </a:rPr>
              <a:t> (</a:t>
            </a:r>
            <a:r>
              <a:rPr lang="nn-NO" altLang="zh-CN" sz="1600" b="1">
                <a:solidFill>
                  <a:srgbClr val="7F0055"/>
                </a:solidFill>
                <a:latin typeface="Courier New" panose="02070309020205020404" pitchFamily="49" charset="0"/>
              </a:rPr>
              <a:t>int</a:t>
            </a:r>
            <a:r>
              <a:rPr lang="nn-NO" altLang="zh-CN" sz="1600" b="1">
                <a:solidFill>
                  <a:srgbClr val="000000"/>
                </a:solidFill>
                <a:latin typeface="Courier New" panose="02070309020205020404" pitchFamily="49" charset="0"/>
              </a:rPr>
              <a:t> i = 0; i &lt; 10; i++) {</a:t>
            </a:r>
          </a:p>
          <a:p>
            <a:pPr eaLnBrk="1" hangingPunct="1"/>
            <a:r>
              <a:rPr lang="en-US" altLang="zh-CN" sz="1600">
                <a:solidFill>
                  <a:srgbClr val="000000"/>
                </a:solidFill>
                <a:latin typeface="Courier New" panose="02070309020205020404" pitchFamily="49" charset="0"/>
              </a:rPr>
              <a:t>	al.add(</a:t>
            </a:r>
            <a:r>
              <a:rPr lang="en-US" altLang="zh-CN" sz="1600" b="1">
                <a:solidFill>
                  <a:srgbClr val="7F0055"/>
                </a:solidFill>
                <a:latin typeface="Courier New" panose="02070309020205020404" pitchFamily="49" charset="0"/>
              </a:rPr>
              <a:t>new</a:t>
            </a:r>
            <a:r>
              <a:rPr lang="en-US" altLang="zh-CN" sz="1600" b="1">
                <a:solidFill>
                  <a:srgbClr val="000000"/>
                </a:solidFill>
                <a:latin typeface="Courier New" panose="02070309020205020404" pitchFamily="49" charset="0"/>
              </a:rPr>
              <a:t> Integer(i));</a:t>
            </a:r>
          </a:p>
          <a:p>
            <a:pPr eaLnBrk="1" hangingPunct="1"/>
            <a:r>
              <a:rPr lang="en-US" altLang="zh-CN" sz="1600">
                <a:solidFill>
                  <a:srgbClr val="000000"/>
                </a:solidFill>
                <a:latin typeface="Courier New" panose="02070309020205020404" pitchFamily="49" charset="0"/>
              </a:rPr>
              <a:t>}</a:t>
            </a:r>
          </a:p>
          <a:p>
            <a:pPr eaLnBrk="1" hangingPunct="1"/>
            <a:r>
              <a:rPr lang="en-US" altLang="zh-CN" sz="1600" b="1">
                <a:solidFill>
                  <a:srgbClr val="7F0055"/>
                </a:solidFill>
                <a:latin typeface="Courier New" panose="02070309020205020404" pitchFamily="49" charset="0"/>
              </a:rPr>
              <a:t>for</a:t>
            </a:r>
            <a:r>
              <a:rPr lang="en-US" altLang="zh-CN" sz="1600" b="1">
                <a:solidFill>
                  <a:srgbClr val="000000"/>
                </a:solidFill>
                <a:latin typeface="Courier New" panose="02070309020205020404" pitchFamily="49" charset="0"/>
              </a:rPr>
              <a:t>(Integer i : al){</a:t>
            </a:r>
          </a:p>
          <a:p>
            <a:pPr eaLnBrk="1" hangingPunct="1"/>
            <a:r>
              <a:rPr lang="en-US" altLang="zh-CN" sz="1600">
                <a:solidFill>
                  <a:srgbClr val="000000"/>
                </a:solidFill>
                <a:latin typeface="Courier New" panose="02070309020205020404" pitchFamily="49" charset="0"/>
              </a:rPr>
              <a:t>	System.</a:t>
            </a:r>
            <a:r>
              <a:rPr lang="en-US" altLang="zh-CN" sz="1600" i="1">
                <a:solidFill>
                  <a:srgbClr val="0000C0"/>
                </a:solidFill>
                <a:latin typeface="Courier New" panose="02070309020205020404" pitchFamily="49" charset="0"/>
              </a:rPr>
              <a:t>out</a:t>
            </a:r>
            <a:r>
              <a:rPr lang="en-US" altLang="zh-CN" sz="1600" i="1">
                <a:solidFill>
                  <a:srgbClr val="000000"/>
                </a:solidFill>
                <a:latin typeface="Courier New" panose="02070309020205020404" pitchFamily="49" charset="0"/>
              </a:rPr>
              <a:t>.println(i);</a:t>
            </a:r>
          </a:p>
          <a:p>
            <a:pPr eaLnBrk="1" hangingPunct="1"/>
            <a:r>
              <a:rPr lang="en-US" altLang="zh-CN" sz="1600">
                <a:solidFill>
                  <a:srgbClr val="000000"/>
                </a:solidFill>
                <a:latin typeface="Courier New" panose="02070309020205020404" pitchFamily="49" charset="0"/>
              </a:rPr>
              <a:t>}</a:t>
            </a:r>
          </a:p>
          <a:p>
            <a:pPr eaLnBrk="1" hangingPunct="1"/>
            <a:r>
              <a:rPr lang="nn-NO" altLang="zh-CN" sz="1600" b="1">
                <a:solidFill>
                  <a:srgbClr val="7F0055"/>
                </a:solidFill>
                <a:latin typeface="Courier New" panose="02070309020205020404" pitchFamily="49" charset="0"/>
              </a:rPr>
              <a:t>for</a:t>
            </a:r>
            <a:r>
              <a:rPr lang="nn-NO" altLang="zh-CN" sz="1600" b="1">
                <a:solidFill>
                  <a:srgbClr val="000000"/>
                </a:solidFill>
                <a:latin typeface="Courier New" panose="02070309020205020404" pitchFamily="49" charset="0"/>
              </a:rPr>
              <a:t> (</a:t>
            </a:r>
            <a:r>
              <a:rPr lang="nn-NO" altLang="zh-CN" sz="1600" b="1">
                <a:solidFill>
                  <a:srgbClr val="7F0055"/>
                </a:solidFill>
                <a:latin typeface="Courier New" panose="02070309020205020404" pitchFamily="49" charset="0"/>
              </a:rPr>
              <a:t>int</a:t>
            </a:r>
            <a:r>
              <a:rPr lang="nn-NO" altLang="zh-CN" sz="1600" b="1">
                <a:solidFill>
                  <a:srgbClr val="000000"/>
                </a:solidFill>
                <a:latin typeface="Courier New" panose="02070309020205020404" pitchFamily="49" charset="0"/>
              </a:rPr>
              <a:t> i = 0; i &lt; al.size(); i++) {</a:t>
            </a:r>
          </a:p>
          <a:p>
            <a:pPr eaLnBrk="1" hangingPunct="1"/>
            <a:r>
              <a:rPr lang="en-US" altLang="zh-CN" sz="1600" b="1">
                <a:solidFill>
                  <a:srgbClr val="7F0055"/>
                </a:solidFill>
                <a:latin typeface="Courier New" panose="02070309020205020404" pitchFamily="49" charset="0"/>
              </a:rPr>
              <a:t>	if</a:t>
            </a:r>
            <a:r>
              <a:rPr lang="en-US" altLang="zh-CN" sz="1600" b="1">
                <a:solidFill>
                  <a:srgbClr val="000000"/>
                </a:solidFill>
                <a:latin typeface="Courier New" panose="02070309020205020404" pitchFamily="49" charset="0"/>
              </a:rPr>
              <a:t> (al.get(i).equals(</a:t>
            </a:r>
            <a:r>
              <a:rPr lang="en-US" altLang="zh-CN" sz="1600" b="1">
                <a:solidFill>
                  <a:srgbClr val="7F0055"/>
                </a:solidFill>
                <a:latin typeface="Courier New" panose="02070309020205020404" pitchFamily="49" charset="0"/>
              </a:rPr>
              <a:t>new</a:t>
            </a:r>
            <a:r>
              <a:rPr lang="en-US" altLang="zh-CN" sz="1600" b="1">
                <a:solidFill>
                  <a:srgbClr val="000000"/>
                </a:solidFill>
                <a:latin typeface="Courier New" panose="02070309020205020404" pitchFamily="49" charset="0"/>
              </a:rPr>
              <a:t> Integer(5))) {</a:t>
            </a:r>
          </a:p>
          <a:p>
            <a:pPr eaLnBrk="1" hangingPunct="1"/>
            <a:r>
              <a:rPr lang="en-US" altLang="zh-CN" sz="1600">
                <a:solidFill>
                  <a:srgbClr val="000000"/>
                </a:solidFill>
                <a:latin typeface="Courier New" panose="02070309020205020404" pitchFamily="49" charset="0"/>
              </a:rPr>
              <a:t>	al.remove(i);</a:t>
            </a:r>
          </a:p>
          <a:p>
            <a:pPr eaLnBrk="1" hangingPunct="1"/>
            <a:r>
              <a:rPr lang="en-US" altLang="zh-CN" sz="1600">
                <a:solidFill>
                  <a:srgbClr val="000000"/>
                </a:solidFill>
                <a:latin typeface="Courier New" panose="02070309020205020404" pitchFamily="49" charset="0"/>
              </a:rPr>
              <a:t>	}</a:t>
            </a:r>
          </a:p>
          <a:p>
            <a:pPr eaLnBrk="1" hangingPunct="1"/>
            <a:r>
              <a:rPr lang="en-US" altLang="zh-CN" sz="1600">
                <a:solidFill>
                  <a:srgbClr val="000000"/>
                </a:solidFill>
                <a:latin typeface="Courier New" panose="02070309020205020404" pitchFamily="49" charset="0"/>
              </a:rPr>
              <a:t>}</a:t>
            </a:r>
          </a:p>
          <a:p>
            <a:pPr eaLnBrk="1" hangingPunct="1"/>
            <a:r>
              <a:rPr lang="en-US" altLang="zh-CN" sz="1600">
                <a:solidFill>
                  <a:srgbClr val="3F7F5F"/>
                </a:solidFill>
                <a:latin typeface="Courier New" panose="02070309020205020404" pitchFamily="49" charset="0"/>
              </a:rPr>
              <a:t>//for (Integer i : </a:t>
            </a:r>
            <a:r>
              <a:rPr lang="en-US" altLang="zh-CN" sz="1600" u="sng">
                <a:solidFill>
                  <a:srgbClr val="3F7F5F"/>
                </a:solidFill>
                <a:latin typeface="Courier New" panose="02070309020205020404" pitchFamily="49" charset="0"/>
              </a:rPr>
              <a:t>al) {</a:t>
            </a:r>
          </a:p>
          <a:p>
            <a:pPr eaLnBrk="1" hangingPunct="1"/>
            <a:r>
              <a:rPr lang="en-US" altLang="zh-CN" sz="1600">
                <a:solidFill>
                  <a:srgbClr val="3F7F5F"/>
                </a:solidFill>
                <a:latin typeface="Courier New" panose="02070309020205020404" pitchFamily="49" charset="0"/>
              </a:rPr>
              <a:t>//       if (i.equals(new Integer(5))) {</a:t>
            </a:r>
          </a:p>
          <a:p>
            <a:pPr eaLnBrk="1" hangingPunct="1"/>
            <a:r>
              <a:rPr lang="en-US" altLang="zh-CN" sz="1600">
                <a:solidFill>
                  <a:srgbClr val="3F7F5F"/>
                </a:solidFill>
                <a:latin typeface="Courier New" panose="02070309020205020404" pitchFamily="49" charset="0"/>
              </a:rPr>
              <a:t>//       al.remove(i);</a:t>
            </a:r>
          </a:p>
          <a:p>
            <a:pPr eaLnBrk="1" hangingPunct="1"/>
            <a:r>
              <a:rPr lang="en-US" altLang="zh-CN" sz="1600">
                <a:solidFill>
                  <a:srgbClr val="3F7F5F"/>
                </a:solidFill>
                <a:latin typeface="Courier New" panose="02070309020205020404" pitchFamily="49" charset="0"/>
              </a:rPr>
              <a:t>//       }</a:t>
            </a:r>
          </a:p>
          <a:p>
            <a:pPr eaLnBrk="1" hangingPunct="1"/>
            <a:r>
              <a:rPr lang="en-US" altLang="zh-CN" sz="1600">
                <a:solidFill>
                  <a:srgbClr val="3F7F5F"/>
                </a:solidFill>
                <a:latin typeface="Courier New" panose="02070309020205020404" pitchFamily="49" charset="0"/>
              </a:rPr>
              <a:t>//}</a:t>
            </a:r>
            <a:endParaRPr lang="zh-CN" altLang="en-US" sz="1600"/>
          </a:p>
        </p:txBody>
      </p:sp>
      <p:sp>
        <p:nvSpPr>
          <p:cNvPr id="2" name="灯片编号占位符 1"/>
          <p:cNvSpPr>
            <a:spLocks noGrp="1"/>
          </p:cNvSpPr>
          <p:nvPr>
            <p:ph type="sldNum" sz="quarter" idx="12"/>
          </p:nvPr>
        </p:nvSpPr>
        <p:spPr/>
        <p:txBody>
          <a:bodyPr/>
          <a:lstStyle/>
          <a:p>
            <a:pPr>
              <a:defRPr/>
            </a:pPr>
            <a:fld id="{BAF60A47-198B-43DA-91ED-778776E6DB3E}" type="slidenum">
              <a:rPr lang="zh-CN" altLang="en-US"/>
              <a:pPr>
                <a:defRPr/>
              </a:pPr>
              <a:t>88</a:t>
            </a:fld>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ChangeArrowheads="1"/>
          </p:cNvSpPr>
          <p:nvPr>
            <p:ph idx="1"/>
          </p:nvPr>
        </p:nvSpPr>
        <p:spPr>
          <a:xfrm>
            <a:off x="899380" y="1857156"/>
            <a:ext cx="6019800" cy="2819400"/>
          </a:xfrm>
        </p:spPr>
        <p:txBody>
          <a:bodyPr/>
          <a:lstStyle/>
          <a:p>
            <a:pPr marL="0" indent="723900"/>
            <a:r>
              <a:rPr lang="en-US" altLang="zh-CN" sz="2800" dirty="0" smtClean="0"/>
              <a:t>break</a:t>
            </a:r>
          </a:p>
          <a:p>
            <a:pPr marL="0" indent="723900"/>
            <a:r>
              <a:rPr lang="en-US" altLang="zh-CN" sz="2800" dirty="0" smtClean="0"/>
              <a:t>continue</a:t>
            </a:r>
          </a:p>
          <a:p>
            <a:pPr marL="0" indent="723900"/>
            <a:r>
              <a:rPr lang="en-US" altLang="zh-CN" sz="2800" dirty="0" smtClean="0"/>
              <a:t>return</a:t>
            </a:r>
            <a:endParaRPr lang="zh-CN" altLang="en-US" sz="2800" dirty="0" smtClean="0"/>
          </a:p>
        </p:txBody>
      </p:sp>
      <p:sp>
        <p:nvSpPr>
          <p:cNvPr id="431106" name="Rectangle 2"/>
          <p:cNvSpPr>
            <a:spLocks noGrp="1" noChangeArrowheads="1"/>
          </p:cNvSpPr>
          <p:nvPr>
            <p:ph type="title"/>
          </p:nvPr>
        </p:nvSpPr>
        <p:spPr>
          <a:xfrm>
            <a:off x="685800" y="152400"/>
            <a:ext cx="8604250" cy="1462088"/>
          </a:xfrm>
        </p:spPr>
        <p:txBody>
          <a:bodyPr/>
          <a:lstStyle/>
          <a:p>
            <a:pPr>
              <a:defRPr/>
            </a:pPr>
            <a:r>
              <a:rPr lang="en-US" altLang="zh-CN" sz="4000" dirty="0"/>
              <a:t>branching </a:t>
            </a:r>
            <a:r>
              <a:rPr lang="en-US" altLang="zh-CN" sz="4000" dirty="0" smtClean="0"/>
              <a:t>statements </a:t>
            </a:r>
            <a:r>
              <a:rPr lang="zh-CN" altLang="en-US" sz="4000" dirty="0" smtClean="0"/>
              <a:t>跳</a:t>
            </a:r>
            <a:r>
              <a:rPr lang="zh-CN" altLang="en-US" sz="4000" dirty="0" smtClean="0"/>
              <a:t>转语句</a:t>
            </a:r>
            <a:endParaRPr lang="zh-CN" altLang="en-US" sz="4000" dirty="0"/>
          </a:p>
        </p:txBody>
      </p:sp>
      <p:sp>
        <p:nvSpPr>
          <p:cNvPr id="2" name="灯片编号占位符 1"/>
          <p:cNvSpPr>
            <a:spLocks noGrp="1"/>
          </p:cNvSpPr>
          <p:nvPr>
            <p:ph type="sldNum" sz="quarter" idx="12"/>
          </p:nvPr>
        </p:nvSpPr>
        <p:spPr/>
        <p:txBody>
          <a:bodyPr/>
          <a:lstStyle/>
          <a:p>
            <a:pPr>
              <a:defRPr/>
            </a:pPr>
            <a:fld id="{421468EA-E448-42B0-96EA-09FE58EB6368}" type="slidenum">
              <a:rPr lang="zh-CN" altLang="en-US"/>
              <a:pPr>
                <a:defRPr/>
              </a:pPr>
              <a:t>89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31107">
                                            <p:txEl>
                                              <p:charRg st="22" end="22"/>
                                            </p:txEl>
                                          </p:spTgt>
                                        </p:tgtEl>
                                        <p:attrNameLst>
                                          <p:attrName>style.visibility</p:attrName>
                                        </p:attrNameLst>
                                      </p:cBhvr>
                                      <p:to>
                                        <p:strVal val="visible"/>
                                      </p:to>
                                    </p:set>
                                    <p:animEffect transition="in" filter="checkerboard(across)">
                                      <p:cBhvr>
                                        <p:cTn id="7" dur="500"/>
                                        <p:tgtEl>
                                          <p:spTgt spid="431107">
                                            <p:txEl>
                                              <p:charRg st="22" end="2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31107">
                                            <p:txEl>
                                              <p:charRg st="22" end="22"/>
                                            </p:txEl>
                                          </p:spTgt>
                                        </p:tgtEl>
                                        <p:attrNameLst>
                                          <p:attrName>style.visibility</p:attrName>
                                        </p:attrNameLst>
                                      </p:cBhvr>
                                      <p:to>
                                        <p:strVal val="visible"/>
                                      </p:to>
                                    </p:set>
                                    <p:animEffect transition="in" filter="checkerboard(across)">
                                      <p:cBhvr>
                                        <p:cTn id="10" dur="500"/>
                                        <p:tgtEl>
                                          <p:spTgt spid="431107">
                                            <p:txEl>
                                              <p:char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ltLang="zh-CN" dirty="0" smtClean="0"/>
              <a:t>Attentions</a:t>
            </a:r>
            <a:endParaRPr lang="zh-CN" altLang="en-US" dirty="0"/>
          </a:p>
        </p:txBody>
      </p:sp>
      <p:sp>
        <p:nvSpPr>
          <p:cNvPr id="65539" name="Rectangle 3"/>
          <p:cNvSpPr>
            <a:spLocks noGrp="1" noChangeArrowheads="1"/>
          </p:cNvSpPr>
          <p:nvPr>
            <p:ph type="body" idx="1"/>
          </p:nvPr>
        </p:nvSpPr>
        <p:spPr/>
        <p:txBody>
          <a:bodyPr/>
          <a:lstStyle/>
          <a:p>
            <a:pPr eaLnBrk="1" hangingPunct="1"/>
            <a:r>
              <a:rPr lang="zh-CN" altLang="en-US" sz="2800" dirty="0" smtClean="0"/>
              <a:t>类中常用方法的命名：</a:t>
            </a:r>
            <a:endParaRPr lang="en-US" altLang="zh-CN" sz="2800" dirty="0" smtClean="0"/>
          </a:p>
          <a:p>
            <a:pPr lvl="1" eaLnBrk="1" hangingPunct="1"/>
            <a:r>
              <a:rPr lang="zh-CN" altLang="en-US" sz="2400" dirty="0" smtClean="0"/>
              <a:t>获取方法（一般具有返回值）一般要求被方法名使用被访问字段名，前面加上前缀</a:t>
            </a:r>
            <a:r>
              <a:rPr lang="en-US" altLang="zh-CN" sz="2400" dirty="0" smtClean="0"/>
              <a:t>get</a:t>
            </a:r>
            <a:r>
              <a:rPr lang="zh-CN" altLang="en-US" sz="2400" dirty="0" smtClean="0"/>
              <a:t>，如</a:t>
            </a:r>
            <a:r>
              <a:rPr lang="en-US" altLang="zh-CN" sz="2400" dirty="0" err="1" smtClean="0"/>
              <a:t>getFirstName</a:t>
            </a:r>
            <a:r>
              <a:rPr lang="en-US" altLang="zh-CN" sz="2400" dirty="0" smtClean="0"/>
              <a:t>(), </a:t>
            </a:r>
            <a:r>
              <a:rPr lang="en-US" altLang="zh-CN" sz="2400" dirty="0" err="1" smtClean="0"/>
              <a:t>getLastName</a:t>
            </a:r>
            <a:r>
              <a:rPr lang="en-US" altLang="zh-CN" sz="2400" dirty="0" smtClean="0"/>
              <a:t>()</a:t>
            </a:r>
            <a:r>
              <a:rPr lang="zh-CN" altLang="en-US" sz="2400" dirty="0" smtClean="0"/>
              <a:t>。</a:t>
            </a:r>
            <a:endParaRPr lang="en-US" altLang="zh-CN" sz="2400" dirty="0" smtClean="0"/>
          </a:p>
          <a:p>
            <a:pPr lvl="1"/>
            <a:r>
              <a:rPr lang="zh-CN" altLang="en-US" sz="2400" dirty="0"/>
              <a:t>设置方法（一般返回类型为</a:t>
            </a:r>
            <a:r>
              <a:rPr lang="en-US" altLang="zh-CN" sz="2400" dirty="0"/>
              <a:t>void</a:t>
            </a:r>
            <a:r>
              <a:rPr lang="zh-CN" altLang="en-US" sz="2400" dirty="0"/>
              <a:t>）：被访问字段名的前面加上前缀 </a:t>
            </a:r>
            <a:r>
              <a:rPr lang="en-US" altLang="zh-CN" sz="2400" dirty="0"/>
              <a:t>set</a:t>
            </a:r>
            <a:r>
              <a:rPr lang="zh-CN" altLang="en-US" sz="2400" dirty="0"/>
              <a:t>，如</a:t>
            </a:r>
            <a:r>
              <a:rPr lang="en-US" altLang="zh-CN" sz="2400" dirty="0" err="1"/>
              <a:t>setFirstName</a:t>
            </a:r>
            <a:r>
              <a:rPr lang="en-US" altLang="zh-CN" sz="2400" dirty="0"/>
              <a:t>(),</a:t>
            </a:r>
            <a:r>
              <a:rPr lang="en-US" altLang="zh-CN" sz="2400" dirty="0" err="1"/>
              <a:t>setLastName</a:t>
            </a:r>
            <a:r>
              <a:rPr lang="en-US" altLang="zh-CN" sz="2400" dirty="0"/>
              <a:t>()</a:t>
            </a:r>
            <a:r>
              <a:rPr lang="zh-CN" altLang="en-US" sz="2400" dirty="0"/>
              <a:t>，</a:t>
            </a:r>
            <a:r>
              <a:rPr lang="en-US" altLang="zh-CN" sz="2400" dirty="0" err="1"/>
              <a:t>setWarpSpeed</a:t>
            </a:r>
            <a:r>
              <a:rPr lang="en-US" altLang="zh-CN" sz="2400" dirty="0"/>
              <a:t>()</a:t>
            </a:r>
            <a:r>
              <a:rPr lang="zh-CN" altLang="en-US" sz="2400" dirty="0"/>
              <a:t>。</a:t>
            </a:r>
            <a:endParaRPr lang="en-US" altLang="zh-CN" sz="2400" dirty="0"/>
          </a:p>
          <a:p>
            <a:pPr lvl="1" eaLnBrk="1" hangingPunct="1"/>
            <a:r>
              <a:rPr lang="zh-CN" altLang="en-US" sz="2400" dirty="0" smtClean="0"/>
              <a:t>布尔型的判断方法一般要求方法名使用单词 </a:t>
            </a:r>
            <a:r>
              <a:rPr lang="en-US" altLang="zh-CN" sz="2400" dirty="0" smtClean="0"/>
              <a:t>is </a:t>
            </a:r>
            <a:r>
              <a:rPr lang="zh-CN" altLang="en-US" sz="2400" dirty="0" smtClean="0"/>
              <a:t>做前缀，如</a:t>
            </a:r>
            <a:r>
              <a:rPr lang="en-US" altLang="zh-CN" sz="2400" dirty="0" err="1" smtClean="0"/>
              <a:t>isPersistent</a:t>
            </a:r>
            <a:r>
              <a:rPr lang="en-US" altLang="zh-CN" sz="2400" dirty="0" smtClean="0"/>
              <a:t>(),</a:t>
            </a:r>
            <a:r>
              <a:rPr lang="en-US" altLang="zh-CN" sz="2400" dirty="0" err="1" smtClean="0"/>
              <a:t>isString</a:t>
            </a:r>
            <a:r>
              <a:rPr lang="en-US" altLang="zh-CN" sz="2400" dirty="0" smtClean="0"/>
              <a:t>()</a:t>
            </a:r>
            <a:r>
              <a:rPr lang="zh-CN" altLang="en-US" sz="2400" dirty="0" smtClean="0"/>
              <a:t>。或者使用具有逻辑意义的单词，例如</a:t>
            </a:r>
            <a:r>
              <a:rPr lang="en-US" altLang="zh-CN" sz="2400" dirty="0" smtClean="0"/>
              <a:t>equal </a:t>
            </a:r>
            <a:r>
              <a:rPr lang="zh-CN" altLang="en-US" sz="2400" dirty="0" smtClean="0"/>
              <a:t>或</a:t>
            </a:r>
            <a:r>
              <a:rPr lang="en-US" altLang="zh-CN" sz="2400" dirty="0" smtClean="0"/>
              <a:t>equals</a:t>
            </a:r>
          </a:p>
        </p:txBody>
      </p:sp>
      <p:sp>
        <p:nvSpPr>
          <p:cNvPr id="2" name="灯片编号占位符 1"/>
          <p:cNvSpPr>
            <a:spLocks noGrp="1"/>
          </p:cNvSpPr>
          <p:nvPr>
            <p:ph type="sldNum" sz="quarter" idx="12"/>
          </p:nvPr>
        </p:nvSpPr>
        <p:spPr/>
        <p:txBody>
          <a:bodyPr/>
          <a:lstStyle/>
          <a:p>
            <a:pPr>
              <a:defRPr/>
            </a:pPr>
            <a:fld id="{4C8855A6-4C17-460F-A277-F4BBDE9CA8CE}" type="slidenum">
              <a:rPr lang="zh-CN" altLang="en-US" smtClean="0"/>
              <a:pPr>
                <a:defRPr/>
              </a:pPr>
              <a:t>9</a:t>
            </a:fld>
            <a:endParaRPr lang="zh-CN" altLang="en-US"/>
          </a:p>
        </p:txBody>
      </p:sp>
    </p:spTree>
    <p:extLst>
      <p:ext uri="{BB962C8B-B14F-4D97-AF65-F5344CB8AC3E}">
        <p14:creationId xmlns:p14="http://schemas.microsoft.com/office/powerpoint/2010/main" val="29453865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r>
              <a:rPr lang="en-US" altLang="zh-CN" sz="3075" dirty="0" smtClean="0"/>
              <a:t>Example: break</a:t>
            </a:r>
            <a:endParaRPr lang="zh-CN" altLang="en-US" sz="3075" dirty="0"/>
          </a:p>
        </p:txBody>
      </p:sp>
      <p:sp>
        <p:nvSpPr>
          <p:cNvPr id="135171" name="矩形 3"/>
          <p:cNvSpPr>
            <a:spLocks noChangeArrowheads="1"/>
          </p:cNvSpPr>
          <p:nvPr/>
        </p:nvSpPr>
        <p:spPr bwMode="auto">
          <a:xfrm>
            <a:off x="806450" y="1417638"/>
            <a:ext cx="753110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b="1">
                <a:solidFill>
                  <a:srgbClr val="7F0055"/>
                </a:solidFill>
                <a:latin typeface="Courier New" panose="02070309020205020404" pitchFamily="49" charset="0"/>
              </a:rPr>
              <a:t>public</a:t>
            </a:r>
            <a:r>
              <a:rPr lang="en-US" altLang="zh-CN" b="1">
                <a:solidFill>
                  <a:srgbClr val="000000"/>
                </a:solidFill>
                <a:latin typeface="Courier New" panose="02070309020205020404" pitchFamily="49" charset="0"/>
              </a:rPr>
              <a:t> </a:t>
            </a:r>
            <a:r>
              <a:rPr lang="en-US" altLang="zh-CN" b="1">
                <a:solidFill>
                  <a:srgbClr val="7F0055"/>
                </a:solidFill>
                <a:latin typeface="Courier New" panose="02070309020205020404" pitchFamily="49" charset="0"/>
              </a:rPr>
              <a:t>class</a:t>
            </a:r>
            <a:r>
              <a:rPr lang="en-US" altLang="zh-CN" b="1">
                <a:solidFill>
                  <a:srgbClr val="000000"/>
                </a:solidFill>
                <a:latin typeface="Courier New" panose="02070309020205020404" pitchFamily="49" charset="0"/>
              </a:rPr>
              <a:t> Test {</a:t>
            </a:r>
          </a:p>
          <a:p>
            <a:pPr eaLnBrk="1" hangingPunct="1"/>
            <a:r>
              <a:rPr lang="en-US" altLang="zh-CN" b="1">
                <a:solidFill>
                  <a:srgbClr val="7F0055"/>
                </a:solidFill>
                <a:latin typeface="Courier New" panose="02070309020205020404" pitchFamily="49" charset="0"/>
              </a:rPr>
              <a:t>   public</a:t>
            </a:r>
            <a:r>
              <a:rPr lang="en-US" altLang="zh-CN" b="1">
                <a:solidFill>
                  <a:srgbClr val="000000"/>
                </a:solidFill>
                <a:latin typeface="Courier New" panose="02070309020205020404" pitchFamily="49" charset="0"/>
              </a:rPr>
              <a:t> </a:t>
            </a:r>
            <a:r>
              <a:rPr lang="en-US" altLang="zh-CN" b="1">
                <a:solidFill>
                  <a:srgbClr val="7F0055"/>
                </a:solidFill>
                <a:latin typeface="Courier New" panose="02070309020205020404" pitchFamily="49" charset="0"/>
              </a:rPr>
              <a:t>static</a:t>
            </a:r>
            <a:r>
              <a:rPr lang="en-US" altLang="zh-CN" b="1">
                <a:solidFill>
                  <a:srgbClr val="000000"/>
                </a:solidFill>
                <a:latin typeface="Courier New" panose="02070309020205020404" pitchFamily="49" charset="0"/>
              </a:rPr>
              <a:t> </a:t>
            </a:r>
            <a:r>
              <a:rPr lang="en-US" altLang="zh-CN" b="1">
                <a:solidFill>
                  <a:srgbClr val="7F0055"/>
                </a:solidFill>
                <a:latin typeface="Courier New" panose="02070309020205020404" pitchFamily="49" charset="0"/>
              </a:rPr>
              <a:t>void</a:t>
            </a:r>
            <a:r>
              <a:rPr lang="en-US" altLang="zh-CN" b="1">
                <a:solidFill>
                  <a:srgbClr val="000000"/>
                </a:solidFill>
                <a:latin typeface="Courier New" panose="02070309020205020404" pitchFamily="49" charset="0"/>
              </a:rPr>
              <a:t> main(String[] args) {</a:t>
            </a:r>
          </a:p>
          <a:p>
            <a:pPr eaLnBrk="1" hangingPunct="1"/>
            <a:r>
              <a:rPr lang="en-US" altLang="zh-CN" b="1">
                <a:solidFill>
                  <a:srgbClr val="7F0055"/>
                </a:solidFill>
                <a:latin typeface="Courier New" panose="02070309020205020404" pitchFamily="49" charset="0"/>
              </a:rPr>
              <a:t>      int</a:t>
            </a:r>
            <a:r>
              <a:rPr lang="en-US" altLang="zh-CN" b="1">
                <a:solidFill>
                  <a:srgbClr val="000000"/>
                </a:solidFill>
                <a:latin typeface="Courier New" panose="02070309020205020404" pitchFamily="49" charset="0"/>
              </a:rPr>
              <a:t> j;</a:t>
            </a:r>
          </a:p>
          <a:p>
            <a:pPr eaLnBrk="1" hangingPunct="1"/>
            <a:r>
              <a:rPr lang="pt-BR" altLang="zh-CN" b="1">
                <a:solidFill>
                  <a:srgbClr val="7F0055"/>
                </a:solidFill>
                <a:latin typeface="Courier New" panose="02070309020205020404" pitchFamily="49" charset="0"/>
              </a:rPr>
              <a:t>      for</a:t>
            </a:r>
            <a:r>
              <a:rPr lang="pt-BR" altLang="zh-CN" b="1">
                <a:solidFill>
                  <a:srgbClr val="000000"/>
                </a:solidFill>
                <a:latin typeface="Courier New" panose="02070309020205020404" pitchFamily="49" charset="0"/>
              </a:rPr>
              <a:t> (</a:t>
            </a:r>
            <a:r>
              <a:rPr lang="pt-BR" altLang="zh-CN" b="1">
                <a:solidFill>
                  <a:srgbClr val="7F0055"/>
                </a:solidFill>
                <a:latin typeface="Courier New" panose="02070309020205020404" pitchFamily="49" charset="0"/>
              </a:rPr>
              <a:t>int</a:t>
            </a:r>
            <a:r>
              <a:rPr lang="pt-BR" altLang="zh-CN" b="1">
                <a:solidFill>
                  <a:srgbClr val="000000"/>
                </a:solidFill>
                <a:latin typeface="Courier New" panose="02070309020205020404" pitchFamily="49" charset="0"/>
              </a:rPr>
              <a:t> n = 1; n &lt;= 100; n++) {</a:t>
            </a:r>
          </a:p>
          <a:p>
            <a:pPr eaLnBrk="1" hangingPunct="1"/>
            <a:r>
              <a:rPr lang="en-US" altLang="zh-CN" b="1">
                <a:solidFill>
                  <a:srgbClr val="7F0055"/>
                </a:solidFill>
                <a:latin typeface="Courier New" panose="02070309020205020404" pitchFamily="49" charset="0"/>
              </a:rPr>
              <a:t>         for</a:t>
            </a:r>
            <a:r>
              <a:rPr lang="en-US" altLang="zh-CN" b="1">
                <a:solidFill>
                  <a:srgbClr val="000000"/>
                </a:solidFill>
                <a:latin typeface="Courier New" panose="02070309020205020404" pitchFamily="49" charset="0"/>
              </a:rPr>
              <a:t> (j = 2; j &lt;= n - 1; j++) {</a:t>
            </a:r>
          </a:p>
          <a:p>
            <a:pPr eaLnBrk="1" hangingPunct="1"/>
            <a:r>
              <a:rPr lang="en-US" altLang="zh-CN" b="1">
                <a:solidFill>
                  <a:srgbClr val="7F0055"/>
                </a:solidFill>
                <a:latin typeface="Courier New" panose="02070309020205020404" pitchFamily="49" charset="0"/>
              </a:rPr>
              <a:t>            if</a:t>
            </a:r>
            <a:r>
              <a:rPr lang="en-US" altLang="zh-CN" b="1">
                <a:solidFill>
                  <a:srgbClr val="000000"/>
                </a:solidFill>
                <a:latin typeface="Courier New" panose="02070309020205020404" pitchFamily="49" charset="0"/>
              </a:rPr>
              <a:t> (n % j == 0)</a:t>
            </a:r>
          </a:p>
          <a:p>
            <a:pPr eaLnBrk="1" hangingPunct="1"/>
            <a:r>
              <a:rPr lang="en-US" altLang="zh-CN" b="1">
                <a:solidFill>
                  <a:srgbClr val="7F0055"/>
                </a:solidFill>
                <a:latin typeface="Courier New" panose="02070309020205020404" pitchFamily="49" charset="0"/>
              </a:rPr>
              <a:t>               break</a:t>
            </a:r>
            <a:r>
              <a:rPr lang="en-US" altLang="zh-CN" b="1">
                <a:solidFill>
                  <a:srgbClr val="000000"/>
                </a:solidFill>
                <a:latin typeface="Courier New" panose="02070309020205020404" pitchFamily="49" charset="0"/>
              </a:rPr>
              <a:t>;</a:t>
            </a:r>
          </a:p>
          <a:p>
            <a:pPr eaLnBrk="1" hangingPunct="1"/>
            <a:r>
              <a:rPr lang="en-US" altLang="zh-CN">
                <a:solidFill>
                  <a:srgbClr val="000000"/>
                </a:solidFill>
                <a:latin typeface="Courier New" panose="02070309020205020404" pitchFamily="49" charset="0"/>
              </a:rPr>
              <a:t>            }</a:t>
            </a:r>
          </a:p>
          <a:p>
            <a:pPr eaLnBrk="1" hangingPunct="1"/>
            <a:r>
              <a:rPr lang="en-US" altLang="zh-CN" b="1">
                <a:solidFill>
                  <a:srgbClr val="7F0055"/>
                </a:solidFill>
                <a:latin typeface="Courier New" panose="02070309020205020404" pitchFamily="49" charset="0"/>
              </a:rPr>
              <a:t>            if</a:t>
            </a:r>
            <a:r>
              <a:rPr lang="en-US" altLang="zh-CN" b="1">
                <a:solidFill>
                  <a:srgbClr val="000000"/>
                </a:solidFill>
                <a:latin typeface="Courier New" panose="02070309020205020404" pitchFamily="49" charset="0"/>
              </a:rPr>
              <a:t> (j &gt;= n - 1)</a:t>
            </a:r>
          </a:p>
          <a:p>
            <a:pPr eaLnBrk="1" hangingPunct="1"/>
            <a:r>
              <a:rPr lang="en-US" altLang="zh-CN">
                <a:solidFill>
                  <a:srgbClr val="000000"/>
                </a:solidFill>
                <a:latin typeface="Courier New" panose="02070309020205020404" pitchFamily="49" charset="0"/>
              </a:rPr>
              <a:t>               System.</a:t>
            </a:r>
            <a:r>
              <a:rPr lang="en-US" altLang="zh-CN" i="1">
                <a:solidFill>
                  <a:srgbClr val="0000C0"/>
                </a:solidFill>
                <a:latin typeface="Courier New" panose="02070309020205020404" pitchFamily="49" charset="0"/>
              </a:rPr>
              <a:t>out</a:t>
            </a:r>
            <a:r>
              <a:rPr lang="en-US" altLang="zh-CN" i="1">
                <a:solidFill>
                  <a:srgbClr val="000000"/>
                </a:solidFill>
                <a:latin typeface="Courier New" panose="02070309020205020404" pitchFamily="49" charset="0"/>
              </a:rPr>
              <a:t>.println(n);</a:t>
            </a:r>
          </a:p>
          <a:p>
            <a:pPr eaLnBrk="1" hangingPunct="1"/>
            <a:r>
              <a:rPr lang="en-US" altLang="zh-CN">
                <a:solidFill>
                  <a:srgbClr val="000000"/>
                </a:solidFill>
                <a:latin typeface="Courier New" panose="02070309020205020404" pitchFamily="49" charset="0"/>
              </a:rPr>
              <a:t>         }</a:t>
            </a:r>
          </a:p>
          <a:p>
            <a:pPr eaLnBrk="1" hangingPunct="1"/>
            <a:r>
              <a:rPr lang="en-US" altLang="zh-CN">
                <a:solidFill>
                  <a:srgbClr val="000000"/>
                </a:solidFill>
                <a:latin typeface="Courier New" panose="02070309020205020404" pitchFamily="49" charset="0"/>
              </a:rPr>
              <a:t>     }  </a:t>
            </a:r>
          </a:p>
          <a:p>
            <a:pPr eaLnBrk="1" hangingPunct="1"/>
            <a:r>
              <a:rPr lang="en-US" altLang="zh-CN">
                <a:solidFill>
                  <a:srgbClr val="000000"/>
                </a:solidFill>
                <a:latin typeface="Courier New" panose="02070309020205020404" pitchFamily="49" charset="0"/>
              </a:rPr>
              <a:t>} </a:t>
            </a:r>
            <a:endParaRPr lang="zh-CN" altLang="en-US"/>
          </a:p>
        </p:txBody>
      </p:sp>
      <p:sp>
        <p:nvSpPr>
          <p:cNvPr id="2" name="灯片编号占位符 1"/>
          <p:cNvSpPr>
            <a:spLocks noGrp="1"/>
          </p:cNvSpPr>
          <p:nvPr>
            <p:ph type="sldNum" sz="quarter" idx="12"/>
          </p:nvPr>
        </p:nvSpPr>
        <p:spPr/>
        <p:txBody>
          <a:bodyPr/>
          <a:lstStyle/>
          <a:p>
            <a:pPr>
              <a:defRPr/>
            </a:pPr>
            <a:fld id="{0230BC05-6881-40FF-A3A1-9073339C9BFE}" type="slidenum">
              <a:rPr lang="zh-CN" altLang="en-US"/>
              <a:pPr>
                <a:defRPr/>
              </a:pPr>
              <a:t>90</a:t>
            </a:fld>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r>
              <a:rPr lang="en-US" altLang="zh-CN" sz="3200" dirty="0" smtClean="0"/>
              <a:t>Example: continue</a:t>
            </a:r>
            <a:endParaRPr lang="zh-CN" altLang="en-US" sz="3075" dirty="0"/>
          </a:p>
        </p:txBody>
      </p:sp>
      <p:sp>
        <p:nvSpPr>
          <p:cNvPr id="136195" name="矩形 3"/>
          <p:cNvSpPr>
            <a:spLocks noChangeArrowheads="1"/>
          </p:cNvSpPr>
          <p:nvPr/>
        </p:nvSpPr>
        <p:spPr bwMode="auto">
          <a:xfrm>
            <a:off x="938213" y="1720850"/>
            <a:ext cx="7188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b="1">
                <a:solidFill>
                  <a:srgbClr val="7F0055"/>
                </a:solidFill>
                <a:latin typeface="Courier New" panose="02070309020205020404" pitchFamily="49" charset="0"/>
              </a:rPr>
              <a:t>public</a:t>
            </a:r>
            <a:r>
              <a:rPr lang="en-US" altLang="zh-CN" b="1">
                <a:solidFill>
                  <a:srgbClr val="000000"/>
                </a:solidFill>
                <a:latin typeface="Courier New" panose="02070309020205020404" pitchFamily="49" charset="0"/>
              </a:rPr>
              <a:t> </a:t>
            </a:r>
            <a:r>
              <a:rPr lang="en-US" altLang="zh-CN" b="1">
                <a:solidFill>
                  <a:srgbClr val="7F0055"/>
                </a:solidFill>
                <a:latin typeface="Courier New" panose="02070309020205020404" pitchFamily="49" charset="0"/>
              </a:rPr>
              <a:t>class</a:t>
            </a:r>
            <a:r>
              <a:rPr lang="en-US" altLang="zh-CN" b="1">
                <a:solidFill>
                  <a:srgbClr val="000000"/>
                </a:solidFill>
                <a:latin typeface="Courier New" panose="02070309020205020404" pitchFamily="49" charset="0"/>
              </a:rPr>
              <a:t> Test {</a:t>
            </a:r>
          </a:p>
          <a:p>
            <a:pPr eaLnBrk="1" hangingPunct="1"/>
            <a:r>
              <a:rPr lang="en-US" altLang="zh-CN" b="1">
                <a:solidFill>
                  <a:srgbClr val="7F0055"/>
                </a:solidFill>
                <a:latin typeface="Courier New" panose="02070309020205020404" pitchFamily="49" charset="0"/>
              </a:rPr>
              <a:t>   public</a:t>
            </a:r>
            <a:r>
              <a:rPr lang="en-US" altLang="zh-CN" b="1">
                <a:solidFill>
                  <a:srgbClr val="000000"/>
                </a:solidFill>
                <a:latin typeface="Courier New" panose="02070309020205020404" pitchFamily="49" charset="0"/>
              </a:rPr>
              <a:t> </a:t>
            </a:r>
            <a:r>
              <a:rPr lang="en-US" altLang="zh-CN" b="1">
                <a:solidFill>
                  <a:srgbClr val="7F0055"/>
                </a:solidFill>
                <a:latin typeface="Courier New" panose="02070309020205020404" pitchFamily="49" charset="0"/>
              </a:rPr>
              <a:t>static</a:t>
            </a:r>
            <a:r>
              <a:rPr lang="en-US" altLang="zh-CN" b="1">
                <a:solidFill>
                  <a:srgbClr val="000000"/>
                </a:solidFill>
                <a:latin typeface="Courier New" panose="02070309020205020404" pitchFamily="49" charset="0"/>
              </a:rPr>
              <a:t> </a:t>
            </a:r>
            <a:r>
              <a:rPr lang="en-US" altLang="zh-CN" b="1">
                <a:solidFill>
                  <a:srgbClr val="7F0055"/>
                </a:solidFill>
                <a:latin typeface="Courier New" panose="02070309020205020404" pitchFamily="49" charset="0"/>
              </a:rPr>
              <a:t>void</a:t>
            </a:r>
            <a:r>
              <a:rPr lang="en-US" altLang="zh-CN" b="1">
                <a:solidFill>
                  <a:srgbClr val="000000"/>
                </a:solidFill>
                <a:latin typeface="Courier New" panose="02070309020205020404" pitchFamily="49" charset="0"/>
              </a:rPr>
              <a:t> main(String[] args) {</a:t>
            </a:r>
          </a:p>
          <a:p>
            <a:pPr eaLnBrk="1" hangingPunct="1"/>
            <a:r>
              <a:rPr lang="pt-BR" altLang="zh-CN" b="1">
                <a:solidFill>
                  <a:srgbClr val="7F0055"/>
                </a:solidFill>
                <a:latin typeface="Courier New" panose="02070309020205020404" pitchFamily="49" charset="0"/>
              </a:rPr>
              <a:t>      for</a:t>
            </a:r>
            <a:r>
              <a:rPr lang="pt-BR" altLang="zh-CN" b="1">
                <a:solidFill>
                  <a:srgbClr val="000000"/>
                </a:solidFill>
                <a:latin typeface="Courier New" panose="02070309020205020404" pitchFamily="49" charset="0"/>
              </a:rPr>
              <a:t> (</a:t>
            </a:r>
            <a:r>
              <a:rPr lang="pt-BR" altLang="zh-CN" b="1">
                <a:solidFill>
                  <a:srgbClr val="7F0055"/>
                </a:solidFill>
                <a:latin typeface="Courier New" panose="02070309020205020404" pitchFamily="49" charset="0"/>
              </a:rPr>
              <a:t>int</a:t>
            </a:r>
            <a:r>
              <a:rPr lang="pt-BR" altLang="zh-CN" b="1">
                <a:solidFill>
                  <a:srgbClr val="000000"/>
                </a:solidFill>
                <a:latin typeface="Courier New" panose="02070309020205020404" pitchFamily="49" charset="0"/>
              </a:rPr>
              <a:t> n = 9; n &lt;= 100; n++) {</a:t>
            </a:r>
          </a:p>
          <a:p>
            <a:pPr eaLnBrk="1" hangingPunct="1"/>
            <a:r>
              <a:rPr lang="en-US" altLang="zh-CN" b="1">
                <a:solidFill>
                  <a:srgbClr val="7F0055"/>
                </a:solidFill>
                <a:latin typeface="Courier New" panose="02070309020205020404" pitchFamily="49" charset="0"/>
              </a:rPr>
              <a:t>         if</a:t>
            </a:r>
            <a:r>
              <a:rPr lang="en-US" altLang="zh-CN" b="1">
                <a:solidFill>
                  <a:srgbClr val="000000"/>
                </a:solidFill>
                <a:latin typeface="Courier New" panose="02070309020205020404" pitchFamily="49" charset="0"/>
              </a:rPr>
              <a:t> (n % 9 == 0) {</a:t>
            </a:r>
          </a:p>
          <a:p>
            <a:pPr eaLnBrk="1" hangingPunct="1"/>
            <a:r>
              <a:rPr lang="en-US" altLang="zh-CN">
                <a:solidFill>
                  <a:srgbClr val="000000"/>
                </a:solidFill>
                <a:latin typeface="Courier New" panose="02070309020205020404" pitchFamily="49" charset="0"/>
              </a:rPr>
              <a:t>            System.</a:t>
            </a:r>
            <a:r>
              <a:rPr lang="en-US" altLang="zh-CN" i="1">
                <a:solidFill>
                  <a:srgbClr val="0000C0"/>
                </a:solidFill>
                <a:latin typeface="Courier New" panose="02070309020205020404" pitchFamily="49" charset="0"/>
              </a:rPr>
              <a:t>out</a:t>
            </a:r>
            <a:r>
              <a:rPr lang="en-US" altLang="zh-CN" i="1">
                <a:solidFill>
                  <a:srgbClr val="000000"/>
                </a:solidFill>
                <a:latin typeface="Courier New" panose="02070309020205020404" pitchFamily="49" charset="0"/>
              </a:rPr>
              <a:t>.println(n);</a:t>
            </a:r>
          </a:p>
          <a:p>
            <a:pPr eaLnBrk="1" hangingPunct="1"/>
            <a:r>
              <a:rPr lang="en-US" altLang="zh-CN">
                <a:solidFill>
                  <a:srgbClr val="000000"/>
                </a:solidFill>
                <a:latin typeface="Courier New" panose="02070309020205020404" pitchFamily="49" charset="0"/>
              </a:rPr>
              <a:t>         } </a:t>
            </a:r>
            <a:r>
              <a:rPr lang="en-US" altLang="zh-CN" b="1">
                <a:solidFill>
                  <a:srgbClr val="7F0055"/>
                </a:solidFill>
                <a:latin typeface="Courier New" panose="02070309020205020404" pitchFamily="49" charset="0"/>
              </a:rPr>
              <a:t>else</a:t>
            </a:r>
            <a:r>
              <a:rPr lang="en-US" altLang="zh-CN" b="1">
                <a:solidFill>
                  <a:srgbClr val="000000"/>
                </a:solidFill>
                <a:latin typeface="Courier New" panose="02070309020205020404" pitchFamily="49" charset="0"/>
              </a:rPr>
              <a:t> {</a:t>
            </a:r>
          </a:p>
          <a:p>
            <a:pPr eaLnBrk="1" hangingPunct="1"/>
            <a:r>
              <a:rPr lang="en-US" altLang="zh-CN" b="1">
                <a:solidFill>
                  <a:srgbClr val="7F0055"/>
                </a:solidFill>
                <a:latin typeface="Courier New" panose="02070309020205020404" pitchFamily="49" charset="0"/>
              </a:rPr>
              <a:t>            continue</a:t>
            </a:r>
            <a:r>
              <a:rPr lang="en-US" altLang="zh-CN" b="1">
                <a:solidFill>
                  <a:srgbClr val="000000"/>
                </a:solidFill>
                <a:latin typeface="Courier New" panose="02070309020205020404" pitchFamily="49" charset="0"/>
              </a:rPr>
              <a:t>;</a:t>
            </a:r>
          </a:p>
          <a:p>
            <a:pPr eaLnBrk="1" hangingPunct="1"/>
            <a:r>
              <a:rPr lang="en-US" altLang="zh-CN">
                <a:solidFill>
                  <a:srgbClr val="000000"/>
                </a:solidFill>
                <a:latin typeface="Courier New" panose="02070309020205020404" pitchFamily="49" charset="0"/>
              </a:rPr>
              <a:t>         }</a:t>
            </a:r>
          </a:p>
          <a:p>
            <a:pPr eaLnBrk="1" hangingPunct="1"/>
            <a:r>
              <a:rPr lang="en-US" altLang="zh-CN">
                <a:solidFill>
                  <a:srgbClr val="000000"/>
                </a:solidFill>
                <a:latin typeface="Courier New" panose="02070309020205020404" pitchFamily="49" charset="0"/>
              </a:rPr>
              <a:t>      }</a:t>
            </a:r>
          </a:p>
          <a:p>
            <a:pPr eaLnBrk="1" hangingPunct="1"/>
            <a:r>
              <a:rPr lang="en-US" altLang="zh-CN">
                <a:solidFill>
                  <a:srgbClr val="000000"/>
                </a:solidFill>
                <a:latin typeface="Courier New" panose="02070309020205020404" pitchFamily="49" charset="0"/>
              </a:rPr>
              <a:t>   }</a:t>
            </a:r>
          </a:p>
          <a:p>
            <a:pPr eaLnBrk="1" hangingPunct="1"/>
            <a:r>
              <a:rPr lang="en-US" altLang="zh-CN">
                <a:solidFill>
                  <a:srgbClr val="000000"/>
                </a:solidFill>
                <a:latin typeface="Courier New" panose="02070309020205020404" pitchFamily="49" charset="0"/>
              </a:rPr>
              <a:t>}</a:t>
            </a:r>
            <a:endParaRPr lang="zh-CN" altLang="en-US"/>
          </a:p>
        </p:txBody>
      </p:sp>
      <p:sp>
        <p:nvSpPr>
          <p:cNvPr id="2" name="灯片编号占位符 1"/>
          <p:cNvSpPr>
            <a:spLocks noGrp="1"/>
          </p:cNvSpPr>
          <p:nvPr>
            <p:ph type="sldNum" sz="quarter" idx="12"/>
          </p:nvPr>
        </p:nvSpPr>
        <p:spPr/>
        <p:txBody>
          <a:bodyPr/>
          <a:lstStyle/>
          <a:p>
            <a:pPr>
              <a:defRPr/>
            </a:pPr>
            <a:fld id="{4CB039EC-8D21-4380-9303-207DD694B9A9}" type="slidenum">
              <a:rPr lang="zh-CN" altLang="en-US"/>
              <a:pPr>
                <a:defRPr/>
              </a:pPr>
              <a:t>91</a:t>
            </a:fld>
            <a:endParaRPr lang="zh-CN" alt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3748087"/>
          </a:xfrm>
        </p:spPr>
        <p:txBody>
          <a:bodyPr/>
          <a:lstStyle/>
          <a:p>
            <a:pPr marL="109538" indent="0">
              <a:buFont typeface="Wingdings 3" panose="05040102010807070707" pitchFamily="18" charset="2"/>
              <a:buNone/>
            </a:pPr>
            <a:r>
              <a:rPr lang="en-US" altLang="zh-CN" sz="2400" dirty="0" smtClean="0"/>
              <a:t>String[] </a:t>
            </a:r>
            <a:r>
              <a:rPr lang="en-US" altLang="zh-CN" sz="2400" dirty="0" err="1" smtClean="0"/>
              <a:t>arr</a:t>
            </a:r>
            <a:r>
              <a:rPr lang="en-US" altLang="zh-CN" sz="2400" dirty="0" smtClean="0"/>
              <a:t> = new String[] { "a", "b", "c" };</a:t>
            </a:r>
            <a:endParaRPr lang="zh-CN" altLang="en-US" sz="2400" dirty="0" smtClean="0"/>
          </a:p>
          <a:p>
            <a:pPr marL="109538" indent="0">
              <a:buFont typeface="Wingdings 3" panose="05040102010807070707" pitchFamily="18" charset="2"/>
              <a:buNone/>
            </a:pPr>
            <a:r>
              <a:rPr lang="en-US" altLang="zh-CN" sz="2400" dirty="0" err="1" smtClean="0"/>
              <a:t>labelA</a:t>
            </a:r>
            <a:r>
              <a:rPr lang="en-US" altLang="zh-CN" sz="2400" dirty="0" smtClean="0"/>
              <a:t>: for (String s : </a:t>
            </a:r>
            <a:r>
              <a:rPr lang="en-US" altLang="zh-CN" sz="2400" dirty="0" err="1" smtClean="0"/>
              <a:t>arr</a:t>
            </a:r>
            <a:r>
              <a:rPr lang="en-US" altLang="zh-CN" sz="2400" dirty="0" smtClean="0"/>
              <a:t>) {</a:t>
            </a:r>
          </a:p>
          <a:p>
            <a:pPr marL="630238" lvl="2" indent="0">
              <a:buFont typeface="Wingdings 2" panose="05020102010507070707" pitchFamily="18" charset="2"/>
              <a:buNone/>
            </a:pPr>
            <a:r>
              <a:rPr lang="en-US" altLang="zh-CN" sz="2400" dirty="0" smtClean="0"/>
              <a:t>for (String </a:t>
            </a:r>
            <a:r>
              <a:rPr lang="en-US" altLang="zh-CN" sz="2400" dirty="0" err="1" smtClean="0"/>
              <a:t>ss</a:t>
            </a:r>
            <a:r>
              <a:rPr lang="en-US" altLang="zh-CN" sz="2400" dirty="0" smtClean="0"/>
              <a:t> : </a:t>
            </a:r>
            <a:r>
              <a:rPr lang="en-US" altLang="zh-CN" sz="2400" dirty="0" err="1" smtClean="0"/>
              <a:t>arr</a:t>
            </a:r>
            <a:r>
              <a:rPr lang="en-US" altLang="zh-CN" sz="2400" dirty="0" smtClean="0"/>
              <a:t>) {</a:t>
            </a:r>
          </a:p>
          <a:p>
            <a:pPr marL="630238" lvl="2" indent="0">
              <a:buFont typeface="Wingdings 2" panose="05020102010507070707" pitchFamily="18" charset="2"/>
              <a:buNone/>
            </a:pPr>
            <a:r>
              <a:rPr lang="en-US" altLang="zh-CN" sz="2400" dirty="0" smtClean="0"/>
              <a:t>	for (String </a:t>
            </a:r>
            <a:r>
              <a:rPr lang="en-US" altLang="zh-CN" sz="2400" dirty="0" err="1" smtClean="0"/>
              <a:t>sss</a:t>
            </a:r>
            <a:r>
              <a:rPr lang="en-US" altLang="zh-CN" sz="2400" dirty="0" smtClean="0"/>
              <a:t> : </a:t>
            </a:r>
            <a:r>
              <a:rPr lang="en-US" altLang="zh-CN" sz="2400" dirty="0" err="1" smtClean="0"/>
              <a:t>arr</a:t>
            </a:r>
            <a:r>
              <a:rPr lang="en-US" altLang="zh-CN" sz="2400" dirty="0" smtClean="0"/>
              <a:t>) {</a:t>
            </a:r>
          </a:p>
          <a:p>
            <a:pPr marL="630238" lvl="2" indent="0">
              <a:buFont typeface="Wingdings 2" panose="05020102010507070707" pitchFamily="18" charset="2"/>
              <a:buNone/>
            </a:pPr>
            <a:r>
              <a:rPr lang="en-US" altLang="zh-CN" sz="2400" dirty="0" smtClean="0"/>
              <a:t>		</a:t>
            </a:r>
            <a:r>
              <a:rPr lang="en-US" altLang="zh-CN" sz="2400" dirty="0" err="1" smtClean="0"/>
              <a:t>System.</a:t>
            </a:r>
            <a:r>
              <a:rPr lang="en-US" altLang="zh-CN" sz="2400" i="1" dirty="0" err="1" smtClean="0"/>
              <a:t>out.print</a:t>
            </a:r>
            <a:r>
              <a:rPr lang="en-US" altLang="zh-CN" sz="2400" i="1" dirty="0" smtClean="0"/>
              <a:t>(</a:t>
            </a:r>
            <a:r>
              <a:rPr lang="en-US" altLang="zh-CN" sz="2400" i="1" dirty="0" err="1" smtClean="0"/>
              <a:t>sss</a:t>
            </a:r>
            <a:r>
              <a:rPr lang="en-US" altLang="zh-CN" sz="2400" i="1" dirty="0" smtClean="0"/>
              <a:t>);</a:t>
            </a:r>
          </a:p>
          <a:p>
            <a:pPr marL="630238" lvl="2" indent="0">
              <a:buFont typeface="Wingdings 2" panose="05020102010507070707" pitchFamily="18" charset="2"/>
              <a:buNone/>
            </a:pPr>
            <a:r>
              <a:rPr lang="en-US" altLang="zh-CN" sz="2400" dirty="0" smtClean="0"/>
              <a:t>			break </a:t>
            </a:r>
            <a:r>
              <a:rPr lang="en-US" altLang="zh-CN" sz="2400" dirty="0" err="1" smtClean="0"/>
              <a:t>labelA</a:t>
            </a:r>
            <a:r>
              <a:rPr lang="en-US" altLang="zh-CN" sz="2400" dirty="0" smtClean="0"/>
              <a:t>;</a:t>
            </a:r>
          </a:p>
          <a:p>
            <a:pPr marL="630238" lvl="2" indent="0">
              <a:buFont typeface="Wingdings 2" panose="05020102010507070707" pitchFamily="18" charset="2"/>
              <a:buNone/>
            </a:pPr>
            <a:r>
              <a:rPr lang="en-US" altLang="zh-CN" sz="2400" dirty="0" smtClean="0"/>
              <a:t>}</a:t>
            </a:r>
          </a:p>
          <a:p>
            <a:pPr marL="392113" lvl="1" indent="0">
              <a:buFont typeface="Verdana" panose="020B0604030504040204" pitchFamily="34" charset="0"/>
              <a:buNone/>
            </a:pPr>
            <a:r>
              <a:rPr lang="en-US" altLang="zh-CN" sz="2400" dirty="0" smtClean="0"/>
              <a:t>}</a:t>
            </a:r>
          </a:p>
          <a:p>
            <a:pPr marL="109538" indent="0">
              <a:buFont typeface="Wingdings 3" panose="05040102010807070707" pitchFamily="18" charset="2"/>
              <a:buNone/>
            </a:pPr>
            <a:r>
              <a:rPr lang="en-US" altLang="zh-CN" sz="2400" dirty="0" smtClean="0"/>
              <a:t>}</a:t>
            </a:r>
            <a:endParaRPr lang="zh-CN" altLang="en-US" sz="2400" dirty="0" smtClean="0"/>
          </a:p>
        </p:txBody>
      </p:sp>
      <p:sp>
        <p:nvSpPr>
          <p:cNvPr id="3" name="标题 2"/>
          <p:cNvSpPr>
            <a:spLocks noGrp="1"/>
          </p:cNvSpPr>
          <p:nvPr>
            <p:ph type="title"/>
          </p:nvPr>
        </p:nvSpPr>
        <p:spPr/>
        <p:txBody>
          <a:bodyPr>
            <a:normAutofit/>
          </a:bodyPr>
          <a:lstStyle/>
          <a:p>
            <a:pPr>
              <a:defRPr/>
            </a:pPr>
            <a:r>
              <a:rPr lang="en-US" altLang="zh-CN" sz="3200" dirty="0"/>
              <a:t>break </a:t>
            </a:r>
            <a:r>
              <a:rPr lang="en-US" altLang="zh-CN" sz="3200" dirty="0"/>
              <a:t>n</a:t>
            </a:r>
            <a:r>
              <a:rPr lang="zh-CN" altLang="en-US" sz="3200" dirty="0"/>
              <a:t> </a:t>
            </a:r>
            <a:r>
              <a:rPr lang="en-US" altLang="zh-CN" sz="3200" dirty="0"/>
              <a:t>and </a:t>
            </a:r>
            <a:r>
              <a:rPr lang="en-US" altLang="zh-CN" sz="3200" dirty="0"/>
              <a:t>continue n</a:t>
            </a:r>
            <a:endParaRPr lang="zh-CN" altLang="en-US" sz="3200" dirty="0"/>
          </a:p>
        </p:txBody>
      </p:sp>
      <p:sp>
        <p:nvSpPr>
          <p:cNvPr id="6" name="TextBox 5"/>
          <p:cNvSpPr txBox="1">
            <a:spLocks noChangeArrowheads="1"/>
          </p:cNvSpPr>
          <p:nvPr/>
        </p:nvSpPr>
        <p:spPr bwMode="auto">
          <a:xfrm>
            <a:off x="2595262" y="3500266"/>
            <a:ext cx="1655763"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sz="2400" dirty="0">
                <a:solidFill>
                  <a:srgbClr val="FF0000"/>
                </a:solidFill>
              </a:rPr>
              <a:t>continue</a:t>
            </a:r>
            <a:endParaRPr lang="zh-CN" altLang="en-US" sz="2400" dirty="0">
              <a:solidFill>
                <a:srgbClr val="FF0000"/>
              </a:solidFill>
            </a:endParaRPr>
          </a:p>
        </p:txBody>
      </p:sp>
      <p:sp>
        <p:nvSpPr>
          <p:cNvPr id="4" name="灯片编号占位符 3"/>
          <p:cNvSpPr>
            <a:spLocks noGrp="1"/>
          </p:cNvSpPr>
          <p:nvPr>
            <p:ph type="sldNum" sz="quarter" idx="12"/>
          </p:nvPr>
        </p:nvSpPr>
        <p:spPr/>
        <p:txBody>
          <a:bodyPr/>
          <a:lstStyle/>
          <a:p>
            <a:pPr>
              <a:defRPr/>
            </a:pPr>
            <a:fld id="{31222423-B074-4E2B-9BDB-3D6FDA6099E4}" type="slidenum">
              <a:rPr lang="zh-CN" altLang="en-US"/>
              <a:pPr>
                <a:defRPr/>
              </a:pPr>
              <a:t>92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0"/>
          <p:cNvSpPr>
            <a:spLocks noChangeArrowheads="1"/>
          </p:cNvSpPr>
          <p:nvPr/>
        </p:nvSpPr>
        <p:spPr bwMode="auto">
          <a:xfrm>
            <a:off x="755650" y="692150"/>
            <a:ext cx="792162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endParaRPr lang="zh-CN" altLang="en-US" sz="2800">
              <a:solidFill>
                <a:srgbClr val="333399"/>
              </a:solidFill>
            </a:endParaRPr>
          </a:p>
        </p:txBody>
      </p:sp>
      <p:sp>
        <p:nvSpPr>
          <p:cNvPr id="138243" name="Rectangle 21"/>
          <p:cNvSpPr>
            <a:spLocks noChangeArrowheads="1"/>
          </p:cNvSpPr>
          <p:nvPr/>
        </p:nvSpPr>
        <p:spPr bwMode="auto">
          <a:xfrm>
            <a:off x="701675" y="2152650"/>
            <a:ext cx="8027988" cy="1066800"/>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a:t>public int set(int a,int b){</a:t>
            </a:r>
          </a:p>
          <a:p>
            <a:pPr eaLnBrk="1" hangingPunct="1"/>
            <a:r>
              <a:rPr lang="en-US" altLang="zh-CN"/>
              <a:t>     return sum=a+b;</a:t>
            </a:r>
          </a:p>
          <a:p>
            <a:pPr eaLnBrk="1" hangingPunct="1"/>
            <a:r>
              <a:rPr lang="en-US" altLang="zh-CN"/>
              <a:t>}</a:t>
            </a:r>
          </a:p>
        </p:txBody>
      </p:sp>
      <p:sp>
        <p:nvSpPr>
          <p:cNvPr id="138244" name="Rectangle 22"/>
          <p:cNvSpPr>
            <a:spLocks noChangeArrowheads="1"/>
          </p:cNvSpPr>
          <p:nvPr/>
        </p:nvSpPr>
        <p:spPr bwMode="auto">
          <a:xfrm>
            <a:off x="762000" y="3810000"/>
            <a:ext cx="7920038" cy="1447800"/>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r>
              <a:rPr lang="en-US" altLang="zh-CN"/>
              <a:t>public void set(int a,int b){</a:t>
            </a:r>
          </a:p>
          <a:p>
            <a:pPr eaLnBrk="1" hangingPunct="1"/>
            <a:r>
              <a:rPr lang="en-US" altLang="zh-CN"/>
              <a:t>     sum=a+b;</a:t>
            </a:r>
          </a:p>
          <a:p>
            <a:pPr eaLnBrk="1" hangingPunct="1"/>
            <a:r>
              <a:rPr lang="en-US" altLang="zh-CN"/>
              <a:t>     return;</a:t>
            </a:r>
          </a:p>
          <a:p>
            <a:pPr eaLnBrk="1" hangingPunct="1"/>
            <a:r>
              <a:rPr lang="en-US" altLang="zh-CN"/>
              <a:t>}</a:t>
            </a:r>
          </a:p>
        </p:txBody>
      </p:sp>
      <p:sp>
        <p:nvSpPr>
          <p:cNvPr id="3" name="内容占位符 2"/>
          <p:cNvSpPr>
            <a:spLocks noGrp="1"/>
          </p:cNvSpPr>
          <p:nvPr>
            <p:ph idx="1"/>
          </p:nvPr>
        </p:nvSpPr>
        <p:spPr/>
        <p:txBody>
          <a:bodyPr/>
          <a:lstStyle/>
          <a:p>
            <a:pPr marL="273844" indent="-191691">
              <a:defRPr/>
            </a:pPr>
            <a:r>
              <a:rPr lang="en-US" altLang="zh-CN" sz="2025" dirty="0" smtClean="0"/>
              <a:t>return statement is used to exit method and return value.</a:t>
            </a:r>
            <a:endParaRPr lang="zh-CN" altLang="en-US" sz="2025" dirty="0"/>
          </a:p>
        </p:txBody>
      </p:sp>
      <p:sp>
        <p:nvSpPr>
          <p:cNvPr id="2" name="标题 1"/>
          <p:cNvSpPr>
            <a:spLocks noGrp="1"/>
          </p:cNvSpPr>
          <p:nvPr>
            <p:ph type="title"/>
          </p:nvPr>
        </p:nvSpPr>
        <p:spPr/>
        <p:txBody>
          <a:bodyPr/>
          <a:lstStyle/>
          <a:p>
            <a:pPr>
              <a:defRPr/>
            </a:pPr>
            <a:r>
              <a:rPr lang="en-US" altLang="zh-CN" sz="3075" dirty="0" smtClean="0"/>
              <a:t>Example: return</a:t>
            </a:r>
            <a:endParaRPr lang="zh-CN" altLang="en-US" sz="3075" dirty="0"/>
          </a:p>
        </p:txBody>
      </p:sp>
      <p:sp>
        <p:nvSpPr>
          <p:cNvPr id="4" name="灯片编号占位符 3"/>
          <p:cNvSpPr>
            <a:spLocks noGrp="1"/>
          </p:cNvSpPr>
          <p:nvPr>
            <p:ph type="sldNum" sz="quarter" idx="12"/>
          </p:nvPr>
        </p:nvSpPr>
        <p:spPr/>
        <p:txBody>
          <a:bodyPr/>
          <a:lstStyle/>
          <a:p>
            <a:pPr>
              <a:defRPr/>
            </a:pPr>
            <a:fld id="{D4309562-ACFC-4CE5-918D-1EA0D3F7D9DA}" type="slidenum">
              <a:rPr lang="zh-CN" altLang="en-US"/>
              <a:pPr>
                <a:defRPr/>
              </a:pPr>
              <a:t>93</a:t>
            </a:fld>
            <a:endParaRPr lang="zh-CN"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bwMode="auto">
          <a:xfrm>
            <a:off x="1385888" y="951311"/>
            <a:ext cx="5724525" cy="750094"/>
          </a:xfrm>
        </p:spPr>
        <p:txBody>
          <a:bodyPr wrap="square" numCol="1" anchorCtr="0" compatLnSpc="1">
            <a:prstTxWarp prst="textNoShape">
              <a:avLst/>
            </a:prstTxWarp>
          </a:bodyPr>
          <a:lstStyle/>
          <a:p>
            <a:pPr>
              <a:defRPr/>
            </a:pPr>
            <a:r>
              <a:rPr lang="en-US" altLang="zh-CN" sz="3075" smtClean="0"/>
              <a:t>2.9 arrays</a:t>
            </a:r>
            <a:endParaRPr lang="zh-CN" altLang="en-US" sz="3075" smtClean="0"/>
          </a:p>
        </p:txBody>
      </p:sp>
      <p:sp>
        <p:nvSpPr>
          <p:cNvPr id="87043" name="内容占位符 2"/>
          <p:cNvSpPr>
            <a:spLocks noGrp="1"/>
          </p:cNvSpPr>
          <p:nvPr>
            <p:ph idx="1"/>
          </p:nvPr>
        </p:nvSpPr>
        <p:spPr>
          <a:xfrm>
            <a:off x="1385888" y="1754188"/>
            <a:ext cx="6480175" cy="647700"/>
          </a:xfrm>
        </p:spPr>
        <p:txBody>
          <a:bodyPr/>
          <a:lstStyle/>
          <a:p>
            <a:pPr marL="273844" indent="-191691">
              <a:defRPr/>
            </a:pPr>
            <a:r>
              <a:rPr lang="en-US" altLang="zh-CN" sz="2025" smtClean="0"/>
              <a:t>int[] a = new int[6];</a:t>
            </a:r>
            <a:endParaRPr lang="zh-CN" altLang="en-US" sz="2025" smtClean="0"/>
          </a:p>
        </p:txBody>
      </p:sp>
      <p:pic>
        <p:nvPicPr>
          <p:cNvPr id="14029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457450"/>
            <a:ext cx="6110287"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BF9BD51D-4D5F-4ED8-8BD2-878D1C01177E}" type="slidenum">
              <a:rPr lang="zh-CN" altLang="en-US"/>
              <a:pPr>
                <a:defRPr/>
              </a:pPr>
              <a:t>94</a:t>
            </a:fld>
            <a:endParaRPr lang="zh-CN"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标题 1"/>
          <p:cNvSpPr>
            <a:spLocks noGrp="1"/>
          </p:cNvSpPr>
          <p:nvPr>
            <p:ph type="title"/>
          </p:nvPr>
        </p:nvSpPr>
        <p:spPr bwMode="auto">
          <a:xfrm>
            <a:off x="915108" y="329404"/>
            <a:ext cx="5724525" cy="750094"/>
          </a:xfrm>
        </p:spPr>
        <p:txBody>
          <a:bodyPr wrap="square" numCol="1" anchorCtr="0" compatLnSpc="1">
            <a:prstTxWarp prst="textNoShape">
              <a:avLst/>
            </a:prstTxWarp>
          </a:bodyPr>
          <a:lstStyle/>
          <a:p>
            <a:pPr>
              <a:defRPr/>
            </a:pPr>
            <a:r>
              <a:rPr lang="en-US" altLang="zh-CN" sz="3075" dirty="0" smtClean="0"/>
              <a:t>initialization</a:t>
            </a:r>
            <a:endParaRPr lang="zh-CN" altLang="en-US" sz="3075" dirty="0" smtClean="0"/>
          </a:p>
        </p:txBody>
      </p:sp>
      <p:sp>
        <p:nvSpPr>
          <p:cNvPr id="88067" name="内容占位符 2"/>
          <p:cNvSpPr>
            <a:spLocks noGrp="1"/>
          </p:cNvSpPr>
          <p:nvPr>
            <p:ph idx="1"/>
          </p:nvPr>
        </p:nvSpPr>
        <p:spPr/>
        <p:txBody>
          <a:bodyPr/>
          <a:lstStyle/>
          <a:p>
            <a:pPr marL="273844" indent="-191691">
              <a:defRPr/>
            </a:pPr>
            <a:r>
              <a:rPr lang="en-US" altLang="zh-CN" sz="2025" smtClean="0"/>
              <a:t>int[] a = { 1, 3 , 5, 6};</a:t>
            </a:r>
          </a:p>
          <a:p>
            <a:pPr marL="273844" indent="-191691">
              <a:defRPr/>
            </a:pPr>
            <a:endParaRPr lang="en-US" altLang="zh-CN" sz="2025" smtClean="0"/>
          </a:p>
          <a:p>
            <a:pPr marL="273844" indent="-191691">
              <a:defRPr/>
            </a:pPr>
            <a:r>
              <a:rPr lang="en-US" altLang="zh-CN" sz="2025" smtClean="0"/>
              <a:t>Scanner sc = new Scanner(System.in);</a:t>
            </a:r>
            <a:endParaRPr lang="zh-CN" altLang="zh-CN" sz="2025" smtClean="0"/>
          </a:p>
          <a:p>
            <a:pPr marL="273844" indent="-191691">
              <a:defRPr/>
            </a:pPr>
            <a:r>
              <a:rPr lang="en-US" altLang="zh-CN" sz="2025" smtClean="0"/>
              <a:t>    for (I = 0; I &lt; 4; i++){</a:t>
            </a:r>
            <a:endParaRPr lang="zh-CN" altLang="zh-CN" sz="2025" smtClean="0"/>
          </a:p>
          <a:p>
            <a:pPr marL="273844" indent="-191691">
              <a:defRPr/>
            </a:pPr>
            <a:r>
              <a:rPr lang="en-US" altLang="zh-CN" sz="2025" smtClean="0"/>
              <a:t>        a[i] = sc.nextInt();</a:t>
            </a:r>
            <a:endParaRPr lang="zh-CN" altLang="zh-CN" sz="2025" smtClean="0"/>
          </a:p>
          <a:p>
            <a:pPr marL="273844" indent="-191691">
              <a:defRPr/>
            </a:pPr>
            <a:r>
              <a:rPr lang="en-US" altLang="zh-CN" sz="2025" smtClean="0"/>
              <a:t>    }</a:t>
            </a:r>
            <a:endParaRPr lang="zh-CN" altLang="zh-CN" sz="2025" smtClean="0"/>
          </a:p>
          <a:p>
            <a:pPr marL="273844" indent="-191691">
              <a:defRPr/>
            </a:pPr>
            <a:endParaRPr lang="zh-CN" altLang="en-US" sz="2025" smtClean="0"/>
          </a:p>
        </p:txBody>
      </p:sp>
      <p:sp>
        <p:nvSpPr>
          <p:cNvPr id="2" name="灯片编号占位符 1"/>
          <p:cNvSpPr>
            <a:spLocks noGrp="1"/>
          </p:cNvSpPr>
          <p:nvPr>
            <p:ph type="sldNum" sz="quarter" idx="12"/>
          </p:nvPr>
        </p:nvSpPr>
        <p:spPr/>
        <p:txBody>
          <a:bodyPr/>
          <a:lstStyle/>
          <a:p>
            <a:pPr>
              <a:defRPr/>
            </a:pPr>
            <a:fld id="{71ED12C8-3827-4551-823D-DBEF4473C102}" type="slidenum">
              <a:rPr lang="zh-CN" altLang="en-US"/>
              <a:pPr>
                <a:defRPr/>
              </a:pPr>
              <a:t>95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bwMode="auto">
          <a:xfrm>
            <a:off x="948566" y="442427"/>
            <a:ext cx="5724525" cy="750094"/>
          </a:xfrm>
        </p:spPr>
        <p:txBody>
          <a:bodyPr wrap="square" numCol="1" anchorCtr="0" compatLnSpc="1">
            <a:prstTxWarp prst="textNoShape">
              <a:avLst/>
            </a:prstTxWarp>
          </a:bodyPr>
          <a:lstStyle/>
          <a:p>
            <a:pPr>
              <a:defRPr/>
            </a:pPr>
            <a:r>
              <a:rPr lang="en-US" altLang="zh-CN" sz="3075" dirty="0" smtClean="0"/>
              <a:t>access elements</a:t>
            </a:r>
            <a:r>
              <a:rPr lang="zh-CN" altLang="en-US" sz="3075" dirty="0" smtClean="0"/>
              <a:t>访问元素</a:t>
            </a:r>
          </a:p>
        </p:txBody>
      </p:sp>
      <p:sp>
        <p:nvSpPr>
          <p:cNvPr id="89091" name="内容占位符 2"/>
          <p:cNvSpPr>
            <a:spLocks noGrp="1"/>
          </p:cNvSpPr>
          <p:nvPr>
            <p:ph idx="1"/>
          </p:nvPr>
        </p:nvSpPr>
        <p:spPr/>
        <p:txBody>
          <a:bodyPr/>
          <a:lstStyle/>
          <a:p>
            <a:pPr marL="273844" indent="-191691">
              <a:defRPr/>
            </a:pPr>
            <a:r>
              <a:rPr lang="en-US" altLang="zh-CN" sz="2025" dirty="0" smtClean="0"/>
              <a:t>We use a number called an index(</a:t>
            </a:r>
            <a:r>
              <a:rPr lang="zh-CN" altLang="en-US" sz="2025" dirty="0" smtClean="0"/>
              <a:t>索引</a:t>
            </a:r>
            <a:r>
              <a:rPr lang="en-US" altLang="zh-CN" sz="2025" dirty="0" smtClean="0"/>
              <a:t>) or a subscript(</a:t>
            </a:r>
            <a:r>
              <a:rPr lang="zh-CN" altLang="en-US" sz="2025" dirty="0"/>
              <a:t>下标</a:t>
            </a:r>
            <a:r>
              <a:rPr lang="en-US" altLang="zh-CN" sz="2025" dirty="0" smtClean="0"/>
              <a:t>) to access an array element</a:t>
            </a:r>
          </a:p>
          <a:p>
            <a:pPr marL="273844" indent="-191691">
              <a:defRPr/>
            </a:pPr>
            <a:endParaRPr lang="en-US" altLang="zh-CN" sz="2025" dirty="0" smtClean="0"/>
          </a:p>
          <a:p>
            <a:pPr marL="273844" indent="-191691">
              <a:defRPr/>
            </a:pPr>
            <a:r>
              <a:rPr lang="en-US" altLang="zh-CN" sz="2025" dirty="0" smtClean="0"/>
              <a:t>//assigns 10 to the first element in the array</a:t>
            </a:r>
            <a:endParaRPr lang="zh-CN" altLang="zh-CN" sz="2025" dirty="0" smtClean="0"/>
          </a:p>
          <a:p>
            <a:pPr marL="273844" indent="-191691">
              <a:defRPr/>
            </a:pPr>
            <a:r>
              <a:rPr lang="en-US" altLang="zh-CN" sz="2025" dirty="0" smtClean="0"/>
              <a:t>a[0] = 10;</a:t>
            </a:r>
            <a:endParaRPr lang="zh-CN" altLang="zh-CN" sz="2025" dirty="0" smtClean="0"/>
          </a:p>
          <a:p>
            <a:pPr marL="273844" indent="-191691">
              <a:defRPr/>
            </a:pPr>
            <a:r>
              <a:rPr lang="en-US" altLang="zh-CN" sz="2025" dirty="0" smtClean="0"/>
              <a:t>//prints element in the array</a:t>
            </a:r>
            <a:endParaRPr lang="zh-CN" altLang="zh-CN" sz="2025" dirty="0" smtClean="0"/>
          </a:p>
          <a:p>
            <a:pPr marL="273844" indent="-191691">
              <a:defRPr/>
            </a:pPr>
            <a:r>
              <a:rPr lang="en-US" altLang="zh-CN" sz="2025" dirty="0" err="1" smtClean="0"/>
              <a:t>System.out.print</a:t>
            </a:r>
            <a:r>
              <a:rPr lang="en-US" altLang="zh-CN" sz="2025" dirty="0" smtClean="0"/>
              <a:t>(a[3]);</a:t>
            </a:r>
            <a:endParaRPr lang="zh-CN" altLang="zh-CN" sz="2025" dirty="0" smtClean="0"/>
          </a:p>
          <a:p>
            <a:pPr marL="273844" indent="-191691">
              <a:defRPr/>
            </a:pPr>
            <a:endParaRPr lang="zh-CN" altLang="en-US" sz="2025" dirty="0" smtClean="0"/>
          </a:p>
        </p:txBody>
      </p:sp>
      <p:sp>
        <p:nvSpPr>
          <p:cNvPr id="2" name="灯片编号占位符 1"/>
          <p:cNvSpPr>
            <a:spLocks noGrp="1"/>
          </p:cNvSpPr>
          <p:nvPr>
            <p:ph type="sldNum" sz="quarter" idx="12"/>
          </p:nvPr>
        </p:nvSpPr>
        <p:spPr/>
        <p:txBody>
          <a:bodyPr/>
          <a:lstStyle/>
          <a:p>
            <a:pPr>
              <a:defRPr/>
            </a:pPr>
            <a:fld id="{9DB51B59-8285-42E5-AD01-060258427EE5}" type="slidenum">
              <a:rPr lang="zh-CN" altLang="en-US"/>
              <a:pPr>
                <a:defRPr/>
              </a:pPr>
              <a:t>96</a:t>
            </a:fld>
            <a:endParaRPr lang="zh-CN"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内容占位符 2"/>
          <p:cNvSpPr>
            <a:spLocks noGrp="1"/>
          </p:cNvSpPr>
          <p:nvPr>
            <p:ph idx="1"/>
          </p:nvPr>
        </p:nvSpPr>
        <p:spPr/>
        <p:txBody>
          <a:bodyPr/>
          <a:lstStyle/>
          <a:p>
            <a:pPr>
              <a:spcBef>
                <a:spcPct val="0"/>
              </a:spcBef>
            </a:pPr>
            <a:r>
              <a:rPr lang="en-US" altLang="zh-CN" sz="1800" smtClean="0"/>
              <a:t>int[] a = new int[6];</a:t>
            </a:r>
          </a:p>
          <a:p>
            <a:pPr>
              <a:spcBef>
                <a:spcPct val="0"/>
              </a:spcBef>
            </a:pPr>
            <a:r>
              <a:rPr lang="en-US" altLang="zh-CN" sz="1800" smtClean="0"/>
              <a:t>int i;</a:t>
            </a:r>
          </a:p>
          <a:p>
            <a:pPr>
              <a:spcBef>
                <a:spcPct val="0"/>
              </a:spcBef>
            </a:pPr>
            <a:r>
              <a:rPr lang="en-US" altLang="zh-CN" sz="1800" smtClean="0"/>
              <a:t>// Input six numbers into an array.</a:t>
            </a:r>
          </a:p>
          <a:p>
            <a:pPr>
              <a:spcBef>
                <a:spcPct val="0"/>
              </a:spcBef>
            </a:pPr>
            <a:r>
              <a:rPr lang="en-US" altLang="zh-CN" sz="1800" smtClean="0"/>
              <a:t>Scanner s = new Scanner(System.in);</a:t>
            </a:r>
          </a:p>
          <a:p>
            <a:pPr>
              <a:spcBef>
                <a:spcPct val="0"/>
              </a:spcBef>
            </a:pPr>
            <a:r>
              <a:rPr lang="en-US" altLang="zh-CN" sz="1800" smtClean="0"/>
              <a:t>for (i=0; i&lt; a.length; i++){</a:t>
            </a:r>
          </a:p>
          <a:p>
            <a:pPr>
              <a:spcBef>
                <a:spcPct val="0"/>
              </a:spcBef>
            </a:pPr>
            <a:r>
              <a:rPr lang="en-US" altLang="zh-CN" sz="1800" smtClean="0"/>
              <a:t>    a[i] = s.nextInt();</a:t>
            </a:r>
          </a:p>
          <a:p>
            <a:pPr>
              <a:spcBef>
                <a:spcPct val="0"/>
              </a:spcBef>
            </a:pPr>
            <a:r>
              <a:rPr lang="en-US" altLang="zh-CN" sz="1800" smtClean="0"/>
              <a:t>}</a:t>
            </a:r>
          </a:p>
          <a:p>
            <a:pPr>
              <a:spcBef>
                <a:spcPct val="0"/>
              </a:spcBef>
            </a:pPr>
            <a:r>
              <a:rPr lang="en-US" altLang="zh-CN" sz="1800" smtClean="0"/>
              <a:t> </a:t>
            </a:r>
          </a:p>
          <a:p>
            <a:pPr>
              <a:spcBef>
                <a:spcPct val="0"/>
              </a:spcBef>
            </a:pPr>
            <a:r>
              <a:rPr lang="en-US" altLang="zh-CN" sz="1800" smtClean="0"/>
              <a:t>// Output the reversed numbers in the array a.</a:t>
            </a:r>
          </a:p>
          <a:p>
            <a:pPr>
              <a:spcBef>
                <a:spcPct val="0"/>
              </a:spcBef>
            </a:pPr>
            <a:r>
              <a:rPr lang="en-US" altLang="zh-CN" sz="1800" smtClean="0"/>
              <a:t>for(i = a.length - 1; i&gt;=0; i--){</a:t>
            </a:r>
          </a:p>
          <a:p>
            <a:pPr>
              <a:spcBef>
                <a:spcPct val="0"/>
              </a:spcBef>
            </a:pPr>
            <a:r>
              <a:rPr lang="en-US" altLang="zh-CN" sz="1800" smtClean="0"/>
              <a:t>    System.out.print(a[i]+" ");</a:t>
            </a:r>
          </a:p>
          <a:p>
            <a:pPr>
              <a:spcBef>
                <a:spcPct val="0"/>
              </a:spcBef>
            </a:pPr>
            <a:r>
              <a:rPr lang="en-US" altLang="zh-CN" sz="1800" smtClean="0"/>
              <a:t>}</a:t>
            </a:r>
          </a:p>
          <a:p>
            <a:pPr>
              <a:spcBef>
                <a:spcPct val="0"/>
              </a:spcBef>
            </a:pPr>
            <a:endParaRPr lang="zh-CN" altLang="en-US" sz="1800" smtClean="0"/>
          </a:p>
        </p:txBody>
      </p:sp>
      <p:sp>
        <p:nvSpPr>
          <p:cNvPr id="90114" name="标题 1"/>
          <p:cNvSpPr>
            <a:spLocks noGrp="1"/>
          </p:cNvSpPr>
          <p:nvPr>
            <p:ph type="title"/>
          </p:nvPr>
        </p:nvSpPr>
        <p:spPr bwMode="auto">
          <a:ln>
            <a:miter lim="800000"/>
            <a:headEnd/>
            <a:tailEnd/>
          </a:ln>
        </p:spPr>
        <p:txBody>
          <a:bodyPr wrap="square" numCol="1" anchorCtr="0" compatLnSpc="1">
            <a:prstTxWarp prst="textNoShape">
              <a:avLst/>
            </a:prstTxWarp>
          </a:bodyPr>
          <a:lstStyle/>
          <a:p>
            <a:pPr>
              <a:defRPr/>
            </a:pPr>
            <a:r>
              <a:rPr lang="en-US" altLang="zh-CN" sz="3075" smtClean="0"/>
              <a:t>Example</a:t>
            </a:r>
            <a:endParaRPr lang="zh-CN" altLang="en-US" sz="3075" smtClean="0"/>
          </a:p>
        </p:txBody>
      </p:sp>
      <p:sp>
        <p:nvSpPr>
          <p:cNvPr id="143364" name="内容占位符 3"/>
          <p:cNvSpPr>
            <a:spLocks noGrp="1"/>
          </p:cNvSpPr>
          <p:nvPr>
            <p:ph sz="half" idx="4294967295"/>
          </p:nvPr>
        </p:nvSpPr>
        <p:spPr>
          <a:xfrm>
            <a:off x="6118225" y="1701800"/>
            <a:ext cx="3025775" cy="3749675"/>
          </a:xfrm>
          <a:noFill/>
        </p:spPr>
        <p:txBody>
          <a:bodyPr/>
          <a:lstStyle/>
          <a:p>
            <a:pPr>
              <a:spcBef>
                <a:spcPct val="0"/>
              </a:spcBef>
            </a:pPr>
            <a:r>
              <a:rPr lang="en-US" altLang="zh-CN" sz="1800" smtClean="0"/>
              <a:t>The size of an array can be found via the attribute </a:t>
            </a:r>
            <a:r>
              <a:rPr lang="en-US" altLang="zh-CN" sz="1800" smtClean="0">
                <a:solidFill>
                  <a:srgbClr val="FF0000"/>
                </a:solidFill>
              </a:rPr>
              <a:t>length</a:t>
            </a:r>
            <a:r>
              <a:rPr lang="en-US" altLang="zh-CN" sz="1800" smtClean="0"/>
              <a:t> of an array</a:t>
            </a:r>
          </a:p>
          <a:p>
            <a:pPr>
              <a:spcBef>
                <a:spcPct val="0"/>
              </a:spcBef>
            </a:pPr>
            <a:r>
              <a:rPr lang="en-US" altLang="zh-CN" sz="1800" smtClean="0"/>
              <a:t>a.length</a:t>
            </a:r>
            <a:endParaRPr lang="zh-CN" altLang="en-US" sz="1800" smtClean="0"/>
          </a:p>
        </p:txBody>
      </p:sp>
      <p:sp>
        <p:nvSpPr>
          <p:cNvPr id="2" name="灯片编号占位符 1"/>
          <p:cNvSpPr>
            <a:spLocks noGrp="1"/>
          </p:cNvSpPr>
          <p:nvPr>
            <p:ph type="sldNum" sz="quarter" idx="12"/>
          </p:nvPr>
        </p:nvSpPr>
        <p:spPr/>
        <p:txBody>
          <a:bodyPr/>
          <a:lstStyle/>
          <a:p>
            <a:pPr>
              <a:defRPr/>
            </a:pPr>
            <a:fld id="{65D5BA5D-ABEE-48A9-9E7B-61433A95B68E}" type="slidenum">
              <a:rPr lang="zh-CN" altLang="en-US"/>
              <a:pPr>
                <a:defRPr/>
              </a:pPr>
              <a:t>97</a:t>
            </a:fld>
            <a:endParaRPr lang="zh-CN" altLang="en-US"/>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内容占位符 1"/>
          <p:cNvSpPr>
            <a:spLocks noGrp="1"/>
          </p:cNvSpPr>
          <p:nvPr>
            <p:ph idx="1"/>
          </p:nvPr>
        </p:nvSpPr>
        <p:spPr/>
        <p:txBody>
          <a:bodyPr/>
          <a:lstStyle/>
          <a:p>
            <a:pPr marL="273844" indent="-191691">
              <a:defRPr/>
            </a:pPr>
            <a:r>
              <a:rPr lang="en-US" altLang="zh-CN" sz="2025" smtClean="0"/>
              <a:t>public static void main(</a:t>
            </a:r>
            <a:r>
              <a:rPr lang="en-US" altLang="zh-CN" sz="2025" smtClean="0">
                <a:solidFill>
                  <a:srgbClr val="FF0000"/>
                </a:solidFill>
              </a:rPr>
              <a:t>String[] args</a:t>
            </a:r>
            <a:r>
              <a:rPr lang="en-US" altLang="zh-CN" sz="2025" smtClean="0"/>
              <a:t>)</a:t>
            </a:r>
          </a:p>
          <a:p>
            <a:pPr marL="465535" lvl="1">
              <a:spcBef>
                <a:spcPts val="244"/>
              </a:spcBef>
              <a:defRPr/>
            </a:pPr>
            <a:endParaRPr lang="zh-CN" altLang="en-US" sz="1725" smtClean="0"/>
          </a:p>
        </p:txBody>
      </p:sp>
      <p:sp>
        <p:nvSpPr>
          <p:cNvPr id="144387"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72D3E31E-8040-4DBB-8F20-8A70EDCC8FEE}" type="slidenum">
              <a:rPr lang="en-US" altLang="zh-CN" sz="1000">
                <a:latin typeface="Arial" panose="020B0604020202020204" pitchFamily="34" charset="0"/>
              </a:rPr>
              <a:pPr fontAlgn="base">
                <a:spcBef>
                  <a:spcPct val="0"/>
                </a:spcBef>
                <a:spcAft>
                  <a:spcPct val="0"/>
                </a:spcAft>
              </a:pPr>
              <a:t>98</a:t>
            </a:fld>
            <a:endParaRPr lang="en-US" altLang="zh-CN" sz="1000">
              <a:latin typeface="Arial" panose="020B0604020202020204" pitchFamily="34" charset="0"/>
            </a:endParaRPr>
          </a:p>
        </p:txBody>
      </p:sp>
      <p:sp>
        <p:nvSpPr>
          <p:cNvPr id="4" name="标题 3"/>
          <p:cNvSpPr>
            <a:spLocks noGrp="1"/>
          </p:cNvSpPr>
          <p:nvPr>
            <p:ph type="title"/>
          </p:nvPr>
        </p:nvSpPr>
        <p:spPr>
          <a:xfrm>
            <a:off x="600869" y="114301"/>
            <a:ext cx="8229600" cy="1143000"/>
          </a:xfrm>
        </p:spPr>
        <p:txBody>
          <a:bodyPr/>
          <a:lstStyle/>
          <a:p>
            <a:pPr fontAlgn="auto">
              <a:spcAft>
                <a:spcPts val="0"/>
              </a:spcAft>
              <a:defRPr/>
            </a:pPr>
            <a:r>
              <a:rPr lang="en-US" altLang="zh-CN" sz="3075" dirty="0" smtClean="0"/>
              <a:t>Command </a:t>
            </a:r>
            <a:r>
              <a:rPr lang="en-US" altLang="zh-CN" sz="3075" dirty="0"/>
              <a:t>Line </a:t>
            </a:r>
            <a:r>
              <a:rPr lang="en-US" altLang="zh-CN" sz="3075" dirty="0" smtClean="0"/>
              <a:t>Arguments</a:t>
            </a:r>
            <a:r>
              <a:rPr lang="zh-CN" altLang="en-US" sz="3075" dirty="0" smtClean="0"/>
              <a:t>命令行参数</a:t>
            </a:r>
            <a:endParaRPr lang="zh-CN" altLang="en-US" sz="3075" dirty="0"/>
          </a:p>
        </p:txBody>
      </p:sp>
      <p:sp>
        <p:nvSpPr>
          <p:cNvPr id="5" name="矩形 4"/>
          <p:cNvSpPr/>
          <p:nvPr/>
        </p:nvSpPr>
        <p:spPr>
          <a:xfrm>
            <a:off x="1042988" y="1989138"/>
            <a:ext cx="5832475" cy="3028521"/>
          </a:xfrm>
          <a:prstGeom prst="rect">
            <a:avLst/>
          </a:prstGeom>
          <a:solidFill>
            <a:schemeClr val="bg1">
              <a:lumMod val="85000"/>
            </a:schemeClr>
          </a:solidFill>
        </p:spPr>
        <p:txBody>
          <a:bodyPr>
            <a:spAutoFit/>
          </a:bodyPr>
          <a:lstStyle/>
          <a:p>
            <a:pPr eaLnBrk="1" fontAlgn="auto" hangingPunct="1">
              <a:spcBef>
                <a:spcPct val="20000"/>
              </a:spcBef>
              <a:spcAft>
                <a:spcPts val="0"/>
              </a:spcAft>
              <a:buClr>
                <a:schemeClr val="folHlink"/>
              </a:buClr>
              <a:buSzPct val="60000"/>
              <a:buFont typeface="Wingdings" pitchFamily="2" charset="2"/>
              <a:buNone/>
              <a:defRPr/>
            </a:pPr>
            <a:r>
              <a:rPr lang="en-US" altLang="zh-CN" b="1" dirty="0">
                <a:latin typeface="Arial" charset="0"/>
                <a:ea typeface="黑体" pitchFamily="2" charset="-122"/>
              </a:rPr>
              <a:t>public class Test {</a:t>
            </a:r>
          </a:p>
          <a:p>
            <a:pPr eaLnBrk="1" fontAlgn="auto" hangingPunct="1">
              <a:spcBef>
                <a:spcPct val="20000"/>
              </a:spcBef>
              <a:spcAft>
                <a:spcPts val="0"/>
              </a:spcAft>
              <a:buClr>
                <a:schemeClr val="folHlink"/>
              </a:buClr>
              <a:buSzPct val="60000"/>
              <a:buFont typeface="Wingdings" pitchFamily="2" charset="2"/>
              <a:buNone/>
              <a:defRPr/>
            </a:pPr>
            <a:endParaRPr lang="zh-CN" altLang="en-US" dirty="0">
              <a:latin typeface="Arial" charset="0"/>
              <a:ea typeface="黑体" pitchFamily="2" charset="-122"/>
            </a:endParaRPr>
          </a:p>
          <a:p>
            <a:pPr eaLnBrk="1" fontAlgn="auto" hangingPunct="1">
              <a:spcBef>
                <a:spcPct val="20000"/>
              </a:spcBef>
              <a:spcAft>
                <a:spcPts val="0"/>
              </a:spcAft>
              <a:buClr>
                <a:schemeClr val="folHlink"/>
              </a:buClr>
              <a:buSzPct val="60000"/>
              <a:buFont typeface="Wingdings" pitchFamily="2" charset="2"/>
              <a:buNone/>
              <a:defRPr/>
            </a:pPr>
            <a:r>
              <a:rPr lang="en-US" altLang="zh-CN" b="1" dirty="0">
                <a:latin typeface="Arial" charset="0"/>
                <a:ea typeface="黑体" pitchFamily="2" charset="-122"/>
              </a:rPr>
              <a:t>public static void main(String[] </a:t>
            </a:r>
            <a:r>
              <a:rPr lang="en-US" altLang="zh-CN" b="1" dirty="0" err="1">
                <a:latin typeface="Arial" charset="0"/>
                <a:ea typeface="黑体" pitchFamily="2" charset="-122"/>
              </a:rPr>
              <a:t>args</a:t>
            </a:r>
            <a:r>
              <a:rPr lang="en-US" altLang="zh-CN" b="1" dirty="0">
                <a:latin typeface="Arial" charset="0"/>
                <a:ea typeface="黑体" pitchFamily="2" charset="-122"/>
              </a:rPr>
              <a:t>) {</a:t>
            </a:r>
          </a:p>
          <a:p>
            <a:pPr eaLnBrk="1" fontAlgn="auto" hangingPunct="1">
              <a:spcBef>
                <a:spcPct val="20000"/>
              </a:spcBef>
              <a:spcAft>
                <a:spcPts val="0"/>
              </a:spcAft>
              <a:buClr>
                <a:schemeClr val="folHlink"/>
              </a:buClr>
              <a:buSzPct val="60000"/>
              <a:buFont typeface="Wingdings" pitchFamily="2" charset="2"/>
              <a:buNone/>
              <a:defRPr/>
            </a:pPr>
            <a:r>
              <a:rPr lang="en-US" altLang="zh-CN" dirty="0">
                <a:latin typeface="Arial" charset="0"/>
                <a:ea typeface="黑体" pitchFamily="2" charset="-122"/>
              </a:rPr>
              <a:t>       String arg1 = </a:t>
            </a:r>
            <a:r>
              <a:rPr lang="en-US" altLang="zh-CN" dirty="0" err="1">
                <a:latin typeface="Arial" charset="0"/>
                <a:ea typeface="黑体" pitchFamily="2" charset="-122"/>
              </a:rPr>
              <a:t>args</a:t>
            </a:r>
            <a:r>
              <a:rPr lang="en-US" altLang="zh-CN" dirty="0">
                <a:latin typeface="Arial" charset="0"/>
                <a:ea typeface="黑体" pitchFamily="2" charset="-122"/>
              </a:rPr>
              <a:t>[0];</a:t>
            </a:r>
          </a:p>
          <a:p>
            <a:pPr eaLnBrk="1" fontAlgn="auto" hangingPunct="1">
              <a:spcBef>
                <a:spcPct val="20000"/>
              </a:spcBef>
              <a:spcAft>
                <a:spcPts val="0"/>
              </a:spcAft>
              <a:buClr>
                <a:schemeClr val="folHlink"/>
              </a:buClr>
              <a:buSzPct val="60000"/>
              <a:buFont typeface="Wingdings" pitchFamily="2" charset="2"/>
              <a:buNone/>
              <a:defRPr/>
            </a:pPr>
            <a:r>
              <a:rPr lang="en-US" altLang="zh-CN" dirty="0">
                <a:latin typeface="Arial" charset="0"/>
                <a:ea typeface="黑体" pitchFamily="2" charset="-122"/>
              </a:rPr>
              <a:t>       </a:t>
            </a:r>
            <a:r>
              <a:rPr lang="en-US" altLang="zh-CN" b="1" dirty="0" err="1">
                <a:latin typeface="Arial" charset="0"/>
                <a:ea typeface="黑体" pitchFamily="2" charset="-122"/>
              </a:rPr>
              <a:t>int</a:t>
            </a:r>
            <a:r>
              <a:rPr lang="en-US" altLang="zh-CN" b="1" dirty="0">
                <a:latin typeface="Arial" charset="0"/>
                <a:ea typeface="黑体" pitchFamily="2" charset="-122"/>
              </a:rPr>
              <a:t> arg2 = </a:t>
            </a:r>
            <a:r>
              <a:rPr lang="en-US" altLang="zh-CN" b="1" dirty="0" err="1">
                <a:latin typeface="Arial" charset="0"/>
                <a:ea typeface="黑体" pitchFamily="2" charset="-122"/>
              </a:rPr>
              <a:t>Integer.</a:t>
            </a:r>
            <a:r>
              <a:rPr lang="en-US" altLang="zh-CN" b="1" i="1" dirty="0" err="1">
                <a:latin typeface="Arial" charset="0"/>
                <a:ea typeface="黑体" pitchFamily="2" charset="-122"/>
              </a:rPr>
              <a:t>parseInt</a:t>
            </a:r>
            <a:r>
              <a:rPr lang="en-US" altLang="zh-CN" b="1" i="1" dirty="0">
                <a:latin typeface="Arial" charset="0"/>
                <a:ea typeface="黑体" pitchFamily="2" charset="-122"/>
              </a:rPr>
              <a:t>(</a:t>
            </a:r>
            <a:r>
              <a:rPr lang="en-US" altLang="zh-CN" b="1" i="1" dirty="0" err="1">
                <a:latin typeface="Arial" charset="0"/>
                <a:ea typeface="黑体" pitchFamily="2" charset="-122"/>
              </a:rPr>
              <a:t>args</a:t>
            </a:r>
            <a:r>
              <a:rPr lang="en-US" altLang="zh-CN" b="1" i="1" dirty="0">
                <a:latin typeface="Arial" charset="0"/>
                <a:ea typeface="黑体" pitchFamily="2" charset="-122"/>
              </a:rPr>
              <a:t>[1]);</a:t>
            </a:r>
          </a:p>
          <a:p>
            <a:pPr eaLnBrk="1" fontAlgn="auto" hangingPunct="1">
              <a:spcBef>
                <a:spcPct val="20000"/>
              </a:spcBef>
              <a:spcAft>
                <a:spcPts val="0"/>
              </a:spcAft>
              <a:buClr>
                <a:schemeClr val="folHlink"/>
              </a:buClr>
              <a:buSzPct val="60000"/>
              <a:buFont typeface="Wingdings" pitchFamily="2" charset="2"/>
              <a:buNone/>
              <a:defRPr/>
            </a:pPr>
            <a:r>
              <a:rPr lang="en-US" altLang="zh-CN" dirty="0">
                <a:latin typeface="Arial" charset="0"/>
                <a:ea typeface="黑体" pitchFamily="2" charset="-122"/>
              </a:rPr>
              <a:t>       </a:t>
            </a:r>
            <a:r>
              <a:rPr lang="en-US" altLang="zh-CN" dirty="0" err="1">
                <a:latin typeface="Arial" charset="0"/>
                <a:ea typeface="黑体" pitchFamily="2" charset="-122"/>
              </a:rPr>
              <a:t>System.</a:t>
            </a:r>
            <a:r>
              <a:rPr lang="en-US" altLang="zh-CN" i="1" dirty="0" err="1">
                <a:latin typeface="Arial" charset="0"/>
                <a:ea typeface="黑体" pitchFamily="2" charset="-122"/>
              </a:rPr>
              <a:t>out.println</a:t>
            </a:r>
            <a:r>
              <a:rPr lang="en-US" altLang="zh-CN" i="1" dirty="0">
                <a:latin typeface="Arial" charset="0"/>
                <a:ea typeface="黑体" pitchFamily="2" charset="-122"/>
              </a:rPr>
              <a:t>(arg1);</a:t>
            </a:r>
          </a:p>
          <a:p>
            <a:pPr eaLnBrk="1" fontAlgn="auto" hangingPunct="1">
              <a:spcBef>
                <a:spcPct val="20000"/>
              </a:spcBef>
              <a:spcAft>
                <a:spcPts val="0"/>
              </a:spcAft>
              <a:buClr>
                <a:schemeClr val="folHlink"/>
              </a:buClr>
              <a:buSzPct val="60000"/>
              <a:buFont typeface="Wingdings" pitchFamily="2" charset="2"/>
              <a:buNone/>
              <a:defRPr/>
            </a:pPr>
            <a:r>
              <a:rPr lang="en-US" altLang="zh-CN" dirty="0">
                <a:latin typeface="Arial" charset="0"/>
                <a:ea typeface="黑体" pitchFamily="2" charset="-122"/>
              </a:rPr>
              <a:t>       </a:t>
            </a:r>
            <a:r>
              <a:rPr lang="en-US" altLang="zh-CN" dirty="0" err="1">
                <a:latin typeface="Arial" charset="0"/>
                <a:ea typeface="黑体" pitchFamily="2" charset="-122"/>
              </a:rPr>
              <a:t>System.</a:t>
            </a:r>
            <a:r>
              <a:rPr lang="en-US" altLang="zh-CN" i="1" dirty="0" err="1">
                <a:latin typeface="Arial" charset="0"/>
                <a:ea typeface="黑体" pitchFamily="2" charset="-122"/>
              </a:rPr>
              <a:t>out.println</a:t>
            </a:r>
            <a:r>
              <a:rPr lang="en-US" altLang="zh-CN" i="1" dirty="0">
                <a:latin typeface="Arial" charset="0"/>
                <a:ea typeface="黑体" pitchFamily="2" charset="-122"/>
              </a:rPr>
              <a:t>(arg2);</a:t>
            </a:r>
          </a:p>
          <a:p>
            <a:pPr eaLnBrk="1" fontAlgn="auto" hangingPunct="1">
              <a:spcBef>
                <a:spcPct val="20000"/>
              </a:spcBef>
              <a:spcAft>
                <a:spcPts val="0"/>
              </a:spcAft>
              <a:buClr>
                <a:schemeClr val="folHlink"/>
              </a:buClr>
              <a:buSzPct val="60000"/>
              <a:buFont typeface="Wingdings" pitchFamily="2" charset="2"/>
              <a:buNone/>
              <a:defRPr/>
            </a:pPr>
            <a:r>
              <a:rPr lang="en-US" altLang="zh-CN" dirty="0" smtClean="0">
                <a:latin typeface="Arial" charset="0"/>
                <a:ea typeface="黑体" pitchFamily="2" charset="-122"/>
              </a:rPr>
              <a:t>    }</a:t>
            </a:r>
            <a:endParaRPr lang="en-US" altLang="zh-CN" dirty="0">
              <a:latin typeface="Arial" charset="0"/>
              <a:ea typeface="黑体" pitchFamily="2" charset="-122"/>
            </a:endParaRPr>
          </a:p>
          <a:p>
            <a:pPr eaLnBrk="1" fontAlgn="auto" hangingPunct="1">
              <a:spcBef>
                <a:spcPct val="20000"/>
              </a:spcBef>
              <a:spcAft>
                <a:spcPts val="0"/>
              </a:spcAft>
              <a:buClr>
                <a:schemeClr val="folHlink"/>
              </a:buClr>
              <a:buSzPct val="60000"/>
              <a:buFont typeface="Wingdings" pitchFamily="2" charset="2"/>
              <a:buNone/>
              <a:defRPr/>
            </a:pPr>
            <a:r>
              <a:rPr lang="en-US" altLang="zh-CN" dirty="0">
                <a:latin typeface="Arial" charset="0"/>
                <a:ea typeface="黑体" pitchFamily="2" charset="-122"/>
              </a:rPr>
              <a:t>}</a:t>
            </a:r>
            <a:endParaRPr lang="zh-CN" altLang="en-US" dirty="0">
              <a:latin typeface="Arial" charset="0"/>
              <a:ea typeface="黑体" pitchFamily="2" charset="-122"/>
            </a:endParaRPr>
          </a:p>
        </p:txBody>
      </p:sp>
      <p:pic>
        <p:nvPicPr>
          <p:cNvPr id="66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1088" y="2720975"/>
            <a:ext cx="259715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7596188" y="3141663"/>
            <a:ext cx="360362" cy="2159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20000"/>
              </a:spcBef>
              <a:spcAft>
                <a:spcPts val="0"/>
              </a:spcAft>
              <a:buClr>
                <a:schemeClr val="folHlink"/>
              </a:buClr>
              <a:buSzPct val="60000"/>
              <a:buFont typeface="Wingdings" pitchFamily="2" charset="2"/>
              <a:buNone/>
              <a:defRPr/>
            </a:pPr>
            <a:endParaRPr lang="zh-CN" altLang="en-US"/>
          </a:p>
        </p:txBody>
      </p:sp>
      <p:sp>
        <p:nvSpPr>
          <p:cNvPr id="9" name="矩形 8"/>
          <p:cNvSpPr/>
          <p:nvPr/>
        </p:nvSpPr>
        <p:spPr>
          <a:xfrm>
            <a:off x="8027988" y="3141663"/>
            <a:ext cx="360362" cy="2159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20000"/>
              </a:spcBef>
              <a:spcAft>
                <a:spcPts val="0"/>
              </a:spcAft>
              <a:buClr>
                <a:schemeClr val="folHlink"/>
              </a:buClr>
              <a:buSzPct val="60000"/>
              <a:buFont typeface="Wingdings" pitchFamily="2" charset="2"/>
              <a:buNone/>
              <a:defRPr/>
            </a:pPr>
            <a:endParaRPr lang="zh-CN" altLang="en-US"/>
          </a:p>
        </p:txBody>
      </p:sp>
      <p:cxnSp>
        <p:nvCxnSpPr>
          <p:cNvPr id="11" name="直接箭头连接符 10"/>
          <p:cNvCxnSpPr/>
          <p:nvPr/>
        </p:nvCxnSpPr>
        <p:spPr>
          <a:xfrm flipV="1">
            <a:off x="3959225" y="3249613"/>
            <a:ext cx="3500438" cy="349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710238" y="3402013"/>
            <a:ext cx="2390775" cy="2635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66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5445125"/>
            <a:ext cx="64484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15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150" y="5311775"/>
            <a:ext cx="22002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p:cNvSpPr/>
          <p:nvPr/>
        </p:nvSpPr>
        <p:spPr>
          <a:xfrm>
            <a:off x="2411413" y="6092825"/>
            <a:ext cx="360362" cy="2159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20000"/>
              </a:spcBef>
              <a:spcAft>
                <a:spcPts val="0"/>
              </a:spcAft>
              <a:buClr>
                <a:schemeClr val="folHlink"/>
              </a:buClr>
              <a:buSzPct val="60000"/>
              <a:buFont typeface="Wingdings" pitchFamily="2" charset="2"/>
              <a:buNone/>
              <a:defRPr/>
            </a:pPr>
            <a:endParaRPr lang="zh-CN" altLang="en-US"/>
          </a:p>
        </p:txBody>
      </p:sp>
      <p:sp>
        <p:nvSpPr>
          <p:cNvPr id="22" name="矩形 21"/>
          <p:cNvSpPr/>
          <p:nvPr/>
        </p:nvSpPr>
        <p:spPr>
          <a:xfrm>
            <a:off x="2700338" y="6092825"/>
            <a:ext cx="358775" cy="2159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20000"/>
              </a:spcBef>
              <a:spcAft>
                <a:spcPts val="0"/>
              </a:spcAft>
              <a:buClr>
                <a:schemeClr val="folHlink"/>
              </a:buClr>
              <a:buSzPct val="60000"/>
              <a:buFont typeface="Wingdings" pitchFamily="2" charset="2"/>
              <a:buNone/>
              <a:defRPr/>
            </a:pPr>
            <a:endParaRPr lang="zh-CN" altLang="en-US"/>
          </a:p>
        </p:txBody>
      </p:sp>
      <p:cxnSp>
        <p:nvCxnSpPr>
          <p:cNvPr id="23" name="直接箭头连接符 22"/>
          <p:cNvCxnSpPr/>
          <p:nvPr/>
        </p:nvCxnSpPr>
        <p:spPr>
          <a:xfrm flipH="1">
            <a:off x="2592388" y="3436938"/>
            <a:ext cx="850900" cy="265588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22" idx="0"/>
          </p:cNvCxnSpPr>
          <p:nvPr/>
        </p:nvCxnSpPr>
        <p:spPr>
          <a:xfrm flipH="1">
            <a:off x="2879725" y="3848100"/>
            <a:ext cx="2413000" cy="22447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61507"/>
                                        </p:tgtEl>
                                        <p:attrNameLst>
                                          <p:attrName>style.visibility</p:attrName>
                                        </p:attrNameLst>
                                      </p:cBhvr>
                                      <p:to>
                                        <p:strVal val="visible"/>
                                      </p:to>
                                    </p:set>
                                    <p:animEffect transition="in" filter="fade">
                                      <p:cBhvr>
                                        <p:cTn id="7" dur="500"/>
                                        <p:tgtEl>
                                          <p:spTgt spid="661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66150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66151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1" grpId="0" animBg="1"/>
      <p:bldP spid="2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fontAlgn="base">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FC749EB4-9001-4831-B3DA-021027A9308D}" type="slidenum">
              <a:rPr lang="en-US" altLang="zh-CN" sz="1000">
                <a:latin typeface="Arial" panose="020B0604020202020204" pitchFamily="34" charset="0"/>
              </a:rPr>
              <a:pPr fontAlgn="base">
                <a:spcBef>
                  <a:spcPct val="0"/>
                </a:spcBef>
                <a:spcAft>
                  <a:spcPct val="0"/>
                </a:spcAft>
              </a:pPr>
              <a:t>99</a:t>
            </a:fld>
            <a:endParaRPr lang="en-US" altLang="zh-CN" sz="1000">
              <a:latin typeface="Arial" panose="020B0604020202020204" pitchFamily="34" charset="0"/>
            </a:endParaRPr>
          </a:p>
        </p:txBody>
      </p:sp>
      <p:sp>
        <p:nvSpPr>
          <p:cNvPr id="4" name="标题 3"/>
          <p:cNvSpPr>
            <a:spLocks noGrp="1"/>
          </p:cNvSpPr>
          <p:nvPr>
            <p:ph type="title"/>
          </p:nvPr>
        </p:nvSpPr>
        <p:spPr/>
        <p:txBody>
          <a:bodyPr/>
          <a:lstStyle/>
          <a:p>
            <a:pPr fontAlgn="auto">
              <a:spcAft>
                <a:spcPts val="0"/>
              </a:spcAft>
              <a:defRPr/>
            </a:pPr>
            <a:r>
              <a:rPr lang="en-US" altLang="zh-CN" sz="3075" dirty="0" smtClean="0"/>
              <a:t>Command Line Input</a:t>
            </a:r>
            <a:endParaRPr lang="zh-CN" altLang="en-US" sz="3075" dirty="0"/>
          </a:p>
        </p:txBody>
      </p:sp>
      <p:sp>
        <p:nvSpPr>
          <p:cNvPr id="5" name="矩形 4"/>
          <p:cNvSpPr/>
          <p:nvPr/>
        </p:nvSpPr>
        <p:spPr>
          <a:xfrm>
            <a:off x="623888" y="1333500"/>
            <a:ext cx="7596187" cy="4690515"/>
          </a:xfrm>
          <a:prstGeom prst="rect">
            <a:avLst/>
          </a:prstGeom>
          <a:solidFill>
            <a:schemeClr val="bg1">
              <a:lumMod val="85000"/>
            </a:schemeClr>
          </a:solidFill>
        </p:spPr>
        <p:txBody>
          <a:bodyPr>
            <a:spAutoFit/>
          </a:bodyPr>
          <a:lstStyle/>
          <a:p>
            <a:pPr eaLnBrk="1" fontAlgn="auto" hangingPunct="1">
              <a:spcBef>
                <a:spcPct val="20000"/>
              </a:spcBef>
              <a:spcAft>
                <a:spcPts val="0"/>
              </a:spcAft>
              <a:buClr>
                <a:schemeClr val="folHlink"/>
              </a:buClr>
              <a:buSzPct val="60000"/>
              <a:buFont typeface="Wingdings" pitchFamily="2" charset="2"/>
              <a:buNone/>
              <a:defRPr/>
            </a:pPr>
            <a:r>
              <a:rPr lang="en-US" altLang="zh-CN" b="1" dirty="0">
                <a:solidFill>
                  <a:srgbClr val="FF0000"/>
                </a:solidFill>
                <a:latin typeface="Arial" charset="0"/>
                <a:ea typeface="黑体" pitchFamily="2" charset="-122"/>
              </a:rPr>
              <a:t>import </a:t>
            </a:r>
            <a:r>
              <a:rPr lang="en-US" altLang="zh-CN" b="1" dirty="0" err="1">
                <a:solidFill>
                  <a:srgbClr val="FF0000"/>
                </a:solidFill>
                <a:latin typeface="Arial" charset="0"/>
                <a:ea typeface="黑体" pitchFamily="2" charset="-122"/>
              </a:rPr>
              <a:t>java.util.Scanner</a:t>
            </a:r>
            <a:r>
              <a:rPr lang="en-US" altLang="zh-CN" b="1" dirty="0">
                <a:solidFill>
                  <a:srgbClr val="FF0000"/>
                </a:solidFill>
                <a:latin typeface="Arial" charset="0"/>
                <a:ea typeface="黑体" pitchFamily="2" charset="-122"/>
              </a:rPr>
              <a:t>;</a:t>
            </a:r>
          </a:p>
          <a:p>
            <a:pPr eaLnBrk="1" fontAlgn="auto" hangingPunct="1">
              <a:spcBef>
                <a:spcPct val="20000"/>
              </a:spcBef>
              <a:spcAft>
                <a:spcPts val="0"/>
              </a:spcAft>
              <a:buClr>
                <a:schemeClr val="folHlink"/>
              </a:buClr>
              <a:buSzPct val="60000"/>
              <a:buFont typeface="Wingdings" pitchFamily="2" charset="2"/>
              <a:buNone/>
              <a:defRPr/>
            </a:pPr>
            <a:endParaRPr lang="zh-CN" altLang="en-US" dirty="0">
              <a:latin typeface="Arial" charset="0"/>
              <a:ea typeface="黑体" pitchFamily="2" charset="-122"/>
            </a:endParaRPr>
          </a:p>
          <a:p>
            <a:pPr eaLnBrk="1" fontAlgn="auto" hangingPunct="1">
              <a:spcBef>
                <a:spcPct val="20000"/>
              </a:spcBef>
              <a:spcAft>
                <a:spcPts val="0"/>
              </a:spcAft>
              <a:buClr>
                <a:schemeClr val="folHlink"/>
              </a:buClr>
              <a:buSzPct val="60000"/>
              <a:buFont typeface="Wingdings" pitchFamily="2" charset="2"/>
              <a:buNone/>
              <a:defRPr/>
            </a:pPr>
            <a:r>
              <a:rPr lang="en-US" altLang="zh-CN" b="1" dirty="0">
                <a:latin typeface="Arial" charset="0"/>
                <a:ea typeface="黑体" pitchFamily="2" charset="-122"/>
              </a:rPr>
              <a:t>public class Test {</a:t>
            </a:r>
          </a:p>
          <a:p>
            <a:pPr eaLnBrk="1" fontAlgn="auto" hangingPunct="1">
              <a:spcBef>
                <a:spcPct val="20000"/>
              </a:spcBef>
              <a:spcAft>
                <a:spcPts val="0"/>
              </a:spcAft>
              <a:buClr>
                <a:schemeClr val="folHlink"/>
              </a:buClr>
              <a:buSzPct val="60000"/>
              <a:buFont typeface="Wingdings" pitchFamily="2" charset="2"/>
              <a:buNone/>
              <a:defRPr/>
            </a:pPr>
            <a:endParaRPr lang="zh-CN" altLang="en-US" dirty="0">
              <a:latin typeface="Arial" charset="0"/>
              <a:ea typeface="黑体" pitchFamily="2" charset="-122"/>
            </a:endParaRPr>
          </a:p>
          <a:p>
            <a:pPr eaLnBrk="1" fontAlgn="auto" hangingPunct="1">
              <a:spcBef>
                <a:spcPct val="20000"/>
              </a:spcBef>
              <a:spcAft>
                <a:spcPts val="0"/>
              </a:spcAft>
              <a:buClr>
                <a:schemeClr val="folHlink"/>
              </a:buClr>
              <a:buSzPct val="60000"/>
              <a:buFont typeface="Wingdings" pitchFamily="2" charset="2"/>
              <a:buNone/>
              <a:defRPr/>
            </a:pPr>
            <a:r>
              <a:rPr lang="en-US" altLang="zh-CN" b="1" dirty="0">
                <a:latin typeface="Arial" charset="0"/>
                <a:ea typeface="黑体" pitchFamily="2" charset="-122"/>
              </a:rPr>
              <a:t>public static void main(String[] </a:t>
            </a:r>
            <a:r>
              <a:rPr lang="en-US" altLang="zh-CN" b="1" dirty="0" err="1">
                <a:latin typeface="Arial" charset="0"/>
                <a:ea typeface="黑体" pitchFamily="2" charset="-122"/>
              </a:rPr>
              <a:t>args</a:t>
            </a:r>
            <a:r>
              <a:rPr lang="en-US" altLang="zh-CN" b="1" dirty="0">
                <a:latin typeface="Arial" charset="0"/>
                <a:ea typeface="黑体" pitchFamily="2" charset="-122"/>
              </a:rPr>
              <a:t>) {</a:t>
            </a:r>
          </a:p>
          <a:p>
            <a:pPr eaLnBrk="1" fontAlgn="auto" hangingPunct="1">
              <a:spcBef>
                <a:spcPct val="20000"/>
              </a:spcBef>
              <a:spcAft>
                <a:spcPts val="0"/>
              </a:spcAft>
              <a:buClr>
                <a:schemeClr val="folHlink"/>
              </a:buClr>
              <a:buSzPct val="60000"/>
              <a:buFont typeface="Wingdings" pitchFamily="2" charset="2"/>
              <a:buNone/>
              <a:defRPr/>
            </a:pPr>
            <a:r>
              <a:rPr lang="en-US" altLang="zh-CN" dirty="0">
                <a:latin typeface="Arial" charset="0"/>
                <a:ea typeface="黑体" pitchFamily="2" charset="-122"/>
              </a:rPr>
              <a:t>       Scanner </a:t>
            </a:r>
            <a:r>
              <a:rPr lang="en-US" altLang="zh-CN" dirty="0" err="1">
                <a:latin typeface="Arial" charset="0"/>
                <a:ea typeface="黑体" pitchFamily="2" charset="-122"/>
              </a:rPr>
              <a:t>scanner</a:t>
            </a:r>
            <a:r>
              <a:rPr lang="en-US" altLang="zh-CN" dirty="0">
                <a:latin typeface="Arial" charset="0"/>
                <a:ea typeface="黑体" pitchFamily="2" charset="-122"/>
              </a:rPr>
              <a:t> = </a:t>
            </a:r>
            <a:r>
              <a:rPr lang="en-US" altLang="zh-CN" b="1" dirty="0">
                <a:latin typeface="Arial" charset="0"/>
                <a:ea typeface="黑体" pitchFamily="2" charset="-122"/>
              </a:rPr>
              <a:t>new Scanner(System.</a:t>
            </a:r>
            <a:r>
              <a:rPr lang="en-US" altLang="zh-CN" b="1" i="1" dirty="0">
                <a:latin typeface="Arial" charset="0"/>
                <a:ea typeface="黑体" pitchFamily="2" charset="-122"/>
              </a:rPr>
              <a:t>in);</a:t>
            </a:r>
          </a:p>
          <a:p>
            <a:pPr eaLnBrk="1" fontAlgn="auto" hangingPunct="1">
              <a:spcBef>
                <a:spcPct val="20000"/>
              </a:spcBef>
              <a:spcAft>
                <a:spcPts val="0"/>
              </a:spcAft>
              <a:buClr>
                <a:schemeClr val="folHlink"/>
              </a:buClr>
              <a:buSzPct val="60000"/>
              <a:buFont typeface="Wingdings" pitchFamily="2" charset="2"/>
              <a:buNone/>
              <a:defRPr/>
            </a:pPr>
            <a:r>
              <a:rPr lang="en-US" altLang="zh-CN" dirty="0">
                <a:latin typeface="Arial" charset="0"/>
                <a:ea typeface="黑体" pitchFamily="2" charset="-122"/>
              </a:rPr>
              <a:t>       </a:t>
            </a:r>
            <a:r>
              <a:rPr lang="en-US" altLang="zh-CN" dirty="0" err="1">
                <a:latin typeface="Arial" charset="0"/>
                <a:ea typeface="黑体" pitchFamily="2" charset="-122"/>
              </a:rPr>
              <a:t>System.</a:t>
            </a:r>
            <a:r>
              <a:rPr lang="en-US" altLang="zh-CN" i="1" dirty="0" err="1">
                <a:latin typeface="Arial" charset="0"/>
                <a:ea typeface="黑体" pitchFamily="2" charset="-122"/>
              </a:rPr>
              <a:t>out.println</a:t>
            </a:r>
            <a:r>
              <a:rPr lang="en-US" altLang="zh-CN" i="1" dirty="0">
                <a:latin typeface="Arial" charset="0"/>
                <a:ea typeface="黑体" pitchFamily="2" charset="-122"/>
              </a:rPr>
              <a:t>("Input a integer:");</a:t>
            </a:r>
          </a:p>
          <a:p>
            <a:pPr eaLnBrk="1" fontAlgn="auto" hangingPunct="1">
              <a:spcBef>
                <a:spcPct val="20000"/>
              </a:spcBef>
              <a:spcAft>
                <a:spcPts val="0"/>
              </a:spcAft>
              <a:buClr>
                <a:schemeClr val="folHlink"/>
              </a:buClr>
              <a:buSzPct val="60000"/>
              <a:buFont typeface="Wingdings" pitchFamily="2" charset="2"/>
              <a:buNone/>
              <a:defRPr/>
            </a:pPr>
            <a:r>
              <a:rPr lang="en-US" altLang="zh-CN" dirty="0">
                <a:latin typeface="Arial" charset="0"/>
                <a:ea typeface="黑体" pitchFamily="2" charset="-122"/>
              </a:rPr>
              <a:t>       </a:t>
            </a:r>
            <a:r>
              <a:rPr lang="en-US" altLang="zh-CN" b="1" dirty="0" err="1">
                <a:latin typeface="Arial" charset="0"/>
                <a:ea typeface="黑体" pitchFamily="2" charset="-122"/>
              </a:rPr>
              <a:t>int</a:t>
            </a:r>
            <a:r>
              <a:rPr lang="en-US" altLang="zh-CN" b="1" dirty="0">
                <a:latin typeface="Arial" charset="0"/>
                <a:ea typeface="黑体" pitchFamily="2" charset="-122"/>
              </a:rPr>
              <a:t> </a:t>
            </a:r>
            <a:r>
              <a:rPr lang="en-US" altLang="zh-CN" b="1" dirty="0" err="1">
                <a:latin typeface="Arial" charset="0"/>
                <a:ea typeface="黑体" pitchFamily="2" charset="-122"/>
              </a:rPr>
              <a:t>i</a:t>
            </a:r>
            <a:r>
              <a:rPr lang="en-US" altLang="zh-CN" b="1" dirty="0">
                <a:latin typeface="Arial" charset="0"/>
                <a:ea typeface="黑体" pitchFamily="2" charset="-122"/>
              </a:rPr>
              <a:t> = </a:t>
            </a:r>
            <a:r>
              <a:rPr lang="en-US" altLang="zh-CN" b="1" dirty="0" err="1">
                <a:latin typeface="Arial" charset="0"/>
                <a:ea typeface="黑体" pitchFamily="2" charset="-122"/>
              </a:rPr>
              <a:t>scanner.nextInt</a:t>
            </a:r>
            <a:r>
              <a:rPr lang="en-US" altLang="zh-CN" b="1" dirty="0">
                <a:latin typeface="Arial" charset="0"/>
                <a:ea typeface="黑体" pitchFamily="2" charset="-122"/>
              </a:rPr>
              <a:t>();</a:t>
            </a:r>
          </a:p>
          <a:p>
            <a:pPr eaLnBrk="1" fontAlgn="auto" hangingPunct="1">
              <a:spcBef>
                <a:spcPct val="20000"/>
              </a:spcBef>
              <a:spcAft>
                <a:spcPts val="0"/>
              </a:spcAft>
              <a:buClr>
                <a:schemeClr val="folHlink"/>
              </a:buClr>
              <a:buSzPct val="60000"/>
              <a:buFont typeface="Wingdings" pitchFamily="2" charset="2"/>
              <a:buNone/>
              <a:defRPr/>
            </a:pPr>
            <a:r>
              <a:rPr lang="en-US" altLang="zh-CN" dirty="0">
                <a:latin typeface="Arial" charset="0"/>
                <a:ea typeface="黑体" pitchFamily="2" charset="-122"/>
              </a:rPr>
              <a:t>       </a:t>
            </a:r>
            <a:r>
              <a:rPr lang="en-US" altLang="zh-CN" dirty="0" err="1">
                <a:latin typeface="Arial" charset="0"/>
                <a:ea typeface="黑体" pitchFamily="2" charset="-122"/>
              </a:rPr>
              <a:t>System.</a:t>
            </a:r>
            <a:r>
              <a:rPr lang="en-US" altLang="zh-CN" i="1" dirty="0" err="1">
                <a:latin typeface="Arial" charset="0"/>
                <a:ea typeface="黑体" pitchFamily="2" charset="-122"/>
              </a:rPr>
              <a:t>out.println</a:t>
            </a:r>
            <a:r>
              <a:rPr lang="en-US" altLang="zh-CN" i="1" dirty="0">
                <a:latin typeface="Arial" charset="0"/>
                <a:ea typeface="黑体" pitchFamily="2" charset="-122"/>
              </a:rPr>
              <a:t>(</a:t>
            </a:r>
            <a:r>
              <a:rPr lang="en-US" altLang="zh-CN" i="1" dirty="0" err="1">
                <a:latin typeface="Arial" charset="0"/>
                <a:ea typeface="黑体" pitchFamily="2" charset="-122"/>
              </a:rPr>
              <a:t>i</a:t>
            </a:r>
            <a:r>
              <a:rPr lang="en-US" altLang="zh-CN" i="1" dirty="0">
                <a:latin typeface="Arial" charset="0"/>
                <a:ea typeface="黑体" pitchFamily="2" charset="-122"/>
              </a:rPr>
              <a:t>);</a:t>
            </a:r>
          </a:p>
          <a:p>
            <a:pPr eaLnBrk="1" fontAlgn="auto" hangingPunct="1">
              <a:spcBef>
                <a:spcPct val="20000"/>
              </a:spcBef>
              <a:spcAft>
                <a:spcPts val="0"/>
              </a:spcAft>
              <a:buClr>
                <a:schemeClr val="folHlink"/>
              </a:buClr>
              <a:buSzPct val="60000"/>
              <a:buFont typeface="Wingdings" pitchFamily="2" charset="2"/>
              <a:buNone/>
              <a:defRPr/>
            </a:pPr>
            <a:r>
              <a:rPr lang="en-US" altLang="zh-CN" dirty="0">
                <a:latin typeface="Arial" charset="0"/>
                <a:ea typeface="黑体" pitchFamily="2" charset="-122"/>
              </a:rPr>
              <a:t>       </a:t>
            </a:r>
            <a:r>
              <a:rPr lang="en-US" altLang="zh-CN" dirty="0" err="1">
                <a:latin typeface="Arial" charset="0"/>
                <a:ea typeface="黑体" pitchFamily="2" charset="-122"/>
              </a:rPr>
              <a:t>System.</a:t>
            </a:r>
            <a:r>
              <a:rPr lang="en-US" altLang="zh-CN" i="1" dirty="0" err="1">
                <a:latin typeface="Arial" charset="0"/>
                <a:ea typeface="黑体" pitchFamily="2" charset="-122"/>
              </a:rPr>
              <a:t>out.println</a:t>
            </a:r>
            <a:r>
              <a:rPr lang="en-US" altLang="zh-CN" i="1" dirty="0">
                <a:latin typeface="Arial" charset="0"/>
                <a:ea typeface="黑体" pitchFamily="2" charset="-122"/>
              </a:rPr>
              <a:t>("Input a String:");</a:t>
            </a:r>
          </a:p>
          <a:p>
            <a:pPr eaLnBrk="1" fontAlgn="auto" hangingPunct="1">
              <a:spcBef>
                <a:spcPct val="20000"/>
              </a:spcBef>
              <a:spcAft>
                <a:spcPts val="0"/>
              </a:spcAft>
              <a:buClr>
                <a:schemeClr val="folHlink"/>
              </a:buClr>
              <a:buSzPct val="60000"/>
              <a:buFont typeface="Wingdings" pitchFamily="2" charset="2"/>
              <a:buNone/>
              <a:defRPr/>
            </a:pPr>
            <a:r>
              <a:rPr lang="en-US" altLang="zh-CN" dirty="0">
                <a:latin typeface="Arial" charset="0"/>
                <a:ea typeface="黑体" pitchFamily="2" charset="-122"/>
              </a:rPr>
              <a:t>       String s = </a:t>
            </a:r>
            <a:r>
              <a:rPr lang="en-US" altLang="zh-CN" dirty="0" err="1">
                <a:latin typeface="Arial" charset="0"/>
                <a:ea typeface="黑体" pitchFamily="2" charset="-122"/>
              </a:rPr>
              <a:t>scanner.next</a:t>
            </a:r>
            <a:r>
              <a:rPr lang="en-US" altLang="zh-CN" dirty="0">
                <a:latin typeface="Arial" charset="0"/>
                <a:ea typeface="黑体" pitchFamily="2" charset="-122"/>
              </a:rPr>
              <a:t>();</a:t>
            </a:r>
          </a:p>
          <a:p>
            <a:pPr eaLnBrk="1" fontAlgn="auto" hangingPunct="1">
              <a:spcBef>
                <a:spcPct val="20000"/>
              </a:spcBef>
              <a:spcAft>
                <a:spcPts val="0"/>
              </a:spcAft>
              <a:buClr>
                <a:schemeClr val="folHlink"/>
              </a:buClr>
              <a:buSzPct val="60000"/>
              <a:buFont typeface="Wingdings" pitchFamily="2" charset="2"/>
              <a:buNone/>
              <a:defRPr/>
            </a:pPr>
            <a:r>
              <a:rPr lang="en-US" altLang="zh-CN" dirty="0">
                <a:latin typeface="Arial" charset="0"/>
                <a:ea typeface="黑体" pitchFamily="2" charset="-122"/>
              </a:rPr>
              <a:t>       </a:t>
            </a:r>
            <a:r>
              <a:rPr lang="en-US" altLang="zh-CN" dirty="0" err="1">
                <a:latin typeface="Arial" charset="0"/>
                <a:ea typeface="黑体" pitchFamily="2" charset="-122"/>
              </a:rPr>
              <a:t>System.</a:t>
            </a:r>
            <a:r>
              <a:rPr lang="en-US" altLang="zh-CN" i="1" dirty="0" err="1">
                <a:latin typeface="Arial" charset="0"/>
                <a:ea typeface="黑体" pitchFamily="2" charset="-122"/>
              </a:rPr>
              <a:t>out.println</a:t>
            </a:r>
            <a:r>
              <a:rPr lang="en-US" altLang="zh-CN" i="1" dirty="0">
                <a:latin typeface="Arial" charset="0"/>
                <a:ea typeface="黑体" pitchFamily="2" charset="-122"/>
              </a:rPr>
              <a:t>(s);</a:t>
            </a:r>
          </a:p>
          <a:p>
            <a:pPr eaLnBrk="1" fontAlgn="auto" hangingPunct="1">
              <a:spcBef>
                <a:spcPct val="20000"/>
              </a:spcBef>
              <a:spcAft>
                <a:spcPts val="0"/>
              </a:spcAft>
              <a:buClr>
                <a:schemeClr val="folHlink"/>
              </a:buClr>
              <a:buSzPct val="60000"/>
              <a:buFont typeface="Wingdings" pitchFamily="2" charset="2"/>
              <a:buNone/>
              <a:defRPr/>
            </a:pPr>
            <a:r>
              <a:rPr lang="en-US" altLang="zh-CN" dirty="0">
                <a:latin typeface="Arial" charset="0"/>
                <a:ea typeface="黑体" pitchFamily="2" charset="-122"/>
              </a:rPr>
              <a:t>}</a:t>
            </a:r>
          </a:p>
          <a:p>
            <a:pPr eaLnBrk="1" fontAlgn="auto" hangingPunct="1">
              <a:spcBef>
                <a:spcPct val="20000"/>
              </a:spcBef>
              <a:spcAft>
                <a:spcPts val="0"/>
              </a:spcAft>
              <a:buClr>
                <a:schemeClr val="folHlink"/>
              </a:buClr>
              <a:buSzPct val="60000"/>
              <a:buFont typeface="Wingdings" pitchFamily="2" charset="2"/>
              <a:buNone/>
              <a:defRPr/>
            </a:pPr>
            <a:r>
              <a:rPr lang="en-US" altLang="zh-CN" dirty="0">
                <a:latin typeface="Arial" charset="0"/>
                <a:ea typeface="黑体" pitchFamily="2" charset="-122"/>
              </a:rPr>
              <a:t>}</a:t>
            </a:r>
            <a:endParaRPr lang="zh-CN" altLang="en-US" dirty="0">
              <a:latin typeface="Arial" charset="0"/>
              <a:ea typeface="黑体" pitchFamily="2" charset="-122"/>
            </a:endParaRPr>
          </a:p>
        </p:txBody>
      </p:sp>
      <p:pic>
        <p:nvPicPr>
          <p:cNvPr id="66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3176588"/>
            <a:ext cx="2303462" cy="223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箭头连接符 6"/>
          <p:cNvCxnSpPr/>
          <p:nvPr/>
        </p:nvCxnSpPr>
        <p:spPr>
          <a:xfrm>
            <a:off x="5014913" y="3500438"/>
            <a:ext cx="1644650" cy="433387"/>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140200" y="3860800"/>
            <a:ext cx="2519363" cy="32385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08400" y="4292600"/>
            <a:ext cx="2879725" cy="144463"/>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14913" y="4554538"/>
            <a:ext cx="1573212" cy="98425"/>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708400" y="4870450"/>
            <a:ext cx="2951163" cy="71438"/>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540125" y="5157788"/>
            <a:ext cx="3048000" cy="1587"/>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60483"/>
                                        </p:tgtEl>
                                        <p:attrNameLst>
                                          <p:attrName>style.visibility</p:attrName>
                                        </p:attrNameLst>
                                      </p:cBhvr>
                                      <p:to>
                                        <p:strVal val="visible"/>
                                      </p:to>
                                    </p:set>
                                    <p:animEffect transition="in" filter="fade">
                                      <p:cBhvr>
                                        <p:cTn id="7" dur="500"/>
                                        <p:tgtEl>
                                          <p:spTgt spid="660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第1章 Java程序设计语言概述</Template>
  <TotalTime>1341</TotalTime>
  <Words>11681</Words>
  <Application>Microsoft Office PowerPoint</Application>
  <PresentationFormat>全屏显示(4:3)</PresentationFormat>
  <Paragraphs>1920</Paragraphs>
  <Slides>181</Slides>
  <Notes>75</Notes>
  <HiddenSlides>9</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181</vt:i4>
      </vt:variant>
    </vt:vector>
  </HeadingPairs>
  <TitlesOfParts>
    <vt:vector size="197" baseType="lpstr">
      <vt:lpstr>Helvetica Neue</vt:lpstr>
      <vt:lpstr>方正书宋简体</vt:lpstr>
      <vt:lpstr>黑体</vt:lpstr>
      <vt:lpstr>宋体</vt:lpstr>
      <vt:lpstr>Arial</vt:lpstr>
      <vt:lpstr>Arial Narrow</vt:lpstr>
      <vt:lpstr>Calibri</vt:lpstr>
      <vt:lpstr>Courier New</vt:lpstr>
      <vt:lpstr>Lucida Sans Unicode</vt:lpstr>
      <vt:lpstr>Times New Roman</vt:lpstr>
      <vt:lpstr>Verdana</vt:lpstr>
      <vt:lpstr>Wingdings</vt:lpstr>
      <vt:lpstr>Wingdings 2</vt:lpstr>
      <vt:lpstr>Wingdings 3</vt:lpstr>
      <vt:lpstr>聚合</vt:lpstr>
      <vt:lpstr>文档</vt:lpstr>
      <vt:lpstr>Chapter 2 the Basics of Java Language</vt:lpstr>
      <vt:lpstr>2.1 Identifiers 标识符</vt:lpstr>
      <vt:lpstr>2.1 Identifiers</vt:lpstr>
      <vt:lpstr>2.1 Identifiers</vt:lpstr>
      <vt:lpstr>2.1 Reserved words保留字（关键字）</vt:lpstr>
      <vt:lpstr>Java Source Code Style</vt:lpstr>
      <vt:lpstr>Naming Classes</vt:lpstr>
      <vt:lpstr>Naming Attributes、Methods and Constant</vt:lpstr>
      <vt:lpstr>Attentions</vt:lpstr>
      <vt:lpstr>2.2 Primitive Data Types基本数据类型</vt:lpstr>
      <vt:lpstr>2.2 Primitive Data Types</vt:lpstr>
      <vt:lpstr>2.2 Primitive Data Types</vt:lpstr>
      <vt:lpstr>2.2 Primitive Data Types</vt:lpstr>
      <vt:lpstr>2.2 Primitive Data Types</vt:lpstr>
      <vt:lpstr>2.2 Primitive Data Types</vt:lpstr>
      <vt:lpstr>2.2 Primitive Data Types</vt:lpstr>
      <vt:lpstr>2.2 Primitive Data Types</vt:lpstr>
      <vt:lpstr>2.3 Literals 字面值</vt:lpstr>
      <vt:lpstr>2.3 Literals</vt:lpstr>
      <vt:lpstr>2.3  Literals</vt:lpstr>
      <vt:lpstr>2.3 Literals</vt:lpstr>
      <vt:lpstr>2.3 Literals</vt:lpstr>
      <vt:lpstr>2.3 Literals</vt:lpstr>
      <vt:lpstr>2.3 Literals</vt:lpstr>
      <vt:lpstr>长整型数值 </vt:lpstr>
      <vt:lpstr>double型数值</vt:lpstr>
      <vt:lpstr>float型数值</vt:lpstr>
      <vt:lpstr>引用数据类型 reference types</vt:lpstr>
      <vt:lpstr>基本类型与引用类型的区别</vt:lpstr>
      <vt:lpstr>基本数据类型的组成</vt:lpstr>
      <vt:lpstr>引用数据类型的组成</vt:lpstr>
      <vt:lpstr>Java中的堆和栈 stack &amp; heap</vt:lpstr>
      <vt:lpstr>Java虚拟机的处理方式 </vt:lpstr>
      <vt:lpstr>PowerPoint 演示文稿</vt:lpstr>
      <vt:lpstr>PowerPoint 演示文稿</vt:lpstr>
      <vt:lpstr>PowerPoint 演示文稿</vt:lpstr>
      <vt:lpstr>数据类型之间的相互转换</vt:lpstr>
      <vt:lpstr>数据类型之间的相互转换</vt:lpstr>
      <vt:lpstr>自动类型转换</vt:lpstr>
      <vt:lpstr>自动类型转换</vt:lpstr>
      <vt:lpstr>自动类型转换 第一种情况</vt:lpstr>
      <vt:lpstr>PowerPoint 演示文稿</vt:lpstr>
      <vt:lpstr>PowerPoint 演示文稿</vt:lpstr>
      <vt:lpstr>自动类型转换 第二种情况</vt:lpstr>
      <vt:lpstr>PowerPoint 演示文稿</vt:lpstr>
      <vt:lpstr>PowerPoint 演示文稿</vt:lpstr>
      <vt:lpstr>强制类型转换</vt:lpstr>
      <vt:lpstr>强制类型转换</vt:lpstr>
      <vt:lpstr>2.5 Operators</vt:lpstr>
      <vt:lpstr>2.5 Operators</vt:lpstr>
      <vt:lpstr>2.5 Operators</vt:lpstr>
      <vt:lpstr>算术运算符</vt:lpstr>
      <vt:lpstr>没有小数参与运算</vt:lpstr>
      <vt:lpstr>除法运算</vt:lpstr>
      <vt:lpstr>求余运算</vt:lpstr>
      <vt:lpstr>关于0的问题</vt:lpstr>
      <vt:lpstr>有小数参与运算</vt:lpstr>
      <vt:lpstr>有小数参与运算</vt:lpstr>
      <vt:lpstr>2.5 Operators</vt:lpstr>
      <vt:lpstr>2.5 Operators</vt:lpstr>
      <vt:lpstr>2.5 Operators</vt:lpstr>
      <vt:lpstr>运算符“&amp;&amp;”和“&amp;”的区别</vt:lpstr>
      <vt:lpstr>运算符“||”和“|”的区别</vt:lpstr>
      <vt:lpstr>example</vt:lpstr>
      <vt:lpstr>2.5 Operators</vt:lpstr>
      <vt:lpstr>2.5 Operators</vt:lpstr>
      <vt:lpstr>2.5 Operators</vt:lpstr>
      <vt:lpstr>2.5 Operators</vt:lpstr>
      <vt:lpstr>对象运算符（instanceof）</vt:lpstr>
      <vt:lpstr>2.7 Getting Data from the Keyboard</vt:lpstr>
      <vt:lpstr>2.7 Getting Data from the Keyboard</vt:lpstr>
      <vt:lpstr>2.7 Getting Data from the Keyboard</vt:lpstr>
      <vt:lpstr>2.8 Control Structures</vt:lpstr>
      <vt:lpstr>2.8 Control Structures</vt:lpstr>
      <vt:lpstr>2.8 Control Structures</vt:lpstr>
      <vt:lpstr>2.8 Control Structures</vt:lpstr>
      <vt:lpstr>2.8 Control Structures</vt:lpstr>
      <vt:lpstr>PowerPoint 演示文稿</vt:lpstr>
      <vt:lpstr>2.8 Control Structures</vt:lpstr>
      <vt:lpstr>2.8 Control Structures</vt:lpstr>
      <vt:lpstr>Repetition structure</vt:lpstr>
      <vt:lpstr>while loop</vt:lpstr>
      <vt:lpstr>do-while loop</vt:lpstr>
      <vt:lpstr>for loop</vt:lpstr>
      <vt:lpstr>PowerPoint 演示文稿</vt:lpstr>
      <vt:lpstr>Foreach语法</vt:lpstr>
      <vt:lpstr>Foreach loop</vt:lpstr>
      <vt:lpstr>for循环和foreach循环比较</vt:lpstr>
      <vt:lpstr>branching statements 跳转语句</vt:lpstr>
      <vt:lpstr>Example: break</vt:lpstr>
      <vt:lpstr>Example: continue</vt:lpstr>
      <vt:lpstr>break n and continue n</vt:lpstr>
      <vt:lpstr>Example: return</vt:lpstr>
      <vt:lpstr>2.9 arrays</vt:lpstr>
      <vt:lpstr>initialization</vt:lpstr>
      <vt:lpstr>access elements访问元素</vt:lpstr>
      <vt:lpstr>Example</vt:lpstr>
      <vt:lpstr>Command Line Arguments命令行参数</vt:lpstr>
      <vt:lpstr>Command Line Input</vt:lpstr>
      <vt:lpstr>Multidimensional arrays多维数组</vt:lpstr>
      <vt:lpstr>Java.Util.Arrays class</vt:lpstr>
      <vt:lpstr>Comparing比较</vt:lpstr>
      <vt:lpstr>Comparing</vt:lpstr>
      <vt:lpstr>Sorting排序</vt:lpstr>
      <vt:lpstr>searching查询</vt:lpstr>
      <vt:lpstr>Java.util.Arrays类中的数组操作方法</vt:lpstr>
      <vt:lpstr>Array Copying</vt:lpstr>
      <vt:lpstr>API Specifications</vt:lpstr>
      <vt:lpstr>2.10 work with built-in classes 预定义类</vt:lpstr>
      <vt:lpstr>String</vt:lpstr>
      <vt:lpstr>Declaration and creation</vt:lpstr>
      <vt:lpstr>Connecting Strings</vt:lpstr>
      <vt:lpstr>String Operation</vt:lpstr>
      <vt:lpstr>comparing</vt:lpstr>
      <vt:lpstr>comparing  equals() method</vt:lpstr>
      <vt:lpstr>PowerPoint 演示文稿</vt:lpstr>
      <vt:lpstr>“==”和“equals”</vt:lpstr>
      <vt:lpstr>PowerPoint 演示文稿</vt:lpstr>
      <vt:lpstr>PowerPoint 演示文稿</vt:lpstr>
      <vt:lpstr>PowerPoint 演示文稿</vt:lpstr>
      <vt:lpstr>Wrapper classes</vt:lpstr>
      <vt:lpstr>包装类</vt:lpstr>
      <vt:lpstr>基本数据类型的包装类对象池</vt:lpstr>
      <vt:lpstr>Comparing equalsIgnoreCase() method</vt:lpstr>
      <vt:lpstr>比较字符串 startsWith() 和endsWith()方法</vt:lpstr>
      <vt:lpstr>PowerPoint 演示文稿</vt:lpstr>
      <vt:lpstr>获取字符串的长度</vt:lpstr>
      <vt:lpstr>字符串的大小写转换</vt:lpstr>
      <vt:lpstr>查找字符串</vt:lpstr>
      <vt:lpstr>查找字符串</vt:lpstr>
      <vt:lpstr>查找字符串</vt:lpstr>
      <vt:lpstr>截取子字符串</vt:lpstr>
      <vt:lpstr>截取子字符串</vt:lpstr>
      <vt:lpstr>截取子字符串</vt:lpstr>
      <vt:lpstr>去掉字符串的首尾空格</vt:lpstr>
      <vt:lpstr>替换字符串中的字符或子串</vt:lpstr>
      <vt:lpstr>替换字符串中的字符或子串</vt:lpstr>
      <vt:lpstr>替换字符串中的字符或子串</vt:lpstr>
      <vt:lpstr>分割字符串</vt:lpstr>
      <vt:lpstr>分割字符串</vt:lpstr>
      <vt:lpstr>分割字符串</vt:lpstr>
      <vt:lpstr>分割字符串</vt:lpstr>
      <vt:lpstr>分割字符串</vt:lpstr>
      <vt:lpstr>格式化字符串</vt:lpstr>
      <vt:lpstr>格式化字符串</vt:lpstr>
      <vt:lpstr>格式化字符串</vt:lpstr>
      <vt:lpstr>格式化日期和时间</vt:lpstr>
      <vt:lpstr>常用日期和时间的格式化</vt:lpstr>
      <vt:lpstr>常用日期和时间的格式化</vt:lpstr>
      <vt:lpstr>对日期的格式化 </vt:lpstr>
      <vt:lpstr>对日期的格式化</vt:lpstr>
      <vt:lpstr>对时间的格式化</vt:lpstr>
      <vt:lpstr>对时间的格式化</vt:lpstr>
      <vt:lpstr>3.14 Pattern Matching with Regular Expressions      正则表达式</vt:lpstr>
      <vt:lpstr>3.14 Pattern Matching with Regular Expressions</vt:lpstr>
      <vt:lpstr>PowerPoint 演示文稿</vt:lpstr>
      <vt:lpstr>3.14 Pattern Matching with Regular Expressions</vt:lpstr>
      <vt:lpstr>3.14 Pattern Matching with Regular Expressions</vt:lpstr>
      <vt:lpstr>3.14 Pattern Matching with Regular Expressions</vt:lpstr>
      <vt:lpstr>Examples</vt:lpstr>
      <vt:lpstr>3.14 Pattern Matching with Regular Expressions</vt:lpstr>
      <vt:lpstr>3.14 Pattern Matching with Regular Expressions</vt:lpstr>
      <vt:lpstr>Example</vt:lpstr>
      <vt:lpstr>StringBuffer</vt:lpstr>
      <vt:lpstr>StringBuffer</vt:lpstr>
      <vt:lpstr>StringBuffer</vt:lpstr>
      <vt:lpstr>Random Numbers</vt:lpstr>
      <vt:lpstr>Random Numbers</vt:lpstr>
      <vt:lpstr>Random numbers</vt:lpstr>
      <vt:lpstr>BigInteger</vt:lpstr>
      <vt:lpstr>Date and Time</vt:lpstr>
      <vt:lpstr>the Calendar class</vt:lpstr>
      <vt:lpstr>Calendar</vt:lpstr>
      <vt:lpstr>Calendar</vt:lpstr>
      <vt:lpstr>Gregorian calendar</vt:lpstr>
      <vt:lpstr>Gregorian calendar</vt:lpstr>
      <vt:lpstr>Gregorian calendar</vt:lpstr>
      <vt:lpstr>Timing control</vt:lpstr>
      <vt:lpstr>currentTimeMillis</vt:lpstr>
      <vt:lpstr>nanoTime()</vt:lpstr>
      <vt:lpstr>nanoTime()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 Jingbai</dc:creator>
  <cp:lastModifiedBy>田精白</cp:lastModifiedBy>
  <cp:revision>539</cp:revision>
  <dcterms:created xsi:type="dcterms:W3CDTF">2014-03-03T07:47:19Z</dcterms:created>
  <dcterms:modified xsi:type="dcterms:W3CDTF">2017-04-11T14:33:06Z</dcterms:modified>
</cp:coreProperties>
</file>