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0"/>
  </p:notesMasterIdLst>
  <p:sldIdLst>
    <p:sldId id="257" r:id="rId2"/>
    <p:sldId id="258" r:id="rId3"/>
    <p:sldId id="388" r:id="rId4"/>
    <p:sldId id="389" r:id="rId5"/>
    <p:sldId id="390" r:id="rId6"/>
    <p:sldId id="391" r:id="rId7"/>
    <p:sldId id="378" r:id="rId8"/>
    <p:sldId id="409" r:id="rId9"/>
    <p:sldId id="392" r:id="rId10"/>
    <p:sldId id="393" r:id="rId11"/>
    <p:sldId id="394" r:id="rId12"/>
    <p:sldId id="395" r:id="rId13"/>
    <p:sldId id="396" r:id="rId14"/>
    <p:sldId id="398" r:id="rId15"/>
    <p:sldId id="399" r:id="rId16"/>
    <p:sldId id="400" r:id="rId17"/>
    <p:sldId id="401" r:id="rId18"/>
    <p:sldId id="259" r:id="rId19"/>
    <p:sldId id="260" r:id="rId20"/>
    <p:sldId id="261" r:id="rId21"/>
    <p:sldId id="262" r:id="rId22"/>
    <p:sldId id="265" r:id="rId23"/>
    <p:sldId id="267" r:id="rId24"/>
    <p:sldId id="269" r:id="rId25"/>
    <p:sldId id="268" r:id="rId26"/>
    <p:sldId id="270" r:id="rId27"/>
    <p:sldId id="412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413" r:id="rId38"/>
    <p:sldId id="414" r:id="rId39"/>
    <p:sldId id="280" r:id="rId40"/>
    <p:sldId id="281" r:id="rId41"/>
    <p:sldId id="282" r:id="rId42"/>
    <p:sldId id="283" r:id="rId43"/>
    <p:sldId id="284" r:id="rId44"/>
    <p:sldId id="285" r:id="rId45"/>
    <p:sldId id="287" r:id="rId46"/>
    <p:sldId id="410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411" r:id="rId63"/>
    <p:sldId id="304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4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338" r:id="rId97"/>
    <p:sldId id="339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407" r:id="rId108"/>
    <p:sldId id="408" r:id="rId10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DC9BE9-E6F8-4D2E-A78E-F11B6D049BD1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43F281-4757-4901-9EE9-6A64DB2F71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97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C31889-41B9-4E33-B41D-9A296A69E8C1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2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79870F-96A6-413D-B74A-C5889B5D65FB}" type="slidenum">
              <a:rPr kumimoji="1"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5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71B803-40BE-4E5D-8941-0365B822E491}" type="slidenum">
              <a:rPr kumimoji="1"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5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DB4E95B-D360-4596-905D-5BEC71967EA8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385E600-88B7-4C39-86BF-FE7C9A1B96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5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C1643-A66F-4B52-8D22-AFD9EE1AB9C2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5B9FB-6C21-4203-AB5A-08337311B9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4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2E67E-5FF0-4205-9563-15556A9B5BAE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D5FC0-53B3-4D53-8C72-10FB3BBC53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0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5DCA0-6FA7-4329-BE8A-0567B1B60934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84913" y="62372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91F23-3524-4C05-A412-895984FF9C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38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42988" y="1773238"/>
            <a:ext cx="7772400" cy="4114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87C7B-684C-49E6-8E91-B2F5A0429993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84913" y="62372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731A8-48D1-4284-BBAE-8FEEE6AA2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7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D8955-1668-406A-A2F9-93BBEB7BB7DF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3F954-5502-4D82-A758-7010F97919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8DCA1F-2D95-4A87-B3B7-2FAB1D060062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78CF3C-3AEF-484B-8E86-956E3D7060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0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917B7C-86EB-4350-8D0C-3F28EC4CBA98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146F1-F287-4944-A3BB-3308CB2600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4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83E29E-5D88-45E0-891A-0AEA7381030E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FF20FB-8BF4-40D6-8BC9-8AECFD271C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27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A04AD7-713C-4BFB-A496-DF630F25AE14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2C010F-0C23-4575-ACC4-D8765F092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25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795B6-0A6B-4B11-ACEB-FFE5408C0B37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FD934-39F9-4DD2-9A7F-2D685ACE46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5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B50932-DAB9-4259-A5E8-9BA1B894C9FE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9C39FD-0685-4675-A78F-5292DD5BD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9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CE1091B-6493-48DD-BFF7-1BC978D50E8B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3A2DEA6-4F0D-442E-BA34-738F524E19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080591F-5DAD-4026-9438-AB3148610B42}" type="datetime1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8DC1460-8CF8-40A8-AF6B-43A0585460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7" r:id="rId2"/>
    <p:sldLayoutId id="2147483722" r:id="rId3"/>
    <p:sldLayoutId id="2147483723" r:id="rId4"/>
    <p:sldLayoutId id="2147483724" r:id="rId5"/>
    <p:sldLayoutId id="2147483725" r:id="rId6"/>
    <p:sldLayoutId id="2147483718" r:id="rId7"/>
    <p:sldLayoutId id="2147483726" r:id="rId8"/>
    <p:sldLayoutId id="2147483727" r:id="rId9"/>
    <p:sldLayoutId id="2147483719" r:id="rId10"/>
    <p:sldLayoutId id="2147483720" r:id="rId11"/>
    <p:sldLayoutId id="2147483728" r:id="rId12"/>
    <p:sldLayoutId id="214748372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050" indent="-1905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l" rtl="0" eaLnBrk="0" fontAlgn="base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0" fontAlgn="base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0" fontAlgn="base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40769"/>
            <a:ext cx="9144000" cy="22596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Chapter 3 Classes and Objects</a:t>
            </a:r>
            <a:endParaRPr lang="zh-CN" altLang="en-US" dirty="0"/>
          </a:p>
        </p:txBody>
      </p:sp>
      <p:sp>
        <p:nvSpPr>
          <p:cNvPr id="12291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zh-CN" smtClean="0"/>
              <a:t>Tian Jingbai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789C5-9CF2-4260-879B-DCA049133786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75" dirty="0"/>
              <a:t>可重用性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软件由各个模块组成，可重用性就是该软件的模块可以被重复利用，不仅用于该项目，还可用于其他项目。对于代码级，可重用性指类或者方法的重复使用，避免对于同一功能多次实现产生多余代码。可重用性是</a:t>
            </a:r>
            <a:r>
              <a:rPr lang="en-US" altLang="zh-CN" sz="2800" smtClean="0">
                <a:solidFill>
                  <a:srgbClr val="000000"/>
                </a:solidFill>
              </a:rPr>
              <a:t>OOP</a:t>
            </a:r>
            <a:r>
              <a:rPr lang="zh-CN" altLang="en-US" sz="2800" smtClean="0">
                <a:solidFill>
                  <a:srgbClr val="000000"/>
                </a:solidFill>
              </a:rPr>
              <a:t>的一个核心思想。</a:t>
            </a:r>
            <a:r>
              <a:rPr lang="en-US" altLang="zh-CN" sz="2800" smtClean="0">
                <a:solidFill>
                  <a:srgbClr val="000000"/>
                </a:solidFill>
              </a:rPr>
              <a:t>OOP</a:t>
            </a:r>
            <a:r>
              <a:rPr lang="zh-CN" altLang="en-US" sz="2800" smtClean="0">
                <a:solidFill>
                  <a:srgbClr val="000000"/>
                </a:solidFill>
              </a:rPr>
              <a:t>中的抽象、继承、封装等都可服务于可重用性。</a:t>
            </a:r>
            <a:endParaRPr lang="zh-CN" altLang="en-US" sz="2800" smtClean="0"/>
          </a:p>
          <a:p>
            <a:pPr eaLnBrk="1" hangingPunct="1"/>
            <a:r>
              <a:rPr lang="zh-CN" altLang="en-US" sz="2800" smtClean="0"/>
              <a:t>利用可重用性构建程序，优点是显而易见，不仅减少工作量，提高工作效率；利用已有的模块进行开发，更能够提高程序质量。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Declaration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The Java compiler creates corresponding folders for the declared package.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For example, </a:t>
            </a:r>
            <a:r>
              <a:rPr lang="en-US" altLang="zh-CN" sz="2025" dirty="0" smtClean="0">
                <a:solidFill>
                  <a:srgbClr val="FF0000"/>
                </a:solidFill>
              </a:rPr>
              <a:t>cn.edu.hbut.java</a:t>
            </a:r>
            <a:r>
              <a:rPr lang="en-US" altLang="zh-CN" sz="2025" dirty="0" smtClean="0"/>
              <a:t> has the counterpart </a:t>
            </a:r>
            <a:r>
              <a:rPr lang="en-US" altLang="zh-CN" sz="2025" dirty="0" err="1" smtClean="0">
                <a:solidFill>
                  <a:srgbClr val="FF0000"/>
                </a:solidFill>
              </a:rPr>
              <a:t>cn</a:t>
            </a:r>
            <a:r>
              <a:rPr lang="en-US" altLang="zh-CN" sz="2025" dirty="0" smtClean="0">
                <a:solidFill>
                  <a:srgbClr val="FF0000"/>
                </a:solidFill>
              </a:rPr>
              <a:t>\</a:t>
            </a:r>
            <a:r>
              <a:rPr lang="en-US" altLang="zh-CN" sz="2025" dirty="0" err="1" smtClean="0">
                <a:solidFill>
                  <a:srgbClr val="FF0000"/>
                </a:solidFill>
              </a:rPr>
              <a:t>edu</a:t>
            </a:r>
            <a:r>
              <a:rPr lang="en-US" altLang="zh-CN" sz="2025" dirty="0" smtClean="0">
                <a:solidFill>
                  <a:srgbClr val="FF0000"/>
                </a:solidFill>
              </a:rPr>
              <a:t>\</a:t>
            </a:r>
            <a:r>
              <a:rPr lang="en-US" altLang="zh-CN" sz="2025" dirty="0" err="1" smtClean="0">
                <a:solidFill>
                  <a:srgbClr val="FF0000"/>
                </a:solidFill>
              </a:rPr>
              <a:t>hbut</a:t>
            </a:r>
            <a:r>
              <a:rPr lang="en-US" altLang="zh-CN" sz="2025" dirty="0" smtClean="0">
                <a:solidFill>
                  <a:srgbClr val="FF0000"/>
                </a:solidFill>
              </a:rPr>
              <a:t>\java</a:t>
            </a:r>
            <a:r>
              <a:rPr lang="en-US" altLang="zh-CN" sz="2025" dirty="0" smtClean="0"/>
              <a:t> in the disk file system. All the classes and interfaces are stored in these folders. 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B9805-9C93-445A-B4A6-3C2577AB846B}" type="slidenum">
              <a:rPr lang="zh-CN" altLang="en-US"/>
              <a:pPr>
                <a:defRPr/>
              </a:pPr>
              <a:t>100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Declaration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Package names are written in all lowercase and start with a reversed Internet domain name.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the Internet domain name for our laboratory may be: </a:t>
            </a:r>
            <a:endParaRPr lang="zh-CN" altLang="zh-CN" sz="20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cloud.hbut.edu.cn</a:t>
            </a:r>
            <a:endParaRPr lang="zh-CN" altLang="zh-CN" sz="17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Then, the packages should start with: </a:t>
            </a:r>
            <a:endParaRPr lang="zh-CN" altLang="zh-CN" sz="20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err="1" smtClean="0"/>
              <a:t>cn.edu.hbut.cloud</a:t>
            </a:r>
            <a:r>
              <a:rPr lang="en-US" altLang="zh-CN" sz="1725" smtClean="0"/>
              <a:t>.</a:t>
            </a:r>
            <a:endParaRPr lang="zh-CN" altLang="en-US" sz="17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9F813-321A-4E29-A017-BCC1EB5040C4}" type="slidenum">
              <a:rPr lang="zh-CN" altLang="en-US"/>
              <a:pPr>
                <a:defRPr/>
              </a:pPr>
              <a:t>101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Reference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There are three approaches to using package members: 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refer to the member by its fully qualified name, </a:t>
            </a:r>
            <a:r>
              <a:rPr lang="zh-CN" altLang="en-US" sz="1725" dirty="0" smtClean="0"/>
              <a:t>全名引用</a:t>
            </a:r>
            <a:endParaRPr lang="en-US" altLang="zh-CN" sz="17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import the package member, </a:t>
            </a:r>
            <a:r>
              <a:rPr lang="zh-CN" altLang="en-US" sz="1725" dirty="0" smtClean="0"/>
              <a:t>引用相关类</a:t>
            </a:r>
            <a:endParaRPr lang="en-US" altLang="zh-CN" sz="17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and import the member‘s entire package.</a:t>
            </a:r>
            <a:r>
              <a:rPr lang="zh-CN" altLang="en-US" sz="1725" dirty="0" smtClean="0"/>
              <a:t>引用整个包</a:t>
            </a:r>
            <a:endParaRPr lang="zh-CN" altLang="zh-CN" sz="17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70100-AD82-4EC0-BF8B-CC511BA1797B}" type="slidenum">
              <a:rPr lang="zh-CN" altLang="en-US"/>
              <a:pPr>
                <a:defRPr/>
              </a:pPr>
              <a:t>102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Reference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For example, suppose there is a class E in </a:t>
            </a:r>
            <a:r>
              <a:rPr lang="en-US" altLang="zh-CN" sz="2025" dirty="0" err="1" smtClean="0"/>
              <a:t>hebtu.cs.dd.packtwo</a:t>
            </a:r>
            <a:r>
              <a:rPr lang="en-US" altLang="zh-CN" sz="2025" dirty="0" smtClean="0"/>
              <a:t> which needs to access class A in hebtu.cs.dd.oop: </a:t>
            </a:r>
            <a:endParaRPr lang="zh-CN" altLang="zh-CN" sz="20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package hebtu.cs.dd.packtwo;</a:t>
            </a:r>
            <a:endParaRPr lang="zh-CN" altLang="zh-CN" sz="17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class E {</a:t>
            </a:r>
            <a:endParaRPr lang="zh-CN" altLang="zh-CN" sz="17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    void </a:t>
            </a:r>
            <a:r>
              <a:rPr lang="en-US" altLang="zh-CN" sz="1725" dirty="0" err="1" smtClean="0"/>
              <a:t>accessByOtherClassInOtherPackage</a:t>
            </a:r>
            <a:r>
              <a:rPr lang="en-US" altLang="zh-CN" sz="1725" dirty="0" smtClean="0"/>
              <a:t>() {</a:t>
            </a:r>
            <a:endParaRPr lang="zh-CN" altLang="zh-CN" sz="17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        </a:t>
            </a:r>
            <a:r>
              <a:rPr lang="en-US" altLang="zh-CN" sz="1725" dirty="0" err="1" smtClean="0">
                <a:solidFill>
                  <a:srgbClr val="FF0000"/>
                </a:solidFill>
              </a:rPr>
              <a:t>hebtu.cs.dd.oop.A</a:t>
            </a:r>
            <a:r>
              <a:rPr lang="en-US" altLang="zh-CN" sz="1725" dirty="0" smtClean="0"/>
              <a:t> a = new </a:t>
            </a:r>
            <a:r>
              <a:rPr lang="en-US" altLang="zh-CN" sz="1725" dirty="0" err="1" smtClean="0"/>
              <a:t>hebtu.cs.dd.oop.A</a:t>
            </a:r>
            <a:r>
              <a:rPr lang="en-US" altLang="zh-CN" sz="1725" dirty="0" smtClean="0"/>
              <a:t>();</a:t>
            </a:r>
            <a:endParaRPr lang="zh-CN" altLang="zh-CN" sz="17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zh-CN" altLang="zh-CN" sz="1725" dirty="0" smtClean="0"/>
              <a:t>…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}</a:t>
            </a:r>
            <a:endParaRPr lang="zh-CN" altLang="zh-CN" sz="17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8AFA0-FEC4-4274-AAF2-49884A0F9DCB}" type="slidenum">
              <a:rPr lang="zh-CN" altLang="en-US"/>
              <a:pPr>
                <a:defRPr/>
              </a:pPr>
              <a:t>103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Reference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the second approach imports the member or its package and then uses its name without any prefix. </a:t>
            </a:r>
            <a:endParaRPr lang="zh-CN" altLang="zh-CN" sz="20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package hebtu.cs.dd.packtwo;</a:t>
            </a:r>
            <a:endParaRPr lang="zh-CN" altLang="zh-CN" sz="17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>
                <a:solidFill>
                  <a:srgbClr val="FF0000"/>
                </a:solidFill>
              </a:rPr>
              <a:t>import </a:t>
            </a:r>
            <a:r>
              <a:rPr lang="en-US" altLang="zh-CN" sz="1725" dirty="0" err="1" smtClean="0">
                <a:solidFill>
                  <a:srgbClr val="FF0000"/>
                </a:solidFill>
              </a:rPr>
              <a:t>hebtu.cs.dd.oop.A</a:t>
            </a:r>
            <a:r>
              <a:rPr lang="en-US" altLang="zh-CN" sz="1725" dirty="0" smtClean="0">
                <a:solidFill>
                  <a:srgbClr val="FF0000"/>
                </a:solidFill>
              </a:rPr>
              <a:t>;</a:t>
            </a:r>
            <a:endParaRPr lang="zh-CN" altLang="zh-CN" sz="1725" dirty="0" smtClean="0">
              <a:solidFill>
                <a:srgbClr val="FF0000"/>
              </a:solidFill>
            </a:endParaRP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class E {</a:t>
            </a:r>
            <a:endParaRPr lang="zh-CN" altLang="zh-CN" sz="17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    void </a:t>
            </a:r>
            <a:r>
              <a:rPr lang="en-US" altLang="zh-CN" sz="1725" dirty="0" err="1" smtClean="0"/>
              <a:t>accessByOtherClassInOtherPackage</a:t>
            </a:r>
            <a:r>
              <a:rPr lang="en-US" altLang="zh-CN" sz="1725" dirty="0" smtClean="0"/>
              <a:t>() {</a:t>
            </a:r>
            <a:endParaRPr lang="zh-CN" altLang="zh-CN" sz="17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        A </a:t>
            </a:r>
            <a:r>
              <a:rPr lang="en-US" altLang="zh-CN" sz="1725" dirty="0" err="1" smtClean="0"/>
              <a:t>a</a:t>
            </a:r>
            <a:r>
              <a:rPr lang="en-US" altLang="zh-CN" sz="1725" dirty="0" smtClean="0"/>
              <a:t> = new A();</a:t>
            </a:r>
            <a:endParaRPr lang="zh-CN" altLang="zh-CN" sz="17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zh-CN" altLang="zh-CN" sz="1725" dirty="0" smtClean="0"/>
              <a:t>…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}</a:t>
            </a:r>
            <a:endParaRPr lang="zh-CN" altLang="zh-CN" sz="17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57D49-3790-4D0E-BA03-B81AC8DA9AE2}" type="slidenum">
              <a:rPr lang="zh-CN" altLang="en-US"/>
              <a:pPr>
                <a:defRPr/>
              </a:pPr>
              <a:t>104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Reference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To use many types from a package, it is convenient to import the entire package.</a:t>
            </a:r>
            <a:endParaRPr lang="zh-CN" altLang="zh-CN" sz="20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nl-BE" altLang="zh-CN" sz="1725" dirty="0" smtClean="0">
                <a:solidFill>
                  <a:srgbClr val="FF0000"/>
                </a:solidFill>
              </a:rPr>
              <a:t>import hebtu.cs.dd.oop.*;</a:t>
            </a:r>
            <a:endParaRPr lang="zh-CN" altLang="zh-CN" sz="1725" dirty="0" smtClean="0">
              <a:solidFill>
                <a:srgbClr val="FF0000"/>
              </a:solidFill>
            </a:endParaRP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means import all the classes in package hebtu.cs.dd.oop.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C66E8-FFAA-48D3-B46A-936C57CD95D0}" type="slidenum">
              <a:rPr lang="zh-CN" altLang="en-US"/>
              <a:pPr>
                <a:defRPr/>
              </a:pPr>
              <a:t>105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Reference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The Java compiler will import automatically three packages: </a:t>
            </a:r>
            <a:r>
              <a:rPr lang="en-US" altLang="zh-CN" sz="2025" dirty="0" smtClean="0">
                <a:solidFill>
                  <a:srgbClr val="FF0000"/>
                </a:solidFill>
              </a:rPr>
              <a:t>java.lang</a:t>
            </a:r>
            <a:r>
              <a:rPr lang="en-US" altLang="zh-CN" sz="2025" dirty="0" smtClean="0"/>
              <a:t>, the </a:t>
            </a:r>
            <a:r>
              <a:rPr lang="en-US" altLang="zh-CN" sz="2025" dirty="0" smtClean="0">
                <a:solidFill>
                  <a:srgbClr val="FF0000"/>
                </a:solidFill>
              </a:rPr>
              <a:t>default anonymous package </a:t>
            </a:r>
            <a:r>
              <a:rPr lang="en-US" altLang="zh-CN" sz="2025" dirty="0" smtClean="0"/>
              <a:t>and </a:t>
            </a:r>
            <a:r>
              <a:rPr lang="en-US" altLang="zh-CN" sz="2025" dirty="0" smtClean="0">
                <a:solidFill>
                  <a:srgbClr val="FF0000"/>
                </a:solidFill>
              </a:rPr>
              <a:t>the current package</a:t>
            </a:r>
            <a:r>
              <a:rPr lang="en-US" altLang="zh-CN" sz="2025" dirty="0" smtClean="0"/>
              <a:t> which is the package declared in the current source file.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The import directive tells the compiler where to look for the class definitions when it comes across a class that it cannot find in the default java.lang package.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Note that the import statement must appear after the package declaration and before the class declaration.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E1E6F-D2C2-43E2-B941-9E7AB239F56F}" type="slidenum">
              <a:rPr lang="zh-CN" altLang="en-US"/>
              <a:pPr>
                <a:defRPr/>
              </a:pPr>
              <a:t>106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79388" y="558800"/>
            <a:ext cx="864076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just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cn.edu.hbut.tjb.entities;</a:t>
            </a:r>
          </a:p>
          <a:p>
            <a:pPr algn="just"/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</a:t>
            </a: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 algn="just"/>
            <a:endParaRPr lang="en-US" altLang="zh-CN" sz="2000" b="1">
              <a:latin typeface="Courier New" panose="02070309020205020404" pitchFamily="49" charset="0"/>
            </a:endParaRP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  private String name;</a:t>
            </a: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  private double salary;</a:t>
            </a:r>
          </a:p>
          <a:p>
            <a:pPr algn="just"/>
            <a:endParaRPr lang="en-US" altLang="zh-CN" sz="2000" b="1">
              <a:latin typeface="Courier New" panose="02070309020205020404" pitchFamily="49" charset="0"/>
            </a:endParaRP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  public employee(String n , double m){</a:t>
            </a: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   name=n;  salary=m;</a:t>
            </a: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   }</a:t>
            </a: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  public String getname(){</a:t>
            </a: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    return name;</a:t>
            </a: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   }</a:t>
            </a: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  public double getsalary(){</a:t>
            </a: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    return salary;</a:t>
            </a: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   }</a:t>
            </a:r>
          </a:p>
          <a:p>
            <a:pPr algn="just"/>
            <a:r>
              <a:rPr lang="en-US" altLang="zh-CN" sz="2000" b="1">
                <a:latin typeface="Courier New" panose="02070309020205020404" pitchFamily="49" charset="0"/>
              </a:rPr>
              <a:t> }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42875" y="581025"/>
            <a:ext cx="914400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cn.edu.hbut.tjb.application;</a:t>
            </a:r>
            <a:endParaRPr lang="en-US" altLang="zh-CN" sz="2000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import </a:t>
            </a:r>
            <a:r>
              <a:rPr lang="en-US" altLang="zh-CN" b="1">
                <a:solidFill>
                  <a:srgbClr val="FF0000"/>
                </a:solidFill>
              </a:rPr>
              <a:t>  cn.edu.hbut.entities.employee</a:t>
            </a:r>
            <a:r>
              <a:rPr lang="en-US" altLang="zh-CN" sz="2000" b="1">
                <a:solidFill>
                  <a:srgbClr val="FF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              public  class  test{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                 public  static  void  main(String   args[ ]){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                   employee  a = new  employee(“</a:t>
            </a:r>
            <a:r>
              <a:rPr lang="zh-CN" altLang="en-US" sz="2000" b="1"/>
              <a:t>王玲”,3000);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                   </a:t>
            </a:r>
            <a:r>
              <a:rPr lang="en-US" altLang="zh-CN" sz="2000" b="1"/>
              <a:t>System.out.println(a.getname( ));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                   System.out.println(a.getsalary( ));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                  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     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可扩展性即软件或者程序能够很方便地进行修改和扩充。对于软件产品来说，修改和扩充是必不可少的，一是不断地修订保证程序的稳定；二是可以不断满足用户新的需求。由于继承、封装、多态等特性，面向对象方法可以设计出高内聚、低耦合的系统结构，使得系统更灵活，更容易扩展，而且成本较低。</a:t>
            </a:r>
            <a:endParaRPr lang="zh-CN" altLang="en-US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75" dirty="0"/>
              <a:t>可</a:t>
            </a:r>
            <a:r>
              <a:rPr lang="zh-CN" altLang="en-US" sz="3075" dirty="0" smtClean="0"/>
              <a:t>扩展性</a:t>
            </a:r>
            <a:endParaRPr lang="zh-CN" altLang="en-US" sz="30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75" dirty="0"/>
              <a:t>易于管理和维护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面向过程的开发方法，都是以函数为基本单元。所以当开发项目不断扩大时，这样的函数单元将变得不计其数，显示这样是不利于管理和维护的。而使用</a:t>
            </a:r>
            <a:r>
              <a:rPr lang="en-US" altLang="zh-CN" sz="2800" smtClean="0">
                <a:solidFill>
                  <a:srgbClr val="000000"/>
                </a:solidFill>
              </a:rPr>
              <a:t>OOP</a:t>
            </a:r>
            <a:r>
              <a:rPr lang="zh-CN" altLang="en-US" sz="2800" smtClean="0">
                <a:solidFill>
                  <a:srgbClr val="000000"/>
                </a:solidFill>
              </a:rPr>
              <a:t>后，以类作为开发的基本模块，由于继承的存在，即使改变需求，那么维护也只是在局部模块，所以维护起来是非常方便的，成本也较低。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75" dirty="0" smtClean="0"/>
              <a:t>面向对象与</a:t>
            </a:r>
            <a:r>
              <a:rPr lang="en-US" altLang="zh-CN" sz="3075" dirty="0" smtClean="0"/>
              <a:t>UML</a:t>
            </a:r>
            <a:r>
              <a:rPr lang="zh-CN" altLang="en-US" sz="3075" dirty="0" smtClean="0"/>
              <a:t>建模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面向对象是人们思考现实世界的一种自然方法，也是编写计算机程序的一种自然方法，在软件的分析和设计过程中，面向对象的思想也是无处不在的。所以在构建软件的过程中，</a:t>
            </a:r>
            <a:r>
              <a:rPr lang="zh-CN" altLang="en-US" sz="2800" smtClean="0">
                <a:solidFill>
                  <a:srgbClr val="FF0000"/>
                </a:solidFill>
              </a:rPr>
              <a:t>系统建模</a:t>
            </a:r>
            <a:r>
              <a:rPr lang="zh-CN" altLang="en-US" sz="2800" smtClean="0">
                <a:solidFill>
                  <a:srgbClr val="000000"/>
                </a:solidFill>
              </a:rPr>
              <a:t>是非常关键的步骤，所以</a:t>
            </a:r>
            <a:r>
              <a:rPr lang="en-US" altLang="zh-CN" sz="2800" smtClean="0">
                <a:solidFill>
                  <a:srgbClr val="000000"/>
                </a:solidFill>
              </a:rPr>
              <a:t>OOP</a:t>
            </a:r>
            <a:r>
              <a:rPr lang="zh-CN" altLang="en-US" sz="2800" smtClean="0">
                <a:solidFill>
                  <a:srgbClr val="000000"/>
                </a:solidFill>
              </a:rPr>
              <a:t>也与建模紧密地结合在一起。</a:t>
            </a:r>
            <a:endParaRPr lang="zh-CN" altLang="en-US" sz="2800" smtClean="0"/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9D38A819-5E14-47CB-BCF7-825A5E6B72B8}" type="slidenum">
              <a:rPr lang="en-US" altLang="zh-CN" sz="1000" smtClean="0">
                <a:latin typeface="Arial" panose="020B0604020202020204" pitchFamily="34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13</a:t>
            </a:fld>
            <a:endParaRPr lang="en-US" altLang="zh-CN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75" dirty="0"/>
              <a:t>统一的软件建模语言</a:t>
            </a:r>
            <a:r>
              <a:rPr lang="en-US" altLang="zh-CN" sz="3075" dirty="0"/>
              <a:t>UML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8137525" cy="4568825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0000"/>
                </a:solidFill>
                <a:ea typeface="华文细黑" panose="02010600040101010101" pitchFamily="2" charset="-122"/>
              </a:rPr>
              <a:t>20</a:t>
            </a:r>
            <a:r>
              <a:rPr lang="zh-CN" altLang="en-US" sz="2800" b="1" smtClean="0">
                <a:solidFill>
                  <a:srgbClr val="FF0000"/>
                </a:solidFill>
                <a:ea typeface="华文细黑" panose="02010600040101010101" pitchFamily="2" charset="-122"/>
              </a:rPr>
              <a:t>世纪末期</a:t>
            </a:r>
            <a:r>
              <a:rPr lang="en-US" altLang="zh-CN" sz="2800" b="1" smtClean="0">
                <a:solidFill>
                  <a:srgbClr val="FF0000"/>
                </a:solidFill>
                <a:ea typeface="华文细黑" panose="02010600040101010101" pitchFamily="2" charset="-122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ea typeface="华文细黑" panose="02010600040101010101" pitchFamily="2" charset="-122"/>
              </a:rPr>
              <a:t>发生在软件工程学界的一件大事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细黑" panose="02010600040101010101" pitchFamily="2" charset="-122"/>
              </a:rPr>
              <a:t>     </a:t>
            </a:r>
            <a:r>
              <a:rPr lang="zh-CN" altLang="en-US" sz="2800" b="1" smtClean="0">
                <a:ea typeface="华文细黑" panose="02010600040101010101" pitchFamily="2" charset="-122"/>
                <a:sym typeface="Wingdings" panose="05000000000000000000" pitchFamily="2" charset="2"/>
              </a:rPr>
              <a:t>面向对象</a:t>
            </a:r>
            <a:r>
              <a:rPr lang="zh-CN" altLang="en-US" sz="2800" b="1" smtClean="0">
                <a:ea typeface="华文细黑" panose="02010600040101010101" pitchFamily="2" charset="-122"/>
              </a:rPr>
              <a:t>软件的</a:t>
            </a:r>
            <a:r>
              <a:rPr lang="zh-CN" altLang="en-US" sz="2800" b="1" smtClean="0">
                <a:solidFill>
                  <a:srgbClr val="FF0000"/>
                </a:solidFill>
                <a:ea typeface="华文细黑" panose="02010600040101010101" pitchFamily="2" charset="-122"/>
              </a:rPr>
              <a:t>统一建模语言</a:t>
            </a:r>
            <a:r>
              <a:rPr lang="en-US" altLang="zh-CN" sz="2800" b="1" smtClean="0">
                <a:solidFill>
                  <a:srgbClr val="FF0000"/>
                </a:solidFill>
                <a:ea typeface="华文细黑" panose="02010600040101010101" pitchFamily="2" charset="-122"/>
              </a:rPr>
              <a:t>UML</a:t>
            </a:r>
          </a:p>
          <a:p>
            <a:pPr lvl="1" eaLnBrk="1" hangingPunct="1"/>
            <a:r>
              <a:rPr lang="en-US" altLang="zh-CN" sz="2000" b="1" smtClean="0">
                <a:ea typeface="华文细黑" panose="02010600040101010101" pitchFamily="2" charset="-122"/>
              </a:rPr>
              <a:t>OO,Coad/Yourdon,use-case</a:t>
            </a:r>
            <a:r>
              <a:rPr lang="zh-CN" altLang="en-US" sz="2000" b="1" smtClean="0">
                <a:ea typeface="华文细黑" panose="02010600040101010101" pitchFamily="2" charset="-122"/>
              </a:rPr>
              <a:t>法等各种理论和方法同时存在</a:t>
            </a:r>
            <a:r>
              <a:rPr lang="en-US" altLang="zh-CN" sz="2000" b="1" smtClean="0">
                <a:ea typeface="华文细黑" panose="02010600040101010101" pitchFamily="2" charset="-122"/>
              </a:rPr>
              <a:t>,</a:t>
            </a:r>
            <a:r>
              <a:rPr lang="zh-CN" altLang="en-US" sz="2000" b="1" smtClean="0">
                <a:ea typeface="华文细黑" panose="02010600040101010101" pitchFamily="2" charset="-122"/>
              </a:rPr>
              <a:t>混战了十多年</a:t>
            </a:r>
            <a:r>
              <a:rPr lang="en-US" altLang="zh-CN" sz="2000" b="1" smtClean="0">
                <a:ea typeface="华文细黑" panose="02010600040101010101" pitchFamily="2" charset="-122"/>
              </a:rPr>
              <a:t>,</a:t>
            </a:r>
          </a:p>
          <a:p>
            <a:pPr lvl="1" eaLnBrk="1" hangingPunct="1"/>
            <a:r>
              <a:rPr lang="en-US" altLang="zh-CN" sz="2000" b="1" smtClean="0">
                <a:ea typeface="华文细黑" panose="02010600040101010101" pitchFamily="2" charset="-122"/>
              </a:rPr>
              <a:t>1995</a:t>
            </a:r>
            <a:r>
              <a:rPr lang="zh-CN" altLang="en-US" sz="2000" b="1" smtClean="0">
                <a:ea typeface="华文细黑" panose="02010600040101010101" pitchFamily="2" charset="-122"/>
              </a:rPr>
              <a:t>年</a:t>
            </a:r>
            <a:r>
              <a:rPr lang="en-US" altLang="zh-CN" sz="2000" b="1" smtClean="0">
                <a:ea typeface="华文细黑" panose="02010600040101010101" pitchFamily="2" charset="-122"/>
              </a:rPr>
              <a:t>, </a:t>
            </a:r>
            <a:r>
              <a:rPr lang="zh-CN" altLang="en-US" sz="2000" b="1" smtClean="0">
                <a:ea typeface="华文细黑" panose="02010600040101010101" pitchFamily="2" charset="-122"/>
              </a:rPr>
              <a:t>提出</a:t>
            </a:r>
            <a:r>
              <a:rPr lang="en-US" altLang="zh-CN" sz="2000" b="1" smtClean="0">
                <a:ea typeface="华文细黑" panose="02010600040101010101" pitchFamily="2" charset="-122"/>
              </a:rPr>
              <a:t>UML (</a:t>
            </a:r>
            <a:r>
              <a:rPr lang="en-US" altLang="zh-CN" sz="2000" b="1" smtClean="0">
                <a:solidFill>
                  <a:schemeClr val="accent2"/>
                </a:solidFill>
                <a:ea typeface="华文细黑" panose="02010600040101010101" pitchFamily="2" charset="-122"/>
              </a:rPr>
              <a:t>Unified Modeling language</a:t>
            </a:r>
            <a:r>
              <a:rPr lang="en-US" altLang="zh-CN" sz="2000" b="1" smtClean="0">
                <a:ea typeface="华文细黑" panose="02010600040101010101" pitchFamily="2" charset="-122"/>
              </a:rPr>
              <a:t>)</a:t>
            </a:r>
          </a:p>
          <a:p>
            <a:pPr lvl="1" eaLnBrk="1" hangingPunct="1"/>
            <a:r>
              <a:rPr lang="en-US" altLang="zh-CN" sz="2000" b="1" smtClean="0">
                <a:ea typeface="华文细黑" panose="02010600040101010101" pitchFamily="2" charset="-122"/>
              </a:rPr>
              <a:t>1997</a:t>
            </a:r>
            <a:r>
              <a:rPr lang="zh-CN" altLang="en-US" sz="2000" b="1" smtClean="0">
                <a:ea typeface="华文细黑" panose="02010600040101010101" pitchFamily="2" charset="-122"/>
              </a:rPr>
              <a:t>年</a:t>
            </a:r>
            <a:r>
              <a:rPr lang="en-US" altLang="zh-CN" sz="2000" b="1" smtClean="0">
                <a:ea typeface="华文细黑" panose="02010600040101010101" pitchFamily="2" charset="-122"/>
              </a:rPr>
              <a:t>OMG</a:t>
            </a:r>
            <a:r>
              <a:rPr lang="zh-CN" altLang="en-US" sz="2000" b="1" smtClean="0">
                <a:ea typeface="华文细黑" panose="02010600040101010101" pitchFamily="2" charset="-122"/>
              </a:rPr>
              <a:t>投票通过</a:t>
            </a:r>
            <a:r>
              <a:rPr lang="en-US" altLang="zh-CN" sz="2000" b="1" smtClean="0">
                <a:ea typeface="华文细黑" panose="02010600040101010101" pitchFamily="2" charset="-122"/>
              </a:rPr>
              <a:t>,</a:t>
            </a:r>
            <a:r>
              <a:rPr lang="zh-CN" altLang="en-US" sz="2000" b="1" smtClean="0">
                <a:ea typeface="华文细黑" panose="02010600040101010101" pitchFamily="2" charset="-122"/>
              </a:rPr>
              <a:t>批准</a:t>
            </a:r>
            <a:r>
              <a:rPr lang="en-US" altLang="zh-CN" sz="2000" b="1" smtClean="0">
                <a:ea typeface="华文细黑" panose="02010600040101010101" pitchFamily="2" charset="-122"/>
              </a:rPr>
              <a:t>UML</a:t>
            </a:r>
            <a:r>
              <a:rPr lang="zh-CN" altLang="en-US" sz="2000" b="1" smtClean="0">
                <a:ea typeface="华文细黑" panose="02010600040101010101" pitchFamily="2" charset="-122"/>
              </a:rPr>
              <a:t>成为国际标准</a:t>
            </a:r>
          </a:p>
          <a:p>
            <a:pPr lvl="1" eaLnBrk="1" hangingPunct="1"/>
            <a:r>
              <a:rPr lang="zh-CN" altLang="en-US" sz="2000" b="1" smtClean="0">
                <a:ea typeface="华文细黑" panose="02010600040101010101" pitchFamily="2" charset="-122"/>
              </a:rPr>
              <a:t>进入了统一的软件建模时代</a:t>
            </a:r>
            <a:r>
              <a:rPr lang="en-US" altLang="zh-CN" sz="2000" b="1" smtClean="0">
                <a:ea typeface="华文细黑" panose="02010600040101010101" pitchFamily="2" charset="-122"/>
              </a:rPr>
              <a:t>!</a:t>
            </a:r>
          </a:p>
          <a:p>
            <a:pPr lvl="1" eaLnBrk="1" hangingPunct="1"/>
            <a:r>
              <a:rPr lang="en-US" altLang="zh-CN" sz="2000" b="1" smtClean="0">
                <a:ea typeface="华文细黑" panose="02010600040101010101" pitchFamily="2" charset="-122"/>
              </a:rPr>
              <a:t>UML</a:t>
            </a:r>
            <a:r>
              <a:rPr lang="zh-CN" altLang="en-US" sz="2000" b="1" smtClean="0">
                <a:ea typeface="华文细黑" panose="02010600040101010101" pitchFamily="2" charset="-122"/>
              </a:rPr>
              <a:t>具有完整的元模型</a:t>
            </a:r>
            <a:r>
              <a:rPr lang="en-US" altLang="zh-CN" sz="2000" b="1" smtClean="0">
                <a:ea typeface="华文细黑" panose="02010600040101010101" pitchFamily="2" charset="-122"/>
              </a:rPr>
              <a:t>(</a:t>
            </a:r>
            <a:r>
              <a:rPr lang="zh-CN" altLang="en-US" sz="2000" b="1" smtClean="0">
                <a:ea typeface="华文细黑" panose="02010600040101010101" pitchFamily="2" charset="-122"/>
              </a:rPr>
              <a:t>规范</a:t>
            </a:r>
            <a:r>
              <a:rPr lang="en-US" altLang="zh-CN" sz="2000" b="1" smtClean="0">
                <a:ea typeface="华文细黑" panose="02010600040101010101" pitchFamily="2" charset="-122"/>
              </a:rPr>
              <a:t>)</a:t>
            </a:r>
            <a:r>
              <a:rPr lang="zh-CN" altLang="en-US" sz="2000" b="1" smtClean="0">
                <a:ea typeface="华文细黑" panose="02010600040101010101" pitchFamily="2" charset="-122"/>
              </a:rPr>
              <a:t>体系</a:t>
            </a:r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A34C3C8C-CC42-4814-B172-2919260AD5ED}" type="slidenum">
              <a:rPr lang="en-US" altLang="zh-CN" sz="1000" smtClean="0">
                <a:latin typeface="Arial" panose="020B0604020202020204" pitchFamily="34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14</a:t>
            </a:fld>
            <a:endParaRPr lang="en-US" altLang="zh-CN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68313" y="1125538"/>
            <a:ext cx="8424862" cy="5732462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33400" y="1062038"/>
            <a:ext cx="8153400" cy="809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/>
          </a:p>
        </p:txBody>
      </p:sp>
      <p:pic>
        <p:nvPicPr>
          <p:cNvPr id="36868" name="Picture 4" descr="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062038"/>
            <a:ext cx="7994650" cy="553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95288" y="303213"/>
            <a:ext cx="830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5400" b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sz="5400" b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的形成</a:t>
            </a:r>
            <a:r>
              <a:rPr lang="en-US" altLang="zh-CN" sz="5400" b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(1)</a:t>
            </a:r>
            <a:endParaRPr lang="en-US" altLang="zh-CN" sz="540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7515225" y="3709988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Rumbaugh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5076825" y="119697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Jacobson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5867400" y="1989138"/>
            <a:ext cx="952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400" b="1">
                <a:latin typeface="Arial" panose="020B0604020202020204" pitchFamily="34" charset="0"/>
                <a:ea typeface="楷体_GB2312"/>
                <a:cs typeface="楷体_GB2312"/>
              </a:rPr>
              <a:t>OOSE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400" b="1">
                <a:latin typeface="Arial" panose="020B0604020202020204" pitchFamily="34" charset="0"/>
                <a:ea typeface="楷体_GB2312"/>
                <a:cs typeface="楷体_GB2312"/>
              </a:rPr>
              <a:t>Use case</a:t>
            </a:r>
          </a:p>
        </p:txBody>
      </p:sp>
      <p:sp>
        <p:nvSpPr>
          <p:cNvPr id="36873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FBBE81CE-635D-4F16-BE03-E8090086B87B}" type="slidenum">
              <a:rPr lang="en-US" altLang="zh-CN" sz="1000" smtClean="0">
                <a:latin typeface="Arial" panose="020B0604020202020204" pitchFamily="34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15</a:t>
            </a:fld>
            <a:endParaRPr lang="en-US" altLang="zh-CN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33400" y="873125"/>
            <a:ext cx="8153400" cy="809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/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6246813" y="2403475"/>
            <a:ext cx="2273300" cy="1033463"/>
            <a:chOff x="3895" y="1284"/>
            <a:chExt cx="1446" cy="662"/>
          </a:xfrm>
        </p:grpSpPr>
        <p:sp>
          <p:nvSpPr>
            <p:cNvPr id="38954" name="Rectangle 4"/>
            <p:cNvSpPr>
              <a:spLocks noChangeArrowheads="1"/>
            </p:cNvSpPr>
            <p:nvPr/>
          </p:nvSpPr>
          <p:spPr bwMode="auto">
            <a:xfrm>
              <a:off x="4307" y="1284"/>
              <a:ext cx="59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/>
                <a:t>Fusion</a:t>
              </a:r>
            </a:p>
          </p:txBody>
        </p:sp>
        <p:sp>
          <p:nvSpPr>
            <p:cNvPr id="38955" name="Rectangle 5"/>
            <p:cNvSpPr>
              <a:spLocks noChangeArrowheads="1"/>
            </p:cNvSpPr>
            <p:nvPr/>
          </p:nvSpPr>
          <p:spPr bwMode="auto">
            <a:xfrm>
              <a:off x="3895" y="1574"/>
              <a:ext cx="1446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Operation descriptions,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Message numbering</a:t>
              </a:r>
            </a:p>
          </p:txBody>
        </p:sp>
      </p:grpSp>
      <p:grpSp>
        <p:nvGrpSpPr>
          <p:cNvPr id="38916" name="Group 6"/>
          <p:cNvGrpSpPr>
            <a:grpSpLocks/>
          </p:cNvGrpSpPr>
          <p:nvPr/>
        </p:nvGrpSpPr>
        <p:grpSpPr bwMode="auto">
          <a:xfrm>
            <a:off x="903288" y="2535238"/>
            <a:ext cx="1700212" cy="1035050"/>
            <a:chOff x="495" y="1368"/>
            <a:chExt cx="1082" cy="663"/>
          </a:xfrm>
        </p:grpSpPr>
        <p:sp>
          <p:nvSpPr>
            <p:cNvPr id="38952" name="Rectangle 7"/>
            <p:cNvSpPr>
              <a:spLocks noChangeArrowheads="1"/>
            </p:cNvSpPr>
            <p:nvPr/>
          </p:nvSpPr>
          <p:spPr bwMode="auto">
            <a:xfrm>
              <a:off x="711" y="1368"/>
              <a:ext cx="53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/>
                <a:t>Meyer</a:t>
              </a:r>
            </a:p>
          </p:txBody>
        </p:sp>
        <p:sp>
          <p:nvSpPr>
            <p:cNvPr id="38953" name="Rectangle 8"/>
            <p:cNvSpPr>
              <a:spLocks noChangeArrowheads="1"/>
            </p:cNvSpPr>
            <p:nvPr/>
          </p:nvSpPr>
          <p:spPr bwMode="auto">
            <a:xfrm>
              <a:off x="495" y="1659"/>
              <a:ext cx="1082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Before and after 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     conditions</a:t>
              </a:r>
            </a:p>
          </p:txBody>
        </p:sp>
      </p:grpSp>
      <p:grpSp>
        <p:nvGrpSpPr>
          <p:cNvPr id="38917" name="Group 9"/>
          <p:cNvGrpSpPr>
            <a:grpSpLocks/>
          </p:cNvGrpSpPr>
          <p:nvPr/>
        </p:nvGrpSpPr>
        <p:grpSpPr bwMode="auto">
          <a:xfrm>
            <a:off x="860425" y="3776663"/>
            <a:ext cx="1270000" cy="788987"/>
            <a:chOff x="468" y="2163"/>
            <a:chExt cx="809" cy="506"/>
          </a:xfrm>
        </p:grpSpPr>
        <p:sp>
          <p:nvSpPr>
            <p:cNvPr id="38950" name="Rectangle 10"/>
            <p:cNvSpPr>
              <a:spLocks noChangeArrowheads="1"/>
            </p:cNvSpPr>
            <p:nvPr/>
          </p:nvSpPr>
          <p:spPr bwMode="auto">
            <a:xfrm>
              <a:off x="593" y="2163"/>
              <a:ext cx="48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/>
                <a:t>Harel</a:t>
              </a:r>
            </a:p>
          </p:txBody>
        </p:sp>
        <p:sp>
          <p:nvSpPr>
            <p:cNvPr id="38951" name="Rectangle 11"/>
            <p:cNvSpPr>
              <a:spLocks noChangeArrowheads="1"/>
            </p:cNvSpPr>
            <p:nvPr/>
          </p:nvSpPr>
          <p:spPr bwMode="auto">
            <a:xfrm>
              <a:off x="468" y="2453"/>
              <a:ext cx="809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State charts</a:t>
              </a:r>
            </a:p>
          </p:txBody>
        </p:sp>
      </p:grpSp>
      <p:grpSp>
        <p:nvGrpSpPr>
          <p:cNvPr id="38918" name="Group 12"/>
          <p:cNvGrpSpPr>
            <a:grpSpLocks/>
          </p:cNvGrpSpPr>
          <p:nvPr/>
        </p:nvGrpSpPr>
        <p:grpSpPr bwMode="auto">
          <a:xfrm>
            <a:off x="6445250" y="4873625"/>
            <a:ext cx="1590675" cy="788988"/>
            <a:chOff x="4021" y="2866"/>
            <a:chExt cx="1011" cy="506"/>
          </a:xfrm>
        </p:grpSpPr>
        <p:sp>
          <p:nvSpPr>
            <p:cNvPr id="38948" name="Rectangle 13"/>
            <p:cNvSpPr>
              <a:spLocks noChangeArrowheads="1"/>
            </p:cNvSpPr>
            <p:nvPr/>
          </p:nvSpPr>
          <p:spPr bwMode="auto">
            <a:xfrm>
              <a:off x="4041" y="2866"/>
              <a:ext cx="941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/>
                <a:t>Wirfs-Brock</a:t>
              </a:r>
            </a:p>
          </p:txBody>
        </p:sp>
        <p:sp>
          <p:nvSpPr>
            <p:cNvPr id="38949" name="Rectangle 14"/>
            <p:cNvSpPr>
              <a:spLocks noChangeArrowheads="1"/>
            </p:cNvSpPr>
            <p:nvPr/>
          </p:nvSpPr>
          <p:spPr bwMode="auto">
            <a:xfrm>
              <a:off x="4021" y="3156"/>
              <a:ext cx="1011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Responsibilities</a:t>
              </a:r>
            </a:p>
          </p:txBody>
        </p:sp>
      </p:grpSp>
      <p:grpSp>
        <p:nvGrpSpPr>
          <p:cNvPr id="38919" name="Group 15"/>
          <p:cNvGrpSpPr>
            <a:grpSpLocks/>
          </p:cNvGrpSpPr>
          <p:nvPr/>
        </p:nvGrpSpPr>
        <p:grpSpPr bwMode="auto">
          <a:xfrm>
            <a:off x="6688138" y="3635375"/>
            <a:ext cx="1876425" cy="1033463"/>
            <a:chOff x="4175" y="2073"/>
            <a:chExt cx="1194" cy="662"/>
          </a:xfrm>
        </p:grpSpPr>
        <p:sp>
          <p:nvSpPr>
            <p:cNvPr id="38946" name="Rectangle 16"/>
            <p:cNvSpPr>
              <a:spLocks noChangeArrowheads="1"/>
            </p:cNvSpPr>
            <p:nvPr/>
          </p:nvSpPr>
          <p:spPr bwMode="auto">
            <a:xfrm>
              <a:off x="4406" y="2073"/>
              <a:ext cx="635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/>
                <a:t>Embley</a:t>
              </a:r>
            </a:p>
          </p:txBody>
        </p:sp>
        <p:sp>
          <p:nvSpPr>
            <p:cNvPr id="38947" name="Rectangle 17"/>
            <p:cNvSpPr>
              <a:spLocks noChangeArrowheads="1"/>
            </p:cNvSpPr>
            <p:nvPr/>
          </p:nvSpPr>
          <p:spPr bwMode="auto">
            <a:xfrm>
              <a:off x="4175" y="2363"/>
              <a:ext cx="119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Singleton classes, 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High-level view</a:t>
              </a:r>
            </a:p>
          </p:txBody>
        </p:sp>
      </p:grpSp>
      <p:grpSp>
        <p:nvGrpSpPr>
          <p:cNvPr id="38920" name="Group 18"/>
          <p:cNvGrpSpPr>
            <a:grpSpLocks/>
          </p:cNvGrpSpPr>
          <p:nvPr/>
        </p:nvGrpSpPr>
        <p:grpSpPr bwMode="auto">
          <a:xfrm>
            <a:off x="5056188" y="5438775"/>
            <a:ext cx="1377950" cy="788988"/>
            <a:chOff x="3137" y="3228"/>
            <a:chExt cx="876" cy="506"/>
          </a:xfrm>
        </p:grpSpPr>
        <p:sp>
          <p:nvSpPr>
            <p:cNvPr id="38944" name="Rectangle 19"/>
            <p:cNvSpPr>
              <a:spLocks noChangeArrowheads="1"/>
            </p:cNvSpPr>
            <p:nvPr/>
          </p:nvSpPr>
          <p:spPr bwMode="auto">
            <a:xfrm>
              <a:off x="3280" y="3228"/>
              <a:ext cx="481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/>
                <a:t>Odell</a:t>
              </a:r>
            </a:p>
          </p:txBody>
        </p:sp>
        <p:sp>
          <p:nvSpPr>
            <p:cNvPr id="38945" name="Rectangle 20"/>
            <p:cNvSpPr>
              <a:spLocks noChangeArrowheads="1"/>
            </p:cNvSpPr>
            <p:nvPr/>
          </p:nvSpPr>
          <p:spPr bwMode="auto">
            <a:xfrm>
              <a:off x="3137" y="3518"/>
              <a:ext cx="87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Classification</a:t>
              </a:r>
            </a:p>
          </p:txBody>
        </p:sp>
      </p:grpSp>
      <p:grpSp>
        <p:nvGrpSpPr>
          <p:cNvPr id="38921" name="Group 21"/>
          <p:cNvGrpSpPr>
            <a:grpSpLocks/>
          </p:cNvGrpSpPr>
          <p:nvPr/>
        </p:nvGrpSpPr>
        <p:grpSpPr bwMode="auto">
          <a:xfrm>
            <a:off x="2968625" y="5480050"/>
            <a:ext cx="1817688" cy="784225"/>
            <a:chOff x="1809" y="3255"/>
            <a:chExt cx="1156" cy="502"/>
          </a:xfrm>
        </p:grpSpPr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809" y="3255"/>
              <a:ext cx="1119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/>
                <a:t>Shlaer - Mellor</a:t>
              </a: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872" y="3542"/>
              <a:ext cx="1093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Object Lifecycles</a:t>
              </a:r>
            </a:p>
          </p:txBody>
        </p:sp>
      </p:grpSp>
      <p:grpSp>
        <p:nvGrpSpPr>
          <p:cNvPr id="38922" name="Group 24"/>
          <p:cNvGrpSpPr>
            <a:grpSpLocks/>
          </p:cNvGrpSpPr>
          <p:nvPr/>
        </p:nvGrpSpPr>
        <p:grpSpPr bwMode="auto">
          <a:xfrm>
            <a:off x="922338" y="4743450"/>
            <a:ext cx="2208212" cy="1031875"/>
            <a:chOff x="507" y="2783"/>
            <a:chExt cx="1405" cy="661"/>
          </a:xfrm>
        </p:grpSpPr>
        <p:sp>
          <p:nvSpPr>
            <p:cNvPr id="38940" name="Rectangle 25"/>
            <p:cNvSpPr>
              <a:spLocks noChangeArrowheads="1"/>
            </p:cNvSpPr>
            <p:nvPr/>
          </p:nvSpPr>
          <p:spPr bwMode="auto">
            <a:xfrm>
              <a:off x="717" y="2783"/>
              <a:ext cx="102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/>
                <a:t>Gamma, et.al</a:t>
              </a:r>
            </a:p>
          </p:txBody>
        </p:sp>
        <p:sp>
          <p:nvSpPr>
            <p:cNvPr id="38941" name="Rectangle 26"/>
            <p:cNvSpPr>
              <a:spLocks noChangeArrowheads="1"/>
            </p:cNvSpPr>
            <p:nvPr/>
          </p:nvSpPr>
          <p:spPr bwMode="auto">
            <a:xfrm>
              <a:off x="507" y="3072"/>
              <a:ext cx="1405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Frameworks, patterns,</a:t>
              </a:r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i="1"/>
                <a:t>notes</a:t>
              </a:r>
            </a:p>
          </p:txBody>
        </p:sp>
      </p:grpSp>
      <p:sp>
        <p:nvSpPr>
          <p:cNvPr id="38923" name="Rectangle 27"/>
          <p:cNvSpPr>
            <a:spLocks noChangeArrowheads="1"/>
          </p:cNvSpPr>
          <p:nvPr/>
        </p:nvSpPr>
        <p:spPr bwMode="auto">
          <a:xfrm>
            <a:off x="3916363" y="1685925"/>
            <a:ext cx="113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Booch</a:t>
            </a:r>
          </a:p>
        </p:txBody>
      </p:sp>
      <p:sp>
        <p:nvSpPr>
          <p:cNvPr id="38924" name="Rectangle 28"/>
          <p:cNvSpPr>
            <a:spLocks noChangeArrowheads="1"/>
          </p:cNvSpPr>
          <p:nvPr/>
        </p:nvSpPr>
        <p:spPr bwMode="auto">
          <a:xfrm>
            <a:off x="5040313" y="2119313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Jacobson</a:t>
            </a:r>
          </a:p>
        </p:txBody>
      </p:sp>
      <p:sp>
        <p:nvSpPr>
          <p:cNvPr id="38925" name="Rectangle 29"/>
          <p:cNvSpPr>
            <a:spLocks noChangeArrowheads="1"/>
          </p:cNvSpPr>
          <p:nvPr/>
        </p:nvSpPr>
        <p:spPr bwMode="auto">
          <a:xfrm>
            <a:off x="2359025" y="20701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Rumbaugh</a:t>
            </a:r>
          </a:p>
        </p:txBody>
      </p:sp>
      <p:sp>
        <p:nvSpPr>
          <p:cNvPr id="38926" name="Line 30"/>
          <p:cNvSpPr>
            <a:spLocks noChangeShapeType="1"/>
          </p:cNvSpPr>
          <p:nvPr/>
        </p:nvSpPr>
        <p:spPr bwMode="auto">
          <a:xfrm>
            <a:off x="3065463" y="2466975"/>
            <a:ext cx="612775" cy="908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7" name="Line 31"/>
          <p:cNvSpPr>
            <a:spLocks noChangeShapeType="1"/>
          </p:cNvSpPr>
          <p:nvPr/>
        </p:nvSpPr>
        <p:spPr bwMode="auto">
          <a:xfrm>
            <a:off x="4351338" y="2084388"/>
            <a:ext cx="14287" cy="12779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8" name="Line 32"/>
          <p:cNvSpPr>
            <a:spLocks noChangeShapeType="1"/>
          </p:cNvSpPr>
          <p:nvPr/>
        </p:nvSpPr>
        <p:spPr bwMode="auto">
          <a:xfrm flipH="1">
            <a:off x="4937125" y="2495550"/>
            <a:ext cx="614363" cy="8794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9" name="Line 33"/>
          <p:cNvSpPr>
            <a:spLocks noChangeShapeType="1"/>
          </p:cNvSpPr>
          <p:nvPr/>
        </p:nvSpPr>
        <p:spPr bwMode="auto">
          <a:xfrm flipH="1">
            <a:off x="5356225" y="3319463"/>
            <a:ext cx="766763" cy="347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0" name="Line 34"/>
          <p:cNvSpPr>
            <a:spLocks noChangeShapeType="1"/>
          </p:cNvSpPr>
          <p:nvPr/>
        </p:nvSpPr>
        <p:spPr bwMode="auto">
          <a:xfrm flipH="1">
            <a:off x="5424488" y="3943350"/>
            <a:ext cx="138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1" name="Line 35"/>
          <p:cNvSpPr>
            <a:spLocks noChangeShapeType="1"/>
          </p:cNvSpPr>
          <p:nvPr/>
        </p:nvSpPr>
        <p:spPr bwMode="auto">
          <a:xfrm flipH="1" flipV="1">
            <a:off x="5424488" y="4340225"/>
            <a:ext cx="969962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Line 36"/>
          <p:cNvSpPr>
            <a:spLocks noChangeShapeType="1"/>
          </p:cNvSpPr>
          <p:nvPr/>
        </p:nvSpPr>
        <p:spPr bwMode="auto">
          <a:xfrm flipH="1" flipV="1">
            <a:off x="5008563" y="4595813"/>
            <a:ext cx="428625" cy="793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3" name="Line 37"/>
          <p:cNvSpPr>
            <a:spLocks noChangeShapeType="1"/>
          </p:cNvSpPr>
          <p:nvPr/>
        </p:nvSpPr>
        <p:spPr bwMode="auto">
          <a:xfrm>
            <a:off x="2365375" y="3190875"/>
            <a:ext cx="78105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Line 38"/>
          <p:cNvSpPr>
            <a:spLocks noChangeShapeType="1"/>
          </p:cNvSpPr>
          <p:nvPr/>
        </p:nvSpPr>
        <p:spPr bwMode="auto">
          <a:xfrm flipV="1">
            <a:off x="1905000" y="4013200"/>
            <a:ext cx="1358900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5" name="Line 39"/>
          <p:cNvSpPr>
            <a:spLocks noChangeShapeType="1"/>
          </p:cNvSpPr>
          <p:nvPr/>
        </p:nvSpPr>
        <p:spPr bwMode="auto">
          <a:xfrm flipV="1">
            <a:off x="2949575" y="4581525"/>
            <a:ext cx="501650" cy="411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6" name="Line 40"/>
          <p:cNvSpPr>
            <a:spLocks noChangeShapeType="1"/>
          </p:cNvSpPr>
          <p:nvPr/>
        </p:nvSpPr>
        <p:spPr bwMode="auto">
          <a:xfrm flipV="1">
            <a:off x="3922713" y="4610100"/>
            <a:ext cx="300037" cy="793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37" name="Object 41"/>
          <p:cNvGraphicFramePr>
            <a:graphicFrameLocks/>
          </p:cNvGraphicFramePr>
          <p:nvPr/>
        </p:nvGraphicFramePr>
        <p:xfrm>
          <a:off x="3222625" y="3362325"/>
          <a:ext cx="21336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Bitmap Image" r:id="rId4" imgW="3914939" imgH="3047877" progId="Paint.Picture">
                  <p:embed/>
                </p:oleObj>
              </mc:Choice>
              <mc:Fallback>
                <p:oleObj name="Bitmap Image" r:id="rId4" imgW="3914939" imgH="3047877" progId="Paint.Picture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3362325"/>
                        <a:ext cx="2133600" cy="12001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Rectangle 42"/>
          <p:cNvSpPr>
            <a:spLocks noChangeArrowheads="1"/>
          </p:cNvSpPr>
          <p:nvPr/>
        </p:nvSpPr>
        <p:spPr bwMode="auto">
          <a:xfrm>
            <a:off x="395288" y="231775"/>
            <a:ext cx="830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5400" b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sz="5400" b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的形成</a:t>
            </a:r>
            <a:r>
              <a:rPr lang="en-US" altLang="zh-CN" sz="5400" b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(2)</a:t>
            </a:r>
            <a:endParaRPr lang="en-US" altLang="zh-CN" sz="540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939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79B1D248-A9E6-4C15-943F-34E7E304D0C5}" type="slidenum">
              <a:rPr lang="en-US" altLang="zh-CN" sz="1000" smtClean="0">
                <a:latin typeface="Arial" panose="020B0604020202020204" pitchFamily="34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16</a:t>
            </a:fld>
            <a:endParaRPr lang="en-US" altLang="zh-CN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41338" y="1782763"/>
            <a:ext cx="7704137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0113" indent="-357188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/>
              <a:t>统一标准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/>
              <a:t>面向对象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/>
              <a:t>可视化、表达能力强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/>
              <a:t>独立于过程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/>
              <a:t>易掌握、易用</a:t>
            </a:r>
            <a:endParaRPr lang="en-US" altLang="zh-CN" sz="24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830263"/>
            <a:ext cx="7772400" cy="7016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smtClean="0">
                <a:solidFill>
                  <a:schemeClr val="tx1"/>
                </a:solidFill>
                <a:latin typeface="黑体" pitchFamily="49" charset="-122"/>
              </a:rPr>
              <a:t>UML</a:t>
            </a:r>
            <a:r>
              <a:rPr lang="zh-CN" altLang="en-US" sz="4000" smtClean="0">
                <a:solidFill>
                  <a:schemeClr val="tx1"/>
                </a:solidFill>
                <a:latin typeface="黑体" pitchFamily="49" charset="-122"/>
              </a:rPr>
              <a:t>的特点</a:t>
            </a:r>
          </a:p>
        </p:txBody>
      </p:sp>
      <p:sp>
        <p:nvSpPr>
          <p:cNvPr id="4096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06D335E1-7027-4EC6-A013-299627126B19}" type="slidenum">
              <a:rPr lang="en-US" altLang="zh-CN" sz="1000" smtClean="0">
                <a:latin typeface="Arial" panose="020B0604020202020204" pitchFamily="34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17</a:t>
            </a:fld>
            <a:endParaRPr lang="en-US" altLang="zh-CN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 Class Declaration</a:t>
            </a:r>
            <a:endParaRPr lang="zh-CN" altLang="en-US" sz="3075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403225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An </a:t>
            </a:r>
            <a:r>
              <a:rPr lang="en-US" altLang="zh-CN" sz="2800" dirty="0" smtClean="0">
                <a:solidFill>
                  <a:srgbClr val="FF0000"/>
                </a:solidFill>
              </a:rPr>
              <a:t>object</a:t>
            </a:r>
            <a:r>
              <a:rPr lang="en-US" altLang="zh-CN" sz="2800" dirty="0" smtClean="0"/>
              <a:t> has a unique identity, state, and behaviors. </a:t>
            </a:r>
          </a:p>
          <a:p>
            <a:pPr eaLnBrk="1" hangingPunct="1"/>
            <a:r>
              <a:rPr lang="en-US" altLang="zh-CN" sz="2800" dirty="0" smtClean="0"/>
              <a:t>The state of an object is represented by field</a:t>
            </a:r>
            <a:r>
              <a:rPr lang="zh-CN" altLang="en-US" sz="2800" dirty="0" smtClean="0"/>
              <a:t>字段</a:t>
            </a:r>
            <a:r>
              <a:rPr lang="en-US" altLang="zh-CN" sz="2800" dirty="0" smtClean="0"/>
              <a:t> (also known as member variables</a:t>
            </a:r>
            <a:r>
              <a:rPr lang="zh-CN" altLang="en-US" sz="2800" dirty="0" smtClean="0"/>
              <a:t>成员变量</a:t>
            </a:r>
            <a:r>
              <a:rPr lang="en-US" altLang="zh-CN" sz="2800" dirty="0" smtClean="0"/>
              <a:t>) with their current values. </a:t>
            </a:r>
          </a:p>
          <a:p>
            <a:pPr eaLnBrk="1" hangingPunct="1"/>
            <a:r>
              <a:rPr lang="en-US" altLang="zh-CN" sz="2800" dirty="0" smtClean="0"/>
              <a:t>The behavior of an object is defined by a set of methods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.</a:t>
            </a: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CE091-CAAC-4CD6-8D14-228D1DAA4632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 Class Declaration</a:t>
            </a:r>
            <a:endParaRPr lang="zh-CN" altLang="en-US" sz="3075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403225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All the qualities of a class are specified in the class declaration, which consists of </a:t>
            </a:r>
          </a:p>
          <a:p>
            <a:pPr lvl="1" eaLnBrk="1" hangingPunct="1"/>
            <a:r>
              <a:rPr lang="en-US" altLang="zh-CN" sz="2000" smtClean="0"/>
              <a:t>optional fields, </a:t>
            </a:r>
            <a:r>
              <a:rPr lang="zh-CN" altLang="en-US" sz="2000" smtClean="0"/>
              <a:t>字段（成员变量）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optional methods, </a:t>
            </a:r>
            <a:r>
              <a:rPr lang="zh-CN" altLang="en-US" sz="2000" smtClean="0"/>
              <a:t>方法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optional constructors, </a:t>
            </a:r>
            <a:r>
              <a:rPr lang="zh-CN" altLang="en-US" sz="2000" smtClean="0"/>
              <a:t>构造方法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and optional member classes (inner classes). </a:t>
            </a:r>
            <a:r>
              <a:rPr lang="zh-CN" altLang="en-US" sz="2000" smtClean="0"/>
              <a:t>成员类（内部类）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EA153-F785-4F6E-BC4F-479489F62DBD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Objectives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457200" eaLnBrk="1" hangingPunct="1">
              <a:spcBef>
                <a:spcPts val="0"/>
              </a:spcBef>
              <a:defRPr/>
            </a:pPr>
            <a:r>
              <a:rPr lang="en-US" altLang="zh-CN" sz="2800" dirty="0" smtClean="0"/>
              <a:t>To be able to declare classes</a:t>
            </a:r>
          </a:p>
          <a:p>
            <a:pPr marL="273844" indent="-457200" eaLnBrk="1" hangingPunct="1">
              <a:spcBef>
                <a:spcPts val="0"/>
              </a:spcBef>
              <a:defRPr/>
            </a:pPr>
            <a:r>
              <a:rPr lang="en-US" altLang="zh-CN" sz="2800" dirty="0" smtClean="0"/>
              <a:t>To understand object references</a:t>
            </a:r>
          </a:p>
          <a:p>
            <a:pPr marL="273844" indent="-457200" eaLnBrk="1" hangingPunct="1">
              <a:spcBef>
                <a:spcPts val="0"/>
              </a:spcBef>
              <a:defRPr/>
            </a:pPr>
            <a:r>
              <a:rPr lang="en-US" altLang="zh-CN" sz="2800" dirty="0" smtClean="0"/>
              <a:t>To understand the mechanism of parameter passing</a:t>
            </a:r>
          </a:p>
          <a:p>
            <a:pPr marL="273844" indent="-457200" eaLnBrk="1" hangingPunct="1">
              <a:spcBef>
                <a:spcPts val="0"/>
              </a:spcBef>
              <a:defRPr/>
            </a:pPr>
            <a:r>
              <a:rPr lang="en-US" altLang="zh-CN" sz="2800" dirty="0" smtClean="0"/>
              <a:t>To be able to use static member and instance member properly</a:t>
            </a:r>
          </a:p>
          <a:p>
            <a:pPr marL="273844" indent="-457200" eaLnBrk="1" hangingPunct="1">
              <a:spcBef>
                <a:spcPts val="0"/>
              </a:spcBef>
              <a:defRPr/>
            </a:pPr>
            <a:r>
              <a:rPr lang="en-US" altLang="zh-CN" sz="2800" dirty="0" smtClean="0"/>
              <a:t>To become familiar with the organization of classes</a:t>
            </a:r>
          </a:p>
          <a:p>
            <a:pPr marL="273844" indent="-457200" eaLnBrk="1" hangingPunct="1">
              <a:spcBef>
                <a:spcPts val="0"/>
              </a:spcBef>
              <a:defRPr/>
            </a:pPr>
            <a:r>
              <a:rPr lang="en-US" altLang="zh-CN" sz="2800" dirty="0" smtClean="0"/>
              <a:t>To understand the object life cycle and the scope of variables</a:t>
            </a:r>
          </a:p>
          <a:p>
            <a:pPr marL="273844" indent="-191691" eaLnBrk="1" hangingPunct="1">
              <a:defRPr/>
            </a:pP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5E25-A182-4D0D-95A6-F4164D071FCE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 Class Declaration</a:t>
            </a:r>
            <a:endParaRPr lang="zh-CN" altLang="en-US" sz="3075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AC4A0-4E44-447F-A37A-4FFF884BA24B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00213"/>
            <a:ext cx="4097337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 Class Declaration</a:t>
            </a:r>
            <a:endParaRPr lang="zh-CN" altLang="en-US" sz="3075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There are several kinds of variables in a class: </a:t>
            </a:r>
          </a:p>
          <a:p>
            <a:pPr lvl="1" eaLnBrk="1" hangingPunct="1"/>
            <a:r>
              <a:rPr lang="en-US" altLang="zh-CN" sz="1800" smtClean="0"/>
              <a:t>member variables in a class—these are also called fields; </a:t>
            </a:r>
            <a:r>
              <a:rPr lang="zh-CN" altLang="en-US" sz="1800" smtClean="0"/>
              <a:t>成员变量</a:t>
            </a:r>
            <a:endParaRPr lang="en-US" altLang="zh-CN" sz="1800" smtClean="0"/>
          </a:p>
          <a:p>
            <a:pPr lvl="1" eaLnBrk="1" hangingPunct="1"/>
            <a:r>
              <a:rPr lang="en-US" altLang="zh-CN" sz="1800" smtClean="0"/>
              <a:t>Variables in a method or block of code—these are called local variables; </a:t>
            </a:r>
            <a:r>
              <a:rPr lang="zh-CN" altLang="en-US" sz="1800" smtClean="0"/>
              <a:t>局部变量</a:t>
            </a:r>
            <a:endParaRPr lang="en-US" altLang="zh-CN" sz="1800" smtClean="0"/>
          </a:p>
          <a:p>
            <a:pPr lvl="1" eaLnBrk="1" hangingPunct="1"/>
            <a:r>
              <a:rPr lang="en-US" altLang="zh-CN" sz="1800" smtClean="0"/>
              <a:t>Variables at the head of a method—these are called parameters </a:t>
            </a:r>
            <a:r>
              <a:rPr lang="zh-CN" altLang="en-US" sz="1800" smtClean="0"/>
              <a:t>参数</a:t>
            </a:r>
            <a:endParaRPr lang="en-US" altLang="zh-CN" sz="1800" smtClean="0"/>
          </a:p>
          <a:p>
            <a:pPr eaLnBrk="1" hangingPunct="1"/>
            <a:r>
              <a:rPr lang="en-US" altLang="zh-CN" sz="2400" smtClean="0"/>
              <a:t>A class is a template for multiple objects with similar attributes and behaviors. </a:t>
            </a:r>
            <a:endParaRPr lang="zh-CN" altLang="en-US" sz="240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44E85-5DB4-4133-8994-A0149EE1CE55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endParaRPr lang="zh-CN" altLang="en-US" sz="202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Components of the Car class</a:t>
            </a:r>
            <a:endParaRPr lang="zh-CN" altLang="en-US" sz="3075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17B55-B374-4B75-BEFB-014002772BC7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75247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Method declaration </a:t>
            </a:r>
            <a:r>
              <a:rPr lang="zh-CN" altLang="en-US" sz="3075" dirty="0" smtClean="0"/>
              <a:t>方法声明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The structure of a method includes a method signature and a code body:</a:t>
            </a:r>
            <a:endParaRPr lang="zh-CN" altLang="zh-CN" sz="2025" dirty="0" smtClean="0"/>
          </a:p>
          <a:p>
            <a:pPr marL="273844" indent="-191691" eaLnBrk="1" hangingPunct="1">
              <a:buFont typeface="Wingdings 3" panose="05040102010807070707" pitchFamily="18" charset="2"/>
              <a:buNone/>
              <a:defRPr/>
            </a:pPr>
            <a:r>
              <a:rPr lang="en-US" altLang="zh-CN" sz="2200" dirty="0" smtClean="0">
                <a:solidFill>
                  <a:srgbClr val="FF0000"/>
                </a:solidFill>
              </a:rPr>
              <a:t>  &lt;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access_modifier</a:t>
            </a:r>
            <a:r>
              <a:rPr lang="en-US" altLang="zh-CN" sz="2200" dirty="0" smtClean="0">
                <a:solidFill>
                  <a:srgbClr val="FF0000"/>
                </a:solidFill>
              </a:rPr>
              <a:t>&gt; &lt;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return_type</a:t>
            </a:r>
            <a:r>
              <a:rPr lang="en-US" altLang="zh-CN" sz="2200" dirty="0" smtClean="0">
                <a:solidFill>
                  <a:srgbClr val="FF0000"/>
                </a:solidFill>
              </a:rPr>
              <a:t>&gt; &lt;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method_name</a:t>
            </a:r>
            <a:r>
              <a:rPr lang="en-US" altLang="zh-CN" sz="2200" dirty="0" smtClean="0">
                <a:solidFill>
                  <a:srgbClr val="FF0000"/>
                </a:solidFill>
              </a:rPr>
              <a:t>&gt; (&lt;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list_of_parameters</a:t>
            </a:r>
            <a:r>
              <a:rPr lang="en-US" altLang="zh-CN" sz="2200" dirty="0" smtClean="0">
                <a:solidFill>
                  <a:srgbClr val="FF0000"/>
                </a:solidFill>
              </a:rPr>
              <a:t>&gt;) {</a:t>
            </a:r>
          </a:p>
          <a:p>
            <a:pPr marL="273844" indent="-191691" eaLnBrk="1" hangingPunct="1">
              <a:buFont typeface="Wingdings 3" panose="05040102010807070707" pitchFamily="18" charset="2"/>
              <a:buNone/>
              <a:defRPr/>
            </a:pPr>
            <a:r>
              <a:rPr lang="en-US" altLang="zh-CN" sz="2200" dirty="0" smtClean="0">
                <a:solidFill>
                  <a:srgbClr val="FF0000"/>
                </a:solidFill>
              </a:rPr>
              <a:t>              ……</a:t>
            </a:r>
          </a:p>
          <a:p>
            <a:pPr marL="273844" indent="-191691" eaLnBrk="1" hangingPunct="1">
              <a:buFont typeface="Wingdings 3" panose="05040102010807070707" pitchFamily="18" charset="2"/>
              <a:buNone/>
              <a:defRPr/>
            </a:pPr>
            <a:r>
              <a:rPr lang="en-US" altLang="zh-CN" sz="2200" dirty="0" smtClean="0">
                <a:solidFill>
                  <a:srgbClr val="FF0000"/>
                </a:solidFill>
              </a:rPr>
              <a:t> }</a:t>
            </a:r>
          </a:p>
          <a:p>
            <a:pPr marL="273844" indent="-191691" eaLnBrk="1" hangingPunct="1">
              <a:defRPr/>
            </a:pPr>
            <a:r>
              <a:rPr lang="en-US" altLang="zh-CN" sz="2800" dirty="0" smtClean="0"/>
              <a:t>The method‘s name and the parameter types of a method declaration comprise the method signature.</a:t>
            </a:r>
            <a:r>
              <a:rPr lang="zh-CN" altLang="en-US" sz="2800" dirty="0" smtClean="0"/>
              <a:t>方法签名</a:t>
            </a:r>
            <a:endParaRPr lang="en-US" altLang="zh-CN" sz="2800" dirty="0" smtClean="0"/>
          </a:p>
          <a:p>
            <a:pPr marL="273844" indent="-191691" eaLnBrk="1" hangingPunct="1">
              <a:defRPr/>
            </a:pPr>
            <a:r>
              <a:rPr lang="en-US" altLang="zh-CN" sz="2800" dirty="0" smtClean="0"/>
              <a:t>The method body, enclosed between braces, consists of the method‘s code and the declaration of local variables.</a:t>
            </a:r>
            <a:r>
              <a:rPr lang="zh-CN" altLang="en-US" sz="2800" dirty="0" smtClean="0"/>
              <a:t>方法体</a:t>
            </a:r>
            <a:endParaRPr lang="zh-CN" altLang="zh-CN" sz="2800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9EE99-5A7E-40DF-8410-FC1AD18209D8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Constructor </a:t>
            </a:r>
            <a:r>
              <a:rPr lang="zh-CN" altLang="en-US" sz="3075" dirty="0" smtClean="0"/>
              <a:t>构造方法</a:t>
            </a:r>
            <a:endParaRPr lang="zh-CN" altLang="en-US" sz="3075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A constructor is called when an </a:t>
            </a:r>
            <a:r>
              <a:rPr lang="en-US" altLang="zh-CN" sz="2400" smtClean="0">
                <a:solidFill>
                  <a:srgbClr val="FF0000"/>
                </a:solidFill>
              </a:rPr>
              <a:t>instance</a:t>
            </a:r>
            <a:r>
              <a:rPr lang="en-US" altLang="zh-CN" sz="2400" smtClean="0"/>
              <a:t> of this class is first created. </a:t>
            </a:r>
          </a:p>
          <a:p>
            <a:pPr eaLnBrk="1" hangingPunct="1"/>
            <a:r>
              <a:rPr lang="en-US" altLang="zh-CN" sz="2400" smtClean="0"/>
              <a:t>It is used to initialize the member variables.</a:t>
            </a:r>
          </a:p>
          <a:p>
            <a:pPr eaLnBrk="1" hangingPunct="1"/>
            <a:r>
              <a:rPr lang="en-US" altLang="zh-CN" sz="2400" smtClean="0"/>
              <a:t>The constructor signature looks similar to that of a regular method. </a:t>
            </a:r>
          </a:p>
          <a:p>
            <a:pPr eaLnBrk="1" hangingPunct="1"/>
            <a:r>
              <a:rPr lang="en-US" altLang="zh-CN" sz="2400" smtClean="0"/>
              <a:t>It has a </a:t>
            </a:r>
            <a:r>
              <a:rPr lang="en-US" altLang="zh-CN" sz="2400" smtClean="0">
                <a:solidFill>
                  <a:srgbClr val="FF0000"/>
                </a:solidFill>
              </a:rPr>
              <a:t>name that matches the class name </a:t>
            </a:r>
            <a:r>
              <a:rPr lang="en-US" altLang="zh-CN" sz="2400" smtClean="0"/>
              <a:t>and holds a list of parameters in parentheses. </a:t>
            </a:r>
          </a:p>
          <a:p>
            <a:pPr eaLnBrk="1" hangingPunct="1"/>
            <a:r>
              <a:rPr lang="en-US" altLang="zh-CN" sz="2400" smtClean="0"/>
              <a:t>However, a constructor has </a:t>
            </a:r>
            <a:r>
              <a:rPr lang="en-US" altLang="zh-CN" sz="2400" smtClean="0">
                <a:solidFill>
                  <a:srgbClr val="FF0000"/>
                </a:solidFill>
              </a:rPr>
              <a:t>no return type</a:t>
            </a:r>
            <a:r>
              <a:rPr lang="en-US" altLang="zh-CN" sz="2400" smtClean="0"/>
              <a:t>. </a:t>
            </a:r>
          </a:p>
          <a:p>
            <a:pPr eaLnBrk="1" hangingPunct="1"/>
            <a:r>
              <a:rPr lang="en-US" altLang="zh-CN" sz="2400" smtClean="0"/>
              <a:t>Constructors are invoked using the </a:t>
            </a:r>
            <a:r>
              <a:rPr lang="en-US" altLang="zh-CN" sz="2400" smtClean="0">
                <a:solidFill>
                  <a:srgbClr val="FF0000"/>
                </a:solidFill>
              </a:rPr>
              <a:t>new</a:t>
            </a:r>
            <a:r>
              <a:rPr lang="en-US" altLang="zh-CN" sz="2400" smtClean="0"/>
              <a:t> operator when an object is created.</a:t>
            </a:r>
            <a:endParaRPr lang="zh-CN" altLang="zh-CN" sz="2400" smtClean="0"/>
          </a:p>
          <a:p>
            <a:pPr eaLnBrk="1" hangingPunct="1"/>
            <a:endParaRPr lang="zh-CN" altLang="zh-CN" sz="2400" smtClean="0"/>
          </a:p>
          <a:p>
            <a:pPr eaLnBrk="1" hangingPunct="1"/>
            <a:endParaRPr lang="zh-CN" altLang="en-US" sz="240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CBA8D-08DE-4179-96B6-97B9A3A26541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endParaRPr lang="zh-CN" altLang="en-US" sz="202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Method declaration</a:t>
            </a:r>
            <a:endParaRPr lang="zh-CN" altLang="en-US" sz="3075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3311C-1FBD-4C64-BA90-C159CF251B54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481138"/>
            <a:ext cx="8435975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Default constructor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If there is no constructor in a class declaration, the Java compiler will create a </a:t>
            </a:r>
            <a:r>
              <a:rPr lang="en-US" altLang="zh-CN" sz="2025" dirty="0" smtClean="0">
                <a:solidFill>
                  <a:srgbClr val="FF0000"/>
                </a:solidFill>
              </a:rPr>
              <a:t>default constructor</a:t>
            </a:r>
            <a:r>
              <a:rPr lang="en-US" altLang="zh-CN" sz="2025" dirty="0" smtClean="0"/>
              <a:t> with an </a:t>
            </a:r>
            <a:r>
              <a:rPr lang="en-US" altLang="zh-CN" sz="2025" dirty="0" smtClean="0">
                <a:solidFill>
                  <a:srgbClr val="FF0000"/>
                </a:solidFill>
              </a:rPr>
              <a:t>empty parameter list</a:t>
            </a:r>
            <a:r>
              <a:rPr lang="en-US" altLang="zh-CN" sz="2025" dirty="0" smtClean="0"/>
              <a:t>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For example, if there is no constructor is defined in the class Car, JVM will use the default parameterless constructor.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The default constructor calls the default parent constructor (super()) and initializes all instance variables to default value (zero for numeric types, null for object references, and false for booleans).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C019E-670C-42E4-818B-6FE72BF369F4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887913"/>
            <a:ext cx="8096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public class Test {</a:t>
            </a:r>
            <a:endParaRPr lang="zh-CN" altLang="zh-CN" sz="2400" dirty="0" smtClean="0"/>
          </a:p>
          <a:p>
            <a:pPr eaLnBrk="1" hangingPunct="1"/>
            <a:r>
              <a:rPr lang="en-US" altLang="zh-CN" sz="2400" dirty="0" smtClean="0"/>
              <a:t>    public static void main(String[]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) {</a:t>
            </a:r>
            <a:endParaRPr lang="zh-CN" altLang="zh-CN" sz="2400" dirty="0" smtClean="0"/>
          </a:p>
          <a:p>
            <a:pPr eaLnBrk="1" hangingPunct="1"/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Car a = new Car();</a:t>
            </a:r>
            <a:r>
              <a:rPr lang="en-US" altLang="zh-CN" sz="2400" dirty="0" smtClean="0"/>
              <a:t>	</a:t>
            </a:r>
            <a:endParaRPr lang="zh-CN" altLang="zh-CN" sz="2400" dirty="0" smtClean="0"/>
          </a:p>
          <a:p>
            <a:pPr eaLnBrk="1" hangingPunct="1"/>
            <a:r>
              <a:rPr lang="en-US" altLang="zh-CN" sz="2400" dirty="0" smtClean="0"/>
              <a:t>    }</a:t>
            </a:r>
            <a:endParaRPr lang="zh-CN" altLang="zh-CN" sz="2400" dirty="0" smtClean="0"/>
          </a:p>
          <a:p>
            <a:pPr eaLnBrk="1" hangingPunct="1"/>
            <a:r>
              <a:rPr lang="en-US" altLang="zh-CN" sz="2400" dirty="0" smtClean="0"/>
              <a:t>}</a:t>
            </a:r>
            <a:endParaRPr lang="zh-CN" altLang="zh-CN" sz="24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Default constructor</a:t>
            </a:r>
            <a:endParaRPr lang="zh-CN" altLang="en-US" sz="3075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BB2D7-11E4-4506-902E-C405F1273D19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51205" name="内容占位符 3"/>
          <p:cNvSpPr>
            <a:spLocks noGrp="1"/>
          </p:cNvSpPr>
          <p:nvPr>
            <p:ph sz="half" idx="4294967295"/>
          </p:nvPr>
        </p:nvSpPr>
        <p:spPr>
          <a:xfrm>
            <a:off x="1112838" y="3722688"/>
            <a:ext cx="8748712" cy="2986087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//Car.java</a:t>
            </a:r>
            <a:endParaRPr lang="zh-CN" altLang="zh-CN" sz="2400" dirty="0" smtClean="0"/>
          </a:p>
          <a:p>
            <a:pPr eaLnBrk="1" hangingPunct="1"/>
            <a:r>
              <a:rPr lang="en-US" altLang="zh-CN" sz="2400" dirty="0" smtClean="0"/>
              <a:t>class Car {</a:t>
            </a:r>
            <a:endParaRPr lang="zh-CN" altLang="zh-CN" sz="2400" dirty="0" smtClean="0"/>
          </a:p>
          <a:p>
            <a:pPr eaLnBrk="1" hangingPunct="1"/>
            <a:r>
              <a:rPr lang="en-US" altLang="zh-CN" sz="2400" dirty="0" smtClean="0"/>
              <a:t>    String name;</a:t>
            </a:r>
            <a:endParaRPr lang="zh-CN" altLang="zh-CN" sz="2400" dirty="0" smtClean="0"/>
          </a:p>
          <a:p>
            <a:pPr eaLnBrk="1" hangingPunct="1"/>
            <a:r>
              <a:rPr lang="en-US" altLang="zh-CN" sz="2400" dirty="0" smtClean="0"/>
              <a:t>}</a:t>
            </a:r>
            <a:endParaRPr lang="zh-CN" altLang="zh-CN" sz="2400" dirty="0" smtClean="0"/>
          </a:p>
          <a:p>
            <a:pPr eaLnBrk="1" hangingPunct="1"/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1109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public class Test {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public static void main(String[] args) {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</a:t>
            </a:r>
            <a:r>
              <a:rPr lang="en-US" altLang="zh-CN" sz="2400" u="sng" smtClean="0">
                <a:solidFill>
                  <a:srgbClr val="00B050"/>
                </a:solidFill>
              </a:rPr>
              <a:t>Car a = new Car();</a:t>
            </a:r>
            <a:r>
              <a:rPr lang="en-US" altLang="zh-CN" sz="2400" smtClean="0"/>
              <a:t>	//Compilation error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}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}</a:t>
            </a:r>
            <a:endParaRPr lang="zh-CN" altLang="zh-CN" sz="2400" smtClean="0"/>
          </a:p>
          <a:p>
            <a:pPr eaLnBrk="1" hangingPunct="1"/>
            <a:endParaRPr lang="zh-CN" altLang="en-US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Default constructor</a:t>
            </a:r>
            <a:endParaRPr lang="zh-CN" altLang="en-US" sz="3075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BB2D7-11E4-4506-902E-C405F1273D19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51205" name="内容占位符 3"/>
          <p:cNvSpPr>
            <a:spLocks noGrp="1"/>
          </p:cNvSpPr>
          <p:nvPr>
            <p:ph sz="half" idx="4294967295"/>
          </p:nvPr>
        </p:nvSpPr>
        <p:spPr>
          <a:xfrm>
            <a:off x="1112838" y="3722688"/>
            <a:ext cx="8748712" cy="2986087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//Car.java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class Car {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public Car (String name) {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this.name = name;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}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String name;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}</a:t>
            </a:r>
            <a:endParaRPr lang="zh-CN" altLang="zh-CN" sz="2400" smtClean="0"/>
          </a:p>
          <a:p>
            <a:pPr eaLnBrk="1" hangingPunct="1"/>
            <a:endParaRPr lang="zh-CN" altLang="en-US" sz="2400" smtClean="0"/>
          </a:p>
        </p:txBody>
      </p:sp>
      <p:sp>
        <p:nvSpPr>
          <p:cNvPr id="51206" name="矩形 6"/>
          <p:cNvSpPr>
            <a:spLocks noChangeArrowheads="1"/>
          </p:cNvSpPr>
          <p:nvPr/>
        </p:nvSpPr>
        <p:spPr bwMode="auto">
          <a:xfrm>
            <a:off x="2978150" y="2670175"/>
            <a:ext cx="62277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Once any constructor is defined in the class Car, there will be no constructor generated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7638"/>
            <a:ext cx="5105400" cy="4525962"/>
          </a:xfrm>
        </p:spPr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class Car1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Car1()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width = 1.0;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height = 2.0;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private String name;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private double width, height;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private int x, y; 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public class Test1{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static void main(String[] args)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Car1 a = new Car1();	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Initialization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F4E6E-48C5-42A1-9A10-9624F03EE408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class Car2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private String name;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private double width = 1.0, height = 2.0;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private int x, y;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public class Test2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static void main(String[] args)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Car2 a = new Car2();	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smtClean="0">
                <a:latin typeface="Times New Roman" pitchFamily="18" charset="0"/>
              </a:rPr>
              <a:t>对象的特征：</a:t>
            </a:r>
            <a:br>
              <a:rPr lang="zh-CN" altLang="en-US" sz="3200" smtClean="0">
                <a:latin typeface="Times New Roman" pitchFamily="18" charset="0"/>
              </a:rPr>
            </a:br>
            <a:endParaRPr lang="zh-CN" altLang="en-US" sz="3075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47713" y="1008063"/>
            <a:ext cx="7108825" cy="540067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所有东西都是对象；</a:t>
            </a:r>
          </a:p>
          <a:p>
            <a:pPr lvl="1" eaLnBrk="1" hangingPunct="1"/>
            <a:r>
              <a:rPr lang="zh-CN" altLang="en-US" sz="2400" smtClean="0"/>
              <a:t>程序是对象的集合，通过消息通信；</a:t>
            </a:r>
          </a:p>
          <a:p>
            <a:pPr lvl="1" eaLnBrk="1" hangingPunct="1"/>
            <a:r>
              <a:rPr lang="zh-CN" altLang="en-US" sz="2400" smtClean="0"/>
              <a:t>每个对象都有自己的存储空间，可容纳其他对象；</a:t>
            </a:r>
          </a:p>
          <a:p>
            <a:pPr lvl="1" eaLnBrk="1" hangingPunct="1"/>
            <a:r>
              <a:rPr lang="zh-CN" altLang="en-US" sz="2400" smtClean="0"/>
              <a:t>每个对象都有一个类型；</a:t>
            </a:r>
          </a:p>
          <a:p>
            <a:pPr lvl="1" eaLnBrk="1" hangingPunct="1"/>
            <a:r>
              <a:rPr lang="zh-CN" altLang="en-US" sz="2400" smtClean="0"/>
              <a:t>同类对象接收相同的消息；</a:t>
            </a:r>
          </a:p>
          <a:p>
            <a:pPr eaLnBrk="1" hangingPunct="1"/>
            <a:r>
              <a:rPr lang="zh-CN" altLang="en-US" sz="3200" smtClean="0"/>
              <a:t>对象的接口：</a:t>
            </a:r>
          </a:p>
          <a:p>
            <a:pPr lvl="1" eaLnBrk="1" hangingPunct="1"/>
            <a:r>
              <a:rPr lang="zh-CN" altLang="en-US" sz="2400" smtClean="0"/>
              <a:t>方法的调用</a:t>
            </a:r>
          </a:p>
          <a:p>
            <a:pPr eaLnBrk="1" hangingPunct="1"/>
            <a:r>
              <a:rPr lang="zh-CN" altLang="en-US" sz="3200" smtClean="0"/>
              <a:t>消息：对象之间进行通信的一种规格说明</a:t>
            </a:r>
            <a:r>
              <a:rPr lang="en-US" altLang="zh-CN" sz="3200" smtClean="0"/>
              <a:t>;</a:t>
            </a:r>
            <a:r>
              <a:rPr lang="zh-CN" altLang="en-US" sz="3200" smtClean="0"/>
              <a:t>多个对象，通过消息传递来进行交互，最终完成复杂的任务</a:t>
            </a:r>
          </a:p>
          <a:p>
            <a:pPr lvl="1" eaLnBrk="1" hangingPunct="1"/>
            <a:r>
              <a:rPr lang="zh-CN" altLang="en-US" sz="2400" smtClean="0"/>
              <a:t>接收消息的对象、接收对象要采取的方法和方法参数</a:t>
            </a:r>
            <a:endParaRPr lang="zh-CN" altLang="en-US" sz="3200" smtClean="0"/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7B97E385-D272-448F-9872-DED78594BD06}" type="slidenum">
              <a:rPr lang="en-US" altLang="zh-CN" sz="1000" smtClean="0">
                <a:latin typeface="Arial" panose="020B0604020202020204" pitchFamily="34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3</a:t>
            </a:fld>
            <a:endParaRPr lang="en-US" altLang="zh-CN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3.2 Creating Objects</a:t>
            </a:r>
            <a:endParaRPr lang="zh-CN" altLang="en-US" sz="3075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25193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An object is created from a class</a:t>
            </a:r>
          </a:p>
          <a:p>
            <a:pPr eaLnBrk="1" hangingPunct="1"/>
            <a:r>
              <a:rPr lang="en-US" altLang="zh-CN" sz="2800" dirty="0" smtClean="0"/>
              <a:t>Each of these statements has three parts: </a:t>
            </a:r>
          </a:p>
          <a:p>
            <a:pPr lvl="1" eaLnBrk="1" hangingPunct="1"/>
            <a:r>
              <a:rPr lang="en-US" altLang="zh-CN" sz="2000" dirty="0" smtClean="0"/>
              <a:t>declaration, </a:t>
            </a:r>
            <a:r>
              <a:rPr lang="zh-CN" altLang="en-US" sz="2000" dirty="0" smtClean="0"/>
              <a:t>声明</a:t>
            </a:r>
            <a:endParaRPr lang="en-US" altLang="zh-CN" sz="2000" dirty="0" smtClean="0"/>
          </a:p>
          <a:p>
            <a:pPr lvl="1" eaLnBrk="1" hangingPunct="1"/>
            <a:r>
              <a:rPr lang="en-US" altLang="zh-CN" sz="2000" dirty="0" smtClean="0"/>
              <a:t>instantiation </a:t>
            </a:r>
            <a:r>
              <a:rPr lang="zh-CN" altLang="en-US" sz="2000" dirty="0" smtClean="0"/>
              <a:t>实例化</a:t>
            </a:r>
            <a:endParaRPr lang="en-US" altLang="zh-CN" sz="2000" dirty="0" smtClean="0"/>
          </a:p>
          <a:p>
            <a:pPr lvl="1" eaLnBrk="1" hangingPunct="1"/>
            <a:r>
              <a:rPr lang="en-US" altLang="zh-CN" sz="2000" dirty="0" smtClean="0"/>
              <a:t>and initialization</a:t>
            </a:r>
            <a:r>
              <a:rPr lang="zh-CN" altLang="en-US" sz="2000" dirty="0" smtClean="0"/>
              <a:t>初始化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933825"/>
            <a:ext cx="55530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0704D-C01C-4FBE-8EDF-6D8F49220133}" type="slidenum">
              <a:rPr lang="zh-CN" altLang="en-US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3.2 Creating Objects</a:t>
            </a:r>
            <a:endParaRPr lang="zh-CN" altLang="en-US" sz="3075" dirty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Declaration</a:t>
            </a:r>
            <a:r>
              <a:rPr lang="en-US" altLang="zh-CN" sz="2400" smtClean="0"/>
              <a:t> means to associates a variable name with an object type. </a:t>
            </a: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Instantiation</a:t>
            </a:r>
            <a:r>
              <a:rPr lang="en-US" altLang="zh-CN" sz="2400" smtClean="0"/>
              <a:t> implies to create the object with the new operator. </a:t>
            </a:r>
          </a:p>
          <a:p>
            <a:pPr eaLnBrk="1" hangingPunct="1"/>
            <a:r>
              <a:rPr lang="en-US" altLang="zh-CN" sz="2400" smtClean="0"/>
              <a:t>A constructor is called to initialize the new object when the </a:t>
            </a:r>
            <a:r>
              <a:rPr lang="en-US" altLang="zh-CN" sz="2400" smtClean="0">
                <a:solidFill>
                  <a:srgbClr val="FF0000"/>
                </a:solidFill>
              </a:rPr>
              <a:t>initialization</a:t>
            </a:r>
            <a:r>
              <a:rPr lang="en-US" altLang="zh-CN" sz="2400" smtClean="0"/>
              <a:t> performs.</a:t>
            </a:r>
            <a:endParaRPr lang="zh-CN" altLang="en-US" sz="240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B0719-6F11-434A-B8B9-F541F157F6BB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create an object </a:t>
            </a:r>
            <a:endParaRPr lang="zh-CN" altLang="en-US" sz="3075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allocate memory space for the member variables of the object, </a:t>
            </a:r>
          </a:p>
          <a:p>
            <a:pPr eaLnBrk="1" hangingPunct="1"/>
            <a:r>
              <a:rPr lang="en-US" altLang="zh-CN" sz="2400" smtClean="0"/>
              <a:t>execute the constructor </a:t>
            </a:r>
          </a:p>
          <a:p>
            <a:pPr eaLnBrk="1" hangingPunct="1"/>
            <a:r>
              <a:rPr lang="en-US" altLang="zh-CN" sz="2400" smtClean="0"/>
              <a:t>and return the reference to the new object.</a:t>
            </a:r>
            <a:endParaRPr lang="zh-CN" altLang="en-US" sz="240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2B462-850F-4D1A-BF98-65FDDE743C02}" type="slidenum">
              <a:rPr lang="zh-CN" altLang="en-US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create an object 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The statement: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a = new Car(1.0, 2.0);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can be read as: create an object of type Car and assign its reference to a.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16338"/>
            <a:ext cx="74723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90A9B-9227-4883-B841-C560E6777307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Accessing Objects via Reference Variables</a:t>
            </a:r>
            <a:endParaRPr lang="zh-CN" altLang="zh-CN" sz="3075" dirty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500" smtClean="0"/>
              <a:t>&lt;object_reference&gt; . &lt;method_name&gt;(&lt;arguments_list&gt;)</a:t>
            </a:r>
            <a:endParaRPr lang="zh-CN" altLang="zh-CN" sz="2500" smtClean="0"/>
          </a:p>
          <a:p>
            <a:pPr eaLnBrk="1" hangingPunct="1"/>
            <a:r>
              <a:rPr lang="en-US" altLang="zh-CN" sz="2800" smtClean="0"/>
              <a:t>or:</a:t>
            </a:r>
            <a:endParaRPr lang="zh-CN" altLang="zh-CN" sz="2800" smtClean="0"/>
          </a:p>
          <a:p>
            <a:pPr lvl="1" eaLnBrk="1" hangingPunct="1"/>
            <a:r>
              <a:rPr lang="en-US" altLang="zh-CN" sz="2500" smtClean="0"/>
              <a:t>&lt;object_reference&gt; . &lt;method_name&gt;()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Sending a message to that object is the same as invoking a method on a particular object.</a:t>
            </a:r>
            <a:endParaRPr lang="zh-CN" altLang="zh-CN" sz="280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820B-4452-4574-82C3-D2268539B42C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Accessing Objects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047750"/>
          </a:xfrm>
        </p:spPr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Object member variables are accessed by their name within its own class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Example,</a:t>
            </a:r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1D8689-DB22-4E01-ABED-E0E103AC890F}" type="slidenum">
              <a:rPr lang="zh-CN" altLang="en-US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61445" name="文本框 3"/>
          <p:cNvSpPr txBox="1">
            <a:spLocks noChangeArrowheads="1"/>
          </p:cNvSpPr>
          <p:nvPr/>
        </p:nvSpPr>
        <p:spPr bwMode="auto">
          <a:xfrm>
            <a:off x="993775" y="2713038"/>
            <a:ext cx="783748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class Car{</a:t>
            </a:r>
          </a:p>
          <a:p>
            <a:pPr eaLnBrk="1" hangingPunct="1"/>
            <a:r>
              <a:rPr lang="en-US" altLang="zh-CN"/>
              <a:t>double width;</a:t>
            </a:r>
          </a:p>
          <a:p>
            <a:pPr eaLnBrk="1" hangingPunct="1"/>
            <a:r>
              <a:rPr lang="en-US" altLang="zh-CN"/>
              <a:t>double height;</a:t>
            </a:r>
          </a:p>
          <a:p>
            <a:pPr eaLnBrk="1" hangingPunct="1"/>
            <a:r>
              <a:rPr lang="en-US" altLang="zh-CN"/>
              <a:t>public double area(){</a:t>
            </a:r>
          </a:p>
          <a:p>
            <a:pPr eaLnBrk="1" hangingPunct="1"/>
            <a:r>
              <a:rPr lang="en-US" altLang="zh-CN"/>
              <a:t>        double result = 0.0; </a:t>
            </a:r>
          </a:p>
          <a:p>
            <a:pPr eaLnBrk="1" hangingPunct="1"/>
            <a:r>
              <a:rPr lang="en-US" altLang="zh-CN"/>
              <a:t>        result = width*height;</a:t>
            </a:r>
          </a:p>
          <a:p>
            <a:pPr eaLnBrk="1" hangingPunct="1"/>
            <a:r>
              <a:rPr lang="en-US" altLang="zh-CN"/>
              <a:t>        return result; 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Accessing Objects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325562"/>
          </a:xfrm>
        </p:spPr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Code that is outside the object's class must use an object reference or expression, followed by the dot (.) operator, followed by a member variable name</a:t>
            </a:r>
          </a:p>
          <a:p>
            <a:pPr marL="273844" indent="-191691" eaLnBrk="1" hangingPunct="1">
              <a:defRPr/>
            </a:pPr>
            <a:endParaRPr lang="en-US" altLang="zh-CN" sz="2025" dirty="0" smtClean="0"/>
          </a:p>
          <a:p>
            <a:pPr marL="273844" indent="-191691" eaLnBrk="1" hangingPunct="1">
              <a:defRPr/>
            </a:pP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8426F-0313-4976-9890-296670D8F946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62469" name="文本框 3"/>
          <p:cNvSpPr txBox="1">
            <a:spLocks noChangeArrowheads="1"/>
          </p:cNvSpPr>
          <p:nvPr/>
        </p:nvSpPr>
        <p:spPr bwMode="auto">
          <a:xfrm>
            <a:off x="858838" y="2870200"/>
            <a:ext cx="72278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class Test{</a:t>
            </a:r>
          </a:p>
          <a:p>
            <a:pPr eaLnBrk="1" hangingPunct="1"/>
            <a:r>
              <a:rPr lang="en-US" altLang="zh-CN"/>
              <a:t>	Car a = new Car();</a:t>
            </a:r>
          </a:p>
          <a:p>
            <a:pPr eaLnBrk="1" hangingPunct="1"/>
            <a:r>
              <a:rPr lang="en-US" altLang="zh-CN"/>
              <a:t>	System.out.println("Width of a: " + a.width);</a:t>
            </a:r>
            <a:endParaRPr lang="zh-CN" altLang="zh-CN"/>
          </a:p>
          <a:p>
            <a:pPr eaLnBrk="1" hangingPunct="1"/>
            <a:r>
              <a:rPr lang="en-US" altLang="zh-CN"/>
              <a:t>	System.out.println("Height of a: " + a.height);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/>
              <a:t>Java</a:t>
            </a:r>
            <a:r>
              <a:rPr lang="zh-CN" altLang="en-US" sz="4400" dirty="0"/>
              <a:t>中封装的规则</a:t>
            </a:r>
            <a:endParaRPr lang="zh-CN" altLang="en-US" sz="3075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用访问限制修饰符保护成员变量，通常是</a:t>
            </a:r>
            <a:r>
              <a:rPr lang="en-US" altLang="zh-CN" sz="2800" dirty="0" smtClean="0"/>
              <a:t>private</a:t>
            </a:r>
            <a:r>
              <a:rPr lang="zh-CN" altLang="en-US" sz="2800" dirty="0" smtClean="0"/>
              <a:t>（私有）。</a:t>
            </a:r>
          </a:p>
          <a:p>
            <a:pPr eaLnBrk="1" hangingPunct="1"/>
            <a:r>
              <a:rPr lang="zh-CN" altLang="en-US" sz="2800" dirty="0" smtClean="0"/>
              <a:t>建立</a:t>
            </a:r>
            <a:r>
              <a:rPr lang="en-US" altLang="zh-CN" sz="2800" dirty="0" smtClean="0"/>
              <a:t>public</a:t>
            </a:r>
            <a:r>
              <a:rPr lang="zh-CN" altLang="en-US" sz="2800" dirty="0" smtClean="0"/>
              <a:t>（公有）的访问方法，强制调用代码通过这些方法访问成员变量。</a:t>
            </a:r>
            <a:endParaRPr lang="en-US" altLang="zh-CN" sz="2800" dirty="0"/>
          </a:p>
          <a:p>
            <a:pPr marL="465932" lvl="1" indent="-191691" eaLnBrk="1" hangingPunct="1">
              <a:defRPr/>
            </a:pPr>
            <a:r>
              <a:rPr lang="zh-CN" altLang="en-US" sz="2100" dirty="0" smtClean="0"/>
              <a:t>修饰符（</a:t>
            </a:r>
            <a:r>
              <a:rPr lang="en-US" altLang="zh-CN" sz="2100" dirty="0" smtClean="0"/>
              <a:t>Modifier</a:t>
            </a:r>
            <a:r>
              <a:rPr lang="zh-CN" altLang="en-US" sz="2100" dirty="0" smtClean="0"/>
              <a:t>）用于</a:t>
            </a:r>
            <a:r>
              <a:rPr lang="zh-CN" altLang="en-US" sz="2100" dirty="0"/>
              <a:t>指定成员和方法的访问权限，可选值为</a:t>
            </a:r>
            <a:r>
              <a:rPr lang="en-US" altLang="zh-CN" sz="2100" dirty="0">
                <a:solidFill>
                  <a:srgbClr val="FF0000"/>
                </a:solidFill>
              </a:rPr>
              <a:t>public</a:t>
            </a:r>
            <a:r>
              <a:rPr lang="zh-CN" altLang="en-US" sz="2100" dirty="0"/>
              <a:t>、</a:t>
            </a:r>
            <a:r>
              <a:rPr lang="en-US" altLang="zh-CN" sz="2100" dirty="0">
                <a:solidFill>
                  <a:srgbClr val="FF0000"/>
                </a:solidFill>
              </a:rPr>
              <a:t>protected</a:t>
            </a:r>
            <a:r>
              <a:rPr lang="zh-CN" altLang="en-US" sz="2100" dirty="0"/>
              <a:t>和</a:t>
            </a:r>
            <a:r>
              <a:rPr lang="en-US" altLang="zh-CN" sz="2100" dirty="0">
                <a:solidFill>
                  <a:srgbClr val="FF0000"/>
                </a:solidFill>
              </a:rPr>
              <a:t>private;</a:t>
            </a:r>
          </a:p>
          <a:p>
            <a:pPr marL="465932" lvl="1" indent="-191691" eaLnBrk="1" hangingPunct="1">
              <a:defRPr/>
            </a:pPr>
            <a:r>
              <a:rPr lang="zh-CN" altLang="en-US" sz="2100" dirty="0"/>
              <a:t>或者方法的其他特性</a:t>
            </a:r>
            <a:r>
              <a:rPr lang="en-US" altLang="zh-CN" sz="2100" dirty="0"/>
              <a:t>,</a:t>
            </a:r>
            <a:r>
              <a:rPr lang="zh-CN" altLang="en-US" sz="2100" dirty="0"/>
              <a:t>比如</a:t>
            </a:r>
            <a:r>
              <a:rPr lang="en-US" altLang="zh-CN" sz="2100" dirty="0">
                <a:solidFill>
                  <a:srgbClr val="FF0000"/>
                </a:solidFill>
              </a:rPr>
              <a:t>abstract</a:t>
            </a:r>
            <a:r>
              <a:rPr lang="zh-CN" altLang="en-US" sz="2100" dirty="0">
                <a:solidFill>
                  <a:srgbClr val="FF0000"/>
                </a:solidFill>
              </a:rPr>
              <a:t>、</a:t>
            </a:r>
            <a:r>
              <a:rPr lang="en-US" altLang="zh-CN" sz="2100" dirty="0">
                <a:solidFill>
                  <a:srgbClr val="FF0000"/>
                </a:solidFill>
              </a:rPr>
              <a:t>final</a:t>
            </a:r>
            <a:r>
              <a:rPr lang="zh-CN" altLang="en-US" sz="2100" dirty="0">
                <a:solidFill>
                  <a:srgbClr val="FF0000"/>
                </a:solidFill>
              </a:rPr>
              <a:t>、</a:t>
            </a:r>
            <a:r>
              <a:rPr lang="en-US" altLang="zh-CN" sz="2100" dirty="0">
                <a:solidFill>
                  <a:srgbClr val="FF0000"/>
                </a:solidFill>
              </a:rPr>
              <a:t>static</a:t>
            </a:r>
            <a:endParaRPr lang="zh-CN" altLang="en-US" sz="2100" dirty="0">
              <a:solidFill>
                <a:srgbClr val="FF0000"/>
              </a:solidFill>
            </a:endParaRPr>
          </a:p>
          <a:p>
            <a:pPr lvl="1" eaLnBrk="1" hangingPunct="1"/>
            <a:endParaRPr lang="zh-CN" altLang="en-US" sz="2500" dirty="0" smtClean="0"/>
          </a:p>
        </p:txBody>
      </p:sp>
      <p:sp>
        <p:nvSpPr>
          <p:cNvPr id="5734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7CB0E34E-B7C6-4008-8C7A-20DA6F8DC023}" type="slidenum">
              <a:rPr lang="en-US" altLang="zh-CN" sz="1000" smtClean="0">
                <a:latin typeface="Arial" panose="020B0604020202020204" pitchFamily="34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37</a:t>
            </a:fld>
            <a:endParaRPr lang="en-US" altLang="zh-CN" sz="10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075" dirty="0" smtClean="0"/>
              <a:t>A simple </a:t>
            </a:r>
            <a:r>
              <a:rPr lang="en-US" altLang="zh-CN" sz="3075" dirty="0" err="1" smtClean="0"/>
              <a:t>Javabean</a:t>
            </a:r>
            <a:endParaRPr lang="zh-CN" altLang="en-US" sz="3075" dirty="0" smtClean="0"/>
          </a:p>
        </p:txBody>
      </p:sp>
      <p:sp>
        <p:nvSpPr>
          <p:cNvPr id="5837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41AD113E-542E-4592-9934-929B1553E10F}" type="slidenum">
              <a:rPr lang="en-US" altLang="zh-CN" sz="1000" smtClean="0">
                <a:latin typeface="Arial" panose="020B0604020202020204" pitchFamily="34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38</a:t>
            </a:fld>
            <a:endParaRPr lang="en-US" altLang="zh-CN" sz="1000" smtClean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387" y="1361202"/>
            <a:ext cx="4930727" cy="504753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Car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en-US" sz="1400" dirty="0" smtClean="0">
              <a:latin typeface="Courier New" panose="02070309020205020404" pitchFamily="49" charset="0"/>
            </a:endParaRP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getHeight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return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setHeight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getWidth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return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setWidth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width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width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getLength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return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4666957" y="136120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</a:p>
          <a:p>
            <a:endParaRPr lang="zh-CN" altLang="en-US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Car </a:t>
            </a:r>
            <a:r>
              <a:rPr lang="en-US" altLang="zh-CN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Car();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car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.setHeight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(1.0);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car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US" altLang="zh-CN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1.0;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19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Object Reference this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>
                <a:solidFill>
                  <a:srgbClr val="FF0000"/>
                </a:solidFill>
              </a:rPr>
              <a:t>this</a:t>
            </a:r>
            <a:r>
              <a:rPr lang="en-US" altLang="zh-CN" sz="2025" dirty="0" smtClean="0"/>
              <a:t> is a reference to the current object which is the object whose method or constructor is being called.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It refers to the newly created object in constructors, or refers to the object that a method belongs to in the method.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FD20C-018F-4AB0-9D88-62C1AE4F2287}" type="slidenum">
              <a:rPr lang="zh-CN" altLang="en-US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/>
              <a:t>类的概念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类是描述对象的“</a:t>
            </a:r>
            <a:r>
              <a:rPr lang="zh-CN" altLang="en-US" sz="2800" smtClean="0">
                <a:solidFill>
                  <a:srgbClr val="FF0000"/>
                </a:solidFill>
              </a:rPr>
              <a:t>基本原型</a:t>
            </a:r>
            <a:r>
              <a:rPr lang="zh-CN" altLang="en-US" sz="2800" smtClean="0"/>
              <a:t>”，它定义一类对象所能拥有的数据和能完成的操作。在面向对象的程序设计中，类是程序的基本单元。</a:t>
            </a:r>
          </a:p>
          <a:p>
            <a:pPr eaLnBrk="1" hangingPunct="1"/>
            <a:r>
              <a:rPr lang="zh-CN" altLang="en-US" sz="2800" smtClean="0"/>
              <a:t>相似的对象可以归并到同一个类中去，就像传统语言中的变量与类型关系一样。</a:t>
            </a:r>
          </a:p>
          <a:p>
            <a:pPr eaLnBrk="1" hangingPunct="1"/>
            <a:r>
              <a:rPr lang="zh-CN" altLang="en-US" sz="2800" smtClean="0"/>
              <a:t>程序中的对象是类的一个实例，是一个软件单元，它由一组结构化的数据和在其上的一组操作构成。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E7CBBBBF-F415-4CB4-99EB-1F0577D97B28}" type="slidenum">
              <a:rPr lang="en-US" altLang="zh-CN" sz="1000" smtClean="0">
                <a:latin typeface="Arial" panose="020B0604020202020204" pitchFamily="34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4</a:t>
            </a:fld>
            <a:endParaRPr lang="en-US" altLang="zh-CN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-60325" y="15446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public class Car {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public Car(double width, double height) {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    this.width = width;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    this.height = height;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}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…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private double width, height;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}</a:t>
            </a:r>
            <a:endParaRPr lang="zh-CN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this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0D816-8F6D-4820-AC8D-103EFD896BE2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64517" name="内容占位符 3"/>
          <p:cNvSpPr>
            <a:spLocks noGrp="1"/>
          </p:cNvSpPr>
          <p:nvPr>
            <p:ph sz="half" idx="4294967295"/>
          </p:nvPr>
        </p:nvSpPr>
        <p:spPr>
          <a:xfrm>
            <a:off x="4445000" y="2873375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this is used to distinguish member variables from parameters in the constructor of the class Car declaration</a:t>
            </a:r>
            <a:endParaRPr lang="zh-CN" altLang="en-US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 class Car {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public Car(double width, double height) {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    this.width = width;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    this.height = height;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}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 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public Car() {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   this(0.0, 0.0);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}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	…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private double width,  height;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}</a:t>
            </a:r>
            <a:endParaRPr lang="zh-CN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this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AE1BB-3B33-4D18-BA89-9EEE0C38B5C6}" type="slidenum">
              <a:rPr lang="zh-CN" altLang="en-US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407025" y="169863"/>
            <a:ext cx="4038600" cy="4525962"/>
          </a:xfrm>
        </p:spPr>
        <p:txBody>
          <a:bodyPr>
            <a:normAutofit lnSpcReduction="10000"/>
          </a:bodyPr>
          <a:lstStyle/>
          <a:p>
            <a:pPr marL="273844" indent="-191691" eaLnBrk="1" hangingPunct="1">
              <a:defRPr/>
            </a:pPr>
            <a:r>
              <a:rPr lang="en-US" altLang="zh-CN" sz="2800" dirty="0" smtClean="0"/>
              <a:t>By this, a constructor can invoke another constructor</a:t>
            </a:r>
          </a:p>
          <a:p>
            <a:pPr marL="273844" indent="-191691" eaLnBrk="1" hangingPunct="1">
              <a:defRPr/>
            </a:pPr>
            <a:endParaRPr lang="en-US" altLang="zh-CN" sz="2800" dirty="0" smtClean="0"/>
          </a:p>
          <a:p>
            <a:pPr marL="273844" indent="-191691" eaLnBrk="1" hangingPunct="1">
              <a:defRPr/>
            </a:pPr>
            <a:endParaRPr lang="en-US" altLang="zh-CN" sz="2800" dirty="0" smtClean="0"/>
          </a:p>
          <a:p>
            <a:pPr marL="273844" indent="-191691" eaLnBrk="1" hangingPunct="1">
              <a:defRPr/>
            </a:pPr>
            <a:r>
              <a:rPr lang="en-US" altLang="zh-CN" sz="2800" dirty="0" smtClean="0"/>
              <a:t>Note that this(0.0, 0.0); must be the first statement in the constructor in this case. </a:t>
            </a:r>
            <a:endParaRPr lang="zh-CN" altLang="zh-CN" sz="2800" dirty="0" smtClean="0"/>
          </a:p>
          <a:p>
            <a:pPr marL="273844" indent="-191691" eaLnBrk="1" hangingPunct="1">
              <a:defRPr/>
            </a:pPr>
            <a:endParaRPr lang="zh-CN" alt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3.5 Parameter Passing 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The list of variables in a method head declaration are the parameters </a:t>
            </a:r>
            <a:r>
              <a:rPr lang="zh-CN" altLang="en-US" sz="2025" dirty="0" smtClean="0"/>
              <a:t>形参</a:t>
            </a:r>
            <a:endParaRPr lang="en-US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The actual values that are passed when the method is invoked are called the arguments </a:t>
            </a:r>
            <a:r>
              <a:rPr lang="zh-CN" altLang="en-US" sz="2025" dirty="0" smtClean="0"/>
              <a:t>实参</a:t>
            </a:r>
            <a:endParaRPr lang="en-US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The arguments must match the corresponding parameters in type and order.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0FF70-C84D-4CE4-B812-33A2AF25B66D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The typical method call sequence 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1. Evaluate arguments left-to-right. </a:t>
            </a:r>
            <a:r>
              <a:rPr lang="zh-CN" altLang="en-US" sz="2025" dirty="0" smtClean="0"/>
              <a:t>（求值）</a:t>
            </a:r>
            <a:endParaRPr lang="en-US" altLang="zh-CN" sz="20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If an argument is a simple variable or a literal value, there is no need to evaluate it. 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When an expression is used</a:t>
            </a:r>
            <a:r>
              <a:rPr lang="zh-CN" altLang="en-US" sz="1725" dirty="0" smtClean="0"/>
              <a:t>（使用表达式的情况）</a:t>
            </a:r>
            <a:r>
              <a:rPr lang="en-US" altLang="zh-CN" sz="1725" dirty="0" smtClean="0"/>
              <a:t>, the expression must be evaluated before the call can be made.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2. When a method is called, a temporary piece of memory is required to store the following information: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parameter and local variable storage, 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where to continue execution when the called method returns 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and any other working storage needed by the method. </a:t>
            </a:r>
            <a:endParaRPr lang="zh-CN" altLang="zh-CN" sz="1725" dirty="0" smtClean="0"/>
          </a:p>
          <a:p>
            <a:pPr marL="273844" indent="-191691" eaLnBrk="1" hangingPunct="1">
              <a:defRPr/>
            </a:pP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A00FD-5F0B-4BBF-B510-C8E642490208}" type="slidenum">
              <a:rPr lang="zh-CN" altLang="en-US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The typical method call sequence 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3. Initialize the parameters. 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When the arguments are evaluated, they are assigned to the local parameters in the called method. </a:t>
            </a:r>
            <a:endParaRPr lang="zh-CN" altLang="zh-CN" sz="17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4. Execute the method. 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Execution starts with the first statement and continues as normal. </a:t>
            </a:r>
            <a:endParaRPr lang="zh-CN" altLang="zh-CN" sz="17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5. Return from the method. 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When a return statement is encountered, or the end of a void method is reached, the method returns. 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For non-void methods, the return value is passed back to the calling method. 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Execution is continued in the calling method immediately following where the call took place.</a:t>
            </a:r>
            <a:endParaRPr lang="zh-CN" altLang="zh-CN" sz="17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91AB9-ED12-4DB8-80F5-7F942F0629DA}" type="slidenum">
              <a:rPr lang="zh-CN" altLang="en-US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07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Any changes to the values of the parameters exist only within the scope of the method.</a:t>
            </a:r>
            <a:r>
              <a:rPr lang="zh-CN" altLang="en-US" sz="2025" dirty="0" smtClean="0"/>
              <a:t>参数的改变范围只限于方法内部</a:t>
            </a:r>
            <a:endParaRPr lang="en-US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However, in the case of reference type, the values of the object‘s fields can be changed in the method.</a:t>
            </a:r>
            <a:r>
              <a:rPr lang="zh-CN" altLang="en-US" sz="2025" dirty="0" smtClean="0"/>
              <a:t>对于引用类型，对象的值在方法内可以被改变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F4780-56C8-4D61-A4B4-F57D04A54E38}" type="slidenum">
              <a:rPr lang="zh-CN" altLang="en-US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public class Car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Car()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this(0, 0);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Car(double width, double height)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</a:t>
            </a:r>
            <a:r>
              <a:rPr lang="en-US" altLang="zh-CN" sz="2025" dirty="0" err="1" smtClean="0"/>
              <a:t>this.width</a:t>
            </a:r>
            <a:r>
              <a:rPr lang="en-US" altLang="zh-CN" sz="2025" dirty="0" smtClean="0"/>
              <a:t> = width;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</a:t>
            </a:r>
            <a:r>
              <a:rPr lang="en-US" altLang="zh-CN" sz="2025" dirty="0" err="1" smtClean="0"/>
              <a:t>this.height</a:t>
            </a:r>
            <a:r>
              <a:rPr lang="en-US" altLang="zh-CN" sz="2025" dirty="0" smtClean="0"/>
              <a:t> = height;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double area()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return width * height;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void setLocation(Point p){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 currentLocation = p;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void setLocation(int x, int y){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 Point p = new Point(x, y);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 currentLocation = p;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private double width, height;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private Point currentLocation;	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//The current location of this object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Example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F869-4ADE-4B97-9A33-782531AAE8D5}" type="slidenum">
              <a:rPr lang="zh-CN" altLang="en-US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822825" y="476250"/>
            <a:ext cx="4321175" cy="6165850"/>
          </a:xfrm>
        </p:spPr>
        <p:txBody>
          <a:bodyPr>
            <a:normAutofit fontScale="70000" lnSpcReduction="20000"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public class Point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Point()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Point(int </a:t>
            </a:r>
            <a:r>
              <a:rPr lang="en-US" altLang="zh-CN" sz="2025" dirty="0" err="1" smtClean="0"/>
              <a:t>xValue</a:t>
            </a:r>
            <a:r>
              <a:rPr lang="en-US" altLang="zh-CN" sz="2025" dirty="0" smtClean="0"/>
              <a:t>, int </a:t>
            </a:r>
            <a:r>
              <a:rPr lang="en-US" altLang="zh-CN" sz="2025" dirty="0" err="1" smtClean="0"/>
              <a:t>yValue</a:t>
            </a:r>
            <a:r>
              <a:rPr lang="en-US" altLang="zh-CN" sz="2025" dirty="0" smtClean="0"/>
              <a:t>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x = </a:t>
            </a:r>
            <a:r>
              <a:rPr lang="en-US" altLang="zh-CN" sz="2025" dirty="0" err="1" smtClean="0"/>
              <a:t>xValue</a:t>
            </a:r>
            <a:r>
              <a:rPr lang="en-US" altLang="zh-CN" sz="2025" dirty="0" smtClean="0"/>
              <a:t>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y = </a:t>
            </a:r>
            <a:r>
              <a:rPr lang="en-US" altLang="zh-CN" sz="2025" dirty="0" err="1" smtClean="0"/>
              <a:t>yValue</a:t>
            </a:r>
            <a:r>
              <a:rPr lang="en-US" altLang="zh-CN" sz="2025" dirty="0" smtClean="0"/>
              <a:t>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// return x from coordinate pair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int </a:t>
            </a:r>
            <a:r>
              <a:rPr lang="en-US" altLang="zh-CN" sz="2025" dirty="0" err="1" smtClean="0"/>
              <a:t>getX</a:t>
            </a:r>
            <a:r>
              <a:rPr lang="en-US" altLang="zh-CN" sz="2025" dirty="0" smtClean="0"/>
              <a:t>()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return x;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// return y from coordinate pair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int </a:t>
            </a:r>
            <a:r>
              <a:rPr lang="en-US" altLang="zh-CN" sz="2025" dirty="0" err="1" smtClean="0"/>
              <a:t>getY</a:t>
            </a:r>
            <a:r>
              <a:rPr lang="en-US" altLang="zh-CN" sz="2025" dirty="0" smtClean="0"/>
              <a:t>()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return y;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void </a:t>
            </a:r>
            <a:r>
              <a:rPr lang="en-US" altLang="zh-CN" sz="2025" dirty="0" err="1" smtClean="0"/>
              <a:t>setXY</a:t>
            </a:r>
            <a:r>
              <a:rPr lang="en-US" altLang="zh-CN" sz="2025" dirty="0" smtClean="0"/>
              <a:t>(int x, int y)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</a:t>
            </a:r>
            <a:r>
              <a:rPr lang="en-US" altLang="zh-CN" sz="2025" dirty="0" err="1" smtClean="0"/>
              <a:t>this.x</a:t>
            </a:r>
            <a:r>
              <a:rPr lang="en-US" altLang="zh-CN" sz="2025" dirty="0" smtClean="0"/>
              <a:t> = x;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</a:t>
            </a:r>
            <a:r>
              <a:rPr lang="en-US" altLang="zh-CN" sz="2025" dirty="0" err="1" smtClean="0"/>
              <a:t>this.y</a:t>
            </a:r>
            <a:r>
              <a:rPr lang="en-US" altLang="zh-CN" sz="2025" dirty="0" smtClean="0"/>
              <a:t> = y;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String toString()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return "[" + </a:t>
            </a:r>
            <a:r>
              <a:rPr lang="en-US" altLang="zh-CN" sz="2025" dirty="0" err="1" smtClean="0"/>
              <a:t>getX</a:t>
            </a:r>
            <a:r>
              <a:rPr lang="en-US" altLang="zh-CN" sz="2025" dirty="0" smtClean="0"/>
              <a:t>() + ", " + </a:t>
            </a:r>
            <a:r>
              <a:rPr lang="en-US" altLang="zh-CN" sz="2025" dirty="0" err="1" smtClean="0"/>
              <a:t>getY</a:t>
            </a:r>
            <a:r>
              <a:rPr lang="en-US" altLang="zh-CN" sz="2025" dirty="0" smtClean="0"/>
              <a:t>() + "]";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private int x;  // x part of coordinate pair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private int y;  // y part of coordinate pair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417513" y="14811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public class ParaDemo {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public static void main(String args[]) {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Car a = new Car(3,6);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a.setLocation(10, 20);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}</a:t>
            </a:r>
            <a:endParaRPr lang="zh-CN" altLang="zh-CN" sz="2400" smtClean="0"/>
          </a:p>
          <a:p>
            <a:pPr eaLnBrk="1" hangingPunct="1"/>
            <a:endParaRPr lang="zh-CN" altLang="en-US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parameter passing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6335B-AF1B-49DB-A8AE-99203315E454}" type="slidenum">
              <a:rPr lang="zh-CN" altLang="en-US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71685" name="内容占位符 3"/>
          <p:cNvSpPr>
            <a:spLocks noGrp="1"/>
          </p:cNvSpPr>
          <p:nvPr>
            <p:ph sz="half" idx="4294967295"/>
          </p:nvPr>
        </p:nvSpPr>
        <p:spPr>
          <a:xfrm>
            <a:off x="4608513" y="3611563"/>
            <a:ext cx="4038600" cy="45259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After invoking setLocation(10, 20), the parameter x holds 10 and y holds 20.</a:t>
            </a:r>
            <a:endParaRPr lang="zh-CN" altLang="zh-CN" sz="2400" smtClean="0">
              <a:solidFill>
                <a:srgbClr val="FF0000"/>
              </a:solidFill>
            </a:endParaRPr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public class ParaDemo {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public static void main(String args[]) {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Car a = new Car(3, 6);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Point aPoint = new Point(10, 20);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a.setLocation(aPoint);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}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}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}</a:t>
            </a:r>
            <a:endParaRPr lang="zh-CN" altLang="zh-CN" sz="2400" smtClean="0"/>
          </a:p>
          <a:p>
            <a:pPr eaLnBrk="1" hangingPunct="1"/>
            <a:endParaRPr lang="zh-CN" altLang="en-US" sz="240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075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06B9E-D29A-41E3-825E-F779001953A6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72709" name="内容占位符 3"/>
          <p:cNvSpPr>
            <a:spLocks noGrp="1"/>
          </p:cNvSpPr>
          <p:nvPr>
            <p:ph sz="half" idx="4294967295"/>
          </p:nvPr>
        </p:nvSpPr>
        <p:spPr>
          <a:xfrm>
            <a:off x="4792663" y="3357563"/>
            <a:ext cx="4038600" cy="45259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Assume setLocation() is invoked as below.</a:t>
            </a:r>
            <a:endParaRPr lang="zh-CN" altLang="zh-CN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public void setLocation(Point p){</a:t>
            </a: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&gt;</a:t>
            </a:r>
            <a:endParaRPr lang="zh-CN" altLang="zh-CN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      currentLocation = p;</a:t>
            </a:r>
            <a:endParaRPr lang="zh-CN" altLang="zh-CN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    }</a:t>
            </a:r>
            <a:endParaRPr lang="zh-CN" altLang="zh-CN" sz="2400" smtClean="0">
              <a:solidFill>
                <a:srgbClr val="FF0000"/>
              </a:solidFill>
            </a:endParaRPr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76250"/>
            <a:ext cx="6919912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3048C-58ED-4FD0-9B11-CB22C144B4C9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属性</a:t>
            </a:r>
            <a:endParaRPr lang="en-US" altLang="zh-CN" sz="2800" smtClean="0"/>
          </a:p>
          <a:p>
            <a:pPr lvl="1" eaLnBrk="1" hangingPunct="1"/>
            <a:r>
              <a:rPr lang="zh-CN" altLang="en-US" sz="2500" smtClean="0"/>
              <a:t>对象的性质</a:t>
            </a:r>
          </a:p>
          <a:p>
            <a:pPr eaLnBrk="1" hangingPunct="1"/>
            <a:r>
              <a:rPr lang="zh-CN" altLang="en-US" sz="2800" smtClean="0"/>
              <a:t>方法</a:t>
            </a:r>
            <a:endParaRPr lang="en-US" altLang="zh-CN" sz="2800" smtClean="0"/>
          </a:p>
          <a:p>
            <a:pPr lvl="1" eaLnBrk="1" hangingPunct="1"/>
            <a:r>
              <a:rPr lang="zh-CN" altLang="en-US" sz="2500" smtClean="0"/>
              <a:t>对象的动作</a:t>
            </a:r>
          </a:p>
          <a:p>
            <a:pPr eaLnBrk="1" hangingPunct="1"/>
            <a:r>
              <a:rPr lang="zh-CN" altLang="en-US" sz="2800" smtClean="0"/>
              <a:t>事件</a:t>
            </a:r>
            <a:endParaRPr lang="en-US" altLang="zh-CN" sz="2800" smtClean="0"/>
          </a:p>
          <a:p>
            <a:pPr lvl="1" eaLnBrk="1" hangingPunct="1"/>
            <a:r>
              <a:rPr lang="zh-CN" altLang="en-US" sz="2500" smtClean="0"/>
              <a:t>对象的响应　</a:t>
            </a:r>
          </a:p>
          <a:p>
            <a:pPr eaLnBrk="1" hangingPunct="1"/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075" dirty="0" smtClean="0"/>
              <a:t>对象三要素</a:t>
            </a:r>
            <a:endParaRPr lang="zh-CN" altLang="en-US" sz="3075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851E9-CCF4-41E7-9E63-16EE94881F0B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graphicFrame>
        <p:nvGraphicFramePr>
          <p:cNvPr id="5" name="Group 27"/>
          <p:cNvGraphicFramePr>
            <a:graphicFrameLocks/>
          </p:cNvGraphicFramePr>
          <p:nvPr/>
        </p:nvGraphicFramePr>
        <p:xfrm>
          <a:off x="3121025" y="3332163"/>
          <a:ext cx="5746750" cy="2225676"/>
        </p:xfrm>
        <a:graphic>
          <a:graphicData uri="http://schemas.openxmlformats.org/drawingml/2006/table">
            <a:tbl>
              <a:tblPr/>
              <a:tblGrid>
                <a:gridCol w="129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L="91439" marR="91439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气球的直径、颜色、图案、充气或未充气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marL="91439" marR="91439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放气方法（排出气球中的气体）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上升方法（放手让气球飞走）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事件</a:t>
                      </a:r>
                    </a:p>
                  </a:txBody>
                  <a:tcPr marL="91439" marR="91439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对刺破事件的响应是放气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对放手事件的响应是升空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3854450" y="952500"/>
          <a:ext cx="4233863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BMP 图象" r:id="rId3" imgW="4009524" imgH="1914286" progId="Paint.Picture">
                  <p:embed/>
                </p:oleObj>
              </mc:Choice>
              <mc:Fallback>
                <p:oleObj name="BMP 图象" r:id="rId3" imgW="4009524" imgH="1914286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952500"/>
                        <a:ext cx="4233863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public static void main(String args[]) {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Car a = new Car(3,6);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Point aPoint = new Point(10,20);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a.setLocation(aPoint);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&gt;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}</a:t>
            </a:r>
            <a:endParaRPr lang="zh-CN" altLang="zh-CN" sz="2400" smtClean="0"/>
          </a:p>
          <a:p>
            <a:pPr eaLnBrk="1" hangingPunct="1"/>
            <a:endParaRPr lang="zh-CN" altLang="en-US" sz="240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075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C444F-2F89-4B1E-AA9F-4D4720D140FC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74757" name="内容占位符 3"/>
          <p:cNvSpPr>
            <a:spLocks noGrp="1"/>
          </p:cNvSpPr>
          <p:nvPr>
            <p:ph sz="half" idx="4294967295"/>
          </p:nvPr>
        </p:nvSpPr>
        <p:spPr>
          <a:xfrm>
            <a:off x="5686425" y="2840038"/>
            <a:ext cx="4038600" cy="45259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After the call a.setLocation(aPoint); control returns to the main method, </a:t>
            </a:r>
            <a:endParaRPr lang="zh-CN" altLang="zh-CN" sz="2400" smtClean="0">
              <a:solidFill>
                <a:srgbClr val="FF0000"/>
              </a:solidFill>
            </a:endParaRPr>
          </a:p>
          <a:p>
            <a:pPr eaLnBrk="1" hangingPunct="1"/>
            <a:endParaRPr lang="zh-CN" altLang="en-US" sz="2400" smtClean="0">
              <a:solidFill>
                <a:srgbClr val="FF0000"/>
              </a:solidFill>
            </a:endParaRPr>
          </a:p>
        </p:txBody>
      </p:sp>
      <p:pic>
        <p:nvPicPr>
          <p:cNvPr id="747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00525"/>
            <a:ext cx="57340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pass-by-value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For an argument of a primitive type, the argument's value is passed.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For an argument of an reference type, the value of the argument contains a reference to an object and this reference is passed to the method.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CD248-3CDF-49D8-A8B2-5D42B844EFF9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513" y="1143000"/>
            <a:ext cx="8229600" cy="4525963"/>
          </a:xfrm>
        </p:spPr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public class </a:t>
            </a:r>
            <a:r>
              <a:rPr lang="en-US" altLang="zh-CN" sz="2025" dirty="0" err="1" smtClean="0"/>
              <a:t>ArrayAsPara</a:t>
            </a:r>
            <a:r>
              <a:rPr lang="en-US" altLang="zh-CN" sz="2025" dirty="0" smtClean="0"/>
              <a:t>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static void main(String[] args)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int[] a = {2,3};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</a:t>
            </a:r>
            <a:r>
              <a:rPr lang="en-US" altLang="zh-CN" sz="2025" i="1" dirty="0" smtClean="0"/>
              <a:t>swap</a:t>
            </a:r>
            <a:r>
              <a:rPr lang="en-US" altLang="zh-CN" sz="2025" dirty="0" smtClean="0"/>
              <a:t>(a[0],a[1]);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</a:t>
            </a:r>
            <a:r>
              <a:rPr lang="en-US" altLang="zh-CN" sz="2025" i="1" dirty="0" smtClean="0"/>
              <a:t>exchange</a:t>
            </a:r>
            <a:r>
              <a:rPr lang="en-US" altLang="zh-CN" sz="2025" dirty="0" smtClean="0"/>
              <a:t>(a);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static void swap(int x, int y){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</a:t>
            </a:r>
            <a:r>
              <a:rPr lang="es-ES_tradnl" altLang="zh-CN" sz="2025" dirty="0" smtClean="0"/>
              <a:t>int temp = x; x = y; y = temp;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s-ES_tradnl" altLang="zh-CN" sz="2025" dirty="0" smtClean="0"/>
              <a:t>    </a:t>
            </a: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static void exchange(int[] a){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int temp = a[0]; a[0] = a[1]; a[1] = temp;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 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807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Example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AAF4C-F7E6-4AE7-89DF-BEEB11FD4F0D}" type="slidenum">
              <a:rPr lang="zh-CN" altLang="en-US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7199312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6011863" y="2060575"/>
            <a:ext cx="2663825" cy="1081088"/>
          </a:xfrm>
          <a:prstGeom prst="wedgeRoundRectCallout">
            <a:avLst>
              <a:gd name="adj1" fmla="val -74162"/>
              <a:gd name="adj2" fmla="val -651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The content of the array a before invoking swap()</a:t>
            </a:r>
            <a:endParaRPr lang="zh-CN" altLang="zh-CN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4112C-64E4-43F3-B507-D76B2CEA64B7}" type="slidenum">
              <a:rPr lang="zh-CN" altLang="en-US"/>
              <a:pPr>
                <a:defRPr/>
              </a:pPr>
              <a:t>53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3375"/>
            <a:ext cx="7056438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6084888" y="2349500"/>
            <a:ext cx="2879725" cy="1223963"/>
          </a:xfrm>
          <a:prstGeom prst="wedgeRoundRectCallout">
            <a:avLst>
              <a:gd name="adj1" fmla="val -96536"/>
              <a:gd name="adj2" fmla="val -9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The content of the array a after invoking swap()</a:t>
            </a:r>
            <a:endParaRPr lang="zh-CN" altLang="zh-CN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73711-E341-4429-801F-0584ACF43482}" type="slidenum">
              <a:rPr lang="zh-CN" altLang="en-US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0713"/>
            <a:ext cx="66246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5148263" y="2276475"/>
            <a:ext cx="3455987" cy="1439863"/>
          </a:xfrm>
          <a:prstGeom prst="wedgeRoundRectCallout">
            <a:avLst>
              <a:gd name="adj1" fmla="val -59906"/>
              <a:gd name="adj2" fmla="val -625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The content of the array a after invoking exchange()</a:t>
            </a:r>
            <a:endParaRPr lang="zh-CN" altLang="zh-CN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251DD7-D206-40A5-A054-C948DE33AAB2}" type="slidenum">
              <a:rPr lang="zh-CN" altLang="en-US"/>
              <a:pPr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3.6 Returning from methods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void methods: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return;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non-void methods: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return &lt;value&gt;;</a:t>
            </a:r>
            <a:endParaRPr lang="zh-CN" altLang="en-US" sz="17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27471-A6F1-47DF-B5E2-FCB387EAED26}" type="slidenum">
              <a:rPr lang="zh-CN" altLang="en-US"/>
              <a:pPr>
                <a:defRPr/>
              </a:pPr>
              <a:t>56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public class </a:t>
            </a:r>
            <a:r>
              <a:rPr lang="en-US" altLang="zh-CN" sz="2025" dirty="0" err="1" smtClean="0"/>
              <a:t>ReturnDemo</a:t>
            </a:r>
            <a:r>
              <a:rPr lang="en-US" altLang="zh-CN" sz="2025" dirty="0" smtClean="0"/>
              <a:t>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static void main(String[] args)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A </a:t>
            </a:r>
            <a:r>
              <a:rPr lang="en-US" altLang="zh-CN" sz="2025" dirty="0" err="1" smtClean="0"/>
              <a:t>a</a:t>
            </a:r>
            <a:r>
              <a:rPr lang="en-US" altLang="zh-CN" sz="2025" dirty="0" smtClean="0"/>
              <a:t> = new A();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B b1 = </a:t>
            </a:r>
            <a:r>
              <a:rPr lang="en-US" altLang="zh-CN" sz="2025" dirty="0" err="1" smtClean="0"/>
              <a:t>a.getB</a:t>
            </a:r>
            <a:r>
              <a:rPr lang="en-US" altLang="zh-CN" sz="2025" dirty="0" smtClean="0"/>
              <a:t>();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b1.say();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class A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B </a:t>
            </a:r>
            <a:r>
              <a:rPr lang="en-US" altLang="zh-CN" sz="2025" dirty="0" err="1" smtClean="0"/>
              <a:t>getB</a:t>
            </a:r>
            <a:r>
              <a:rPr lang="en-US" altLang="zh-CN" sz="2025" dirty="0" smtClean="0"/>
              <a:t>(){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B </a:t>
            </a:r>
            <a:r>
              <a:rPr lang="en-US" altLang="zh-CN" sz="2025" dirty="0" err="1" smtClean="0"/>
              <a:t>b</a:t>
            </a:r>
            <a:r>
              <a:rPr lang="en-US" altLang="zh-CN" sz="2025" dirty="0" smtClean="0"/>
              <a:t>= new B();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return b;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class B{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public void say(){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System.out.println("I am B.");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Example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BC7A2-771A-4603-913B-F23110A020DC}" type="slidenum">
              <a:rPr lang="zh-CN" altLang="en-US"/>
              <a:pPr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Method overloading</a:t>
            </a:r>
            <a:r>
              <a:rPr lang="zh-CN" altLang="en-US" sz="3075" dirty="0" smtClean="0"/>
              <a:t>重载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public void setLocation(Point p){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currentLocation = p;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public void setLocation(int x, int y){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Point p = new Point(x, y);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currentLocation = p;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zh-CN" altLang="en-US" sz="2025" dirty="0" smtClean="0"/>
              <a:t>方法名相同，参数列表不同</a:t>
            </a:r>
            <a:endParaRPr lang="zh-CN" altLang="en-US" sz="2025" dirty="0"/>
          </a:p>
        </p:txBody>
      </p:sp>
      <p:sp>
        <p:nvSpPr>
          <p:cNvPr id="6" name="圆角矩形标注 5"/>
          <p:cNvSpPr/>
          <p:nvPr/>
        </p:nvSpPr>
        <p:spPr>
          <a:xfrm>
            <a:off x="5580063" y="1916113"/>
            <a:ext cx="3313112" cy="1081087"/>
          </a:xfrm>
          <a:prstGeom prst="wedgeRoundRectCallout">
            <a:avLst>
              <a:gd name="adj1" fmla="val -62762"/>
              <a:gd name="adj2" fmla="val 39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Same name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Different parameter list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635375" y="1628775"/>
            <a:ext cx="1944688" cy="647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155150" y="2276475"/>
            <a:ext cx="2424913" cy="4960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C76E5-8D79-4926-83AE-E5CC754238A7}" type="slidenum">
              <a:rPr lang="zh-CN" altLang="en-US"/>
              <a:pPr>
                <a:defRPr/>
              </a:pPr>
              <a:t>58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java.io.PrintWriter.println() 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java.io.PrintWriter.println(boolean) 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java.io.PrintWriter.println(char) 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java.io.PrintWriter.println(char[]) 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java.io.PrintWriter.println(double) 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java.io.PrintWriter.println(float) 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java.io.PrintWriter.println(int) 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java.io.PrintWriter.println(java.lang.Object) 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java.io.PrintWriter.println(java.lang.String) 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java.io.PrintWriter.println(long)</a:t>
            </a:r>
            <a:endParaRPr lang="zh-CN" altLang="zh-CN" sz="2400" smtClean="0"/>
          </a:p>
          <a:p>
            <a:pPr eaLnBrk="1" hangingPunct="1"/>
            <a:endParaRPr lang="zh-CN" altLang="en-US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method overloading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DFCCF-EB59-41CA-BC12-09D84B3AF7EF}" type="slidenum">
              <a:rPr lang="zh-CN" altLang="en-US"/>
              <a:pPr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20505" y="176810"/>
            <a:ext cx="7086600" cy="731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latin typeface="Times New Roman" pitchFamily="18" charset="0"/>
              </a:rPr>
              <a:t>面向对象三要素</a:t>
            </a:r>
            <a:endParaRPr lang="zh-CN" altLang="en-US" sz="40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981075"/>
            <a:ext cx="7108825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封装（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encapsulation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是把数据及处理数据的行为结合起来，不被外界干扰滥用的程序设计机制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继承（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inheritance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是指一个类获得另一个类的属性或方法</a:t>
            </a:r>
            <a:endParaRPr lang="zh-CN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多态（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polymorphism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是使用一个接口访问一组行为的特性，执行哪个行为由具体情况而定</a:t>
            </a:r>
            <a:r>
              <a:rPr lang="zh-CN" altLang="en-US" sz="2800" dirty="0" smtClean="0"/>
              <a:t> </a:t>
            </a: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1D079396-6463-4D89-ADE8-255655658686}" type="slidenum">
              <a:rPr lang="en-US" altLang="zh-CN" sz="1000" smtClean="0">
                <a:latin typeface="Century Gothic" panose="020B0502020202020204" pitchFamily="34" charset="0"/>
                <a:ea typeface="宋体" panose="02010600030101010101" pitchFamily="2" charset="-122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6</a:t>
            </a:fld>
            <a:endParaRPr lang="en-US" altLang="zh-CN" sz="1000" smtClean="0"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762375"/>
            <a:ext cx="35718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3.8 Class Variables and Instance Variables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503238"/>
          </a:xfrm>
        </p:spPr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The states of object a and b</a:t>
            </a:r>
            <a:endParaRPr lang="zh-CN" altLang="en-US" sz="2025" dirty="0"/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7294562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19D9F-B9B1-4746-92F1-775A74707500}" type="slidenum">
              <a:rPr lang="zh-CN" altLang="en-US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class variables and instance variables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400" dirty="0" smtClean="0"/>
              <a:t>To provide public resources visited by objects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zh-CN" altLang="en-US" sz="2100" dirty="0" smtClean="0"/>
              <a:t>（对象间通用内容）使用</a:t>
            </a:r>
            <a:r>
              <a:rPr lang="en-US" altLang="zh-CN" sz="1800" b="1" dirty="0" smtClean="0"/>
              <a:t>static</a:t>
            </a:r>
            <a:r>
              <a:rPr lang="en-US" altLang="zh-CN" sz="1800" dirty="0" smtClean="0"/>
              <a:t> variables and methods</a:t>
            </a:r>
          </a:p>
          <a:p>
            <a:pPr marL="273844" indent="-191691" eaLnBrk="1" hangingPunct="1">
              <a:defRPr/>
            </a:pPr>
            <a:r>
              <a:rPr lang="en-US" altLang="zh-CN" sz="2400" dirty="0" smtClean="0"/>
              <a:t>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static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variable or method is also called 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class</a:t>
            </a:r>
            <a:r>
              <a:rPr lang="en-US" altLang="zh-CN" sz="2400" dirty="0" smtClean="0">
                <a:solidFill>
                  <a:srgbClr val="FF0000"/>
                </a:solidFill>
              </a:rPr>
              <a:t> variable or method</a:t>
            </a:r>
            <a:r>
              <a:rPr lang="zh-CN" altLang="en-US" sz="2400" dirty="0" smtClean="0">
                <a:solidFill>
                  <a:srgbClr val="FF0000"/>
                </a:solidFill>
              </a:rPr>
              <a:t>（类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静态</a:t>
            </a:r>
            <a:r>
              <a:rPr lang="zh-CN" altLang="en-US" sz="2400" dirty="0" smtClean="0">
                <a:solidFill>
                  <a:srgbClr val="FF0000"/>
                </a:solidFill>
              </a:rPr>
              <a:t>变量或方法）</a:t>
            </a:r>
            <a:r>
              <a:rPr lang="en-US" altLang="zh-CN" sz="2400" dirty="0" smtClean="0"/>
              <a:t>, since it belongs to the class itself rather than to an instance of that class.</a:t>
            </a:r>
          </a:p>
          <a:p>
            <a:pPr marL="273844" indent="-191691" eaLnBrk="1" hangingPunct="1">
              <a:defRPr/>
            </a:pPr>
            <a:r>
              <a:rPr lang="en-US" altLang="zh-CN" sz="2400" dirty="0" smtClean="0"/>
              <a:t>The non-static member variables are referred to as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instance variables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（实例变量）</a:t>
            </a:r>
            <a:r>
              <a:rPr lang="en-US" altLang="zh-CN" sz="2400" dirty="0" smtClean="0"/>
              <a:t>since the values belong to a unique instance of the class. The instance variable has the same life cycle as the object it belongs to. </a:t>
            </a:r>
            <a:endParaRPr lang="zh-CN" altLang="zh-CN" sz="2400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C9762-D7F1-42D7-9FDE-67E810293732}" type="slidenum">
              <a:rPr lang="zh-CN" altLang="en-US"/>
              <a:pPr>
                <a:defRPr/>
              </a:pPr>
              <a:t>61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800" smtClean="0"/>
              <a:t>class Car {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	public Car() {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		this.width = 3;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		this.height = 4;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	}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 	public void notify(String note) {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		Car.note = note;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	}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 	public String response() {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		return Car.note;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	}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 	public </a:t>
            </a:r>
            <a:r>
              <a:rPr lang="en-US" altLang="zh-CN" sz="1800" smtClean="0">
                <a:solidFill>
                  <a:srgbClr val="FF0000"/>
                </a:solidFill>
              </a:rPr>
              <a:t>static </a:t>
            </a:r>
            <a:r>
              <a:rPr lang="en-US" altLang="zh-CN" sz="1800" smtClean="0"/>
              <a:t>String note; </a:t>
            </a:r>
            <a:r>
              <a:rPr lang="en-US" altLang="zh-CN" sz="1800" smtClean="0">
                <a:solidFill>
                  <a:srgbClr val="FF0000"/>
                </a:solidFill>
              </a:rPr>
              <a:t>// shared by the all Car’s instances</a:t>
            </a:r>
            <a:r>
              <a:rPr lang="en-US" altLang="zh-CN" sz="1800" smtClean="0"/>
              <a:t>.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	double width, height;</a:t>
            </a:r>
            <a:endParaRPr lang="zh-CN" altLang="zh-CN" sz="1800" smtClean="0"/>
          </a:p>
          <a:p>
            <a:pPr eaLnBrk="1" hangingPunct="1"/>
            <a:r>
              <a:rPr lang="en-US" altLang="zh-CN" sz="1800" smtClean="0"/>
              <a:t> }</a:t>
            </a:r>
            <a:endParaRPr lang="zh-CN" altLang="zh-CN" sz="1800" smtClean="0"/>
          </a:p>
          <a:p>
            <a:pPr eaLnBrk="1" hangingPunct="1"/>
            <a:endParaRPr lang="zh-CN" altLang="en-US" sz="1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Example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C880B-125F-423C-9637-A6E694B4BDCC}" type="slidenum">
              <a:rPr lang="zh-CN" altLang="en-US"/>
              <a:pPr>
                <a:defRPr/>
              </a:pPr>
              <a:t>62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public class StaticViariableDemo {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	public static void main(String args[]) {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		Car a = new Car();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		Car b = new Car();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		Car c = new Car();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		a.notify("A dog ahead!");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		System.out.println("Car b:  " + b.response());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		System.out.println("Car c:  " + c.response());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	}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}</a:t>
            </a:r>
            <a:endParaRPr lang="zh-CN" altLang="zh-CN" sz="2400" smtClean="0"/>
          </a:p>
          <a:p>
            <a:pPr eaLnBrk="1" hangingPunct="1"/>
            <a:endParaRPr lang="zh-CN" altLang="en-US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Example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3F460-160A-468B-A385-B255A13F547C}" type="slidenum">
              <a:rPr lang="zh-CN" altLang="en-US"/>
              <a:pPr>
                <a:defRPr/>
              </a:pPr>
              <a:t>63</a:t>
            </a:fld>
            <a:endParaRPr lang="zh-CN" altLang="en-US"/>
          </a:p>
        </p:txBody>
      </p:sp>
      <p:pic>
        <p:nvPicPr>
          <p:cNvPr id="8806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5087938"/>
            <a:ext cx="42545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access static variables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We can access the static variables directly using the name of the class, as in: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</a:t>
            </a:r>
            <a:r>
              <a:rPr lang="en-US" altLang="zh-CN" sz="2025" dirty="0" err="1" smtClean="0"/>
              <a:t>Car.note</a:t>
            </a:r>
            <a:r>
              <a:rPr lang="en-US" altLang="zh-CN" sz="2025" dirty="0" smtClean="0"/>
              <a:t> = "Dog!";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The general form is: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&lt;</a:t>
            </a:r>
            <a:r>
              <a:rPr lang="en-US" altLang="zh-CN" sz="2025" dirty="0" err="1" smtClean="0">
                <a:solidFill>
                  <a:srgbClr val="FF0000"/>
                </a:solidFill>
              </a:rPr>
              <a:t>class_name</a:t>
            </a:r>
            <a:r>
              <a:rPr lang="en-US" altLang="zh-CN" sz="2025" dirty="0" smtClean="0"/>
              <a:t>&gt;.&lt;</a:t>
            </a:r>
            <a:r>
              <a:rPr lang="en-US" altLang="zh-CN" sz="2025" dirty="0" err="1" smtClean="0"/>
              <a:t>static_variable</a:t>
            </a:r>
            <a:r>
              <a:rPr lang="en-US" altLang="zh-CN" sz="2025" dirty="0" smtClean="0"/>
              <a:t>&gt;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ACCE2-BDEA-4EE8-91F6-07108E15C962}" type="slidenum">
              <a:rPr lang="zh-CN" altLang="en-US"/>
              <a:pPr>
                <a:defRPr/>
              </a:pPr>
              <a:t>64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class variables and instance variables</a:t>
            </a:r>
            <a:endParaRPr lang="zh-CN" altLang="en-US" sz="3075" dirty="0"/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There are three ways to initialize instance variables: </a:t>
            </a:r>
          </a:p>
          <a:p>
            <a:pPr lvl="1" eaLnBrk="1" hangingPunct="1"/>
            <a:r>
              <a:rPr lang="en-US" altLang="zh-CN" sz="2000" smtClean="0"/>
              <a:t>Declaration</a:t>
            </a:r>
            <a:r>
              <a:rPr lang="zh-CN" altLang="en-US" sz="2000" smtClean="0"/>
              <a:t>声明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Creation </a:t>
            </a:r>
            <a:r>
              <a:rPr lang="zh-CN" altLang="en-US" sz="2000" smtClean="0"/>
              <a:t>构造方法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and Invoking a method </a:t>
            </a:r>
            <a:r>
              <a:rPr lang="zh-CN" altLang="en-US" sz="2000" smtClean="0"/>
              <a:t>普通方法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B510A-D162-4C95-95C4-AB429FAD3EE8}" type="slidenum">
              <a:rPr lang="zh-CN" altLang="en-US"/>
              <a:pPr>
                <a:defRPr/>
              </a:pPr>
              <a:t>65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Declaration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public class A {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public void aMethod() {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}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private int aMember = 1;	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}</a:t>
            </a:r>
            <a:endParaRPr lang="zh-CN" altLang="zh-CN" smtClean="0"/>
          </a:p>
          <a:p>
            <a:pPr eaLnBrk="1" hangingPunct="1"/>
            <a:endParaRPr lang="zh-CN" altLang="en-US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class variables and instance variables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EC502-07F1-451A-B6D9-75D8407F8A36}" type="slidenum">
              <a:rPr lang="zh-CN" altLang="en-US"/>
              <a:pPr>
                <a:defRPr/>
              </a:pPr>
              <a:t>66</a:t>
            </a:fld>
            <a:endParaRPr lang="zh-CN" altLang="en-US"/>
          </a:p>
        </p:txBody>
      </p:sp>
      <p:sp>
        <p:nvSpPr>
          <p:cNvPr id="91141" name="内容占位符 3"/>
          <p:cNvSpPr>
            <a:spLocks noGrp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2. Constructor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class A {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A(int i) {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    aMember = i; 	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}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private int aMember; 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}</a:t>
            </a:r>
            <a:endParaRPr lang="zh-CN" altLang="zh-CN" smtClean="0"/>
          </a:p>
          <a:p>
            <a:pPr eaLnBrk="1" hangingPunct="1"/>
            <a:endParaRPr lang="zh-CN" altLang="en-US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Method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class A {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void f() {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    aMember = 0; 	        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}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    int aMember;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}</a:t>
            </a:r>
            <a:endParaRPr lang="zh-CN" altLang="zh-CN" smtClean="0"/>
          </a:p>
          <a:p>
            <a:pPr eaLnBrk="1" hangingPunct="1"/>
            <a:endParaRPr lang="zh-CN" altLang="en-US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class variables and instance variables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62265-AF85-4E2C-A1ED-B6ED45B181BF}" type="slidenum">
              <a:rPr lang="zh-CN" altLang="en-US"/>
              <a:pPr>
                <a:defRPr/>
              </a:pPr>
              <a:t>67</a:t>
            </a:fld>
            <a:endParaRPr lang="zh-CN" altLang="en-US"/>
          </a:p>
        </p:txBody>
      </p:sp>
      <p:sp>
        <p:nvSpPr>
          <p:cNvPr id="92165" name="内容占位符 3"/>
          <p:cNvSpPr>
            <a:spLocks noGrp="1"/>
          </p:cNvSpPr>
          <p:nvPr>
            <p:ph sz="half" idx="4294967295"/>
          </p:nvPr>
        </p:nvSpPr>
        <p:spPr>
          <a:xfrm>
            <a:off x="4183063" y="1852613"/>
            <a:ext cx="4038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However, static variables cannot be initialized by constructors. </a:t>
            </a:r>
            <a:r>
              <a:rPr lang="zh-CN" altLang="en-US" smtClean="0"/>
              <a:t>静态方法无法被构造方法初始化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Initialization can be done by declaration or a regular method. </a:t>
            </a:r>
            <a:endParaRPr lang="zh-CN" altLang="zh-CN" smtClean="0"/>
          </a:p>
          <a:p>
            <a:pPr eaLnBrk="1" hangingPunct="1"/>
            <a:endParaRPr lang="zh-CN" altLang="en-US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3.9 Class Methods and Instance Methods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The typical usage of static methods is to do some kind of generic calculation such as methods in Math and java.util.Random. A method is declared as "static" by the </a:t>
            </a:r>
            <a:r>
              <a:rPr lang="en-US" altLang="zh-CN" sz="2025" b="1" dirty="0" smtClean="0">
                <a:solidFill>
                  <a:srgbClr val="FF0000"/>
                </a:solidFill>
              </a:rPr>
              <a:t>static</a:t>
            </a:r>
            <a:r>
              <a:rPr lang="en-US" altLang="zh-CN" sz="2025" dirty="0" smtClean="0">
                <a:solidFill>
                  <a:srgbClr val="FF0000"/>
                </a:solidFill>
              </a:rPr>
              <a:t> </a:t>
            </a:r>
            <a:r>
              <a:rPr lang="en-US" altLang="zh-CN" sz="2025" dirty="0" smtClean="0"/>
              <a:t>modifier. 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Static methods are invoked with the class name, without the need for creating an instance of the class, as in: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&lt;</a:t>
            </a:r>
            <a:r>
              <a:rPr lang="en-US" altLang="zh-CN" sz="2025" dirty="0" err="1" smtClean="0">
                <a:solidFill>
                  <a:srgbClr val="FF0000"/>
                </a:solidFill>
              </a:rPr>
              <a:t>class_name</a:t>
            </a:r>
            <a:r>
              <a:rPr lang="en-US" altLang="zh-CN" sz="2025" dirty="0" smtClean="0"/>
              <a:t>&gt;.&lt;</a:t>
            </a:r>
            <a:r>
              <a:rPr lang="en-US" altLang="zh-CN" sz="2025" dirty="0" err="1" smtClean="0"/>
              <a:t>method_name</a:t>
            </a:r>
            <a:r>
              <a:rPr lang="en-US" altLang="zh-CN" sz="2025" dirty="0" smtClean="0"/>
              <a:t>&gt;(&lt;</a:t>
            </a:r>
            <a:r>
              <a:rPr lang="en-US" altLang="zh-CN" sz="2025" dirty="0" err="1" smtClean="0"/>
              <a:t>argument_list</a:t>
            </a:r>
            <a:r>
              <a:rPr lang="en-US" altLang="zh-CN" sz="2025" dirty="0" smtClean="0"/>
              <a:t>&gt;)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EAB571-2C1B-451C-AE18-44DC44A8C980}" type="slidenum">
              <a:rPr lang="zh-CN" altLang="en-US"/>
              <a:pPr>
                <a:defRPr/>
              </a:pPr>
              <a:t>68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public class Thermograph{</a:t>
            </a:r>
            <a:endParaRPr lang="zh-CN" altLang="zh-CN" sz="2400" dirty="0" smtClean="0"/>
          </a:p>
          <a:p>
            <a:pPr eaLnBrk="1" hangingPunct="1"/>
            <a:r>
              <a:rPr lang="en-US" altLang="zh-CN" sz="2400" dirty="0" smtClean="0"/>
              <a:t>  public static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centigradeToFahrenheit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cent){</a:t>
            </a:r>
            <a:endParaRPr lang="zh-CN" altLang="zh-CN" sz="2400" dirty="0" smtClean="0"/>
          </a:p>
          <a:p>
            <a:pPr eaLnBrk="1" hangingPunct="1"/>
            <a:r>
              <a:rPr lang="en-US" altLang="zh-CN" sz="2400" dirty="0" smtClean="0"/>
              <a:t>    return cent * 9 / 5 + 32;</a:t>
            </a:r>
            <a:endParaRPr lang="zh-CN" altLang="zh-CN" sz="2400" dirty="0" smtClean="0"/>
          </a:p>
          <a:p>
            <a:pPr eaLnBrk="1" hangingPunct="1"/>
            <a:r>
              <a:rPr lang="en-US" altLang="zh-CN" sz="2400" dirty="0" smtClean="0"/>
              <a:t>  }</a:t>
            </a:r>
            <a:endParaRPr lang="zh-CN" altLang="zh-CN" sz="2400" dirty="0" smtClean="0"/>
          </a:p>
          <a:p>
            <a:pPr eaLnBrk="1" hangingPunct="1"/>
            <a:r>
              <a:rPr lang="en-US" altLang="zh-CN" sz="2400" dirty="0" smtClean="0"/>
              <a:t>}</a:t>
            </a:r>
            <a:endParaRPr lang="zh-CN" altLang="zh-CN" sz="24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Example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EF8AE-350F-4FA6-86AC-B9DD267B0544}" type="slidenum">
              <a:rPr lang="zh-CN" altLang="en-US"/>
              <a:pPr>
                <a:defRPr/>
              </a:pPr>
              <a:t>69</a:t>
            </a:fld>
            <a:endParaRPr lang="zh-CN" altLang="en-US"/>
          </a:p>
        </p:txBody>
      </p:sp>
      <p:sp>
        <p:nvSpPr>
          <p:cNvPr id="94213" name="内容占位符 3"/>
          <p:cNvSpPr>
            <a:spLocks noGrp="1"/>
          </p:cNvSpPr>
          <p:nvPr>
            <p:ph sz="half" idx="4294967295"/>
          </p:nvPr>
        </p:nvSpPr>
        <p:spPr>
          <a:xfrm>
            <a:off x="0" y="3644900"/>
            <a:ext cx="8640763" cy="24812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Thermograph.centigradeToFahrenheit(36);</a:t>
            </a:r>
            <a:endParaRPr lang="zh-CN" altLang="zh-CN" sz="2800" smtClean="0"/>
          </a:p>
          <a:p>
            <a:pPr eaLnBrk="1" hangingPunct="1"/>
            <a:endParaRPr lang="zh-CN" altLang="en-US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面向对象的三大特征：</a:t>
            </a:r>
          </a:p>
          <a:p>
            <a:pPr lvl="1" eaLnBrk="1" hangingPunct="1"/>
            <a:r>
              <a:rPr lang="zh-CN" altLang="en-US" sz="2400" smtClean="0"/>
              <a:t>封装：解决了数据的安全性问题</a:t>
            </a:r>
          </a:p>
          <a:p>
            <a:pPr lvl="1" eaLnBrk="1" hangingPunct="1"/>
            <a:r>
              <a:rPr lang="zh-CN" altLang="en-US" sz="2400" smtClean="0"/>
              <a:t>继承：解决了代码的重用问题</a:t>
            </a:r>
          </a:p>
          <a:p>
            <a:pPr lvl="1" eaLnBrk="1" hangingPunct="1"/>
            <a:r>
              <a:rPr lang="zh-CN" altLang="en-US" sz="2400" smtClean="0"/>
              <a:t>多态：解决了程序的扩展问题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tx1"/>
                </a:solidFill>
              </a:rPr>
              <a:t>面向对象三要素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fld id="{6F70E91D-99D8-4B3B-98B4-FE6A05A1A4B2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3.9 Class Methods and Instance Methods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The static methods </a:t>
            </a:r>
            <a:r>
              <a:rPr lang="en-US" altLang="zh-CN" sz="2025" dirty="0" smtClean="0">
                <a:solidFill>
                  <a:srgbClr val="FF0000"/>
                </a:solidFill>
              </a:rPr>
              <a:t>can only </a:t>
            </a:r>
            <a:r>
              <a:rPr lang="en-US" altLang="zh-CN" sz="2025" dirty="0" smtClean="0"/>
              <a:t>access static variables, while instance methods can access static and instance variables.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F25F7-B58E-4346-AE6D-7F11DDD101E1}" type="slidenum">
              <a:rPr lang="zh-CN" altLang="en-US"/>
              <a:pPr>
                <a:defRPr/>
              </a:pPr>
              <a:t>70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C9E2B-34DC-4045-A6A8-12A7C0BC1121}" type="slidenum">
              <a:rPr lang="zh-CN" altLang="en-US"/>
              <a:pPr>
                <a:defRPr/>
              </a:pPr>
              <a:t>71</a:t>
            </a:fld>
            <a:endParaRPr lang="zh-CN" altLang="en-US"/>
          </a:p>
        </p:txBody>
      </p:sp>
      <p:pic>
        <p:nvPicPr>
          <p:cNvPr id="9625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8"/>
            <a:ext cx="9229725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3.9 Class Methods and Instance Methods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In summary,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a </a:t>
            </a:r>
            <a:r>
              <a:rPr lang="en-US" altLang="zh-CN" sz="2025" b="1" dirty="0" smtClean="0"/>
              <a:t>static</a:t>
            </a:r>
            <a:r>
              <a:rPr lang="en-US" altLang="zh-CN" sz="2025" dirty="0" smtClean="0"/>
              <a:t> method is a method which belongs to the class and not to the object(instance).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A static method can access only static data.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It cannot access non-static data (instance variables).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A static method can call only other static methods and cannot call a non-static method.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A static method can be accessed directly by the class name and does not need any object reference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A variable or method that is dependent on a specific instance of the class should be an instance variable or method. 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A variable or method that does not depend on a specific instance of the class should be a static variable or method.</a:t>
            </a:r>
            <a:endParaRPr lang="zh-CN" altLang="zh-CN" sz="2025" dirty="0"/>
          </a:p>
          <a:p>
            <a:pPr marL="273844" indent="-191691" eaLnBrk="1" hangingPunct="1">
              <a:defRPr/>
            </a:pPr>
            <a:endParaRPr lang="zh-CN" altLang="en-US" sz="2025" dirty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DE9EC1-A9DA-41F1-9B66-5B37D0664F59}" type="slidenum">
              <a:rPr lang="zh-CN" altLang="en-US"/>
              <a:pPr>
                <a:defRPr/>
              </a:pPr>
              <a:t>72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3F954-5502-4D82-A758-7010F9791951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1" y="1618298"/>
            <a:ext cx="8963299" cy="42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A static block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A static block is a block of statements inside a Java class that will be executed when a class is first loaded into the JVM. A static block helps </a:t>
            </a:r>
            <a:r>
              <a:rPr lang="en-US" altLang="zh-CN" sz="2025" dirty="0" smtClean="0">
                <a:solidFill>
                  <a:srgbClr val="FF0000"/>
                </a:solidFill>
              </a:rPr>
              <a:t>to initialize the static data members</a:t>
            </a:r>
            <a:r>
              <a:rPr lang="en-US" altLang="zh-CN" sz="2025" dirty="0" smtClean="0"/>
              <a:t>, just as constructors help to initialize instance members.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Class A{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static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     //Statements here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671F1-F186-4060-8874-B7EED0F2E020}" type="slidenum">
              <a:rPr lang="zh-CN" altLang="en-US"/>
              <a:pPr>
                <a:defRPr/>
              </a:pPr>
              <a:t>74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3.10 The Scope of Variables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local variables, </a:t>
            </a:r>
            <a:r>
              <a:rPr lang="zh-CN" altLang="en-US" sz="2025" dirty="0" smtClean="0"/>
              <a:t>局部变量</a:t>
            </a:r>
            <a:endParaRPr lang="en-US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instance variables </a:t>
            </a:r>
            <a:r>
              <a:rPr lang="zh-CN" altLang="en-US" sz="2025" dirty="0" smtClean="0"/>
              <a:t>实例变量</a:t>
            </a:r>
            <a:endParaRPr lang="en-US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and class variables </a:t>
            </a:r>
            <a:r>
              <a:rPr lang="zh-CN" altLang="en-US" sz="2025" dirty="0" smtClean="0"/>
              <a:t>类变量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F2B31-765E-4C1F-84B5-D004416C25C3}" type="slidenum">
              <a:rPr lang="zh-CN" altLang="en-US"/>
              <a:pPr>
                <a:defRPr/>
              </a:pPr>
              <a:t>75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内容占位符 2"/>
          <p:cNvSpPr>
            <a:spLocks noGrp="1"/>
          </p:cNvSpPr>
          <p:nvPr>
            <p:ph sz="half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public class Car {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public Car() {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   this(0, 0);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}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public Car(double width, double height) {	//Parameters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    this.width = width;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    this.height = height;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}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public void setLocation(Point p){ 	//Parameters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     currentLocation = p;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}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public void setLocation(int x, int y){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     Point p = new Point(x, y);	// Local Variables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     currentLocation = p;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}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public static int rectsCount = 0;	// Class Variables 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private double width, height;	// Instance variables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    private Point currentLocation;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mtClean="0"/>
              <a:t>}</a:t>
            </a:r>
            <a:endParaRPr lang="zh-CN" altLang="zh-CN" smtClean="0"/>
          </a:p>
          <a:p>
            <a:pPr eaLnBrk="1" hangingPunct="1">
              <a:buFont typeface="Wingdings 3" panose="05040102010807070707" pitchFamily="18" charset="2"/>
              <a:buNone/>
            </a:pP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AB20A-8E2C-4953-A49A-1AB52E06F936}" type="slidenum">
              <a:rPr lang="zh-CN" altLang="en-US"/>
              <a:pPr>
                <a:defRPr/>
              </a:pPr>
              <a:t>76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3.10 The Scope of Variables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>
                <a:solidFill>
                  <a:srgbClr val="FF0000"/>
                </a:solidFill>
              </a:rPr>
              <a:t>Local variables </a:t>
            </a:r>
            <a:r>
              <a:rPr lang="en-US" altLang="zh-CN" sz="2025" dirty="0" smtClean="0"/>
              <a:t>are declared in a method, constructor, or block. When a method is entered, the local variables are created; when the method exits, they disappear.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>
                <a:solidFill>
                  <a:srgbClr val="FF0000"/>
                </a:solidFill>
              </a:rPr>
              <a:t>Parameters</a:t>
            </a:r>
            <a:r>
              <a:rPr lang="en-US" altLang="zh-CN" sz="2025" dirty="0" smtClean="0"/>
              <a:t> are essentially local variables that are initialized from the actual parameters.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Local variables are not visible outside the method.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C8514-0B05-4770-8C56-F0B29A3B71A2}" type="slidenum">
              <a:rPr lang="zh-CN" altLang="en-US"/>
              <a:pPr>
                <a:defRPr/>
              </a:pPr>
              <a:t>77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3.10 The Scope of Variables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>
                <a:solidFill>
                  <a:srgbClr val="FF0000"/>
                </a:solidFill>
              </a:rPr>
              <a:t>Instance variables </a:t>
            </a:r>
            <a:r>
              <a:rPr lang="en-US" altLang="zh-CN" sz="2025" dirty="0" smtClean="0"/>
              <a:t>are declared in a class, but outside a method.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They are also called field or member variables.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An instance variable is created when an object is created and destroyed when the object is destroyed.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85242-E8A2-4590-9956-13D2D2EC8B91}" type="slidenum">
              <a:rPr lang="zh-CN" altLang="en-US"/>
              <a:pPr>
                <a:defRPr/>
              </a:pPr>
              <a:t>78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3.10 The Scope of Variables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>
                <a:solidFill>
                  <a:srgbClr val="FF0000"/>
                </a:solidFill>
              </a:rPr>
              <a:t>Class/static variables </a:t>
            </a:r>
            <a:r>
              <a:rPr lang="en-US" altLang="zh-CN" sz="2025" dirty="0" smtClean="0"/>
              <a:t>are declared with the </a:t>
            </a:r>
            <a:r>
              <a:rPr lang="en-US" altLang="zh-CN" sz="2025" b="1" dirty="0" smtClean="0"/>
              <a:t>static</a:t>
            </a:r>
            <a:r>
              <a:rPr lang="en-US" altLang="zh-CN" sz="2025" dirty="0" smtClean="0"/>
              <a:t> keyword in a class, but outside a method.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There is only one copy per class, regardless of how many objects are created from it.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Class variables are created when the program starts and destroyed when the program terminates.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53CB2-CE53-4B61-9A83-F49033AF1394}" type="slidenum">
              <a:rPr lang="zh-CN" altLang="en-US"/>
              <a:pPr>
                <a:defRPr/>
              </a:pPr>
              <a:t>79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9821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75" dirty="0" smtClean="0"/>
              <a:t>面向对象的环卫车</a:t>
            </a:r>
            <a:endParaRPr lang="zh-CN" altLang="en-US" sz="3075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10E58-E744-4987-81DC-538521813998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5080046"/>
            <a:ext cx="9143999" cy="1777954"/>
          </a:xfrm>
          <a:solidFill>
            <a:schemeClr val="bg2"/>
          </a:solidFill>
          <a:extLst/>
        </p:spPr>
        <p:txBody>
          <a:bodyPr numCol="2"/>
          <a:lstStyle/>
          <a:p>
            <a:pPr marL="273844" indent="-191691" eaLnBrk="1" hangingPunct="1">
              <a:defRPr/>
            </a:pPr>
            <a:r>
              <a:rPr lang="zh-CN" altLang="en-US" dirty="0"/>
              <a:t>封装：无需知道如何运作，开动即可</a:t>
            </a:r>
            <a:endParaRPr lang="en-US" altLang="zh-CN" dirty="0"/>
          </a:p>
          <a:p>
            <a:pPr marL="273844" indent="-191691" eaLnBrk="1" hangingPunct="1">
              <a:defRPr/>
            </a:pPr>
            <a:r>
              <a:rPr lang="zh-CN" altLang="en-US" dirty="0" smtClean="0"/>
              <a:t>继承：继承自拖拉机，实现扫地接口</a:t>
            </a:r>
            <a:endParaRPr lang="en-US" altLang="zh-CN" dirty="0" smtClean="0"/>
          </a:p>
          <a:p>
            <a:pPr marL="273844" indent="-191691" eaLnBrk="1" hangingPunct="1">
              <a:defRPr/>
            </a:pPr>
            <a:r>
              <a:rPr lang="zh-CN" altLang="en-US" dirty="0" smtClean="0"/>
              <a:t>多态：上班扫地，下班代步</a:t>
            </a:r>
            <a:endParaRPr lang="en-US" altLang="zh-CN" dirty="0" smtClean="0"/>
          </a:p>
          <a:p>
            <a:pPr marL="273844" indent="-191691" eaLnBrk="1" hangingPunct="1">
              <a:defRPr/>
            </a:pPr>
            <a:r>
              <a:rPr lang="zh-CN" altLang="en-US" dirty="0" smtClean="0"/>
              <a:t>重用：重复利用发动机的能量</a:t>
            </a:r>
            <a:endParaRPr lang="en-US" altLang="zh-CN" dirty="0" smtClean="0"/>
          </a:p>
          <a:p>
            <a:pPr marL="273844" indent="-191691" eaLnBrk="1" hangingPunct="1">
              <a:defRPr/>
            </a:pPr>
            <a:r>
              <a:rPr lang="zh-CN" altLang="en-US" dirty="0"/>
              <a:t>多</a:t>
            </a:r>
            <a:r>
              <a:rPr lang="zh-CN" altLang="en-US" dirty="0" smtClean="0"/>
              <a:t>线程：多个扫把同时工作</a:t>
            </a:r>
            <a:endParaRPr lang="en-US" altLang="zh-CN" dirty="0" smtClean="0"/>
          </a:p>
          <a:p>
            <a:pPr marL="273844" indent="-191691" eaLnBrk="1" hangingPunct="1">
              <a:defRPr/>
            </a:pPr>
            <a:r>
              <a:rPr lang="zh-CN" altLang="en-US" dirty="0"/>
              <a:t>低</a:t>
            </a:r>
            <a:r>
              <a:rPr lang="zh-CN" altLang="en-US" dirty="0" smtClean="0"/>
              <a:t>耦合：扫把可以换成拖把</a:t>
            </a:r>
            <a:endParaRPr lang="en-US" altLang="zh-CN" dirty="0" smtClean="0"/>
          </a:p>
          <a:p>
            <a:pPr marL="273844" indent="-191691" eaLnBrk="1" hangingPunct="1">
              <a:defRPr/>
            </a:pPr>
            <a:r>
              <a:rPr lang="zh-CN" altLang="en-US" dirty="0" smtClean="0"/>
              <a:t>面向构件：每个配件都可独立使用</a:t>
            </a:r>
            <a:endParaRPr lang="en-US" altLang="zh-CN" dirty="0" smtClean="0"/>
          </a:p>
          <a:p>
            <a:pPr marL="273844" indent="-191691" eaLnBrk="1" hangingPunct="1">
              <a:defRPr/>
            </a:pPr>
            <a:r>
              <a:rPr lang="zh-CN" altLang="en-US" dirty="0" smtClean="0"/>
              <a:t>适配器模式：只取拖拉机的动力方法</a:t>
            </a:r>
            <a:endParaRPr lang="en-US" altLang="zh-CN" dirty="0" smtClean="0"/>
          </a:p>
          <a:p>
            <a:pPr marL="273844" indent="-191691" eaLnBrk="1" hangingPunct="1">
              <a:defRPr/>
            </a:pPr>
            <a:r>
              <a:rPr lang="zh-CN" altLang="en-US" dirty="0" smtClean="0"/>
              <a:t>代码托管：无需垃圾管理，扫到路边即可</a:t>
            </a:r>
            <a:endParaRPr lang="zh-CN" altLang="en-US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822325"/>
            <a:ext cx="67151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3.10 The Scope of Variables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The variables declared in a block can only be accessed within the block. 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pic>
        <p:nvPicPr>
          <p:cNvPr id="1044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92375"/>
            <a:ext cx="74041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3B59-65DD-4DAF-AC0F-5E01EBFDD20E}" type="slidenum">
              <a:rPr lang="zh-CN" altLang="en-US"/>
              <a:pPr>
                <a:defRPr/>
              </a:pPr>
              <a:t>80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3.10 The Scope of Variables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Local variables (including formal parameters) are only be accessed in the method, constructor, or block in which they are declared. 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CF7F4-0AEA-4709-A2DD-87F002FA6CFD}" type="slidenum">
              <a:rPr lang="zh-CN" altLang="en-US"/>
              <a:pPr>
                <a:defRPr/>
              </a:pPr>
              <a:t>81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3.10 The Scope of Variables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Instance  variables are available to all methods in the class.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No other class can access </a:t>
            </a:r>
            <a:r>
              <a:rPr lang="en-US" altLang="zh-CN" sz="2025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25" dirty="0" smtClean="0"/>
              <a:t> instance variables.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If an instance variable is declared as </a:t>
            </a:r>
            <a:r>
              <a:rPr lang="en-US" altLang="zh-CN" sz="2025" dirty="0" smtClean="0">
                <a:solidFill>
                  <a:srgbClr val="FF0000"/>
                </a:solidFill>
              </a:rPr>
              <a:t>public</a:t>
            </a:r>
            <a:r>
              <a:rPr lang="en-US" altLang="zh-CN" sz="2025" dirty="0" smtClean="0"/>
              <a:t>, it can be accessed from any class.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By default, if there are no access modifiers (private, public, </a:t>
            </a:r>
            <a:r>
              <a:rPr lang="en-US" altLang="zh-CN" sz="2025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25" dirty="0" smtClean="0"/>
              <a:t>) preceding a variable declaration, the variable can be seen by any class in the same package.(</a:t>
            </a:r>
            <a:r>
              <a:rPr lang="zh-CN" altLang="en-US" sz="2025" dirty="0" smtClean="0"/>
              <a:t>默认访问权限</a:t>
            </a:r>
            <a:r>
              <a:rPr lang="en-US" altLang="zh-CN" sz="2025" dirty="0" smtClean="0"/>
              <a:t>)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0124F-76AD-4A45-89AB-C7E47EF76F4F}" type="slidenum">
              <a:rPr lang="zh-CN" altLang="en-US"/>
              <a:pPr>
                <a:defRPr/>
              </a:pPr>
              <a:t>82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4143375"/>
          <a:ext cx="8469315" cy="2481262"/>
        </p:xfrm>
        <a:graphic>
          <a:graphicData uri="http://schemas.openxmlformats.org/drawingml/2006/table">
            <a:tbl>
              <a:tblPr/>
              <a:tblGrid>
                <a:gridCol w="169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4874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Same class</a:t>
                      </a:r>
                      <a:endParaRPr lang="zh-CN" altLang="en-US" sz="1800" dirty="0"/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Same package</a:t>
                      </a:r>
                      <a:endParaRPr lang="zh-CN" altLang="en-US" sz="1800" dirty="0"/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Descendant classes in different packages</a:t>
                      </a:r>
                      <a:endParaRPr lang="zh-CN" altLang="en-US" sz="1800" dirty="0"/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Different packages</a:t>
                      </a:r>
                      <a:endParaRPr lang="zh-CN" altLang="en-US" sz="1800" dirty="0"/>
                    </a:p>
                  </a:txBody>
                  <a:tcPr marL="91438" marR="91438" marT="45738" marB="45738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Private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√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 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 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 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9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√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√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 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 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Protected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√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√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√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 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Public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√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√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√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√</a:t>
                      </a:r>
                    </a:p>
                  </a:txBody>
                  <a:tcPr marL="28574" marR="28574" marT="28586" marB="28586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3.10 The Scope of Variables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Java does not provide initial values for local variables. </a:t>
            </a:r>
          </a:p>
          <a:p>
            <a:pPr marL="273844" indent="-191691" eaLnBrk="1" hangingPunct="1">
              <a:defRPr/>
            </a:pPr>
            <a:r>
              <a:rPr lang="zh-CN" altLang="en-US" sz="2025" dirty="0" smtClean="0"/>
              <a:t>局部变量不会被赋初始值</a:t>
            </a:r>
            <a:endParaRPr lang="en-US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They must be assigned a value before their first use.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In contrast, instance variables and static variables are initialized by Java automatically: zero for numbers, false for booleans, or null for object references.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5E6DF-3950-441C-82D5-CF92106D602B}" type="slidenum">
              <a:rPr lang="zh-CN" altLang="en-US"/>
              <a:pPr>
                <a:defRPr/>
              </a:pPr>
              <a:t>83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内容占位符 2"/>
          <p:cNvSpPr>
            <a:spLocks noGrp="1"/>
          </p:cNvSpPr>
          <p:nvPr>
            <p:ph idx="1"/>
          </p:nvPr>
        </p:nvSpPr>
        <p:spPr>
          <a:xfrm>
            <a:off x="417513" y="280988"/>
            <a:ext cx="8726487" cy="64928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public class </a:t>
            </a:r>
            <a:r>
              <a:rPr lang="en-US" altLang="zh-CN" dirty="0" err="1" smtClean="0"/>
              <a:t>ScopeOfVariable</a:t>
            </a:r>
            <a:r>
              <a:rPr lang="en-US" altLang="zh-CN" dirty="0" smtClean="0"/>
              <a:t> {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    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 {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        </a:t>
            </a:r>
            <a:r>
              <a:rPr lang="nb-NO" altLang="zh-CN" dirty="0" smtClean="0"/>
              <a:t>int i;</a:t>
            </a:r>
            <a:endParaRPr lang="zh-CN" altLang="zh-CN" dirty="0" smtClean="0"/>
          </a:p>
          <a:p>
            <a:pPr eaLnBrk="1" hangingPunct="1"/>
            <a:r>
              <a:rPr lang="nb-NO" altLang="zh-CN" dirty="0" smtClean="0"/>
              <a:t>        for (i = 0; i &lt; 3; i++) {</a:t>
            </a:r>
            <a:endParaRPr lang="zh-CN" altLang="zh-CN" dirty="0" smtClean="0"/>
          </a:p>
          <a:p>
            <a:pPr eaLnBrk="1" hangingPunct="1"/>
            <a:r>
              <a:rPr lang="nb-NO" altLang="zh-CN" dirty="0" smtClean="0"/>
              <a:t>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0; </a:t>
            </a:r>
          </a:p>
          <a:p>
            <a:pPr eaLnBrk="1" hangingPunct="1"/>
            <a:r>
              <a:rPr lang="en-US" altLang="zh-CN" sz="1800" dirty="0" smtClean="0"/>
              <a:t>// </a:t>
            </a:r>
            <a:r>
              <a:rPr lang="en-US" altLang="zh-CN" sz="1800" dirty="0" smtClean="0">
                <a:solidFill>
                  <a:srgbClr val="FF0000"/>
                </a:solidFill>
              </a:rPr>
              <a:t>x is a block variable. It is initialized each time block is entered</a:t>
            </a:r>
            <a:endParaRPr lang="zh-CN" altLang="zh-CN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 smtClean="0"/>
              <a:t>            x = x + 10;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 in the for loop: " + x);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        }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is now: " 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 in the class: " + x);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     }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    static void </a:t>
            </a:r>
            <a:r>
              <a:rPr lang="en-US" altLang="zh-CN" dirty="0" err="1" smtClean="0"/>
              <a:t>aMethod</a:t>
            </a:r>
            <a:r>
              <a:rPr lang="en-US" altLang="zh-CN" dirty="0" smtClean="0"/>
              <a:t>(){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1; // </a:t>
            </a:r>
            <a:r>
              <a:rPr lang="en-US" altLang="zh-CN" dirty="0" smtClean="0">
                <a:solidFill>
                  <a:srgbClr val="FF0000"/>
                </a:solidFill>
              </a:rPr>
              <a:t>x is a local variable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("x in </a:t>
            </a:r>
            <a:r>
              <a:rPr lang="en-US" altLang="zh-CN" dirty="0" err="1" smtClean="0"/>
              <a:t>aMethod</a:t>
            </a:r>
            <a:r>
              <a:rPr lang="en-US" altLang="zh-CN" dirty="0" smtClean="0"/>
              <a:t>: " + x);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    }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   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100; //</a:t>
            </a:r>
            <a:r>
              <a:rPr lang="en-US" altLang="zh-CN" dirty="0" smtClean="0">
                <a:solidFill>
                  <a:srgbClr val="FF0000"/>
                </a:solidFill>
              </a:rPr>
              <a:t>static variable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 smtClean="0"/>
              <a:t>}</a:t>
            </a:r>
            <a:endParaRPr lang="zh-CN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06B99-DFC1-47D2-92EF-8503574707DE}" type="slidenum">
              <a:rPr lang="zh-CN" altLang="en-US"/>
              <a:pPr>
                <a:defRPr/>
              </a:pPr>
              <a:t>84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6192838" y="4092575"/>
            <a:ext cx="3022600" cy="2409825"/>
          </a:xfrm>
        </p:spPr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/>
              <a:t>x in the for loop: 10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/>
              <a:t>x in the for loop: 10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/>
              <a:t>x in the for loop: 10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err="1" smtClean="0"/>
              <a:t>i</a:t>
            </a:r>
            <a:r>
              <a:rPr lang="en-US" altLang="zh-CN" sz="2025" dirty="0" smtClean="0"/>
              <a:t> is now: 3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x in the class: 100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3.11Garbage Collection</a:t>
            </a:r>
            <a:r>
              <a:rPr lang="zh-CN" altLang="en-US" sz="3075" dirty="0" smtClean="0"/>
              <a:t>垃圾回收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Garbage collection is the process of automatically collecting memory blocks that are no longer being used ("garbage"), and making them available for further use.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Garbage consists of objects that can't be referenced by anyone.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989A2-B8B0-4127-96E0-1EAF47774092}" type="slidenum">
              <a:rPr lang="zh-CN" altLang="en-US"/>
              <a:pPr>
                <a:defRPr/>
              </a:pPr>
              <a:t>85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public void process(){</a:t>
            </a:r>
            <a:endParaRPr lang="zh-CN" altLang="zh-CN" sz="2800" smtClean="0"/>
          </a:p>
          <a:p>
            <a:pPr eaLnBrk="1" hangingPunct="1"/>
            <a:r>
              <a:rPr lang="en-US" altLang="zh-CN" sz="2800" smtClean="0"/>
              <a:t>  Car a = new Car();</a:t>
            </a:r>
            <a:endParaRPr lang="zh-CN" altLang="zh-CN" sz="2800" smtClean="0"/>
          </a:p>
          <a:p>
            <a:pPr eaLnBrk="1" hangingPunct="1"/>
            <a:r>
              <a:rPr lang="en-US" altLang="zh-CN" sz="2800" smtClean="0"/>
              <a:t>  // Processing on the Object.</a:t>
            </a:r>
            <a:endParaRPr lang="zh-CN" altLang="zh-CN" sz="2800" smtClean="0"/>
          </a:p>
          <a:p>
            <a:pPr eaLnBrk="1" hangingPunct="1"/>
            <a:r>
              <a:rPr lang="en-US" altLang="zh-CN" sz="2800" smtClean="0"/>
              <a:t>  a = null;</a:t>
            </a:r>
            <a:endParaRPr lang="zh-CN" altLang="zh-CN" sz="2800" smtClean="0"/>
          </a:p>
          <a:p>
            <a:pPr eaLnBrk="1" hangingPunct="1"/>
            <a:r>
              <a:rPr lang="en-US" altLang="zh-CN" sz="2800" smtClean="0"/>
              <a:t>}</a:t>
            </a:r>
            <a:endParaRPr lang="zh-CN" altLang="zh-CN" sz="2800" smtClean="0"/>
          </a:p>
          <a:p>
            <a:pPr eaLnBrk="1" hangingPunct="1"/>
            <a:endParaRPr lang="zh-CN" altLang="en-US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3.11Garbage Collection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9A37E-24C1-41A5-8F85-8B6B0B4B0066}" type="slidenum">
              <a:rPr lang="zh-CN" altLang="en-US"/>
              <a:pPr>
                <a:defRPr/>
              </a:pPr>
              <a:t>86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3.12 Reflection</a:t>
            </a:r>
            <a:r>
              <a:rPr lang="zh-CN" altLang="en-US" sz="3075" dirty="0" smtClean="0"/>
              <a:t>反射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Reflection is a mechanism that allows a Java program to acquire information about a class at runtime. </a:t>
            </a:r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AE62F-A7BB-44CC-9744-4D78DE6F9B73}" type="slidenum">
              <a:rPr lang="zh-CN" altLang="en-US"/>
              <a:pPr>
                <a:defRPr/>
              </a:pPr>
              <a:t>87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3.12 Reflection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BFDDE-05CA-4151-BC2F-40E19DB28C03}" type="slidenum">
              <a:rPr lang="zh-CN" altLang="en-US"/>
              <a:pPr>
                <a:defRPr/>
              </a:pPr>
              <a:t>88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0225" y="5284788"/>
            <a:ext cx="4572000" cy="7540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844" indent="-191691" eaLnBrk="1" hangingPunct="1">
              <a:spcBef>
                <a:spcPts val="3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/>
            </a:pPr>
            <a:r>
              <a:rPr lang="en-US" altLang="zh-CN" sz="2025" dirty="0">
                <a:latin typeface="+mn-lt"/>
                <a:ea typeface="+mn-ea"/>
              </a:rPr>
              <a:t>This is   : class Car</a:t>
            </a:r>
          </a:p>
          <a:p>
            <a:pPr marL="273844" indent="-191691" eaLnBrk="1" hangingPunct="1">
              <a:spcBef>
                <a:spcPts val="3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/>
            </a:pPr>
            <a:r>
              <a:rPr lang="en-US" altLang="zh-CN" sz="2025" dirty="0">
                <a:latin typeface="+mn-lt"/>
                <a:ea typeface="+mn-ea"/>
              </a:rPr>
              <a:t>The class name  : Car</a:t>
            </a:r>
            <a:endParaRPr lang="zh-CN" altLang="en-US" sz="2025" dirty="0">
              <a:latin typeface="+mn-lt"/>
              <a:ea typeface="+mn-ea"/>
            </a:endParaRPr>
          </a:p>
        </p:txBody>
      </p:sp>
      <p:sp>
        <p:nvSpPr>
          <p:cNvPr id="112645" name="矩形 5"/>
          <p:cNvSpPr>
            <a:spLocks noChangeArrowheads="1"/>
          </p:cNvSpPr>
          <p:nvPr/>
        </p:nvSpPr>
        <p:spPr bwMode="auto">
          <a:xfrm>
            <a:off x="4441825" y="4592638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Car{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aMethod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aMember</a:t>
            </a:r>
            <a:r>
              <a:rPr lang="en-US" altLang="zh-CN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112646" name="矩形 7"/>
          <p:cNvSpPr>
            <a:spLocks noChangeArrowheads="1"/>
          </p:cNvSpPr>
          <p:nvPr/>
        </p:nvSpPr>
        <p:spPr bwMode="auto">
          <a:xfrm>
            <a:off x="227013" y="1195388"/>
            <a:ext cx="84597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</a:p>
          <a:p>
            <a:pPr eaLnBrk="1" hangingPunct="1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Car a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Car();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u="sng" dirty="0">
                <a:solidFill>
                  <a:srgbClr val="000000"/>
                </a:solidFill>
                <a:latin typeface="Courier New" panose="02070309020205020404" pitchFamily="49" charset="0"/>
              </a:rPr>
              <a:t>Class c = </a:t>
            </a:r>
            <a:r>
              <a:rPr lang="en-US" altLang="zh-CN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a.getClass</a:t>
            </a:r>
            <a:r>
              <a:rPr lang="en-US" altLang="zh-CN" u="sng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"This is   : "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 + c);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"The class name  : "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c.getName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3.12 Reflection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Car car1=</a:t>
            </a:r>
            <a:r>
              <a:rPr lang="en-US" altLang="zh-CN" b="1" dirty="0"/>
              <a:t>new Car();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(car1.getClass().</a:t>
            </a:r>
            <a:r>
              <a:rPr lang="en-US" altLang="zh-CN" b="1" i="1" dirty="0" err="1"/>
              <a:t>getName</a:t>
            </a:r>
            <a:r>
              <a:rPr lang="en-US" altLang="zh-CN" b="1" i="1" dirty="0"/>
              <a:t>());</a:t>
            </a:r>
          </a:p>
          <a:p>
            <a:r>
              <a:rPr lang="en-US" altLang="zh-CN" dirty="0"/>
              <a:t>        Car car2 = (Car) </a:t>
            </a:r>
            <a:r>
              <a:rPr lang="en-US" altLang="zh-CN" dirty="0" err="1"/>
              <a:t>Class.</a:t>
            </a:r>
            <a:r>
              <a:rPr lang="en-US" altLang="zh-CN" i="1" dirty="0" err="1"/>
              <a:t>forName</a:t>
            </a:r>
            <a:r>
              <a:rPr lang="en-US" altLang="zh-CN" i="1" dirty="0"/>
              <a:t>(car1.getClass().</a:t>
            </a:r>
            <a:r>
              <a:rPr lang="en-US" altLang="zh-CN" i="1" dirty="0" err="1"/>
              <a:t>getName</a:t>
            </a:r>
            <a:r>
              <a:rPr lang="en-US" altLang="zh-CN" i="1" dirty="0"/>
              <a:t>()).</a:t>
            </a:r>
            <a:r>
              <a:rPr lang="en-US" altLang="zh-CN" i="1" dirty="0" err="1"/>
              <a:t>newInstance</a:t>
            </a:r>
            <a:r>
              <a:rPr lang="en-US" altLang="zh-CN" i="1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(car2); </a:t>
            </a:r>
            <a:endParaRPr lang="en-US" altLang="zh-CN" b="1" i="1" dirty="0" smtClean="0"/>
          </a:p>
          <a:p>
            <a:endParaRPr lang="en-US" altLang="zh-CN" b="1" i="1" dirty="0"/>
          </a:p>
          <a:p>
            <a:endParaRPr lang="en-US" altLang="zh-CN" b="1" i="1" dirty="0" smtClean="0"/>
          </a:p>
          <a:p>
            <a:endParaRPr lang="en-US" altLang="zh-CN" b="1" i="1" dirty="0"/>
          </a:p>
          <a:p>
            <a:endParaRPr lang="en-US" altLang="zh-CN" b="1" i="1" dirty="0" smtClean="0"/>
          </a:p>
          <a:p>
            <a:endParaRPr lang="en-US" altLang="zh-CN" b="1" i="1" dirty="0"/>
          </a:p>
          <a:p>
            <a:endParaRPr lang="en-US" altLang="zh-CN" b="1" i="1" dirty="0" smtClean="0"/>
          </a:p>
          <a:p>
            <a:r>
              <a:rPr lang="en-US" altLang="zh-CN" dirty="0"/>
              <a:t>The classes Class, Method and Constructor are all used to find information about a class. </a:t>
            </a:r>
          </a:p>
          <a:p>
            <a:endParaRPr lang="zh-CN" altLang="zh-CN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2AB50-A5EB-44EC-815A-CF2C5455A196}" type="slidenum">
              <a:rPr lang="zh-CN" altLang="en-US"/>
              <a:pPr>
                <a:defRPr/>
              </a:pPr>
              <a:t>89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12" y="3291120"/>
            <a:ext cx="2611504" cy="1579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75" dirty="0" smtClean="0"/>
              <a:t>面向对象程序设计方法的优点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利用面向对象的思想求解问题，使人们的编程与实际的世界更加接近，所有的对象被赋予属性和方法，使编程更加富有人性化。同时利用</a:t>
            </a:r>
            <a:r>
              <a:rPr lang="en-US" altLang="zh-CN" sz="2800" smtClean="0">
                <a:solidFill>
                  <a:srgbClr val="000000"/>
                </a:solidFill>
              </a:rPr>
              <a:t>OOP</a:t>
            </a:r>
            <a:r>
              <a:rPr lang="zh-CN" altLang="en-US" sz="2800" smtClean="0">
                <a:solidFill>
                  <a:srgbClr val="000000"/>
                </a:solidFill>
              </a:rPr>
              <a:t>求解问题，具有更好的</a:t>
            </a:r>
            <a:r>
              <a:rPr lang="zh-CN" altLang="en-US" sz="2800" smtClean="0">
                <a:solidFill>
                  <a:srgbClr val="FF0000"/>
                </a:solidFill>
              </a:rPr>
              <a:t>重用性</a:t>
            </a:r>
            <a:r>
              <a:rPr lang="zh-CN" altLang="en-US" sz="2800" smtClean="0">
                <a:solidFill>
                  <a:srgbClr val="000000"/>
                </a:solidFill>
              </a:rPr>
              <a:t>、</a:t>
            </a:r>
            <a:r>
              <a:rPr lang="zh-CN" altLang="en-US" sz="2800" smtClean="0">
                <a:solidFill>
                  <a:srgbClr val="FF0000"/>
                </a:solidFill>
              </a:rPr>
              <a:t>可扩展性</a:t>
            </a:r>
            <a:r>
              <a:rPr lang="zh-CN" altLang="en-US" sz="2800" smtClean="0">
                <a:solidFill>
                  <a:srgbClr val="000000"/>
                </a:solidFill>
              </a:rPr>
              <a:t>、</a:t>
            </a:r>
            <a:r>
              <a:rPr lang="zh-CN" altLang="en-US" sz="2800" smtClean="0"/>
              <a:t>更</a:t>
            </a:r>
            <a:r>
              <a:rPr lang="zh-CN" altLang="en-US" sz="2800" smtClean="0">
                <a:solidFill>
                  <a:srgbClr val="FF0000"/>
                </a:solidFill>
              </a:rPr>
              <a:t>易管理和维护</a:t>
            </a:r>
            <a:r>
              <a:rPr lang="zh-CN" altLang="en-US" sz="2800" smtClean="0">
                <a:solidFill>
                  <a:srgbClr val="000000"/>
                </a:solidFill>
              </a:rPr>
              <a:t>。</a:t>
            </a:r>
            <a:endParaRPr lang="zh-CN" altLang="en-US" sz="280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A392F613-C233-443C-8ACE-20E4F9DFEE24}" type="slidenum">
              <a:rPr lang="en-US" altLang="zh-CN" sz="1000" smtClean="0">
                <a:latin typeface="Arial" panose="020B0604020202020204" pitchFamily="34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9</a:t>
            </a:fld>
            <a:endParaRPr lang="en-US" altLang="zh-CN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200" y="866775"/>
            <a:ext cx="8229600" cy="5808663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273844" indent="-191691" eaLnBrk="1" hangingPunct="1">
              <a:defRPr/>
            </a:pPr>
            <a:r>
              <a:rPr lang="en-US" altLang="zh-CN" sz="2900" dirty="0"/>
              <a:t>import </a:t>
            </a:r>
            <a:r>
              <a:rPr lang="en-US" altLang="zh-CN" sz="2900" dirty="0" err="1"/>
              <a:t>java.lang.reflect</a:t>
            </a:r>
            <a:r>
              <a:rPr lang="en-US" altLang="zh-CN" sz="2900" dirty="0" smtClean="0"/>
              <a:t>.*;</a:t>
            </a:r>
          </a:p>
          <a:p>
            <a:pPr marL="273844" indent="-191691" eaLnBrk="1" hangingPunct="1">
              <a:defRPr/>
            </a:pPr>
            <a:endParaRPr lang="en-US" altLang="zh-CN" sz="2900" dirty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public class </a:t>
            </a:r>
            <a:r>
              <a:rPr lang="en-US" altLang="zh-CN" sz="2900" dirty="0" err="1" smtClean="0"/>
              <a:t>AboutClass</a:t>
            </a:r>
            <a:r>
              <a:rPr lang="en-US" altLang="zh-CN" sz="2900" dirty="0" smtClean="0"/>
              <a:t> {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public static void about(Object </a:t>
            </a:r>
            <a:r>
              <a:rPr lang="en-US" altLang="zh-CN" sz="2900" dirty="0" err="1" smtClean="0"/>
              <a:t>object</a:t>
            </a:r>
            <a:r>
              <a:rPr lang="en-US" altLang="zh-CN" sz="2900" dirty="0" smtClean="0"/>
              <a:t>) {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Class c = </a:t>
            </a:r>
            <a:r>
              <a:rPr lang="en-US" altLang="zh-CN" sz="2900" dirty="0" err="1" smtClean="0"/>
              <a:t>object.getClass</a:t>
            </a:r>
            <a:r>
              <a:rPr lang="en-US" altLang="zh-CN" sz="2900" dirty="0" smtClean="0"/>
              <a:t>();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</a:t>
            </a:r>
            <a:r>
              <a:rPr lang="en-US" altLang="zh-CN" sz="2900" dirty="0" err="1" smtClean="0"/>
              <a:t>System.out.println</a:t>
            </a:r>
            <a:r>
              <a:rPr lang="en-US" altLang="zh-CN" sz="2900" dirty="0" smtClean="0"/>
              <a:t>(c); 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// The constructors in the class c are printed first.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</a:t>
            </a:r>
            <a:r>
              <a:rPr lang="en-US" altLang="zh-CN" sz="2900" dirty="0" smtClean="0">
                <a:solidFill>
                  <a:srgbClr val="FF0000"/>
                </a:solidFill>
              </a:rPr>
              <a:t>Constructor[]</a:t>
            </a:r>
            <a:r>
              <a:rPr lang="en-US" altLang="zh-CN" sz="2900" dirty="0" smtClean="0"/>
              <a:t> constructors = </a:t>
            </a:r>
            <a:r>
              <a:rPr lang="en-US" altLang="zh-CN" sz="2900" dirty="0" err="1" smtClean="0"/>
              <a:t>c.getConstructors</a:t>
            </a:r>
            <a:r>
              <a:rPr lang="en-US" altLang="zh-CN" sz="2900" dirty="0" smtClean="0"/>
              <a:t>();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for (Constructor </a:t>
            </a:r>
            <a:r>
              <a:rPr lang="en-US" altLang="zh-CN" sz="2900" dirty="0" err="1" smtClean="0"/>
              <a:t>cs</a:t>
            </a:r>
            <a:r>
              <a:rPr lang="en-US" altLang="zh-CN" sz="2900" dirty="0" smtClean="0"/>
              <a:t> : constructors) {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	String line = "C ";</a:t>
            </a:r>
            <a:r>
              <a:rPr lang="zh-CN" altLang="zh-CN" sz="2900" dirty="0" smtClean="0"/>
              <a:t> </a:t>
            </a:r>
            <a:r>
              <a:rPr lang="en-US" altLang="zh-CN" sz="2900" dirty="0" smtClean="0"/>
              <a:t> 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	// Return the name of the constructor as a string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	line += </a:t>
            </a:r>
            <a:r>
              <a:rPr lang="en-US" altLang="zh-CN" sz="2900" dirty="0" err="1" smtClean="0"/>
              <a:t>cs.getName</a:t>
            </a:r>
            <a:r>
              <a:rPr lang="en-US" altLang="zh-CN" sz="2900" dirty="0" smtClean="0"/>
              <a:t>() + "(";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// Return an array of instances of Class representing the parameters to the constructor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	Class[] </a:t>
            </a:r>
            <a:r>
              <a:rPr lang="en-US" altLang="zh-CN" sz="2900" dirty="0" err="1" smtClean="0"/>
              <a:t>parameterTypes</a:t>
            </a:r>
            <a:r>
              <a:rPr lang="en-US" altLang="zh-CN" sz="2900" dirty="0" smtClean="0"/>
              <a:t> = </a:t>
            </a:r>
            <a:r>
              <a:rPr lang="en-US" altLang="zh-CN" sz="2900" dirty="0" err="1" smtClean="0"/>
              <a:t>cs.getParameterTypes</a:t>
            </a:r>
            <a:r>
              <a:rPr lang="en-US" altLang="zh-CN" sz="2900" dirty="0" smtClean="0"/>
              <a:t>();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	for (int 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 = 0; 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 &lt; </a:t>
            </a:r>
            <a:r>
              <a:rPr lang="en-US" altLang="zh-CN" sz="2900" dirty="0" err="1" smtClean="0"/>
              <a:t>parameterTypes.length</a:t>
            </a:r>
            <a:r>
              <a:rPr lang="en-US" altLang="zh-CN" sz="2900" dirty="0" smtClean="0"/>
              <a:t>; 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++) {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		line += </a:t>
            </a:r>
            <a:r>
              <a:rPr lang="en-US" altLang="zh-CN" sz="2900" dirty="0" err="1" smtClean="0"/>
              <a:t>parameterTypes</a:t>
            </a:r>
            <a:r>
              <a:rPr lang="en-US" altLang="zh-CN" sz="2900" dirty="0" smtClean="0"/>
              <a:t>[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].</a:t>
            </a:r>
            <a:r>
              <a:rPr lang="en-US" altLang="zh-CN" sz="2900" dirty="0" err="1" smtClean="0"/>
              <a:t>getName</a:t>
            </a:r>
            <a:r>
              <a:rPr lang="en-US" altLang="zh-CN" sz="2900" dirty="0" smtClean="0"/>
              <a:t>();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		if (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 != </a:t>
            </a:r>
            <a:r>
              <a:rPr lang="en-US" altLang="zh-CN" sz="2900" dirty="0" err="1" smtClean="0"/>
              <a:t>parameterTypes.length</a:t>
            </a:r>
            <a:r>
              <a:rPr lang="en-US" altLang="zh-CN" sz="2900" dirty="0" smtClean="0"/>
              <a:t> - 1)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			line += ", ";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	}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	line += ")";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	System.out.println(line);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r>
              <a:rPr lang="en-US" altLang="zh-CN" sz="2900" dirty="0" smtClean="0"/>
              <a:t>		}</a:t>
            </a:r>
            <a:endParaRPr lang="zh-CN" altLang="zh-CN" sz="2900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Example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2D590-3E10-47E7-BFC2-2BDCDE611850}" type="slidenum">
              <a:rPr lang="zh-CN" altLang="en-US"/>
              <a:pPr>
                <a:defRPr/>
              </a:pPr>
              <a:t>90</a:t>
            </a:fld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12340" y="4405968"/>
            <a:ext cx="650819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Constructor&lt;?&gt; cons[]=demo.getConstructors();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per1=(Person)cons[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].newInstance();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per2=(Person)cons[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].newInstance(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"Rollen"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per3=(Person)cons[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].newInstance(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per4=(Person)cons[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].newInstance(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"Rollen"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		// The methods in the class c are listed.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</a:t>
            </a:r>
            <a:r>
              <a:rPr lang="en-US" altLang="zh-CN" sz="2025" dirty="0" smtClean="0">
                <a:solidFill>
                  <a:srgbClr val="FF0000"/>
                </a:solidFill>
              </a:rPr>
              <a:t>Method[] </a:t>
            </a:r>
            <a:r>
              <a:rPr lang="en-US" altLang="zh-CN" sz="2025" dirty="0" smtClean="0"/>
              <a:t>methods = </a:t>
            </a:r>
            <a:r>
              <a:rPr lang="en-US" altLang="zh-CN" sz="2025" dirty="0" err="1" smtClean="0"/>
              <a:t>c.getMethods</a:t>
            </a:r>
            <a:r>
              <a:rPr lang="en-US" altLang="zh-CN" sz="2025" dirty="0" smtClean="0"/>
              <a:t>();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for (Method </a:t>
            </a:r>
            <a:r>
              <a:rPr lang="en-US" altLang="zh-CN" sz="2025" dirty="0" err="1" smtClean="0"/>
              <a:t>method</a:t>
            </a:r>
            <a:r>
              <a:rPr lang="en-US" altLang="zh-CN" sz="2025" dirty="0" smtClean="0"/>
              <a:t> : methods)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	String line = "M ";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	Class </a:t>
            </a:r>
            <a:r>
              <a:rPr lang="en-US" altLang="zh-CN" sz="2025" dirty="0" err="1" smtClean="0"/>
              <a:t>returnType</a:t>
            </a:r>
            <a:r>
              <a:rPr lang="en-US" altLang="zh-CN" sz="2025" dirty="0" smtClean="0"/>
              <a:t> = </a:t>
            </a:r>
            <a:r>
              <a:rPr lang="en-US" altLang="zh-CN" sz="2025" dirty="0" err="1" smtClean="0"/>
              <a:t>method.getReturnType</a:t>
            </a:r>
            <a:r>
              <a:rPr lang="en-US" altLang="zh-CN" sz="2025" dirty="0" smtClean="0"/>
              <a:t>();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	line += </a:t>
            </a:r>
            <a:r>
              <a:rPr lang="en-US" altLang="zh-CN" sz="2025" dirty="0" err="1" smtClean="0"/>
              <a:t>returnType.getName</a:t>
            </a:r>
            <a:r>
              <a:rPr lang="en-US" altLang="zh-CN" sz="2025" dirty="0" smtClean="0"/>
              <a:t>() + " " + </a:t>
            </a:r>
            <a:r>
              <a:rPr lang="en-US" altLang="zh-CN" sz="2025" dirty="0" err="1" smtClean="0"/>
              <a:t>method.getName</a:t>
            </a:r>
            <a:r>
              <a:rPr lang="en-US" altLang="zh-CN" sz="2025" dirty="0" smtClean="0"/>
              <a:t>() + "(";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	Class[] </a:t>
            </a:r>
            <a:r>
              <a:rPr lang="en-US" altLang="zh-CN" sz="2025" dirty="0" err="1" smtClean="0"/>
              <a:t>parameterTypes</a:t>
            </a:r>
            <a:r>
              <a:rPr lang="en-US" altLang="zh-CN" sz="2025" dirty="0" smtClean="0"/>
              <a:t> = </a:t>
            </a:r>
            <a:r>
              <a:rPr lang="en-US" altLang="zh-CN" sz="2025" dirty="0" err="1" smtClean="0"/>
              <a:t>method.getParameterTypes</a:t>
            </a:r>
            <a:r>
              <a:rPr lang="en-US" altLang="zh-CN" sz="2025" dirty="0" smtClean="0"/>
              <a:t>();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	for (int </a:t>
            </a:r>
            <a:r>
              <a:rPr lang="en-US" altLang="zh-CN" sz="2025" dirty="0" err="1" smtClean="0"/>
              <a:t>i</a:t>
            </a:r>
            <a:r>
              <a:rPr lang="en-US" altLang="zh-CN" sz="2025" dirty="0" smtClean="0"/>
              <a:t> = 0; </a:t>
            </a:r>
            <a:r>
              <a:rPr lang="en-US" altLang="zh-CN" sz="2025" dirty="0" err="1" smtClean="0"/>
              <a:t>i</a:t>
            </a:r>
            <a:r>
              <a:rPr lang="en-US" altLang="zh-CN" sz="2025" dirty="0" smtClean="0"/>
              <a:t> &lt; </a:t>
            </a:r>
            <a:r>
              <a:rPr lang="en-US" altLang="zh-CN" sz="2025" dirty="0" err="1" smtClean="0"/>
              <a:t>parameterTypes.length</a:t>
            </a:r>
            <a:r>
              <a:rPr lang="en-US" altLang="zh-CN" sz="2025" dirty="0" smtClean="0"/>
              <a:t>; </a:t>
            </a:r>
            <a:r>
              <a:rPr lang="en-US" altLang="zh-CN" sz="2025" dirty="0" err="1" smtClean="0"/>
              <a:t>i</a:t>
            </a:r>
            <a:r>
              <a:rPr lang="en-US" altLang="zh-CN" sz="2025" dirty="0" smtClean="0"/>
              <a:t>++) {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		line += </a:t>
            </a:r>
            <a:r>
              <a:rPr lang="en-US" altLang="zh-CN" sz="2025" dirty="0" err="1" smtClean="0"/>
              <a:t>parameterTypes</a:t>
            </a:r>
            <a:r>
              <a:rPr lang="en-US" altLang="zh-CN" sz="2025" dirty="0" smtClean="0"/>
              <a:t>[</a:t>
            </a:r>
            <a:r>
              <a:rPr lang="en-US" altLang="zh-CN" sz="2025" dirty="0" err="1" smtClean="0"/>
              <a:t>i</a:t>
            </a:r>
            <a:r>
              <a:rPr lang="en-US" altLang="zh-CN" sz="2025" dirty="0" smtClean="0"/>
              <a:t>].</a:t>
            </a:r>
            <a:r>
              <a:rPr lang="en-US" altLang="zh-CN" sz="2025" dirty="0" err="1" smtClean="0"/>
              <a:t>getName</a:t>
            </a:r>
            <a:r>
              <a:rPr lang="en-US" altLang="zh-CN" sz="2025" dirty="0" smtClean="0"/>
              <a:t>();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		if (</a:t>
            </a:r>
            <a:r>
              <a:rPr lang="en-US" altLang="zh-CN" sz="2025" dirty="0" err="1" smtClean="0"/>
              <a:t>i</a:t>
            </a:r>
            <a:r>
              <a:rPr lang="en-US" altLang="zh-CN" sz="2025" dirty="0" smtClean="0"/>
              <a:t> != </a:t>
            </a:r>
            <a:r>
              <a:rPr lang="en-US" altLang="zh-CN" sz="2025" dirty="0" err="1" smtClean="0"/>
              <a:t>parameterTypes.length</a:t>
            </a:r>
            <a:r>
              <a:rPr lang="en-US" altLang="zh-CN" sz="2025" dirty="0" smtClean="0"/>
              <a:t> - 1)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			line += ", ";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	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	line += ")";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	System.out.println(line);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	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	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Example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D5681-BAE7-4353-8921-B76DEB9EB83A}" type="slidenum">
              <a:rPr lang="zh-CN" altLang="en-US"/>
              <a:pPr>
                <a:defRPr/>
              </a:pPr>
              <a:t>91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0408" y="5530046"/>
            <a:ext cx="6078587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Method method = obj.getClass().getMethod(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System.out.println(method.invoke(obj));</a:t>
            </a:r>
            <a:endParaRPr kumimoji="0" lang="zh-CN" altLang="zh-CN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844" indent="-191691" eaLnBrk="1" hangingPunct="1">
              <a:defRPr/>
            </a:pPr>
            <a:r>
              <a:rPr lang="en-US" altLang="zh-CN" sz="2025" dirty="0"/>
              <a:t>This is   : class Car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The class name  : Car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class Car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M void </a:t>
            </a:r>
            <a:r>
              <a:rPr lang="en-US" altLang="zh-CN" sz="2025" dirty="0" err="1"/>
              <a:t>aMethod</a:t>
            </a:r>
            <a:r>
              <a:rPr lang="en-US" altLang="zh-CN" sz="2025" dirty="0"/>
              <a:t>()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M void wait()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M void wait(long, </a:t>
            </a:r>
            <a:r>
              <a:rPr lang="en-US" altLang="zh-CN" sz="2025" dirty="0" err="1"/>
              <a:t>int</a:t>
            </a:r>
            <a:r>
              <a:rPr lang="en-US" altLang="zh-CN" sz="2025" dirty="0"/>
              <a:t>)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M void wait(long)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M </a:t>
            </a:r>
            <a:r>
              <a:rPr lang="en-US" altLang="zh-CN" sz="2025" dirty="0" err="1"/>
              <a:t>boolean</a:t>
            </a:r>
            <a:r>
              <a:rPr lang="en-US" altLang="zh-CN" sz="2025" dirty="0"/>
              <a:t> equals(</a:t>
            </a:r>
            <a:r>
              <a:rPr lang="en-US" altLang="zh-CN" sz="2025" dirty="0" err="1"/>
              <a:t>java.lang.Object</a:t>
            </a:r>
            <a:r>
              <a:rPr lang="en-US" altLang="zh-CN" sz="2025" dirty="0"/>
              <a:t>)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M </a:t>
            </a:r>
            <a:r>
              <a:rPr lang="en-US" altLang="zh-CN" sz="2025" dirty="0" err="1"/>
              <a:t>java.lang.String</a:t>
            </a:r>
            <a:r>
              <a:rPr lang="en-US" altLang="zh-CN" sz="2025" dirty="0"/>
              <a:t> </a:t>
            </a:r>
            <a:r>
              <a:rPr lang="en-US" altLang="zh-CN" sz="2025" dirty="0" err="1"/>
              <a:t>toString</a:t>
            </a:r>
            <a:r>
              <a:rPr lang="en-US" altLang="zh-CN" sz="2025" dirty="0"/>
              <a:t>()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M </a:t>
            </a:r>
            <a:r>
              <a:rPr lang="en-US" altLang="zh-CN" sz="2025" dirty="0" err="1"/>
              <a:t>int</a:t>
            </a:r>
            <a:r>
              <a:rPr lang="en-US" altLang="zh-CN" sz="2025" dirty="0"/>
              <a:t> </a:t>
            </a:r>
            <a:r>
              <a:rPr lang="en-US" altLang="zh-CN" sz="2025" dirty="0" err="1"/>
              <a:t>hashCode</a:t>
            </a:r>
            <a:r>
              <a:rPr lang="en-US" altLang="zh-CN" sz="2025" dirty="0"/>
              <a:t>()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M </a:t>
            </a:r>
            <a:r>
              <a:rPr lang="en-US" altLang="zh-CN" sz="2025" dirty="0" err="1"/>
              <a:t>java.lang.Class</a:t>
            </a:r>
            <a:r>
              <a:rPr lang="en-US" altLang="zh-CN" sz="2025" dirty="0"/>
              <a:t> </a:t>
            </a:r>
            <a:r>
              <a:rPr lang="en-US" altLang="zh-CN" sz="2025" dirty="0" err="1"/>
              <a:t>getClass</a:t>
            </a:r>
            <a:r>
              <a:rPr lang="en-US" altLang="zh-CN" sz="2025" dirty="0"/>
              <a:t>()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M void notify()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M void </a:t>
            </a:r>
            <a:r>
              <a:rPr lang="en-US" altLang="zh-CN" sz="2025" dirty="0" err="1"/>
              <a:t>notifyAll</a:t>
            </a:r>
            <a:r>
              <a:rPr lang="en-US" altLang="zh-CN" sz="2025" dirty="0"/>
              <a:t>()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Example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FA9BE-3830-4FF8-9A77-10352B3781A3}" type="slidenum">
              <a:rPr lang="zh-CN" altLang="en-US"/>
              <a:pPr>
                <a:defRPr/>
              </a:pPr>
              <a:t>92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3.13 Code Organization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A package </a:t>
            </a:r>
            <a:r>
              <a:rPr lang="zh-CN" altLang="en-US" sz="2025" dirty="0" smtClean="0"/>
              <a:t>包</a:t>
            </a:r>
            <a:r>
              <a:rPr lang="en-US" altLang="zh-CN" sz="2025" dirty="0" smtClean="0"/>
              <a:t> is a group of related types (classes, interfaces …).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In addition to organizing classes in a clearly defined manner, packages also prevent name collisions, that is, classes come from different sources with the same names. </a:t>
            </a:r>
            <a:r>
              <a:rPr lang="zh-CN" altLang="en-US" sz="2025" dirty="0" smtClean="0"/>
              <a:t>避免</a:t>
            </a:r>
            <a:r>
              <a:rPr lang="zh-CN" altLang="en-US" sz="2025" dirty="0"/>
              <a:t>重名</a:t>
            </a:r>
            <a:endParaRPr lang="en-US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Java packages make it possible to use classes with the same name but declared in different packages.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B691C-CF83-4319-BEC6-891ACBE7A0A4}" type="slidenum">
              <a:rPr lang="zh-CN" altLang="en-US"/>
              <a:pPr>
                <a:defRPr/>
              </a:pPr>
              <a:t>93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25"/>
            <a:ext cx="55626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1811338"/>
            <a:ext cx="24574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83013"/>
            <a:ext cx="27717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Java API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Java provides a rich set of pre-written classes </a:t>
            </a:r>
            <a:r>
              <a:rPr lang="zh-CN" altLang="en-US" sz="2025" dirty="0" smtClean="0"/>
              <a:t>预定</a:t>
            </a:r>
            <a:r>
              <a:rPr lang="zh-CN" altLang="en-US" sz="2025" dirty="0"/>
              <a:t>义类</a:t>
            </a:r>
            <a:r>
              <a:rPr lang="en-US" altLang="zh-CN" sz="2025" dirty="0" smtClean="0"/>
              <a:t>, giving programmers an existing set of application programming interfaces.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An API library </a:t>
            </a:r>
            <a:r>
              <a:rPr lang="zh-CN" altLang="en-US" sz="2025" dirty="0" smtClean="0"/>
              <a:t>类库</a:t>
            </a:r>
            <a:r>
              <a:rPr lang="en-US" altLang="zh-CN" sz="2025" dirty="0" smtClean="0"/>
              <a:t> of code exists to support networking, graphics, and general language routines; each major category being organized by packages.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One of the most important packages of all is </a:t>
            </a:r>
            <a:r>
              <a:rPr lang="en-US" altLang="zh-CN" sz="2025" dirty="0" smtClean="0">
                <a:solidFill>
                  <a:srgbClr val="FF0000"/>
                </a:solidFill>
              </a:rPr>
              <a:t>java.lang.</a:t>
            </a:r>
            <a:endParaRPr lang="zh-CN" altLang="en-US" sz="2025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3B7F7-2F91-4F40-85B9-8ACCAE2A52DF}" type="slidenum">
              <a:rPr lang="zh-CN" altLang="en-US"/>
              <a:pPr>
                <a:defRPr/>
              </a:pPr>
              <a:t>94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Java API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Inside</a:t>
            </a:r>
            <a:r>
              <a:rPr lang="en-US" altLang="zh-CN" sz="2025" dirty="0" smtClean="0">
                <a:solidFill>
                  <a:srgbClr val="FF0000"/>
                </a:solidFill>
              </a:rPr>
              <a:t> java.lang </a:t>
            </a:r>
            <a:r>
              <a:rPr lang="en-US" altLang="zh-CN" sz="2025" dirty="0" smtClean="0"/>
              <a:t>are the classes that represent primitive data types (such as int &amp; char), as well as more complex classes such as String, Math, Threads, and even the System class from which we obtain the input and output streams.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EF1AA-DB85-4A17-8CC8-DFCD90644192}" type="slidenum">
              <a:rPr lang="zh-CN" altLang="en-US"/>
              <a:pPr>
                <a:defRPr/>
              </a:pPr>
              <a:t>95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Java API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>
                <a:solidFill>
                  <a:srgbClr val="FF0000"/>
                </a:solidFill>
              </a:rPr>
              <a:t>java.util</a:t>
            </a:r>
            <a:r>
              <a:rPr lang="en-US" altLang="zh-CN" sz="2025" dirty="0" smtClean="0"/>
              <a:t> contains the collections framework, legacy collection classes, event model, date and time facilities, internationalization, and miscellaneous utility classes ( Calendar, Date, Scanner, Stack, Vector, Set, Queue). 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359F9-F716-4EE7-B12D-C920AA12885A}" type="slidenum">
              <a:rPr lang="zh-CN" altLang="en-US"/>
              <a:pPr>
                <a:defRPr/>
              </a:pPr>
              <a:t>96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Java API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>
                <a:solidFill>
                  <a:srgbClr val="FF0000"/>
                </a:solidFill>
              </a:rPr>
              <a:t>java.io</a:t>
            </a:r>
            <a:r>
              <a:rPr lang="en-US" altLang="zh-CN" sz="2025" dirty="0" smtClean="0"/>
              <a:t> provides for system input and output through data streams, serialization and the file system. For instance, File, InputStream, OutputStream, Reader, Writer.</a:t>
            </a:r>
            <a:endParaRPr lang="zh-CN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 smtClean="0">
                <a:solidFill>
                  <a:srgbClr val="FF0000"/>
                </a:solidFill>
              </a:rPr>
              <a:t>java.swing</a:t>
            </a:r>
            <a:r>
              <a:rPr lang="en-US" altLang="zh-CN" sz="2025" dirty="0" smtClean="0"/>
              <a:t> provides a set of "lightweight" GUI components such as JButton, JComboBox.</a:t>
            </a: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AD5BC-23B4-4BDD-85E4-3DEDBAD16F31}" type="slidenum">
              <a:rPr lang="zh-CN" altLang="en-US"/>
              <a:pPr>
                <a:defRPr/>
              </a:pPr>
              <a:t>97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Package Customs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 smtClean="0"/>
              <a:t>It is good practice to group your java code into different packages. 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There are two steps to use package: 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package declaration </a:t>
            </a:r>
            <a:r>
              <a:rPr lang="zh-CN" altLang="en-US" sz="1725" dirty="0" smtClean="0"/>
              <a:t>包声明</a:t>
            </a:r>
            <a:endParaRPr lang="en-US" altLang="zh-CN" sz="1725" dirty="0" smtClean="0"/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en-US" altLang="zh-CN" sz="1725" dirty="0" smtClean="0"/>
              <a:t>package reference </a:t>
            </a:r>
            <a:r>
              <a:rPr lang="zh-CN" altLang="en-US" sz="1725" dirty="0" smtClean="0"/>
              <a:t>包引用</a:t>
            </a:r>
            <a:endParaRPr lang="zh-CN" altLang="zh-CN" sz="1725" dirty="0" smtClean="0"/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FF685-EBC0-433E-9959-E46983652092}" type="slidenum">
              <a:rPr lang="zh-CN" altLang="en-US"/>
              <a:pPr>
                <a:defRPr/>
              </a:pPr>
              <a:t>98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3622675"/>
            <a:ext cx="38671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736850"/>
            <a:ext cx="52959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391025"/>
            <a:ext cx="37623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Declaration</a:t>
            </a:r>
            <a:endParaRPr lang="zh-CN" altLang="en-US" sz="307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3024188"/>
          </a:xfrm>
        </p:spPr>
        <p:txBody>
          <a:bodyPr/>
          <a:lstStyle/>
          <a:p>
            <a:pPr marL="273844" indent="-191691" eaLnBrk="1" hangingPunct="1">
              <a:buFont typeface="Wingdings 3" panose="05040102010807070707" pitchFamily="18" charset="2"/>
              <a:buNone/>
              <a:defRPr/>
            </a:pPr>
            <a:r>
              <a:rPr lang="en-US" altLang="zh-CN" sz="2025" dirty="0" smtClean="0">
                <a:solidFill>
                  <a:srgbClr val="FF0000"/>
                </a:solidFill>
              </a:rPr>
              <a:t>package</a:t>
            </a:r>
            <a:r>
              <a:rPr lang="en-US" altLang="zh-CN" sz="2025" dirty="0" smtClean="0"/>
              <a:t> cn.edu.hbut.java;</a:t>
            </a:r>
            <a:endParaRPr lang="zh-CN" altLang="zh-CN" sz="2025" dirty="0" smtClean="0"/>
          </a:p>
          <a:p>
            <a:pPr marL="273844" indent="-191691" eaLnBrk="1" hangingPunct="1">
              <a:buFont typeface="Wingdings 3" panose="05040102010807070707" pitchFamily="18" charset="2"/>
              <a:buNone/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 eaLnBrk="1" hangingPunct="1">
              <a:buFont typeface="Wingdings 3" panose="05040102010807070707" pitchFamily="18" charset="2"/>
              <a:buNone/>
              <a:defRPr/>
            </a:pPr>
            <a:r>
              <a:rPr lang="en-US" altLang="zh-CN" sz="2025" dirty="0" smtClean="0"/>
              <a:t>public class A {</a:t>
            </a:r>
            <a:endParaRPr lang="zh-CN" altLang="zh-CN" sz="2025" dirty="0" smtClean="0"/>
          </a:p>
          <a:p>
            <a:pPr marL="273844" indent="-191691" eaLnBrk="1" hangingPunct="1">
              <a:buFont typeface="Wingdings 3" panose="05040102010807070707" pitchFamily="18" charset="2"/>
              <a:buNone/>
              <a:defRPr/>
            </a:pPr>
            <a:r>
              <a:rPr lang="zh-CN" altLang="zh-CN" sz="2025" dirty="0" smtClean="0"/>
              <a:t>…</a:t>
            </a:r>
          </a:p>
          <a:p>
            <a:pPr marL="273844" indent="-191691" eaLnBrk="1" hangingPunct="1">
              <a:buFont typeface="Wingdings 3" panose="05040102010807070707" pitchFamily="18" charset="2"/>
              <a:buNone/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 eaLnBrk="1" hangingPunct="1">
              <a:buFont typeface="Wingdings 3" panose="05040102010807070707" pitchFamily="18" charset="2"/>
              <a:buNone/>
              <a:defRPr/>
            </a:pPr>
            <a:endParaRPr lang="zh-CN" altLang="en-US" sz="2025" dirty="0"/>
          </a:p>
        </p:txBody>
      </p:sp>
      <p:sp>
        <p:nvSpPr>
          <p:cNvPr id="7" name="圆角矩形标注 6"/>
          <p:cNvSpPr/>
          <p:nvPr/>
        </p:nvSpPr>
        <p:spPr>
          <a:xfrm>
            <a:off x="4513263" y="1782763"/>
            <a:ext cx="4752975" cy="2232025"/>
          </a:xfrm>
          <a:prstGeom prst="wedgeRoundRectCallout">
            <a:avLst>
              <a:gd name="adj1" fmla="val -108221"/>
              <a:gd name="adj2" fmla="val -61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All the classes and interface declared in this file belong to the package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There is only one package statement in a source file. In addition, it must be the first statement. </a:t>
            </a:r>
            <a:endParaRPr lang="zh-CN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FEBA4-42D8-4373-80CC-1ECCFE59961D}" type="slidenum">
              <a:rPr lang="zh-CN" altLang="en-US"/>
              <a:pPr>
                <a:defRPr/>
              </a:pPr>
              <a:t>99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5382</Words>
  <Application>Microsoft Office PowerPoint</Application>
  <PresentationFormat>全屏显示(4:3)</PresentationFormat>
  <Paragraphs>973</Paragraphs>
  <Slides>108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108</vt:i4>
      </vt:variant>
    </vt:vector>
  </HeadingPairs>
  <TitlesOfParts>
    <vt:vector size="126" baseType="lpstr">
      <vt:lpstr>黑体</vt:lpstr>
      <vt:lpstr>华文细黑</vt:lpstr>
      <vt:lpstr>楷体_GB2312</vt:lpstr>
      <vt:lpstr>宋体</vt:lpstr>
      <vt:lpstr>Arial</vt:lpstr>
      <vt:lpstr>Calibri</vt:lpstr>
      <vt:lpstr>Century Gothic</vt:lpstr>
      <vt:lpstr>Consolas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BMP 图象</vt:lpstr>
      <vt:lpstr>Bitmap Image</vt:lpstr>
      <vt:lpstr>Chapter 3 Classes and Objects</vt:lpstr>
      <vt:lpstr>Objectives</vt:lpstr>
      <vt:lpstr>对象的特征： </vt:lpstr>
      <vt:lpstr>类的概念</vt:lpstr>
      <vt:lpstr>对象三要素</vt:lpstr>
      <vt:lpstr>面向对象三要素</vt:lpstr>
      <vt:lpstr>面向对象三要素</vt:lpstr>
      <vt:lpstr>面向对象的环卫车</vt:lpstr>
      <vt:lpstr>面向对象程序设计方法的优点</vt:lpstr>
      <vt:lpstr>可重用性</vt:lpstr>
      <vt:lpstr>可扩展性</vt:lpstr>
      <vt:lpstr>易于管理和维护</vt:lpstr>
      <vt:lpstr>面向对象与UML建模</vt:lpstr>
      <vt:lpstr>统一的软件建模语言UML</vt:lpstr>
      <vt:lpstr>PowerPoint 演示文稿</vt:lpstr>
      <vt:lpstr>PowerPoint 演示文稿</vt:lpstr>
      <vt:lpstr>UML的特点</vt:lpstr>
      <vt:lpstr>3.1 Class Declaration</vt:lpstr>
      <vt:lpstr>3.1 Class Declaration</vt:lpstr>
      <vt:lpstr>3.1 Class Declaration</vt:lpstr>
      <vt:lpstr>3.1 Class Declaration</vt:lpstr>
      <vt:lpstr>Components of the Car class</vt:lpstr>
      <vt:lpstr>Method declaration 方法声明</vt:lpstr>
      <vt:lpstr>Constructor 构造方法</vt:lpstr>
      <vt:lpstr>Method declaration</vt:lpstr>
      <vt:lpstr>Default constructor</vt:lpstr>
      <vt:lpstr>Default constructor</vt:lpstr>
      <vt:lpstr>Default constructor</vt:lpstr>
      <vt:lpstr>Initialization</vt:lpstr>
      <vt:lpstr>3.2 Creating Objects</vt:lpstr>
      <vt:lpstr>3.2 Creating Objects</vt:lpstr>
      <vt:lpstr>create an object </vt:lpstr>
      <vt:lpstr>create an object </vt:lpstr>
      <vt:lpstr>Accessing Objects via Reference Variables</vt:lpstr>
      <vt:lpstr>Accessing Objects</vt:lpstr>
      <vt:lpstr>Accessing Objects</vt:lpstr>
      <vt:lpstr>Java中封装的规则</vt:lpstr>
      <vt:lpstr>A simple Javabean</vt:lpstr>
      <vt:lpstr>Object Reference this</vt:lpstr>
      <vt:lpstr>this</vt:lpstr>
      <vt:lpstr>this</vt:lpstr>
      <vt:lpstr>3.5 Parameter Passing </vt:lpstr>
      <vt:lpstr>The typical method call sequence </vt:lpstr>
      <vt:lpstr>The typical method call sequence </vt:lpstr>
      <vt:lpstr>PowerPoint 演示文稿</vt:lpstr>
      <vt:lpstr>Example</vt:lpstr>
      <vt:lpstr>parameter passing</vt:lpstr>
      <vt:lpstr>PowerPoint 演示文稿</vt:lpstr>
      <vt:lpstr>PowerPoint 演示文稿</vt:lpstr>
      <vt:lpstr>PowerPoint 演示文稿</vt:lpstr>
      <vt:lpstr>pass-by-value</vt:lpstr>
      <vt:lpstr>Example</vt:lpstr>
      <vt:lpstr>PowerPoint 演示文稿</vt:lpstr>
      <vt:lpstr>PowerPoint 演示文稿</vt:lpstr>
      <vt:lpstr>PowerPoint 演示文稿</vt:lpstr>
      <vt:lpstr>3.6 Returning from methods</vt:lpstr>
      <vt:lpstr>Example</vt:lpstr>
      <vt:lpstr>Method overloading重载</vt:lpstr>
      <vt:lpstr>method overloading</vt:lpstr>
      <vt:lpstr>3.8 Class Variables and Instance Variables</vt:lpstr>
      <vt:lpstr>class variables and instance variables</vt:lpstr>
      <vt:lpstr>Example</vt:lpstr>
      <vt:lpstr>Example</vt:lpstr>
      <vt:lpstr>access static variables</vt:lpstr>
      <vt:lpstr>class variables and instance variables</vt:lpstr>
      <vt:lpstr>class variables and instance variables</vt:lpstr>
      <vt:lpstr>class variables and instance variables</vt:lpstr>
      <vt:lpstr>3.9 Class Methods and Instance Methods</vt:lpstr>
      <vt:lpstr>Example</vt:lpstr>
      <vt:lpstr>3.9 Class Methods and Instance Methods</vt:lpstr>
      <vt:lpstr>PowerPoint 演示文稿</vt:lpstr>
      <vt:lpstr>3.9 Class Methods and Instance Methods</vt:lpstr>
      <vt:lpstr>PowerPoint 演示文稿</vt:lpstr>
      <vt:lpstr>A static block</vt:lpstr>
      <vt:lpstr>3.10 The Scope of Variables</vt:lpstr>
      <vt:lpstr>PowerPoint 演示文稿</vt:lpstr>
      <vt:lpstr>3.10 The Scope of Variables</vt:lpstr>
      <vt:lpstr>3.10 The Scope of Variables</vt:lpstr>
      <vt:lpstr>3.10 The Scope of Variables</vt:lpstr>
      <vt:lpstr>3.10 The Scope of Variables</vt:lpstr>
      <vt:lpstr>3.10 The Scope of Variables</vt:lpstr>
      <vt:lpstr>3.10 The Scope of Variables</vt:lpstr>
      <vt:lpstr>3.10 The Scope of Variables</vt:lpstr>
      <vt:lpstr>PowerPoint 演示文稿</vt:lpstr>
      <vt:lpstr>3.11Garbage Collection垃圾回收</vt:lpstr>
      <vt:lpstr>3.11Garbage Collection</vt:lpstr>
      <vt:lpstr>3.12 Reflection反射</vt:lpstr>
      <vt:lpstr>3.12 Reflection</vt:lpstr>
      <vt:lpstr>3.12 Reflection</vt:lpstr>
      <vt:lpstr>Example</vt:lpstr>
      <vt:lpstr>Example</vt:lpstr>
      <vt:lpstr>Example</vt:lpstr>
      <vt:lpstr>3.13 Code Organization</vt:lpstr>
      <vt:lpstr>Java API</vt:lpstr>
      <vt:lpstr>Java API</vt:lpstr>
      <vt:lpstr>Java API</vt:lpstr>
      <vt:lpstr>Java API</vt:lpstr>
      <vt:lpstr>Package Customs</vt:lpstr>
      <vt:lpstr>Declaration</vt:lpstr>
      <vt:lpstr>Declaration</vt:lpstr>
      <vt:lpstr>Declaration</vt:lpstr>
      <vt:lpstr>Reference</vt:lpstr>
      <vt:lpstr>Reference</vt:lpstr>
      <vt:lpstr>Reference</vt:lpstr>
      <vt:lpstr>Reference</vt:lpstr>
      <vt:lpstr>Reference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Classes and Objects</dc:title>
  <dc:creator>Tian Jingbai</dc:creator>
  <cp:lastModifiedBy>田精白</cp:lastModifiedBy>
  <cp:revision>272</cp:revision>
  <dcterms:created xsi:type="dcterms:W3CDTF">2014-03-11T07:32:14Z</dcterms:created>
  <dcterms:modified xsi:type="dcterms:W3CDTF">2017-06-02T07:28:11Z</dcterms:modified>
</cp:coreProperties>
</file>