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37"/>
  </p:notesMasterIdLst>
  <p:sldIdLst>
    <p:sldId id="257" r:id="rId2"/>
    <p:sldId id="259" r:id="rId3"/>
    <p:sldId id="260" r:id="rId4"/>
    <p:sldId id="415" r:id="rId5"/>
    <p:sldId id="262" r:id="rId6"/>
    <p:sldId id="263" r:id="rId7"/>
    <p:sldId id="264" r:id="rId8"/>
    <p:sldId id="265" r:id="rId9"/>
    <p:sldId id="266" r:id="rId10"/>
    <p:sldId id="267" r:id="rId11"/>
    <p:sldId id="268" r:id="rId12"/>
    <p:sldId id="372" r:id="rId13"/>
    <p:sldId id="373" r:id="rId14"/>
    <p:sldId id="374" r:id="rId15"/>
    <p:sldId id="375" r:id="rId16"/>
    <p:sldId id="269" r:id="rId17"/>
    <p:sldId id="270" r:id="rId18"/>
    <p:sldId id="271" r:id="rId19"/>
    <p:sldId id="272" r:id="rId20"/>
    <p:sldId id="273" r:id="rId21"/>
    <p:sldId id="274" r:id="rId22"/>
    <p:sldId id="275" r:id="rId23"/>
    <p:sldId id="276" r:id="rId24"/>
    <p:sldId id="277" r:id="rId25"/>
    <p:sldId id="416" r:id="rId26"/>
    <p:sldId id="279" r:id="rId27"/>
    <p:sldId id="280" r:id="rId28"/>
    <p:sldId id="281" r:id="rId29"/>
    <p:sldId id="282" r:id="rId30"/>
    <p:sldId id="283" r:id="rId31"/>
    <p:sldId id="284" r:id="rId32"/>
    <p:sldId id="285" r:id="rId33"/>
    <p:sldId id="287" r:id="rId34"/>
    <p:sldId id="288" r:id="rId35"/>
    <p:sldId id="289" r:id="rId36"/>
    <p:sldId id="290" r:id="rId37"/>
    <p:sldId id="291" r:id="rId38"/>
    <p:sldId id="292" r:id="rId39"/>
    <p:sldId id="293" r:id="rId40"/>
    <p:sldId id="381" r:id="rId41"/>
    <p:sldId id="382" r:id="rId42"/>
    <p:sldId id="383" r:id="rId43"/>
    <p:sldId id="384" r:id="rId44"/>
    <p:sldId id="432" r:id="rId45"/>
    <p:sldId id="385" r:id="rId46"/>
    <p:sldId id="433" r:id="rId47"/>
    <p:sldId id="420" r:id="rId48"/>
    <p:sldId id="294" r:id="rId49"/>
    <p:sldId id="295" r:id="rId50"/>
    <p:sldId id="296" r:id="rId51"/>
    <p:sldId id="297" r:id="rId52"/>
    <p:sldId id="298" r:id="rId53"/>
    <p:sldId id="299" r:id="rId54"/>
    <p:sldId id="300" r:id="rId55"/>
    <p:sldId id="421" r:id="rId56"/>
    <p:sldId id="434" r:id="rId57"/>
    <p:sldId id="435" r:id="rId58"/>
    <p:sldId id="436" r:id="rId59"/>
    <p:sldId id="437" r:id="rId60"/>
    <p:sldId id="438" r:id="rId61"/>
    <p:sldId id="303" r:id="rId62"/>
    <p:sldId id="304" r:id="rId63"/>
    <p:sldId id="305" r:id="rId64"/>
    <p:sldId id="386" r:id="rId65"/>
    <p:sldId id="387" r:id="rId66"/>
    <p:sldId id="388" r:id="rId67"/>
    <p:sldId id="389" r:id="rId68"/>
    <p:sldId id="390" r:id="rId69"/>
    <p:sldId id="391" r:id="rId70"/>
    <p:sldId id="392" r:id="rId71"/>
    <p:sldId id="393" r:id="rId72"/>
    <p:sldId id="394" r:id="rId73"/>
    <p:sldId id="395" r:id="rId74"/>
    <p:sldId id="396" r:id="rId75"/>
    <p:sldId id="397" r:id="rId76"/>
    <p:sldId id="398" r:id="rId77"/>
    <p:sldId id="399" r:id="rId78"/>
    <p:sldId id="401" r:id="rId79"/>
    <p:sldId id="313" r:id="rId80"/>
    <p:sldId id="322" r:id="rId81"/>
    <p:sldId id="323" r:id="rId82"/>
    <p:sldId id="324" r:id="rId83"/>
    <p:sldId id="325" r:id="rId84"/>
    <p:sldId id="422" r:id="rId85"/>
    <p:sldId id="423" r:id="rId86"/>
    <p:sldId id="425" r:id="rId87"/>
    <p:sldId id="426" r:id="rId88"/>
    <p:sldId id="427" r:id="rId89"/>
    <p:sldId id="428" r:id="rId90"/>
    <p:sldId id="429" r:id="rId91"/>
    <p:sldId id="430" r:id="rId92"/>
    <p:sldId id="431" r:id="rId93"/>
    <p:sldId id="334" r:id="rId94"/>
    <p:sldId id="335" r:id="rId95"/>
    <p:sldId id="336" r:id="rId96"/>
    <p:sldId id="337" r:id="rId97"/>
    <p:sldId id="338" r:id="rId98"/>
    <p:sldId id="339" r:id="rId99"/>
    <p:sldId id="340" r:id="rId100"/>
    <p:sldId id="341" r:id="rId101"/>
    <p:sldId id="342" r:id="rId102"/>
    <p:sldId id="344" r:id="rId103"/>
    <p:sldId id="345" r:id="rId104"/>
    <p:sldId id="347" r:id="rId105"/>
    <p:sldId id="346" r:id="rId106"/>
    <p:sldId id="348" r:id="rId107"/>
    <p:sldId id="349" r:id="rId108"/>
    <p:sldId id="350" r:id="rId109"/>
    <p:sldId id="351" r:id="rId110"/>
    <p:sldId id="352" r:id="rId111"/>
    <p:sldId id="353" r:id="rId112"/>
    <p:sldId id="354" r:id="rId113"/>
    <p:sldId id="355" r:id="rId114"/>
    <p:sldId id="356" r:id="rId115"/>
    <p:sldId id="357" r:id="rId116"/>
    <p:sldId id="358" r:id="rId117"/>
    <p:sldId id="359" r:id="rId118"/>
    <p:sldId id="360" r:id="rId119"/>
    <p:sldId id="361" r:id="rId120"/>
    <p:sldId id="362" r:id="rId121"/>
    <p:sldId id="363" r:id="rId122"/>
    <p:sldId id="364" r:id="rId123"/>
    <p:sldId id="365" r:id="rId124"/>
    <p:sldId id="366" r:id="rId125"/>
    <p:sldId id="367" r:id="rId126"/>
    <p:sldId id="368" r:id="rId127"/>
    <p:sldId id="369" r:id="rId128"/>
    <p:sldId id="370" r:id="rId129"/>
    <p:sldId id="371" r:id="rId130"/>
    <p:sldId id="402" r:id="rId131"/>
    <p:sldId id="403" r:id="rId132"/>
    <p:sldId id="404" r:id="rId133"/>
    <p:sldId id="405" r:id="rId134"/>
    <p:sldId id="406" r:id="rId135"/>
    <p:sldId id="414" r:id="rId13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Lucida Sans Unicode" panose="020B0602030504020204" pitchFamily="34" charset="0"/>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Lucida Sans Unicode" panose="020B0602030504020204" pitchFamily="34" charset="0"/>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Lucida Sans Unicode" panose="020B0602030504020204" pitchFamily="34" charset="0"/>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Lucida Sans Unicode" panose="020B0602030504020204" pitchFamily="34" charset="0"/>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Lucida Sans Unicode" panose="020B0602030504020204" pitchFamily="34" charset="0"/>
        <a:ea typeface="黑体" panose="02010609060101010101" pitchFamily="49" charset="-122"/>
        <a:cs typeface="+mn-cs"/>
      </a:defRPr>
    </a:lvl5pPr>
    <a:lvl6pPr marL="2286000" algn="l" defTabSz="914400" rtl="0" eaLnBrk="1" latinLnBrk="0" hangingPunct="1">
      <a:defRPr kern="1200">
        <a:solidFill>
          <a:schemeClr val="tx1"/>
        </a:solidFill>
        <a:latin typeface="Lucida Sans Unicode" panose="020B0602030504020204" pitchFamily="34" charset="0"/>
        <a:ea typeface="黑体" panose="02010609060101010101" pitchFamily="49" charset="-122"/>
        <a:cs typeface="+mn-cs"/>
      </a:defRPr>
    </a:lvl6pPr>
    <a:lvl7pPr marL="2743200" algn="l" defTabSz="914400" rtl="0" eaLnBrk="1" latinLnBrk="0" hangingPunct="1">
      <a:defRPr kern="1200">
        <a:solidFill>
          <a:schemeClr val="tx1"/>
        </a:solidFill>
        <a:latin typeface="Lucida Sans Unicode" panose="020B0602030504020204" pitchFamily="34" charset="0"/>
        <a:ea typeface="黑体" panose="02010609060101010101" pitchFamily="49" charset="-122"/>
        <a:cs typeface="+mn-cs"/>
      </a:defRPr>
    </a:lvl7pPr>
    <a:lvl8pPr marL="3200400" algn="l" defTabSz="914400" rtl="0" eaLnBrk="1" latinLnBrk="0" hangingPunct="1">
      <a:defRPr kern="1200">
        <a:solidFill>
          <a:schemeClr val="tx1"/>
        </a:solidFill>
        <a:latin typeface="Lucida Sans Unicode" panose="020B0602030504020204" pitchFamily="34" charset="0"/>
        <a:ea typeface="黑体" panose="02010609060101010101" pitchFamily="49" charset="-122"/>
        <a:cs typeface="+mn-cs"/>
      </a:defRPr>
    </a:lvl8pPr>
    <a:lvl9pPr marL="3657600" algn="l" defTabSz="914400" rtl="0" eaLnBrk="1" latinLnBrk="0" hangingPunct="1">
      <a:defRPr kern="1200">
        <a:solidFill>
          <a:schemeClr val="tx1"/>
        </a:solidFill>
        <a:latin typeface="Lucida Sans Unicode" panose="020B0602030504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18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7313B3A1-5D95-4766-A9D4-B203DA80C81D}" type="datetimeFigureOut">
              <a:rPr lang="zh-CN" altLang="en-US"/>
              <a:pPr>
                <a:defRPr/>
              </a:pPr>
              <a:t>2017/5/2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38890E89-0F50-4E5A-9B0D-5898CC065202}" type="slidenum">
              <a:rPr lang="zh-CN" altLang="en-US"/>
              <a:pPr>
                <a:defRPr/>
              </a:pPr>
              <a:t>‹#›</a:t>
            </a:fld>
            <a:endParaRPr lang="zh-CN" altLang="en-US"/>
          </a:p>
        </p:txBody>
      </p:sp>
    </p:spTree>
    <p:extLst>
      <p:ext uri="{BB962C8B-B14F-4D97-AF65-F5344CB8AC3E}">
        <p14:creationId xmlns:p14="http://schemas.microsoft.com/office/powerpoint/2010/main" val="2004530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C9EB2456-9308-4103-952D-05A11C8364D2}"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2969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262CCBE1-8E03-41FB-8B8F-FBA6AB0A7C72}" type="slidenum">
              <a:rPr lang="en-US" altLang="zh-CN" smtClean="0">
                <a:latin typeface="Arial" panose="020B0604020202020204" pitchFamily="34" charset="0"/>
              </a:rPr>
              <a:pPr fontAlgn="base">
                <a:spcBef>
                  <a:spcPct val="0"/>
                </a:spcBef>
                <a:spcAft>
                  <a:spcPct val="0"/>
                </a:spcAft>
              </a:pPr>
              <a:t>89</a:t>
            </a:fld>
            <a:endParaRPr lang="en-US" altLang="zh-CN" smtClean="0">
              <a:latin typeface="Arial" panose="020B0604020202020204" pitchFamily="34" charset="0"/>
            </a:endParaRPr>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endParaRPr lang="zh-CN" altLang="zh-CN" b="1" smtClean="0">
              <a:latin typeface="楷体_GB2312" pitchFamily="49" charset="-122"/>
              <a:ea typeface="楷体_GB2312" pitchFamily="49" charset="-122"/>
            </a:endParaRPr>
          </a:p>
        </p:txBody>
      </p:sp>
    </p:spTree>
    <p:extLst>
      <p:ext uri="{BB962C8B-B14F-4D97-AF65-F5344CB8AC3E}">
        <p14:creationId xmlns:p14="http://schemas.microsoft.com/office/powerpoint/2010/main" val="752391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57324CD0-F8BD-4DA5-80B6-05D0C6D963F6}" type="slidenum">
              <a:rPr lang="en-US" altLang="zh-CN" smtClean="0">
                <a:latin typeface="Arial" panose="020B0604020202020204" pitchFamily="34" charset="0"/>
                <a:ea typeface="宋体" panose="02010600030101010101" pitchFamily="2" charset="-122"/>
              </a:rPr>
              <a:pPr fontAlgn="base">
                <a:spcBef>
                  <a:spcPct val="0"/>
                </a:spcBef>
                <a:spcAft>
                  <a:spcPct val="0"/>
                </a:spcAft>
              </a:pPr>
              <a:t>130</a:t>
            </a:fld>
            <a:endParaRPr lang="en-US" altLang="zh-CN" smtClean="0">
              <a:latin typeface="Arial" panose="020B0604020202020204" pitchFamily="34" charset="0"/>
              <a:ea typeface="宋体" panose="02010600030101010101" pitchFamily="2" charset="-122"/>
            </a:endParaRPr>
          </a:p>
        </p:txBody>
      </p:sp>
      <p:sp>
        <p:nvSpPr>
          <p:cNvPr id="157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307665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24F993C0-411D-49E7-8F54-20F1EE3C0B93}" type="slidenum">
              <a:rPr lang="en-US" altLang="zh-CN" smtClean="0">
                <a:latin typeface="Arial" panose="020B0604020202020204" pitchFamily="34" charset="0"/>
                <a:ea typeface="宋体" panose="02010600030101010101" pitchFamily="2" charset="-122"/>
              </a:rPr>
              <a:pPr fontAlgn="base">
                <a:spcBef>
                  <a:spcPct val="0"/>
                </a:spcBef>
                <a:spcAft>
                  <a:spcPct val="0"/>
                </a:spcAft>
              </a:pPr>
              <a:t>131</a:t>
            </a:fld>
            <a:endParaRPr lang="en-US" altLang="zh-CN" smtClean="0">
              <a:latin typeface="Arial" panose="020B0604020202020204" pitchFamily="34" charset="0"/>
              <a:ea typeface="宋体" panose="02010600030101010101" pitchFamily="2" charset="-122"/>
            </a:endParaRPr>
          </a:p>
        </p:txBody>
      </p:sp>
      <p:sp>
        <p:nvSpPr>
          <p:cNvPr id="159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510645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63143A3E-021B-4C7C-9B20-652ED1E6EAA0}" type="slidenum">
              <a:rPr lang="en-US" altLang="zh-CN" smtClean="0">
                <a:latin typeface="Arial" panose="020B0604020202020204" pitchFamily="34" charset="0"/>
                <a:ea typeface="宋体" panose="02010600030101010101" pitchFamily="2" charset="-122"/>
              </a:rPr>
              <a:pPr fontAlgn="base">
                <a:spcBef>
                  <a:spcPct val="0"/>
                </a:spcBef>
                <a:spcAft>
                  <a:spcPct val="0"/>
                </a:spcAft>
              </a:pPr>
              <a:t>132</a:t>
            </a:fld>
            <a:endParaRPr lang="en-US" altLang="zh-CN" smtClean="0">
              <a:latin typeface="Arial" panose="020B0604020202020204" pitchFamily="34" charset="0"/>
              <a:ea typeface="宋体" panose="02010600030101010101" pitchFamily="2" charset="-122"/>
            </a:endParaRPr>
          </a:p>
        </p:txBody>
      </p:sp>
      <p:sp>
        <p:nvSpPr>
          <p:cNvPr id="161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717965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DD65AF00-25BB-46D5-8897-574ED898B85E}" type="slidenum">
              <a:rPr lang="en-US" altLang="zh-CN" smtClean="0">
                <a:latin typeface="Arial" panose="020B0604020202020204" pitchFamily="34" charset="0"/>
                <a:ea typeface="宋体" panose="02010600030101010101" pitchFamily="2" charset="-122"/>
              </a:rPr>
              <a:pPr fontAlgn="base">
                <a:spcBef>
                  <a:spcPct val="0"/>
                </a:spcBef>
                <a:spcAft>
                  <a:spcPct val="0"/>
                </a:spcAft>
              </a:pPr>
              <a:t>133</a:t>
            </a:fld>
            <a:endParaRPr lang="en-US" altLang="zh-CN" smtClean="0">
              <a:latin typeface="Arial" panose="020B0604020202020204" pitchFamily="34" charset="0"/>
              <a:ea typeface="宋体" panose="02010600030101010101" pitchFamily="2" charset="-122"/>
            </a:endParaRPr>
          </a:p>
        </p:txBody>
      </p:sp>
      <p:sp>
        <p:nvSpPr>
          <p:cNvPr id="1638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496866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6E55862C-061F-49BB-9DD6-3E81DD6F1637}" type="slidenum">
              <a:rPr lang="en-US" altLang="zh-CN" smtClean="0">
                <a:latin typeface="Arial" panose="020B0604020202020204" pitchFamily="34" charset="0"/>
                <a:ea typeface="宋体" panose="02010600030101010101" pitchFamily="2" charset="-122"/>
              </a:rPr>
              <a:pPr fontAlgn="base">
                <a:spcBef>
                  <a:spcPct val="0"/>
                </a:spcBef>
                <a:spcAft>
                  <a:spcPct val="0"/>
                </a:spcAft>
              </a:pPr>
              <a:t>134</a:t>
            </a:fld>
            <a:endParaRPr lang="en-US" altLang="zh-CN" smtClean="0">
              <a:latin typeface="Arial" panose="020B0604020202020204" pitchFamily="34" charset="0"/>
              <a:ea typeface="宋体" panose="02010600030101010101" pitchFamily="2" charset="-122"/>
            </a:endParaRPr>
          </a:p>
        </p:txBody>
      </p:sp>
      <p:sp>
        <p:nvSpPr>
          <p:cNvPr id="165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853563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9546C7C9-9C6C-4E99-9793-861B66FAC2E3}" type="slidenum">
              <a:rPr lang="en-US" altLang="zh-CN" smtClean="0">
                <a:latin typeface="Arial" panose="020B0604020202020204" pitchFamily="34" charset="0"/>
                <a:ea typeface="宋体" panose="02010600030101010101" pitchFamily="2" charset="-122"/>
              </a:rPr>
              <a:pPr fontAlgn="base">
                <a:spcBef>
                  <a:spcPct val="0"/>
                </a:spcBef>
                <a:spcAft>
                  <a:spcPct val="0"/>
                </a:spcAft>
              </a:pPr>
              <a:t>135</a:t>
            </a:fld>
            <a:endParaRPr lang="en-US" altLang="zh-CN" smtClean="0">
              <a:latin typeface="Arial" panose="020B0604020202020204" pitchFamily="34" charset="0"/>
              <a:ea typeface="宋体" panose="02010600030101010101" pitchFamily="2" charset="-122"/>
            </a:endParaRPr>
          </a:p>
        </p:txBody>
      </p:sp>
      <p:sp>
        <p:nvSpPr>
          <p:cNvPr id="167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82737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2DC9C3FE-8216-415B-A6A8-AFCFCD4F6077}"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51122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AE3B0081-5B3B-4DD1-BE43-6C2EDCF5F43D}"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23</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47205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02FFE030-DAD8-481D-AD95-A8141B79ACA1}" type="slidenum">
              <a:rPr lang="en-US" altLang="zh-CN" smtClean="0">
                <a:latin typeface="Arial" panose="020B0604020202020204" pitchFamily="34" charset="0"/>
                <a:ea typeface="宋体" panose="02010600030101010101" pitchFamily="2" charset="-122"/>
              </a:rPr>
              <a:pPr fontAlgn="base">
                <a:spcBef>
                  <a:spcPct val="0"/>
                </a:spcBef>
                <a:spcAft>
                  <a:spcPct val="0"/>
                </a:spcAft>
              </a:pPr>
              <a:t>46</a:t>
            </a:fld>
            <a:endParaRPr lang="en-US" altLang="zh-CN" smtClean="0">
              <a:latin typeface="Arial" panose="020B0604020202020204" pitchFamily="34" charset="0"/>
              <a:ea typeface="宋体" panose="02010600030101010101" pitchFamily="2" charset="-122"/>
            </a:endParaRPr>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61185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74205E2E-3B98-40C9-9A06-142209707D98}" type="slidenum">
              <a:rPr lang="en-US" altLang="zh-CN" smtClean="0">
                <a:latin typeface="Arial" panose="020B0604020202020204" pitchFamily="34" charset="0"/>
                <a:ea typeface="宋体" panose="02010600030101010101" pitchFamily="2" charset="-122"/>
              </a:rPr>
              <a:pPr fontAlgn="base">
                <a:spcBef>
                  <a:spcPct val="0"/>
                </a:spcBef>
                <a:spcAft>
                  <a:spcPct val="0"/>
                </a:spcAft>
              </a:pPr>
              <a:t>67</a:t>
            </a:fld>
            <a:endParaRPr lang="en-US" altLang="zh-CN" smtClean="0">
              <a:latin typeface="Arial" panose="020B0604020202020204" pitchFamily="34" charset="0"/>
              <a:ea typeface="宋体" panose="02010600030101010101" pitchFamily="2" charset="-122"/>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263857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C166544C-E730-468C-BD9E-86AB36C83F40}" type="slidenum">
              <a:rPr lang="en-US" altLang="zh-CN" smtClean="0">
                <a:latin typeface="Arial" panose="020B0604020202020204" pitchFamily="34" charset="0"/>
                <a:ea typeface="宋体" panose="02010600030101010101" pitchFamily="2" charset="-122"/>
              </a:rPr>
              <a:pPr fontAlgn="base">
                <a:spcBef>
                  <a:spcPct val="0"/>
                </a:spcBef>
                <a:spcAft>
                  <a:spcPct val="0"/>
                </a:spcAft>
              </a:pPr>
              <a:t>68</a:t>
            </a:fld>
            <a:endParaRPr lang="en-US" altLang="zh-CN" smtClean="0">
              <a:latin typeface="Arial" panose="020B0604020202020204" pitchFamily="34" charset="0"/>
              <a:ea typeface="宋体" panose="02010600030101010101" pitchFamily="2" charset="-122"/>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2818490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7ABDA908-613B-46CD-9191-5995D20583FA}" type="slidenum">
              <a:rPr lang="en-US" altLang="zh-CN" smtClean="0">
                <a:latin typeface="Arial" panose="020B0604020202020204" pitchFamily="34" charset="0"/>
                <a:ea typeface="宋体" panose="02010600030101010101" pitchFamily="2" charset="-122"/>
              </a:rPr>
              <a:pPr fontAlgn="base">
                <a:spcBef>
                  <a:spcPct val="0"/>
                </a:spcBef>
                <a:spcAft>
                  <a:spcPct val="0"/>
                </a:spcAft>
              </a:pPr>
              <a:t>69</a:t>
            </a:fld>
            <a:endParaRPr lang="en-US" altLang="zh-CN" smtClean="0">
              <a:latin typeface="Arial" panose="020B0604020202020204" pitchFamily="34" charset="0"/>
              <a:ea typeface="宋体" panose="02010600030101010101" pitchFamily="2" charset="-122"/>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1986914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0"/>
              </a:spcBef>
              <a:spcAft>
                <a:spcPct val="0"/>
              </a:spcAft>
            </a:pPr>
            <a:fld id="{2C8828AB-C27C-4DAA-8140-3F421F65F95F}" type="slidenum">
              <a:rPr lang="en-US" altLang="zh-CN" smtClean="0">
                <a:latin typeface="Arial" panose="020B0604020202020204" pitchFamily="34" charset="0"/>
                <a:ea typeface="宋体" panose="02010600030101010101" pitchFamily="2" charset="-122"/>
              </a:rPr>
              <a:pPr fontAlgn="base">
                <a:spcBef>
                  <a:spcPct val="0"/>
                </a:spcBef>
                <a:spcAft>
                  <a:spcPct val="0"/>
                </a:spcAft>
              </a:pPr>
              <a:t>70</a:t>
            </a:fld>
            <a:endParaRPr lang="en-US" altLang="zh-CN" smtClean="0">
              <a:latin typeface="Arial" panose="020B0604020202020204" pitchFamily="34" charset="0"/>
              <a:ea typeface="宋体" panose="02010600030101010101" pitchFamily="2" charset="-122"/>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latin typeface="Arial" panose="020B0604020202020204" pitchFamily="34" charset="0"/>
            </a:endParaRPr>
          </a:p>
        </p:txBody>
      </p:sp>
    </p:spTree>
    <p:extLst>
      <p:ext uri="{BB962C8B-B14F-4D97-AF65-F5344CB8AC3E}">
        <p14:creationId xmlns:p14="http://schemas.microsoft.com/office/powerpoint/2010/main" val="3057392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2674856-ECED-4503-A321-C9BCE6FE433E}" type="slidenum">
              <a:rPr lang="en-US" altLang="zh-CN" smtClean="0">
                <a:latin typeface="Arial" panose="020B0604020202020204" pitchFamily="34" charset="0"/>
              </a:rPr>
              <a:pPr fontAlgn="base">
                <a:spcBef>
                  <a:spcPct val="0"/>
                </a:spcBef>
                <a:spcAft>
                  <a:spcPct val="0"/>
                </a:spcAft>
              </a:pPr>
              <a:t>88</a:t>
            </a:fld>
            <a:endParaRPr lang="en-US" altLang="zh-CN" smtClean="0">
              <a:latin typeface="Arial" panose="020B0604020202020204" pitchFamily="34" charset="0"/>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endParaRPr lang="zh-CN" altLang="zh-CN" b="1" smtClean="0">
              <a:latin typeface="楷体_GB2312" pitchFamily="49" charset="-122"/>
              <a:ea typeface="楷体_GB2312" pitchFamily="49" charset="-122"/>
            </a:endParaRPr>
          </a:p>
        </p:txBody>
      </p:sp>
    </p:spTree>
    <p:extLst>
      <p:ext uri="{BB962C8B-B14F-4D97-AF65-F5344CB8AC3E}">
        <p14:creationId xmlns:p14="http://schemas.microsoft.com/office/powerpoint/2010/main" val="2976203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350">
                <a:latin typeface="+mn-lt"/>
                <a:ea typeface="+mn-ea"/>
              </a:endParaRPr>
            </a:p>
          </p:txBody>
        </p:sp>
        <p:sp>
          <p:nvSpPr>
            <p:cNvPr id="7" name="任意多边形 18"/>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3"/>
            <a:ext cx="7772400" cy="1829761"/>
          </a:xfrm>
        </p:spPr>
        <p:txBody>
          <a:bodyPr anchor="b"/>
          <a:lstStyle>
            <a:lvl1pPr algn="r">
              <a:defRPr sz="36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E5659CF2-D85B-438F-B279-AF3016E792A1}" type="datetime1">
              <a:rPr lang="zh-CN" altLang="en-US"/>
              <a:pPr>
                <a:defRPr/>
              </a:pPr>
              <a:t>2017/5/2</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r>
              <a:rPr lang="en-US" altLang="zh-CN"/>
              <a:t>Foundations of Java Programming</a:t>
            </a:r>
            <a:endParaRPr lang="zh-CN" alt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D09F879F-FC7C-416E-8957-31BFC19E669F}" type="slidenum">
              <a:rPr lang="zh-CN" altLang="en-US"/>
              <a:pPr>
                <a:defRPr/>
              </a:pPr>
              <a:t>‹#›</a:t>
            </a:fld>
            <a:endParaRPr lang="zh-CN" altLang="en-US"/>
          </a:p>
        </p:txBody>
      </p:sp>
    </p:spTree>
    <p:extLst>
      <p:ext uri="{BB962C8B-B14F-4D97-AF65-F5344CB8AC3E}">
        <p14:creationId xmlns:p14="http://schemas.microsoft.com/office/powerpoint/2010/main" val="62775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31"/>
            <a:ext cx="8229600" cy="43860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F366AE41-AA89-4CBE-8E75-88781E952F03}" type="datetime1">
              <a:rPr lang="zh-CN" altLang="en-US"/>
              <a:pPr>
                <a:defRPr/>
              </a:pPr>
              <a:t>2017/5/2</a:t>
            </a:fld>
            <a:endParaRPr lang="zh-CN" altLang="en-US"/>
          </a:p>
        </p:txBody>
      </p:sp>
      <p:sp>
        <p:nvSpPr>
          <p:cNvPr id="5" name="页脚占位符 21"/>
          <p:cNvSpPr>
            <a:spLocks noGrp="1"/>
          </p:cNvSpPr>
          <p:nvPr>
            <p:ph type="ftr" sz="quarter" idx="11"/>
          </p:nvPr>
        </p:nvSpPr>
        <p:spPr/>
        <p:txBody>
          <a:bodyPr/>
          <a:lstStyle>
            <a:lvl1pPr>
              <a:defRPr/>
            </a:lvl1pPr>
          </a:lstStyle>
          <a:p>
            <a:pPr>
              <a:defRPr/>
            </a:pPr>
            <a:r>
              <a:rPr lang="en-US" altLang="zh-CN"/>
              <a:t>Foundations of Java Programming</a:t>
            </a: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E9D29E38-F161-424A-A69C-87CC67942794}" type="slidenum">
              <a:rPr lang="zh-CN" altLang="en-US"/>
              <a:pPr>
                <a:defRPr/>
              </a:pPr>
              <a:t>‹#›</a:t>
            </a:fld>
            <a:endParaRPr lang="zh-CN" altLang="en-US"/>
          </a:p>
        </p:txBody>
      </p:sp>
    </p:spTree>
    <p:extLst>
      <p:ext uri="{BB962C8B-B14F-4D97-AF65-F5344CB8AC3E}">
        <p14:creationId xmlns:p14="http://schemas.microsoft.com/office/powerpoint/2010/main" val="163795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2"/>
            <a:ext cx="1777470" cy="5592761"/>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41CFA743-4C04-4EE2-A6EB-E0758A66CDBB}" type="datetime1">
              <a:rPr lang="zh-CN" altLang="en-US"/>
              <a:pPr>
                <a:defRPr/>
              </a:pPr>
              <a:t>2017/5/2</a:t>
            </a:fld>
            <a:endParaRPr lang="zh-CN" altLang="en-US"/>
          </a:p>
        </p:txBody>
      </p:sp>
      <p:sp>
        <p:nvSpPr>
          <p:cNvPr id="5" name="页脚占位符 21"/>
          <p:cNvSpPr>
            <a:spLocks noGrp="1"/>
          </p:cNvSpPr>
          <p:nvPr>
            <p:ph type="ftr" sz="quarter" idx="11"/>
          </p:nvPr>
        </p:nvSpPr>
        <p:spPr/>
        <p:txBody>
          <a:bodyPr/>
          <a:lstStyle>
            <a:lvl1pPr>
              <a:defRPr/>
            </a:lvl1pPr>
          </a:lstStyle>
          <a:p>
            <a:pPr>
              <a:defRPr/>
            </a:pPr>
            <a:r>
              <a:rPr lang="en-US" altLang="zh-CN"/>
              <a:t>Foundations of Java Programming</a:t>
            </a: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C7AB21DD-9DD0-4512-8FA8-9D68D2CFE60E}" type="slidenum">
              <a:rPr lang="zh-CN" altLang="en-US"/>
              <a:pPr>
                <a:defRPr/>
              </a:pPr>
              <a:t>‹#›</a:t>
            </a:fld>
            <a:endParaRPr lang="zh-CN" altLang="en-US"/>
          </a:p>
        </p:txBody>
      </p:sp>
    </p:spTree>
    <p:extLst>
      <p:ext uri="{BB962C8B-B14F-4D97-AF65-F5344CB8AC3E}">
        <p14:creationId xmlns:p14="http://schemas.microsoft.com/office/powerpoint/2010/main" val="2624328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pPr>
              <a:defRPr/>
            </a:pPr>
            <a:fld id="{F3FC9B50-675C-450B-BA07-63D8A8FA2932}" type="datetime1">
              <a:rPr lang="zh-CN" altLang="en-US"/>
              <a:pPr>
                <a:defRPr/>
              </a:pPr>
              <a:t>2017/5/2</a:t>
            </a:fld>
            <a:endParaRPr lang="zh-CN" altLang="en-US"/>
          </a:p>
        </p:txBody>
      </p:sp>
      <p:sp>
        <p:nvSpPr>
          <p:cNvPr id="6" name="页脚占位符 5"/>
          <p:cNvSpPr>
            <a:spLocks noGrp="1"/>
          </p:cNvSpPr>
          <p:nvPr>
            <p:ph type="ftr" sz="quarter" idx="11"/>
          </p:nvPr>
        </p:nvSpPr>
        <p:spPr>
          <a:xfrm>
            <a:off x="6284913" y="6237288"/>
            <a:ext cx="2895600" cy="457200"/>
          </a:xfrm>
        </p:spPr>
        <p:txBody>
          <a:bodyPr/>
          <a:lstStyle>
            <a:lvl1pPr>
              <a:defRPr/>
            </a:lvl1pPr>
          </a:lstStyle>
          <a:p>
            <a:pPr>
              <a:defRPr/>
            </a:pPr>
            <a:r>
              <a:rPr lang="en-US" altLang="zh-CN"/>
              <a:t>Foundations of Java Programming</a:t>
            </a:r>
            <a:endParaRPr lang="zh-CN" altLang="en-US"/>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pPr>
              <a:defRPr/>
            </a:pPr>
            <a:fld id="{6A4CC97B-0578-4DD8-BE00-127EBD3D74E6}" type="slidenum">
              <a:rPr lang="zh-CN" altLang="en-US"/>
              <a:pPr>
                <a:defRPr/>
              </a:pPr>
              <a:t>‹#›</a:t>
            </a:fld>
            <a:endParaRPr lang="zh-CN" altLang="en-US"/>
          </a:p>
        </p:txBody>
      </p:sp>
    </p:spTree>
    <p:extLst>
      <p:ext uri="{BB962C8B-B14F-4D97-AF65-F5344CB8AC3E}">
        <p14:creationId xmlns:p14="http://schemas.microsoft.com/office/powerpoint/2010/main" val="1152540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42988" y="1773238"/>
            <a:ext cx="7772400" cy="4114800"/>
          </a:xfrm>
        </p:spPr>
        <p:txBody>
          <a:bodyPr>
            <a:normAutofit/>
          </a:bodyPr>
          <a:lstStyle/>
          <a:p>
            <a:pPr lvl="0"/>
            <a:endParaRPr lang="zh-CN" altLang="en-US" noProof="0"/>
          </a:p>
        </p:txBody>
      </p:sp>
      <p:sp>
        <p:nvSpPr>
          <p:cNvPr id="4" name="日期占位符 3"/>
          <p:cNvSpPr>
            <a:spLocks noGrp="1"/>
          </p:cNvSpPr>
          <p:nvPr>
            <p:ph type="dt" sz="half" idx="10"/>
          </p:nvPr>
        </p:nvSpPr>
        <p:spPr>
          <a:xfrm>
            <a:off x="1162050" y="6243638"/>
            <a:ext cx="19050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6284913" y="6237288"/>
            <a:ext cx="2895600" cy="45720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7042150" y="6243638"/>
            <a:ext cx="1905000" cy="457200"/>
          </a:xfrm>
        </p:spPr>
        <p:txBody>
          <a:bodyPr/>
          <a:lstStyle>
            <a:lvl1pPr>
              <a:defRPr/>
            </a:lvl1pPr>
          </a:lstStyle>
          <a:p>
            <a:pPr>
              <a:defRPr/>
            </a:pPr>
            <a:fld id="{417A46EA-FCF5-4DD4-B824-164880B92813}" type="slidenum">
              <a:rPr lang="en-US" altLang="zh-CN"/>
              <a:pPr>
                <a:defRPr/>
              </a:pPr>
              <a:t>‹#›</a:t>
            </a:fld>
            <a:endParaRPr lang="en-US" altLang="zh-CN"/>
          </a:p>
        </p:txBody>
      </p:sp>
    </p:spTree>
    <p:extLst>
      <p:ext uri="{BB962C8B-B14F-4D97-AF65-F5344CB8AC3E}">
        <p14:creationId xmlns:p14="http://schemas.microsoft.com/office/powerpoint/2010/main" val="226527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1EE93EFF-8F5B-4C08-8AB7-1ABFA46E22F3}" type="datetime1">
              <a:rPr lang="zh-CN" altLang="en-US"/>
              <a:pPr>
                <a:defRPr/>
              </a:pPr>
              <a:t>2017/5/2</a:t>
            </a:fld>
            <a:endParaRPr lang="zh-CN" altLang="en-US"/>
          </a:p>
        </p:txBody>
      </p:sp>
      <p:sp>
        <p:nvSpPr>
          <p:cNvPr id="5" name="页脚占位符 21"/>
          <p:cNvSpPr>
            <a:spLocks noGrp="1"/>
          </p:cNvSpPr>
          <p:nvPr>
            <p:ph type="ftr" sz="quarter" idx="11"/>
          </p:nvPr>
        </p:nvSpPr>
        <p:spPr/>
        <p:txBody>
          <a:bodyPr/>
          <a:lstStyle>
            <a:lvl1pPr>
              <a:defRPr/>
            </a:lvl1pPr>
          </a:lstStyle>
          <a:p>
            <a:pPr>
              <a:defRPr/>
            </a:pPr>
            <a:r>
              <a:rPr lang="en-US" altLang="zh-CN"/>
              <a:t>Foundations of Java Programming</a:t>
            </a: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C883B735-5369-4198-8A7F-CE84595D404A}" type="slidenum">
              <a:rPr lang="zh-CN" altLang="en-US"/>
              <a:pPr>
                <a:defRPr/>
              </a:pPr>
              <a:t>‹#›</a:t>
            </a:fld>
            <a:endParaRPr lang="zh-CN" altLang="en-US"/>
          </a:p>
        </p:txBody>
      </p:sp>
    </p:spTree>
    <p:extLst>
      <p:ext uri="{BB962C8B-B14F-4D97-AF65-F5344CB8AC3E}">
        <p14:creationId xmlns:p14="http://schemas.microsoft.com/office/powerpoint/2010/main" val="71805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350"/>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350"/>
          </a:p>
        </p:txBody>
      </p:sp>
      <p:sp>
        <p:nvSpPr>
          <p:cNvPr id="2" name="标题 1"/>
          <p:cNvSpPr>
            <a:spLocks noGrp="1"/>
          </p:cNvSpPr>
          <p:nvPr>
            <p:ph type="title"/>
          </p:nvPr>
        </p:nvSpPr>
        <p:spPr>
          <a:xfrm>
            <a:off x="722376" y="1059712"/>
            <a:ext cx="7772400" cy="1828800"/>
          </a:xfrm>
        </p:spPr>
        <p:txBody>
          <a:bodyPr anchor="b"/>
          <a:lstStyle>
            <a:lvl1pPr algn="r">
              <a:buNone/>
              <a:defRPr sz="36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1725">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3FCA0EDF-0A6B-4B4B-A4A2-3FA36F668043}" type="datetime1">
              <a:rPr lang="zh-CN" altLang="en-US"/>
              <a:pPr>
                <a:defRPr/>
              </a:pPr>
              <a:t>2017/5/2</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r>
              <a:rPr lang="en-US" altLang="zh-CN"/>
              <a:t>Foundations of Java Programming</a:t>
            </a: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2BA0372A-68C8-4E9E-A071-9AC745D8FE31}" type="slidenum">
              <a:rPr lang="zh-CN" altLang="en-US"/>
              <a:pPr>
                <a:defRPr/>
              </a:pPr>
              <a:t>‹#›</a:t>
            </a:fld>
            <a:endParaRPr lang="zh-CN" altLang="en-US"/>
          </a:p>
        </p:txBody>
      </p:sp>
    </p:spTree>
    <p:extLst>
      <p:ext uri="{BB962C8B-B14F-4D97-AF65-F5344CB8AC3E}">
        <p14:creationId xmlns:p14="http://schemas.microsoft.com/office/powerpoint/2010/main" val="27021037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30"/>
            <a:ext cx="4038600" cy="4525963"/>
          </a:xfrm>
        </p:spPr>
        <p:txBody>
          <a:bodyPr/>
          <a:lstStyle>
            <a:lvl1pPr>
              <a:defRPr sz="2100"/>
            </a:lvl1pPr>
            <a:lvl2pPr>
              <a:defRPr sz="1800"/>
            </a:lvl2pPr>
            <a:lvl3pPr>
              <a:defRPr sz="1500"/>
            </a:lvl3pPr>
            <a:lvl4pPr>
              <a:defRPr sz="1350"/>
            </a:lvl4pPr>
            <a:lvl5pPr>
              <a:defRPr sz="135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30"/>
            <a:ext cx="4038600" cy="4525963"/>
          </a:xfrm>
        </p:spPr>
        <p:txBody>
          <a:bodyPr/>
          <a:lstStyle>
            <a:lvl1pPr>
              <a:defRPr sz="2100"/>
            </a:lvl1pPr>
            <a:lvl2pPr>
              <a:defRPr sz="1800"/>
            </a:lvl2pPr>
            <a:lvl3pPr>
              <a:defRPr sz="1500"/>
            </a:lvl3pPr>
            <a:lvl4pPr>
              <a:defRPr sz="1350"/>
            </a:lvl4pPr>
            <a:lvl5pPr>
              <a:defRPr sz="135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53D446F2-B33A-446B-B1E8-E543257B6ED9}" type="datetime1">
              <a:rPr lang="zh-CN" altLang="en-US"/>
              <a:pPr>
                <a:defRPr/>
              </a:pPr>
              <a:t>2017/5/2</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r>
              <a:rPr lang="en-US" altLang="zh-CN"/>
              <a:t>Foundations of Java Programming</a:t>
            </a: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3993AA29-EBF0-4364-A3EE-5154D4B178FA}" type="slidenum">
              <a:rPr lang="zh-CN" altLang="en-US"/>
              <a:pPr>
                <a:defRPr/>
              </a:pPr>
              <a:t>‹#›</a:t>
            </a:fld>
            <a:endParaRPr lang="zh-CN" altLang="en-US"/>
          </a:p>
        </p:txBody>
      </p:sp>
    </p:spTree>
    <p:extLst>
      <p:ext uri="{BB962C8B-B14F-4D97-AF65-F5344CB8AC3E}">
        <p14:creationId xmlns:p14="http://schemas.microsoft.com/office/powerpoint/2010/main" val="343428795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6"/>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6" y="1444296"/>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AF433CDC-E26C-444D-B13A-5158DFDECC07}" type="datetime1">
              <a:rPr lang="zh-CN" altLang="en-US"/>
              <a:pPr>
                <a:defRPr/>
              </a:pPr>
              <a:t>2017/5/2</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r>
              <a:rPr lang="en-US" altLang="zh-CN"/>
              <a:t>Foundations of Java Programming</a:t>
            </a: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E10FA126-B797-409F-B24D-895E7362B63E}" type="slidenum">
              <a:rPr lang="zh-CN" altLang="en-US"/>
              <a:pPr>
                <a:defRPr/>
              </a:pPr>
              <a:t>‹#›</a:t>
            </a:fld>
            <a:endParaRPr lang="zh-CN" altLang="en-US"/>
          </a:p>
        </p:txBody>
      </p:sp>
    </p:spTree>
    <p:extLst>
      <p:ext uri="{BB962C8B-B14F-4D97-AF65-F5344CB8AC3E}">
        <p14:creationId xmlns:p14="http://schemas.microsoft.com/office/powerpoint/2010/main" val="110750597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94AD007A-3BE8-4A0A-8F85-A64A3FD49950}" type="datetime1">
              <a:rPr lang="zh-CN" altLang="en-US"/>
              <a:pPr>
                <a:defRPr/>
              </a:pPr>
              <a:t>2017/5/2</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r>
              <a:rPr lang="en-US" altLang="zh-CN"/>
              <a:t>Foundations of Java Programming</a:t>
            </a: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AA8F91DB-CE93-4D02-AD99-D724153FBBE9}" type="slidenum">
              <a:rPr lang="zh-CN" altLang="en-US"/>
              <a:pPr>
                <a:defRPr/>
              </a:pPr>
              <a:t>‹#›</a:t>
            </a:fld>
            <a:endParaRPr lang="zh-CN" altLang="en-US"/>
          </a:p>
        </p:txBody>
      </p:sp>
    </p:spTree>
    <p:extLst>
      <p:ext uri="{BB962C8B-B14F-4D97-AF65-F5344CB8AC3E}">
        <p14:creationId xmlns:p14="http://schemas.microsoft.com/office/powerpoint/2010/main" val="197739697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A6518C7-8F42-4312-91C0-B1A1669AB0E8}" type="datetime1">
              <a:rPr lang="zh-CN" altLang="en-US"/>
              <a:pPr>
                <a:defRPr/>
              </a:pPr>
              <a:t>2017/5/2</a:t>
            </a:fld>
            <a:endParaRPr lang="zh-CN" altLang="en-US"/>
          </a:p>
        </p:txBody>
      </p:sp>
      <p:sp>
        <p:nvSpPr>
          <p:cNvPr id="3" name="页脚占位符 21"/>
          <p:cNvSpPr>
            <a:spLocks noGrp="1"/>
          </p:cNvSpPr>
          <p:nvPr>
            <p:ph type="ftr" sz="quarter" idx="11"/>
          </p:nvPr>
        </p:nvSpPr>
        <p:spPr/>
        <p:txBody>
          <a:bodyPr/>
          <a:lstStyle>
            <a:lvl1pPr>
              <a:defRPr/>
            </a:lvl1pPr>
          </a:lstStyle>
          <a:p>
            <a:pPr>
              <a:defRPr/>
            </a:pPr>
            <a:r>
              <a:rPr lang="en-US" altLang="zh-CN"/>
              <a:t>Foundations of Java Programming</a:t>
            </a: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79B14E77-799B-49DB-B42F-84924CA3DB1E}" type="slidenum">
              <a:rPr lang="zh-CN" altLang="en-US"/>
              <a:pPr>
                <a:defRPr/>
              </a:pPr>
              <a:t>‹#›</a:t>
            </a:fld>
            <a:endParaRPr lang="zh-CN" altLang="en-US"/>
          </a:p>
        </p:txBody>
      </p:sp>
    </p:spTree>
    <p:extLst>
      <p:ext uri="{BB962C8B-B14F-4D97-AF65-F5344CB8AC3E}">
        <p14:creationId xmlns:p14="http://schemas.microsoft.com/office/powerpoint/2010/main" val="401833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1875"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B1ABE57E-C381-4A69-9179-04E190AC06D4}" type="datetime1">
              <a:rPr lang="zh-CN" altLang="en-US"/>
              <a:pPr>
                <a:defRPr/>
              </a:pPr>
              <a:t>2017/5/2</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r>
              <a:rPr lang="en-US" altLang="zh-CN"/>
              <a:t>Foundations of Java Programming</a:t>
            </a: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8018591D-9638-428C-BAE8-CC44B2F4C93F}" type="slidenum">
              <a:rPr lang="zh-CN" altLang="en-US"/>
              <a:pPr>
                <a:defRPr/>
              </a:pPr>
              <a:t>‹#›</a:t>
            </a:fld>
            <a:endParaRPr lang="zh-CN" altLang="en-US"/>
          </a:p>
        </p:txBody>
      </p:sp>
    </p:spTree>
    <p:extLst>
      <p:ext uri="{BB962C8B-B14F-4D97-AF65-F5344CB8AC3E}">
        <p14:creationId xmlns:p14="http://schemas.microsoft.com/office/powerpoint/2010/main" val="38324796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350">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7" name="直角三角形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cxnSp>
        <p:nvCxnSpPr>
          <p:cNvPr id="8" name="直接连接符 7"/>
          <p:cNvCxnSpPr/>
          <p:nvPr/>
        </p:nvCxnSpPr>
        <p:spPr>
          <a:xfrm>
            <a:off x="-9237"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350"/>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350"/>
          </a:p>
        </p:txBody>
      </p:sp>
      <p:sp>
        <p:nvSpPr>
          <p:cNvPr id="4" name="文本占位符 3"/>
          <p:cNvSpPr>
            <a:spLocks noGrp="1"/>
          </p:cNvSpPr>
          <p:nvPr>
            <p:ph type="body" sz="half" idx="2"/>
          </p:nvPr>
        </p:nvSpPr>
        <p:spPr>
          <a:xfrm>
            <a:off x="1141232" y="5443402"/>
            <a:ext cx="7162800" cy="648232"/>
          </a:xfrm>
          <a:noFill/>
        </p:spPr>
        <p:txBody>
          <a:bodyPr tIns="0"/>
          <a:lstStyle>
            <a:lvl1pPr marL="0" marR="13716" indent="0" algn="r">
              <a:buNone/>
              <a:defRPr sz="1050"/>
            </a:lvl1pPr>
            <a:lvl2pPr>
              <a:defRPr sz="900"/>
            </a:lvl2pPr>
            <a:lvl3pPr>
              <a:defRPr sz="750"/>
            </a:lvl3pPr>
            <a:lvl4pPr>
              <a:defRPr sz="675"/>
            </a:lvl4pPr>
            <a:lvl5pPr>
              <a:defRPr sz="675"/>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24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1" y="4865122"/>
            <a:ext cx="8075432" cy="562672"/>
          </a:xfrm>
          <a:noFill/>
        </p:spPr>
        <p:txBody>
          <a:bodyPr anchor="t">
            <a:sp3d prstMaterial="softEdge"/>
          </a:bodyPr>
          <a:lstStyle>
            <a:lvl1pPr marR="0" algn="r">
              <a:buNone/>
              <a:defRPr sz="225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fld id="{BF5D704B-08A4-4D92-9B62-42D945C51F3D}" type="datetime1">
              <a:rPr lang="zh-CN" altLang="en-US"/>
              <a:pPr>
                <a:defRPr/>
              </a:pPr>
              <a:t>2017/5/2</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r>
              <a:rPr lang="en-US" altLang="zh-CN"/>
              <a:t>Foundations of Java Programming</a:t>
            </a:r>
            <a:endParaRPr lang="zh-CN" altLang="en-US"/>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368549C9-D7E2-48F6-A70A-13F8DEAF2D0D}" type="slidenum">
              <a:rPr lang="zh-CN" altLang="en-US"/>
              <a:pPr>
                <a:defRPr/>
              </a:pPr>
              <a:t>‹#›</a:t>
            </a:fld>
            <a:endParaRPr lang="zh-CN" altLang="en-US"/>
          </a:p>
        </p:txBody>
      </p:sp>
    </p:spTree>
    <p:extLst>
      <p:ext uri="{BB962C8B-B14F-4D97-AF65-F5344CB8AC3E}">
        <p14:creationId xmlns:p14="http://schemas.microsoft.com/office/powerpoint/2010/main" val="383214747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350">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14" name="直角三角形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cxnSp>
        <p:nvCxnSpPr>
          <p:cNvPr id="15" name="直接连接符 14"/>
          <p:cNvCxnSpPr/>
          <p:nvPr/>
        </p:nvCxnSpPr>
        <p:spPr>
          <a:xfrm>
            <a:off x="-9237"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a:defRPr/>
            </a:pPr>
            <a:fld id="{1B69EEE6-95B1-4832-AF16-6D6467AAEE53}" type="datetime1">
              <a:rPr lang="zh-CN" altLang="en-US"/>
              <a:pPr>
                <a:defRPr/>
              </a:pPr>
              <a:t>2017/5/2</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a:defRPr/>
            </a:pPr>
            <a:r>
              <a:rPr lang="en-US" altLang="zh-CN"/>
              <a:t>Foundations of Java Programming</a:t>
            </a: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750" b="0">
                <a:solidFill>
                  <a:schemeClr val="tx1"/>
                </a:solidFill>
                <a:latin typeface="+mn-lt"/>
                <a:ea typeface="+mn-ea"/>
              </a:defRPr>
            </a:lvl1pPr>
            <a:extLst/>
          </a:lstStyle>
          <a:p>
            <a:pPr>
              <a:defRPr/>
            </a:pPr>
            <a:fld id="{05EDA4EE-45EB-4F17-AE4F-87A431919CB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5" r:id="rId1"/>
    <p:sldLayoutId id="2147483761" r:id="rId2"/>
    <p:sldLayoutId id="2147483766" r:id="rId3"/>
    <p:sldLayoutId id="2147483767" r:id="rId4"/>
    <p:sldLayoutId id="2147483768" r:id="rId5"/>
    <p:sldLayoutId id="2147483769" r:id="rId6"/>
    <p:sldLayoutId id="2147483762" r:id="rId7"/>
    <p:sldLayoutId id="2147483770" r:id="rId8"/>
    <p:sldLayoutId id="2147483771" r:id="rId9"/>
    <p:sldLayoutId id="2147483763" r:id="rId10"/>
    <p:sldLayoutId id="2147483764" r:id="rId11"/>
    <p:sldLayoutId id="2147483772" r:id="rId12"/>
    <p:sldLayoutId id="2147483773" r:id="rId13"/>
  </p:sldLayoutIdLst>
  <p:hf hdr="0" ftr="0" dt="0"/>
  <p:txStyles>
    <p:titleStyle>
      <a:lvl1pPr algn="l" rtl="0" eaLnBrk="0" fontAlgn="base" hangingPunct="0">
        <a:spcBef>
          <a:spcPct val="0"/>
        </a:spcBef>
        <a:spcAft>
          <a:spcPct val="0"/>
        </a:spcAft>
        <a:defRPr sz="3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30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30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30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3000" b="1">
          <a:solidFill>
            <a:schemeClr val="tx2"/>
          </a:solidFill>
          <a:latin typeface="Lucida Sans Unicode" panose="020B0602030504020204" pitchFamily="34" charset="0"/>
          <a:ea typeface="黑体" panose="02010609060101010101" pitchFamily="49" charset="-122"/>
        </a:defRPr>
      </a:lvl5pPr>
      <a:lvl6pPr marL="3429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6pPr>
      <a:lvl7pPr marL="6858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7pPr>
      <a:lvl8pPr marL="10287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8pPr>
      <a:lvl9pPr marL="13716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9pPr>
      <a:extLst/>
    </p:titleStyle>
    <p:bodyStyle>
      <a:lvl1pPr marL="273050" indent="-190500" algn="l" rtl="0" eaLnBrk="0" fontAlgn="base" hangingPunct="0">
        <a:spcBef>
          <a:spcPts val="300"/>
        </a:spcBef>
        <a:spcAft>
          <a:spcPct val="0"/>
        </a:spcAft>
        <a:buClr>
          <a:schemeClr val="accent1"/>
        </a:buClr>
        <a:buSzPct val="68000"/>
        <a:buFont typeface="Wingdings 3" panose="05040102010807070707" pitchFamily="18" charset="2"/>
        <a:buChar char=""/>
        <a:defRPr sz="2000" kern="1200">
          <a:solidFill>
            <a:schemeClr val="tx1"/>
          </a:solidFill>
          <a:latin typeface="+mn-lt"/>
          <a:ea typeface="+mn-ea"/>
          <a:cs typeface="+mn-cs"/>
        </a:defRPr>
      </a:lvl1pPr>
      <a:lvl2pPr marL="465138" indent="-171450" algn="l" rtl="0" eaLnBrk="0" fontAlgn="base" hangingPunct="0">
        <a:spcBef>
          <a:spcPts val="250"/>
        </a:spcBef>
        <a:spcAft>
          <a:spcPct val="0"/>
        </a:spcAft>
        <a:buClr>
          <a:schemeClr val="accent1"/>
        </a:buClr>
        <a:buFont typeface="Verdana" panose="020B0604030504040204" pitchFamily="34" charset="0"/>
        <a:buChar char="◦"/>
        <a:defRPr sz="1700" kern="1200">
          <a:solidFill>
            <a:schemeClr val="tx1"/>
          </a:solidFill>
          <a:latin typeface="+mn-lt"/>
          <a:ea typeface="+mn-ea"/>
          <a:cs typeface="+mn-cs"/>
        </a:defRPr>
      </a:lvl2pPr>
      <a:lvl3pPr marL="642938" indent="-171450" algn="l" rtl="0" eaLnBrk="0" fontAlgn="base" hangingPunct="0">
        <a:spcBef>
          <a:spcPts val="263"/>
        </a:spcBef>
        <a:spcAft>
          <a:spcPct val="0"/>
        </a:spcAft>
        <a:buClr>
          <a:schemeClr val="accent2"/>
        </a:buClr>
        <a:buSzPct val="100000"/>
        <a:buFont typeface="Wingdings 2" panose="05020102010507070707" pitchFamily="18" charset="2"/>
        <a:buChar char=""/>
        <a:defRPr sz="1500" kern="1200">
          <a:solidFill>
            <a:schemeClr val="tx1"/>
          </a:solidFill>
          <a:latin typeface="+mn-lt"/>
          <a:ea typeface="+mn-ea"/>
          <a:cs typeface="+mn-cs"/>
        </a:defRPr>
      </a:lvl3pPr>
      <a:lvl4pPr marL="857250" indent="-171450" algn="l" rtl="0" eaLnBrk="0" fontAlgn="base" hangingPunct="0">
        <a:spcBef>
          <a:spcPts val="263"/>
        </a:spcBef>
        <a:spcAft>
          <a:spcPct val="0"/>
        </a:spcAft>
        <a:buClr>
          <a:schemeClr val="accent2"/>
        </a:buClr>
        <a:buFont typeface="Wingdings 2" panose="05020102010507070707" pitchFamily="18" charset="2"/>
        <a:buChar char=""/>
        <a:defRPr sz="1400" kern="1200">
          <a:solidFill>
            <a:schemeClr val="tx1"/>
          </a:solidFill>
          <a:latin typeface="+mn-lt"/>
          <a:ea typeface="+mn-ea"/>
          <a:cs typeface="+mn-cs"/>
        </a:defRPr>
      </a:lvl4pPr>
      <a:lvl5pPr marL="1028700" indent="-171450" algn="l" rtl="0" eaLnBrk="0" fontAlgn="base" hangingPunct="0">
        <a:spcBef>
          <a:spcPts val="263"/>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340769"/>
            <a:ext cx="9144000" cy="2259682"/>
          </a:xfrm>
        </p:spPr>
        <p:txBody>
          <a:bodyPr/>
          <a:lstStyle/>
          <a:p>
            <a:pPr eaLnBrk="1" hangingPunct="1">
              <a:defRPr/>
            </a:pPr>
            <a:r>
              <a:rPr lang="en-US" altLang="zh-CN" sz="3200" dirty="0" smtClean="0"/>
              <a:t>Inheritance, Interfaces and Polymorphism</a:t>
            </a:r>
            <a:endParaRPr lang="zh-CN" altLang="en-US" sz="3200" dirty="0"/>
          </a:p>
        </p:txBody>
      </p:sp>
      <p:sp>
        <p:nvSpPr>
          <p:cNvPr id="12291" name="副标题 2"/>
          <p:cNvSpPr>
            <a:spLocks noGrp="1"/>
          </p:cNvSpPr>
          <p:nvPr>
            <p:ph type="subTitle" idx="1"/>
          </p:nvPr>
        </p:nvSpPr>
        <p:spPr>
          <a:xfrm>
            <a:off x="685800" y="3611563"/>
            <a:ext cx="7772400" cy="1200150"/>
          </a:xfrm>
        </p:spPr>
        <p:txBody>
          <a:bodyPr/>
          <a:lstStyle/>
          <a:p>
            <a:pPr marR="0" eaLnBrk="1" hangingPunct="1"/>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306388" y="1133475"/>
            <a:ext cx="8229600" cy="5483225"/>
          </a:xfrm>
          <a:solidFill>
            <a:schemeClr val="bg1"/>
          </a:solidFill>
        </p:spPr>
        <p:txBody>
          <a:bodyPr/>
          <a:lstStyle/>
          <a:p>
            <a:pPr eaLnBrk="1" hangingPunct="1"/>
            <a:r>
              <a:rPr lang="en-US" altLang="zh-CN" sz="1600" smtClean="0"/>
              <a:t>public class Vehicle{</a:t>
            </a:r>
            <a:endParaRPr lang="zh-CN" altLang="zh-CN" sz="1600" smtClean="0"/>
          </a:p>
          <a:p>
            <a:pPr eaLnBrk="1" hangingPunct="1"/>
            <a:r>
              <a:rPr lang="en-US" altLang="zh-CN" sz="1600" smtClean="0"/>
              <a:t>    public Vehicle(){</a:t>
            </a:r>
            <a:endParaRPr lang="zh-CN" altLang="zh-CN" sz="1600" smtClean="0"/>
          </a:p>
          <a:p>
            <a:pPr eaLnBrk="1" hangingPunct="1"/>
            <a:r>
              <a:rPr lang="en-US" altLang="zh-CN" sz="1600" smtClean="0"/>
              <a:t>        currentLocation = new Point(0,0);</a:t>
            </a:r>
            <a:endParaRPr lang="zh-CN" altLang="zh-CN" sz="1600" smtClean="0"/>
          </a:p>
          <a:p>
            <a:pPr eaLnBrk="1" hangingPunct="1"/>
            <a:r>
              <a:rPr lang="en-US" altLang="zh-CN" sz="1600" smtClean="0"/>
              <a:t>    }</a:t>
            </a:r>
            <a:endParaRPr lang="zh-CN" altLang="zh-CN" sz="1600" smtClean="0"/>
          </a:p>
          <a:p>
            <a:pPr eaLnBrk="1" hangingPunct="1"/>
            <a:r>
              <a:rPr lang="en-US" altLang="zh-CN" sz="1600" smtClean="0"/>
              <a:t>    </a:t>
            </a:r>
            <a:endParaRPr lang="zh-CN" altLang="zh-CN" sz="1600" smtClean="0"/>
          </a:p>
          <a:p>
            <a:pPr eaLnBrk="1" hangingPunct="1"/>
            <a:r>
              <a:rPr lang="en-US" altLang="zh-CN" sz="1600" smtClean="0"/>
              <a:t>    public Vehicle(Point location){</a:t>
            </a:r>
            <a:endParaRPr lang="zh-CN" altLang="zh-CN" sz="1600" smtClean="0"/>
          </a:p>
          <a:p>
            <a:pPr eaLnBrk="1" hangingPunct="1"/>
            <a:r>
              <a:rPr lang="en-US" altLang="zh-CN" sz="1600" smtClean="0"/>
              <a:t>        this.currentlocation = location;</a:t>
            </a:r>
            <a:endParaRPr lang="zh-CN" altLang="zh-CN" sz="1600" smtClean="0"/>
          </a:p>
          <a:p>
            <a:pPr eaLnBrk="1" hangingPunct="1"/>
            <a:r>
              <a:rPr lang="en-US" altLang="zh-CN" sz="1600" smtClean="0"/>
              <a:t>    }</a:t>
            </a:r>
            <a:endParaRPr lang="zh-CN" altLang="zh-CN" sz="1600" smtClean="0"/>
          </a:p>
          <a:p>
            <a:pPr eaLnBrk="1" hangingPunct="1"/>
            <a:r>
              <a:rPr lang="en-US" altLang="zh-CN" sz="1600" smtClean="0"/>
              <a:t>    public void setLocation(Point p){</a:t>
            </a:r>
            <a:endParaRPr lang="zh-CN" altLang="zh-CN" sz="1600" smtClean="0"/>
          </a:p>
          <a:p>
            <a:pPr eaLnBrk="1" hangingPunct="1"/>
            <a:r>
              <a:rPr lang="en-US" altLang="zh-CN" sz="1600" smtClean="0"/>
              <a:t>         currentLocation = p;</a:t>
            </a:r>
            <a:endParaRPr lang="zh-CN" altLang="zh-CN" sz="1600" smtClean="0"/>
          </a:p>
          <a:p>
            <a:pPr eaLnBrk="1" hangingPunct="1"/>
            <a:r>
              <a:rPr lang="en-US" altLang="zh-CN" sz="1600" smtClean="0"/>
              <a:t>    }</a:t>
            </a:r>
            <a:endParaRPr lang="zh-CN" altLang="zh-CN" sz="1600" smtClean="0"/>
          </a:p>
          <a:p>
            <a:pPr eaLnBrk="1" hangingPunct="1"/>
            <a:r>
              <a:rPr lang="en-US" altLang="zh-CN" sz="1600" smtClean="0"/>
              <a:t>    public void setLocation(int x, int y){</a:t>
            </a:r>
            <a:endParaRPr lang="zh-CN" altLang="zh-CN" sz="1600" smtClean="0"/>
          </a:p>
          <a:p>
            <a:pPr eaLnBrk="1" hangingPunct="1"/>
            <a:r>
              <a:rPr lang="en-US" altLang="zh-CN" sz="1600" smtClean="0"/>
              <a:t>         currentLocation.setXY(x, y);</a:t>
            </a:r>
            <a:endParaRPr lang="zh-CN" altLang="zh-CN" sz="1600" smtClean="0"/>
          </a:p>
          <a:p>
            <a:pPr eaLnBrk="1" hangingPunct="1"/>
            <a:r>
              <a:rPr lang="en-US" altLang="zh-CN" sz="1600" smtClean="0"/>
              <a:t>    }</a:t>
            </a:r>
            <a:endParaRPr lang="zh-CN" altLang="zh-CN" sz="1600" smtClean="0"/>
          </a:p>
          <a:p>
            <a:pPr eaLnBrk="1" hangingPunct="1"/>
            <a:r>
              <a:rPr lang="en-US" altLang="zh-CN" sz="1600" smtClean="0"/>
              <a:t>    //return the current location of this Vehicle</a:t>
            </a:r>
            <a:endParaRPr lang="zh-CN" altLang="zh-CN" sz="1600" smtClean="0"/>
          </a:p>
          <a:p>
            <a:pPr eaLnBrk="1" hangingPunct="1"/>
            <a:r>
              <a:rPr lang="en-US" altLang="zh-CN" sz="1600" smtClean="0"/>
              <a:t>    public Point getLocation(){</a:t>
            </a:r>
            <a:endParaRPr lang="zh-CN" altLang="zh-CN" sz="1600" smtClean="0"/>
          </a:p>
          <a:p>
            <a:pPr eaLnBrk="1" hangingPunct="1"/>
            <a:r>
              <a:rPr lang="en-US" altLang="zh-CN" sz="1600" smtClean="0"/>
              <a:t>         return currentLocation;</a:t>
            </a:r>
            <a:endParaRPr lang="zh-CN" altLang="zh-CN" sz="1600" smtClean="0"/>
          </a:p>
          <a:p>
            <a:pPr eaLnBrk="1" hangingPunct="1"/>
            <a:r>
              <a:rPr lang="en-US" altLang="zh-CN" sz="1600" smtClean="0"/>
              <a:t>    } </a:t>
            </a:r>
            <a:endParaRPr lang="zh-CN" altLang="zh-CN" sz="1600" smtClean="0"/>
          </a:p>
          <a:p>
            <a:pPr eaLnBrk="1" hangingPunct="1"/>
            <a:r>
              <a:rPr lang="en-US" altLang="zh-CN" sz="1600" smtClean="0"/>
              <a:t>    Point currentLocation;	//The current location of this object</a:t>
            </a:r>
            <a:endParaRPr lang="zh-CN" altLang="zh-CN" sz="1600" smtClean="0"/>
          </a:p>
          <a:p>
            <a:pPr eaLnBrk="1" hangingPunct="1"/>
            <a:r>
              <a:rPr lang="en-US" altLang="zh-CN" sz="1600" smtClean="0"/>
              <a:t>}</a:t>
            </a:r>
            <a:endParaRPr lang="zh-CN" altLang="zh-CN" sz="1600" smtClean="0"/>
          </a:p>
          <a:p>
            <a:pPr eaLnBrk="1" hangingPunct="1"/>
            <a:endParaRPr lang="zh-CN" altLang="en-US" sz="1400" smtClean="0"/>
          </a:p>
        </p:txBody>
      </p:sp>
      <p:sp>
        <p:nvSpPr>
          <p:cNvPr id="2" name="标题 1"/>
          <p:cNvSpPr>
            <a:spLocks noGrp="1"/>
          </p:cNvSpPr>
          <p:nvPr>
            <p:ph type="title"/>
          </p:nvPr>
        </p:nvSpPr>
        <p:spPr>
          <a:xfrm>
            <a:off x="131276" y="-9854"/>
            <a:ext cx="8229600" cy="1143000"/>
          </a:xfrm>
        </p:spPr>
        <p:txBody>
          <a:bodyPr/>
          <a:lstStyle/>
          <a:p>
            <a:pPr eaLnBrk="1" hangingPunct="1">
              <a:defRPr/>
            </a:pPr>
            <a:r>
              <a:rPr lang="en-US" altLang="zh-CN" sz="3075" dirty="0" smtClean="0"/>
              <a:t>Inheritance</a:t>
            </a:r>
            <a:endParaRPr lang="zh-CN" altLang="en-US" sz="3075" dirty="0"/>
          </a:p>
        </p:txBody>
      </p:sp>
      <p:sp>
        <p:nvSpPr>
          <p:cNvPr id="7" name="灯片编号占位符 6"/>
          <p:cNvSpPr>
            <a:spLocks noGrp="1"/>
          </p:cNvSpPr>
          <p:nvPr>
            <p:ph type="sldNum" sz="quarter" idx="12"/>
          </p:nvPr>
        </p:nvSpPr>
        <p:spPr/>
        <p:txBody>
          <a:bodyPr/>
          <a:lstStyle/>
          <a:p>
            <a:pPr>
              <a:defRPr/>
            </a:pPr>
            <a:fld id="{D5E523AC-6ABD-4FA5-B4D8-895668FDFC0A}" type="slidenum">
              <a:rPr lang="zh-CN" altLang="en-US"/>
              <a:pPr>
                <a:defRPr/>
              </a:pPr>
              <a:t>10</a:t>
            </a:fld>
            <a:endParaRPr lang="zh-CN" altLang="en-US"/>
          </a:p>
        </p:txBody>
      </p:sp>
      <p:sp>
        <p:nvSpPr>
          <p:cNvPr id="23557" name="内容占位符 3"/>
          <p:cNvSpPr>
            <a:spLocks noGrp="1"/>
          </p:cNvSpPr>
          <p:nvPr>
            <p:ph sz="half" idx="4294967295"/>
          </p:nvPr>
        </p:nvSpPr>
        <p:spPr>
          <a:xfrm>
            <a:off x="4714875" y="1481138"/>
            <a:ext cx="4429125" cy="4525962"/>
          </a:xfrm>
        </p:spPr>
        <p:txBody>
          <a:bodyPr/>
          <a:lstStyle/>
          <a:p>
            <a:pPr eaLnBrk="1" hangingPunct="1"/>
            <a:r>
              <a:rPr lang="en-US" altLang="zh-CN" sz="1600" smtClean="0"/>
              <a:t>Car a = new Car(new Point(10,10), 2, 4);</a:t>
            </a:r>
            <a:endParaRPr lang="zh-CN" altLang="zh-CN" sz="1600" smtClean="0"/>
          </a:p>
          <a:p>
            <a:pPr eaLnBrk="1" hangingPunct="1"/>
            <a:r>
              <a:rPr lang="en-US" altLang="zh-CN" sz="1600" smtClean="0"/>
              <a:t>System.out.println(a.getLocation());</a:t>
            </a:r>
            <a:endParaRPr lang="zh-CN" altLang="zh-CN" sz="1600" smtClean="0"/>
          </a:p>
          <a:p>
            <a:pPr eaLnBrk="1" hangingPunct="1"/>
            <a:r>
              <a:rPr lang="en-US" altLang="zh-CN" sz="1600" smtClean="0"/>
              <a:t>results in output as follows: </a:t>
            </a:r>
            <a:endParaRPr lang="zh-CN" altLang="zh-CN" sz="1600" smtClean="0"/>
          </a:p>
          <a:p>
            <a:pPr eaLnBrk="1" hangingPunct="1"/>
            <a:r>
              <a:rPr lang="en-US" altLang="zh-CN" sz="1600" smtClean="0"/>
              <a:t>[10, 10]</a:t>
            </a:r>
            <a:endParaRPr lang="zh-CN" altLang="zh-CN" sz="1600" smtClean="0"/>
          </a:p>
          <a:p>
            <a:pPr eaLnBrk="1" hangingPunct="1"/>
            <a:endParaRPr lang="en-US" altLang="zh-CN" sz="1600" smtClean="0"/>
          </a:p>
          <a:p>
            <a:pPr eaLnBrk="1" hangingPunct="1"/>
            <a:endParaRPr lang="en-US" altLang="zh-CN" sz="1600" smtClean="0"/>
          </a:p>
          <a:p>
            <a:pPr eaLnBrk="1" hangingPunct="1"/>
            <a:r>
              <a:rPr lang="en-US" altLang="zh-CN" sz="1600" smtClean="0"/>
              <a:t>However, if getLocation() is private, it can not be used by Car directly. </a:t>
            </a:r>
            <a:endParaRPr lang="zh-CN" altLang="zh-CN" sz="1600" smtClean="0"/>
          </a:p>
          <a:p>
            <a:pPr eaLnBrk="1" hangingPunct="1"/>
            <a:endParaRPr lang="zh-CN" altLang="en-US" smtClean="0"/>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内容占位符 2"/>
          <p:cNvSpPr>
            <a:spLocks noGrp="1"/>
          </p:cNvSpPr>
          <p:nvPr>
            <p:ph idx="1"/>
          </p:nvPr>
        </p:nvSpPr>
        <p:spPr>
          <a:xfrm>
            <a:off x="306388" y="693738"/>
            <a:ext cx="8229600" cy="6164262"/>
          </a:xfrm>
          <a:solidFill>
            <a:schemeClr val="bg1"/>
          </a:solidFill>
        </p:spPr>
        <p:txBody>
          <a:bodyPr/>
          <a:lstStyle/>
          <a:p>
            <a:pPr eaLnBrk="1" hangingPunct="1"/>
            <a:r>
              <a:rPr lang="en-US" altLang="zh-CN" sz="1600" smtClean="0"/>
              <a:t>class Car {</a:t>
            </a:r>
            <a:endParaRPr lang="zh-CN" altLang="zh-CN" sz="1600" smtClean="0"/>
          </a:p>
          <a:p>
            <a:pPr eaLnBrk="1" hangingPunct="1"/>
            <a:r>
              <a:rPr lang="en-US" altLang="zh-CN" sz="1600" smtClean="0"/>
              <a:t>	private int weight;</a:t>
            </a:r>
            <a:endParaRPr lang="zh-CN" altLang="zh-CN" sz="1600" smtClean="0"/>
          </a:p>
          <a:p>
            <a:pPr eaLnBrk="1" hangingPunct="1"/>
            <a:r>
              <a:rPr lang="en-US" altLang="zh-CN" sz="1600" smtClean="0"/>
              <a:t>	private String name;</a:t>
            </a:r>
            <a:endParaRPr lang="zh-CN" altLang="zh-CN" sz="1600" smtClean="0"/>
          </a:p>
          <a:p>
            <a:pPr eaLnBrk="1" hangingPunct="1"/>
            <a:r>
              <a:rPr lang="en-US" altLang="zh-CN" sz="1600" smtClean="0"/>
              <a:t>	public boolean equals(Object obj) {</a:t>
            </a:r>
            <a:endParaRPr lang="zh-CN" altLang="zh-CN" sz="1600" smtClean="0"/>
          </a:p>
          <a:p>
            <a:pPr eaLnBrk="1" hangingPunct="1"/>
            <a:r>
              <a:rPr lang="en-US" altLang="zh-CN" sz="1600" smtClean="0"/>
              <a:t>		if (this == obj)</a:t>
            </a:r>
            <a:endParaRPr lang="zh-CN" altLang="zh-CN" sz="1600" smtClean="0"/>
          </a:p>
          <a:p>
            <a:pPr eaLnBrk="1" hangingPunct="1"/>
            <a:r>
              <a:rPr lang="en-US" altLang="zh-CN" sz="1600" smtClean="0"/>
              <a:t>			return true;</a:t>
            </a:r>
            <a:endParaRPr lang="zh-CN" altLang="zh-CN" sz="1600" smtClean="0"/>
          </a:p>
          <a:p>
            <a:pPr eaLnBrk="1" hangingPunct="1"/>
            <a:r>
              <a:rPr lang="en-US" altLang="zh-CN" sz="1600" smtClean="0"/>
              <a:t>		if (obj == null)</a:t>
            </a:r>
            <a:endParaRPr lang="zh-CN" altLang="zh-CN" sz="1600" smtClean="0"/>
          </a:p>
          <a:p>
            <a:pPr eaLnBrk="1" hangingPunct="1"/>
            <a:r>
              <a:rPr lang="en-US" altLang="zh-CN" sz="1600" smtClean="0"/>
              <a:t>			return false;</a:t>
            </a:r>
            <a:endParaRPr lang="zh-CN" altLang="zh-CN" sz="1600" smtClean="0"/>
          </a:p>
          <a:p>
            <a:pPr eaLnBrk="1" hangingPunct="1"/>
            <a:r>
              <a:rPr lang="en-US" altLang="zh-CN" sz="1600" smtClean="0"/>
              <a:t>		if (getClass() != obj.getClass())</a:t>
            </a:r>
            <a:endParaRPr lang="zh-CN" altLang="zh-CN" sz="1600" smtClean="0"/>
          </a:p>
          <a:p>
            <a:pPr eaLnBrk="1" hangingPunct="1"/>
            <a:r>
              <a:rPr lang="en-US" altLang="zh-CN" sz="1600" smtClean="0"/>
              <a:t>			return false;		</a:t>
            </a:r>
            <a:endParaRPr lang="zh-CN" altLang="zh-CN" sz="1600" smtClean="0"/>
          </a:p>
          <a:p>
            <a:pPr eaLnBrk="1" hangingPunct="1"/>
            <a:r>
              <a:rPr lang="en-US" altLang="zh-CN" sz="1600" smtClean="0"/>
              <a:t>		// object must be Car at this point</a:t>
            </a:r>
            <a:endParaRPr lang="zh-CN" altLang="zh-CN" sz="1600" smtClean="0"/>
          </a:p>
          <a:p>
            <a:pPr eaLnBrk="1" hangingPunct="1"/>
            <a:r>
              <a:rPr lang="en-US" altLang="zh-CN" sz="1600" smtClean="0"/>
              <a:t>		Car other = (Car) obj;</a:t>
            </a:r>
            <a:endParaRPr lang="zh-CN" altLang="zh-CN" sz="1600" smtClean="0"/>
          </a:p>
          <a:p>
            <a:pPr eaLnBrk="1" hangingPunct="1"/>
            <a:r>
              <a:rPr lang="en-US" altLang="zh-CN" sz="1600" smtClean="0"/>
              <a:t>		if (name == null) {</a:t>
            </a:r>
            <a:endParaRPr lang="zh-CN" altLang="zh-CN" sz="1600" smtClean="0"/>
          </a:p>
          <a:p>
            <a:pPr eaLnBrk="1" hangingPunct="1"/>
            <a:r>
              <a:rPr lang="en-US" altLang="zh-CN" sz="1600" smtClean="0"/>
              <a:t>			if (other.name != null)</a:t>
            </a:r>
            <a:endParaRPr lang="zh-CN" altLang="zh-CN" sz="1600" smtClean="0"/>
          </a:p>
          <a:p>
            <a:pPr eaLnBrk="1" hangingPunct="1"/>
            <a:r>
              <a:rPr lang="en-US" altLang="zh-CN" sz="1600" smtClean="0"/>
              <a:t>				return false;</a:t>
            </a:r>
            <a:endParaRPr lang="zh-CN" altLang="zh-CN" sz="1600" smtClean="0"/>
          </a:p>
          <a:p>
            <a:pPr eaLnBrk="1" hangingPunct="1"/>
            <a:r>
              <a:rPr lang="en-US" altLang="zh-CN" sz="1600" smtClean="0"/>
              <a:t>		} else if (!name.equals(other.name))</a:t>
            </a:r>
            <a:endParaRPr lang="zh-CN" altLang="zh-CN" sz="1600" smtClean="0"/>
          </a:p>
          <a:p>
            <a:pPr eaLnBrk="1" hangingPunct="1"/>
            <a:r>
              <a:rPr lang="en-US" altLang="zh-CN" sz="1600" smtClean="0"/>
              <a:t>			return false;</a:t>
            </a:r>
            <a:endParaRPr lang="zh-CN" altLang="zh-CN" sz="1600" smtClean="0"/>
          </a:p>
          <a:p>
            <a:pPr eaLnBrk="1" hangingPunct="1"/>
            <a:r>
              <a:rPr lang="en-US" altLang="zh-CN" sz="1600" smtClean="0"/>
              <a:t>		if (weight != other.weight)</a:t>
            </a:r>
            <a:endParaRPr lang="zh-CN" altLang="zh-CN" sz="1600" smtClean="0"/>
          </a:p>
          <a:p>
            <a:pPr eaLnBrk="1" hangingPunct="1"/>
            <a:r>
              <a:rPr lang="en-US" altLang="zh-CN" sz="1600" smtClean="0"/>
              <a:t>			return false;</a:t>
            </a:r>
            <a:endParaRPr lang="zh-CN" altLang="zh-CN" sz="1600" smtClean="0"/>
          </a:p>
          <a:p>
            <a:pPr eaLnBrk="1" hangingPunct="1"/>
            <a:r>
              <a:rPr lang="en-US" altLang="zh-CN" sz="1600" smtClean="0"/>
              <a:t>		return true;</a:t>
            </a:r>
            <a:endParaRPr lang="zh-CN" altLang="zh-CN" sz="1600" smtClean="0"/>
          </a:p>
          <a:p>
            <a:pPr eaLnBrk="1" hangingPunct="1"/>
            <a:r>
              <a:rPr lang="en-US" altLang="zh-CN" sz="1600" smtClean="0"/>
              <a:t>	} </a:t>
            </a:r>
            <a:endParaRPr lang="zh-CN" altLang="zh-CN" sz="1600" smtClean="0"/>
          </a:p>
          <a:p>
            <a:pPr eaLnBrk="1" hangingPunct="1"/>
            <a:r>
              <a:rPr lang="en-US" altLang="zh-CN" sz="1600" smtClean="0"/>
              <a:t>}</a:t>
            </a:r>
            <a:endParaRPr lang="zh-CN" altLang="zh-CN" sz="1600" smtClean="0"/>
          </a:p>
          <a:p>
            <a:pPr eaLnBrk="1" hangingPunct="1"/>
            <a:endParaRPr lang="zh-CN" altLang="en-US" sz="1600" smtClean="0"/>
          </a:p>
        </p:txBody>
      </p:sp>
      <p:sp>
        <p:nvSpPr>
          <p:cNvPr id="2" name="标题 1"/>
          <p:cNvSpPr>
            <a:spLocks noGrp="1"/>
          </p:cNvSpPr>
          <p:nvPr>
            <p:ph type="title"/>
          </p:nvPr>
        </p:nvSpPr>
        <p:spPr>
          <a:xfrm>
            <a:off x="50801" y="0"/>
            <a:ext cx="8229600" cy="1143000"/>
          </a:xfrm>
        </p:spPr>
        <p:txBody>
          <a:bodyPr/>
          <a:lstStyle/>
          <a:p>
            <a:pPr eaLnBrk="1" hangingPunct="1">
              <a:defRPr/>
            </a:pPr>
            <a:r>
              <a:rPr lang="en-US" altLang="zh-CN" sz="3075" dirty="0" smtClean="0"/>
              <a:t>equals()</a:t>
            </a:r>
            <a:endParaRPr lang="zh-CN" altLang="en-US" sz="3075" dirty="0"/>
          </a:p>
        </p:txBody>
      </p:sp>
      <p:sp>
        <p:nvSpPr>
          <p:cNvPr id="7" name="灯片编号占位符 6"/>
          <p:cNvSpPr>
            <a:spLocks noGrp="1"/>
          </p:cNvSpPr>
          <p:nvPr>
            <p:ph type="sldNum" sz="quarter" idx="12"/>
          </p:nvPr>
        </p:nvSpPr>
        <p:spPr/>
        <p:txBody>
          <a:bodyPr/>
          <a:lstStyle/>
          <a:p>
            <a:pPr>
              <a:defRPr/>
            </a:pPr>
            <a:fld id="{2E58F258-5F3B-459A-9835-D293C33B14D0}" type="slidenum">
              <a:rPr lang="zh-CN" altLang="en-US"/>
              <a:pPr>
                <a:defRPr/>
              </a:pPr>
              <a:t>100</a:t>
            </a:fld>
            <a:endParaRPr lang="zh-CN" altLang="en-US"/>
          </a:p>
        </p:txBody>
      </p:sp>
    </p:spTree>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equals()</a:t>
            </a:r>
            <a:endParaRPr lang="zh-CN" altLang="en-US" sz="3075" dirty="0"/>
          </a:p>
        </p:txBody>
      </p:sp>
      <p:sp>
        <p:nvSpPr>
          <p:cNvPr id="3" name="内容占位符 2"/>
          <p:cNvSpPr>
            <a:spLocks noGrp="1"/>
          </p:cNvSpPr>
          <p:nvPr>
            <p:ph idx="1"/>
          </p:nvPr>
        </p:nvSpPr>
        <p:spPr/>
        <p:txBody>
          <a:bodyPr>
            <a:normAutofit/>
          </a:bodyPr>
          <a:lstStyle/>
          <a:p>
            <a:pPr marL="273844" indent="-191691" eaLnBrk="1" hangingPunct="1">
              <a:defRPr/>
            </a:pPr>
            <a:r>
              <a:rPr lang="en-US" altLang="zh-CN" sz="2025" dirty="0" smtClean="0"/>
              <a:t>The implementation of the equals() method usually follows these steps:</a:t>
            </a:r>
            <a:endParaRPr lang="zh-CN" altLang="zh-CN" sz="2025" dirty="0" smtClean="0"/>
          </a:p>
          <a:p>
            <a:pPr marL="465535" lvl="1" eaLnBrk="1" hangingPunct="1">
              <a:spcBef>
                <a:spcPts val="244"/>
              </a:spcBef>
              <a:defRPr/>
            </a:pPr>
            <a:r>
              <a:rPr lang="en-US" altLang="zh-CN" sz="1725" dirty="0" smtClean="0"/>
              <a:t>Firstly use the equality == operator to check if the argument is the reference to this object. This saves time when actual comparison is costly;</a:t>
            </a:r>
            <a:r>
              <a:rPr lang="zh-CN" altLang="en-US" sz="1725" dirty="0" smtClean="0"/>
              <a:t>首先比较是否是同一对象</a:t>
            </a:r>
            <a:endParaRPr lang="zh-CN" altLang="zh-CN" sz="1725" dirty="0" smtClean="0"/>
          </a:p>
          <a:p>
            <a:pPr marL="465535" lvl="1" eaLnBrk="1" hangingPunct="1">
              <a:spcBef>
                <a:spcPts val="244"/>
              </a:spcBef>
              <a:defRPr/>
            </a:pPr>
            <a:r>
              <a:rPr lang="en-US" altLang="zh-CN" sz="1725" dirty="0" smtClean="0"/>
              <a:t>Check that the argument is not null and it is of the correct type;</a:t>
            </a:r>
          </a:p>
          <a:p>
            <a:pPr marL="465535" lvl="1" eaLnBrk="1" hangingPunct="1">
              <a:spcBef>
                <a:spcPts val="244"/>
              </a:spcBef>
              <a:defRPr/>
            </a:pPr>
            <a:r>
              <a:rPr lang="zh-CN" altLang="en-US" sz="1725" dirty="0" smtClean="0"/>
              <a:t>然后比较是否为空对象以及对象类型是否相同</a:t>
            </a:r>
            <a:endParaRPr lang="zh-CN" altLang="zh-CN" sz="1725" dirty="0" smtClean="0"/>
          </a:p>
          <a:p>
            <a:pPr marL="465535" lvl="1" eaLnBrk="1" hangingPunct="1">
              <a:spcBef>
                <a:spcPts val="244"/>
              </a:spcBef>
              <a:defRPr/>
            </a:pPr>
            <a:r>
              <a:rPr lang="en-US" altLang="zh-CN" sz="1725" dirty="0" smtClean="0"/>
              <a:t>The correct type could be any class or interface that one or more classes agree to implement for providing the comparison besides the same type or class as shown in the example above.</a:t>
            </a:r>
            <a:endParaRPr lang="zh-CN" altLang="zh-CN" sz="1725" dirty="0" smtClean="0"/>
          </a:p>
          <a:p>
            <a:pPr marL="465535" lvl="1" eaLnBrk="1" hangingPunct="1">
              <a:spcBef>
                <a:spcPts val="244"/>
              </a:spcBef>
              <a:defRPr/>
            </a:pPr>
            <a:r>
              <a:rPr lang="en-US" altLang="zh-CN" sz="1725" dirty="0"/>
              <a:t>Cast the method argument to the correct type. </a:t>
            </a:r>
            <a:endParaRPr lang="en-US" altLang="zh-CN" sz="1725" dirty="0" smtClean="0"/>
          </a:p>
          <a:p>
            <a:pPr marL="465535" lvl="1" eaLnBrk="1" hangingPunct="1">
              <a:spcBef>
                <a:spcPts val="244"/>
              </a:spcBef>
              <a:defRPr/>
            </a:pPr>
            <a:r>
              <a:rPr lang="zh-CN" altLang="en-US" sz="1725" dirty="0" smtClean="0"/>
              <a:t>将对象转换成正确类型</a:t>
            </a:r>
            <a:endParaRPr lang="zh-CN" altLang="zh-CN" sz="1725" dirty="0"/>
          </a:p>
          <a:p>
            <a:pPr marL="465535" lvl="1" eaLnBrk="1" hangingPunct="1">
              <a:spcBef>
                <a:spcPts val="244"/>
              </a:spcBef>
              <a:defRPr/>
            </a:pPr>
            <a:r>
              <a:rPr lang="en-US" altLang="zh-CN" sz="1725" dirty="0"/>
              <a:t>Compare significant variables of both, the argument object and this object and check if they are equal</a:t>
            </a:r>
            <a:r>
              <a:rPr lang="en-US" altLang="zh-CN" sz="1725" dirty="0" smtClean="0"/>
              <a:t>.</a:t>
            </a:r>
          </a:p>
          <a:p>
            <a:pPr marL="465535" lvl="1" eaLnBrk="1" hangingPunct="1">
              <a:spcBef>
                <a:spcPts val="244"/>
              </a:spcBef>
              <a:defRPr/>
            </a:pPr>
            <a:r>
              <a:rPr lang="zh-CN" altLang="en-US" sz="1725" dirty="0" smtClean="0"/>
              <a:t>比较重要双方的重要变量是否相同</a:t>
            </a:r>
            <a:endParaRPr lang="zh-CN" altLang="zh-CN" sz="1725" dirty="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E9B959A3-941F-4742-ACD5-B3E3578138D0}" type="slidenum">
              <a:rPr lang="zh-CN" altLang="en-US"/>
              <a:pPr>
                <a:defRPr/>
              </a:pPr>
              <a:t>101</a:t>
            </a:fld>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hashCode()</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Invoking hashCode() on an object returns the object's hash code. </a:t>
            </a:r>
          </a:p>
          <a:p>
            <a:pPr marL="273844" indent="-191691" eaLnBrk="1" hangingPunct="1">
              <a:defRPr/>
            </a:pPr>
            <a:r>
              <a:rPr lang="en-US" altLang="zh-CN" sz="2025" dirty="0" smtClean="0"/>
              <a:t>The hash code is an integer that can be used to store the object in a hash set so that it can be located quickly.</a:t>
            </a:r>
          </a:p>
          <a:p>
            <a:pPr marL="273844" indent="-191691" eaLnBrk="1" hangingPunct="1">
              <a:defRPr/>
            </a:pPr>
            <a:r>
              <a:rPr lang="en-US" altLang="zh-CN" sz="2025" dirty="0" smtClean="0"/>
              <a:t>The hashCode() implemented in the Object class returns the internal memory address of the object in hexadecimal.</a:t>
            </a:r>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087C750A-1D47-4EB2-85AD-B406BBFE9A4C}" type="slidenum">
              <a:rPr lang="zh-CN" altLang="en-US"/>
              <a:pPr>
                <a:defRPr/>
              </a:pPr>
              <a:t>102</a:t>
            </a:fld>
            <a:endParaRPr lang="zh-CN" alt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hashCode()</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If two objects are equal, their hash code must be same.</a:t>
            </a:r>
          </a:p>
          <a:p>
            <a:pPr marL="273844" indent="-191691" eaLnBrk="1" hangingPunct="1">
              <a:defRPr/>
            </a:pPr>
            <a:r>
              <a:rPr lang="en-US" altLang="zh-CN" sz="2025" dirty="0" smtClean="0"/>
              <a:t>a user class should override the hashCode() method whenever the equals() method is overridden.</a:t>
            </a:r>
          </a:p>
          <a:p>
            <a:pPr marL="273844" indent="-191691" eaLnBrk="1" hangingPunct="1">
              <a:defRPr/>
            </a:pPr>
            <a:r>
              <a:rPr lang="en-US" altLang="zh-CN" sz="2025" dirty="0" smtClean="0"/>
              <a:t>Two unequal objects may have the same hash code, but a hashCode() implementation should avoid too many such cases.</a:t>
            </a:r>
            <a:endParaRPr lang="zh-CN" altLang="en-US" sz="2025" dirty="0"/>
          </a:p>
        </p:txBody>
      </p:sp>
      <p:sp>
        <p:nvSpPr>
          <p:cNvPr id="6" name="灯片编号占位符 5"/>
          <p:cNvSpPr>
            <a:spLocks noGrp="1"/>
          </p:cNvSpPr>
          <p:nvPr>
            <p:ph type="sldNum" sz="quarter" idx="12"/>
          </p:nvPr>
        </p:nvSpPr>
        <p:spPr/>
        <p:txBody>
          <a:bodyPr/>
          <a:lstStyle/>
          <a:p>
            <a:pPr>
              <a:defRPr/>
            </a:pPr>
            <a:fld id="{55499E51-98AE-4206-B6AF-33697C0F9C53}" type="slidenum">
              <a:rPr lang="zh-CN" altLang="en-US"/>
              <a:pPr>
                <a:defRPr/>
              </a:pPr>
              <a:t>103</a:t>
            </a:fld>
            <a:endParaRPr lang="zh-CN" alt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hashCode()</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The hash code for a String object is computed as </a:t>
            </a:r>
            <a:endParaRPr lang="zh-CN" altLang="zh-CN" sz="2025" dirty="0" smtClean="0"/>
          </a:p>
          <a:p>
            <a:pPr marL="273844" indent="-191691" eaLnBrk="1" hangingPunct="1">
              <a:defRPr/>
            </a:pPr>
            <a:endParaRPr lang="zh-CN" altLang="en-US" sz="2025" dirty="0"/>
          </a:p>
        </p:txBody>
      </p:sp>
      <p:sp>
        <p:nvSpPr>
          <p:cNvPr id="131076"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endParaRPr lang="zh-CN" altLang="en-US"/>
          </a:p>
        </p:txBody>
      </p:sp>
      <p:pic>
        <p:nvPicPr>
          <p:cNvPr id="131077"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21408" y="2588895"/>
            <a:ext cx="4518152" cy="34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8" name="Rectangle 3"/>
          <p:cNvSpPr>
            <a:spLocks noChangeArrowheads="1"/>
          </p:cNvSpPr>
          <p:nvPr/>
        </p:nvSpPr>
        <p:spPr bwMode="auto">
          <a:xfrm>
            <a:off x="0" y="619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endParaRPr lang="zh-CN" altLang="zh-CN">
              <a:latin typeface="Arial" panose="020B0604020202020204" pitchFamily="34"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a:defRPr/>
            </a:pPr>
            <a:fld id="{7D2FBB6C-AA52-4531-AE77-6C5C6D7D3394}" type="slidenum">
              <a:rPr lang="zh-CN" altLang="en-US"/>
              <a:pPr>
                <a:defRPr/>
              </a:pPr>
              <a:t>104</a:t>
            </a:fld>
            <a:endParaRPr lang="zh-CN" alt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class Car {</a:t>
            </a:r>
            <a:endParaRPr lang="zh-CN" altLang="zh-CN" sz="2025" dirty="0" smtClean="0"/>
          </a:p>
          <a:p>
            <a:pPr marL="273844" indent="-191691" eaLnBrk="1" hangingPunct="1">
              <a:defRPr/>
            </a:pPr>
            <a:r>
              <a:rPr lang="en-US" altLang="zh-CN" sz="2025" dirty="0" smtClean="0"/>
              <a:t>	private int weight;</a:t>
            </a:r>
            <a:endParaRPr lang="zh-CN" altLang="zh-CN" sz="2025" dirty="0" smtClean="0"/>
          </a:p>
          <a:p>
            <a:pPr marL="273844" indent="-191691" eaLnBrk="1" hangingPunct="1">
              <a:defRPr/>
            </a:pPr>
            <a:r>
              <a:rPr lang="en-US" altLang="zh-CN" sz="2025" dirty="0" smtClean="0"/>
              <a:t>	private String name;</a:t>
            </a:r>
            <a:endParaRPr lang="zh-CN" altLang="zh-CN" sz="2025" dirty="0" smtClean="0"/>
          </a:p>
          <a:p>
            <a:pPr marL="273844" indent="-191691" eaLnBrk="1" hangingPunct="1">
              <a:defRPr/>
            </a:pPr>
            <a:r>
              <a:rPr lang="en-US" altLang="zh-CN" sz="2025" dirty="0" smtClean="0"/>
              <a:t>	public int hashCode() {</a:t>
            </a:r>
            <a:endParaRPr lang="zh-CN" altLang="zh-CN" sz="2025" dirty="0" smtClean="0"/>
          </a:p>
          <a:p>
            <a:pPr marL="273844" indent="-191691" eaLnBrk="1" hangingPunct="1">
              <a:defRPr/>
            </a:pPr>
            <a:r>
              <a:rPr lang="en-US" altLang="zh-CN" sz="2025" dirty="0" smtClean="0"/>
              <a:t>		final int prime = 31;</a:t>
            </a:r>
            <a:endParaRPr lang="zh-CN" altLang="zh-CN" sz="2025" dirty="0" smtClean="0"/>
          </a:p>
          <a:p>
            <a:pPr marL="273844" indent="-191691" eaLnBrk="1" hangingPunct="1">
              <a:defRPr/>
            </a:pPr>
            <a:r>
              <a:rPr lang="en-US" altLang="zh-CN" sz="2025" dirty="0" smtClean="0"/>
              <a:t>		int result = 1;</a:t>
            </a:r>
            <a:endParaRPr lang="zh-CN" altLang="zh-CN" sz="2025" dirty="0" smtClean="0"/>
          </a:p>
          <a:p>
            <a:pPr marL="273844" indent="-191691" eaLnBrk="1" hangingPunct="1">
              <a:defRPr/>
            </a:pPr>
            <a:r>
              <a:rPr lang="en-US" altLang="zh-CN" sz="2025" dirty="0" smtClean="0"/>
              <a:t>		result = prime * result + ((name == null) ? 0 : </a:t>
            </a:r>
            <a:r>
              <a:rPr lang="en-US" altLang="zh-CN" sz="2025" dirty="0" err="1" smtClean="0"/>
              <a:t>name.hashCode</a:t>
            </a:r>
            <a:r>
              <a:rPr lang="en-US" altLang="zh-CN" sz="2025" dirty="0" smtClean="0"/>
              <a:t>());</a:t>
            </a:r>
            <a:endParaRPr lang="zh-CN" altLang="zh-CN" sz="2025" dirty="0" smtClean="0"/>
          </a:p>
          <a:p>
            <a:pPr marL="273844" indent="-191691" eaLnBrk="1" hangingPunct="1">
              <a:defRPr/>
            </a:pPr>
            <a:r>
              <a:rPr lang="en-US" altLang="zh-CN" sz="2025" dirty="0" smtClean="0"/>
              <a:t>		result = prime * result + weight;</a:t>
            </a:r>
            <a:endParaRPr lang="zh-CN" altLang="zh-CN" sz="2025" dirty="0" smtClean="0"/>
          </a:p>
          <a:p>
            <a:pPr marL="273844" indent="-191691" eaLnBrk="1" hangingPunct="1">
              <a:defRPr/>
            </a:pPr>
            <a:r>
              <a:rPr lang="en-US" altLang="zh-CN" sz="2025" dirty="0" smtClean="0"/>
              <a:t>		return result;</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hashCode()</a:t>
            </a:r>
            <a:endParaRPr lang="zh-CN" altLang="en-US" sz="3075" dirty="0"/>
          </a:p>
        </p:txBody>
      </p:sp>
      <p:sp>
        <p:nvSpPr>
          <p:cNvPr id="7" name="灯片编号占位符 6"/>
          <p:cNvSpPr>
            <a:spLocks noGrp="1"/>
          </p:cNvSpPr>
          <p:nvPr>
            <p:ph type="sldNum" sz="quarter" idx="12"/>
          </p:nvPr>
        </p:nvSpPr>
        <p:spPr/>
        <p:txBody>
          <a:bodyPr/>
          <a:lstStyle/>
          <a:p>
            <a:pPr>
              <a:defRPr/>
            </a:pPr>
            <a:fld id="{9A57DCB5-3276-4C9C-9580-D36722C88185}" type="slidenum">
              <a:rPr lang="zh-CN" altLang="en-US"/>
              <a:pPr>
                <a:defRPr/>
              </a:pPr>
              <a:t>105</a:t>
            </a:fld>
            <a:endParaRPr lang="zh-CN" altLang="en-US"/>
          </a:p>
        </p:txBody>
      </p:sp>
      <p:sp>
        <p:nvSpPr>
          <p:cNvPr id="4" name="内容占位符 3"/>
          <p:cNvSpPr>
            <a:spLocks noGrp="1"/>
          </p:cNvSpPr>
          <p:nvPr>
            <p:ph sz="half" idx="4294967295"/>
          </p:nvPr>
        </p:nvSpPr>
        <p:spPr>
          <a:xfrm>
            <a:off x="4822825" y="1125538"/>
            <a:ext cx="4321175" cy="1223962"/>
          </a:xfrm>
        </p:spPr>
        <p:txBody>
          <a:bodyPr>
            <a:normAutofit fontScale="92500" lnSpcReduction="10000"/>
          </a:bodyPr>
          <a:lstStyle/>
          <a:p>
            <a:pPr marL="273844" indent="-191691" eaLnBrk="1" hangingPunct="1">
              <a:defRPr/>
            </a:pPr>
            <a:r>
              <a:rPr lang="en-US" altLang="zh-CN" sz="2025" dirty="0" smtClean="0"/>
              <a:t>One of the algorithms sums up all the products of all the member variables with different prime numbers.</a:t>
            </a:r>
            <a:endParaRPr lang="zh-CN" altLang="en-US" sz="2025" dirty="0"/>
          </a:p>
        </p:txBody>
      </p:sp>
    </p:spTree>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clone()</a:t>
            </a:r>
            <a:endParaRPr lang="zh-CN" altLang="en-US" sz="3075" dirty="0"/>
          </a:p>
        </p:txBody>
      </p:sp>
      <p:sp>
        <p:nvSpPr>
          <p:cNvPr id="3" name="内容占位符 2"/>
          <p:cNvSpPr>
            <a:spLocks noGrp="1"/>
          </p:cNvSpPr>
          <p:nvPr>
            <p:ph idx="1"/>
          </p:nvPr>
        </p:nvSpPr>
        <p:spPr>
          <a:xfrm>
            <a:off x="323850" y="1196975"/>
            <a:ext cx="8640763" cy="1655763"/>
          </a:xfrm>
        </p:spPr>
        <p:txBody>
          <a:bodyPr/>
          <a:lstStyle/>
          <a:p>
            <a:pPr marL="273844" indent="-191691" eaLnBrk="1" hangingPunct="1">
              <a:defRPr/>
            </a:pPr>
            <a:r>
              <a:rPr lang="en-US" altLang="zh-CN" sz="2025" dirty="0" smtClean="0"/>
              <a:t>The assignment of one reference to another merely creates another reference to the same object.</a:t>
            </a:r>
            <a:endParaRPr lang="zh-CN" altLang="en-US" sz="2025" dirty="0"/>
          </a:p>
        </p:txBody>
      </p:sp>
      <p:sp>
        <p:nvSpPr>
          <p:cNvPr id="6" name="灯片编号占位符 5"/>
          <p:cNvSpPr>
            <a:spLocks noGrp="1"/>
          </p:cNvSpPr>
          <p:nvPr>
            <p:ph type="sldNum" sz="quarter" idx="12"/>
          </p:nvPr>
        </p:nvSpPr>
        <p:spPr/>
        <p:txBody>
          <a:bodyPr/>
          <a:lstStyle/>
          <a:p>
            <a:pPr>
              <a:defRPr/>
            </a:pPr>
            <a:fld id="{E90DF019-F231-4EBC-814D-A7E76A7BD6BD}" type="slidenum">
              <a:rPr lang="zh-CN" altLang="en-US"/>
              <a:pPr>
                <a:defRPr/>
              </a:pPr>
              <a:t>106</a:t>
            </a:fld>
            <a:endParaRPr lang="zh-CN" alt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内容占位符 2"/>
          <p:cNvSpPr>
            <a:spLocks noGrp="1"/>
          </p:cNvSpPr>
          <p:nvPr>
            <p:ph idx="1"/>
          </p:nvPr>
        </p:nvSpPr>
        <p:spPr>
          <a:xfrm>
            <a:off x="0" y="1481138"/>
            <a:ext cx="5008563" cy="5086350"/>
          </a:xfrm>
          <a:solidFill>
            <a:schemeClr val="bg1"/>
          </a:solidFill>
        </p:spPr>
        <p:txBody>
          <a:bodyPr/>
          <a:lstStyle/>
          <a:p>
            <a:pPr eaLnBrk="1" hangingPunct="1"/>
            <a:r>
              <a:rPr lang="en-US" altLang="zh-CN" sz="1800" dirty="0" smtClean="0"/>
              <a:t>public class </a:t>
            </a:r>
            <a:r>
              <a:rPr lang="en-US" altLang="zh-CN" sz="1800" dirty="0" err="1" smtClean="0"/>
              <a:t>ObjectAssignment</a:t>
            </a:r>
            <a:r>
              <a:rPr lang="en-US" altLang="zh-CN" sz="1800" dirty="0" smtClean="0"/>
              <a:t> {</a:t>
            </a:r>
            <a:endParaRPr lang="zh-CN" altLang="zh-CN" sz="1800" dirty="0" smtClean="0"/>
          </a:p>
          <a:p>
            <a:pPr eaLnBrk="1" hangingPunct="1"/>
            <a:r>
              <a:rPr lang="en-US" altLang="zh-CN" sz="1800" dirty="0" smtClean="0"/>
              <a:t>    public static void main(String[] </a:t>
            </a:r>
            <a:r>
              <a:rPr lang="en-US" altLang="zh-CN" sz="1800" dirty="0" err="1" smtClean="0"/>
              <a:t>args</a:t>
            </a:r>
            <a:r>
              <a:rPr lang="en-US" altLang="zh-CN" sz="1800" dirty="0" smtClean="0"/>
              <a:t>) {</a:t>
            </a:r>
            <a:endParaRPr lang="zh-CN" altLang="zh-CN" sz="1800" dirty="0" smtClean="0"/>
          </a:p>
          <a:p>
            <a:pPr eaLnBrk="1" hangingPunct="1"/>
            <a:r>
              <a:rPr lang="en-US" altLang="zh-CN" sz="1800" dirty="0" smtClean="0"/>
              <a:t>        Car </a:t>
            </a:r>
            <a:r>
              <a:rPr lang="en-US" altLang="zh-CN" sz="1800" dirty="0" smtClean="0"/>
              <a:t>a = new Car(1,2);</a:t>
            </a:r>
            <a:endParaRPr lang="zh-CN" altLang="zh-CN" sz="1800" dirty="0" smtClean="0"/>
          </a:p>
          <a:p>
            <a:pPr eaLnBrk="1" hangingPunct="1"/>
            <a:r>
              <a:rPr lang="en-US" altLang="zh-CN" sz="1800" dirty="0" smtClean="0"/>
              <a:t>        Car b = new Car(1,2);</a:t>
            </a:r>
            <a:endParaRPr lang="zh-CN" altLang="zh-CN" sz="1800" dirty="0" smtClean="0"/>
          </a:p>
          <a:p>
            <a:pPr eaLnBrk="1" hangingPunct="1"/>
            <a:r>
              <a:rPr lang="en-US" altLang="zh-CN" sz="1800" dirty="0" smtClean="0"/>
              <a:t>        b = a;</a:t>
            </a:r>
            <a:endParaRPr lang="zh-CN" altLang="zh-CN" sz="1800" dirty="0" smtClean="0"/>
          </a:p>
          <a:p>
            <a:pPr eaLnBrk="1" hangingPunct="1"/>
            <a:r>
              <a:rPr lang="en-US" altLang="zh-CN" sz="1800" dirty="0" smtClean="0"/>
              <a:t>        if (a==b) {</a:t>
            </a:r>
            <a:endParaRPr lang="zh-CN" altLang="zh-CN" sz="1800" dirty="0" smtClean="0"/>
          </a:p>
          <a:p>
            <a:pPr eaLnBrk="1" hangingPunct="1"/>
            <a:r>
              <a:rPr lang="en-US" altLang="zh-CN" sz="1800" dirty="0" smtClean="0"/>
              <a:t>            </a:t>
            </a:r>
            <a:r>
              <a:rPr lang="en-US" altLang="zh-CN" sz="1800" dirty="0" err="1" smtClean="0"/>
              <a:t>System.out.println</a:t>
            </a:r>
            <a:r>
              <a:rPr lang="en-US" altLang="zh-CN" sz="1800" dirty="0" smtClean="0"/>
              <a:t>("a and b point to the same car.");</a:t>
            </a:r>
            <a:endParaRPr lang="zh-CN" altLang="zh-CN" sz="1800" dirty="0" smtClean="0"/>
          </a:p>
          <a:p>
            <a:pPr eaLnBrk="1" hangingPunct="1"/>
            <a:r>
              <a:rPr lang="en-US" altLang="zh-CN" sz="1800" dirty="0" smtClean="0"/>
              <a:t>        } else{</a:t>
            </a:r>
            <a:endParaRPr lang="zh-CN" altLang="zh-CN" sz="1800" dirty="0" smtClean="0"/>
          </a:p>
          <a:p>
            <a:pPr eaLnBrk="1" hangingPunct="1"/>
            <a:r>
              <a:rPr lang="en-US" altLang="zh-CN" sz="1800" dirty="0" smtClean="0"/>
              <a:t>            </a:t>
            </a:r>
            <a:r>
              <a:rPr lang="en-US" altLang="zh-CN" sz="1800" dirty="0" err="1" smtClean="0"/>
              <a:t>System.out.println</a:t>
            </a:r>
            <a:r>
              <a:rPr lang="en-US" altLang="zh-CN" sz="1800" dirty="0" smtClean="0"/>
              <a:t>("a and b point to different cars.");</a:t>
            </a:r>
            <a:endParaRPr lang="zh-CN" altLang="zh-CN" sz="1800" dirty="0" smtClean="0"/>
          </a:p>
          <a:p>
            <a:pPr eaLnBrk="1" hangingPunct="1"/>
            <a:r>
              <a:rPr lang="en-US" altLang="zh-CN" sz="1800" dirty="0" smtClean="0"/>
              <a:t>        }</a:t>
            </a:r>
            <a:endParaRPr lang="zh-CN" altLang="zh-CN" sz="1800" dirty="0" smtClean="0"/>
          </a:p>
          <a:p>
            <a:pPr eaLnBrk="1" hangingPunct="1"/>
            <a:r>
              <a:rPr lang="en-US" altLang="zh-CN" sz="1800" dirty="0" smtClean="0"/>
              <a:t>    }</a:t>
            </a:r>
            <a:endParaRPr lang="zh-CN" altLang="zh-CN" sz="1800" dirty="0" smtClean="0"/>
          </a:p>
          <a:p>
            <a:pPr eaLnBrk="1" hangingPunct="1"/>
            <a:r>
              <a:rPr lang="en-US" altLang="zh-CN" sz="1800" dirty="0" smtClean="0"/>
              <a:t>}</a:t>
            </a:r>
            <a:endParaRPr lang="zh-CN" altLang="en-US" sz="1800" dirty="0" smtClean="0"/>
          </a:p>
        </p:txBody>
      </p:sp>
      <p:sp>
        <p:nvSpPr>
          <p:cNvPr id="2" name="标题 1"/>
          <p:cNvSpPr>
            <a:spLocks noGrp="1"/>
          </p:cNvSpPr>
          <p:nvPr>
            <p:ph type="title"/>
          </p:nvPr>
        </p:nvSpPr>
        <p:spPr/>
        <p:txBody>
          <a:bodyPr/>
          <a:lstStyle/>
          <a:p>
            <a:pPr eaLnBrk="1" hangingPunct="1">
              <a:defRPr/>
            </a:pPr>
            <a:r>
              <a:rPr lang="en-US" altLang="zh-CN" sz="3075" dirty="0" smtClean="0"/>
              <a:t>clone()</a:t>
            </a:r>
            <a:endParaRPr lang="zh-CN" altLang="en-US" sz="3075" dirty="0"/>
          </a:p>
        </p:txBody>
      </p:sp>
      <p:sp>
        <p:nvSpPr>
          <p:cNvPr id="7" name="灯片编号占位符 6"/>
          <p:cNvSpPr>
            <a:spLocks noGrp="1"/>
          </p:cNvSpPr>
          <p:nvPr>
            <p:ph type="sldNum" sz="quarter" idx="12"/>
          </p:nvPr>
        </p:nvSpPr>
        <p:spPr/>
        <p:txBody>
          <a:bodyPr/>
          <a:lstStyle/>
          <a:p>
            <a:pPr>
              <a:defRPr/>
            </a:pPr>
            <a:fld id="{A4FCC2EF-4812-48AC-ADE1-61708C2CF0BE}" type="slidenum">
              <a:rPr lang="zh-CN" altLang="en-US"/>
              <a:pPr>
                <a:defRPr/>
              </a:pPr>
              <a:t>107</a:t>
            </a:fld>
            <a:endParaRPr lang="zh-CN" altLang="en-US"/>
          </a:p>
        </p:txBody>
      </p:sp>
      <p:sp>
        <p:nvSpPr>
          <p:cNvPr id="4" name="内容占位符 3"/>
          <p:cNvSpPr>
            <a:spLocks noGrp="1"/>
          </p:cNvSpPr>
          <p:nvPr>
            <p:ph sz="half" idx="4294967295"/>
          </p:nvPr>
        </p:nvSpPr>
        <p:spPr>
          <a:xfrm>
            <a:off x="5105400" y="1481138"/>
            <a:ext cx="4038600" cy="4525962"/>
          </a:xfrm>
        </p:spPr>
        <p:txBody>
          <a:bodyPr/>
          <a:lstStyle/>
          <a:p>
            <a:pPr marL="273844" indent="-191691" eaLnBrk="1" hangingPunct="1">
              <a:defRPr/>
            </a:pPr>
            <a:r>
              <a:rPr lang="en-US" altLang="zh-CN" sz="2025" dirty="0" smtClean="0"/>
              <a:t>This kind of copy is known as a "shallow copy"</a:t>
            </a:r>
            <a:endParaRPr lang="zh-CN" altLang="en-US" sz="2025" dirty="0"/>
          </a:p>
        </p:txBody>
      </p:sp>
      <p:pic>
        <p:nvPicPr>
          <p:cNvPr id="1331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563" y="3354388"/>
            <a:ext cx="40767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内容占位符 2"/>
          <p:cNvSpPr>
            <a:spLocks noGrp="1"/>
          </p:cNvSpPr>
          <p:nvPr>
            <p:ph idx="1"/>
          </p:nvPr>
        </p:nvSpPr>
        <p:spPr>
          <a:xfrm>
            <a:off x="457200" y="1238505"/>
            <a:ext cx="8229600" cy="4525962"/>
          </a:xfrm>
        </p:spPr>
        <p:txBody>
          <a:bodyPr/>
          <a:lstStyle/>
          <a:p>
            <a:pPr eaLnBrk="1" hangingPunct="1"/>
            <a:r>
              <a:rPr lang="en-US" altLang="zh-CN" sz="2400" dirty="0" smtClean="0"/>
              <a:t>public class Car implements </a:t>
            </a:r>
            <a:r>
              <a:rPr lang="en-US" altLang="zh-CN" sz="2400" dirty="0" err="1" smtClean="0"/>
              <a:t>Cloneable</a:t>
            </a:r>
            <a:r>
              <a:rPr lang="en-US" altLang="zh-CN" sz="2400" dirty="0" smtClean="0"/>
              <a:t> {</a:t>
            </a:r>
            <a:endParaRPr lang="zh-CN" altLang="zh-CN" sz="2400" dirty="0" smtClean="0"/>
          </a:p>
          <a:p>
            <a:pPr eaLnBrk="1" hangingPunct="1"/>
            <a:r>
              <a:rPr lang="en-US" altLang="zh-CN" sz="2400" dirty="0" smtClean="0"/>
              <a:t>	public Car() {</a:t>
            </a:r>
            <a:endParaRPr lang="zh-CN" altLang="zh-CN" sz="2400" dirty="0" smtClean="0"/>
          </a:p>
          <a:p>
            <a:pPr eaLnBrk="1" hangingPunct="1"/>
            <a:r>
              <a:rPr lang="en-US" altLang="zh-CN" sz="2400" dirty="0" smtClean="0"/>
              <a:t>		this(0, 0);</a:t>
            </a:r>
            <a:endParaRPr lang="zh-CN" altLang="zh-CN" sz="2400" dirty="0" smtClean="0"/>
          </a:p>
          <a:p>
            <a:pPr eaLnBrk="1" hangingPunct="1"/>
            <a:r>
              <a:rPr lang="en-US" altLang="zh-CN" sz="2400" dirty="0" smtClean="0"/>
              <a:t>		</a:t>
            </a:r>
            <a:r>
              <a:rPr lang="en-US" altLang="zh-CN" sz="2400" dirty="0" err="1" smtClean="0"/>
              <a:t>currentLocation</a:t>
            </a:r>
            <a:r>
              <a:rPr lang="en-US" altLang="zh-CN" sz="2400" dirty="0" smtClean="0"/>
              <a:t> = new Point(0,0);</a:t>
            </a:r>
            <a:endParaRPr lang="zh-CN" altLang="zh-CN" sz="2400" dirty="0" smtClean="0"/>
          </a:p>
          <a:p>
            <a:pPr eaLnBrk="1" hangingPunct="1"/>
            <a:r>
              <a:rPr lang="en-US" altLang="zh-CN" sz="2400" dirty="0" smtClean="0"/>
              <a:t>	}</a:t>
            </a:r>
            <a:endParaRPr lang="zh-CN" altLang="zh-CN" sz="2400" dirty="0" smtClean="0"/>
          </a:p>
          <a:p>
            <a:pPr eaLnBrk="1" hangingPunct="1"/>
            <a:r>
              <a:rPr lang="en-US" altLang="zh-CN" sz="2400" dirty="0" smtClean="0"/>
              <a:t> </a:t>
            </a:r>
            <a:endParaRPr lang="zh-CN" altLang="zh-CN" sz="2400" dirty="0" smtClean="0"/>
          </a:p>
          <a:p>
            <a:pPr eaLnBrk="1" hangingPunct="1"/>
            <a:r>
              <a:rPr lang="en-US" altLang="zh-CN" sz="2400" dirty="0" smtClean="0"/>
              <a:t>	public Car(double width, double height) {</a:t>
            </a:r>
            <a:endParaRPr lang="zh-CN" altLang="zh-CN" sz="2400" dirty="0" smtClean="0"/>
          </a:p>
          <a:p>
            <a:pPr eaLnBrk="1" hangingPunct="1"/>
            <a:r>
              <a:rPr lang="en-US" altLang="zh-CN" sz="2400" dirty="0" smtClean="0"/>
              <a:t>		</a:t>
            </a:r>
            <a:r>
              <a:rPr lang="en-US" altLang="zh-CN" sz="2400" dirty="0" err="1" smtClean="0"/>
              <a:t>this.width</a:t>
            </a:r>
            <a:r>
              <a:rPr lang="en-US" altLang="zh-CN" sz="2400" dirty="0" smtClean="0"/>
              <a:t> = width;</a:t>
            </a:r>
            <a:endParaRPr lang="zh-CN" altLang="zh-CN" sz="2400" dirty="0" smtClean="0"/>
          </a:p>
          <a:p>
            <a:pPr eaLnBrk="1" hangingPunct="1"/>
            <a:r>
              <a:rPr lang="en-US" altLang="zh-CN" sz="2400" dirty="0" smtClean="0"/>
              <a:t>		</a:t>
            </a:r>
            <a:r>
              <a:rPr lang="en-US" altLang="zh-CN" sz="2400" dirty="0" err="1" smtClean="0"/>
              <a:t>this.height</a:t>
            </a:r>
            <a:r>
              <a:rPr lang="en-US" altLang="zh-CN" sz="2400" dirty="0" smtClean="0"/>
              <a:t> = height;</a:t>
            </a:r>
            <a:endParaRPr lang="zh-CN" altLang="zh-CN" sz="2400" dirty="0" smtClean="0"/>
          </a:p>
          <a:p>
            <a:pPr eaLnBrk="1" hangingPunct="1"/>
            <a:r>
              <a:rPr lang="en-US" altLang="zh-CN" sz="2400" dirty="0" smtClean="0"/>
              <a:t>		</a:t>
            </a:r>
            <a:r>
              <a:rPr lang="en-US" altLang="zh-CN" sz="2400" dirty="0" err="1" smtClean="0"/>
              <a:t>currentLocation</a:t>
            </a:r>
            <a:r>
              <a:rPr lang="en-US" altLang="zh-CN" sz="2400" dirty="0" smtClean="0"/>
              <a:t> = new Point(0,0);</a:t>
            </a:r>
            <a:endParaRPr lang="zh-CN" altLang="zh-CN" sz="2400" dirty="0" smtClean="0"/>
          </a:p>
          <a:p>
            <a:pPr eaLnBrk="1" hangingPunct="1"/>
            <a:r>
              <a:rPr lang="en-US" altLang="zh-CN" sz="2400" dirty="0" smtClean="0"/>
              <a:t>	}</a:t>
            </a:r>
            <a:endParaRPr lang="zh-CN" altLang="zh-CN" sz="2400" dirty="0" smtClean="0"/>
          </a:p>
          <a:p>
            <a:pPr eaLnBrk="1" hangingPunct="1"/>
            <a:endParaRPr lang="zh-CN" altLang="en-US" sz="2400" dirty="0" smtClean="0"/>
          </a:p>
        </p:txBody>
      </p:sp>
      <p:sp>
        <p:nvSpPr>
          <p:cNvPr id="2" name="标题 1"/>
          <p:cNvSpPr>
            <a:spLocks noGrp="1"/>
          </p:cNvSpPr>
          <p:nvPr>
            <p:ph type="title"/>
          </p:nvPr>
        </p:nvSpPr>
        <p:spPr/>
        <p:txBody>
          <a:bodyPr/>
          <a:lstStyle/>
          <a:p>
            <a:pPr eaLnBrk="1" hangingPunct="1">
              <a:defRPr/>
            </a:pPr>
            <a:r>
              <a:rPr lang="en-US" altLang="zh-CN" sz="3075" dirty="0" smtClean="0"/>
              <a:t>clone()</a:t>
            </a:r>
            <a:endParaRPr lang="zh-CN" altLang="en-US" sz="3075" dirty="0"/>
          </a:p>
        </p:txBody>
      </p:sp>
      <p:sp>
        <p:nvSpPr>
          <p:cNvPr id="7" name="灯片编号占位符 6"/>
          <p:cNvSpPr>
            <a:spLocks noGrp="1"/>
          </p:cNvSpPr>
          <p:nvPr>
            <p:ph type="sldNum" sz="quarter" idx="12"/>
          </p:nvPr>
        </p:nvSpPr>
        <p:spPr/>
        <p:txBody>
          <a:bodyPr/>
          <a:lstStyle/>
          <a:p>
            <a:pPr>
              <a:defRPr/>
            </a:pPr>
            <a:fld id="{7F2988D3-1EFD-4DED-894D-348F10D2215F}" type="slidenum">
              <a:rPr lang="zh-CN" altLang="en-US"/>
              <a:pPr>
                <a:defRPr/>
              </a:pPr>
              <a:t>108</a:t>
            </a:fld>
            <a:endParaRPr lang="zh-CN" altLang="en-US"/>
          </a:p>
        </p:txBody>
      </p:sp>
      <p:sp>
        <p:nvSpPr>
          <p:cNvPr id="134149" name="矩形 2"/>
          <p:cNvSpPr>
            <a:spLocks noChangeArrowheads="1"/>
          </p:cNvSpPr>
          <p:nvPr/>
        </p:nvSpPr>
        <p:spPr bwMode="auto">
          <a:xfrm>
            <a:off x="1833563" y="5657850"/>
            <a:ext cx="6731000" cy="1200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r>
              <a:rPr lang="en-US" altLang="zh-CN">
                <a:solidFill>
                  <a:srgbClr val="000000"/>
                </a:solidFill>
                <a:latin typeface="Helvetica" panose="020B0604020202020204" pitchFamily="34" charset="0"/>
              </a:rPr>
              <a:t> Cloneable</a:t>
            </a:r>
            <a:r>
              <a:rPr lang="zh-CN" altLang="en-US">
                <a:solidFill>
                  <a:srgbClr val="000000"/>
                </a:solidFill>
                <a:latin typeface="Helvetica" panose="020B0604020202020204" pitchFamily="34" charset="0"/>
              </a:rPr>
              <a:t>是标记型接口，它们内部都没有方法和属性，</a:t>
            </a:r>
            <a:r>
              <a:rPr lang="en-US" altLang="zh-CN">
                <a:solidFill>
                  <a:srgbClr val="000000"/>
                </a:solidFill>
                <a:latin typeface="Helvetica" panose="020B0604020202020204" pitchFamily="34" charset="0"/>
              </a:rPr>
              <a:t>implements Cloneable</a:t>
            </a:r>
            <a:r>
              <a:rPr lang="zh-CN" altLang="en-US">
                <a:solidFill>
                  <a:srgbClr val="000000"/>
                </a:solidFill>
                <a:latin typeface="Helvetica" panose="020B0604020202020204" pitchFamily="34" charset="0"/>
              </a:rPr>
              <a:t>表示该对象能被克隆，能使用</a:t>
            </a:r>
            <a:r>
              <a:rPr lang="en-US" altLang="zh-CN">
                <a:solidFill>
                  <a:srgbClr val="000000"/>
                </a:solidFill>
                <a:latin typeface="Helvetica" panose="020B0604020202020204" pitchFamily="34" charset="0"/>
              </a:rPr>
              <a:t>Object.clone()</a:t>
            </a:r>
            <a:r>
              <a:rPr lang="zh-CN" altLang="en-US">
                <a:solidFill>
                  <a:srgbClr val="000000"/>
                </a:solidFill>
                <a:latin typeface="Helvetica" panose="020B0604020202020204" pitchFamily="34" charset="0"/>
              </a:rPr>
              <a:t>方法。如果没有</a:t>
            </a:r>
            <a:r>
              <a:rPr lang="en-US" altLang="zh-CN">
                <a:solidFill>
                  <a:srgbClr val="000000"/>
                </a:solidFill>
                <a:latin typeface="Helvetica" panose="020B0604020202020204" pitchFamily="34" charset="0"/>
              </a:rPr>
              <a:t>implements Cloneable</a:t>
            </a:r>
            <a:r>
              <a:rPr lang="zh-CN" altLang="en-US">
                <a:solidFill>
                  <a:srgbClr val="000000"/>
                </a:solidFill>
                <a:latin typeface="Helvetica" panose="020B0604020202020204" pitchFamily="34" charset="0"/>
              </a:rPr>
              <a:t>的类调用</a:t>
            </a:r>
            <a:r>
              <a:rPr lang="en-US" altLang="zh-CN">
                <a:solidFill>
                  <a:srgbClr val="000000"/>
                </a:solidFill>
                <a:latin typeface="Helvetica" panose="020B0604020202020204" pitchFamily="34" charset="0"/>
              </a:rPr>
              <a:t>Object.clone()</a:t>
            </a:r>
            <a:r>
              <a:rPr lang="zh-CN" altLang="en-US">
                <a:solidFill>
                  <a:srgbClr val="000000"/>
                </a:solidFill>
                <a:latin typeface="Helvetica" panose="020B0604020202020204" pitchFamily="34" charset="0"/>
              </a:rPr>
              <a:t>方法就会抛出</a:t>
            </a:r>
            <a:r>
              <a:rPr lang="en-US" altLang="zh-CN">
                <a:solidFill>
                  <a:srgbClr val="000000"/>
                </a:solidFill>
                <a:latin typeface="Helvetica" panose="020B0604020202020204" pitchFamily="34" charset="0"/>
              </a:rPr>
              <a:t>CloneNotSupportedException</a:t>
            </a:r>
            <a:r>
              <a:rPr lang="zh-CN" altLang="en-US">
                <a:solidFill>
                  <a:srgbClr val="000000"/>
                </a:solidFill>
                <a:latin typeface="Helvetica" panose="020B0604020202020204" pitchFamily="34" charset="0"/>
              </a:rPr>
              <a:t>。 </a:t>
            </a:r>
            <a:endParaRPr lang="zh-CN" altLang="en-US"/>
          </a:p>
        </p:txBody>
      </p:sp>
    </p:spTree>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内容占位符 2"/>
          <p:cNvSpPr>
            <a:spLocks noGrp="1"/>
          </p:cNvSpPr>
          <p:nvPr>
            <p:ph idx="1"/>
          </p:nvPr>
        </p:nvSpPr>
        <p:spPr/>
        <p:txBody>
          <a:bodyPr/>
          <a:lstStyle/>
          <a:p>
            <a:pPr eaLnBrk="1" hangingPunct="1"/>
            <a:r>
              <a:rPr lang="en-US" altLang="zh-CN" sz="2400" smtClean="0"/>
              <a:t>	public Car clone() {</a:t>
            </a:r>
            <a:endParaRPr lang="zh-CN" altLang="zh-CN" sz="2400" smtClean="0"/>
          </a:p>
          <a:p>
            <a:pPr eaLnBrk="1" hangingPunct="1"/>
            <a:r>
              <a:rPr lang="en-US" altLang="zh-CN" sz="2400" smtClean="0"/>
              <a:t>		Car cloned = null;</a:t>
            </a:r>
            <a:endParaRPr lang="zh-CN" altLang="zh-CN" sz="2400" smtClean="0"/>
          </a:p>
          <a:p>
            <a:pPr eaLnBrk="1" hangingPunct="1"/>
            <a:r>
              <a:rPr lang="en-US" altLang="zh-CN" sz="2400" smtClean="0"/>
              <a:t>		try {</a:t>
            </a:r>
            <a:endParaRPr lang="zh-CN" altLang="zh-CN" sz="2400" smtClean="0"/>
          </a:p>
          <a:p>
            <a:pPr eaLnBrk="1" hangingPunct="1"/>
            <a:r>
              <a:rPr lang="en-US" altLang="zh-CN" sz="2400" smtClean="0"/>
              <a:t>			cloned = (Car) super.clone();</a:t>
            </a:r>
            <a:endParaRPr lang="zh-CN" altLang="zh-CN" sz="2400" smtClean="0"/>
          </a:p>
          <a:p>
            <a:pPr eaLnBrk="1" hangingPunct="1"/>
            <a:r>
              <a:rPr lang="en-US" altLang="zh-CN" sz="2400" smtClean="0"/>
              <a:t>		} catch (CloneNotSupportedException e) {</a:t>
            </a:r>
            <a:endParaRPr lang="zh-CN" altLang="zh-CN" sz="2400" smtClean="0"/>
          </a:p>
          <a:p>
            <a:pPr eaLnBrk="1" hangingPunct="1"/>
            <a:r>
              <a:rPr lang="en-US" altLang="zh-CN" sz="2400" smtClean="0"/>
              <a:t>			System.err.println("Car object can't be cloned.");</a:t>
            </a:r>
            <a:endParaRPr lang="zh-CN" altLang="zh-CN" sz="2400" smtClean="0"/>
          </a:p>
          <a:p>
            <a:pPr eaLnBrk="1" hangingPunct="1"/>
            <a:r>
              <a:rPr lang="en-US" altLang="zh-CN" sz="2400" smtClean="0"/>
              <a:t>			return null;</a:t>
            </a:r>
            <a:endParaRPr lang="zh-CN" altLang="zh-CN" sz="2400" smtClean="0"/>
          </a:p>
          <a:p>
            <a:pPr eaLnBrk="1" hangingPunct="1"/>
            <a:r>
              <a:rPr lang="en-US" altLang="zh-CN" sz="2400" smtClean="0"/>
              <a:t>		}</a:t>
            </a:r>
            <a:endParaRPr lang="zh-CN" altLang="zh-CN" sz="2400" smtClean="0"/>
          </a:p>
          <a:p>
            <a:pPr eaLnBrk="1" hangingPunct="1"/>
            <a:r>
              <a:rPr lang="en-US" altLang="zh-CN" sz="2400" smtClean="0"/>
              <a:t>		return cloned;</a:t>
            </a:r>
            <a:endParaRPr lang="zh-CN" altLang="zh-CN" sz="2400" smtClean="0"/>
          </a:p>
          <a:p>
            <a:pPr eaLnBrk="1" hangingPunct="1"/>
            <a:r>
              <a:rPr lang="en-US" altLang="zh-CN" sz="2400" smtClean="0"/>
              <a:t>	}</a:t>
            </a:r>
            <a:endParaRPr lang="zh-CN" altLang="zh-CN" sz="2400" smtClean="0"/>
          </a:p>
          <a:p>
            <a:pPr eaLnBrk="1" hangingPunct="1"/>
            <a:endParaRPr lang="zh-CN" altLang="en-US" sz="2400" smtClean="0"/>
          </a:p>
        </p:txBody>
      </p:sp>
      <p:sp>
        <p:nvSpPr>
          <p:cNvPr id="2" name="标题 1"/>
          <p:cNvSpPr>
            <a:spLocks noGrp="1"/>
          </p:cNvSpPr>
          <p:nvPr>
            <p:ph type="title"/>
          </p:nvPr>
        </p:nvSpPr>
        <p:spPr/>
        <p:txBody>
          <a:bodyPr/>
          <a:lstStyle/>
          <a:p>
            <a:pPr eaLnBrk="1" hangingPunct="1">
              <a:defRPr/>
            </a:pPr>
            <a:r>
              <a:rPr lang="en-US" altLang="zh-CN" sz="3075" dirty="0" smtClean="0"/>
              <a:t>clone()</a:t>
            </a:r>
            <a:endParaRPr lang="zh-CN" altLang="en-US" sz="3075" dirty="0"/>
          </a:p>
        </p:txBody>
      </p:sp>
      <p:sp>
        <p:nvSpPr>
          <p:cNvPr id="7" name="灯片编号占位符 6"/>
          <p:cNvSpPr>
            <a:spLocks noGrp="1"/>
          </p:cNvSpPr>
          <p:nvPr>
            <p:ph type="sldNum" sz="quarter" idx="12"/>
          </p:nvPr>
        </p:nvSpPr>
        <p:spPr/>
        <p:txBody>
          <a:bodyPr/>
          <a:lstStyle/>
          <a:p>
            <a:pPr>
              <a:defRPr/>
            </a:pPr>
            <a:fld id="{8D00B474-D02B-4D6A-87A1-100F4619237A}" type="slidenum">
              <a:rPr lang="zh-CN" altLang="en-US"/>
              <a:pPr>
                <a:defRPr/>
              </a:pPr>
              <a:t>109</a:t>
            </a:fld>
            <a:endParaRPr lang="zh-CN" alt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Inheritance</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In Java, all classes are extended from the </a:t>
            </a:r>
            <a:r>
              <a:rPr lang="en-US" altLang="zh-CN" sz="2025" dirty="0" smtClean="0">
                <a:solidFill>
                  <a:srgbClr val="FF0000"/>
                </a:solidFill>
              </a:rPr>
              <a:t>Object</a:t>
            </a:r>
            <a:r>
              <a:rPr lang="en-US" altLang="zh-CN" sz="2025" b="1" dirty="0" smtClean="0">
                <a:solidFill>
                  <a:srgbClr val="FF0000"/>
                </a:solidFill>
              </a:rPr>
              <a:t> </a:t>
            </a:r>
            <a:r>
              <a:rPr lang="en-US" altLang="zh-CN" sz="2025" dirty="0" smtClean="0"/>
              <a:t>superclass. </a:t>
            </a:r>
          </a:p>
          <a:p>
            <a:pPr marL="273844" indent="-191691" eaLnBrk="1" hangingPunct="1">
              <a:defRPr/>
            </a:pPr>
            <a:r>
              <a:rPr lang="en-US" altLang="zh-CN" sz="2025" dirty="0" smtClean="0"/>
              <a:t>The Object class is the only class that does not have a parent class. </a:t>
            </a:r>
          </a:p>
          <a:p>
            <a:pPr marL="273844" indent="-191691" eaLnBrk="1" hangingPunct="1">
              <a:defRPr/>
            </a:pPr>
            <a:r>
              <a:rPr lang="en-US" altLang="zh-CN" sz="2025" dirty="0" smtClean="0"/>
              <a:t>It defines and implements behavior common to all classes such as equals(), toString() and so forth.</a:t>
            </a:r>
            <a:endParaRPr lang="zh-CN"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81285F76-D343-4BB3-B54B-31EAC0E0BDAE}" type="slidenum">
              <a:rPr lang="zh-CN" altLang="en-US"/>
              <a:pPr>
                <a:defRPr/>
              </a:pPr>
              <a:t>11</a:t>
            </a:fld>
            <a:endParaRPr lang="zh-CN"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6875" y="1303338"/>
            <a:ext cx="8289925" cy="4703762"/>
          </a:xfrm>
        </p:spPr>
        <p:txBody>
          <a:bodyPr>
            <a:normAutofit fontScale="92500" lnSpcReduction="20000"/>
          </a:bodyPr>
          <a:lstStyle/>
          <a:p>
            <a:pPr marL="273844" indent="-191691" eaLnBrk="1" hangingPunct="1">
              <a:defRPr/>
            </a:pPr>
            <a:r>
              <a:rPr lang="en-US" altLang="zh-CN" dirty="0" smtClean="0"/>
              <a:t>	public String toString() {</a:t>
            </a:r>
            <a:endParaRPr lang="zh-CN" altLang="zh-CN" dirty="0" smtClean="0"/>
          </a:p>
          <a:p>
            <a:pPr marL="273844" indent="-191691" eaLnBrk="1" hangingPunct="1">
              <a:defRPr/>
            </a:pPr>
            <a:r>
              <a:rPr lang="en-US" altLang="zh-CN" dirty="0" smtClean="0"/>
              <a:t>		return "[width= " + width + ", height = " + height + ", Location="  + currentLocation + "]";</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	public void setLocation(Point p) {</a:t>
            </a:r>
            <a:endParaRPr lang="zh-CN" altLang="zh-CN" dirty="0" smtClean="0"/>
          </a:p>
          <a:p>
            <a:pPr marL="273844" indent="-191691" eaLnBrk="1" hangingPunct="1">
              <a:defRPr/>
            </a:pPr>
            <a:r>
              <a:rPr lang="en-US" altLang="zh-CN" dirty="0" smtClean="0"/>
              <a:t>		</a:t>
            </a:r>
            <a:r>
              <a:rPr lang="en-US" altLang="zh-CN" dirty="0" err="1" smtClean="0"/>
              <a:t>currentLocation.setXY</a:t>
            </a:r>
            <a:r>
              <a:rPr lang="en-US" altLang="zh-CN" dirty="0" smtClean="0"/>
              <a:t>(</a:t>
            </a:r>
            <a:r>
              <a:rPr lang="en-US" altLang="zh-CN" dirty="0" err="1" smtClean="0"/>
              <a:t>p.getX</a:t>
            </a:r>
            <a:r>
              <a:rPr lang="en-US" altLang="zh-CN" dirty="0" smtClean="0"/>
              <a:t>(), </a:t>
            </a:r>
            <a:r>
              <a:rPr lang="en-US" altLang="zh-CN" dirty="0" err="1" smtClean="0"/>
              <a:t>p.getY</a:t>
            </a:r>
            <a:r>
              <a:rPr lang="en-US" altLang="zh-CN" dirty="0" smtClean="0"/>
              <a:t>());</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	public void setLocation(int x, int y) {</a:t>
            </a:r>
            <a:endParaRPr lang="zh-CN" altLang="zh-CN" dirty="0" smtClean="0"/>
          </a:p>
          <a:p>
            <a:pPr marL="273844" indent="-191691" eaLnBrk="1" hangingPunct="1">
              <a:defRPr/>
            </a:pPr>
            <a:r>
              <a:rPr lang="en-US" altLang="zh-CN" dirty="0" smtClean="0"/>
              <a:t>		</a:t>
            </a:r>
            <a:r>
              <a:rPr lang="en-US" altLang="zh-CN" dirty="0" err="1" smtClean="0"/>
              <a:t>currentLocation.setXY</a:t>
            </a:r>
            <a:r>
              <a:rPr lang="en-US" altLang="zh-CN" dirty="0" smtClean="0"/>
              <a:t>(x, y);</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	private double width, height;</a:t>
            </a:r>
            <a:endParaRPr lang="zh-CN" altLang="zh-CN" dirty="0" smtClean="0"/>
          </a:p>
          <a:p>
            <a:pPr marL="273844" indent="-191691" eaLnBrk="1" hangingPunct="1">
              <a:defRPr/>
            </a:pPr>
            <a:r>
              <a:rPr lang="en-US" altLang="zh-CN" dirty="0" smtClean="0"/>
              <a:t>	private Point currentLocation; // The current location of this object</a:t>
            </a:r>
            <a:endParaRPr lang="zh-CN" altLang="zh-CN" dirty="0" smtClean="0"/>
          </a:p>
          <a:p>
            <a:pPr marL="273844" indent="-191691" eaLnBrk="1" hangingPunct="1">
              <a:defRPr/>
            </a:pPr>
            <a:r>
              <a:rPr lang="en-US" altLang="zh-CN" dirty="0" smtClean="0"/>
              <a:t>}</a:t>
            </a:r>
            <a:endParaRPr lang="zh-CN" altLang="zh-CN" dirty="0" smtClean="0"/>
          </a:p>
          <a:p>
            <a:pPr marL="273844" indent="-191691" eaLnBrk="1" hangingPunct="1">
              <a:defRPr/>
            </a:pPr>
            <a:endParaRPr lang="zh-CN" altLang="en-US" dirty="0"/>
          </a:p>
        </p:txBody>
      </p:sp>
      <p:sp>
        <p:nvSpPr>
          <p:cNvPr id="2" name="标题 1"/>
          <p:cNvSpPr>
            <a:spLocks noGrp="1"/>
          </p:cNvSpPr>
          <p:nvPr>
            <p:ph type="title"/>
          </p:nvPr>
        </p:nvSpPr>
        <p:spPr/>
        <p:txBody>
          <a:bodyPr/>
          <a:lstStyle/>
          <a:p>
            <a:pPr eaLnBrk="1" hangingPunct="1">
              <a:defRPr/>
            </a:pPr>
            <a:r>
              <a:rPr lang="en-US" altLang="zh-CN" sz="3075" dirty="0" smtClean="0"/>
              <a:t>clone()</a:t>
            </a:r>
            <a:endParaRPr lang="zh-CN" altLang="en-US" sz="3075" dirty="0"/>
          </a:p>
        </p:txBody>
      </p:sp>
      <p:sp>
        <p:nvSpPr>
          <p:cNvPr id="7" name="灯片编号占位符 6"/>
          <p:cNvSpPr>
            <a:spLocks noGrp="1"/>
          </p:cNvSpPr>
          <p:nvPr>
            <p:ph type="sldNum" sz="quarter" idx="12"/>
          </p:nvPr>
        </p:nvSpPr>
        <p:spPr/>
        <p:txBody>
          <a:bodyPr/>
          <a:lstStyle/>
          <a:p>
            <a:pPr>
              <a:defRPr/>
            </a:pPr>
            <a:fld id="{7E1FF9FD-DE5D-449F-8795-29FFEF10BEBA}" type="slidenum">
              <a:rPr lang="zh-CN" altLang="en-US"/>
              <a:pPr>
                <a:defRPr/>
              </a:pPr>
              <a:t>110</a:t>
            </a:fld>
            <a:endParaRPr lang="zh-CN" altLang="en-US"/>
          </a:p>
        </p:txBody>
      </p:sp>
    </p:spTree>
  </p:cSld>
  <p:clrMapOvr>
    <a:masterClrMapping/>
  </p:clrMapOvr>
  <p:transition spd="slow"/>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内容占位符 2"/>
          <p:cNvSpPr>
            <a:spLocks noGrp="1"/>
          </p:cNvSpPr>
          <p:nvPr>
            <p:ph idx="1"/>
          </p:nvPr>
        </p:nvSpPr>
        <p:spPr/>
        <p:txBody>
          <a:bodyPr/>
          <a:lstStyle/>
          <a:p>
            <a:pPr eaLnBrk="1" hangingPunct="1"/>
            <a:r>
              <a:rPr lang="en-US" altLang="zh-CN" sz="2400" smtClean="0"/>
              <a:t>public class CloneTest {</a:t>
            </a:r>
            <a:endParaRPr lang="zh-CN" altLang="zh-CN" sz="2400" smtClean="0"/>
          </a:p>
          <a:p>
            <a:pPr eaLnBrk="1" hangingPunct="1"/>
            <a:r>
              <a:rPr lang="en-US" altLang="zh-CN" sz="2400" smtClean="0"/>
              <a:t>	public static void main(String[] args) {</a:t>
            </a:r>
            <a:endParaRPr lang="zh-CN" altLang="zh-CN" sz="2400" smtClean="0"/>
          </a:p>
          <a:p>
            <a:pPr eaLnBrk="1" hangingPunct="1"/>
            <a:r>
              <a:rPr lang="en-US" altLang="zh-CN" sz="2400" smtClean="0"/>
              <a:t>		Car e1 = new Car(1, 2);</a:t>
            </a:r>
            <a:endParaRPr lang="zh-CN" altLang="zh-CN" sz="2400" smtClean="0"/>
          </a:p>
          <a:p>
            <a:pPr eaLnBrk="1" hangingPunct="1"/>
            <a:r>
              <a:rPr lang="en-US" altLang="zh-CN" sz="2400" smtClean="0"/>
              <a:t>		Car e2 = e1.clone();</a:t>
            </a:r>
            <a:endParaRPr lang="zh-CN" altLang="zh-CN" sz="2400" smtClean="0"/>
          </a:p>
          <a:p>
            <a:pPr eaLnBrk="1" hangingPunct="1"/>
            <a:r>
              <a:rPr lang="en-US" altLang="zh-CN" sz="2400" smtClean="0"/>
              <a:t>		e1.setLocation(3, 4);</a:t>
            </a:r>
            <a:endParaRPr lang="zh-CN" altLang="zh-CN" sz="2400" smtClean="0"/>
          </a:p>
          <a:p>
            <a:pPr eaLnBrk="1" hangingPunct="1"/>
            <a:r>
              <a:rPr lang="en-US" altLang="zh-CN" sz="2400" smtClean="0"/>
              <a:t> </a:t>
            </a:r>
            <a:endParaRPr lang="zh-CN" altLang="zh-CN" sz="2400" smtClean="0"/>
          </a:p>
          <a:p>
            <a:pPr eaLnBrk="1" hangingPunct="1"/>
            <a:r>
              <a:rPr lang="en-US" altLang="zh-CN" sz="2400" smtClean="0"/>
              <a:t>		System.out.println("Car=" + e1);</a:t>
            </a:r>
            <a:endParaRPr lang="zh-CN" altLang="zh-CN" sz="2400" smtClean="0"/>
          </a:p>
          <a:p>
            <a:pPr eaLnBrk="1" hangingPunct="1"/>
            <a:r>
              <a:rPr lang="en-US" altLang="zh-CN" sz="2400" smtClean="0"/>
              <a:t>		System.out.println("copy=" + e2);</a:t>
            </a:r>
            <a:endParaRPr lang="zh-CN" altLang="zh-CN" sz="2400" smtClean="0"/>
          </a:p>
          <a:p>
            <a:pPr eaLnBrk="1" hangingPunct="1"/>
            <a:r>
              <a:rPr lang="en-US" altLang="zh-CN" sz="2400" smtClean="0"/>
              <a:t>	}</a:t>
            </a:r>
            <a:endParaRPr lang="zh-CN" altLang="zh-CN" sz="2400" smtClean="0"/>
          </a:p>
          <a:p>
            <a:pPr eaLnBrk="1" hangingPunct="1"/>
            <a:r>
              <a:rPr lang="en-US" altLang="zh-CN" sz="2400" smtClean="0"/>
              <a:t>}</a:t>
            </a:r>
            <a:endParaRPr lang="zh-CN" altLang="zh-CN" sz="2400" smtClean="0"/>
          </a:p>
          <a:p>
            <a:pPr eaLnBrk="1" hangingPunct="1"/>
            <a:endParaRPr lang="zh-CN" altLang="en-US" sz="2400" smtClean="0"/>
          </a:p>
        </p:txBody>
      </p:sp>
      <p:sp>
        <p:nvSpPr>
          <p:cNvPr id="2" name="标题 1"/>
          <p:cNvSpPr>
            <a:spLocks noGrp="1"/>
          </p:cNvSpPr>
          <p:nvPr>
            <p:ph type="title"/>
          </p:nvPr>
        </p:nvSpPr>
        <p:spPr/>
        <p:txBody>
          <a:bodyPr/>
          <a:lstStyle/>
          <a:p>
            <a:pPr eaLnBrk="1" hangingPunct="1">
              <a:defRPr/>
            </a:pPr>
            <a:r>
              <a:rPr lang="en-US" altLang="zh-CN" sz="3075" dirty="0" smtClean="0"/>
              <a:t>clone()</a:t>
            </a:r>
            <a:endParaRPr lang="zh-CN" altLang="en-US" sz="3075" dirty="0"/>
          </a:p>
        </p:txBody>
      </p:sp>
      <p:sp>
        <p:nvSpPr>
          <p:cNvPr id="7" name="灯片编号占位符 6"/>
          <p:cNvSpPr>
            <a:spLocks noGrp="1"/>
          </p:cNvSpPr>
          <p:nvPr>
            <p:ph type="sldNum" sz="quarter" idx="12"/>
          </p:nvPr>
        </p:nvSpPr>
        <p:spPr/>
        <p:txBody>
          <a:bodyPr/>
          <a:lstStyle/>
          <a:p>
            <a:pPr>
              <a:defRPr/>
            </a:pPr>
            <a:fld id="{A97B0FC0-E271-49C0-959A-B704162E7F3E}" type="slidenum">
              <a:rPr lang="zh-CN" altLang="en-US"/>
              <a:pPr>
                <a:defRPr/>
              </a:pPr>
              <a:t>111</a:t>
            </a:fld>
            <a:endParaRPr lang="zh-CN" altLang="en-US"/>
          </a:p>
        </p:txBody>
      </p:sp>
      <p:sp>
        <p:nvSpPr>
          <p:cNvPr id="4" name="内容占位符 3"/>
          <p:cNvSpPr>
            <a:spLocks noGrp="1"/>
          </p:cNvSpPr>
          <p:nvPr>
            <p:ph sz="half" idx="4294967295"/>
          </p:nvPr>
        </p:nvSpPr>
        <p:spPr>
          <a:xfrm>
            <a:off x="4433888" y="5045075"/>
            <a:ext cx="4321175" cy="2049463"/>
          </a:xfrm>
        </p:spPr>
        <p:txBody>
          <a:bodyPr/>
          <a:lstStyle/>
          <a:p>
            <a:pPr marL="273844" indent="-191691" eaLnBrk="1" hangingPunct="1">
              <a:defRPr/>
            </a:pPr>
            <a:r>
              <a:rPr lang="en-US" altLang="zh-CN" sz="2025" dirty="0" smtClean="0"/>
              <a:t>It displays:</a:t>
            </a:r>
            <a:endParaRPr lang="zh-CN" altLang="zh-CN" sz="2025" dirty="0" smtClean="0"/>
          </a:p>
          <a:p>
            <a:pPr marL="273844" indent="-191691" eaLnBrk="1" hangingPunct="1">
              <a:defRPr/>
            </a:pPr>
            <a:r>
              <a:rPr lang="en-US" altLang="zh-CN" sz="2025" dirty="0" smtClean="0"/>
              <a:t>Car=[width= 1.0, height = 2.0, Location=[3, 4]]</a:t>
            </a:r>
            <a:endParaRPr lang="zh-CN" altLang="zh-CN" sz="2025" dirty="0" smtClean="0"/>
          </a:p>
          <a:p>
            <a:pPr marL="273844" indent="-191691" eaLnBrk="1" hangingPunct="1">
              <a:defRPr/>
            </a:pPr>
            <a:r>
              <a:rPr lang="en-US" altLang="zh-CN" sz="2025" dirty="0" smtClean="0"/>
              <a:t>copy=[width= 1.0, height = 2.0, Location=[3, 4]]</a:t>
            </a:r>
            <a:endParaRPr lang="zh-CN" altLang="zh-CN" sz="2025" dirty="0" smtClean="0"/>
          </a:p>
          <a:p>
            <a:pPr marL="273844" indent="-191691" eaLnBrk="1" hangingPunct="1">
              <a:defRPr/>
            </a:pPr>
            <a:endParaRPr lang="zh-CN" altLang="en-US" sz="2025"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marL="273844" indent="-191691" eaLnBrk="1" hangingPunct="1">
              <a:defRPr/>
            </a:pPr>
            <a:r>
              <a:rPr lang="en-US" altLang="zh-CN" dirty="0" smtClean="0"/>
              <a:t>public class CloneTest2 {</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	public static void main(String[] args) {</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		Car e1 = new Car(1, 2);</a:t>
            </a:r>
            <a:endParaRPr lang="zh-CN" altLang="zh-CN" dirty="0" smtClean="0"/>
          </a:p>
          <a:p>
            <a:pPr marL="273844" indent="-191691" eaLnBrk="1" hangingPunct="1">
              <a:defRPr/>
            </a:pPr>
            <a:r>
              <a:rPr lang="en-US" altLang="zh-CN" dirty="0" smtClean="0"/>
              <a:t>		e1.setLocation(3, 4);</a:t>
            </a:r>
            <a:endParaRPr lang="zh-CN" altLang="zh-CN" dirty="0" smtClean="0"/>
          </a:p>
          <a:p>
            <a:pPr marL="273844" indent="-191691" eaLnBrk="1" hangingPunct="1">
              <a:defRPr/>
            </a:pPr>
            <a:r>
              <a:rPr lang="en-US" altLang="zh-CN" dirty="0" smtClean="0"/>
              <a:t>		Car e2 = e1.clone();</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		System.out.println("Car=" + e1);</a:t>
            </a:r>
            <a:endParaRPr lang="zh-CN" altLang="zh-CN" dirty="0" smtClean="0"/>
          </a:p>
          <a:p>
            <a:pPr marL="273844" indent="-191691" eaLnBrk="1" hangingPunct="1">
              <a:defRPr/>
            </a:pPr>
            <a:r>
              <a:rPr lang="en-US" altLang="zh-CN" dirty="0" smtClean="0"/>
              <a:t>		System.out.println("copy=" + e2);</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		e2.setLocation(5,6);</a:t>
            </a:r>
            <a:endParaRPr lang="zh-CN" altLang="zh-CN" dirty="0" smtClean="0"/>
          </a:p>
          <a:p>
            <a:pPr marL="273844" indent="-191691" eaLnBrk="1" hangingPunct="1">
              <a:defRPr/>
            </a:pPr>
            <a:r>
              <a:rPr lang="en-US" altLang="zh-CN" dirty="0" smtClean="0"/>
              <a:t>		System.out.println("Car=" + e1);</a:t>
            </a:r>
            <a:endParaRPr lang="zh-CN" altLang="zh-CN" dirty="0" smtClean="0"/>
          </a:p>
          <a:p>
            <a:pPr marL="273844" indent="-191691" eaLnBrk="1" hangingPunct="1">
              <a:defRPr/>
            </a:pPr>
            <a:r>
              <a:rPr lang="en-US" altLang="zh-CN" dirty="0" smtClean="0"/>
              <a:t>		System.out.println("copy=" + e2);</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a:t>
            </a:r>
            <a:endParaRPr lang="zh-CN" altLang="zh-CN" dirty="0" smtClean="0"/>
          </a:p>
          <a:p>
            <a:pPr marL="273844" indent="-191691" eaLnBrk="1" hangingPunct="1">
              <a:defRPr/>
            </a:pPr>
            <a:endParaRPr lang="zh-CN" altLang="en-US" dirty="0"/>
          </a:p>
        </p:txBody>
      </p:sp>
      <p:sp>
        <p:nvSpPr>
          <p:cNvPr id="2" name="标题 1"/>
          <p:cNvSpPr>
            <a:spLocks noGrp="1"/>
          </p:cNvSpPr>
          <p:nvPr>
            <p:ph type="title"/>
          </p:nvPr>
        </p:nvSpPr>
        <p:spPr/>
        <p:txBody>
          <a:bodyPr/>
          <a:lstStyle/>
          <a:p>
            <a:pPr eaLnBrk="1" hangingPunct="1">
              <a:defRPr/>
            </a:pPr>
            <a:r>
              <a:rPr lang="en-US" altLang="zh-CN" sz="3075" dirty="0" smtClean="0"/>
              <a:t>clone()</a:t>
            </a:r>
            <a:endParaRPr lang="zh-CN" altLang="en-US" sz="3075" dirty="0"/>
          </a:p>
        </p:txBody>
      </p:sp>
      <p:sp>
        <p:nvSpPr>
          <p:cNvPr id="7" name="灯片编号占位符 6"/>
          <p:cNvSpPr>
            <a:spLocks noGrp="1"/>
          </p:cNvSpPr>
          <p:nvPr>
            <p:ph type="sldNum" sz="quarter" idx="12"/>
          </p:nvPr>
        </p:nvSpPr>
        <p:spPr/>
        <p:txBody>
          <a:bodyPr/>
          <a:lstStyle/>
          <a:p>
            <a:pPr>
              <a:defRPr/>
            </a:pPr>
            <a:fld id="{2F87FAC5-7FCB-47CD-B44F-FD8DF6CA1920}" type="slidenum">
              <a:rPr lang="zh-CN" altLang="en-US"/>
              <a:pPr>
                <a:defRPr/>
              </a:pPr>
              <a:t>112</a:t>
            </a:fld>
            <a:endParaRPr lang="zh-CN" altLang="en-US"/>
          </a:p>
        </p:txBody>
      </p:sp>
      <p:sp>
        <p:nvSpPr>
          <p:cNvPr id="4" name="内容占位符 3"/>
          <p:cNvSpPr>
            <a:spLocks noGrp="1"/>
          </p:cNvSpPr>
          <p:nvPr>
            <p:ph sz="half" idx="4294967295"/>
          </p:nvPr>
        </p:nvSpPr>
        <p:spPr>
          <a:xfrm>
            <a:off x="4070350" y="420688"/>
            <a:ext cx="4822825" cy="1544637"/>
          </a:xfrm>
        </p:spPr>
        <p:txBody>
          <a:bodyPr/>
          <a:lstStyle/>
          <a:p>
            <a:pPr eaLnBrk="1" hangingPunct="1"/>
            <a:r>
              <a:rPr lang="en-US" altLang="zh-CN" sz="1400" smtClean="0"/>
              <a:t>Car=[width= 1.0, height = 2.0, Location=[3, 4]]</a:t>
            </a:r>
            <a:endParaRPr lang="zh-CN" altLang="zh-CN" sz="1400" smtClean="0"/>
          </a:p>
          <a:p>
            <a:pPr eaLnBrk="1" hangingPunct="1"/>
            <a:r>
              <a:rPr lang="en-US" altLang="zh-CN" sz="1400" smtClean="0"/>
              <a:t>copy=[width= 1.0, height = 2.0, Location=[3, 4]]</a:t>
            </a:r>
            <a:endParaRPr lang="zh-CN" altLang="zh-CN" sz="1400" smtClean="0"/>
          </a:p>
          <a:p>
            <a:pPr eaLnBrk="1" hangingPunct="1"/>
            <a:r>
              <a:rPr lang="en-US" altLang="zh-CN" sz="1400" smtClean="0"/>
              <a:t>Car=[width= 1.0, height = 2.0, Location=[5, 6]]</a:t>
            </a:r>
            <a:endParaRPr lang="zh-CN" altLang="zh-CN" sz="1400" smtClean="0"/>
          </a:p>
          <a:p>
            <a:pPr eaLnBrk="1" hangingPunct="1"/>
            <a:r>
              <a:rPr lang="en-US" altLang="zh-CN" sz="1400" smtClean="0"/>
              <a:t>copy=[width= 1.0, height = 2.0, Location=[5, 6]]</a:t>
            </a:r>
            <a:endParaRPr lang="zh-CN" altLang="zh-CN" sz="1400" smtClean="0"/>
          </a:p>
          <a:p>
            <a:pPr eaLnBrk="1" hangingPunct="1"/>
            <a:endParaRPr lang="zh-CN" altLang="en-US" sz="14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clone()</a:t>
            </a:r>
            <a:endParaRPr lang="zh-CN" altLang="en-US" sz="3075" dirty="0"/>
          </a:p>
        </p:txBody>
      </p:sp>
      <p:sp>
        <p:nvSpPr>
          <p:cNvPr id="3" name="内容占位符 2"/>
          <p:cNvSpPr>
            <a:spLocks noGrp="1"/>
          </p:cNvSpPr>
          <p:nvPr>
            <p:ph idx="1"/>
          </p:nvPr>
        </p:nvSpPr>
        <p:spPr>
          <a:xfrm>
            <a:off x="323850" y="1196975"/>
            <a:ext cx="8640763" cy="647700"/>
          </a:xfrm>
        </p:spPr>
        <p:txBody>
          <a:bodyPr/>
          <a:lstStyle/>
          <a:p>
            <a:pPr marL="273844" indent="-191691" eaLnBrk="1" hangingPunct="1">
              <a:defRPr/>
            </a:pPr>
            <a:r>
              <a:rPr lang="en-US" altLang="zh-CN" sz="2025" dirty="0" smtClean="0"/>
              <a:t>We have to clone "currentLocation" explicitly: </a:t>
            </a:r>
            <a:endParaRPr lang="zh-CN" altLang="zh-CN" sz="2025" dirty="0" smtClean="0"/>
          </a:p>
          <a:p>
            <a:pPr marL="273844" indent="-191691" eaLnBrk="1" hangingPunct="1">
              <a:defRPr/>
            </a:pPr>
            <a:endParaRPr lang="zh-CN" altLang="en-US" sz="2025" dirty="0"/>
          </a:p>
        </p:txBody>
      </p:sp>
      <p:pic>
        <p:nvPicPr>
          <p:cNvPr id="139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420938"/>
            <a:ext cx="65532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pPr>
              <a:defRPr/>
            </a:pPr>
            <a:fld id="{373D25D4-788E-4DC6-87CF-CA5FFB55688A}" type="slidenum">
              <a:rPr lang="zh-CN" altLang="en-US"/>
              <a:pPr>
                <a:defRPr/>
              </a:pPr>
              <a:t>113</a:t>
            </a:fld>
            <a:endParaRPr lang="zh-CN" alt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138"/>
            <a:ext cx="8229600" cy="5292725"/>
          </a:xfrm>
          <a:solidFill>
            <a:schemeClr val="bg1"/>
          </a:solidFill>
        </p:spPr>
        <p:txBody>
          <a:bodyPr>
            <a:normAutofit fontScale="62500" lnSpcReduction="20000"/>
          </a:bodyPr>
          <a:lstStyle/>
          <a:p>
            <a:pPr marL="273844" indent="-191691" eaLnBrk="1" hangingPunct="1">
              <a:defRPr/>
            </a:pPr>
            <a:r>
              <a:rPr lang="en-US" altLang="zh-CN" sz="2200" dirty="0" smtClean="0"/>
              <a:t>public class Point</a:t>
            </a:r>
            <a:r>
              <a:rPr lang="en-US" altLang="zh-CN" sz="2200" b="1" dirty="0" smtClean="0"/>
              <a:t> implements Cloneable</a:t>
            </a:r>
            <a:r>
              <a:rPr lang="en-US" altLang="zh-CN" sz="2200" dirty="0" smtClean="0"/>
              <a:t> {</a:t>
            </a:r>
            <a:endParaRPr lang="zh-CN" altLang="zh-CN" sz="2200" dirty="0" smtClean="0"/>
          </a:p>
          <a:p>
            <a:pPr marL="273844" indent="-191691" eaLnBrk="1" hangingPunct="1">
              <a:defRPr/>
            </a:pPr>
            <a:r>
              <a:rPr lang="en-US" altLang="zh-CN" sz="2200" dirty="0" smtClean="0"/>
              <a:t> </a:t>
            </a:r>
            <a:endParaRPr lang="zh-CN" altLang="zh-CN" sz="2200" dirty="0" smtClean="0"/>
          </a:p>
          <a:p>
            <a:pPr marL="273844" indent="-191691" eaLnBrk="1" hangingPunct="1">
              <a:defRPr/>
            </a:pPr>
            <a:r>
              <a:rPr lang="en-US" altLang="zh-CN" sz="2200" dirty="0" smtClean="0"/>
              <a:t>	public Point() {</a:t>
            </a:r>
            <a:endParaRPr lang="zh-CN" altLang="zh-CN" sz="2200" dirty="0" smtClean="0"/>
          </a:p>
          <a:p>
            <a:pPr marL="273844" indent="-191691" eaLnBrk="1" hangingPunct="1">
              <a:defRPr/>
            </a:pPr>
            <a:r>
              <a:rPr lang="en-US" altLang="zh-CN" sz="2200" dirty="0" smtClean="0"/>
              <a:t>	}</a:t>
            </a:r>
            <a:endParaRPr lang="zh-CN" altLang="zh-CN" sz="2200" dirty="0" smtClean="0"/>
          </a:p>
          <a:p>
            <a:pPr marL="273844" indent="-191691" eaLnBrk="1" hangingPunct="1">
              <a:defRPr/>
            </a:pPr>
            <a:r>
              <a:rPr lang="en-US" altLang="zh-CN" sz="2200" dirty="0" smtClean="0"/>
              <a:t> </a:t>
            </a:r>
            <a:endParaRPr lang="zh-CN" altLang="zh-CN" sz="2200" dirty="0" smtClean="0"/>
          </a:p>
          <a:p>
            <a:pPr marL="273844" indent="-191691" eaLnBrk="1" hangingPunct="1">
              <a:defRPr/>
            </a:pPr>
            <a:r>
              <a:rPr lang="en-US" altLang="zh-CN" sz="2200" dirty="0" smtClean="0"/>
              <a:t>	public Point(int </a:t>
            </a:r>
            <a:r>
              <a:rPr lang="en-US" altLang="zh-CN" sz="2200" dirty="0" err="1" smtClean="0"/>
              <a:t>xValue</a:t>
            </a:r>
            <a:r>
              <a:rPr lang="en-US" altLang="zh-CN" sz="2200" dirty="0" smtClean="0"/>
              <a:t>, int </a:t>
            </a:r>
            <a:r>
              <a:rPr lang="en-US" altLang="zh-CN" sz="2200" dirty="0" err="1" smtClean="0"/>
              <a:t>yValue</a:t>
            </a:r>
            <a:r>
              <a:rPr lang="en-US" altLang="zh-CN" sz="2200" dirty="0" smtClean="0"/>
              <a:t>) {</a:t>
            </a:r>
            <a:endParaRPr lang="zh-CN" altLang="zh-CN" sz="2200" dirty="0" smtClean="0"/>
          </a:p>
          <a:p>
            <a:pPr marL="273844" indent="-191691" eaLnBrk="1" hangingPunct="1">
              <a:defRPr/>
            </a:pPr>
            <a:r>
              <a:rPr lang="en-US" altLang="zh-CN" sz="2200" dirty="0" smtClean="0"/>
              <a:t>		x = </a:t>
            </a:r>
            <a:r>
              <a:rPr lang="en-US" altLang="zh-CN" sz="2200" dirty="0" err="1" smtClean="0"/>
              <a:t>xValue</a:t>
            </a:r>
            <a:r>
              <a:rPr lang="en-US" altLang="zh-CN" sz="2200" dirty="0" smtClean="0"/>
              <a:t>;</a:t>
            </a:r>
            <a:endParaRPr lang="zh-CN" altLang="zh-CN" sz="2200" dirty="0" smtClean="0"/>
          </a:p>
          <a:p>
            <a:pPr marL="273844" indent="-191691" eaLnBrk="1" hangingPunct="1">
              <a:defRPr/>
            </a:pPr>
            <a:r>
              <a:rPr lang="en-US" altLang="zh-CN" sz="2200" dirty="0" smtClean="0"/>
              <a:t>		y = </a:t>
            </a:r>
            <a:r>
              <a:rPr lang="en-US" altLang="zh-CN" sz="2200" dirty="0" err="1" smtClean="0"/>
              <a:t>yValue</a:t>
            </a:r>
            <a:r>
              <a:rPr lang="en-US" altLang="zh-CN" sz="2200" dirty="0" smtClean="0"/>
              <a:t>;</a:t>
            </a:r>
            <a:endParaRPr lang="zh-CN" altLang="zh-CN" sz="2200" dirty="0" smtClean="0"/>
          </a:p>
          <a:p>
            <a:pPr marL="273844" indent="-191691" eaLnBrk="1" hangingPunct="1">
              <a:defRPr/>
            </a:pPr>
            <a:r>
              <a:rPr lang="en-US" altLang="zh-CN" sz="2200" dirty="0" smtClean="0"/>
              <a:t>	}</a:t>
            </a:r>
            <a:endParaRPr lang="zh-CN" altLang="zh-CN" sz="2200" dirty="0" smtClean="0"/>
          </a:p>
          <a:p>
            <a:pPr marL="273844" indent="-191691" eaLnBrk="1" hangingPunct="1">
              <a:defRPr/>
            </a:pPr>
            <a:r>
              <a:rPr lang="en-US" altLang="zh-CN" sz="2200" dirty="0" smtClean="0"/>
              <a:t> </a:t>
            </a:r>
            <a:endParaRPr lang="zh-CN" altLang="zh-CN" sz="2200" dirty="0" smtClean="0"/>
          </a:p>
          <a:p>
            <a:pPr marL="273844" indent="-191691" eaLnBrk="1" hangingPunct="1">
              <a:defRPr/>
            </a:pPr>
            <a:r>
              <a:rPr lang="en-US" altLang="zh-CN" sz="2200" dirty="0" smtClean="0"/>
              <a:t>	// return x from coordinate pair</a:t>
            </a:r>
            <a:endParaRPr lang="zh-CN" altLang="zh-CN" sz="2200" dirty="0" smtClean="0"/>
          </a:p>
          <a:p>
            <a:pPr marL="273844" indent="-191691" eaLnBrk="1" hangingPunct="1">
              <a:defRPr/>
            </a:pPr>
            <a:r>
              <a:rPr lang="en-US" altLang="zh-CN" sz="2200" dirty="0" smtClean="0"/>
              <a:t>	public int </a:t>
            </a:r>
            <a:r>
              <a:rPr lang="en-US" altLang="zh-CN" sz="2200" dirty="0" err="1" smtClean="0"/>
              <a:t>getX</a:t>
            </a:r>
            <a:r>
              <a:rPr lang="en-US" altLang="zh-CN" sz="2200" dirty="0" smtClean="0"/>
              <a:t>() {</a:t>
            </a:r>
            <a:endParaRPr lang="zh-CN" altLang="zh-CN" sz="2200" dirty="0" smtClean="0"/>
          </a:p>
          <a:p>
            <a:pPr marL="273844" indent="-191691" eaLnBrk="1" hangingPunct="1">
              <a:defRPr/>
            </a:pPr>
            <a:r>
              <a:rPr lang="en-US" altLang="zh-CN" sz="2200" dirty="0" smtClean="0"/>
              <a:t>		return x;</a:t>
            </a:r>
            <a:endParaRPr lang="zh-CN" altLang="zh-CN" sz="2200" dirty="0" smtClean="0"/>
          </a:p>
          <a:p>
            <a:pPr marL="273844" indent="-191691" eaLnBrk="1" hangingPunct="1">
              <a:defRPr/>
            </a:pPr>
            <a:r>
              <a:rPr lang="en-US" altLang="zh-CN" sz="2200" dirty="0" smtClean="0"/>
              <a:t>	}</a:t>
            </a:r>
            <a:endParaRPr lang="zh-CN" altLang="zh-CN" sz="2200" dirty="0" smtClean="0"/>
          </a:p>
          <a:p>
            <a:pPr marL="273844" indent="-191691" eaLnBrk="1" hangingPunct="1">
              <a:defRPr/>
            </a:pPr>
            <a:r>
              <a:rPr lang="en-US" altLang="zh-CN" sz="2200" dirty="0" smtClean="0"/>
              <a:t> </a:t>
            </a:r>
            <a:endParaRPr lang="zh-CN" altLang="zh-CN" sz="2200" dirty="0" smtClean="0"/>
          </a:p>
          <a:p>
            <a:pPr marL="273844" indent="-191691" eaLnBrk="1" hangingPunct="1">
              <a:defRPr/>
            </a:pPr>
            <a:r>
              <a:rPr lang="en-US" altLang="zh-CN" sz="2200" dirty="0" smtClean="0"/>
              <a:t>	// return y from coordinate pair</a:t>
            </a:r>
            <a:endParaRPr lang="zh-CN" altLang="zh-CN" sz="2200" dirty="0" smtClean="0"/>
          </a:p>
          <a:p>
            <a:pPr marL="273844" indent="-191691" eaLnBrk="1" hangingPunct="1">
              <a:defRPr/>
            </a:pPr>
            <a:r>
              <a:rPr lang="en-US" altLang="zh-CN" sz="2200" dirty="0" smtClean="0"/>
              <a:t>	public int </a:t>
            </a:r>
            <a:r>
              <a:rPr lang="en-US" altLang="zh-CN" sz="2200" dirty="0" err="1" smtClean="0"/>
              <a:t>getY</a:t>
            </a:r>
            <a:r>
              <a:rPr lang="en-US" altLang="zh-CN" sz="2200" dirty="0" smtClean="0"/>
              <a:t>() {</a:t>
            </a:r>
            <a:endParaRPr lang="zh-CN" altLang="zh-CN" sz="2200" dirty="0" smtClean="0"/>
          </a:p>
          <a:p>
            <a:pPr marL="273844" indent="-191691" eaLnBrk="1" hangingPunct="1">
              <a:defRPr/>
            </a:pPr>
            <a:r>
              <a:rPr lang="en-US" altLang="zh-CN" sz="2200" dirty="0" smtClean="0"/>
              <a:t>		return y;</a:t>
            </a:r>
            <a:endParaRPr lang="zh-CN" altLang="zh-CN" sz="2200" dirty="0" smtClean="0"/>
          </a:p>
          <a:p>
            <a:pPr marL="273844" indent="-191691" eaLnBrk="1" hangingPunct="1">
              <a:defRPr/>
            </a:pPr>
            <a:r>
              <a:rPr lang="en-US" altLang="zh-CN" sz="2200" dirty="0" smtClean="0"/>
              <a:t>	}</a:t>
            </a:r>
            <a:endParaRPr lang="zh-CN" altLang="zh-CN" sz="2200" dirty="0" smtClean="0"/>
          </a:p>
          <a:p>
            <a:pPr marL="273844" indent="-191691" eaLnBrk="1" hangingPunct="1">
              <a:defRPr/>
            </a:pPr>
            <a:r>
              <a:rPr lang="en-US" altLang="zh-CN" sz="2200" dirty="0" smtClean="0"/>
              <a:t> </a:t>
            </a:r>
            <a:endParaRPr lang="zh-CN" altLang="zh-CN" sz="2200" dirty="0" smtClean="0"/>
          </a:p>
          <a:p>
            <a:pPr marL="273844" indent="-191691" eaLnBrk="1" hangingPunct="1">
              <a:defRPr/>
            </a:pPr>
            <a:r>
              <a:rPr lang="en-US" altLang="zh-CN" sz="2200" dirty="0" smtClean="0"/>
              <a:t>	public void </a:t>
            </a:r>
            <a:r>
              <a:rPr lang="en-US" altLang="zh-CN" sz="2200" dirty="0" err="1" smtClean="0"/>
              <a:t>setXY</a:t>
            </a:r>
            <a:r>
              <a:rPr lang="en-US" altLang="zh-CN" sz="2200" dirty="0" smtClean="0"/>
              <a:t>(int x, int y) {</a:t>
            </a:r>
            <a:endParaRPr lang="zh-CN" altLang="zh-CN" sz="2200" dirty="0" smtClean="0"/>
          </a:p>
          <a:p>
            <a:pPr marL="273844" indent="-191691" eaLnBrk="1" hangingPunct="1">
              <a:defRPr/>
            </a:pPr>
            <a:r>
              <a:rPr lang="en-US" altLang="zh-CN" sz="2200" dirty="0" smtClean="0"/>
              <a:t>		</a:t>
            </a:r>
            <a:r>
              <a:rPr lang="en-US" altLang="zh-CN" sz="2200" dirty="0" err="1" smtClean="0"/>
              <a:t>this.x</a:t>
            </a:r>
            <a:r>
              <a:rPr lang="en-US" altLang="zh-CN" sz="2200" dirty="0" smtClean="0"/>
              <a:t> = x;</a:t>
            </a:r>
            <a:endParaRPr lang="zh-CN" altLang="zh-CN" sz="2200" dirty="0" smtClean="0"/>
          </a:p>
          <a:p>
            <a:pPr marL="273844" indent="-191691" eaLnBrk="1" hangingPunct="1">
              <a:defRPr/>
            </a:pPr>
            <a:r>
              <a:rPr lang="en-US" altLang="zh-CN" sz="2200" dirty="0" smtClean="0"/>
              <a:t>		</a:t>
            </a:r>
            <a:r>
              <a:rPr lang="en-US" altLang="zh-CN" sz="2200" dirty="0" err="1" smtClean="0"/>
              <a:t>this.y</a:t>
            </a:r>
            <a:r>
              <a:rPr lang="en-US" altLang="zh-CN" sz="2200" dirty="0" smtClean="0"/>
              <a:t> = y;</a:t>
            </a:r>
            <a:endParaRPr lang="zh-CN" altLang="zh-CN" sz="2200" dirty="0" smtClean="0"/>
          </a:p>
          <a:p>
            <a:pPr marL="273844" indent="-191691" eaLnBrk="1" hangingPunct="1">
              <a:defRPr/>
            </a:pPr>
            <a:r>
              <a:rPr lang="en-US" altLang="zh-CN" sz="2200" dirty="0" smtClean="0"/>
              <a:t>	}</a:t>
            </a:r>
            <a:endParaRPr lang="zh-CN" altLang="zh-CN" sz="2200"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clone()</a:t>
            </a:r>
            <a:endParaRPr lang="zh-CN" altLang="en-US" sz="3075" dirty="0"/>
          </a:p>
        </p:txBody>
      </p:sp>
      <p:sp>
        <p:nvSpPr>
          <p:cNvPr id="7" name="灯片编号占位符 6"/>
          <p:cNvSpPr>
            <a:spLocks noGrp="1"/>
          </p:cNvSpPr>
          <p:nvPr>
            <p:ph type="sldNum" sz="quarter" idx="12"/>
          </p:nvPr>
        </p:nvSpPr>
        <p:spPr/>
        <p:txBody>
          <a:bodyPr/>
          <a:lstStyle/>
          <a:p>
            <a:pPr>
              <a:defRPr/>
            </a:pPr>
            <a:fld id="{7483D609-E86F-41FC-8607-68E250C66C65}" type="slidenum">
              <a:rPr lang="zh-CN" altLang="en-US"/>
              <a:pPr>
                <a:defRPr/>
              </a:pPr>
              <a:t>114</a:t>
            </a:fld>
            <a:endParaRPr lang="zh-CN" altLang="en-US"/>
          </a:p>
        </p:txBody>
      </p:sp>
    </p:spTree>
  </p:cSld>
  <p:clrMapOvr>
    <a:masterClrMapping/>
  </p:clrMapOvr>
  <p:transition spd="slow"/>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内容占位符 2"/>
          <p:cNvSpPr>
            <a:spLocks noGrp="1"/>
          </p:cNvSpPr>
          <p:nvPr>
            <p:ph idx="1"/>
          </p:nvPr>
        </p:nvSpPr>
        <p:spPr/>
        <p:txBody>
          <a:bodyPr/>
          <a:lstStyle/>
          <a:p>
            <a:pPr eaLnBrk="1" hangingPunct="1"/>
            <a:r>
              <a:rPr lang="en-US" altLang="zh-CN" sz="1800" smtClean="0"/>
              <a:t>public Point clone() {</a:t>
            </a:r>
            <a:endParaRPr lang="zh-CN" altLang="zh-CN" sz="1800" smtClean="0"/>
          </a:p>
          <a:p>
            <a:pPr eaLnBrk="1" hangingPunct="1"/>
            <a:r>
              <a:rPr lang="en-US" altLang="zh-CN" sz="1800" smtClean="0"/>
              <a:t>	Point cloned = null;</a:t>
            </a:r>
            <a:endParaRPr lang="zh-CN" altLang="zh-CN" sz="1800" smtClean="0"/>
          </a:p>
          <a:p>
            <a:pPr eaLnBrk="1" hangingPunct="1"/>
            <a:r>
              <a:rPr lang="en-US" altLang="zh-CN" sz="1800" smtClean="0"/>
              <a:t>	try {</a:t>
            </a:r>
            <a:endParaRPr lang="zh-CN" altLang="zh-CN" sz="1800" smtClean="0"/>
          </a:p>
          <a:p>
            <a:pPr eaLnBrk="1" hangingPunct="1"/>
            <a:r>
              <a:rPr lang="en-US" altLang="zh-CN" sz="1800" smtClean="0"/>
              <a:t>		cloned = (Point) super.clone();</a:t>
            </a:r>
            <a:endParaRPr lang="zh-CN" altLang="zh-CN" sz="1800" smtClean="0"/>
          </a:p>
          <a:p>
            <a:pPr eaLnBrk="1" hangingPunct="1"/>
            <a:r>
              <a:rPr lang="en-US" altLang="zh-CN" sz="1800" smtClean="0"/>
              <a:t>	} catch (CloneNotSupportedException e) {</a:t>
            </a:r>
            <a:endParaRPr lang="zh-CN" altLang="zh-CN" sz="1800" smtClean="0"/>
          </a:p>
          <a:p>
            <a:pPr eaLnBrk="1" hangingPunct="1"/>
            <a:r>
              <a:rPr lang="en-US" altLang="zh-CN" sz="1800" smtClean="0"/>
              <a:t>		System.err.println("Point object can't be cloned.");</a:t>
            </a:r>
            <a:endParaRPr lang="zh-CN" altLang="zh-CN" sz="1800" smtClean="0"/>
          </a:p>
          <a:p>
            <a:pPr eaLnBrk="1" hangingPunct="1"/>
            <a:r>
              <a:rPr lang="en-US" altLang="zh-CN" sz="1800" smtClean="0"/>
              <a:t>		return null;</a:t>
            </a:r>
            <a:endParaRPr lang="zh-CN" altLang="zh-CN" sz="1800" smtClean="0"/>
          </a:p>
          <a:p>
            <a:pPr eaLnBrk="1" hangingPunct="1"/>
            <a:r>
              <a:rPr lang="en-US" altLang="zh-CN" sz="1800" smtClean="0"/>
              <a:t>	}</a:t>
            </a:r>
            <a:endParaRPr lang="zh-CN" altLang="zh-CN" sz="1800" smtClean="0"/>
          </a:p>
          <a:p>
            <a:pPr eaLnBrk="1" hangingPunct="1"/>
            <a:r>
              <a:rPr lang="en-US" altLang="zh-CN" sz="1800" smtClean="0"/>
              <a:t>	return cloned;</a:t>
            </a:r>
            <a:endParaRPr lang="zh-CN" altLang="zh-CN" sz="1800" smtClean="0"/>
          </a:p>
          <a:p>
            <a:pPr eaLnBrk="1" hangingPunct="1"/>
            <a:r>
              <a:rPr lang="en-US" altLang="zh-CN" sz="1800" smtClean="0"/>
              <a:t>}</a:t>
            </a:r>
            <a:endParaRPr lang="zh-CN" altLang="zh-CN" sz="1800" smtClean="0"/>
          </a:p>
          <a:p>
            <a:pPr eaLnBrk="1" hangingPunct="1"/>
            <a:endParaRPr lang="zh-CN" altLang="en-US" sz="2400" smtClean="0"/>
          </a:p>
        </p:txBody>
      </p:sp>
      <p:sp>
        <p:nvSpPr>
          <p:cNvPr id="2" name="标题 1"/>
          <p:cNvSpPr>
            <a:spLocks noGrp="1"/>
          </p:cNvSpPr>
          <p:nvPr>
            <p:ph type="title"/>
          </p:nvPr>
        </p:nvSpPr>
        <p:spPr/>
        <p:txBody>
          <a:bodyPr/>
          <a:lstStyle/>
          <a:p>
            <a:pPr eaLnBrk="1" hangingPunct="1">
              <a:defRPr/>
            </a:pPr>
            <a:r>
              <a:rPr lang="en-US" altLang="zh-CN" sz="3075" dirty="0" smtClean="0"/>
              <a:t>clone()</a:t>
            </a:r>
            <a:endParaRPr lang="zh-CN" altLang="en-US" sz="3075" dirty="0"/>
          </a:p>
        </p:txBody>
      </p:sp>
      <p:sp>
        <p:nvSpPr>
          <p:cNvPr id="7" name="灯片编号占位符 6"/>
          <p:cNvSpPr>
            <a:spLocks noGrp="1"/>
          </p:cNvSpPr>
          <p:nvPr>
            <p:ph type="sldNum" sz="quarter" idx="12"/>
          </p:nvPr>
        </p:nvSpPr>
        <p:spPr/>
        <p:txBody>
          <a:bodyPr/>
          <a:lstStyle/>
          <a:p>
            <a:pPr>
              <a:defRPr/>
            </a:pPr>
            <a:fld id="{F4267776-4249-455A-AA28-D9C6409D1C15}" type="slidenum">
              <a:rPr lang="zh-CN" altLang="en-US"/>
              <a:pPr>
                <a:defRPr/>
              </a:pPr>
              <a:t>115</a:t>
            </a:fld>
            <a:endParaRPr lang="zh-CN" altLang="en-US"/>
          </a:p>
        </p:txBody>
      </p:sp>
    </p:spTree>
  </p:cSld>
  <p:clrMapOvr>
    <a:masterClrMapping/>
  </p:clrMapOvr>
  <p:transition spd="slow"/>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内容占位符 2"/>
          <p:cNvSpPr>
            <a:spLocks noGrp="1"/>
          </p:cNvSpPr>
          <p:nvPr>
            <p:ph idx="1"/>
          </p:nvPr>
        </p:nvSpPr>
        <p:spPr/>
        <p:txBody>
          <a:bodyPr/>
          <a:lstStyle/>
          <a:p>
            <a:pPr eaLnBrk="1" hangingPunct="1"/>
            <a:r>
              <a:rPr lang="en-US" altLang="zh-CN" sz="2400" smtClean="0"/>
              <a:t>	public String toString() {</a:t>
            </a:r>
            <a:endParaRPr lang="zh-CN" altLang="zh-CN" sz="2400" smtClean="0"/>
          </a:p>
          <a:p>
            <a:pPr eaLnBrk="1" hangingPunct="1"/>
            <a:r>
              <a:rPr lang="en-US" altLang="zh-CN" sz="2400" smtClean="0"/>
              <a:t>		return "[" + getX() + ", " + getY() + "]";</a:t>
            </a:r>
            <a:endParaRPr lang="zh-CN" altLang="zh-CN" sz="2400" smtClean="0"/>
          </a:p>
          <a:p>
            <a:pPr eaLnBrk="1" hangingPunct="1"/>
            <a:r>
              <a:rPr lang="en-US" altLang="zh-CN" sz="2400" smtClean="0"/>
              <a:t>	}</a:t>
            </a:r>
            <a:endParaRPr lang="zh-CN" altLang="zh-CN" sz="2400" smtClean="0"/>
          </a:p>
          <a:p>
            <a:pPr eaLnBrk="1" hangingPunct="1"/>
            <a:r>
              <a:rPr lang="en-US" altLang="zh-CN" sz="2400" smtClean="0"/>
              <a:t> </a:t>
            </a:r>
            <a:endParaRPr lang="zh-CN" altLang="zh-CN" sz="2400" smtClean="0"/>
          </a:p>
          <a:p>
            <a:pPr eaLnBrk="1" hangingPunct="1"/>
            <a:r>
              <a:rPr lang="en-US" altLang="zh-CN" sz="2400" smtClean="0"/>
              <a:t>	private int x; // x part of coordinate pair</a:t>
            </a:r>
            <a:endParaRPr lang="zh-CN" altLang="zh-CN" sz="2400" smtClean="0"/>
          </a:p>
          <a:p>
            <a:pPr eaLnBrk="1" hangingPunct="1"/>
            <a:r>
              <a:rPr lang="en-US" altLang="zh-CN" sz="2400" smtClean="0"/>
              <a:t>	private int y; // y part of coordinate pair</a:t>
            </a:r>
            <a:endParaRPr lang="zh-CN" altLang="zh-CN" sz="2400" smtClean="0"/>
          </a:p>
          <a:p>
            <a:pPr eaLnBrk="1" hangingPunct="1"/>
            <a:r>
              <a:rPr lang="en-US" altLang="zh-CN" sz="2400" smtClean="0"/>
              <a:t>}</a:t>
            </a:r>
            <a:endParaRPr lang="zh-CN" altLang="zh-CN" sz="2400" smtClean="0"/>
          </a:p>
          <a:p>
            <a:pPr eaLnBrk="1" hangingPunct="1"/>
            <a:endParaRPr lang="zh-CN" altLang="en-US" sz="2400" smtClean="0"/>
          </a:p>
        </p:txBody>
      </p:sp>
      <p:sp>
        <p:nvSpPr>
          <p:cNvPr id="2" name="标题 1"/>
          <p:cNvSpPr>
            <a:spLocks noGrp="1"/>
          </p:cNvSpPr>
          <p:nvPr>
            <p:ph type="title"/>
          </p:nvPr>
        </p:nvSpPr>
        <p:spPr/>
        <p:txBody>
          <a:bodyPr/>
          <a:lstStyle/>
          <a:p>
            <a:pPr eaLnBrk="1" hangingPunct="1">
              <a:defRPr/>
            </a:pPr>
            <a:r>
              <a:rPr lang="en-US" altLang="zh-CN" sz="3075" dirty="0" smtClean="0"/>
              <a:t>clone()</a:t>
            </a:r>
            <a:endParaRPr lang="zh-CN" altLang="en-US" sz="3075" dirty="0"/>
          </a:p>
        </p:txBody>
      </p:sp>
      <p:sp>
        <p:nvSpPr>
          <p:cNvPr id="7" name="灯片编号占位符 6"/>
          <p:cNvSpPr>
            <a:spLocks noGrp="1"/>
          </p:cNvSpPr>
          <p:nvPr>
            <p:ph type="sldNum" sz="quarter" idx="12"/>
          </p:nvPr>
        </p:nvSpPr>
        <p:spPr/>
        <p:txBody>
          <a:bodyPr/>
          <a:lstStyle/>
          <a:p>
            <a:pPr>
              <a:defRPr/>
            </a:pPr>
            <a:fld id="{0236CEB6-7A39-4CA9-8B7D-552FE71B579E}" type="slidenum">
              <a:rPr lang="zh-CN" altLang="en-US"/>
              <a:pPr>
                <a:defRPr/>
              </a:pPr>
              <a:t>116</a:t>
            </a:fld>
            <a:endParaRPr lang="zh-CN" altLang="en-US"/>
          </a:p>
        </p:txBody>
      </p:sp>
    </p:spTree>
  </p:cSld>
  <p:clrMapOvr>
    <a:masterClrMapping/>
  </p:clrMapOvr>
  <p:transition spd="slow"/>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273844" indent="-191691" eaLnBrk="1" hangingPunct="1">
              <a:defRPr/>
            </a:pPr>
            <a:r>
              <a:rPr lang="en-US" altLang="zh-CN" sz="2400" dirty="0" smtClean="0"/>
              <a:t>public class Car implements Cloneable {</a:t>
            </a:r>
            <a:endParaRPr lang="zh-CN" altLang="zh-CN" sz="2400" dirty="0" smtClean="0"/>
          </a:p>
          <a:p>
            <a:pPr marL="273844" indent="-191691" eaLnBrk="1" hangingPunct="1">
              <a:defRPr/>
            </a:pPr>
            <a:r>
              <a:rPr lang="en-US" altLang="zh-CN" sz="2400" dirty="0" smtClean="0"/>
              <a:t>	public Car() {</a:t>
            </a:r>
            <a:endParaRPr lang="zh-CN" altLang="zh-CN" sz="2400" dirty="0" smtClean="0"/>
          </a:p>
          <a:p>
            <a:pPr marL="273844" indent="-191691" eaLnBrk="1" hangingPunct="1">
              <a:defRPr/>
            </a:pPr>
            <a:r>
              <a:rPr lang="en-US" altLang="zh-CN" sz="2400" dirty="0" smtClean="0"/>
              <a:t>		this(0, 0);</a:t>
            </a:r>
            <a:endParaRPr lang="zh-CN" altLang="zh-CN" sz="2400" dirty="0" smtClean="0"/>
          </a:p>
          <a:p>
            <a:pPr marL="273844" indent="-191691" eaLnBrk="1" hangingPunct="1">
              <a:defRPr/>
            </a:pPr>
            <a:r>
              <a:rPr lang="en-US" altLang="zh-CN" sz="2400" dirty="0" smtClean="0"/>
              <a:t>		currentLocation = new Point(0, 0);</a:t>
            </a:r>
            <a:endParaRPr lang="zh-CN" altLang="zh-CN" sz="2400" dirty="0" smtClean="0"/>
          </a:p>
          <a:p>
            <a:pPr marL="273844" indent="-191691" eaLnBrk="1" hangingPunct="1">
              <a:defRPr/>
            </a:pPr>
            <a:r>
              <a:rPr lang="en-US" altLang="zh-CN" sz="2400" dirty="0" smtClean="0"/>
              <a:t>	}</a:t>
            </a:r>
            <a:endParaRPr lang="zh-CN" altLang="zh-CN" sz="2400" dirty="0" smtClean="0"/>
          </a:p>
          <a:p>
            <a:pPr marL="273844" indent="-191691" eaLnBrk="1" hangingPunct="1">
              <a:defRPr/>
            </a:pPr>
            <a:r>
              <a:rPr lang="en-US" altLang="zh-CN" sz="2400" dirty="0" smtClean="0"/>
              <a:t> </a:t>
            </a:r>
            <a:endParaRPr lang="zh-CN" altLang="zh-CN" sz="2400" dirty="0" smtClean="0"/>
          </a:p>
          <a:p>
            <a:pPr marL="273844" indent="-191691" eaLnBrk="1" hangingPunct="1">
              <a:defRPr/>
            </a:pPr>
            <a:r>
              <a:rPr lang="en-US" altLang="zh-CN" sz="2400" dirty="0" smtClean="0"/>
              <a:t>	public Car(double width, double height) {</a:t>
            </a:r>
            <a:endParaRPr lang="zh-CN" altLang="zh-CN" sz="2400" dirty="0" smtClean="0"/>
          </a:p>
          <a:p>
            <a:pPr marL="273844" indent="-191691" eaLnBrk="1" hangingPunct="1">
              <a:defRPr/>
            </a:pPr>
            <a:r>
              <a:rPr lang="en-US" altLang="zh-CN" sz="2400" dirty="0" smtClean="0"/>
              <a:t>		</a:t>
            </a:r>
            <a:r>
              <a:rPr lang="en-US" altLang="zh-CN" sz="2400" dirty="0" err="1" smtClean="0"/>
              <a:t>this.width</a:t>
            </a:r>
            <a:r>
              <a:rPr lang="en-US" altLang="zh-CN" sz="2400" dirty="0" smtClean="0"/>
              <a:t> = width;</a:t>
            </a:r>
            <a:endParaRPr lang="zh-CN" altLang="zh-CN" sz="2400" dirty="0" smtClean="0"/>
          </a:p>
          <a:p>
            <a:pPr marL="273844" indent="-191691" eaLnBrk="1" hangingPunct="1">
              <a:defRPr/>
            </a:pPr>
            <a:r>
              <a:rPr lang="en-US" altLang="zh-CN" sz="2400" dirty="0" smtClean="0"/>
              <a:t>		</a:t>
            </a:r>
            <a:r>
              <a:rPr lang="en-US" altLang="zh-CN" sz="2400" dirty="0" err="1" smtClean="0"/>
              <a:t>this.height</a:t>
            </a:r>
            <a:r>
              <a:rPr lang="en-US" altLang="zh-CN" sz="2400" dirty="0" smtClean="0"/>
              <a:t> = height;</a:t>
            </a:r>
            <a:endParaRPr lang="zh-CN" altLang="zh-CN" sz="2400" dirty="0" smtClean="0"/>
          </a:p>
          <a:p>
            <a:pPr marL="273844" indent="-191691" eaLnBrk="1" hangingPunct="1">
              <a:defRPr/>
            </a:pPr>
            <a:r>
              <a:rPr lang="en-US" altLang="zh-CN" sz="2400" dirty="0" smtClean="0"/>
              <a:t>		currentLocation = new Point(0, 0);</a:t>
            </a:r>
            <a:endParaRPr lang="zh-CN" altLang="zh-CN" sz="2400" dirty="0" smtClean="0"/>
          </a:p>
          <a:p>
            <a:pPr marL="273844" indent="-191691" eaLnBrk="1" hangingPunct="1">
              <a:defRPr/>
            </a:pPr>
            <a:r>
              <a:rPr lang="en-US" altLang="zh-CN" sz="2400" dirty="0" smtClean="0"/>
              <a:t>	}</a:t>
            </a:r>
            <a:endParaRPr lang="zh-CN" altLang="zh-CN" sz="2400" dirty="0" smtClean="0"/>
          </a:p>
          <a:p>
            <a:pPr marL="273844" indent="-191691" eaLnBrk="1" hangingPunct="1">
              <a:defRPr/>
            </a:pPr>
            <a:r>
              <a:rPr lang="en-US" altLang="zh-CN" sz="2400" dirty="0" smtClean="0"/>
              <a:t> </a:t>
            </a:r>
            <a:endParaRPr lang="zh-CN" altLang="zh-CN" sz="2400" dirty="0" smtClean="0"/>
          </a:p>
          <a:p>
            <a:pPr marL="273844" indent="-191691" eaLnBrk="1" hangingPunct="1">
              <a:defRPr/>
            </a:pPr>
            <a:endParaRPr lang="zh-CN" altLang="en-US" sz="2400" dirty="0"/>
          </a:p>
        </p:txBody>
      </p:sp>
      <p:sp>
        <p:nvSpPr>
          <p:cNvPr id="2" name="标题 1"/>
          <p:cNvSpPr>
            <a:spLocks noGrp="1"/>
          </p:cNvSpPr>
          <p:nvPr>
            <p:ph type="title"/>
          </p:nvPr>
        </p:nvSpPr>
        <p:spPr/>
        <p:txBody>
          <a:bodyPr/>
          <a:lstStyle/>
          <a:p>
            <a:pPr eaLnBrk="1" hangingPunct="1">
              <a:defRPr/>
            </a:pPr>
            <a:r>
              <a:rPr lang="en-US" altLang="zh-CN" sz="3075" dirty="0" smtClean="0"/>
              <a:t>clone()</a:t>
            </a:r>
            <a:endParaRPr lang="zh-CN" altLang="en-US" sz="3075" dirty="0"/>
          </a:p>
        </p:txBody>
      </p:sp>
      <p:sp>
        <p:nvSpPr>
          <p:cNvPr id="7" name="灯片编号占位符 6"/>
          <p:cNvSpPr>
            <a:spLocks noGrp="1"/>
          </p:cNvSpPr>
          <p:nvPr>
            <p:ph type="sldNum" sz="quarter" idx="12"/>
          </p:nvPr>
        </p:nvSpPr>
        <p:spPr/>
        <p:txBody>
          <a:bodyPr/>
          <a:lstStyle/>
          <a:p>
            <a:pPr>
              <a:defRPr/>
            </a:pPr>
            <a:fld id="{F62CEF13-F2B9-45EB-B9AA-28E07106B337}" type="slidenum">
              <a:rPr lang="zh-CN" altLang="en-US"/>
              <a:pPr>
                <a:defRPr/>
              </a:pPr>
              <a:t>117</a:t>
            </a:fld>
            <a:endParaRPr lang="zh-CN" altLang="en-US"/>
          </a:p>
        </p:txBody>
      </p:sp>
    </p:spTree>
  </p:cSld>
  <p:clrMapOvr>
    <a:masterClrMapping/>
  </p:clrMapOvr>
  <p:transition spd="slow"/>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marL="273844" indent="-191691" eaLnBrk="1" hangingPunct="1">
              <a:defRPr/>
            </a:pPr>
            <a:r>
              <a:rPr lang="en-US" altLang="zh-CN" dirty="0" smtClean="0"/>
              <a:t>	public Car clone() {</a:t>
            </a:r>
            <a:endParaRPr lang="zh-CN" altLang="zh-CN" dirty="0" smtClean="0"/>
          </a:p>
          <a:p>
            <a:pPr marL="273844" indent="-191691" eaLnBrk="1" hangingPunct="1">
              <a:defRPr/>
            </a:pPr>
            <a:r>
              <a:rPr lang="en-US" altLang="zh-CN" dirty="0" smtClean="0"/>
              <a:t>		Car cloned = null;</a:t>
            </a:r>
            <a:endParaRPr lang="zh-CN" altLang="zh-CN" dirty="0" smtClean="0"/>
          </a:p>
          <a:p>
            <a:pPr marL="273844" indent="-191691" eaLnBrk="1" hangingPunct="1">
              <a:defRPr/>
            </a:pPr>
            <a:r>
              <a:rPr lang="en-US" altLang="zh-CN" dirty="0" smtClean="0"/>
              <a:t>		try {</a:t>
            </a:r>
            <a:endParaRPr lang="zh-CN" altLang="zh-CN" dirty="0" smtClean="0"/>
          </a:p>
          <a:p>
            <a:pPr marL="273844" indent="-191691" eaLnBrk="1" hangingPunct="1">
              <a:defRPr/>
            </a:pPr>
            <a:r>
              <a:rPr lang="en-US" altLang="zh-CN" dirty="0" smtClean="0"/>
              <a:t>			cloned = (Car) </a:t>
            </a:r>
            <a:r>
              <a:rPr lang="en-US" altLang="zh-CN" dirty="0" err="1" smtClean="0"/>
              <a:t>super.clone</a:t>
            </a:r>
            <a:r>
              <a:rPr lang="en-US" altLang="zh-CN" dirty="0" smtClean="0"/>
              <a:t>();</a:t>
            </a:r>
            <a:endParaRPr lang="zh-CN" altLang="zh-CN" dirty="0" smtClean="0"/>
          </a:p>
          <a:p>
            <a:pPr marL="273844" indent="-191691" eaLnBrk="1" hangingPunct="1">
              <a:defRPr/>
            </a:pPr>
            <a:r>
              <a:rPr lang="en-US" altLang="zh-CN" dirty="0" smtClean="0"/>
              <a:t>			</a:t>
            </a:r>
            <a:r>
              <a:rPr lang="en-US" altLang="zh-CN" dirty="0" err="1" smtClean="0"/>
              <a:t>cloned.currentLocation</a:t>
            </a:r>
            <a:r>
              <a:rPr lang="en-US" altLang="zh-CN" dirty="0" smtClean="0"/>
              <a:t> = </a:t>
            </a:r>
            <a:r>
              <a:rPr lang="en-US" altLang="zh-CN" dirty="0" err="1" smtClean="0"/>
              <a:t>currentLocation.clone</a:t>
            </a:r>
            <a:r>
              <a:rPr lang="en-US" altLang="zh-CN" dirty="0" smtClean="0"/>
              <a:t>();</a:t>
            </a:r>
            <a:endParaRPr lang="zh-CN" altLang="zh-CN" dirty="0" smtClean="0"/>
          </a:p>
          <a:p>
            <a:pPr marL="273844" indent="-191691" eaLnBrk="1" hangingPunct="1">
              <a:defRPr/>
            </a:pPr>
            <a:r>
              <a:rPr lang="en-US" altLang="zh-CN" dirty="0" smtClean="0"/>
              <a:t>		} catch (CloneNotSupportedException e) {</a:t>
            </a:r>
            <a:endParaRPr lang="zh-CN" altLang="zh-CN" dirty="0" smtClean="0"/>
          </a:p>
          <a:p>
            <a:pPr marL="273844" indent="-191691" eaLnBrk="1" hangingPunct="1">
              <a:defRPr/>
            </a:pPr>
            <a:r>
              <a:rPr lang="en-US" altLang="zh-CN" dirty="0" smtClean="0"/>
              <a:t>			</a:t>
            </a:r>
            <a:r>
              <a:rPr lang="en-US" altLang="zh-CN" dirty="0" err="1" smtClean="0"/>
              <a:t>System.err.println</a:t>
            </a:r>
            <a:r>
              <a:rPr lang="en-US" altLang="zh-CN" dirty="0" smtClean="0"/>
              <a:t>("Car object can't be cloned.");</a:t>
            </a:r>
            <a:endParaRPr lang="zh-CN" altLang="zh-CN" dirty="0" smtClean="0"/>
          </a:p>
          <a:p>
            <a:pPr marL="273844" indent="-191691" eaLnBrk="1" hangingPunct="1">
              <a:defRPr/>
            </a:pPr>
            <a:r>
              <a:rPr lang="en-US" altLang="zh-CN" dirty="0" smtClean="0"/>
              <a:t>			return null;</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		return cloned;</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	public String toString() {</a:t>
            </a:r>
            <a:endParaRPr lang="zh-CN" altLang="zh-CN" dirty="0" smtClean="0"/>
          </a:p>
          <a:p>
            <a:pPr marL="273844" indent="-191691" eaLnBrk="1" hangingPunct="1">
              <a:defRPr/>
            </a:pPr>
            <a:r>
              <a:rPr lang="en-US" altLang="zh-CN" dirty="0" smtClean="0"/>
              <a:t>		return "[width= " + width + ", height = " + height + ", Location="</a:t>
            </a:r>
            <a:endParaRPr lang="zh-CN" altLang="zh-CN" dirty="0" smtClean="0"/>
          </a:p>
          <a:p>
            <a:pPr marL="273844" indent="-191691" eaLnBrk="1" hangingPunct="1">
              <a:defRPr/>
            </a:pPr>
            <a:r>
              <a:rPr lang="en-US" altLang="zh-CN" dirty="0" smtClean="0"/>
              <a:t>				+ currentLocation + "]";</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endParaRPr lang="zh-CN" altLang="en-US" dirty="0"/>
          </a:p>
        </p:txBody>
      </p:sp>
      <p:sp>
        <p:nvSpPr>
          <p:cNvPr id="2" name="标题 1"/>
          <p:cNvSpPr>
            <a:spLocks noGrp="1"/>
          </p:cNvSpPr>
          <p:nvPr>
            <p:ph type="title"/>
          </p:nvPr>
        </p:nvSpPr>
        <p:spPr/>
        <p:txBody>
          <a:bodyPr/>
          <a:lstStyle/>
          <a:p>
            <a:pPr eaLnBrk="1" hangingPunct="1">
              <a:defRPr/>
            </a:pPr>
            <a:r>
              <a:rPr lang="en-US" altLang="zh-CN" sz="3075" dirty="0" smtClean="0"/>
              <a:t>clone()</a:t>
            </a:r>
            <a:endParaRPr lang="zh-CN" altLang="en-US" sz="3075" dirty="0"/>
          </a:p>
        </p:txBody>
      </p:sp>
      <p:sp>
        <p:nvSpPr>
          <p:cNvPr id="7" name="灯片编号占位符 6"/>
          <p:cNvSpPr>
            <a:spLocks noGrp="1"/>
          </p:cNvSpPr>
          <p:nvPr>
            <p:ph type="sldNum" sz="quarter" idx="12"/>
          </p:nvPr>
        </p:nvSpPr>
        <p:spPr/>
        <p:txBody>
          <a:bodyPr/>
          <a:lstStyle/>
          <a:p>
            <a:pPr>
              <a:defRPr/>
            </a:pPr>
            <a:fld id="{0F66B242-A94F-4F30-AE54-3FD59E93B9C8}" type="slidenum">
              <a:rPr lang="zh-CN" altLang="en-US"/>
              <a:pPr>
                <a:defRPr/>
              </a:pPr>
              <a:t>118</a:t>
            </a:fld>
            <a:endParaRPr lang="zh-CN" altLang="en-US"/>
          </a:p>
        </p:txBody>
      </p:sp>
    </p:spTree>
  </p:cSld>
  <p:clrMapOvr>
    <a:masterClrMapping/>
  </p:clrMapOvr>
  <p:transition spd="slow"/>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marL="273844" indent="-191691" eaLnBrk="1" hangingPunct="1">
              <a:defRPr/>
            </a:pPr>
            <a:r>
              <a:rPr lang="en-US" altLang="zh-CN" sz="2400" dirty="0" smtClean="0"/>
              <a:t>	public void setLocation(Point p) {</a:t>
            </a:r>
            <a:endParaRPr lang="zh-CN" altLang="zh-CN" sz="2400" dirty="0" smtClean="0"/>
          </a:p>
          <a:p>
            <a:pPr marL="273844" indent="-191691" eaLnBrk="1" hangingPunct="1">
              <a:defRPr/>
            </a:pPr>
            <a:r>
              <a:rPr lang="en-US" altLang="zh-CN" sz="2400" dirty="0" smtClean="0"/>
              <a:t>		</a:t>
            </a:r>
            <a:r>
              <a:rPr lang="en-US" altLang="zh-CN" sz="2400" dirty="0" err="1" smtClean="0"/>
              <a:t>currentLocation.setXY</a:t>
            </a:r>
            <a:r>
              <a:rPr lang="en-US" altLang="zh-CN" sz="2400" dirty="0" smtClean="0"/>
              <a:t>(</a:t>
            </a:r>
            <a:r>
              <a:rPr lang="en-US" altLang="zh-CN" sz="2400" dirty="0" err="1" smtClean="0"/>
              <a:t>p.getX</a:t>
            </a:r>
            <a:r>
              <a:rPr lang="en-US" altLang="zh-CN" sz="2400" dirty="0" smtClean="0"/>
              <a:t>(), </a:t>
            </a:r>
            <a:r>
              <a:rPr lang="en-US" altLang="zh-CN" sz="2400" dirty="0" err="1" smtClean="0"/>
              <a:t>p.getY</a:t>
            </a:r>
            <a:r>
              <a:rPr lang="en-US" altLang="zh-CN" sz="2400" dirty="0" smtClean="0"/>
              <a:t>());</a:t>
            </a:r>
            <a:endParaRPr lang="zh-CN" altLang="zh-CN" sz="2400" dirty="0" smtClean="0"/>
          </a:p>
          <a:p>
            <a:pPr marL="273844" indent="-191691" eaLnBrk="1" hangingPunct="1">
              <a:defRPr/>
            </a:pPr>
            <a:r>
              <a:rPr lang="en-US" altLang="zh-CN" sz="2400" dirty="0" smtClean="0"/>
              <a:t>	}</a:t>
            </a:r>
            <a:endParaRPr lang="zh-CN" altLang="zh-CN" sz="2400" dirty="0" smtClean="0"/>
          </a:p>
          <a:p>
            <a:pPr marL="273844" indent="-191691" eaLnBrk="1" hangingPunct="1">
              <a:defRPr/>
            </a:pPr>
            <a:r>
              <a:rPr lang="en-US" altLang="zh-CN" sz="2400" dirty="0" smtClean="0"/>
              <a:t> </a:t>
            </a:r>
            <a:endParaRPr lang="zh-CN" altLang="zh-CN" sz="2400" dirty="0" smtClean="0"/>
          </a:p>
          <a:p>
            <a:pPr marL="273844" indent="-191691" eaLnBrk="1" hangingPunct="1">
              <a:defRPr/>
            </a:pPr>
            <a:r>
              <a:rPr lang="en-US" altLang="zh-CN" sz="2400" dirty="0" smtClean="0"/>
              <a:t>	public void setLocation(int x, int y) {</a:t>
            </a:r>
            <a:endParaRPr lang="zh-CN" altLang="zh-CN" sz="2400" dirty="0" smtClean="0"/>
          </a:p>
          <a:p>
            <a:pPr marL="273844" indent="-191691" eaLnBrk="1" hangingPunct="1">
              <a:defRPr/>
            </a:pPr>
            <a:r>
              <a:rPr lang="en-US" altLang="zh-CN" sz="2400" dirty="0" smtClean="0"/>
              <a:t>		</a:t>
            </a:r>
            <a:r>
              <a:rPr lang="en-US" altLang="zh-CN" sz="2400" dirty="0" err="1" smtClean="0"/>
              <a:t>currentLocation.setXY</a:t>
            </a:r>
            <a:r>
              <a:rPr lang="en-US" altLang="zh-CN" sz="2400" dirty="0" smtClean="0"/>
              <a:t>(x, y);</a:t>
            </a:r>
            <a:endParaRPr lang="zh-CN" altLang="zh-CN" sz="2400" dirty="0" smtClean="0"/>
          </a:p>
          <a:p>
            <a:pPr marL="273844" indent="-191691" eaLnBrk="1" hangingPunct="1">
              <a:defRPr/>
            </a:pPr>
            <a:r>
              <a:rPr lang="en-US" altLang="zh-CN" sz="2400" dirty="0" smtClean="0"/>
              <a:t>	}</a:t>
            </a:r>
            <a:endParaRPr lang="zh-CN" altLang="zh-CN" sz="2400" dirty="0" smtClean="0"/>
          </a:p>
          <a:p>
            <a:pPr marL="273844" indent="-191691" eaLnBrk="1" hangingPunct="1">
              <a:defRPr/>
            </a:pPr>
            <a:r>
              <a:rPr lang="en-US" altLang="zh-CN" sz="2400" dirty="0" smtClean="0"/>
              <a:t> </a:t>
            </a:r>
            <a:endParaRPr lang="zh-CN" altLang="zh-CN" sz="2400" dirty="0" smtClean="0"/>
          </a:p>
          <a:p>
            <a:pPr marL="273844" indent="-191691" eaLnBrk="1" hangingPunct="1">
              <a:defRPr/>
            </a:pPr>
            <a:r>
              <a:rPr lang="en-US" altLang="zh-CN" sz="2400" dirty="0" smtClean="0"/>
              <a:t>	private double width, height;</a:t>
            </a:r>
            <a:endParaRPr lang="zh-CN" altLang="zh-CN" sz="2400" dirty="0" smtClean="0"/>
          </a:p>
          <a:p>
            <a:pPr marL="273844" indent="-191691" eaLnBrk="1" hangingPunct="1">
              <a:defRPr/>
            </a:pPr>
            <a:r>
              <a:rPr lang="en-US" altLang="zh-CN" sz="2400" dirty="0" smtClean="0"/>
              <a:t>	private Point currentLocation; // The current location of this object</a:t>
            </a:r>
            <a:endParaRPr lang="zh-CN" altLang="zh-CN" sz="2400" dirty="0" smtClean="0"/>
          </a:p>
          <a:p>
            <a:pPr marL="273844" indent="-191691" eaLnBrk="1" hangingPunct="1">
              <a:defRPr/>
            </a:pPr>
            <a:r>
              <a:rPr lang="en-US" altLang="zh-CN" sz="2400" dirty="0" smtClean="0"/>
              <a:t>}</a:t>
            </a:r>
            <a:endParaRPr lang="zh-CN" altLang="zh-CN" sz="2400" dirty="0" smtClean="0"/>
          </a:p>
          <a:p>
            <a:pPr marL="273844" indent="-191691" eaLnBrk="1" hangingPunct="1">
              <a:defRPr/>
            </a:pPr>
            <a:r>
              <a:rPr lang="en-US" altLang="zh-CN" sz="2400" dirty="0" smtClean="0"/>
              <a:t> </a:t>
            </a:r>
            <a:endParaRPr lang="zh-CN" altLang="zh-CN" sz="2400" dirty="0" smtClean="0"/>
          </a:p>
          <a:p>
            <a:pPr marL="273844" indent="-191691" eaLnBrk="1" hangingPunct="1">
              <a:defRPr/>
            </a:pPr>
            <a:endParaRPr lang="zh-CN" altLang="en-US" sz="2400" dirty="0"/>
          </a:p>
        </p:txBody>
      </p:sp>
      <p:sp>
        <p:nvSpPr>
          <p:cNvPr id="2" name="标题 1"/>
          <p:cNvSpPr>
            <a:spLocks noGrp="1"/>
          </p:cNvSpPr>
          <p:nvPr>
            <p:ph type="title"/>
          </p:nvPr>
        </p:nvSpPr>
        <p:spPr/>
        <p:txBody>
          <a:bodyPr/>
          <a:lstStyle/>
          <a:p>
            <a:pPr eaLnBrk="1" hangingPunct="1">
              <a:defRPr/>
            </a:pPr>
            <a:r>
              <a:rPr lang="en-US" altLang="zh-CN" sz="3075" dirty="0" smtClean="0"/>
              <a:t>clone()</a:t>
            </a:r>
            <a:endParaRPr lang="zh-CN" altLang="en-US" sz="3075" dirty="0"/>
          </a:p>
        </p:txBody>
      </p:sp>
      <p:sp>
        <p:nvSpPr>
          <p:cNvPr id="7" name="灯片编号占位符 6"/>
          <p:cNvSpPr>
            <a:spLocks noGrp="1"/>
          </p:cNvSpPr>
          <p:nvPr>
            <p:ph type="sldNum" sz="quarter" idx="12"/>
          </p:nvPr>
        </p:nvSpPr>
        <p:spPr/>
        <p:txBody>
          <a:bodyPr/>
          <a:lstStyle/>
          <a:p>
            <a:pPr>
              <a:defRPr/>
            </a:pPr>
            <a:fld id="{D45487CA-334A-4B53-BA6C-D06A449F4F2E}" type="slidenum">
              <a:rPr lang="zh-CN" altLang="en-US"/>
              <a:pPr>
                <a:defRPr/>
              </a:pPr>
              <a:t>119</a:t>
            </a:fld>
            <a:endParaRPr lang="zh-CN" altLang="en-US"/>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eaLnBrk="1" hangingPunct="1">
              <a:defRPr/>
            </a:pPr>
            <a:r>
              <a:rPr lang="en-US" altLang="zh-CN" sz="3075" dirty="0" smtClean="0"/>
              <a:t>Inheritance and composition</a:t>
            </a:r>
            <a:r>
              <a:rPr lang="zh-CN" altLang="en-US" sz="3075" dirty="0" smtClean="0">
                <a:effectLst/>
              </a:rPr>
              <a:t>继承和组合 </a:t>
            </a:r>
          </a:p>
        </p:txBody>
      </p:sp>
      <p:sp>
        <p:nvSpPr>
          <p:cNvPr id="25603" name="Rectangle 3"/>
          <p:cNvSpPr>
            <a:spLocks noGrp="1"/>
          </p:cNvSpPr>
          <p:nvPr>
            <p:ph type="body" idx="1"/>
          </p:nvPr>
        </p:nvSpPr>
        <p:spPr/>
        <p:txBody>
          <a:bodyPr/>
          <a:lstStyle/>
          <a:p>
            <a:pPr eaLnBrk="1" hangingPunct="1">
              <a:lnSpc>
                <a:spcPct val="80000"/>
              </a:lnSpc>
            </a:pPr>
            <a:r>
              <a:rPr lang="en-US" altLang="zh-CN" smtClean="0"/>
              <a:t>“is-a”(</a:t>
            </a:r>
            <a:r>
              <a:rPr lang="zh-CN" altLang="en-US" smtClean="0"/>
              <a:t>是一个</a:t>
            </a:r>
            <a:r>
              <a:rPr lang="en-US" altLang="zh-CN" smtClean="0"/>
              <a:t>)</a:t>
            </a:r>
            <a:r>
              <a:rPr lang="zh-CN" altLang="en-US" smtClean="0"/>
              <a:t>的关系是用继承来表述</a:t>
            </a:r>
          </a:p>
          <a:p>
            <a:pPr eaLnBrk="1" hangingPunct="1">
              <a:lnSpc>
                <a:spcPct val="80000"/>
              </a:lnSpc>
            </a:pPr>
            <a:r>
              <a:rPr lang="en-US" altLang="zh-CN" smtClean="0"/>
              <a:t>“has-a”(</a:t>
            </a:r>
            <a:r>
              <a:rPr lang="zh-CN" altLang="en-US" smtClean="0"/>
              <a:t>有一个</a:t>
            </a:r>
            <a:r>
              <a:rPr lang="en-US" altLang="zh-CN" smtClean="0"/>
              <a:t>)</a:t>
            </a:r>
            <a:r>
              <a:rPr lang="zh-CN" altLang="en-US" smtClean="0"/>
              <a:t>的关系是用组合来表述</a:t>
            </a:r>
          </a:p>
          <a:p>
            <a:pPr eaLnBrk="1" hangingPunct="1">
              <a:lnSpc>
                <a:spcPct val="80000"/>
              </a:lnSpc>
            </a:pPr>
            <a:r>
              <a:rPr lang="zh-CN" altLang="en-US" smtClean="0">
                <a:solidFill>
                  <a:srgbClr val="000000"/>
                </a:solidFill>
              </a:rPr>
              <a:t>组合语法</a:t>
            </a:r>
            <a:endParaRPr lang="zh-CN" altLang="en-US" smtClean="0"/>
          </a:p>
          <a:p>
            <a:pPr lvl="1" eaLnBrk="1" hangingPunct="1">
              <a:lnSpc>
                <a:spcPct val="80000"/>
              </a:lnSpc>
            </a:pPr>
            <a:r>
              <a:rPr lang="en-US" altLang="zh-CN" sz="1800" smtClean="0"/>
              <a:t>class Engine {</a:t>
            </a:r>
          </a:p>
          <a:p>
            <a:pPr lvl="1" eaLnBrk="1" hangingPunct="1">
              <a:lnSpc>
                <a:spcPct val="80000"/>
              </a:lnSpc>
            </a:pPr>
            <a:r>
              <a:rPr lang="en-US" altLang="zh-CN" sz="1800" smtClean="0"/>
              <a:t>   </a:t>
            </a:r>
          </a:p>
          <a:p>
            <a:pPr lvl="1" eaLnBrk="1" hangingPunct="1">
              <a:lnSpc>
                <a:spcPct val="80000"/>
              </a:lnSpc>
            </a:pPr>
            <a:r>
              <a:rPr lang="en-US" altLang="zh-CN" sz="1800" smtClean="0"/>
              <a:t>      public void start() {}</a:t>
            </a:r>
          </a:p>
          <a:p>
            <a:pPr lvl="1" eaLnBrk="1" hangingPunct="1">
              <a:lnSpc>
                <a:spcPct val="80000"/>
              </a:lnSpc>
            </a:pPr>
            <a:r>
              <a:rPr lang="en-US" altLang="zh-CN" sz="1800" smtClean="0"/>
              <a:t>      public void rev() {}</a:t>
            </a:r>
          </a:p>
          <a:p>
            <a:pPr lvl="1" eaLnBrk="1" hangingPunct="1">
              <a:lnSpc>
                <a:spcPct val="80000"/>
              </a:lnSpc>
            </a:pPr>
            <a:r>
              <a:rPr lang="en-US" altLang="zh-CN" sz="1800" smtClean="0"/>
              <a:t>      public void stop() {}</a:t>
            </a:r>
            <a:br>
              <a:rPr lang="en-US" altLang="zh-CN" sz="1800" smtClean="0"/>
            </a:br>
            <a:r>
              <a:rPr lang="en-US" altLang="zh-CN" sz="1800" smtClean="0"/>
              <a:t>}</a:t>
            </a:r>
          </a:p>
          <a:p>
            <a:pPr lvl="1" eaLnBrk="1" hangingPunct="1">
              <a:lnSpc>
                <a:spcPct val="80000"/>
              </a:lnSpc>
            </a:pPr>
            <a:r>
              <a:rPr lang="en-US" altLang="zh-CN" sz="1800" smtClean="0"/>
              <a:t>public class Car {</a:t>
            </a:r>
          </a:p>
          <a:p>
            <a:pPr lvl="1" eaLnBrk="1" hangingPunct="1">
              <a:lnSpc>
                <a:spcPct val="80000"/>
              </a:lnSpc>
            </a:pPr>
            <a:r>
              <a:rPr lang="en-US" altLang="zh-CN" sz="1800" smtClean="0"/>
              <a:t>        Engine engine = null ;</a:t>
            </a:r>
          </a:p>
          <a:p>
            <a:pPr lvl="1" eaLnBrk="1" hangingPunct="1">
              <a:lnSpc>
                <a:spcPct val="80000"/>
              </a:lnSpc>
            </a:pPr>
            <a:r>
              <a:rPr lang="en-US" altLang="zh-CN" sz="1800" smtClean="0"/>
              <a:t>        public Car() {</a:t>
            </a:r>
          </a:p>
          <a:p>
            <a:pPr lvl="1" eaLnBrk="1" hangingPunct="1">
              <a:lnSpc>
                <a:spcPct val="80000"/>
              </a:lnSpc>
            </a:pPr>
            <a:r>
              <a:rPr lang="en-US" altLang="zh-CN" sz="1800" smtClean="0"/>
              <a:t>                 engine = new Engine();   //</a:t>
            </a:r>
            <a:r>
              <a:rPr lang="zh-CN" altLang="en-US" sz="1800" smtClean="0"/>
              <a:t>轮胎和引擎是汽车的一部分</a:t>
            </a:r>
            <a:br>
              <a:rPr lang="zh-CN" altLang="en-US" sz="1800" smtClean="0"/>
            </a:br>
            <a:r>
              <a:rPr lang="en-US" altLang="zh-CN" sz="1800" smtClean="0"/>
              <a:t>        }</a:t>
            </a:r>
          </a:p>
          <a:p>
            <a:pPr lvl="1" eaLnBrk="1" hangingPunct="1">
              <a:lnSpc>
                <a:spcPct val="80000"/>
              </a:lnSpc>
            </a:pPr>
            <a:r>
              <a:rPr lang="en-US" altLang="zh-CN" sz="1800" smtClean="0"/>
              <a:t>}</a:t>
            </a:r>
            <a:br>
              <a:rPr lang="en-US" altLang="zh-CN" sz="1800" smtClean="0"/>
            </a:br>
            <a:endParaRPr lang="zh-CN" altLang="en-US" sz="180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内容占位符 2"/>
          <p:cNvSpPr>
            <a:spLocks noGrp="1"/>
          </p:cNvSpPr>
          <p:nvPr>
            <p:ph idx="1"/>
          </p:nvPr>
        </p:nvSpPr>
        <p:spPr/>
        <p:txBody>
          <a:bodyPr/>
          <a:lstStyle/>
          <a:p>
            <a:pPr eaLnBrk="1" hangingPunct="1"/>
            <a:r>
              <a:rPr lang="en-US" altLang="zh-CN" sz="2400" smtClean="0"/>
              <a:t>Now if we run CloneTest2.java again, it displays:</a:t>
            </a:r>
            <a:endParaRPr lang="zh-CN" altLang="zh-CN" sz="2400" smtClean="0"/>
          </a:p>
          <a:p>
            <a:pPr eaLnBrk="1" hangingPunct="1"/>
            <a:r>
              <a:rPr lang="en-US" altLang="zh-CN" sz="2400" smtClean="0"/>
              <a:t>Car=[width= 1.0, height = 2.0, Location=[3, 4]]</a:t>
            </a:r>
            <a:endParaRPr lang="zh-CN" altLang="zh-CN" sz="2400" smtClean="0"/>
          </a:p>
          <a:p>
            <a:pPr eaLnBrk="1" hangingPunct="1"/>
            <a:r>
              <a:rPr lang="en-US" altLang="zh-CN" sz="2400" smtClean="0"/>
              <a:t>copy=[width= 1.0, height = 2.0, Location=[3, 4]]</a:t>
            </a:r>
            <a:endParaRPr lang="zh-CN" altLang="zh-CN" sz="2400" smtClean="0"/>
          </a:p>
          <a:p>
            <a:pPr eaLnBrk="1" hangingPunct="1"/>
            <a:r>
              <a:rPr lang="en-US" altLang="zh-CN" sz="2400" smtClean="0"/>
              <a:t>Car=[width= 1.0, height = 2.0, Location=[3, 4]]</a:t>
            </a:r>
            <a:endParaRPr lang="zh-CN" altLang="zh-CN" sz="2400" smtClean="0"/>
          </a:p>
          <a:p>
            <a:pPr eaLnBrk="1" hangingPunct="1"/>
            <a:r>
              <a:rPr lang="en-US" altLang="zh-CN" sz="2400" smtClean="0"/>
              <a:t>copy=[width= 1.0, height = 2.0, Location=[5, 6]]</a:t>
            </a:r>
            <a:r>
              <a:rPr lang="zh-CN" altLang="zh-CN" sz="2400" smtClean="0"/>
              <a:t> </a:t>
            </a:r>
            <a:r>
              <a:rPr lang="en-US" altLang="zh-CN" sz="2400" smtClean="0"/>
              <a:t> </a:t>
            </a:r>
            <a:endParaRPr lang="zh-CN" altLang="zh-CN" sz="2400" smtClean="0"/>
          </a:p>
          <a:p>
            <a:pPr eaLnBrk="1" hangingPunct="1"/>
            <a:endParaRPr lang="zh-CN" altLang="en-US" sz="2400" smtClean="0"/>
          </a:p>
        </p:txBody>
      </p:sp>
      <p:sp>
        <p:nvSpPr>
          <p:cNvPr id="2" name="标题 1"/>
          <p:cNvSpPr>
            <a:spLocks noGrp="1"/>
          </p:cNvSpPr>
          <p:nvPr>
            <p:ph type="title"/>
          </p:nvPr>
        </p:nvSpPr>
        <p:spPr/>
        <p:txBody>
          <a:bodyPr/>
          <a:lstStyle/>
          <a:p>
            <a:pPr eaLnBrk="1" hangingPunct="1">
              <a:defRPr/>
            </a:pPr>
            <a:r>
              <a:rPr lang="en-US" altLang="zh-CN" sz="3075" dirty="0" smtClean="0"/>
              <a:t>clone()</a:t>
            </a:r>
            <a:endParaRPr lang="zh-CN" altLang="en-US" sz="3075" dirty="0"/>
          </a:p>
        </p:txBody>
      </p:sp>
      <p:sp>
        <p:nvSpPr>
          <p:cNvPr id="7" name="灯片编号占位符 6"/>
          <p:cNvSpPr>
            <a:spLocks noGrp="1"/>
          </p:cNvSpPr>
          <p:nvPr>
            <p:ph type="sldNum" sz="quarter" idx="12"/>
          </p:nvPr>
        </p:nvSpPr>
        <p:spPr/>
        <p:txBody>
          <a:bodyPr/>
          <a:lstStyle/>
          <a:p>
            <a:pPr>
              <a:defRPr/>
            </a:pPr>
            <a:fld id="{182E457C-469A-4481-9240-52ED64EFA1CB}" type="slidenum">
              <a:rPr lang="zh-CN" altLang="en-US"/>
              <a:pPr>
                <a:defRPr/>
              </a:pPr>
              <a:t>120</a:t>
            </a:fld>
            <a:endParaRPr lang="zh-CN" altLang="en-US"/>
          </a:p>
        </p:txBody>
      </p:sp>
    </p:spTree>
  </p:cSld>
  <p:clrMapOvr>
    <a:masterClrMapping/>
  </p:clrMapOvr>
  <p:transition spd="slow"/>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Comparison of Objects</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The two operators that can be used with object references are comparing for equality (==) and inequality (!=). </a:t>
            </a:r>
          </a:p>
          <a:p>
            <a:pPr marL="273844" indent="-191691" eaLnBrk="1" hangingPunct="1">
              <a:defRPr/>
            </a:pPr>
            <a:r>
              <a:rPr lang="en-US" altLang="zh-CN" sz="2025" dirty="0" smtClean="0"/>
              <a:t>These operators compare two values to see if they refer to the same object.</a:t>
            </a:r>
            <a:endParaRPr lang="zh-CN"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0FACF9E3-F835-463A-8B4D-811676E3D76A}" type="slidenum">
              <a:rPr lang="zh-CN" altLang="en-US"/>
              <a:pPr>
                <a:defRPr/>
              </a:pPr>
              <a:t>121</a:t>
            </a:fld>
            <a:endParaRPr lang="zh-CN" alt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内容占位符 2"/>
          <p:cNvSpPr>
            <a:spLocks noGrp="1"/>
          </p:cNvSpPr>
          <p:nvPr>
            <p:ph idx="1"/>
          </p:nvPr>
        </p:nvSpPr>
        <p:spPr/>
        <p:txBody>
          <a:bodyPr/>
          <a:lstStyle/>
          <a:p>
            <a:pPr eaLnBrk="1" hangingPunct="1"/>
            <a:r>
              <a:rPr lang="en-US" altLang="zh-CN" sz="2400" smtClean="0"/>
              <a:t> Car a = new Car(1,2);</a:t>
            </a:r>
            <a:endParaRPr lang="zh-CN" altLang="zh-CN" sz="2400" smtClean="0"/>
          </a:p>
          <a:p>
            <a:pPr eaLnBrk="1" hangingPunct="1"/>
            <a:r>
              <a:rPr lang="en-US" altLang="zh-CN" sz="2400" smtClean="0"/>
              <a:t>        Car b = new Car(1,2);</a:t>
            </a:r>
            <a:endParaRPr lang="zh-CN" altLang="zh-CN" sz="2400" smtClean="0"/>
          </a:p>
          <a:p>
            <a:pPr eaLnBrk="1" hangingPunct="1"/>
            <a:r>
              <a:rPr lang="en-US" altLang="zh-CN" sz="2400" smtClean="0"/>
              <a:t>        if (a==b) {</a:t>
            </a:r>
            <a:endParaRPr lang="zh-CN" altLang="zh-CN" sz="2400" smtClean="0"/>
          </a:p>
          <a:p>
            <a:pPr eaLnBrk="1" hangingPunct="1"/>
            <a:r>
              <a:rPr lang="en-US" altLang="zh-CN" sz="2400" smtClean="0"/>
              <a:t>            System.out.println("a == b");</a:t>
            </a:r>
            <a:endParaRPr lang="zh-CN" altLang="zh-CN" sz="2400" smtClean="0"/>
          </a:p>
          <a:p>
            <a:pPr eaLnBrk="1" hangingPunct="1"/>
            <a:r>
              <a:rPr lang="en-US" altLang="zh-CN" sz="2400" smtClean="0"/>
              <a:t>        } else{</a:t>
            </a:r>
            <a:endParaRPr lang="zh-CN" altLang="zh-CN" sz="2400" smtClean="0"/>
          </a:p>
          <a:p>
            <a:pPr eaLnBrk="1" hangingPunct="1"/>
            <a:r>
              <a:rPr lang="en-US" altLang="zh-CN" sz="2400" smtClean="0"/>
              <a:t>            System.out.println("a &lt;&gt; b");</a:t>
            </a:r>
            <a:endParaRPr lang="zh-CN" altLang="zh-CN" sz="2400" smtClean="0"/>
          </a:p>
          <a:p>
            <a:pPr eaLnBrk="1" hangingPunct="1"/>
            <a:r>
              <a:rPr lang="en-US" altLang="zh-CN" sz="2400" smtClean="0"/>
              <a:t>      }</a:t>
            </a:r>
            <a:endParaRPr lang="zh-CN" altLang="en-US" sz="2400" smtClean="0"/>
          </a:p>
        </p:txBody>
      </p:sp>
      <p:sp>
        <p:nvSpPr>
          <p:cNvPr id="2" name="标题 1"/>
          <p:cNvSpPr>
            <a:spLocks noGrp="1"/>
          </p:cNvSpPr>
          <p:nvPr>
            <p:ph type="title"/>
          </p:nvPr>
        </p:nvSpPr>
        <p:spPr/>
        <p:txBody>
          <a:bodyPr/>
          <a:lstStyle/>
          <a:p>
            <a:pPr eaLnBrk="1" hangingPunct="1">
              <a:defRPr/>
            </a:pPr>
            <a:r>
              <a:rPr lang="en-US" altLang="zh-CN" sz="3075" dirty="0" smtClean="0"/>
              <a:t>Comparison of Objects</a:t>
            </a:r>
            <a:endParaRPr lang="zh-CN" altLang="en-US" sz="3075" dirty="0"/>
          </a:p>
        </p:txBody>
      </p:sp>
      <p:sp>
        <p:nvSpPr>
          <p:cNvPr id="7" name="灯片编号占位符 6"/>
          <p:cNvSpPr>
            <a:spLocks noGrp="1"/>
          </p:cNvSpPr>
          <p:nvPr>
            <p:ph type="sldNum" sz="quarter" idx="12"/>
          </p:nvPr>
        </p:nvSpPr>
        <p:spPr/>
        <p:txBody>
          <a:bodyPr/>
          <a:lstStyle/>
          <a:p>
            <a:pPr>
              <a:defRPr/>
            </a:pPr>
            <a:fld id="{C22F9B09-F133-492C-97AF-C6908D1CE27E}" type="slidenum">
              <a:rPr lang="zh-CN" altLang="en-US"/>
              <a:pPr>
                <a:defRPr/>
              </a:pPr>
              <a:t>122</a:t>
            </a:fld>
            <a:endParaRPr lang="zh-CN" altLang="en-US"/>
          </a:p>
        </p:txBody>
      </p:sp>
      <p:pic>
        <p:nvPicPr>
          <p:cNvPr id="1484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4149725"/>
            <a:ext cx="41148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Comparison of Objects</a:t>
            </a:r>
            <a:endParaRPr lang="zh-CN" altLang="en-US" sz="3075" dirty="0"/>
          </a:p>
        </p:txBody>
      </p:sp>
      <p:sp>
        <p:nvSpPr>
          <p:cNvPr id="3" name="内容占位符 2"/>
          <p:cNvSpPr>
            <a:spLocks noGrp="1"/>
          </p:cNvSpPr>
          <p:nvPr>
            <p:ph idx="1"/>
          </p:nvPr>
        </p:nvSpPr>
        <p:spPr/>
        <p:txBody>
          <a:bodyPr>
            <a:normAutofit/>
          </a:bodyPr>
          <a:lstStyle/>
          <a:p>
            <a:pPr marL="273844" indent="-191691" eaLnBrk="1" hangingPunct="1">
              <a:defRPr/>
            </a:pPr>
            <a:r>
              <a:rPr lang="en-US" altLang="zh-CN" sz="2025" dirty="0" smtClean="0"/>
              <a:t>Use the equals() method to compare object values. </a:t>
            </a:r>
          </a:p>
          <a:p>
            <a:pPr marL="273844" indent="-191691" eaLnBrk="1" hangingPunct="1">
              <a:defRPr/>
            </a:pPr>
            <a:r>
              <a:rPr lang="en-US" altLang="zh-CN" sz="2025" dirty="0" smtClean="0"/>
              <a:t>The equals() method returns a boolean value. </a:t>
            </a:r>
          </a:p>
          <a:p>
            <a:pPr marL="273844" indent="-191691" eaLnBrk="1" hangingPunct="1">
              <a:defRPr/>
            </a:pPr>
            <a:r>
              <a:rPr lang="en-US" altLang="zh-CN" sz="2025" dirty="0" smtClean="0"/>
              <a:t>Because this method is defined in the Object class, from which all other classes are derived, it is automatically defined for every class. </a:t>
            </a:r>
          </a:p>
          <a:p>
            <a:pPr marL="273844" indent="-191691" eaLnBrk="1" hangingPunct="1">
              <a:defRPr/>
            </a:pPr>
            <a:r>
              <a:rPr lang="en-US" altLang="zh-CN" sz="2025" dirty="0" smtClean="0"/>
              <a:t>However, it doesn't perform an intelligent comparison for most classes unless the class overrides it. </a:t>
            </a:r>
          </a:p>
          <a:p>
            <a:pPr marL="273844" indent="-191691" eaLnBrk="1" hangingPunct="1">
              <a:defRPr/>
            </a:pPr>
            <a:r>
              <a:rPr lang="en-US" altLang="zh-CN" sz="2025" dirty="0" smtClean="0"/>
              <a:t>It has been defined in a meaningful way for most Java core classes. </a:t>
            </a:r>
          </a:p>
          <a:p>
            <a:pPr marL="273844" indent="-191691" eaLnBrk="1" hangingPunct="1">
              <a:defRPr/>
            </a:pPr>
            <a:r>
              <a:rPr lang="en-US" altLang="zh-CN" sz="2025" dirty="0" smtClean="0"/>
              <a:t>If it's not defined for a (user) class, it behaves the same as ==. </a:t>
            </a:r>
            <a:endParaRPr lang="zh-CN" altLang="en-US" sz="2025" dirty="0"/>
          </a:p>
        </p:txBody>
      </p:sp>
      <p:sp>
        <p:nvSpPr>
          <p:cNvPr id="6" name="灯片编号占位符 5"/>
          <p:cNvSpPr>
            <a:spLocks noGrp="1"/>
          </p:cNvSpPr>
          <p:nvPr>
            <p:ph type="sldNum" sz="quarter" idx="12"/>
          </p:nvPr>
        </p:nvSpPr>
        <p:spPr/>
        <p:txBody>
          <a:bodyPr/>
          <a:lstStyle/>
          <a:p>
            <a:pPr>
              <a:defRPr/>
            </a:pPr>
            <a:fld id="{3C0472F4-7F28-482A-99CD-0CE1E5945D0E}" type="slidenum">
              <a:rPr lang="zh-CN" altLang="en-US"/>
              <a:pPr>
                <a:defRPr/>
              </a:pPr>
              <a:t>123</a:t>
            </a:fld>
            <a:endParaRPr lang="zh-CN" alt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内容占位符 2"/>
          <p:cNvSpPr>
            <a:spLocks noGrp="1"/>
          </p:cNvSpPr>
          <p:nvPr>
            <p:ph idx="1"/>
          </p:nvPr>
        </p:nvSpPr>
        <p:spPr/>
        <p:txBody>
          <a:bodyPr/>
          <a:lstStyle/>
          <a:p>
            <a:pPr eaLnBrk="1" hangingPunct="1"/>
            <a:r>
              <a:rPr lang="zh-CN" altLang="zh-CN" sz="2400" smtClean="0"/>
              <a:t> </a:t>
            </a:r>
            <a:r>
              <a:rPr lang="en-US" altLang="zh-CN" sz="2400" smtClean="0"/>
              <a:t>Car a = new Car(1, 2);</a:t>
            </a:r>
            <a:endParaRPr lang="zh-CN" altLang="zh-CN" sz="2400" smtClean="0"/>
          </a:p>
          <a:p>
            <a:pPr eaLnBrk="1" hangingPunct="1"/>
            <a:r>
              <a:rPr lang="en-US" altLang="zh-CN" sz="2400" smtClean="0"/>
              <a:t> Car b = new Car(1, 2);</a:t>
            </a:r>
            <a:endParaRPr lang="zh-CN" altLang="zh-CN" sz="2400" smtClean="0"/>
          </a:p>
          <a:p>
            <a:pPr eaLnBrk="1" hangingPunct="1"/>
            <a:r>
              <a:rPr lang="en-US" altLang="zh-CN" sz="2400" smtClean="0"/>
              <a:t> if (a.equals(b) ) {</a:t>
            </a:r>
            <a:endParaRPr lang="zh-CN" altLang="zh-CN" sz="2400" smtClean="0"/>
          </a:p>
          <a:p>
            <a:pPr eaLnBrk="1" hangingPunct="1"/>
            <a:r>
              <a:rPr lang="en-US" altLang="zh-CN" sz="2400" smtClean="0"/>
              <a:t>     System.out.println(" a = b");</a:t>
            </a:r>
            <a:endParaRPr lang="zh-CN" altLang="zh-CN" sz="2400" smtClean="0"/>
          </a:p>
          <a:p>
            <a:pPr eaLnBrk="1" hangingPunct="1"/>
            <a:r>
              <a:rPr lang="en-US" altLang="zh-CN" sz="2400" smtClean="0"/>
              <a:t> } else {</a:t>
            </a:r>
            <a:endParaRPr lang="zh-CN" altLang="zh-CN" sz="2400" smtClean="0"/>
          </a:p>
          <a:p>
            <a:pPr eaLnBrk="1" hangingPunct="1"/>
            <a:r>
              <a:rPr lang="en-US" altLang="zh-CN" sz="2400" smtClean="0"/>
              <a:t>     System.out.println(" a &lt;&gt; b");</a:t>
            </a:r>
            <a:endParaRPr lang="zh-CN" altLang="zh-CN" sz="2400" smtClean="0"/>
          </a:p>
          <a:p>
            <a:pPr eaLnBrk="1" hangingPunct="1"/>
            <a:r>
              <a:rPr lang="en-US" altLang="zh-CN" sz="2400" smtClean="0"/>
              <a:t> }</a:t>
            </a:r>
            <a:endParaRPr lang="zh-CN" altLang="zh-CN" sz="2400" smtClean="0"/>
          </a:p>
          <a:p>
            <a:pPr eaLnBrk="1" hangingPunct="1"/>
            <a:endParaRPr lang="zh-CN" altLang="en-US" sz="2400" smtClean="0"/>
          </a:p>
        </p:txBody>
      </p:sp>
      <p:sp>
        <p:nvSpPr>
          <p:cNvPr id="2" name="标题 1"/>
          <p:cNvSpPr>
            <a:spLocks noGrp="1"/>
          </p:cNvSpPr>
          <p:nvPr>
            <p:ph type="title"/>
          </p:nvPr>
        </p:nvSpPr>
        <p:spPr/>
        <p:txBody>
          <a:bodyPr/>
          <a:lstStyle/>
          <a:p>
            <a:pPr eaLnBrk="1" hangingPunct="1">
              <a:defRPr/>
            </a:pPr>
            <a:r>
              <a:rPr lang="en-US" altLang="zh-CN" sz="3075" dirty="0" smtClean="0"/>
              <a:t>Comparison of Objects</a:t>
            </a:r>
            <a:endParaRPr lang="zh-CN" altLang="en-US" sz="3075" dirty="0"/>
          </a:p>
        </p:txBody>
      </p:sp>
      <p:sp>
        <p:nvSpPr>
          <p:cNvPr id="7" name="灯片编号占位符 6"/>
          <p:cNvSpPr>
            <a:spLocks noGrp="1"/>
          </p:cNvSpPr>
          <p:nvPr>
            <p:ph type="sldNum" sz="quarter" idx="12"/>
          </p:nvPr>
        </p:nvSpPr>
        <p:spPr/>
        <p:txBody>
          <a:bodyPr/>
          <a:lstStyle/>
          <a:p>
            <a:pPr>
              <a:defRPr/>
            </a:pPr>
            <a:fld id="{D7244DAC-763B-4866-8AE3-99DB22F22228}" type="slidenum">
              <a:rPr lang="zh-CN" altLang="en-US"/>
              <a:pPr>
                <a:defRPr/>
              </a:pPr>
              <a:t>124</a:t>
            </a:fld>
            <a:endParaRPr lang="zh-CN" altLang="en-US"/>
          </a:p>
        </p:txBody>
      </p:sp>
      <p:sp>
        <p:nvSpPr>
          <p:cNvPr id="4" name="内容占位符 3"/>
          <p:cNvSpPr>
            <a:spLocks noGrp="1"/>
          </p:cNvSpPr>
          <p:nvPr>
            <p:ph sz="half" idx="4294967295"/>
          </p:nvPr>
        </p:nvSpPr>
        <p:spPr>
          <a:xfrm>
            <a:off x="5105400" y="1481138"/>
            <a:ext cx="4038600" cy="4525962"/>
          </a:xfrm>
        </p:spPr>
        <p:txBody>
          <a:bodyPr/>
          <a:lstStyle/>
          <a:p>
            <a:pPr marL="273844" indent="-191691" eaLnBrk="1" hangingPunct="1">
              <a:defRPr/>
            </a:pPr>
            <a:r>
              <a:rPr lang="en-US" altLang="zh-CN" sz="2025" dirty="0" smtClean="0"/>
              <a:t> a &lt;&gt; b.</a:t>
            </a:r>
            <a:endParaRPr lang="zh-CN" altLang="zh-CN" sz="2025" dirty="0" smtClean="0"/>
          </a:p>
          <a:p>
            <a:pPr marL="273844" indent="-191691" eaLnBrk="1" hangingPunct="1">
              <a:defRPr/>
            </a:pPr>
            <a:endParaRPr lang="zh-CN" altLang="en-US" sz="2025" dirty="0"/>
          </a:p>
        </p:txBody>
      </p:sp>
    </p:spTree>
  </p:cSld>
  <p:clrMapOvr>
    <a:masterClrMapping/>
  </p:clrMapOvr>
  <p:transition spd="slow"/>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Comparison of Objects</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Class Car has to override the equals() in class Object and declare exactly what the meaning of equality is for Car. </a:t>
            </a:r>
          </a:p>
          <a:p>
            <a:pPr marL="273844" indent="-191691" eaLnBrk="1" hangingPunct="1">
              <a:defRPr/>
            </a:pPr>
            <a:r>
              <a:rPr lang="en-US" altLang="zh-CN" sz="2025" dirty="0" smtClean="0"/>
              <a:t>In the following code, the class Car defines that if two objects have same width, height and position, they are equal:</a:t>
            </a:r>
            <a:endParaRPr lang="zh-CN"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36286514-211B-4687-9669-64ADF4443D95}" type="slidenum">
              <a:rPr lang="zh-CN" altLang="en-US"/>
              <a:pPr>
                <a:defRPr/>
              </a:pPr>
              <a:t>125</a:t>
            </a:fld>
            <a:endParaRPr lang="zh-CN" alt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marL="273844" indent="-191691" eaLnBrk="1" hangingPunct="1">
              <a:defRPr/>
            </a:pPr>
            <a:r>
              <a:rPr lang="en-US" altLang="zh-CN" sz="2025" dirty="0" smtClean="0"/>
              <a:t>public class Car extends Vehicle {</a:t>
            </a:r>
            <a:endParaRPr lang="zh-CN" altLang="zh-CN" sz="2025" dirty="0" smtClean="0"/>
          </a:p>
          <a:p>
            <a:pPr marL="273844" indent="-191691" eaLnBrk="1" hangingPunct="1">
              <a:defRPr/>
            </a:pPr>
            <a:r>
              <a:rPr lang="en-US" altLang="zh-CN" sz="2025" dirty="0" smtClean="0"/>
              <a:t>    public int </a:t>
            </a:r>
            <a:r>
              <a:rPr lang="en-US" altLang="zh-CN" sz="2025" dirty="0" err="1" smtClean="0"/>
              <a:t>getWidth</a:t>
            </a:r>
            <a:r>
              <a:rPr lang="en-US" altLang="zh-CN" sz="2025" dirty="0" smtClean="0"/>
              <a:t>() {</a:t>
            </a:r>
            <a:endParaRPr lang="zh-CN" altLang="zh-CN" sz="2025" dirty="0" smtClean="0"/>
          </a:p>
          <a:p>
            <a:pPr marL="273844" indent="-191691" eaLnBrk="1" hangingPunct="1">
              <a:defRPr/>
            </a:pPr>
            <a:r>
              <a:rPr lang="en-US" altLang="zh-CN" sz="2025" dirty="0" smtClean="0"/>
              <a:t>        return width;</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a:t>
            </a:r>
            <a:endParaRPr lang="zh-CN" altLang="zh-CN" sz="2025" dirty="0" smtClean="0"/>
          </a:p>
          <a:p>
            <a:pPr marL="273844" indent="-191691" eaLnBrk="1" hangingPunct="1">
              <a:defRPr/>
            </a:pPr>
            <a:r>
              <a:rPr lang="en-US" altLang="zh-CN" sz="2025" dirty="0" smtClean="0"/>
              <a:t>    public int </a:t>
            </a:r>
            <a:r>
              <a:rPr lang="en-US" altLang="zh-CN" sz="2025" dirty="0" err="1" smtClean="0"/>
              <a:t>getHeight</a:t>
            </a:r>
            <a:r>
              <a:rPr lang="en-US" altLang="zh-CN" sz="2025" dirty="0" smtClean="0"/>
              <a:t>() {</a:t>
            </a:r>
            <a:endParaRPr lang="zh-CN" altLang="zh-CN" sz="2025" dirty="0" smtClean="0"/>
          </a:p>
          <a:p>
            <a:pPr marL="273844" indent="-191691" eaLnBrk="1" hangingPunct="1">
              <a:defRPr/>
            </a:pPr>
            <a:r>
              <a:rPr lang="en-US" altLang="zh-CN" sz="2025" dirty="0" smtClean="0"/>
              <a:t>        return height;</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public boolean equals(Object o) {</a:t>
            </a:r>
            <a:endParaRPr lang="zh-CN" altLang="zh-CN" sz="2025" dirty="0" smtClean="0"/>
          </a:p>
          <a:p>
            <a:pPr marL="273844" indent="-191691" eaLnBrk="1" hangingPunct="1">
              <a:defRPr/>
            </a:pPr>
            <a:r>
              <a:rPr lang="en-US" altLang="zh-CN" sz="2025" dirty="0" smtClean="0"/>
              <a:t>        Car </a:t>
            </a:r>
            <a:r>
              <a:rPr lang="en-US" altLang="zh-CN" sz="2025" dirty="0" err="1" smtClean="0"/>
              <a:t>rec</a:t>
            </a:r>
            <a:r>
              <a:rPr lang="en-US" altLang="zh-CN" sz="2025" dirty="0" smtClean="0"/>
              <a:t> = (Car)o;</a:t>
            </a:r>
            <a:endParaRPr lang="zh-CN" altLang="zh-CN" sz="2025" dirty="0" smtClean="0"/>
          </a:p>
          <a:p>
            <a:pPr marL="273844" indent="-191691" eaLnBrk="1" hangingPunct="1">
              <a:defRPr/>
            </a:pPr>
            <a:r>
              <a:rPr lang="en-US" altLang="zh-CN" sz="2025" dirty="0" smtClean="0"/>
              <a:t>        if (</a:t>
            </a:r>
            <a:r>
              <a:rPr lang="en-US" altLang="zh-CN" sz="2025" dirty="0" err="1" smtClean="0"/>
              <a:t>this.getLocation</a:t>
            </a:r>
            <a:r>
              <a:rPr lang="en-US" altLang="zh-CN" sz="2025" dirty="0" smtClean="0"/>
              <a:t>().equals(</a:t>
            </a:r>
            <a:r>
              <a:rPr lang="en-US" altLang="zh-CN" sz="2025" dirty="0" err="1" smtClean="0"/>
              <a:t>rec.getLocation</a:t>
            </a:r>
            <a:r>
              <a:rPr lang="en-US" altLang="zh-CN" sz="2025" dirty="0" smtClean="0"/>
              <a:t>()) </a:t>
            </a:r>
            <a:endParaRPr lang="zh-CN" altLang="zh-CN" sz="2025" dirty="0" smtClean="0"/>
          </a:p>
          <a:p>
            <a:pPr marL="273844" indent="-191691" eaLnBrk="1" hangingPunct="1">
              <a:defRPr/>
            </a:pPr>
            <a:r>
              <a:rPr lang="en-US" altLang="zh-CN" sz="2025" dirty="0" smtClean="0"/>
              <a:t>              &amp;&amp; ( </a:t>
            </a:r>
            <a:r>
              <a:rPr lang="en-US" altLang="zh-CN" sz="2025" dirty="0" err="1" smtClean="0"/>
              <a:t>this.width</a:t>
            </a:r>
            <a:r>
              <a:rPr lang="en-US" altLang="zh-CN" sz="2025" dirty="0" smtClean="0"/>
              <a:t> == </a:t>
            </a:r>
            <a:r>
              <a:rPr lang="en-US" altLang="zh-CN" sz="2025" dirty="0" err="1" smtClean="0"/>
              <a:t>rec.getWidth</a:t>
            </a:r>
            <a:r>
              <a:rPr lang="en-US" altLang="zh-CN" sz="2025" dirty="0" smtClean="0"/>
              <a:t>() )  </a:t>
            </a:r>
            <a:endParaRPr lang="zh-CN" altLang="zh-CN" sz="2025" dirty="0" smtClean="0"/>
          </a:p>
          <a:p>
            <a:pPr marL="273844" indent="-191691" eaLnBrk="1" hangingPunct="1">
              <a:defRPr/>
            </a:pPr>
            <a:r>
              <a:rPr lang="en-US" altLang="zh-CN" sz="2025" dirty="0" smtClean="0"/>
              <a:t>              &amp;&amp; ( </a:t>
            </a:r>
            <a:r>
              <a:rPr lang="en-US" altLang="zh-CN" sz="2025" dirty="0" err="1" smtClean="0"/>
              <a:t>this.height</a:t>
            </a:r>
            <a:r>
              <a:rPr lang="en-US" altLang="zh-CN" sz="2025" dirty="0" smtClean="0"/>
              <a:t> == </a:t>
            </a:r>
            <a:r>
              <a:rPr lang="en-US" altLang="zh-CN" sz="2025" dirty="0" err="1" smtClean="0"/>
              <a:t>rec.getHeight</a:t>
            </a:r>
            <a:r>
              <a:rPr lang="en-US" altLang="zh-CN" sz="2025" dirty="0" smtClean="0"/>
              <a:t>()) ){</a:t>
            </a:r>
            <a:endParaRPr lang="zh-CN" altLang="zh-CN" sz="2025" dirty="0" smtClean="0"/>
          </a:p>
          <a:p>
            <a:pPr marL="273844" indent="-191691" eaLnBrk="1" hangingPunct="1">
              <a:defRPr/>
            </a:pPr>
            <a:r>
              <a:rPr lang="en-US" altLang="zh-CN" sz="2025" dirty="0" smtClean="0"/>
              <a:t>            return true;</a:t>
            </a:r>
            <a:endParaRPr lang="zh-CN" altLang="zh-CN" sz="2025" dirty="0" smtClean="0"/>
          </a:p>
          <a:p>
            <a:pPr marL="273844" indent="-191691" eaLnBrk="1" hangingPunct="1">
              <a:defRPr/>
            </a:pPr>
            <a:r>
              <a:rPr lang="en-US" altLang="zh-CN" sz="2025" dirty="0" smtClean="0"/>
              <a:t>        } else {</a:t>
            </a:r>
            <a:endParaRPr lang="zh-CN" altLang="zh-CN" sz="2025" dirty="0" smtClean="0"/>
          </a:p>
          <a:p>
            <a:pPr marL="273844" indent="-191691" eaLnBrk="1" hangingPunct="1">
              <a:defRPr/>
            </a:pPr>
            <a:r>
              <a:rPr lang="en-US" altLang="zh-CN" sz="2025" dirty="0" smtClean="0"/>
              <a:t>            return false;</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private int width,  height;</a:t>
            </a:r>
            <a:endParaRPr lang="zh-CN" altLang="zh-CN" sz="2025" dirty="0" smtClean="0"/>
          </a:p>
          <a:p>
            <a:pPr marL="273844" indent="-191691" eaLnBrk="1" hangingPunct="1">
              <a:defRPr/>
            </a:pPr>
            <a:r>
              <a:rPr lang="en-US" altLang="zh-CN" sz="2025" dirty="0" smtClean="0"/>
              <a:t>}</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Comparison of Objects</a:t>
            </a:r>
            <a:endParaRPr lang="zh-CN" altLang="en-US" sz="3075" dirty="0"/>
          </a:p>
        </p:txBody>
      </p:sp>
      <p:sp>
        <p:nvSpPr>
          <p:cNvPr id="7" name="灯片编号占位符 6"/>
          <p:cNvSpPr>
            <a:spLocks noGrp="1"/>
          </p:cNvSpPr>
          <p:nvPr>
            <p:ph type="sldNum" sz="quarter" idx="12"/>
          </p:nvPr>
        </p:nvSpPr>
        <p:spPr/>
        <p:txBody>
          <a:bodyPr/>
          <a:lstStyle/>
          <a:p>
            <a:pPr>
              <a:defRPr/>
            </a:pPr>
            <a:fld id="{A37A34F4-029E-460B-8F0D-D8DEC1D6C379}" type="slidenum">
              <a:rPr lang="zh-CN" altLang="en-US"/>
              <a:pPr>
                <a:defRPr/>
              </a:pPr>
              <a:t>126</a:t>
            </a:fld>
            <a:endParaRPr lang="zh-CN" altLang="en-US"/>
          </a:p>
        </p:txBody>
      </p:sp>
      <p:sp>
        <p:nvSpPr>
          <p:cNvPr id="4" name="内容占位符 3"/>
          <p:cNvSpPr>
            <a:spLocks noGrp="1"/>
          </p:cNvSpPr>
          <p:nvPr>
            <p:ph sz="half" idx="4294967295"/>
          </p:nvPr>
        </p:nvSpPr>
        <p:spPr>
          <a:xfrm>
            <a:off x="5105400" y="1481138"/>
            <a:ext cx="4038600" cy="4525962"/>
          </a:xfrm>
        </p:spPr>
        <p:txBody>
          <a:bodyPr>
            <a:normAutofit fontScale="92500" lnSpcReduction="20000"/>
          </a:bodyPr>
          <a:lstStyle/>
          <a:p>
            <a:pPr marL="273844" indent="-191691" eaLnBrk="1" hangingPunct="1">
              <a:defRPr/>
            </a:pPr>
            <a:r>
              <a:rPr lang="en-US" altLang="zh-CN" sz="2025" dirty="0" smtClean="0"/>
              <a:t>public class Point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public boolean equals(Object o) {</a:t>
            </a:r>
            <a:endParaRPr lang="zh-CN" altLang="zh-CN" sz="2025" dirty="0" smtClean="0"/>
          </a:p>
          <a:p>
            <a:pPr marL="273844" indent="-191691" eaLnBrk="1" hangingPunct="1">
              <a:defRPr/>
            </a:pPr>
            <a:r>
              <a:rPr lang="en-US" altLang="zh-CN" sz="2025" dirty="0" smtClean="0"/>
              <a:t>        Point p = (Point)o;</a:t>
            </a:r>
            <a:endParaRPr lang="zh-CN" altLang="zh-CN" sz="2025" dirty="0" smtClean="0"/>
          </a:p>
          <a:p>
            <a:pPr marL="273844" indent="-191691" eaLnBrk="1" hangingPunct="1">
              <a:defRPr/>
            </a:pPr>
            <a:r>
              <a:rPr lang="en-US" altLang="zh-CN" sz="2025" dirty="0" smtClean="0"/>
              <a:t>        if ( (</a:t>
            </a:r>
            <a:r>
              <a:rPr lang="en-US" altLang="zh-CN" sz="2025" dirty="0" err="1" smtClean="0"/>
              <a:t>this.x</a:t>
            </a:r>
            <a:r>
              <a:rPr lang="en-US" altLang="zh-CN" sz="2025" dirty="0" smtClean="0"/>
              <a:t> == </a:t>
            </a:r>
            <a:r>
              <a:rPr lang="en-US" altLang="zh-CN" sz="2025" dirty="0" err="1" smtClean="0"/>
              <a:t>p.getX</a:t>
            </a:r>
            <a:r>
              <a:rPr lang="en-US" altLang="zh-CN" sz="2025" dirty="0" smtClean="0"/>
              <a:t>()) &amp;&amp; (</a:t>
            </a:r>
            <a:r>
              <a:rPr lang="en-US" altLang="zh-CN" sz="2025" dirty="0" err="1" smtClean="0"/>
              <a:t>this.y</a:t>
            </a:r>
            <a:r>
              <a:rPr lang="en-US" altLang="zh-CN" sz="2025" dirty="0" smtClean="0"/>
              <a:t> == </a:t>
            </a:r>
            <a:r>
              <a:rPr lang="en-US" altLang="zh-CN" sz="2025" dirty="0" err="1" smtClean="0"/>
              <a:t>p.getY</a:t>
            </a:r>
            <a:r>
              <a:rPr lang="en-US" altLang="zh-CN" sz="2025" dirty="0" smtClean="0"/>
              <a:t>()) ) {</a:t>
            </a:r>
            <a:endParaRPr lang="zh-CN" altLang="zh-CN" sz="2025" dirty="0" smtClean="0"/>
          </a:p>
          <a:p>
            <a:pPr marL="273844" indent="-191691" eaLnBrk="1" hangingPunct="1">
              <a:defRPr/>
            </a:pPr>
            <a:r>
              <a:rPr lang="en-US" altLang="zh-CN" sz="2025" dirty="0" smtClean="0"/>
              <a:t>            return true;</a:t>
            </a:r>
            <a:endParaRPr lang="zh-CN" altLang="zh-CN" sz="2025" dirty="0" smtClean="0"/>
          </a:p>
          <a:p>
            <a:pPr marL="273844" indent="-191691" eaLnBrk="1" hangingPunct="1">
              <a:defRPr/>
            </a:pPr>
            <a:r>
              <a:rPr lang="en-US" altLang="zh-CN" sz="2025" dirty="0" smtClean="0"/>
              <a:t>        } else {</a:t>
            </a:r>
            <a:endParaRPr lang="zh-CN" altLang="zh-CN" sz="2025" dirty="0" smtClean="0"/>
          </a:p>
          <a:p>
            <a:pPr marL="273844" indent="-191691" eaLnBrk="1" hangingPunct="1">
              <a:defRPr/>
            </a:pPr>
            <a:r>
              <a:rPr lang="en-US" altLang="zh-CN" sz="2025" dirty="0" smtClean="0"/>
              <a:t>            return false;</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private int x;  // x part of coordinate pair</a:t>
            </a:r>
            <a:endParaRPr lang="zh-CN" altLang="zh-CN" sz="2025" dirty="0" smtClean="0"/>
          </a:p>
          <a:p>
            <a:pPr marL="273844" indent="-191691" eaLnBrk="1" hangingPunct="1">
              <a:defRPr/>
            </a:pPr>
            <a:r>
              <a:rPr lang="en-US" altLang="zh-CN" sz="2025" dirty="0" smtClean="0"/>
              <a:t>    private int y;  // y part of coordinate pair</a:t>
            </a:r>
            <a:endParaRPr lang="zh-CN" altLang="zh-CN" sz="2025" dirty="0" smtClean="0"/>
          </a:p>
          <a:p>
            <a:pPr marL="273844" indent="-191691" eaLnBrk="1" hangingPunct="1">
              <a:defRPr/>
            </a:pPr>
            <a:r>
              <a:rPr lang="en-US" altLang="zh-CN" sz="2025" dirty="0" smtClean="0"/>
              <a:t>}</a:t>
            </a:r>
            <a:endParaRPr lang="zh-CN" altLang="zh-CN" sz="2025" dirty="0" smtClean="0"/>
          </a:p>
          <a:p>
            <a:pPr marL="273844" indent="-191691" eaLnBrk="1" hangingPunct="1">
              <a:defRPr/>
            </a:pPr>
            <a:endParaRPr lang="zh-CN" altLang="en-US" sz="2025" dirty="0"/>
          </a:p>
        </p:txBody>
      </p:sp>
    </p:spTree>
  </p:cSld>
  <p:clrMapOvr>
    <a:masterClrMapping/>
  </p:clrMapOvr>
  <p:transition spd="slow"/>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Comparison of Objects</a:t>
            </a:r>
            <a:endParaRPr lang="zh-CN" altLang="en-US" sz="3075" dirty="0"/>
          </a:p>
        </p:txBody>
      </p:sp>
      <p:sp>
        <p:nvSpPr>
          <p:cNvPr id="3" name="内容占位符 2"/>
          <p:cNvSpPr>
            <a:spLocks noGrp="1"/>
          </p:cNvSpPr>
          <p:nvPr>
            <p:ph idx="1"/>
          </p:nvPr>
        </p:nvSpPr>
        <p:spPr/>
        <p:txBody>
          <a:bodyPr>
            <a:normAutofit/>
          </a:bodyPr>
          <a:lstStyle/>
          <a:p>
            <a:pPr marL="273844" indent="-191691" eaLnBrk="1" hangingPunct="1">
              <a:defRPr/>
            </a:pPr>
            <a:r>
              <a:rPr lang="en-US" altLang="zh-CN" sz="2025" dirty="0" smtClean="0"/>
              <a:t>Many built-in classes provide an equals() method. For example:</a:t>
            </a:r>
            <a:endParaRPr lang="zh-CN" altLang="zh-CN" sz="2025" dirty="0" smtClean="0"/>
          </a:p>
          <a:p>
            <a:pPr marL="465535" lvl="1" eaLnBrk="1" hangingPunct="1">
              <a:spcBef>
                <a:spcPts val="244"/>
              </a:spcBef>
              <a:defRPr/>
            </a:pPr>
            <a:r>
              <a:rPr lang="en-US" altLang="zh-CN" sz="1725" dirty="0" smtClean="0"/>
              <a:t>Integer a = new Integer(1);</a:t>
            </a:r>
            <a:endParaRPr lang="zh-CN" altLang="zh-CN" sz="1725" dirty="0" smtClean="0"/>
          </a:p>
          <a:p>
            <a:pPr marL="465535" lvl="1" eaLnBrk="1" hangingPunct="1">
              <a:spcBef>
                <a:spcPts val="244"/>
              </a:spcBef>
              <a:defRPr/>
            </a:pPr>
            <a:r>
              <a:rPr lang="en-US" altLang="zh-CN" sz="1725" dirty="0" smtClean="0"/>
              <a:t>Integer b = new Integer(1);</a:t>
            </a:r>
            <a:endParaRPr lang="zh-CN" altLang="zh-CN" sz="1725" dirty="0" smtClean="0"/>
          </a:p>
          <a:p>
            <a:pPr marL="465535" lvl="1" eaLnBrk="1" hangingPunct="1">
              <a:spcBef>
                <a:spcPts val="244"/>
              </a:spcBef>
              <a:defRPr/>
            </a:pPr>
            <a:r>
              <a:rPr lang="en-US" altLang="zh-CN" sz="1725" dirty="0" smtClean="0"/>
              <a:t>if (</a:t>
            </a:r>
            <a:r>
              <a:rPr lang="en-US" altLang="zh-CN" sz="1725" dirty="0" err="1" smtClean="0"/>
              <a:t>a.equals</a:t>
            </a:r>
            <a:r>
              <a:rPr lang="en-US" altLang="zh-CN" sz="1725" dirty="0" smtClean="0"/>
              <a:t>(b)) {</a:t>
            </a:r>
            <a:endParaRPr lang="zh-CN" altLang="zh-CN" sz="1725" dirty="0" smtClean="0"/>
          </a:p>
          <a:p>
            <a:pPr marL="465535" lvl="1" eaLnBrk="1" hangingPunct="1">
              <a:spcBef>
                <a:spcPts val="244"/>
              </a:spcBef>
              <a:defRPr/>
            </a:pPr>
            <a:r>
              <a:rPr lang="en-US" altLang="zh-CN" sz="1725" dirty="0" smtClean="0"/>
              <a:t>     System.out.println("a == b");</a:t>
            </a:r>
            <a:endParaRPr lang="zh-CN" altLang="zh-CN" sz="1725" dirty="0" smtClean="0"/>
          </a:p>
          <a:p>
            <a:pPr marL="465535" lvl="1" eaLnBrk="1" hangingPunct="1">
              <a:spcBef>
                <a:spcPts val="244"/>
              </a:spcBef>
              <a:defRPr/>
            </a:pPr>
            <a:r>
              <a:rPr lang="en-US" altLang="zh-CN" sz="1725" dirty="0" smtClean="0"/>
              <a:t>} else{</a:t>
            </a:r>
            <a:endParaRPr lang="zh-CN" altLang="zh-CN" sz="1725" dirty="0" smtClean="0"/>
          </a:p>
          <a:p>
            <a:pPr marL="465535" lvl="1" eaLnBrk="1" hangingPunct="1">
              <a:spcBef>
                <a:spcPts val="244"/>
              </a:spcBef>
              <a:defRPr/>
            </a:pPr>
            <a:r>
              <a:rPr lang="en-US" altLang="zh-CN" sz="1725" dirty="0" smtClean="0"/>
              <a:t>     System.out.println("a &lt;&gt; b");</a:t>
            </a:r>
            <a:endParaRPr lang="zh-CN" altLang="zh-CN" sz="1725" dirty="0" smtClean="0"/>
          </a:p>
          <a:p>
            <a:pPr marL="465535" lvl="1" eaLnBrk="1" hangingPunct="1">
              <a:spcBef>
                <a:spcPts val="244"/>
              </a:spcBef>
              <a:defRPr/>
            </a:pPr>
            <a:r>
              <a:rPr lang="en-US" altLang="zh-CN" sz="1725" dirty="0" smtClean="0"/>
              <a:t>}</a:t>
            </a:r>
            <a:endParaRPr lang="zh-CN" altLang="zh-CN" sz="17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B5607757-E11A-4204-B7E8-4E89CA61113A}" type="slidenum">
              <a:rPr lang="zh-CN" altLang="en-US"/>
              <a:pPr>
                <a:defRPr/>
              </a:pPr>
              <a:t>127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Comparison of Objects</a:t>
            </a:r>
            <a:endParaRPr lang="zh-CN" altLang="en-US" sz="3075" dirty="0"/>
          </a:p>
        </p:txBody>
      </p:sp>
      <p:sp>
        <p:nvSpPr>
          <p:cNvPr id="3" name="内容占位符 2"/>
          <p:cNvSpPr>
            <a:spLocks noGrp="1"/>
          </p:cNvSpPr>
          <p:nvPr>
            <p:ph idx="1"/>
          </p:nvPr>
        </p:nvSpPr>
        <p:spPr>
          <a:xfrm>
            <a:off x="323850" y="1196975"/>
            <a:ext cx="8640763" cy="719138"/>
          </a:xfrm>
        </p:spPr>
        <p:txBody>
          <a:bodyPr/>
          <a:lstStyle/>
          <a:p>
            <a:pPr marL="273844" indent="-191691" eaLnBrk="1" hangingPunct="1">
              <a:defRPr/>
            </a:pPr>
            <a:endParaRPr lang="zh-CN" altLang="en-US" sz="2025" dirty="0"/>
          </a:p>
        </p:txBody>
      </p:sp>
      <p:pic>
        <p:nvPicPr>
          <p:cNvPr id="154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565400"/>
            <a:ext cx="74771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pPr>
              <a:defRPr/>
            </a:pPr>
            <a:fld id="{CF56957F-02B5-44E8-87A2-2AE3C4188A10}" type="slidenum">
              <a:rPr lang="zh-CN" altLang="en-US"/>
              <a:pPr>
                <a:defRPr/>
              </a:pPr>
              <a:t>128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smtClean="0"/>
              <a:t>Comparison of Objects</a:t>
            </a:r>
            <a:endParaRPr lang="zh-CN" altLang="en-US" sz="3075"/>
          </a:p>
        </p:txBody>
      </p:sp>
      <p:sp>
        <p:nvSpPr>
          <p:cNvPr id="3" name="内容占位符 2"/>
          <p:cNvSpPr>
            <a:spLocks noGrp="1"/>
          </p:cNvSpPr>
          <p:nvPr>
            <p:ph idx="1"/>
          </p:nvPr>
        </p:nvSpPr>
        <p:spPr>
          <a:xfrm>
            <a:off x="323850" y="1196975"/>
            <a:ext cx="8640763" cy="792163"/>
          </a:xfrm>
        </p:spPr>
        <p:txBody>
          <a:bodyPr/>
          <a:lstStyle/>
          <a:p>
            <a:pPr marL="273844" indent="-191691" eaLnBrk="1" hangingPunct="1">
              <a:defRPr/>
            </a:pPr>
            <a:endParaRPr lang="zh-CN" altLang="en-US" sz="2025" dirty="0"/>
          </a:p>
        </p:txBody>
      </p:sp>
      <p:pic>
        <p:nvPicPr>
          <p:cNvPr id="155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2109788"/>
            <a:ext cx="7534275"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pPr>
              <a:defRPr/>
            </a:pPr>
            <a:fld id="{404AEC8F-C201-4C8A-8EB3-17A4FA1CAD8D}" type="slidenum">
              <a:rPr lang="zh-CN" altLang="en-US"/>
              <a:pPr>
                <a:defRPr/>
              </a:pPr>
              <a:t>129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eaLnBrk="1" hangingPunct="1">
              <a:defRPr/>
            </a:pPr>
            <a:r>
              <a:rPr lang="zh-CN" altLang="en-US" sz="3075" smtClean="0">
                <a:effectLst/>
              </a:rPr>
              <a:t>组合的优缺点</a:t>
            </a:r>
          </a:p>
        </p:txBody>
      </p:sp>
      <p:sp>
        <p:nvSpPr>
          <p:cNvPr id="168963" name="Rectangle 3"/>
          <p:cNvSpPr>
            <a:spLocks noGrp="1"/>
          </p:cNvSpPr>
          <p:nvPr>
            <p:ph type="body" idx="1"/>
          </p:nvPr>
        </p:nvSpPr>
        <p:spPr>
          <a:xfrm>
            <a:off x="457200" y="1282700"/>
            <a:ext cx="8229600" cy="4525963"/>
          </a:xfrm>
        </p:spPr>
        <p:txBody>
          <a:bodyPr/>
          <a:lstStyle/>
          <a:p>
            <a:pPr marL="273844" indent="-191691" eaLnBrk="1" hangingPunct="1">
              <a:defRPr/>
            </a:pPr>
            <a:r>
              <a:rPr lang="zh-CN" altLang="en-US" sz="2025" dirty="0" smtClean="0">
                <a:solidFill>
                  <a:srgbClr val="000000"/>
                </a:solidFill>
              </a:rPr>
              <a:t>优点 </a:t>
            </a:r>
          </a:p>
          <a:p>
            <a:pPr marL="465535" lvl="1" eaLnBrk="1" hangingPunct="1">
              <a:spcBef>
                <a:spcPts val="244"/>
              </a:spcBef>
              <a:defRPr/>
            </a:pPr>
            <a:r>
              <a:rPr lang="zh-CN" altLang="en-US" sz="1725" dirty="0" smtClean="0">
                <a:solidFill>
                  <a:srgbClr val="000000"/>
                </a:solidFill>
              </a:rPr>
              <a:t>被包含对象通过包含他们的类来访问 </a:t>
            </a:r>
            <a:br>
              <a:rPr lang="zh-CN" altLang="en-US" sz="1725" dirty="0" smtClean="0">
                <a:solidFill>
                  <a:srgbClr val="000000"/>
                </a:solidFill>
              </a:rPr>
            </a:br>
            <a:r>
              <a:rPr lang="zh-CN" altLang="en-US" sz="1725" dirty="0" smtClean="0">
                <a:solidFill>
                  <a:srgbClr val="000000"/>
                </a:solidFill>
              </a:rPr>
              <a:t>黑盒重用，因为被包含对象的内部细节是不可见的 </a:t>
            </a:r>
            <a:br>
              <a:rPr lang="zh-CN" altLang="en-US" sz="1725" dirty="0" smtClean="0">
                <a:solidFill>
                  <a:srgbClr val="000000"/>
                </a:solidFill>
              </a:rPr>
            </a:br>
            <a:r>
              <a:rPr lang="zh-CN" altLang="en-US" sz="1725" dirty="0" smtClean="0">
                <a:solidFill>
                  <a:srgbClr val="000000"/>
                </a:solidFill>
              </a:rPr>
              <a:t>很好的封装 </a:t>
            </a:r>
            <a:br>
              <a:rPr lang="zh-CN" altLang="en-US" sz="1725" dirty="0" smtClean="0">
                <a:solidFill>
                  <a:srgbClr val="000000"/>
                </a:solidFill>
              </a:rPr>
            </a:br>
            <a:r>
              <a:rPr lang="zh-CN" altLang="en-US" sz="1725" dirty="0" smtClean="0">
                <a:solidFill>
                  <a:srgbClr val="000000"/>
                </a:solidFill>
              </a:rPr>
              <a:t>每个类专注于一个任务 </a:t>
            </a:r>
            <a:br>
              <a:rPr lang="zh-CN" altLang="en-US" sz="1725" dirty="0" smtClean="0">
                <a:solidFill>
                  <a:srgbClr val="000000"/>
                </a:solidFill>
              </a:rPr>
            </a:br>
            <a:r>
              <a:rPr lang="zh-CN" altLang="en-US" sz="1725" dirty="0" smtClean="0">
                <a:solidFill>
                  <a:srgbClr val="000000"/>
                </a:solidFill>
              </a:rPr>
              <a:t>通过获得和被包含对象的类型相同的对象引用，可以在运行时动态定义组合的方式 </a:t>
            </a:r>
          </a:p>
          <a:p>
            <a:pPr marL="273844" indent="-191691" eaLnBrk="1" hangingPunct="1">
              <a:defRPr/>
            </a:pPr>
            <a:r>
              <a:rPr lang="zh-CN" altLang="en-US" sz="2025" dirty="0" smtClean="0">
                <a:solidFill>
                  <a:srgbClr val="000000"/>
                </a:solidFill>
              </a:rPr>
              <a:t>缺点</a:t>
            </a:r>
          </a:p>
          <a:p>
            <a:pPr marL="465535" lvl="1" eaLnBrk="1" hangingPunct="1">
              <a:spcBef>
                <a:spcPts val="244"/>
              </a:spcBef>
              <a:defRPr/>
            </a:pPr>
            <a:r>
              <a:rPr lang="zh-CN" altLang="en-US" sz="1725" dirty="0" smtClean="0">
                <a:solidFill>
                  <a:srgbClr val="000000"/>
                </a:solidFill>
              </a:rPr>
              <a:t>系统可能会包含更多的对象</a:t>
            </a:r>
          </a:p>
          <a:p>
            <a:pPr marL="465535" lvl="1" eaLnBrk="1" hangingPunct="1">
              <a:spcBef>
                <a:spcPts val="244"/>
              </a:spcBef>
              <a:defRPr/>
            </a:pPr>
            <a:r>
              <a:rPr lang="zh-CN" altLang="en-US" sz="1725" dirty="0" smtClean="0">
                <a:solidFill>
                  <a:srgbClr val="000000"/>
                </a:solidFill>
              </a:rPr>
              <a:t>为了使组合时可以使用不同的对象，必须小心的定义接口 </a:t>
            </a:r>
            <a:br>
              <a:rPr lang="zh-CN" altLang="en-US" sz="1725" dirty="0" smtClean="0">
                <a:solidFill>
                  <a:srgbClr val="000000"/>
                </a:solidFill>
              </a:rPr>
            </a:br>
            <a:endParaRPr lang="zh-CN" altLang="en-US" sz="1725" dirty="0" smtClean="0">
              <a:solidFill>
                <a:srgbClr val="000000"/>
              </a:solidFil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7" name="Rectangle 3"/>
          <p:cNvSpPr>
            <a:spLocks noGrp="1" noChangeArrowheads="1"/>
          </p:cNvSpPr>
          <p:nvPr>
            <p:ph idx="1"/>
          </p:nvPr>
        </p:nvSpPr>
        <p:spPr/>
        <p:txBody>
          <a:bodyPr/>
          <a:lstStyle/>
          <a:p>
            <a:pPr marL="0" indent="723900" eaLnBrk="1" hangingPunct="1">
              <a:buFont typeface="Wingdings" panose="05000000000000000000" pitchFamily="2" charset="2"/>
              <a:buNone/>
            </a:pPr>
            <a:r>
              <a:rPr lang="en-US" altLang="zh-CN" sz="2400" smtClean="0"/>
              <a:t>Java</a:t>
            </a:r>
            <a:r>
              <a:rPr lang="zh-CN" altLang="en-US" sz="2400" smtClean="0"/>
              <a:t>语言允许在类中定义内部类，内部类就是在其他类内部定义的子类。</a:t>
            </a:r>
          </a:p>
          <a:p>
            <a:pPr marL="0" indent="723900" eaLnBrk="1" hangingPunct="1">
              <a:buFont typeface="Wingdings" panose="05000000000000000000" pitchFamily="2" charset="2"/>
              <a:buNone/>
            </a:pPr>
            <a:r>
              <a:rPr lang="zh-CN" altLang="en-US" sz="2400" smtClean="0"/>
              <a:t>一般格式为：</a:t>
            </a:r>
          </a:p>
          <a:p>
            <a:pPr marL="0" indent="723900" eaLnBrk="1" hangingPunct="1">
              <a:buFont typeface="Wingdings" panose="05000000000000000000" pitchFamily="2" charset="2"/>
              <a:buNone/>
            </a:pPr>
            <a:endParaRPr lang="zh-CN" altLang="en-US" sz="2400" smtClean="0"/>
          </a:p>
          <a:p>
            <a:pPr marL="0" indent="723900" eaLnBrk="1" hangingPunct="1">
              <a:buFont typeface="Wingdings" panose="05000000000000000000" pitchFamily="2" charset="2"/>
              <a:buNone/>
            </a:pPr>
            <a:endParaRPr lang="zh-CN" altLang="en-US" sz="2400" smtClean="0"/>
          </a:p>
          <a:p>
            <a:pPr marL="0" indent="723900" eaLnBrk="1" hangingPunct="1">
              <a:buFont typeface="Wingdings" panose="05000000000000000000" pitchFamily="2" charset="2"/>
              <a:buNone/>
            </a:pPr>
            <a:endParaRPr lang="zh-CN" altLang="en-US" sz="2400" smtClean="0"/>
          </a:p>
          <a:p>
            <a:pPr marL="0" indent="723900" eaLnBrk="1" hangingPunct="1">
              <a:buFont typeface="Wingdings" panose="05000000000000000000" pitchFamily="2" charset="2"/>
              <a:buNone/>
            </a:pPr>
            <a:r>
              <a:rPr lang="zh-CN" altLang="en-US" sz="2400" smtClean="0"/>
              <a:t>内部类有以下</a:t>
            </a:r>
            <a:r>
              <a:rPr lang="en-US" altLang="zh-CN" sz="2400" smtClean="0"/>
              <a:t>4</a:t>
            </a:r>
            <a:r>
              <a:rPr lang="zh-CN" altLang="en-US" sz="2400" smtClean="0"/>
              <a:t>种形式：</a:t>
            </a:r>
          </a:p>
          <a:p>
            <a:pPr marL="0" indent="723900" eaLnBrk="1" hangingPunct="1"/>
            <a:r>
              <a:rPr lang="zh-CN" altLang="en-US" smtClean="0"/>
              <a:t>成员内部类</a:t>
            </a:r>
          </a:p>
          <a:p>
            <a:pPr marL="0" indent="723900" eaLnBrk="1" hangingPunct="1"/>
            <a:r>
              <a:rPr lang="zh-CN" altLang="en-US" smtClean="0"/>
              <a:t>局部内部类</a:t>
            </a:r>
          </a:p>
          <a:p>
            <a:pPr marL="0" indent="723900" eaLnBrk="1" hangingPunct="1"/>
            <a:r>
              <a:rPr lang="zh-CN" altLang="en-US" smtClean="0"/>
              <a:t>静态内部类</a:t>
            </a:r>
          </a:p>
          <a:p>
            <a:pPr marL="0" indent="723900" eaLnBrk="1" hangingPunct="1"/>
            <a:r>
              <a:rPr lang="zh-CN" altLang="en-US" smtClean="0"/>
              <a:t>匿名内部类</a:t>
            </a:r>
          </a:p>
        </p:txBody>
      </p:sp>
      <p:sp>
        <p:nvSpPr>
          <p:cNvPr id="702466" name="Rectangle 2"/>
          <p:cNvSpPr>
            <a:spLocks noGrp="1" noChangeArrowheads="1"/>
          </p:cNvSpPr>
          <p:nvPr>
            <p:ph type="title"/>
          </p:nvPr>
        </p:nvSpPr>
        <p:spPr/>
        <p:txBody>
          <a:bodyPr/>
          <a:lstStyle/>
          <a:p>
            <a:pPr eaLnBrk="1" fontAlgn="auto" hangingPunct="1">
              <a:spcAft>
                <a:spcPts val="0"/>
              </a:spcAft>
              <a:defRPr/>
            </a:pPr>
            <a:r>
              <a:rPr lang="en-US" altLang="zh-CN" sz="3075" dirty="0" smtClean="0"/>
              <a:t>Inner Class </a:t>
            </a:r>
            <a:r>
              <a:rPr lang="zh-CN" altLang="en-US" sz="3075" dirty="0" smtClean="0"/>
              <a:t>内</a:t>
            </a:r>
            <a:r>
              <a:rPr lang="zh-CN" altLang="en-US" sz="3075" dirty="0"/>
              <a:t>部类</a:t>
            </a:r>
          </a:p>
        </p:txBody>
      </p:sp>
      <p:sp>
        <p:nvSpPr>
          <p:cNvPr id="15667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16436B32-2618-4BFF-8A39-BB6282882F6F}"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130</a:t>
            </a:fld>
            <a:endParaRPr lang="en-US" altLang="zh-CN" sz="1000" smtClean="0">
              <a:latin typeface="Arial" panose="020B0604020202020204" pitchFamily="34" charset="0"/>
            </a:endParaRPr>
          </a:p>
        </p:txBody>
      </p:sp>
      <p:sp>
        <p:nvSpPr>
          <p:cNvPr id="702470" name="Rectangle 6"/>
          <p:cNvSpPr>
            <a:spLocks noChangeArrowheads="1"/>
          </p:cNvSpPr>
          <p:nvPr/>
        </p:nvSpPr>
        <p:spPr bwMode="auto">
          <a:xfrm>
            <a:off x="727075" y="2689225"/>
            <a:ext cx="7920038" cy="1223963"/>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600"/>
              <a:t>public class Zoo{</a:t>
            </a:r>
          </a:p>
          <a:p>
            <a:pPr eaLnBrk="1" hangingPunct="1">
              <a:spcBef>
                <a:spcPct val="20000"/>
              </a:spcBef>
              <a:buClr>
                <a:schemeClr val="folHlink"/>
              </a:buClr>
              <a:buSzPct val="60000"/>
              <a:buFont typeface="Wingdings" panose="05000000000000000000" pitchFamily="2" charset="2"/>
              <a:buNone/>
            </a:pPr>
            <a:r>
              <a:rPr lang="en-US" altLang="zh-CN" sz="1600"/>
              <a:t>class Wolf{					// </a:t>
            </a:r>
            <a:r>
              <a:rPr lang="zh-CN" altLang="en-US" sz="1600"/>
              <a:t>内部类</a:t>
            </a:r>
            <a:r>
              <a:rPr lang="en-US" altLang="zh-CN" sz="1600"/>
              <a:t>Wolf</a:t>
            </a:r>
          </a:p>
          <a:p>
            <a:pPr eaLnBrk="1" hangingPunct="1">
              <a:spcBef>
                <a:spcPct val="20000"/>
              </a:spcBef>
              <a:buClr>
                <a:schemeClr val="folHlink"/>
              </a:buClr>
              <a:buSzPct val="60000"/>
              <a:buFont typeface="Wingdings" panose="05000000000000000000" pitchFamily="2" charset="2"/>
              <a:buNone/>
            </a:pPr>
            <a:r>
              <a:rPr lang="en-US" altLang="zh-CN" sz="1600"/>
              <a:t>     }</a:t>
            </a:r>
          </a:p>
          <a:p>
            <a:pPr eaLnBrk="1" hangingPunct="1">
              <a:spcBef>
                <a:spcPct val="20000"/>
              </a:spcBef>
              <a:buClr>
                <a:schemeClr val="folHlink"/>
              </a:buClr>
              <a:buSzPct val="60000"/>
              <a:buFont typeface="Wingdings" panose="05000000000000000000" pitchFamily="2" charset="2"/>
              <a:buNone/>
            </a:pPr>
            <a:r>
              <a:rPr lang="en-US" altLang="zh-CN" sz="1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02470"/>
                                        </p:tgtEl>
                                        <p:attrNameLst>
                                          <p:attrName>style.visibility</p:attrName>
                                        </p:attrNameLst>
                                      </p:cBhvr>
                                      <p:to>
                                        <p:strVal val="visible"/>
                                      </p:to>
                                    </p:set>
                                    <p:animEffect transition="in" filter="randombar(horizontal)">
                                      <p:cBhvr>
                                        <p:cTn id="7" dur="500"/>
                                        <p:tgtEl>
                                          <p:spTgt spid="702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702467">
                                            <p:txEl>
                                              <p:pRg st="5" end="5"/>
                                            </p:txEl>
                                          </p:spTgt>
                                        </p:tgtEl>
                                        <p:attrNameLst>
                                          <p:attrName>style.visibility</p:attrName>
                                        </p:attrNameLst>
                                      </p:cBhvr>
                                      <p:to>
                                        <p:strVal val="visible"/>
                                      </p:to>
                                    </p:set>
                                  </p:childTnLst>
                                </p:cTn>
                              </p:par>
                              <p:par>
                                <p:cTn id="12" presetID="45" presetClass="entr" presetSubtype="0" fill="hold" nodeType="withEffect">
                                  <p:stCondLst>
                                    <p:cond delay="0"/>
                                  </p:stCondLst>
                                  <p:iterate type="lt">
                                    <p:tmPct val="10000"/>
                                  </p:iterate>
                                  <p:childTnLst>
                                    <p:set>
                                      <p:cBhvr>
                                        <p:cTn id="13" dur="1" fill="hold">
                                          <p:stCondLst>
                                            <p:cond delay="0"/>
                                          </p:stCondLst>
                                        </p:cTn>
                                        <p:tgtEl>
                                          <p:spTgt spid="702467">
                                            <p:txEl>
                                              <p:pRg st="6" end="6"/>
                                            </p:txEl>
                                          </p:spTgt>
                                        </p:tgtEl>
                                        <p:attrNameLst>
                                          <p:attrName>style.visibility</p:attrName>
                                        </p:attrNameLst>
                                      </p:cBhvr>
                                      <p:to>
                                        <p:strVal val="visible"/>
                                      </p:to>
                                    </p:set>
                                    <p:animEffect transition="in" filter="fade">
                                      <p:cBhvr>
                                        <p:cTn id="14" dur="500"/>
                                        <p:tgtEl>
                                          <p:spTgt spid="702467">
                                            <p:txEl>
                                              <p:pRg st="6" end="6"/>
                                            </p:txEl>
                                          </p:spTgt>
                                        </p:tgtEl>
                                      </p:cBhvr>
                                    </p:animEffect>
                                    <p:anim calcmode="lin" valueType="num">
                                      <p:cBhvr>
                                        <p:cTn id="15" dur="500" fill="hold"/>
                                        <p:tgtEl>
                                          <p:spTgt spid="702467">
                                            <p:txEl>
                                              <p:pRg st="6" end="6"/>
                                            </p:txEl>
                                          </p:spTgt>
                                        </p:tgtEl>
                                        <p:attrNameLst>
                                          <p:attrName>ppt_w</p:attrName>
                                        </p:attrNameLst>
                                      </p:cBhvr>
                                      <p:tavLst>
                                        <p:tav tm="0" fmla="#ppt_w*sin(2.5*pi*$)">
                                          <p:val>
                                            <p:fltVal val="0"/>
                                          </p:val>
                                        </p:tav>
                                        <p:tav tm="100000">
                                          <p:val>
                                            <p:fltVal val="1"/>
                                          </p:val>
                                        </p:tav>
                                      </p:tavLst>
                                    </p:anim>
                                    <p:anim calcmode="lin" valueType="num">
                                      <p:cBhvr>
                                        <p:cTn id="16" dur="500" fill="hold"/>
                                        <p:tgtEl>
                                          <p:spTgt spid="702467">
                                            <p:txEl>
                                              <p:pRg st="6" end="6"/>
                                            </p:txEl>
                                          </p:spTgt>
                                        </p:tgtEl>
                                        <p:attrNameLst>
                                          <p:attrName>ppt_h</p:attrName>
                                        </p:attrNameLst>
                                      </p:cBhvr>
                                      <p:tavLst>
                                        <p:tav tm="0">
                                          <p:val>
                                            <p:strVal val="#ppt_h"/>
                                          </p:val>
                                        </p:tav>
                                        <p:tav tm="100000">
                                          <p:val>
                                            <p:strVal val="#ppt_h"/>
                                          </p:val>
                                        </p:tav>
                                      </p:tavLst>
                                    </p:anim>
                                  </p:childTnLst>
                                </p:cTn>
                              </p:par>
                              <p:par>
                                <p:cTn id="17" presetID="45" presetClass="entr" presetSubtype="0" fill="hold" nodeType="withEffect">
                                  <p:stCondLst>
                                    <p:cond delay="0"/>
                                  </p:stCondLst>
                                  <p:iterate type="lt">
                                    <p:tmPct val="10000"/>
                                  </p:iterate>
                                  <p:childTnLst>
                                    <p:set>
                                      <p:cBhvr>
                                        <p:cTn id="18" dur="1" fill="hold">
                                          <p:stCondLst>
                                            <p:cond delay="0"/>
                                          </p:stCondLst>
                                        </p:cTn>
                                        <p:tgtEl>
                                          <p:spTgt spid="702467">
                                            <p:txEl>
                                              <p:pRg st="7" end="7"/>
                                            </p:txEl>
                                          </p:spTgt>
                                        </p:tgtEl>
                                        <p:attrNameLst>
                                          <p:attrName>style.visibility</p:attrName>
                                        </p:attrNameLst>
                                      </p:cBhvr>
                                      <p:to>
                                        <p:strVal val="visible"/>
                                      </p:to>
                                    </p:set>
                                    <p:animEffect transition="in" filter="fade">
                                      <p:cBhvr>
                                        <p:cTn id="19" dur="500"/>
                                        <p:tgtEl>
                                          <p:spTgt spid="702467">
                                            <p:txEl>
                                              <p:pRg st="7" end="7"/>
                                            </p:txEl>
                                          </p:spTgt>
                                        </p:tgtEl>
                                      </p:cBhvr>
                                    </p:animEffect>
                                    <p:anim calcmode="lin" valueType="num">
                                      <p:cBhvr>
                                        <p:cTn id="20" dur="500" fill="hold"/>
                                        <p:tgtEl>
                                          <p:spTgt spid="702467">
                                            <p:txEl>
                                              <p:pRg st="7" end="7"/>
                                            </p:txEl>
                                          </p:spTgt>
                                        </p:tgtEl>
                                        <p:attrNameLst>
                                          <p:attrName>ppt_w</p:attrName>
                                        </p:attrNameLst>
                                      </p:cBhvr>
                                      <p:tavLst>
                                        <p:tav tm="0" fmla="#ppt_w*sin(2.5*pi*$)">
                                          <p:val>
                                            <p:fltVal val="0"/>
                                          </p:val>
                                        </p:tav>
                                        <p:tav tm="100000">
                                          <p:val>
                                            <p:fltVal val="1"/>
                                          </p:val>
                                        </p:tav>
                                      </p:tavLst>
                                    </p:anim>
                                    <p:anim calcmode="lin" valueType="num">
                                      <p:cBhvr>
                                        <p:cTn id="21" dur="500" fill="hold"/>
                                        <p:tgtEl>
                                          <p:spTgt spid="702467">
                                            <p:txEl>
                                              <p:pRg st="7" end="7"/>
                                            </p:txEl>
                                          </p:spTgt>
                                        </p:tgtEl>
                                        <p:attrNameLst>
                                          <p:attrName>ppt_h</p:attrName>
                                        </p:attrNameLst>
                                      </p:cBhvr>
                                      <p:tavLst>
                                        <p:tav tm="0">
                                          <p:val>
                                            <p:strVal val="#ppt_h"/>
                                          </p:val>
                                        </p:tav>
                                        <p:tav tm="100000">
                                          <p:val>
                                            <p:strVal val="#ppt_h"/>
                                          </p:val>
                                        </p:tav>
                                      </p:tavLst>
                                    </p:anim>
                                  </p:childTnLst>
                                </p:cTn>
                              </p:par>
                              <p:par>
                                <p:cTn id="22" presetID="45" presetClass="entr" presetSubtype="0" fill="hold" nodeType="withEffect">
                                  <p:stCondLst>
                                    <p:cond delay="0"/>
                                  </p:stCondLst>
                                  <p:iterate type="lt">
                                    <p:tmPct val="10000"/>
                                  </p:iterate>
                                  <p:childTnLst>
                                    <p:set>
                                      <p:cBhvr>
                                        <p:cTn id="23" dur="1" fill="hold">
                                          <p:stCondLst>
                                            <p:cond delay="0"/>
                                          </p:stCondLst>
                                        </p:cTn>
                                        <p:tgtEl>
                                          <p:spTgt spid="702467">
                                            <p:txEl>
                                              <p:pRg st="8" end="8"/>
                                            </p:txEl>
                                          </p:spTgt>
                                        </p:tgtEl>
                                        <p:attrNameLst>
                                          <p:attrName>style.visibility</p:attrName>
                                        </p:attrNameLst>
                                      </p:cBhvr>
                                      <p:to>
                                        <p:strVal val="visible"/>
                                      </p:to>
                                    </p:set>
                                    <p:animEffect transition="in" filter="fade">
                                      <p:cBhvr>
                                        <p:cTn id="24" dur="500"/>
                                        <p:tgtEl>
                                          <p:spTgt spid="702467">
                                            <p:txEl>
                                              <p:pRg st="8" end="8"/>
                                            </p:txEl>
                                          </p:spTgt>
                                        </p:tgtEl>
                                      </p:cBhvr>
                                    </p:animEffect>
                                    <p:anim calcmode="lin" valueType="num">
                                      <p:cBhvr>
                                        <p:cTn id="25" dur="500" fill="hold"/>
                                        <p:tgtEl>
                                          <p:spTgt spid="702467">
                                            <p:txEl>
                                              <p:pRg st="8" end="8"/>
                                            </p:txEl>
                                          </p:spTgt>
                                        </p:tgtEl>
                                        <p:attrNameLst>
                                          <p:attrName>ppt_w</p:attrName>
                                        </p:attrNameLst>
                                      </p:cBhvr>
                                      <p:tavLst>
                                        <p:tav tm="0" fmla="#ppt_w*sin(2.5*pi*$)">
                                          <p:val>
                                            <p:fltVal val="0"/>
                                          </p:val>
                                        </p:tav>
                                        <p:tav tm="100000">
                                          <p:val>
                                            <p:fltVal val="1"/>
                                          </p:val>
                                        </p:tav>
                                      </p:tavLst>
                                    </p:anim>
                                    <p:anim calcmode="lin" valueType="num">
                                      <p:cBhvr>
                                        <p:cTn id="26" dur="500" fill="hold"/>
                                        <p:tgtEl>
                                          <p:spTgt spid="702467">
                                            <p:txEl>
                                              <p:pRg st="8" end="8"/>
                                            </p:txEl>
                                          </p:spTgt>
                                        </p:tgtEl>
                                        <p:attrNameLst>
                                          <p:attrName>ppt_h</p:attrName>
                                        </p:attrNameLst>
                                      </p:cBhvr>
                                      <p:tavLst>
                                        <p:tav tm="0">
                                          <p:val>
                                            <p:strVal val="#ppt_h"/>
                                          </p:val>
                                        </p:tav>
                                        <p:tav tm="100000">
                                          <p:val>
                                            <p:strVal val="#ppt_h"/>
                                          </p:val>
                                        </p:tav>
                                      </p:tavLst>
                                    </p:anim>
                                  </p:childTnLst>
                                </p:cTn>
                              </p:par>
                              <p:par>
                                <p:cTn id="27" presetID="45" presetClass="entr" presetSubtype="0" fill="hold" nodeType="withEffect">
                                  <p:stCondLst>
                                    <p:cond delay="0"/>
                                  </p:stCondLst>
                                  <p:iterate type="lt">
                                    <p:tmPct val="10000"/>
                                  </p:iterate>
                                  <p:childTnLst>
                                    <p:set>
                                      <p:cBhvr>
                                        <p:cTn id="28" dur="1" fill="hold">
                                          <p:stCondLst>
                                            <p:cond delay="0"/>
                                          </p:stCondLst>
                                        </p:cTn>
                                        <p:tgtEl>
                                          <p:spTgt spid="702467">
                                            <p:txEl>
                                              <p:pRg st="9" end="9"/>
                                            </p:txEl>
                                          </p:spTgt>
                                        </p:tgtEl>
                                        <p:attrNameLst>
                                          <p:attrName>style.visibility</p:attrName>
                                        </p:attrNameLst>
                                      </p:cBhvr>
                                      <p:to>
                                        <p:strVal val="visible"/>
                                      </p:to>
                                    </p:set>
                                    <p:animEffect transition="in" filter="fade">
                                      <p:cBhvr>
                                        <p:cTn id="29" dur="500"/>
                                        <p:tgtEl>
                                          <p:spTgt spid="702467">
                                            <p:txEl>
                                              <p:pRg st="9" end="9"/>
                                            </p:txEl>
                                          </p:spTgt>
                                        </p:tgtEl>
                                      </p:cBhvr>
                                    </p:animEffect>
                                    <p:anim calcmode="lin" valueType="num">
                                      <p:cBhvr>
                                        <p:cTn id="30" dur="500" fill="hold"/>
                                        <p:tgtEl>
                                          <p:spTgt spid="702467">
                                            <p:txEl>
                                              <p:pRg st="9" end="9"/>
                                            </p:txEl>
                                          </p:spTgt>
                                        </p:tgtEl>
                                        <p:attrNameLst>
                                          <p:attrName>ppt_w</p:attrName>
                                        </p:attrNameLst>
                                      </p:cBhvr>
                                      <p:tavLst>
                                        <p:tav tm="0" fmla="#ppt_w*sin(2.5*pi*$)">
                                          <p:val>
                                            <p:fltVal val="0"/>
                                          </p:val>
                                        </p:tav>
                                        <p:tav tm="100000">
                                          <p:val>
                                            <p:fltVal val="1"/>
                                          </p:val>
                                        </p:tav>
                                      </p:tavLst>
                                    </p:anim>
                                    <p:anim calcmode="lin" valueType="num">
                                      <p:cBhvr>
                                        <p:cTn id="31" dur="500" fill="hold"/>
                                        <p:tgtEl>
                                          <p:spTgt spid="702467">
                                            <p:txEl>
                                              <p:pRg st="9" end="9"/>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70"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7" name="Rectangle 3"/>
          <p:cNvSpPr>
            <a:spLocks noGrp="1" noChangeArrowheads="1"/>
          </p:cNvSpPr>
          <p:nvPr>
            <p:ph idx="1"/>
          </p:nvPr>
        </p:nvSpPr>
        <p:spPr/>
        <p:txBody>
          <a:bodyPr/>
          <a:lstStyle/>
          <a:p>
            <a:pPr marL="0" indent="723900" eaLnBrk="1" hangingPunct="1">
              <a:buFont typeface="Wingdings" panose="05000000000000000000" pitchFamily="2" charset="2"/>
              <a:buNone/>
            </a:pPr>
            <a:r>
              <a:rPr lang="zh-CN" altLang="en-US" sz="2800" dirty="0" smtClean="0"/>
              <a:t>成员内部类和成员变量一样，属于类的全局成员。</a:t>
            </a:r>
          </a:p>
          <a:p>
            <a:pPr marL="0" indent="723900" eaLnBrk="1" hangingPunct="1">
              <a:buFont typeface="Wingdings" panose="05000000000000000000" pitchFamily="2" charset="2"/>
              <a:buNone/>
            </a:pPr>
            <a:r>
              <a:rPr lang="zh-CN" altLang="en-US" sz="2800" dirty="0" smtClean="0"/>
              <a:t>一般格式为：</a:t>
            </a:r>
          </a:p>
          <a:p>
            <a:pPr marL="0" indent="723900" eaLnBrk="1" hangingPunct="1">
              <a:buFont typeface="Wingdings" panose="05000000000000000000" pitchFamily="2" charset="2"/>
              <a:buNone/>
            </a:pPr>
            <a:endParaRPr lang="zh-CN" altLang="en-US" sz="2800" dirty="0" smtClean="0"/>
          </a:p>
          <a:p>
            <a:pPr marL="0" indent="723900" eaLnBrk="1" hangingPunct="1">
              <a:buFont typeface="Wingdings" panose="05000000000000000000" pitchFamily="2" charset="2"/>
              <a:buNone/>
            </a:pPr>
            <a:endParaRPr lang="zh-CN" altLang="en-US" sz="2800" dirty="0" smtClean="0"/>
          </a:p>
          <a:p>
            <a:pPr marL="0" indent="723900" eaLnBrk="1" hangingPunct="1">
              <a:buFont typeface="Wingdings" panose="05000000000000000000" pitchFamily="2" charset="2"/>
              <a:buNone/>
            </a:pPr>
            <a:endParaRPr lang="zh-CN" altLang="en-US" sz="2800" dirty="0" smtClean="0"/>
          </a:p>
          <a:p>
            <a:pPr marL="0" indent="723900" eaLnBrk="1" hangingPunct="1">
              <a:buFont typeface="Wingdings" panose="05000000000000000000" pitchFamily="2" charset="2"/>
              <a:buNone/>
            </a:pPr>
            <a:r>
              <a:rPr lang="zh-CN" altLang="en-US" dirty="0" smtClean="0">
                <a:solidFill>
                  <a:srgbClr val="CC0000"/>
                </a:solidFill>
              </a:rPr>
              <a:t>注意：</a:t>
            </a:r>
            <a:r>
              <a:rPr lang="zh-CN" altLang="en-US" dirty="0" smtClean="0"/>
              <a:t>成员变量</a:t>
            </a:r>
            <a:r>
              <a:rPr lang="en-US" altLang="zh-CN" dirty="0" smtClean="0"/>
              <a:t>id</a:t>
            </a:r>
            <a:r>
              <a:rPr lang="zh-CN" altLang="en-US" dirty="0" smtClean="0"/>
              <a:t>定义为公有属性</a:t>
            </a:r>
            <a:r>
              <a:rPr lang="en-US" altLang="zh-CN" dirty="0" smtClean="0"/>
              <a:t>public</a:t>
            </a:r>
            <a:r>
              <a:rPr lang="zh-CN" altLang="en-US" dirty="0" smtClean="0"/>
              <a:t>，但是内部类</a:t>
            </a:r>
            <a:r>
              <a:rPr lang="en-US" altLang="zh-CN" dirty="0" smtClean="0"/>
              <a:t>Inner</a:t>
            </a:r>
            <a:r>
              <a:rPr lang="zh-CN" altLang="en-US" dirty="0" smtClean="0"/>
              <a:t>不可以使用</a:t>
            </a:r>
            <a:r>
              <a:rPr lang="en-US" altLang="zh-CN" dirty="0" smtClean="0"/>
              <a:t>public</a:t>
            </a:r>
            <a:r>
              <a:rPr lang="zh-CN" altLang="en-US" dirty="0" smtClean="0"/>
              <a:t>修饰符，因为公共类的名称必须与类文件同名，所以每个</a:t>
            </a:r>
            <a:r>
              <a:rPr lang="en-US" altLang="zh-CN" dirty="0" smtClean="0"/>
              <a:t>Java</a:t>
            </a:r>
            <a:r>
              <a:rPr lang="zh-CN" altLang="en-US" dirty="0" smtClean="0"/>
              <a:t>类文件中只允许存在一个</a:t>
            </a:r>
            <a:r>
              <a:rPr lang="en-US" altLang="zh-CN" dirty="0" smtClean="0"/>
              <a:t>public</a:t>
            </a:r>
            <a:r>
              <a:rPr lang="zh-CN" altLang="en-US" dirty="0" smtClean="0"/>
              <a:t>公共类。</a:t>
            </a:r>
          </a:p>
        </p:txBody>
      </p:sp>
      <p:sp>
        <p:nvSpPr>
          <p:cNvPr id="717826" name="Rectangle 2"/>
          <p:cNvSpPr>
            <a:spLocks noGrp="1" noChangeArrowheads="1"/>
          </p:cNvSpPr>
          <p:nvPr>
            <p:ph type="title"/>
          </p:nvPr>
        </p:nvSpPr>
        <p:spPr/>
        <p:txBody>
          <a:bodyPr/>
          <a:lstStyle/>
          <a:p>
            <a:pPr eaLnBrk="1" fontAlgn="auto" hangingPunct="1">
              <a:spcAft>
                <a:spcPts val="0"/>
              </a:spcAft>
              <a:defRPr/>
            </a:pPr>
            <a:r>
              <a:rPr lang="zh-CN" altLang="en-US" sz="3075" dirty="0"/>
              <a:t>成员内部类</a:t>
            </a:r>
          </a:p>
        </p:txBody>
      </p:sp>
      <p:sp>
        <p:nvSpPr>
          <p:cNvPr id="15872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A3C9D2A9-9E61-4022-9053-33995A437533}"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131</a:t>
            </a:fld>
            <a:endParaRPr lang="en-US" altLang="zh-CN" sz="1000" smtClean="0">
              <a:latin typeface="Arial" panose="020B0604020202020204" pitchFamily="34" charset="0"/>
            </a:endParaRPr>
          </a:p>
        </p:txBody>
      </p:sp>
      <p:sp>
        <p:nvSpPr>
          <p:cNvPr id="717828" name="Rectangle 4"/>
          <p:cNvSpPr>
            <a:spLocks noChangeArrowheads="1"/>
          </p:cNvSpPr>
          <p:nvPr/>
        </p:nvSpPr>
        <p:spPr bwMode="auto">
          <a:xfrm>
            <a:off x="611188" y="2822575"/>
            <a:ext cx="7920037" cy="1441450"/>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600"/>
              <a:t>public class Sample {</a:t>
            </a:r>
          </a:p>
          <a:p>
            <a:pPr eaLnBrk="1" hangingPunct="1">
              <a:spcBef>
                <a:spcPct val="20000"/>
              </a:spcBef>
              <a:buClr>
                <a:schemeClr val="folHlink"/>
              </a:buClr>
              <a:buSzPct val="60000"/>
              <a:buFont typeface="Wingdings" panose="05000000000000000000" pitchFamily="2" charset="2"/>
              <a:buNone/>
            </a:pPr>
            <a:r>
              <a:rPr lang="en-US" altLang="zh-CN" sz="1600"/>
              <a:t>     public int id; 			// </a:t>
            </a:r>
            <a:r>
              <a:rPr lang="zh-CN" altLang="en-US" sz="1600"/>
              <a:t>成员变量</a:t>
            </a:r>
          </a:p>
          <a:p>
            <a:pPr eaLnBrk="1" hangingPunct="1">
              <a:spcBef>
                <a:spcPct val="20000"/>
              </a:spcBef>
              <a:buClr>
                <a:schemeClr val="folHlink"/>
              </a:buClr>
              <a:buSzPct val="60000"/>
              <a:buFont typeface="Wingdings" panose="05000000000000000000" pitchFamily="2" charset="2"/>
              <a:buNone/>
            </a:pPr>
            <a:r>
              <a:rPr lang="zh-CN" altLang="en-US" sz="1600"/>
              <a:t>     </a:t>
            </a:r>
            <a:r>
              <a:rPr lang="en-US" altLang="zh-CN" sz="1600"/>
              <a:t>class Inner{			// </a:t>
            </a:r>
            <a:r>
              <a:rPr lang="zh-CN" altLang="en-US" sz="1600"/>
              <a:t>成员内部类</a:t>
            </a:r>
          </a:p>
          <a:p>
            <a:pPr eaLnBrk="1" hangingPunct="1">
              <a:spcBef>
                <a:spcPct val="20000"/>
              </a:spcBef>
              <a:buClr>
                <a:schemeClr val="folHlink"/>
              </a:buClr>
              <a:buSzPct val="60000"/>
              <a:buFont typeface="Wingdings" panose="05000000000000000000" pitchFamily="2" charset="2"/>
              <a:buNone/>
            </a:pPr>
            <a:r>
              <a:rPr lang="zh-CN" altLang="en-US" sz="1600"/>
              <a:t>     </a:t>
            </a:r>
            <a:r>
              <a:rPr lang="en-US" altLang="zh-CN" sz="1600"/>
              <a:t>}</a:t>
            </a:r>
          </a:p>
          <a:p>
            <a:pPr eaLnBrk="1" hangingPunct="1">
              <a:spcBef>
                <a:spcPct val="20000"/>
              </a:spcBef>
              <a:buClr>
                <a:schemeClr val="folHlink"/>
              </a:buClr>
              <a:buSzPct val="60000"/>
              <a:buFont typeface="Wingdings" panose="05000000000000000000" pitchFamily="2" charset="2"/>
              <a:buNone/>
            </a:pPr>
            <a:r>
              <a:rPr lang="en-US" altLang="zh-CN" sz="1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717828"/>
                                        </p:tgtEl>
                                        <p:attrNameLst>
                                          <p:attrName>style.visibility</p:attrName>
                                        </p:attrNameLst>
                                      </p:cBhvr>
                                      <p:to>
                                        <p:strVal val="visible"/>
                                      </p:to>
                                    </p:set>
                                    <p:anim calcmode="lin" valueType="num">
                                      <p:cBhvr>
                                        <p:cTn id="7" dur="500" fill="hold"/>
                                        <p:tgtEl>
                                          <p:spTgt spid="717828"/>
                                        </p:tgtEl>
                                        <p:attrNameLst>
                                          <p:attrName>ppt_w</p:attrName>
                                        </p:attrNameLst>
                                      </p:cBhvr>
                                      <p:tavLst>
                                        <p:tav tm="0">
                                          <p:val>
                                            <p:fltVal val="0"/>
                                          </p:val>
                                        </p:tav>
                                        <p:tav tm="100000">
                                          <p:val>
                                            <p:strVal val="#ppt_w"/>
                                          </p:val>
                                        </p:tav>
                                      </p:tavLst>
                                    </p:anim>
                                    <p:anim calcmode="lin" valueType="num">
                                      <p:cBhvr>
                                        <p:cTn id="8" dur="500" fill="hold"/>
                                        <p:tgtEl>
                                          <p:spTgt spid="717828"/>
                                        </p:tgtEl>
                                        <p:attrNameLst>
                                          <p:attrName>ppt_h</p:attrName>
                                        </p:attrNameLst>
                                      </p:cBhvr>
                                      <p:tavLst>
                                        <p:tav tm="0">
                                          <p:val>
                                            <p:fltVal val="0"/>
                                          </p:val>
                                        </p:tav>
                                        <p:tav tm="100000">
                                          <p:val>
                                            <p:strVal val="#ppt_h"/>
                                          </p:val>
                                        </p:tav>
                                      </p:tavLst>
                                    </p:anim>
                                    <p:anim calcmode="lin" valueType="num">
                                      <p:cBhvr>
                                        <p:cTn id="9" dur="500" fill="hold"/>
                                        <p:tgtEl>
                                          <p:spTgt spid="717828"/>
                                        </p:tgtEl>
                                        <p:attrNameLst>
                                          <p:attrName>style.rotation</p:attrName>
                                        </p:attrNameLst>
                                      </p:cBhvr>
                                      <p:tavLst>
                                        <p:tav tm="0">
                                          <p:val>
                                            <p:fltVal val="360"/>
                                          </p:val>
                                        </p:tav>
                                        <p:tav tm="100000">
                                          <p:val>
                                            <p:fltVal val="0"/>
                                          </p:val>
                                        </p:tav>
                                      </p:tavLst>
                                    </p:anim>
                                    <p:animEffect transition="in" filter="fade">
                                      <p:cBhvr>
                                        <p:cTn id="10" dur="500"/>
                                        <p:tgtEl>
                                          <p:spTgt spid="71782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8"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5" name="Rectangle 3"/>
          <p:cNvSpPr>
            <a:spLocks noGrp="1" noChangeArrowheads="1"/>
          </p:cNvSpPr>
          <p:nvPr>
            <p:ph idx="1"/>
          </p:nvPr>
        </p:nvSpPr>
        <p:spPr/>
        <p:txBody>
          <a:bodyPr/>
          <a:lstStyle/>
          <a:p>
            <a:pPr marL="0" indent="723900" eaLnBrk="1" hangingPunct="1">
              <a:buFont typeface="Wingdings" panose="05000000000000000000" pitchFamily="2" charset="2"/>
              <a:buNone/>
            </a:pPr>
            <a:r>
              <a:rPr lang="en-US" altLang="zh-CN" sz="2800" smtClean="0"/>
              <a:t>Inner</a:t>
            </a:r>
            <a:r>
              <a:rPr lang="zh-CN" altLang="en-US" sz="2800" smtClean="0"/>
              <a:t>内部类和变量</a:t>
            </a:r>
            <a:r>
              <a:rPr lang="en-US" altLang="zh-CN" sz="2800" smtClean="0"/>
              <a:t>id</a:t>
            </a:r>
            <a:r>
              <a:rPr lang="zh-CN" altLang="en-US" sz="2800" smtClean="0"/>
              <a:t>都被定义为</a:t>
            </a:r>
            <a:r>
              <a:rPr lang="en-US" altLang="zh-CN" sz="2800" smtClean="0"/>
              <a:t>Sample</a:t>
            </a:r>
            <a:r>
              <a:rPr lang="zh-CN" altLang="en-US" sz="2800" smtClean="0"/>
              <a:t>类的成员，但是</a:t>
            </a:r>
            <a:r>
              <a:rPr lang="en-US" altLang="zh-CN" sz="2800" smtClean="0"/>
              <a:t>Inner</a:t>
            </a:r>
            <a:r>
              <a:rPr lang="zh-CN" altLang="en-US" sz="2800" smtClean="0"/>
              <a:t>成员内部类的使用要比成员变量复杂一些。</a:t>
            </a:r>
          </a:p>
          <a:p>
            <a:pPr marL="0" indent="723900" eaLnBrk="1" hangingPunct="1">
              <a:buFont typeface="Wingdings" panose="05000000000000000000" pitchFamily="2" charset="2"/>
              <a:buNone/>
            </a:pPr>
            <a:r>
              <a:rPr lang="zh-CN" altLang="en-US" sz="2800" smtClean="0"/>
              <a:t>一般格式为：</a:t>
            </a:r>
            <a:endParaRPr lang="en-US" altLang="zh-CN" sz="2800" smtClean="0"/>
          </a:p>
          <a:p>
            <a:pPr marL="0" indent="723900" eaLnBrk="1" hangingPunct="1">
              <a:buFont typeface="Wingdings" panose="05000000000000000000" pitchFamily="2" charset="2"/>
              <a:buNone/>
            </a:pPr>
            <a:endParaRPr lang="zh-CN" altLang="en-US" sz="2800" smtClean="0"/>
          </a:p>
          <a:p>
            <a:pPr marL="0" indent="723900" eaLnBrk="1" hangingPunct="1">
              <a:buFont typeface="Wingdings" panose="05000000000000000000" pitchFamily="2" charset="2"/>
              <a:buNone/>
            </a:pPr>
            <a:endParaRPr lang="zh-CN" altLang="en-US" sz="2800" smtClean="0"/>
          </a:p>
          <a:p>
            <a:pPr marL="0" indent="723900" eaLnBrk="1" hangingPunct="1">
              <a:buFont typeface="Wingdings" panose="05000000000000000000" pitchFamily="2" charset="2"/>
              <a:buNone/>
            </a:pPr>
            <a:r>
              <a:rPr lang="zh-CN" altLang="en-US" sz="2800" smtClean="0"/>
              <a:t>只有创建了成员内部类的实例，才能使用成员内部类的变量和方法。</a:t>
            </a:r>
          </a:p>
        </p:txBody>
      </p:sp>
      <p:sp>
        <p:nvSpPr>
          <p:cNvPr id="719874" name="Rectangle 2"/>
          <p:cNvSpPr>
            <a:spLocks noGrp="1" noChangeArrowheads="1"/>
          </p:cNvSpPr>
          <p:nvPr>
            <p:ph type="title"/>
          </p:nvPr>
        </p:nvSpPr>
        <p:spPr/>
        <p:txBody>
          <a:bodyPr/>
          <a:lstStyle/>
          <a:p>
            <a:pPr eaLnBrk="1" fontAlgn="auto" hangingPunct="1">
              <a:spcAft>
                <a:spcPts val="0"/>
              </a:spcAft>
              <a:defRPr/>
            </a:pPr>
            <a:r>
              <a:rPr lang="zh-CN" altLang="en-US" sz="3075" dirty="0"/>
              <a:t>成员内部类</a:t>
            </a:r>
          </a:p>
        </p:txBody>
      </p:sp>
      <p:sp>
        <p:nvSpPr>
          <p:cNvPr id="16077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F585730C-3365-4E70-A952-47FCB789EA39}"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132</a:t>
            </a:fld>
            <a:endParaRPr lang="en-US" altLang="zh-CN" sz="1000" smtClean="0">
              <a:latin typeface="Arial" panose="020B0604020202020204" pitchFamily="34" charset="0"/>
            </a:endParaRPr>
          </a:p>
        </p:txBody>
      </p:sp>
      <p:sp>
        <p:nvSpPr>
          <p:cNvPr id="719876" name="Rectangle 4"/>
          <p:cNvSpPr>
            <a:spLocks noChangeArrowheads="1"/>
          </p:cNvSpPr>
          <p:nvPr/>
        </p:nvSpPr>
        <p:spPr bwMode="auto">
          <a:xfrm>
            <a:off x="668338" y="3597275"/>
            <a:ext cx="7920037" cy="576263"/>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600"/>
              <a:t>Sample sample = new Sample();</a:t>
            </a:r>
          </a:p>
          <a:p>
            <a:pPr eaLnBrk="1" hangingPunct="1">
              <a:spcBef>
                <a:spcPct val="20000"/>
              </a:spcBef>
              <a:buClr>
                <a:schemeClr val="folHlink"/>
              </a:buClr>
              <a:buSzPct val="60000"/>
              <a:buFont typeface="Wingdings" panose="05000000000000000000" pitchFamily="2" charset="2"/>
              <a:buNone/>
            </a:pPr>
            <a:r>
              <a:rPr lang="en-US" altLang="zh-CN" sz="1600"/>
              <a:t>Sample.Inner inner = sample.new Inner();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719876"/>
                                        </p:tgtEl>
                                        <p:attrNameLst>
                                          <p:attrName>style.visibility</p:attrName>
                                        </p:attrNameLst>
                                      </p:cBhvr>
                                      <p:to>
                                        <p:strVal val="visible"/>
                                      </p:to>
                                    </p:set>
                                    <p:anim calcmode="lin" valueType="num">
                                      <p:cBhvr>
                                        <p:cTn id="7" dur="500" fill="hold"/>
                                        <p:tgtEl>
                                          <p:spTgt spid="719876"/>
                                        </p:tgtEl>
                                        <p:attrNameLst>
                                          <p:attrName>ppt_w</p:attrName>
                                        </p:attrNameLst>
                                      </p:cBhvr>
                                      <p:tavLst>
                                        <p:tav tm="0">
                                          <p:val>
                                            <p:fltVal val="0"/>
                                          </p:val>
                                        </p:tav>
                                        <p:tav tm="100000">
                                          <p:val>
                                            <p:strVal val="#ppt_w"/>
                                          </p:val>
                                        </p:tav>
                                      </p:tavLst>
                                    </p:anim>
                                    <p:anim calcmode="lin" valueType="num">
                                      <p:cBhvr>
                                        <p:cTn id="8" dur="500" fill="hold"/>
                                        <p:tgtEl>
                                          <p:spTgt spid="719876"/>
                                        </p:tgtEl>
                                        <p:attrNameLst>
                                          <p:attrName>ppt_h</p:attrName>
                                        </p:attrNameLst>
                                      </p:cBhvr>
                                      <p:tavLst>
                                        <p:tav tm="0">
                                          <p:val>
                                            <p:fltVal val="0"/>
                                          </p:val>
                                        </p:tav>
                                        <p:tav tm="100000">
                                          <p:val>
                                            <p:strVal val="#ppt_h"/>
                                          </p:val>
                                        </p:tav>
                                      </p:tavLst>
                                    </p:anim>
                                    <p:anim calcmode="lin" valueType="num">
                                      <p:cBhvr>
                                        <p:cTn id="9" dur="500" fill="hold"/>
                                        <p:tgtEl>
                                          <p:spTgt spid="719876"/>
                                        </p:tgtEl>
                                        <p:attrNameLst>
                                          <p:attrName>style.rotation</p:attrName>
                                        </p:attrNameLst>
                                      </p:cBhvr>
                                      <p:tavLst>
                                        <p:tav tm="0">
                                          <p:val>
                                            <p:fltVal val="360"/>
                                          </p:val>
                                        </p:tav>
                                        <p:tav tm="100000">
                                          <p:val>
                                            <p:fltVal val="0"/>
                                          </p:val>
                                        </p:tav>
                                      </p:tavLst>
                                    </p:anim>
                                    <p:animEffect transition="in" filter="fade">
                                      <p:cBhvr>
                                        <p:cTn id="10" dur="500"/>
                                        <p:tgtEl>
                                          <p:spTgt spid="71987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9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6"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3" name="Rectangle 3"/>
          <p:cNvSpPr>
            <a:spLocks noGrp="1" noChangeArrowheads="1"/>
          </p:cNvSpPr>
          <p:nvPr>
            <p:ph idx="1"/>
          </p:nvPr>
        </p:nvSpPr>
        <p:spPr/>
        <p:txBody>
          <a:bodyPr/>
          <a:lstStyle/>
          <a:p>
            <a:pPr marL="0" indent="723900" eaLnBrk="1" hangingPunct="1">
              <a:buFont typeface="Wingdings" pitchFamily="2" charset="2"/>
              <a:buNone/>
              <a:defRPr/>
            </a:pPr>
            <a:r>
              <a:rPr lang="zh-CN" altLang="en-US" sz="2800" dirty="0" smtClean="0"/>
              <a:t>局部内部类和局部变量一样，都是在方法内定义的，其有效范围只在方法内部有效。</a:t>
            </a:r>
          </a:p>
          <a:p>
            <a:pPr marL="0" indent="723900" eaLnBrk="1" hangingPunct="1">
              <a:buFont typeface="Wingdings" pitchFamily="2" charset="2"/>
              <a:buNone/>
              <a:defRPr/>
            </a:pPr>
            <a:r>
              <a:rPr lang="zh-CN" altLang="en-US" sz="2800" dirty="0" smtClean="0"/>
              <a:t>一般格式为：</a:t>
            </a:r>
          </a:p>
          <a:p>
            <a:pPr marL="0" indent="723900" eaLnBrk="1" hangingPunct="1">
              <a:buFont typeface="Wingdings" pitchFamily="2" charset="2"/>
              <a:buNone/>
              <a:defRPr/>
            </a:pPr>
            <a:endParaRPr lang="zh-CN" altLang="en-US" sz="2025" dirty="0" smtClean="0"/>
          </a:p>
          <a:p>
            <a:pPr marL="0" indent="723900" eaLnBrk="1" hangingPunct="1">
              <a:buFont typeface="Wingdings" pitchFamily="2" charset="2"/>
              <a:buNone/>
              <a:defRPr/>
            </a:pPr>
            <a:endParaRPr lang="zh-CN" altLang="en-US" sz="2025" dirty="0" smtClean="0"/>
          </a:p>
          <a:p>
            <a:pPr marL="0" indent="723900" eaLnBrk="1" hangingPunct="1">
              <a:buFont typeface="Wingdings" pitchFamily="2" charset="2"/>
              <a:buNone/>
              <a:defRPr/>
            </a:pPr>
            <a:endParaRPr lang="en-US" altLang="zh-CN" sz="2800" dirty="0" smtClean="0"/>
          </a:p>
          <a:p>
            <a:pPr marL="0" indent="723900" eaLnBrk="1" hangingPunct="1">
              <a:buFont typeface="Wingdings" pitchFamily="2" charset="2"/>
              <a:buNone/>
              <a:defRPr/>
            </a:pPr>
            <a:r>
              <a:rPr lang="zh-CN" altLang="en-US" sz="2800" dirty="0" smtClean="0"/>
              <a:t>局部内部类可以访问它的创建类中的所有成员变量和成员方法，包括私有方法。</a:t>
            </a:r>
          </a:p>
        </p:txBody>
      </p:sp>
      <p:sp>
        <p:nvSpPr>
          <p:cNvPr id="721922" name="Rectangle 2"/>
          <p:cNvSpPr>
            <a:spLocks noGrp="1" noChangeArrowheads="1"/>
          </p:cNvSpPr>
          <p:nvPr>
            <p:ph type="title"/>
          </p:nvPr>
        </p:nvSpPr>
        <p:spPr/>
        <p:txBody>
          <a:bodyPr/>
          <a:lstStyle/>
          <a:p>
            <a:pPr eaLnBrk="1" fontAlgn="auto" hangingPunct="1">
              <a:spcAft>
                <a:spcPts val="0"/>
              </a:spcAft>
              <a:defRPr/>
            </a:pPr>
            <a:r>
              <a:rPr lang="zh-CN" altLang="en-US" sz="3075" dirty="0"/>
              <a:t>局部内部类</a:t>
            </a:r>
          </a:p>
        </p:txBody>
      </p:sp>
      <p:sp>
        <p:nvSpPr>
          <p:cNvPr id="16282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A4D7998A-BD95-4227-982E-35F794E19785}"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133</a:t>
            </a:fld>
            <a:endParaRPr lang="en-US" altLang="zh-CN" sz="1000" smtClean="0">
              <a:latin typeface="Arial" panose="020B0604020202020204" pitchFamily="34" charset="0"/>
            </a:endParaRPr>
          </a:p>
        </p:txBody>
      </p:sp>
      <p:sp>
        <p:nvSpPr>
          <p:cNvPr id="721924" name="Rectangle 4"/>
          <p:cNvSpPr>
            <a:spLocks noChangeArrowheads="1"/>
          </p:cNvSpPr>
          <p:nvPr/>
        </p:nvSpPr>
        <p:spPr bwMode="auto">
          <a:xfrm>
            <a:off x="727075" y="2865438"/>
            <a:ext cx="7920038" cy="1150937"/>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600"/>
              <a:t>public void sell() {</a:t>
            </a:r>
          </a:p>
          <a:p>
            <a:pPr eaLnBrk="1" hangingPunct="1">
              <a:spcBef>
                <a:spcPct val="20000"/>
              </a:spcBef>
              <a:buClr>
                <a:schemeClr val="folHlink"/>
              </a:buClr>
              <a:buSzPct val="60000"/>
              <a:buFont typeface="Wingdings" panose="05000000000000000000" pitchFamily="2" charset="2"/>
              <a:buNone/>
            </a:pPr>
            <a:r>
              <a:rPr lang="en-US" altLang="zh-CN" sz="1600"/>
              <a:t>     class Apple {                                             // </a:t>
            </a:r>
            <a:r>
              <a:rPr lang="zh-CN" altLang="en-US" sz="1600"/>
              <a:t>局部内部类</a:t>
            </a:r>
          </a:p>
          <a:p>
            <a:pPr eaLnBrk="1" hangingPunct="1">
              <a:spcBef>
                <a:spcPct val="20000"/>
              </a:spcBef>
              <a:buClr>
                <a:schemeClr val="folHlink"/>
              </a:buClr>
              <a:buSzPct val="60000"/>
              <a:buFont typeface="Wingdings" panose="05000000000000000000" pitchFamily="2" charset="2"/>
              <a:buNone/>
            </a:pPr>
            <a:r>
              <a:rPr lang="zh-CN" altLang="en-US" sz="1600"/>
              <a:t>     </a:t>
            </a:r>
            <a:r>
              <a:rPr lang="en-US" altLang="zh-CN" sz="1600"/>
              <a:t>}</a:t>
            </a:r>
          </a:p>
          <a:p>
            <a:pPr eaLnBrk="1" hangingPunct="1">
              <a:spcBef>
                <a:spcPct val="20000"/>
              </a:spcBef>
              <a:buClr>
                <a:schemeClr val="folHlink"/>
              </a:buClr>
              <a:buSzPct val="60000"/>
              <a:buFont typeface="Wingdings" panose="05000000000000000000" pitchFamily="2" charset="2"/>
              <a:buNone/>
            </a:pPr>
            <a:r>
              <a:rPr lang="en-US" altLang="zh-CN" sz="1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1924"/>
                                        </p:tgtEl>
                                        <p:attrNameLst>
                                          <p:attrName>style.visibility</p:attrName>
                                        </p:attrNameLst>
                                      </p:cBhvr>
                                      <p:to>
                                        <p:strVal val="visible"/>
                                      </p:to>
                                    </p:set>
                                    <p:anim calcmode="lin" valueType="num">
                                      <p:cBhvr additive="base">
                                        <p:cTn id="7" dur="500" fill="hold"/>
                                        <p:tgtEl>
                                          <p:spTgt spid="721924"/>
                                        </p:tgtEl>
                                        <p:attrNameLst>
                                          <p:attrName>ppt_x</p:attrName>
                                        </p:attrNameLst>
                                      </p:cBhvr>
                                      <p:tavLst>
                                        <p:tav tm="0">
                                          <p:val>
                                            <p:strVal val="#ppt_x"/>
                                          </p:val>
                                        </p:tav>
                                        <p:tav tm="100000">
                                          <p:val>
                                            <p:strVal val="#ppt_x"/>
                                          </p:val>
                                        </p:tav>
                                      </p:tavLst>
                                    </p:anim>
                                    <p:anim calcmode="lin" valueType="num">
                                      <p:cBhvr additive="base">
                                        <p:cTn id="8" dur="500" fill="hold"/>
                                        <p:tgtEl>
                                          <p:spTgt spid="7219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21923">
                                            <p:txEl>
                                              <p:pRg st="5" end="5"/>
                                            </p:txEl>
                                          </p:spTgt>
                                        </p:tgtEl>
                                        <p:attrNameLst>
                                          <p:attrName>style.visibility</p:attrName>
                                        </p:attrNameLst>
                                      </p:cBhvr>
                                      <p:to>
                                        <p:strVal val="visible"/>
                                      </p:to>
                                    </p:set>
                                    <p:anim calcmode="lin" valueType="num">
                                      <p:cBhvr additive="base">
                                        <p:cTn id="13" dur="500" fill="hold"/>
                                        <p:tgtEl>
                                          <p:spTgt spid="72192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19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4"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1" name="Rectangle 3"/>
          <p:cNvSpPr>
            <a:spLocks noGrp="1" noChangeArrowheads="1"/>
          </p:cNvSpPr>
          <p:nvPr>
            <p:ph idx="1"/>
          </p:nvPr>
        </p:nvSpPr>
        <p:spPr/>
        <p:txBody>
          <a:bodyPr>
            <a:normAutofit/>
          </a:bodyPr>
          <a:lstStyle/>
          <a:p>
            <a:pPr marL="0" indent="723900" eaLnBrk="1" fontAlgn="auto" hangingPunct="1">
              <a:spcAft>
                <a:spcPts val="0"/>
              </a:spcAft>
              <a:buFont typeface="Wingdings" pitchFamily="2" charset="2"/>
              <a:buNone/>
              <a:defRPr/>
            </a:pPr>
            <a:r>
              <a:rPr lang="zh-CN" altLang="en-US" sz="2800" dirty="0"/>
              <a:t>静态内部类和静态变量类似，它都使用</a:t>
            </a:r>
            <a:r>
              <a:rPr lang="en-US" altLang="zh-CN" sz="2800" dirty="0"/>
              <a:t>static</a:t>
            </a:r>
            <a:r>
              <a:rPr lang="zh-CN" altLang="en-US" sz="2800" dirty="0"/>
              <a:t>关键字修饰</a:t>
            </a:r>
            <a:r>
              <a:rPr lang="zh-CN" altLang="en-US" sz="2800" dirty="0" smtClean="0"/>
              <a:t>。</a:t>
            </a:r>
            <a:endParaRPr lang="zh-CN" altLang="en-US" sz="2800" dirty="0"/>
          </a:p>
          <a:p>
            <a:pPr marL="0" indent="723900" eaLnBrk="1" fontAlgn="auto" hangingPunct="1">
              <a:spcAft>
                <a:spcPts val="0"/>
              </a:spcAft>
              <a:buFont typeface="Wingdings" pitchFamily="2" charset="2"/>
              <a:buNone/>
              <a:defRPr/>
            </a:pPr>
            <a:r>
              <a:rPr lang="zh-CN" altLang="en-US" sz="2800" dirty="0"/>
              <a:t>一般格式为：</a:t>
            </a:r>
          </a:p>
          <a:p>
            <a:pPr marL="0" indent="723900" eaLnBrk="1" fontAlgn="auto" hangingPunct="1">
              <a:spcAft>
                <a:spcPts val="0"/>
              </a:spcAft>
              <a:buFont typeface="Wingdings" pitchFamily="2" charset="2"/>
              <a:buNone/>
              <a:defRPr/>
            </a:pPr>
            <a:endParaRPr lang="zh-CN" altLang="en-US" sz="2025" dirty="0"/>
          </a:p>
          <a:p>
            <a:pPr marL="0" indent="723900" eaLnBrk="1" fontAlgn="auto" hangingPunct="1">
              <a:spcAft>
                <a:spcPts val="0"/>
              </a:spcAft>
              <a:buFont typeface="Wingdings" pitchFamily="2" charset="2"/>
              <a:buNone/>
              <a:defRPr/>
            </a:pPr>
            <a:endParaRPr lang="zh-CN" altLang="en-US" sz="2025" dirty="0"/>
          </a:p>
          <a:p>
            <a:pPr marL="0" indent="723900" eaLnBrk="1" fontAlgn="auto" hangingPunct="1">
              <a:spcAft>
                <a:spcPts val="0"/>
              </a:spcAft>
              <a:buFont typeface="Wingdings" pitchFamily="2" charset="2"/>
              <a:buNone/>
              <a:defRPr/>
            </a:pPr>
            <a:endParaRPr lang="en-US" altLang="zh-CN" sz="2800" dirty="0" smtClean="0"/>
          </a:p>
          <a:p>
            <a:pPr marL="0" indent="723900" eaLnBrk="1" fontAlgn="auto" hangingPunct="1">
              <a:spcAft>
                <a:spcPts val="0"/>
              </a:spcAft>
              <a:buFont typeface="Wingdings" pitchFamily="2" charset="2"/>
              <a:buNone/>
              <a:defRPr/>
            </a:pPr>
            <a:r>
              <a:rPr lang="zh-CN" altLang="en-US" sz="2800" dirty="0" smtClean="0"/>
              <a:t>静态</a:t>
            </a:r>
            <a:r>
              <a:rPr lang="zh-CN" altLang="en-US" sz="2800" dirty="0"/>
              <a:t>内部类可以在不创建</a:t>
            </a:r>
            <a:r>
              <a:rPr lang="en-US" altLang="zh-CN" sz="2800" dirty="0" smtClean="0"/>
              <a:t>Sample</a:t>
            </a:r>
            <a:r>
              <a:rPr lang="zh-CN" altLang="en-US" sz="2800" dirty="0"/>
              <a:t>对象</a:t>
            </a:r>
            <a:r>
              <a:rPr lang="zh-CN" altLang="en-US" sz="2800" smtClean="0"/>
              <a:t>的</a:t>
            </a:r>
            <a:r>
              <a:rPr lang="zh-CN" altLang="en-US" sz="2800" dirty="0"/>
              <a:t>情况下直接使用</a:t>
            </a:r>
            <a:r>
              <a:rPr lang="zh-CN" altLang="en-US" sz="2800" dirty="0" smtClean="0"/>
              <a:t>。</a:t>
            </a:r>
            <a:endParaRPr lang="zh-CN" altLang="en-US" sz="2800" dirty="0"/>
          </a:p>
        </p:txBody>
      </p:sp>
      <p:sp>
        <p:nvSpPr>
          <p:cNvPr id="723970" name="Rectangle 2"/>
          <p:cNvSpPr>
            <a:spLocks noGrp="1" noChangeArrowheads="1"/>
          </p:cNvSpPr>
          <p:nvPr>
            <p:ph type="title"/>
          </p:nvPr>
        </p:nvSpPr>
        <p:spPr/>
        <p:txBody>
          <a:bodyPr/>
          <a:lstStyle/>
          <a:p>
            <a:pPr eaLnBrk="1" fontAlgn="auto" hangingPunct="1">
              <a:spcAft>
                <a:spcPts val="0"/>
              </a:spcAft>
              <a:defRPr/>
            </a:pPr>
            <a:r>
              <a:rPr lang="zh-CN" altLang="en-US" sz="3075" dirty="0"/>
              <a:t>静态内部类</a:t>
            </a:r>
          </a:p>
        </p:txBody>
      </p:sp>
      <p:sp>
        <p:nvSpPr>
          <p:cNvPr id="16486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1FF4BFD7-D64B-4C82-9708-0F6F2E107D22}"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134</a:t>
            </a:fld>
            <a:endParaRPr lang="en-US" altLang="zh-CN" sz="1000" smtClean="0">
              <a:latin typeface="Arial" panose="020B0604020202020204" pitchFamily="34" charset="0"/>
            </a:endParaRPr>
          </a:p>
        </p:txBody>
      </p:sp>
      <p:sp>
        <p:nvSpPr>
          <p:cNvPr id="723972" name="Rectangle 4"/>
          <p:cNvSpPr>
            <a:spLocks noChangeArrowheads="1"/>
          </p:cNvSpPr>
          <p:nvPr/>
        </p:nvSpPr>
        <p:spPr bwMode="auto">
          <a:xfrm>
            <a:off x="727075" y="2858680"/>
            <a:ext cx="7920038" cy="1150937"/>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600" dirty="0"/>
              <a:t>public class Sample {</a:t>
            </a:r>
          </a:p>
          <a:p>
            <a:pPr eaLnBrk="1" hangingPunct="1">
              <a:spcBef>
                <a:spcPct val="20000"/>
              </a:spcBef>
              <a:buClr>
                <a:schemeClr val="folHlink"/>
              </a:buClr>
              <a:buSzPct val="60000"/>
              <a:buFont typeface="Wingdings" panose="05000000000000000000" pitchFamily="2" charset="2"/>
              <a:buNone/>
            </a:pPr>
            <a:r>
              <a:rPr lang="en-US" altLang="zh-CN" sz="1600" dirty="0"/>
              <a:t>     static class Apple {			// </a:t>
            </a:r>
            <a:r>
              <a:rPr lang="zh-CN" altLang="en-US" sz="1600" dirty="0"/>
              <a:t>静态内部类</a:t>
            </a:r>
          </a:p>
          <a:p>
            <a:pPr eaLnBrk="1" hangingPunct="1">
              <a:spcBef>
                <a:spcPct val="20000"/>
              </a:spcBef>
              <a:buClr>
                <a:schemeClr val="folHlink"/>
              </a:buClr>
              <a:buSzPct val="60000"/>
              <a:buFont typeface="Wingdings" panose="05000000000000000000" pitchFamily="2" charset="2"/>
              <a:buNone/>
            </a:pPr>
            <a:r>
              <a:rPr lang="zh-CN" altLang="en-US" sz="1600" dirty="0"/>
              <a:t>     </a:t>
            </a:r>
            <a:r>
              <a:rPr lang="en-US" altLang="zh-CN" sz="1600" dirty="0"/>
              <a:t>}</a:t>
            </a:r>
          </a:p>
          <a:p>
            <a:pPr eaLnBrk="1" hangingPunct="1">
              <a:spcBef>
                <a:spcPct val="20000"/>
              </a:spcBef>
              <a:buClr>
                <a:schemeClr val="folHlink"/>
              </a:buClr>
              <a:buSzPct val="60000"/>
              <a:buFont typeface="Wingdings" panose="05000000000000000000" pitchFamily="2" charset="2"/>
              <a:buNone/>
            </a:pPr>
            <a:r>
              <a:rPr lang="en-US" altLang="zh-CN" sz="16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39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3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2"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9" name="Rectangle 3"/>
          <p:cNvSpPr>
            <a:spLocks noGrp="1" noChangeArrowheads="1"/>
          </p:cNvSpPr>
          <p:nvPr>
            <p:ph idx="1"/>
          </p:nvPr>
        </p:nvSpPr>
        <p:spPr/>
        <p:txBody>
          <a:bodyPr/>
          <a:lstStyle/>
          <a:p>
            <a:pPr marL="0" indent="723900" eaLnBrk="1" hangingPunct="1">
              <a:buFont typeface="Wingdings" panose="05000000000000000000" pitchFamily="2" charset="2"/>
              <a:buNone/>
            </a:pPr>
            <a:r>
              <a:rPr lang="zh-CN" altLang="en-US" sz="2400" smtClean="0"/>
              <a:t>匿名类就是没有名称的内部类，它经常被应用于</a:t>
            </a:r>
            <a:r>
              <a:rPr lang="en-US" altLang="zh-CN" sz="2400" smtClean="0"/>
              <a:t>Swing</a:t>
            </a:r>
            <a:r>
              <a:rPr lang="zh-CN" altLang="en-US" sz="2400" smtClean="0"/>
              <a:t>程序设计中的事件监听处理。</a:t>
            </a:r>
          </a:p>
          <a:p>
            <a:pPr marL="0" indent="723900" eaLnBrk="1" hangingPunct="1">
              <a:buFont typeface="Wingdings" panose="05000000000000000000" pitchFamily="2" charset="2"/>
              <a:buNone/>
            </a:pPr>
            <a:r>
              <a:rPr lang="zh-CN" altLang="en-US" sz="2400" smtClean="0"/>
              <a:t>一般格式为：</a:t>
            </a:r>
          </a:p>
          <a:p>
            <a:pPr marL="0" indent="723900" eaLnBrk="1" hangingPunct="1">
              <a:buFont typeface="Wingdings" panose="05000000000000000000" pitchFamily="2" charset="2"/>
              <a:buNone/>
            </a:pPr>
            <a:endParaRPr lang="zh-CN" altLang="en-US" sz="1600" smtClean="0"/>
          </a:p>
          <a:p>
            <a:pPr marL="0" indent="723900" eaLnBrk="1" hangingPunct="1">
              <a:buFont typeface="Wingdings" panose="05000000000000000000" pitchFamily="2" charset="2"/>
              <a:buNone/>
            </a:pPr>
            <a:r>
              <a:rPr lang="zh-CN" altLang="en-US" sz="2400" smtClean="0"/>
              <a:t>例如创建一个匿名的</a:t>
            </a:r>
            <a:r>
              <a:rPr lang="en-US" altLang="zh-CN" sz="2400" smtClean="0"/>
              <a:t>Apple</a:t>
            </a:r>
            <a:r>
              <a:rPr lang="zh-CN" altLang="en-US" sz="2400" smtClean="0"/>
              <a:t>类，可以使用如下代码：</a:t>
            </a:r>
          </a:p>
          <a:p>
            <a:pPr marL="0" indent="723900" eaLnBrk="1" hangingPunct="1">
              <a:buFont typeface="Wingdings" panose="05000000000000000000" pitchFamily="2" charset="2"/>
              <a:buNone/>
            </a:pPr>
            <a:endParaRPr lang="en-US" altLang="zh-CN" sz="2400" smtClean="0"/>
          </a:p>
        </p:txBody>
      </p:sp>
      <p:sp>
        <p:nvSpPr>
          <p:cNvPr id="726018" name="Rectangle 2"/>
          <p:cNvSpPr>
            <a:spLocks noGrp="1" noChangeArrowheads="1"/>
          </p:cNvSpPr>
          <p:nvPr>
            <p:ph type="title"/>
          </p:nvPr>
        </p:nvSpPr>
        <p:spPr/>
        <p:txBody>
          <a:bodyPr/>
          <a:lstStyle/>
          <a:p>
            <a:pPr eaLnBrk="1" fontAlgn="auto" hangingPunct="1">
              <a:spcAft>
                <a:spcPts val="0"/>
              </a:spcAft>
              <a:defRPr/>
            </a:pPr>
            <a:r>
              <a:rPr lang="zh-CN" altLang="en-US" sz="3075" dirty="0" smtClean="0"/>
              <a:t>匿名</a:t>
            </a:r>
            <a:r>
              <a:rPr lang="zh-CN" altLang="en-US" sz="3075" dirty="0"/>
              <a:t>内部</a:t>
            </a:r>
            <a:r>
              <a:rPr lang="zh-CN" altLang="en-US" sz="3075" dirty="0" smtClean="0"/>
              <a:t>类</a:t>
            </a:r>
            <a:endParaRPr lang="zh-CN" altLang="en-US" sz="3075" dirty="0"/>
          </a:p>
        </p:txBody>
      </p:sp>
      <p:sp>
        <p:nvSpPr>
          <p:cNvPr id="16691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E2FA6F2E-57AE-4C42-B8C9-A7496C1146CF}"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135</a:t>
            </a:fld>
            <a:endParaRPr lang="en-US" altLang="zh-CN" sz="1000" smtClean="0">
              <a:latin typeface="Arial" panose="020B0604020202020204" pitchFamily="34" charset="0"/>
            </a:endParaRPr>
          </a:p>
        </p:txBody>
      </p:sp>
      <p:sp>
        <p:nvSpPr>
          <p:cNvPr id="726020" name="Rectangle 4"/>
          <p:cNvSpPr>
            <a:spLocks noChangeArrowheads="1"/>
          </p:cNvSpPr>
          <p:nvPr/>
        </p:nvSpPr>
        <p:spPr bwMode="auto">
          <a:xfrm>
            <a:off x="611188" y="2647950"/>
            <a:ext cx="7920037" cy="287338"/>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600"/>
              <a:t>new ClassName(){……}</a:t>
            </a:r>
          </a:p>
        </p:txBody>
      </p:sp>
      <p:sp>
        <p:nvSpPr>
          <p:cNvPr id="726021" name="Rectangle 5"/>
          <p:cNvSpPr>
            <a:spLocks noChangeArrowheads="1"/>
          </p:cNvSpPr>
          <p:nvPr/>
        </p:nvSpPr>
        <p:spPr bwMode="auto">
          <a:xfrm>
            <a:off x="611188" y="3413125"/>
            <a:ext cx="7920037" cy="2736850"/>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600"/>
              <a:t>public class Sample {</a:t>
            </a:r>
          </a:p>
          <a:p>
            <a:pPr eaLnBrk="1" hangingPunct="1">
              <a:spcBef>
                <a:spcPct val="20000"/>
              </a:spcBef>
              <a:buClr>
                <a:schemeClr val="folHlink"/>
              </a:buClr>
              <a:buSzPct val="60000"/>
              <a:buFont typeface="Wingdings" panose="05000000000000000000" pitchFamily="2" charset="2"/>
              <a:buNone/>
            </a:pPr>
            <a:r>
              <a:rPr lang="en-US" altLang="zh-CN" sz="1600"/>
              <a:t>     public static void main(String[] args) {</a:t>
            </a:r>
          </a:p>
          <a:p>
            <a:pPr eaLnBrk="1" hangingPunct="1">
              <a:spcBef>
                <a:spcPct val="20000"/>
              </a:spcBef>
              <a:buClr>
                <a:schemeClr val="folHlink"/>
              </a:buClr>
              <a:buSzPct val="60000"/>
              <a:buFont typeface="Wingdings" panose="05000000000000000000" pitchFamily="2" charset="2"/>
              <a:buNone/>
            </a:pPr>
            <a:r>
              <a:rPr lang="en-US" altLang="zh-CN" sz="1600"/>
              <a:t>          new Apple() {</a:t>
            </a:r>
          </a:p>
          <a:p>
            <a:pPr eaLnBrk="1" hangingPunct="1">
              <a:spcBef>
                <a:spcPct val="20000"/>
              </a:spcBef>
              <a:buClr>
                <a:schemeClr val="folHlink"/>
              </a:buClr>
              <a:buSzPct val="60000"/>
              <a:buFont typeface="Wingdings" panose="05000000000000000000" pitchFamily="2" charset="2"/>
              <a:buNone/>
            </a:pPr>
            <a:r>
              <a:rPr lang="en-US" altLang="zh-CN" sz="1600"/>
              <a:t>               public void introduction() {</a:t>
            </a:r>
          </a:p>
          <a:p>
            <a:pPr eaLnBrk="1" hangingPunct="1">
              <a:spcBef>
                <a:spcPct val="20000"/>
              </a:spcBef>
              <a:buClr>
                <a:schemeClr val="folHlink"/>
              </a:buClr>
              <a:buSzPct val="60000"/>
              <a:buFont typeface="Wingdings" panose="05000000000000000000" pitchFamily="2" charset="2"/>
              <a:buNone/>
            </a:pPr>
            <a:r>
              <a:rPr lang="en-US" altLang="zh-CN" sz="1600"/>
              <a:t>                    System.out.println("</a:t>
            </a:r>
            <a:r>
              <a:rPr lang="zh-CN" altLang="en-US" sz="1600"/>
              <a:t>这是一个匿名类，但是谁也无法使用它。</a:t>
            </a:r>
            <a:r>
              <a:rPr lang="en-US" altLang="zh-CN" sz="1600"/>
              <a:t>");</a:t>
            </a:r>
          </a:p>
          <a:p>
            <a:pPr eaLnBrk="1" hangingPunct="1">
              <a:spcBef>
                <a:spcPct val="20000"/>
              </a:spcBef>
              <a:buClr>
                <a:schemeClr val="folHlink"/>
              </a:buClr>
              <a:buSzPct val="60000"/>
              <a:buFont typeface="Wingdings" panose="05000000000000000000" pitchFamily="2" charset="2"/>
              <a:buNone/>
            </a:pPr>
            <a:r>
              <a:rPr lang="en-US" altLang="zh-CN" sz="1600"/>
              <a:t>               }</a:t>
            </a:r>
          </a:p>
          <a:p>
            <a:pPr eaLnBrk="1" hangingPunct="1">
              <a:spcBef>
                <a:spcPct val="20000"/>
              </a:spcBef>
              <a:buClr>
                <a:schemeClr val="folHlink"/>
              </a:buClr>
              <a:buSzPct val="60000"/>
              <a:buFont typeface="Wingdings" panose="05000000000000000000" pitchFamily="2" charset="2"/>
              <a:buNone/>
            </a:pPr>
            <a:r>
              <a:rPr lang="en-US" altLang="zh-CN" sz="1600"/>
              <a:t>          };</a:t>
            </a:r>
          </a:p>
          <a:p>
            <a:pPr eaLnBrk="1" hangingPunct="1">
              <a:spcBef>
                <a:spcPct val="20000"/>
              </a:spcBef>
              <a:buClr>
                <a:schemeClr val="folHlink"/>
              </a:buClr>
              <a:buSzPct val="60000"/>
              <a:buFont typeface="Wingdings" panose="05000000000000000000" pitchFamily="2" charset="2"/>
              <a:buNone/>
            </a:pPr>
            <a:r>
              <a:rPr lang="en-US" altLang="zh-CN" sz="1600"/>
              <a:t>     }</a:t>
            </a:r>
          </a:p>
          <a:p>
            <a:pPr eaLnBrk="1" hangingPunct="1">
              <a:spcBef>
                <a:spcPct val="20000"/>
              </a:spcBef>
              <a:buClr>
                <a:schemeClr val="folHlink"/>
              </a:buClr>
              <a:buSzPct val="60000"/>
              <a:buFont typeface="Wingdings" panose="05000000000000000000" pitchFamily="2" charset="2"/>
              <a:buNone/>
            </a:pPr>
            <a:r>
              <a:rPr lang="en-US" altLang="zh-CN" sz="1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60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726019">
                                            <p:txEl>
                                              <p:pRg st="3" end="3"/>
                                            </p:txEl>
                                          </p:spTgt>
                                        </p:tgtEl>
                                        <p:attrNameLst>
                                          <p:attrName>style.visibility</p:attrName>
                                        </p:attrNameLst>
                                      </p:cBhvr>
                                      <p:to>
                                        <p:strVal val="visible"/>
                                      </p:to>
                                    </p:set>
                                    <p:anim calcmode="lin" valueType="num">
                                      <p:cBhvr additive="base">
                                        <p:cTn id="11" dur="500" fill="hold"/>
                                        <p:tgtEl>
                                          <p:spTgt spid="72601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2601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726021"/>
                                        </p:tgtEl>
                                        <p:attrNameLst>
                                          <p:attrName>style.visibility</p:attrName>
                                        </p:attrNameLst>
                                      </p:cBhvr>
                                      <p:to>
                                        <p:strVal val="visible"/>
                                      </p:to>
                                    </p:set>
                                    <p:anim calcmode="lin" valueType="num">
                                      <p:cBhvr additive="base">
                                        <p:cTn id="15" dur="500" fill="hold"/>
                                        <p:tgtEl>
                                          <p:spTgt spid="726021"/>
                                        </p:tgtEl>
                                        <p:attrNameLst>
                                          <p:attrName>ppt_x</p:attrName>
                                        </p:attrNameLst>
                                      </p:cBhvr>
                                      <p:tavLst>
                                        <p:tav tm="0">
                                          <p:val>
                                            <p:strVal val="#ppt_x"/>
                                          </p:val>
                                        </p:tav>
                                        <p:tav tm="100000">
                                          <p:val>
                                            <p:strVal val="#ppt_x"/>
                                          </p:val>
                                        </p:tav>
                                      </p:tavLst>
                                    </p:anim>
                                    <p:anim calcmode="lin" valueType="num">
                                      <p:cBhvr additive="base">
                                        <p:cTn id="16" dur="500" fill="hold"/>
                                        <p:tgtEl>
                                          <p:spTgt spid="7260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20" grpId="0" animBg="1"/>
      <p:bldP spid="7260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eaLnBrk="1" hangingPunct="1">
              <a:defRPr/>
            </a:pPr>
            <a:r>
              <a:rPr lang="zh-CN" altLang="en-US" sz="3075" smtClean="0">
                <a:effectLst/>
              </a:rPr>
              <a:t>继承的优缺点</a:t>
            </a:r>
          </a:p>
        </p:txBody>
      </p:sp>
      <p:sp>
        <p:nvSpPr>
          <p:cNvPr id="169987" name="Rectangle 3"/>
          <p:cNvSpPr>
            <a:spLocks noGrp="1"/>
          </p:cNvSpPr>
          <p:nvPr>
            <p:ph type="body" idx="1"/>
          </p:nvPr>
        </p:nvSpPr>
        <p:spPr/>
        <p:txBody>
          <a:bodyPr/>
          <a:lstStyle/>
          <a:p>
            <a:pPr marL="273844" indent="-191691" eaLnBrk="1" hangingPunct="1">
              <a:defRPr/>
            </a:pPr>
            <a:r>
              <a:rPr lang="zh-CN" altLang="en-US" sz="2025" dirty="0" smtClean="0"/>
              <a:t>优点</a:t>
            </a:r>
          </a:p>
          <a:p>
            <a:pPr marL="465535" lvl="1" eaLnBrk="1" hangingPunct="1">
              <a:spcBef>
                <a:spcPts val="244"/>
              </a:spcBef>
              <a:defRPr/>
            </a:pPr>
            <a:r>
              <a:rPr lang="zh-CN" altLang="en-US" sz="1725" dirty="0" smtClean="0"/>
              <a:t>新的实现很容易，因为大部分是继承而来的 </a:t>
            </a:r>
            <a:endParaRPr lang="en-US" altLang="zh-CN" sz="1725" dirty="0" smtClean="0"/>
          </a:p>
          <a:p>
            <a:pPr marL="465535" lvl="1" eaLnBrk="1" hangingPunct="1">
              <a:spcBef>
                <a:spcPts val="244"/>
              </a:spcBef>
              <a:defRPr/>
            </a:pPr>
            <a:r>
              <a:rPr lang="zh-CN" altLang="en-US" sz="1725" dirty="0" smtClean="0"/>
              <a:t>很容易修改和扩展已有的实现 </a:t>
            </a:r>
          </a:p>
          <a:p>
            <a:pPr marL="273844" indent="-191691" eaLnBrk="1" hangingPunct="1">
              <a:defRPr/>
            </a:pPr>
            <a:r>
              <a:rPr lang="zh-CN" altLang="en-US" sz="2025" dirty="0" smtClean="0"/>
              <a:t>缺点</a:t>
            </a:r>
          </a:p>
          <a:p>
            <a:pPr marL="465535" lvl="1" eaLnBrk="1" hangingPunct="1">
              <a:spcBef>
                <a:spcPts val="244"/>
              </a:spcBef>
              <a:defRPr/>
            </a:pPr>
            <a:r>
              <a:rPr lang="zh-CN" altLang="en-US" sz="1725" dirty="0" smtClean="0"/>
              <a:t>打破了封装，因为基类向子类暴露了实现细节 </a:t>
            </a:r>
            <a:endParaRPr lang="en-US" altLang="zh-CN" sz="1725" dirty="0" smtClean="0"/>
          </a:p>
          <a:p>
            <a:pPr marL="465535" lvl="1" eaLnBrk="1" hangingPunct="1">
              <a:spcBef>
                <a:spcPts val="244"/>
              </a:spcBef>
              <a:defRPr/>
            </a:pPr>
            <a:r>
              <a:rPr lang="zh-CN" altLang="en-US" sz="1725" dirty="0" smtClean="0"/>
              <a:t>白盒重用，因为基类的内部细节通常对子类是可见的 </a:t>
            </a:r>
            <a:endParaRPr lang="en-US" altLang="zh-CN" sz="1725" dirty="0" smtClean="0"/>
          </a:p>
          <a:p>
            <a:pPr marL="465535" lvl="1" eaLnBrk="1" hangingPunct="1">
              <a:spcBef>
                <a:spcPts val="244"/>
              </a:spcBef>
              <a:defRPr/>
            </a:pPr>
            <a:r>
              <a:rPr lang="zh-CN" altLang="en-US" sz="1725" dirty="0" smtClean="0"/>
              <a:t>当父类的实现改变时可能要相应的对子类做出改变 </a:t>
            </a:r>
            <a:endParaRPr lang="en-US" altLang="zh-CN" sz="1725" dirty="0" smtClean="0"/>
          </a:p>
          <a:p>
            <a:pPr marL="465535" lvl="1" eaLnBrk="1" hangingPunct="1">
              <a:spcBef>
                <a:spcPts val="244"/>
              </a:spcBef>
              <a:defRPr/>
            </a:pPr>
            <a:r>
              <a:rPr lang="zh-CN" altLang="en-US" sz="1725" dirty="0" smtClean="0"/>
              <a:t>不能在运行时改变由父类继承来的实现 </a:t>
            </a:r>
            <a:endParaRPr lang="en-US" altLang="zh-CN" sz="1725" dirty="0" smtClean="0"/>
          </a:p>
          <a:p>
            <a:pPr marL="273844" indent="-191691" eaLnBrk="1" hangingPunct="1">
              <a:defRPr/>
            </a:pPr>
            <a:r>
              <a:rPr lang="zh-CN" altLang="en-US" sz="2025" dirty="0" smtClean="0"/>
              <a:t>由此可见，组合比继承具有更大的灵活性和更稳定的结构，一般情况下应该优先考虑组合。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eaLnBrk="1" hangingPunct="1">
              <a:defRPr/>
            </a:pPr>
            <a:r>
              <a:rPr lang="zh-CN" altLang="en-US" sz="3075" smtClean="0">
                <a:effectLst/>
              </a:rPr>
              <a:t>使用继承的条件</a:t>
            </a:r>
          </a:p>
        </p:txBody>
      </p:sp>
      <p:sp>
        <p:nvSpPr>
          <p:cNvPr id="171011" name="Rectangle 3"/>
          <p:cNvSpPr>
            <a:spLocks noGrp="1"/>
          </p:cNvSpPr>
          <p:nvPr>
            <p:ph type="body" idx="1"/>
          </p:nvPr>
        </p:nvSpPr>
        <p:spPr/>
        <p:txBody>
          <a:bodyPr/>
          <a:lstStyle/>
          <a:p>
            <a:pPr marL="273844" indent="-191691" eaLnBrk="1" hangingPunct="1">
              <a:defRPr/>
            </a:pPr>
            <a:r>
              <a:rPr lang="zh-CN" altLang="en-US" sz="2025" dirty="0" smtClean="0"/>
              <a:t>子类是一种特殊的类型，而不只是父类的一个角色 </a:t>
            </a:r>
            <a:endParaRPr lang="en-US" altLang="zh-CN" sz="2025" smtClean="0"/>
          </a:p>
          <a:p>
            <a:pPr marL="273844" indent="-191691" eaLnBrk="1" hangingPunct="1">
              <a:defRPr/>
            </a:pPr>
            <a:r>
              <a:rPr lang="zh-CN" altLang="en-US" sz="2025" smtClean="0"/>
              <a:t>子类的实例不需要变成另一个类的对象</a:t>
            </a:r>
          </a:p>
          <a:p>
            <a:pPr marL="273844" indent="-191691" eaLnBrk="1" hangingPunct="1">
              <a:defRPr/>
            </a:pPr>
            <a:r>
              <a:rPr lang="zh-CN" altLang="en-US" sz="2025" dirty="0" smtClean="0"/>
              <a:t>子类扩展，而不是覆盖或者使父类的功能失效 </a:t>
            </a:r>
            <a:br>
              <a:rPr lang="zh-CN" altLang="en-US" sz="2025" dirty="0" smtClean="0"/>
            </a:br>
            <a:endParaRPr lang="zh-CN" altLang="en-US" sz="2025"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4.2 Constructors of Superclass and Subclass</a:t>
            </a:r>
            <a:endParaRPr lang="zh-CN" altLang="en-US" sz="3075" dirty="0"/>
          </a:p>
        </p:txBody>
      </p:sp>
      <p:sp>
        <p:nvSpPr>
          <p:cNvPr id="3" name="内容占位符 2"/>
          <p:cNvSpPr>
            <a:spLocks noGrp="1"/>
          </p:cNvSpPr>
          <p:nvPr>
            <p:ph idx="1"/>
          </p:nvPr>
        </p:nvSpPr>
        <p:spPr/>
        <p:txBody>
          <a:bodyPr>
            <a:normAutofit/>
          </a:bodyPr>
          <a:lstStyle/>
          <a:p>
            <a:pPr marL="273844" indent="-191691" eaLnBrk="1" hangingPunct="1">
              <a:defRPr/>
            </a:pPr>
            <a:r>
              <a:rPr lang="en-US" altLang="zh-CN" sz="2025" dirty="0" smtClean="0"/>
              <a:t>A subclass constructor invokes the constructor of the superclass implicitly. When a Car object, is instantiated as a subclass, the default constructor (nonparameter constructor) of its superclass, Vehicle class, is invoked implicitly before the subclass's constructor method is invoked. </a:t>
            </a:r>
            <a:endParaRPr lang="zh-CN" altLang="zh-CN" sz="2025" dirty="0" smtClean="0"/>
          </a:p>
          <a:p>
            <a:pPr marL="273844" indent="-191691" eaLnBrk="1" hangingPunct="1">
              <a:defRPr/>
            </a:pPr>
            <a:r>
              <a:rPr lang="en-US" altLang="zh-CN" sz="2025" dirty="0" smtClean="0"/>
              <a:t>A subclass </a:t>
            </a:r>
            <a:r>
              <a:rPr lang="en-US" altLang="zh-CN" sz="2025" dirty="0" smtClean="0">
                <a:solidFill>
                  <a:srgbClr val="FF0000"/>
                </a:solidFill>
              </a:rPr>
              <a:t>cannot inherit constructors </a:t>
            </a:r>
            <a:r>
              <a:rPr lang="en-US" altLang="zh-CN" sz="2025" dirty="0" smtClean="0"/>
              <a:t>from a superclass since the name of a constructor is same as the name of its class. A subclass constructor can invoke the constructor of the superclass explicitly by using the </a:t>
            </a:r>
            <a:r>
              <a:rPr lang="en-US" altLang="zh-CN" sz="2025" b="1" dirty="0" smtClean="0">
                <a:solidFill>
                  <a:srgbClr val="FF0000"/>
                </a:solidFill>
              </a:rPr>
              <a:t>super</a:t>
            </a:r>
            <a:r>
              <a:rPr lang="en-US" altLang="zh-CN" sz="2025" dirty="0" smtClean="0">
                <a:solidFill>
                  <a:srgbClr val="FF0000"/>
                </a:solidFill>
              </a:rPr>
              <a:t> </a:t>
            </a:r>
            <a:r>
              <a:rPr lang="en-US" altLang="zh-CN" sz="2025" dirty="0" smtClean="0"/>
              <a:t>keyword. The invocation statement must on the first line in the constructor body in this case.</a:t>
            </a:r>
            <a:endParaRPr lang="zh-CN"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5DDA1C22-C752-4EE1-8D27-FB8A87783834}" type="slidenum">
              <a:rPr lang="zh-CN" altLang="en-US"/>
              <a:pPr>
                <a:defRPr/>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Constructors</a:t>
            </a:r>
            <a:endParaRPr lang="zh-CN" altLang="en-US" sz="3075" dirty="0"/>
          </a:p>
        </p:txBody>
      </p:sp>
      <p:sp>
        <p:nvSpPr>
          <p:cNvPr id="3" name="内容占位符 2"/>
          <p:cNvSpPr>
            <a:spLocks noGrp="1"/>
          </p:cNvSpPr>
          <p:nvPr>
            <p:ph idx="1"/>
          </p:nvPr>
        </p:nvSpPr>
        <p:spPr>
          <a:xfrm>
            <a:off x="323850" y="1196975"/>
            <a:ext cx="8640763" cy="647700"/>
          </a:xfrm>
        </p:spPr>
        <p:txBody>
          <a:bodyPr/>
          <a:lstStyle/>
          <a:p>
            <a:pPr marL="273844" indent="-191691" eaLnBrk="1" hangingPunct="1">
              <a:defRPr/>
            </a:pPr>
            <a:r>
              <a:rPr lang="en-US" altLang="zh-CN" sz="2025" dirty="0" smtClean="0"/>
              <a:t>Default situation</a:t>
            </a:r>
            <a:endParaRPr lang="zh-CN" altLang="en-US" sz="2025" dirty="0"/>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205038"/>
            <a:ext cx="7204075"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pPr>
              <a:defRPr/>
            </a:pPr>
            <a:fld id="{210A6641-E03C-405D-BBE3-83C52FA33745}" type="slidenum">
              <a:rPr lang="zh-CN" altLang="en-US"/>
              <a:pPr>
                <a:defRPr/>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marL="273844" indent="-191691" eaLnBrk="1" hangingPunct="1">
              <a:defRPr/>
            </a:pPr>
            <a:r>
              <a:rPr lang="en-US" altLang="zh-CN" sz="2025" dirty="0" smtClean="0"/>
              <a:t>public class Vehicle{</a:t>
            </a:r>
            <a:endParaRPr lang="zh-CN" altLang="zh-CN" sz="2025" dirty="0" smtClean="0"/>
          </a:p>
          <a:p>
            <a:pPr marL="273844" indent="-191691" eaLnBrk="1" hangingPunct="1">
              <a:defRPr/>
            </a:pPr>
            <a:r>
              <a:rPr lang="en-US" altLang="zh-CN" sz="2025" dirty="0" smtClean="0"/>
              <a:t>    public Vehicle(){</a:t>
            </a:r>
            <a:endParaRPr lang="zh-CN" altLang="zh-CN" sz="2025" dirty="0" smtClean="0"/>
          </a:p>
          <a:p>
            <a:pPr marL="273844" indent="-191691" eaLnBrk="1" hangingPunct="1">
              <a:defRPr/>
            </a:pPr>
            <a:r>
              <a:rPr lang="en-US" altLang="zh-CN" sz="2025" dirty="0" smtClean="0"/>
              <a:t>        currentLocation = new Point(0,0);</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public Vehicle(Point location){</a:t>
            </a:r>
            <a:endParaRPr lang="zh-CN" altLang="zh-CN" sz="2025" dirty="0" smtClean="0"/>
          </a:p>
          <a:p>
            <a:pPr marL="273844" indent="-191691" eaLnBrk="1" hangingPunct="1">
              <a:defRPr/>
            </a:pPr>
            <a:r>
              <a:rPr lang="en-US" altLang="zh-CN" sz="2025" dirty="0" smtClean="0"/>
              <a:t>        </a:t>
            </a:r>
            <a:r>
              <a:rPr lang="en-US" altLang="zh-CN" sz="2025" dirty="0" err="1" smtClean="0"/>
              <a:t>this.currentLocation</a:t>
            </a:r>
            <a:r>
              <a:rPr lang="en-US" altLang="zh-CN" sz="2025" dirty="0" smtClean="0"/>
              <a:t> = location;</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public void setLocation(Point p){</a:t>
            </a:r>
            <a:endParaRPr lang="zh-CN" altLang="zh-CN" sz="2025" dirty="0" smtClean="0"/>
          </a:p>
          <a:p>
            <a:pPr marL="273844" indent="-191691" eaLnBrk="1" hangingPunct="1">
              <a:defRPr/>
            </a:pPr>
            <a:r>
              <a:rPr lang="en-US" altLang="zh-CN" sz="2025" dirty="0" smtClean="0"/>
              <a:t>         currentLocation = p;</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public void setLocation(int x, int y){</a:t>
            </a:r>
            <a:endParaRPr lang="zh-CN" altLang="zh-CN" sz="2025" dirty="0" smtClean="0"/>
          </a:p>
          <a:p>
            <a:pPr marL="273844" indent="-191691" eaLnBrk="1" hangingPunct="1">
              <a:defRPr/>
            </a:pPr>
            <a:r>
              <a:rPr lang="en-US" altLang="zh-CN" sz="2025" dirty="0" smtClean="0"/>
              <a:t>         </a:t>
            </a:r>
            <a:r>
              <a:rPr lang="en-US" altLang="zh-CN" sz="2025" dirty="0" err="1" smtClean="0"/>
              <a:t>currentLocation.setXY</a:t>
            </a:r>
            <a:r>
              <a:rPr lang="en-US" altLang="zh-CN" sz="2025" dirty="0" smtClean="0"/>
              <a:t>(x, y);</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Point currentLocation;	//The current location of this object</a:t>
            </a:r>
            <a:endParaRPr lang="zh-CN" altLang="zh-CN" sz="2025" dirty="0" smtClean="0"/>
          </a:p>
          <a:p>
            <a:pPr marL="273844" indent="-191691" eaLnBrk="1" hangingPunct="1">
              <a:defRPr/>
            </a:pPr>
            <a:r>
              <a:rPr lang="en-US" altLang="zh-CN" sz="2025" dirty="0" smtClean="0"/>
              <a:t>}</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Constructors</a:t>
            </a:r>
            <a:endParaRPr lang="zh-CN" altLang="en-US" sz="3075" dirty="0"/>
          </a:p>
        </p:txBody>
      </p:sp>
      <p:sp>
        <p:nvSpPr>
          <p:cNvPr id="7" name="灯片编号占位符 6"/>
          <p:cNvSpPr>
            <a:spLocks noGrp="1"/>
          </p:cNvSpPr>
          <p:nvPr>
            <p:ph type="sldNum" sz="quarter" idx="12"/>
          </p:nvPr>
        </p:nvSpPr>
        <p:spPr/>
        <p:txBody>
          <a:bodyPr/>
          <a:lstStyle/>
          <a:p>
            <a:pPr>
              <a:defRPr/>
            </a:pPr>
            <a:fld id="{00EBA514-82C4-49F6-8DAF-1CD8FF396AFD}" type="slidenum">
              <a:rPr lang="zh-CN" altLang="en-US"/>
              <a:pPr>
                <a:defRPr/>
              </a:pPr>
              <a:t>18</a:t>
            </a:fld>
            <a:endParaRPr lang="zh-CN" altLang="en-US"/>
          </a:p>
        </p:txBody>
      </p:sp>
      <p:sp>
        <p:nvSpPr>
          <p:cNvPr id="4" name="内容占位符 3"/>
          <p:cNvSpPr>
            <a:spLocks noGrp="1"/>
          </p:cNvSpPr>
          <p:nvPr>
            <p:ph sz="half" idx="4294967295"/>
          </p:nvPr>
        </p:nvSpPr>
        <p:spPr>
          <a:xfrm>
            <a:off x="5105400" y="1481138"/>
            <a:ext cx="4038600" cy="4525962"/>
          </a:xfrm>
        </p:spPr>
        <p:txBody>
          <a:bodyPr>
            <a:normAutofit/>
          </a:bodyPr>
          <a:lstStyle/>
          <a:p>
            <a:pPr marL="273844" indent="-191691" eaLnBrk="1" hangingPunct="1">
              <a:defRPr/>
            </a:pPr>
            <a:r>
              <a:rPr lang="en-US" altLang="zh-CN" sz="2025" dirty="0" smtClean="0"/>
              <a:t>Remember that if a class defines an explicit constructor, Java no longer provides any default constructor.</a:t>
            </a:r>
            <a:endParaRPr lang="zh-CN" altLang="en-US" sz="2025" dirty="0"/>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Constructors</a:t>
            </a:r>
            <a:endParaRPr lang="zh-CN" altLang="en-US" sz="3075" dirty="0"/>
          </a:p>
        </p:txBody>
      </p:sp>
      <p:sp>
        <p:nvSpPr>
          <p:cNvPr id="3" name="内容占位符 2"/>
          <p:cNvSpPr>
            <a:spLocks noGrp="1"/>
          </p:cNvSpPr>
          <p:nvPr>
            <p:ph idx="1"/>
          </p:nvPr>
        </p:nvSpPr>
        <p:spPr>
          <a:xfrm>
            <a:off x="323850" y="1196975"/>
            <a:ext cx="8640763" cy="792163"/>
          </a:xfrm>
        </p:spPr>
        <p:txBody>
          <a:bodyPr/>
          <a:lstStyle/>
          <a:p>
            <a:pPr marL="273844" indent="-191691" eaLnBrk="1" hangingPunct="1">
              <a:defRPr/>
            </a:pPr>
            <a:r>
              <a:rPr lang="en-US" altLang="zh-CN" sz="2025" dirty="0" smtClean="0"/>
              <a:t>Car a = new Car(2, 4);</a:t>
            </a:r>
            <a:endParaRPr lang="zh-CN" altLang="zh-CN" sz="2025" dirty="0" smtClean="0"/>
          </a:p>
          <a:p>
            <a:pPr marL="273844" indent="-191691" eaLnBrk="1" hangingPunct="1">
              <a:defRPr/>
            </a:pPr>
            <a:endParaRPr lang="zh-CN" altLang="en-US" sz="2025" dirty="0"/>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 y="2781300"/>
            <a:ext cx="8586787"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pPr>
              <a:defRPr/>
            </a:pPr>
            <a:fld id="{34243C57-B62A-46C1-B2D5-FEB343815188}" type="slidenum">
              <a:rPr lang="zh-CN" altLang="en-US"/>
              <a:pPr>
                <a:defRPr/>
              </a:pPr>
              <a:t>19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600" dirty="0" smtClean="0"/>
              <a:t>4.1 The Concept of Inheritance</a:t>
            </a:r>
            <a:endParaRPr lang="zh-CN" altLang="en-US" sz="3600" dirty="0"/>
          </a:p>
        </p:txBody>
      </p:sp>
      <p:sp>
        <p:nvSpPr>
          <p:cNvPr id="3" name="内容占位符 2"/>
          <p:cNvSpPr>
            <a:spLocks noGrp="1"/>
          </p:cNvSpPr>
          <p:nvPr>
            <p:ph idx="1"/>
          </p:nvPr>
        </p:nvSpPr>
        <p:spPr/>
        <p:txBody>
          <a:bodyPr>
            <a:normAutofit/>
          </a:bodyPr>
          <a:lstStyle/>
          <a:p>
            <a:pPr marL="273844" indent="-191691" eaLnBrk="1" hangingPunct="1">
              <a:defRPr/>
            </a:pPr>
            <a:r>
              <a:rPr lang="en-US" altLang="zh-CN" sz="2025" dirty="0" smtClean="0"/>
              <a:t>A car is a wheeled vehicle. </a:t>
            </a:r>
          </a:p>
          <a:p>
            <a:pPr marL="273844" indent="-191691" eaLnBrk="1" hangingPunct="1">
              <a:defRPr/>
            </a:pPr>
            <a:r>
              <a:rPr lang="en-US" altLang="zh-CN" sz="2025" dirty="0" smtClean="0"/>
              <a:t>The </a:t>
            </a:r>
            <a:r>
              <a:rPr lang="en-US" altLang="zh-CN" sz="2025" dirty="0" smtClean="0">
                <a:solidFill>
                  <a:srgbClr val="FF0000"/>
                </a:solidFill>
              </a:rPr>
              <a:t>is-a </a:t>
            </a:r>
            <a:r>
              <a:rPr lang="en-US" altLang="zh-CN" sz="2025" dirty="0" smtClean="0"/>
              <a:t>relationship arises in the context of the inheritance concept. </a:t>
            </a:r>
          </a:p>
        </p:txBody>
      </p:sp>
      <p:sp>
        <p:nvSpPr>
          <p:cNvPr id="6" name="灯片编号占位符 5"/>
          <p:cNvSpPr>
            <a:spLocks noGrp="1"/>
          </p:cNvSpPr>
          <p:nvPr>
            <p:ph type="sldNum" sz="quarter" idx="12"/>
          </p:nvPr>
        </p:nvSpPr>
        <p:spPr/>
        <p:txBody>
          <a:bodyPr/>
          <a:lstStyle/>
          <a:p>
            <a:pPr>
              <a:defRPr/>
            </a:pPr>
            <a:fld id="{65D35DF4-93B3-4547-B0A6-24F9323FA29E}" type="slidenum">
              <a:rPr lang="zh-CN" altLang="en-US"/>
              <a:pPr>
                <a:defRPr/>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274638" y="1131888"/>
            <a:ext cx="8229600" cy="4525962"/>
          </a:xfrm>
        </p:spPr>
        <p:txBody>
          <a:bodyPr/>
          <a:lstStyle/>
          <a:p>
            <a:pPr eaLnBrk="1" hangingPunct="1"/>
            <a:r>
              <a:rPr lang="en-US" altLang="zh-CN" sz="2400" smtClean="0"/>
              <a:t>If the position of a new Car object needs to be assigned instead of a default position, the  subclass Car can also explicitly calls a constructor of its immediate superclass Vehicle</a:t>
            </a:r>
            <a:r>
              <a:rPr lang="zh-CN" altLang="zh-CN" sz="2400" smtClean="0"/>
              <a:t>：</a:t>
            </a:r>
          </a:p>
          <a:p>
            <a:pPr eaLnBrk="1" hangingPunct="1"/>
            <a:endParaRPr lang="zh-CN" altLang="en-US" sz="2400" smtClean="0"/>
          </a:p>
        </p:txBody>
      </p:sp>
      <p:sp>
        <p:nvSpPr>
          <p:cNvPr id="2" name="标题 1"/>
          <p:cNvSpPr>
            <a:spLocks noGrp="1"/>
          </p:cNvSpPr>
          <p:nvPr>
            <p:ph type="title"/>
          </p:nvPr>
        </p:nvSpPr>
        <p:spPr/>
        <p:txBody>
          <a:bodyPr/>
          <a:lstStyle/>
          <a:p>
            <a:pPr eaLnBrk="1" hangingPunct="1">
              <a:defRPr/>
            </a:pPr>
            <a:r>
              <a:rPr lang="en-US" altLang="zh-CN" sz="3075" dirty="0" smtClean="0"/>
              <a:t>Constructors</a:t>
            </a:r>
            <a:endParaRPr lang="zh-CN" altLang="en-US" sz="3075" dirty="0"/>
          </a:p>
        </p:txBody>
      </p:sp>
      <p:sp>
        <p:nvSpPr>
          <p:cNvPr id="7" name="灯片编号占位符 6"/>
          <p:cNvSpPr>
            <a:spLocks noGrp="1"/>
          </p:cNvSpPr>
          <p:nvPr>
            <p:ph type="sldNum" sz="quarter" idx="12"/>
          </p:nvPr>
        </p:nvSpPr>
        <p:spPr/>
        <p:txBody>
          <a:bodyPr/>
          <a:lstStyle/>
          <a:p>
            <a:pPr>
              <a:defRPr/>
            </a:pPr>
            <a:fld id="{18496B99-3252-4E00-BE26-8D7DA84E85BB}" type="slidenum">
              <a:rPr lang="zh-CN" altLang="en-US"/>
              <a:pPr>
                <a:defRPr/>
              </a:pPr>
              <a:t>20</a:t>
            </a:fld>
            <a:endParaRPr lang="zh-CN" altLang="en-US"/>
          </a:p>
        </p:txBody>
      </p:sp>
      <p:sp>
        <p:nvSpPr>
          <p:cNvPr id="4" name="内容占位符 3"/>
          <p:cNvSpPr>
            <a:spLocks noGrp="1"/>
          </p:cNvSpPr>
          <p:nvPr>
            <p:ph sz="half" idx="4294967295"/>
          </p:nvPr>
        </p:nvSpPr>
        <p:spPr>
          <a:xfrm>
            <a:off x="863600" y="3030538"/>
            <a:ext cx="7416800" cy="2840037"/>
          </a:xfrm>
        </p:spPr>
        <p:txBody>
          <a:bodyPr/>
          <a:lstStyle/>
          <a:p>
            <a:pPr marL="273844" indent="-191691" eaLnBrk="1" hangingPunct="1">
              <a:defRPr/>
            </a:pPr>
            <a:r>
              <a:rPr lang="en-US" altLang="zh-CN" sz="2025" dirty="0" smtClean="0"/>
              <a:t>public class Car extends Vehicle{</a:t>
            </a:r>
            <a:endParaRPr lang="zh-CN" altLang="zh-CN" sz="2025" dirty="0" smtClean="0"/>
          </a:p>
          <a:p>
            <a:pPr marL="273844" indent="-191691" eaLnBrk="1" hangingPunct="1">
              <a:defRPr/>
            </a:pPr>
            <a:r>
              <a:rPr lang="en-US" altLang="zh-CN" sz="2025" dirty="0" smtClean="0"/>
              <a:t>    public Car(Point </a:t>
            </a:r>
            <a:r>
              <a:rPr lang="en-US" altLang="zh-CN" sz="2025" dirty="0" err="1" smtClean="0"/>
              <a:t>topLeft</a:t>
            </a:r>
            <a:r>
              <a:rPr lang="en-US" altLang="zh-CN" sz="2025" dirty="0" smtClean="0"/>
              <a:t>, double width, double height) {</a:t>
            </a:r>
            <a:endParaRPr lang="zh-CN" altLang="zh-CN" sz="2025" dirty="0" smtClean="0"/>
          </a:p>
          <a:p>
            <a:pPr marL="273844" indent="-191691" eaLnBrk="1" hangingPunct="1">
              <a:defRPr/>
            </a:pPr>
            <a:r>
              <a:rPr lang="en-US" altLang="zh-CN" sz="2025" dirty="0" smtClean="0"/>
              <a:t>        </a:t>
            </a:r>
            <a:r>
              <a:rPr lang="en-US" altLang="zh-CN" sz="2025" dirty="0" smtClean="0">
                <a:solidFill>
                  <a:srgbClr val="FF0000"/>
                </a:solidFill>
              </a:rPr>
              <a:t>super(</a:t>
            </a:r>
            <a:r>
              <a:rPr lang="en-US" altLang="zh-CN" sz="2025" dirty="0" err="1" smtClean="0">
                <a:solidFill>
                  <a:srgbClr val="FF0000"/>
                </a:solidFill>
              </a:rPr>
              <a:t>topLeft</a:t>
            </a:r>
            <a:r>
              <a:rPr lang="en-US" altLang="zh-CN" sz="2025" dirty="0" smtClean="0">
                <a:solidFill>
                  <a:srgbClr val="FF0000"/>
                </a:solidFill>
              </a:rPr>
              <a:t>);</a:t>
            </a:r>
            <a:endParaRPr lang="zh-CN" altLang="zh-CN" sz="2025" dirty="0" smtClean="0">
              <a:solidFill>
                <a:srgbClr val="FF0000"/>
              </a:solidFill>
            </a:endParaRPr>
          </a:p>
          <a:p>
            <a:pPr marL="273844" indent="-191691" eaLnBrk="1" hangingPunct="1">
              <a:defRPr/>
            </a:pPr>
            <a:r>
              <a:rPr lang="en-US" altLang="zh-CN" sz="2025" dirty="0" smtClean="0"/>
              <a:t>        </a:t>
            </a:r>
            <a:r>
              <a:rPr lang="en-US" altLang="zh-CN" sz="2025" dirty="0" err="1" smtClean="0"/>
              <a:t>this.width</a:t>
            </a:r>
            <a:r>
              <a:rPr lang="en-US" altLang="zh-CN" sz="2025" dirty="0" smtClean="0"/>
              <a:t> = width;</a:t>
            </a:r>
            <a:endParaRPr lang="zh-CN" altLang="zh-CN" sz="2025" dirty="0" smtClean="0"/>
          </a:p>
          <a:p>
            <a:pPr marL="273844" indent="-191691" eaLnBrk="1" hangingPunct="1">
              <a:defRPr/>
            </a:pPr>
            <a:r>
              <a:rPr lang="en-US" altLang="zh-CN" sz="2025" dirty="0" smtClean="0"/>
              <a:t>        </a:t>
            </a:r>
            <a:r>
              <a:rPr lang="en-US" altLang="zh-CN" sz="2025" dirty="0" err="1" smtClean="0"/>
              <a:t>this.height</a:t>
            </a:r>
            <a:r>
              <a:rPr lang="en-US" altLang="zh-CN" sz="2025" dirty="0" smtClean="0"/>
              <a:t> = height;</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a:t>
            </a:r>
            <a:endParaRPr lang="zh-CN" altLang="zh-CN" sz="2025" dirty="0" smtClean="0"/>
          </a:p>
          <a:p>
            <a:pPr marL="273844" indent="-191691" eaLnBrk="1" hangingPunct="1">
              <a:defRPr/>
            </a:pPr>
            <a:r>
              <a:rPr lang="en-US" altLang="zh-CN" sz="2025" dirty="0" smtClean="0"/>
              <a:t>}</a:t>
            </a:r>
            <a:endParaRPr lang="zh-CN" altLang="zh-CN" sz="2025" dirty="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Constructors</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The keyword </a:t>
            </a:r>
            <a:r>
              <a:rPr lang="en-US" altLang="zh-CN" sz="2025" b="1" dirty="0" smtClean="0">
                <a:solidFill>
                  <a:srgbClr val="FF0000"/>
                </a:solidFill>
              </a:rPr>
              <a:t>super</a:t>
            </a:r>
            <a:r>
              <a:rPr lang="en-US" altLang="zh-CN" sz="2025" dirty="0" smtClean="0">
                <a:solidFill>
                  <a:srgbClr val="FF0000"/>
                </a:solidFill>
              </a:rPr>
              <a:t> </a:t>
            </a:r>
            <a:r>
              <a:rPr lang="en-US" altLang="zh-CN" sz="2025" dirty="0" smtClean="0"/>
              <a:t>can be used in two ways: </a:t>
            </a:r>
          </a:p>
          <a:p>
            <a:pPr marL="273844" indent="-191691" eaLnBrk="1" hangingPunct="1">
              <a:defRPr/>
            </a:pPr>
            <a:r>
              <a:rPr lang="en-US" altLang="zh-CN" sz="2025" dirty="0" smtClean="0"/>
              <a:t>to call a superclass constructor, </a:t>
            </a:r>
          </a:p>
          <a:p>
            <a:pPr marL="273844" indent="-191691" eaLnBrk="1" hangingPunct="1">
              <a:defRPr/>
            </a:pPr>
            <a:r>
              <a:rPr lang="en-US" altLang="zh-CN" sz="2025" dirty="0" smtClean="0"/>
              <a:t>to call a superclass method.</a:t>
            </a:r>
            <a:endParaRPr lang="zh-CN"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B8C1C779-EAEB-4397-B371-D72B1FB5A723}" type="slidenum">
              <a:rPr lang="zh-CN" altLang="en-US"/>
              <a:pPr>
                <a:defRPr/>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Constructors</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In any case, constructing an instance of a class invokes the constructors of all the superclasses along the inheritance chain. </a:t>
            </a:r>
          </a:p>
          <a:p>
            <a:pPr marL="273844" indent="-191691" eaLnBrk="1" hangingPunct="1">
              <a:defRPr/>
            </a:pPr>
            <a:r>
              <a:rPr lang="en-US" altLang="zh-CN" sz="2025" dirty="0" smtClean="0"/>
              <a:t>A </a:t>
            </a:r>
            <a:r>
              <a:rPr lang="en-US" altLang="zh-CN" sz="2025" dirty="0" err="1" smtClean="0"/>
              <a:t>superclass's</a:t>
            </a:r>
            <a:r>
              <a:rPr lang="en-US" altLang="zh-CN" sz="2025" dirty="0" smtClean="0"/>
              <a:t> constructor is called before the subclass's constructor. </a:t>
            </a:r>
          </a:p>
          <a:p>
            <a:pPr marL="273844" indent="-191691" eaLnBrk="1" hangingPunct="1">
              <a:defRPr/>
            </a:pPr>
            <a:r>
              <a:rPr lang="en-US" altLang="zh-CN" sz="2025" dirty="0" smtClean="0"/>
              <a:t>This is called constructor chaining.</a:t>
            </a:r>
            <a:endParaRPr lang="zh-CN" altLang="en-US" sz="2025" dirty="0"/>
          </a:p>
        </p:txBody>
      </p:sp>
      <p:sp>
        <p:nvSpPr>
          <p:cNvPr id="6" name="灯片编号占位符 5"/>
          <p:cNvSpPr>
            <a:spLocks noGrp="1"/>
          </p:cNvSpPr>
          <p:nvPr>
            <p:ph type="sldNum" sz="quarter" idx="12"/>
          </p:nvPr>
        </p:nvSpPr>
        <p:spPr/>
        <p:txBody>
          <a:bodyPr/>
          <a:lstStyle/>
          <a:p>
            <a:pPr>
              <a:defRPr/>
            </a:pPr>
            <a:fld id="{93C89823-EB88-4837-BD63-4A221C225E16}" type="slidenum">
              <a:rPr lang="zh-CN" altLang="en-US"/>
              <a:pPr>
                <a:defRPr/>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282575" y="630238"/>
            <a:ext cx="8229600" cy="5984875"/>
          </a:xfrm>
          <a:solidFill>
            <a:schemeClr val="bg1"/>
          </a:solidFill>
        </p:spPr>
        <p:txBody>
          <a:bodyPr/>
          <a:lstStyle/>
          <a:p>
            <a:pPr eaLnBrk="1" hangingPunct="1"/>
            <a:r>
              <a:rPr lang="en-US" altLang="zh-CN" sz="1800" smtClean="0"/>
              <a:t>class Ancestor {</a:t>
            </a:r>
            <a:endParaRPr lang="zh-CN" altLang="zh-CN" sz="1800" smtClean="0"/>
          </a:p>
          <a:p>
            <a:pPr eaLnBrk="1" hangingPunct="1"/>
            <a:r>
              <a:rPr lang="en-US" altLang="zh-CN" sz="1800" smtClean="0"/>
              <a:t>    Ancestor() {</a:t>
            </a:r>
            <a:endParaRPr lang="zh-CN" altLang="zh-CN" sz="1800" smtClean="0"/>
          </a:p>
          <a:p>
            <a:pPr eaLnBrk="1" hangingPunct="1"/>
            <a:r>
              <a:rPr lang="en-US" altLang="zh-CN" sz="1800" smtClean="0"/>
              <a:t>        System.</a:t>
            </a:r>
            <a:r>
              <a:rPr lang="en-US" altLang="zh-CN" sz="1800" i="1" smtClean="0"/>
              <a:t>out</a:t>
            </a:r>
            <a:r>
              <a:rPr lang="en-US" altLang="zh-CN" sz="1800" smtClean="0"/>
              <a:t>.println("Ancestor.");</a:t>
            </a:r>
            <a:endParaRPr lang="zh-CN" altLang="zh-CN" sz="1800" smtClean="0"/>
          </a:p>
          <a:p>
            <a:pPr eaLnBrk="1" hangingPunct="1"/>
            <a:r>
              <a:rPr lang="en-US" altLang="zh-CN" sz="1800" smtClean="0"/>
              <a:t>    }</a:t>
            </a:r>
            <a:endParaRPr lang="zh-CN" altLang="zh-CN" sz="1800" smtClean="0"/>
          </a:p>
          <a:p>
            <a:pPr eaLnBrk="1" hangingPunct="1"/>
            <a:r>
              <a:rPr lang="en-US" altLang="zh-CN" sz="1800" smtClean="0"/>
              <a:t>}</a:t>
            </a:r>
            <a:endParaRPr lang="zh-CN" altLang="zh-CN" sz="1800" smtClean="0"/>
          </a:p>
          <a:p>
            <a:pPr eaLnBrk="1" hangingPunct="1"/>
            <a:r>
              <a:rPr lang="en-US" altLang="zh-CN" sz="1800" smtClean="0"/>
              <a:t>class Parent extends Ancestor {</a:t>
            </a:r>
            <a:endParaRPr lang="zh-CN" altLang="zh-CN" sz="1800" smtClean="0"/>
          </a:p>
          <a:p>
            <a:pPr eaLnBrk="1" hangingPunct="1"/>
            <a:r>
              <a:rPr lang="en-US" altLang="zh-CN" sz="1800" smtClean="0"/>
              <a:t>    Parent() {</a:t>
            </a:r>
            <a:endParaRPr lang="zh-CN" altLang="zh-CN" sz="1800" smtClean="0"/>
          </a:p>
          <a:p>
            <a:pPr eaLnBrk="1" hangingPunct="1"/>
            <a:r>
              <a:rPr lang="en-US" altLang="zh-CN" sz="1800" smtClean="0"/>
              <a:t>        System.out.println("Parent.");</a:t>
            </a:r>
            <a:endParaRPr lang="zh-CN" altLang="zh-CN" sz="1800" smtClean="0"/>
          </a:p>
          <a:p>
            <a:pPr eaLnBrk="1" hangingPunct="1"/>
            <a:r>
              <a:rPr lang="en-US" altLang="zh-CN" sz="1800" smtClean="0"/>
              <a:t>    }</a:t>
            </a:r>
            <a:endParaRPr lang="zh-CN" altLang="zh-CN" sz="1800" smtClean="0"/>
          </a:p>
          <a:p>
            <a:pPr eaLnBrk="1" hangingPunct="1"/>
            <a:r>
              <a:rPr lang="en-US" altLang="zh-CN" sz="1800" smtClean="0"/>
              <a:t>}</a:t>
            </a:r>
            <a:endParaRPr lang="zh-CN" altLang="zh-CN" sz="1800" smtClean="0"/>
          </a:p>
          <a:p>
            <a:pPr eaLnBrk="1" hangingPunct="1"/>
            <a:r>
              <a:rPr lang="en-US" altLang="zh-CN" sz="1800" smtClean="0"/>
              <a:t>class Child extends Parent{</a:t>
            </a:r>
            <a:endParaRPr lang="zh-CN" altLang="zh-CN" sz="1800" smtClean="0"/>
          </a:p>
          <a:p>
            <a:pPr eaLnBrk="1" hangingPunct="1"/>
            <a:r>
              <a:rPr lang="en-US" altLang="zh-CN" sz="1800" smtClean="0"/>
              <a:t>    Child(){</a:t>
            </a:r>
            <a:endParaRPr lang="zh-CN" altLang="zh-CN" sz="1800" smtClean="0"/>
          </a:p>
          <a:p>
            <a:pPr eaLnBrk="1" hangingPunct="1"/>
            <a:r>
              <a:rPr lang="en-US" altLang="zh-CN" sz="1800" smtClean="0"/>
              <a:t>        System.out.println("Child.");</a:t>
            </a:r>
            <a:endParaRPr lang="zh-CN" altLang="zh-CN" sz="1800" smtClean="0"/>
          </a:p>
          <a:p>
            <a:pPr eaLnBrk="1" hangingPunct="1"/>
            <a:r>
              <a:rPr lang="en-US" altLang="zh-CN" sz="1800" smtClean="0"/>
              <a:t>    }</a:t>
            </a:r>
            <a:endParaRPr lang="zh-CN" altLang="zh-CN" sz="1800" smtClean="0"/>
          </a:p>
          <a:p>
            <a:pPr eaLnBrk="1" hangingPunct="1"/>
            <a:r>
              <a:rPr lang="en-US" altLang="zh-CN" sz="1800" smtClean="0"/>
              <a:t>    public static void main(String[] args) {</a:t>
            </a:r>
            <a:endParaRPr lang="zh-CN" altLang="zh-CN" sz="1800" smtClean="0"/>
          </a:p>
          <a:p>
            <a:pPr eaLnBrk="1" hangingPunct="1"/>
            <a:r>
              <a:rPr lang="en-US" altLang="zh-CN" sz="1800" smtClean="0"/>
              <a:t>        Child c = new Child();</a:t>
            </a:r>
            <a:endParaRPr lang="zh-CN" altLang="zh-CN" sz="1800" smtClean="0"/>
          </a:p>
          <a:p>
            <a:pPr eaLnBrk="1" hangingPunct="1"/>
            <a:r>
              <a:rPr lang="en-US" altLang="zh-CN" sz="1800" smtClean="0"/>
              <a:t>    }</a:t>
            </a:r>
            <a:endParaRPr lang="zh-CN" altLang="zh-CN" sz="1800" smtClean="0"/>
          </a:p>
          <a:p>
            <a:pPr eaLnBrk="1" hangingPunct="1"/>
            <a:r>
              <a:rPr lang="en-US" altLang="zh-CN" sz="1800" smtClean="0"/>
              <a:t>}</a:t>
            </a:r>
            <a:endParaRPr lang="zh-CN" altLang="zh-CN" sz="1800" smtClean="0"/>
          </a:p>
          <a:p>
            <a:pPr eaLnBrk="1" hangingPunct="1"/>
            <a:endParaRPr lang="zh-CN" altLang="en-US" sz="1800" smtClean="0"/>
          </a:p>
        </p:txBody>
      </p:sp>
      <p:sp>
        <p:nvSpPr>
          <p:cNvPr id="2" name="标题 1"/>
          <p:cNvSpPr>
            <a:spLocks noGrp="1"/>
          </p:cNvSpPr>
          <p:nvPr>
            <p:ph type="title"/>
          </p:nvPr>
        </p:nvSpPr>
        <p:spPr>
          <a:xfrm>
            <a:off x="107342" y="-17462"/>
            <a:ext cx="8229600" cy="1143000"/>
          </a:xfrm>
        </p:spPr>
        <p:txBody>
          <a:bodyPr/>
          <a:lstStyle/>
          <a:p>
            <a:pPr eaLnBrk="1" hangingPunct="1">
              <a:defRPr/>
            </a:pPr>
            <a:r>
              <a:rPr lang="en-US" altLang="zh-CN" sz="3075" dirty="0" smtClean="0"/>
              <a:t>Constructors</a:t>
            </a:r>
            <a:endParaRPr lang="zh-CN" altLang="en-US" sz="3075" dirty="0"/>
          </a:p>
        </p:txBody>
      </p:sp>
      <p:sp>
        <p:nvSpPr>
          <p:cNvPr id="7" name="灯片编号占位符 6"/>
          <p:cNvSpPr>
            <a:spLocks noGrp="1"/>
          </p:cNvSpPr>
          <p:nvPr>
            <p:ph type="sldNum" sz="quarter" idx="12"/>
          </p:nvPr>
        </p:nvSpPr>
        <p:spPr/>
        <p:txBody>
          <a:bodyPr/>
          <a:lstStyle/>
          <a:p>
            <a:pPr>
              <a:defRPr/>
            </a:pPr>
            <a:fld id="{532155FC-E5DA-419E-8A7B-9FB84B0739D4}" type="slidenum">
              <a:rPr lang="zh-CN" altLang="en-US"/>
              <a:pPr>
                <a:defRPr/>
              </a:pPr>
              <a:t>23</a:t>
            </a:fld>
            <a:endParaRPr lang="zh-CN" altLang="en-US"/>
          </a:p>
        </p:txBody>
      </p:sp>
      <p:sp>
        <p:nvSpPr>
          <p:cNvPr id="36869" name="内容占位符 3"/>
          <p:cNvSpPr>
            <a:spLocks noGrp="1"/>
          </p:cNvSpPr>
          <p:nvPr>
            <p:ph sz="half" idx="4294967295"/>
          </p:nvPr>
        </p:nvSpPr>
        <p:spPr>
          <a:xfrm>
            <a:off x="5672138" y="958850"/>
            <a:ext cx="2665412" cy="5000625"/>
          </a:xfrm>
        </p:spPr>
        <p:txBody>
          <a:bodyPr/>
          <a:lstStyle/>
          <a:p>
            <a:pPr eaLnBrk="1" hangingPunct="1"/>
            <a:r>
              <a:rPr lang="en-US" altLang="zh-CN" smtClean="0"/>
              <a:t>The result is:</a:t>
            </a:r>
            <a:endParaRPr lang="zh-CN" altLang="zh-CN" smtClean="0"/>
          </a:p>
          <a:p>
            <a:pPr lvl="1" eaLnBrk="1" hangingPunct="1"/>
            <a:r>
              <a:rPr lang="en-US" altLang="zh-CN" smtClean="0"/>
              <a:t>Ancestor.</a:t>
            </a:r>
            <a:endParaRPr lang="zh-CN" altLang="zh-CN" smtClean="0"/>
          </a:p>
          <a:p>
            <a:pPr lvl="1" eaLnBrk="1" hangingPunct="1"/>
            <a:r>
              <a:rPr lang="en-US" altLang="zh-CN" smtClean="0"/>
              <a:t>Parent.</a:t>
            </a:r>
            <a:endParaRPr lang="zh-CN" altLang="zh-CN" smtClean="0"/>
          </a:p>
          <a:p>
            <a:pPr lvl="1" eaLnBrk="1" hangingPunct="1"/>
            <a:r>
              <a:rPr lang="en-US" altLang="zh-CN" smtClean="0"/>
              <a:t>Child. </a:t>
            </a:r>
            <a:endParaRPr lang="zh-CN" altLang="zh-CN" smtClean="0"/>
          </a:p>
          <a:p>
            <a:pPr eaLnBrk="1" hangingPunct="1"/>
            <a:endParaRPr lang="zh-CN" altLang="en-US" sz="2800" smtClean="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4.3 Method Overriding</a:t>
            </a:r>
            <a:r>
              <a:rPr lang="zh-CN" altLang="en-US" sz="3075" dirty="0" smtClean="0"/>
              <a:t>方法覆盖</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When a subclass method matches in </a:t>
            </a:r>
            <a:r>
              <a:rPr lang="en-US" altLang="zh-CN" sz="2025" dirty="0" smtClean="0">
                <a:solidFill>
                  <a:srgbClr val="FF0000"/>
                </a:solidFill>
              </a:rPr>
              <a:t>name </a:t>
            </a:r>
            <a:r>
              <a:rPr lang="en-US" altLang="zh-CN" sz="2025" dirty="0" smtClean="0"/>
              <a:t>and in the </a:t>
            </a:r>
            <a:r>
              <a:rPr lang="en-US" altLang="zh-CN" sz="2025" dirty="0" smtClean="0">
                <a:solidFill>
                  <a:srgbClr val="FF0000"/>
                </a:solidFill>
              </a:rPr>
              <a:t>number</a:t>
            </a:r>
            <a:r>
              <a:rPr lang="en-US" altLang="zh-CN" sz="2025" dirty="0" smtClean="0"/>
              <a:t>, </a:t>
            </a:r>
            <a:r>
              <a:rPr lang="en-US" altLang="zh-CN" sz="2025" dirty="0" smtClean="0">
                <a:solidFill>
                  <a:srgbClr val="FF0000"/>
                </a:solidFill>
              </a:rPr>
              <a:t>type</a:t>
            </a:r>
            <a:r>
              <a:rPr lang="en-US" altLang="zh-CN" sz="2025" dirty="0" smtClean="0"/>
              <a:t> and </a:t>
            </a:r>
            <a:r>
              <a:rPr lang="en-US" altLang="zh-CN" sz="2025" dirty="0" smtClean="0">
                <a:solidFill>
                  <a:srgbClr val="FF0000"/>
                </a:solidFill>
              </a:rPr>
              <a:t>sequence</a:t>
            </a:r>
            <a:r>
              <a:rPr lang="en-US" altLang="zh-CN" sz="2025" dirty="0" smtClean="0"/>
              <a:t> of arguments to the method in the superclass, that is, the method signatures match, the subclass is said to override that method. </a:t>
            </a:r>
          </a:p>
          <a:p>
            <a:pPr marL="273844" indent="-191691" eaLnBrk="1" hangingPunct="1">
              <a:defRPr/>
            </a:pPr>
            <a:endParaRPr lang="en-US" altLang="zh-CN" sz="2025" dirty="0"/>
          </a:p>
          <a:p>
            <a:pPr marL="273844" indent="-191691" eaLnBrk="1" hangingPunct="1">
              <a:defRPr/>
            </a:pPr>
            <a:r>
              <a:rPr lang="zh-CN" altLang="en-US" sz="2025" dirty="0" smtClean="0"/>
              <a:t>方法名、参数数量、类型、顺序完全相同</a:t>
            </a:r>
            <a:endParaRPr lang="zh-CN"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9C4FD42E-9AB7-4BFD-B122-38DE7A990A2C}" type="slidenum">
              <a:rPr lang="zh-CN" altLang="en-US"/>
              <a:pPr>
                <a:defRPr/>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138" y="1481138"/>
            <a:ext cx="8229600" cy="4525962"/>
          </a:xfrm>
        </p:spPr>
        <p:txBody>
          <a:bodyPr>
            <a:normAutofit fontScale="85000" lnSpcReduction="20000"/>
          </a:bodyPr>
          <a:lstStyle/>
          <a:p>
            <a:pPr marL="273844" indent="-191691" eaLnBrk="1" hangingPunct="1">
              <a:defRPr/>
            </a:pPr>
            <a:r>
              <a:rPr lang="en-US" altLang="zh-CN" sz="2025" dirty="0" smtClean="0"/>
              <a:t>public class Point {</a:t>
            </a:r>
            <a:endParaRPr lang="zh-CN" altLang="zh-CN" sz="2025" dirty="0" smtClean="0"/>
          </a:p>
          <a:p>
            <a:pPr marL="273844" indent="-191691" eaLnBrk="1" hangingPunct="1">
              <a:defRPr/>
            </a:pPr>
            <a:r>
              <a:rPr lang="en-US" altLang="zh-CN" sz="2025" dirty="0" smtClean="0"/>
              <a:t>    public Point()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public Point(int </a:t>
            </a:r>
            <a:r>
              <a:rPr lang="en-US" altLang="zh-CN" sz="2025" dirty="0" err="1" smtClean="0"/>
              <a:t>xValue</a:t>
            </a:r>
            <a:r>
              <a:rPr lang="en-US" altLang="zh-CN" sz="2025" dirty="0" smtClean="0"/>
              <a:t>, int </a:t>
            </a:r>
            <a:r>
              <a:rPr lang="en-US" altLang="zh-CN" sz="2025" dirty="0" err="1" smtClean="0"/>
              <a:t>yValue</a:t>
            </a:r>
            <a:r>
              <a:rPr lang="en-US" altLang="zh-CN" sz="2025" dirty="0" smtClean="0"/>
              <a:t>) {</a:t>
            </a:r>
            <a:endParaRPr lang="zh-CN" altLang="zh-CN" sz="2025" dirty="0" smtClean="0"/>
          </a:p>
          <a:p>
            <a:pPr marL="273844" indent="-191691" eaLnBrk="1" hangingPunct="1">
              <a:defRPr/>
            </a:pPr>
            <a:r>
              <a:rPr lang="en-US" altLang="zh-CN" sz="2025" dirty="0" smtClean="0"/>
              <a:t>        x = </a:t>
            </a:r>
            <a:r>
              <a:rPr lang="en-US" altLang="zh-CN" sz="2025" dirty="0" err="1" smtClean="0"/>
              <a:t>xValue</a:t>
            </a:r>
            <a:r>
              <a:rPr lang="en-US" altLang="zh-CN" sz="2025" dirty="0" smtClean="0"/>
              <a:t>;</a:t>
            </a:r>
            <a:endParaRPr lang="zh-CN" altLang="zh-CN" sz="2025" dirty="0" smtClean="0"/>
          </a:p>
          <a:p>
            <a:pPr marL="273844" indent="-191691" eaLnBrk="1" hangingPunct="1">
              <a:defRPr/>
            </a:pPr>
            <a:r>
              <a:rPr lang="en-US" altLang="zh-CN" sz="2025" dirty="0" smtClean="0"/>
              <a:t>        y = </a:t>
            </a:r>
            <a:r>
              <a:rPr lang="en-US" altLang="zh-CN" sz="2025" dirty="0" err="1" smtClean="0"/>
              <a:t>yValue</a:t>
            </a:r>
            <a:r>
              <a:rPr lang="en-US" altLang="zh-CN" sz="2025" dirty="0" smtClean="0"/>
              <a:t>;</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 return x from coordinate pair</a:t>
            </a:r>
            <a:endParaRPr lang="zh-CN" altLang="zh-CN" sz="2025" dirty="0" smtClean="0"/>
          </a:p>
          <a:p>
            <a:pPr marL="273844" indent="-191691" eaLnBrk="1" hangingPunct="1">
              <a:defRPr/>
            </a:pPr>
            <a:r>
              <a:rPr lang="en-US" altLang="zh-CN" sz="2025" dirty="0" smtClean="0"/>
              <a:t>    public int </a:t>
            </a:r>
            <a:r>
              <a:rPr lang="en-US" altLang="zh-CN" sz="2025" dirty="0" err="1" smtClean="0"/>
              <a:t>getX</a:t>
            </a:r>
            <a:r>
              <a:rPr lang="en-US" altLang="zh-CN" sz="2025" dirty="0" smtClean="0"/>
              <a:t>() {</a:t>
            </a:r>
            <a:endParaRPr lang="zh-CN" altLang="zh-CN" sz="2025" dirty="0" smtClean="0"/>
          </a:p>
          <a:p>
            <a:pPr marL="273844" indent="-191691" eaLnBrk="1" hangingPunct="1">
              <a:defRPr/>
            </a:pPr>
            <a:r>
              <a:rPr lang="en-US" altLang="zh-CN" sz="2025" dirty="0" smtClean="0"/>
              <a:t>        return x;</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 return y from coordinate pair</a:t>
            </a:r>
            <a:endParaRPr lang="zh-CN" altLang="zh-CN" sz="2025" dirty="0" smtClean="0"/>
          </a:p>
          <a:p>
            <a:pPr marL="273844" indent="-191691" eaLnBrk="1" hangingPunct="1">
              <a:defRPr/>
            </a:pPr>
            <a:r>
              <a:rPr lang="en-US" altLang="zh-CN" sz="2025" dirty="0" smtClean="0"/>
              <a:t>    public int </a:t>
            </a:r>
            <a:r>
              <a:rPr lang="en-US" altLang="zh-CN" sz="2025" dirty="0" err="1" smtClean="0"/>
              <a:t>getY</a:t>
            </a:r>
            <a:r>
              <a:rPr lang="en-US" altLang="zh-CN" sz="2025" dirty="0" smtClean="0"/>
              <a:t>() {</a:t>
            </a:r>
            <a:endParaRPr lang="zh-CN" altLang="zh-CN" sz="2025" dirty="0" smtClean="0"/>
          </a:p>
          <a:p>
            <a:pPr marL="273844" indent="-191691" eaLnBrk="1" hangingPunct="1">
              <a:defRPr/>
            </a:pPr>
            <a:r>
              <a:rPr lang="en-US" altLang="zh-CN" sz="2025" dirty="0" smtClean="0"/>
              <a:t>        return y;</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endParaRPr lang="zh-CN" altLang="zh-CN" sz="2025" dirty="0" smtClean="0"/>
          </a:p>
        </p:txBody>
      </p:sp>
      <p:sp>
        <p:nvSpPr>
          <p:cNvPr id="2" name="标题 1"/>
          <p:cNvSpPr>
            <a:spLocks noGrp="1"/>
          </p:cNvSpPr>
          <p:nvPr>
            <p:ph type="title"/>
          </p:nvPr>
        </p:nvSpPr>
        <p:spPr/>
        <p:txBody>
          <a:bodyPr/>
          <a:lstStyle/>
          <a:p>
            <a:pPr eaLnBrk="1" hangingPunct="1">
              <a:defRPr/>
            </a:pPr>
            <a:r>
              <a:rPr lang="en-US" altLang="zh-CN" sz="3075" dirty="0" smtClean="0"/>
              <a:t>Overriding Point class</a:t>
            </a:r>
            <a:endParaRPr lang="zh-CN" altLang="en-US" sz="3075" dirty="0"/>
          </a:p>
        </p:txBody>
      </p:sp>
      <p:sp>
        <p:nvSpPr>
          <p:cNvPr id="7" name="灯片编号占位符 6"/>
          <p:cNvSpPr>
            <a:spLocks noGrp="1"/>
          </p:cNvSpPr>
          <p:nvPr>
            <p:ph type="sldNum" sz="quarter" idx="12"/>
          </p:nvPr>
        </p:nvSpPr>
        <p:spPr/>
        <p:txBody>
          <a:bodyPr/>
          <a:lstStyle/>
          <a:p>
            <a:pPr>
              <a:defRPr/>
            </a:pPr>
            <a:fld id="{0F5FC5BE-A643-4428-AE07-7AB0DB49D274}" type="slidenum">
              <a:rPr lang="zh-CN" altLang="en-US"/>
              <a:pPr>
                <a:defRPr/>
              </a:pPr>
              <a:t>25</a:t>
            </a:fld>
            <a:endParaRPr lang="zh-CN" altLang="en-US"/>
          </a:p>
        </p:txBody>
      </p:sp>
      <p:sp>
        <p:nvSpPr>
          <p:cNvPr id="39941" name="内容占位符 3"/>
          <p:cNvSpPr>
            <a:spLocks noGrp="1"/>
          </p:cNvSpPr>
          <p:nvPr>
            <p:ph sz="half" idx="4294967295"/>
          </p:nvPr>
        </p:nvSpPr>
        <p:spPr>
          <a:xfrm>
            <a:off x="5105400" y="1195388"/>
            <a:ext cx="4038600" cy="4525962"/>
          </a:xfrm>
        </p:spPr>
        <p:txBody>
          <a:bodyPr/>
          <a:lstStyle/>
          <a:p>
            <a:pPr eaLnBrk="1" hangingPunct="1"/>
            <a:r>
              <a:rPr lang="en-US" altLang="zh-CN" sz="1700" smtClean="0"/>
              <a:t> public void setXY(int x, int y) {</a:t>
            </a:r>
            <a:endParaRPr lang="zh-CN" altLang="zh-CN" sz="1700" smtClean="0"/>
          </a:p>
          <a:p>
            <a:pPr eaLnBrk="1" hangingPunct="1"/>
            <a:r>
              <a:rPr lang="en-US" altLang="zh-CN" sz="1700" smtClean="0"/>
              <a:t>        this.x = x;</a:t>
            </a:r>
            <a:endParaRPr lang="zh-CN" altLang="zh-CN" sz="1700" smtClean="0"/>
          </a:p>
          <a:p>
            <a:pPr eaLnBrk="1" hangingPunct="1"/>
            <a:r>
              <a:rPr lang="en-US" altLang="zh-CN" sz="1700" smtClean="0"/>
              <a:t>        this.y = y;</a:t>
            </a:r>
            <a:endParaRPr lang="zh-CN" altLang="zh-CN" sz="1700" smtClean="0"/>
          </a:p>
          <a:p>
            <a:pPr eaLnBrk="1" hangingPunct="1"/>
            <a:r>
              <a:rPr lang="en-US" altLang="zh-CN" sz="1700" smtClean="0"/>
              <a:t>    }</a:t>
            </a:r>
            <a:endParaRPr lang="zh-CN" altLang="zh-CN" sz="1700" smtClean="0"/>
          </a:p>
          <a:p>
            <a:pPr eaLnBrk="1" hangingPunct="1"/>
            <a:r>
              <a:rPr lang="en-US" altLang="zh-CN" sz="1700" smtClean="0"/>
              <a:t> </a:t>
            </a:r>
            <a:endParaRPr lang="zh-CN" altLang="zh-CN" sz="1700" smtClean="0"/>
          </a:p>
          <a:p>
            <a:pPr eaLnBrk="1" hangingPunct="1"/>
            <a:r>
              <a:rPr lang="en-US" altLang="zh-CN" sz="1700" smtClean="0">
                <a:solidFill>
                  <a:srgbClr val="FF0000"/>
                </a:solidFill>
              </a:rPr>
              <a:t>//public String toString() {</a:t>
            </a:r>
            <a:endParaRPr lang="zh-CN" altLang="zh-CN" sz="1700" smtClean="0">
              <a:solidFill>
                <a:srgbClr val="FF0000"/>
              </a:solidFill>
            </a:endParaRPr>
          </a:p>
          <a:p>
            <a:pPr eaLnBrk="1" hangingPunct="1"/>
            <a:r>
              <a:rPr lang="en-US" altLang="zh-CN" sz="1700" smtClean="0">
                <a:solidFill>
                  <a:srgbClr val="FF0000"/>
                </a:solidFill>
              </a:rPr>
              <a:t>//        return "[" + getX() + ", " + getY() + "]";</a:t>
            </a:r>
            <a:endParaRPr lang="zh-CN" altLang="zh-CN" sz="1700" smtClean="0">
              <a:solidFill>
                <a:srgbClr val="FF0000"/>
              </a:solidFill>
            </a:endParaRPr>
          </a:p>
          <a:p>
            <a:pPr eaLnBrk="1" hangingPunct="1"/>
            <a:r>
              <a:rPr lang="en-US" altLang="zh-CN" sz="1700" smtClean="0">
                <a:solidFill>
                  <a:srgbClr val="FF0000"/>
                </a:solidFill>
              </a:rPr>
              <a:t>//    }</a:t>
            </a:r>
            <a:endParaRPr lang="zh-CN" altLang="zh-CN" sz="1700" smtClean="0">
              <a:solidFill>
                <a:srgbClr val="FF0000"/>
              </a:solidFill>
            </a:endParaRPr>
          </a:p>
          <a:p>
            <a:pPr eaLnBrk="1" hangingPunct="1"/>
            <a:r>
              <a:rPr lang="en-US" altLang="zh-CN" sz="1700" smtClean="0"/>
              <a:t>    private int x;  // x part of coordinate pair</a:t>
            </a:r>
            <a:endParaRPr lang="zh-CN" altLang="zh-CN" sz="1700" smtClean="0"/>
          </a:p>
          <a:p>
            <a:pPr eaLnBrk="1" hangingPunct="1"/>
            <a:r>
              <a:rPr lang="en-US" altLang="zh-CN" sz="1700" smtClean="0"/>
              <a:t>    private int y;  // y part of coordinate pair</a:t>
            </a:r>
            <a:endParaRPr lang="zh-CN" altLang="zh-CN" sz="1700" smtClean="0"/>
          </a:p>
          <a:p>
            <a:pPr eaLnBrk="1" hangingPunct="1"/>
            <a:r>
              <a:rPr lang="en-US" altLang="zh-CN" sz="1700" smtClean="0"/>
              <a:t>}</a:t>
            </a:r>
            <a:endParaRPr lang="zh-CN" altLang="zh-CN" sz="1700" smtClean="0"/>
          </a:p>
          <a:p>
            <a:pPr eaLnBrk="1" hangingPunct="1"/>
            <a:endParaRPr lang="zh-CN" altLang="en-US" sz="1700" smtClean="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Overriding</a:t>
            </a:r>
            <a:endParaRPr lang="zh-CN" altLang="en-US" sz="3075" dirty="0"/>
          </a:p>
        </p:txBody>
      </p:sp>
      <p:sp>
        <p:nvSpPr>
          <p:cNvPr id="3" name="内容占位符 2"/>
          <p:cNvSpPr>
            <a:spLocks noGrp="1"/>
          </p:cNvSpPr>
          <p:nvPr>
            <p:ph idx="1"/>
          </p:nvPr>
        </p:nvSpPr>
        <p:spPr/>
        <p:txBody>
          <a:bodyPr>
            <a:normAutofit/>
          </a:bodyPr>
          <a:lstStyle/>
          <a:p>
            <a:pPr marL="273844" indent="-191691" eaLnBrk="1" hangingPunct="1">
              <a:defRPr/>
            </a:pPr>
            <a:r>
              <a:rPr lang="en-US" altLang="zh-CN" sz="2025" dirty="0" smtClean="0">
                <a:solidFill>
                  <a:srgbClr val="FF0000"/>
                </a:solidFill>
              </a:rPr>
              <a:t>toString() </a:t>
            </a:r>
            <a:r>
              <a:rPr lang="en-US" altLang="zh-CN" sz="2025" dirty="0" smtClean="0"/>
              <a:t>is an instance method provided by </a:t>
            </a:r>
            <a:r>
              <a:rPr lang="en-US" altLang="zh-CN" sz="2025" dirty="0" smtClean="0">
                <a:solidFill>
                  <a:srgbClr val="FF0000"/>
                </a:solidFill>
              </a:rPr>
              <a:t>java.lang.Object</a:t>
            </a:r>
            <a:r>
              <a:rPr lang="en-US" altLang="zh-CN" sz="2025" dirty="0" smtClean="0"/>
              <a:t>. It returns a string representation of the object. When the following fragment of code is run, </a:t>
            </a:r>
            <a:endParaRPr lang="zh-CN" altLang="zh-CN" sz="2025" dirty="0" smtClean="0"/>
          </a:p>
          <a:p>
            <a:pPr marL="273844" indent="-191691" eaLnBrk="1" hangingPunct="1">
              <a:defRPr/>
            </a:pPr>
            <a:r>
              <a:rPr lang="en-US" altLang="zh-CN" sz="2025" dirty="0" smtClean="0"/>
              <a:t>Point </a:t>
            </a:r>
            <a:r>
              <a:rPr lang="en-US" altLang="zh-CN" sz="2025" dirty="0" err="1" smtClean="0"/>
              <a:t>aPoint</a:t>
            </a:r>
            <a:r>
              <a:rPr lang="en-US" altLang="zh-CN" sz="2025" dirty="0" smtClean="0"/>
              <a:t> = new Point(2,2);</a:t>
            </a:r>
            <a:endParaRPr lang="zh-CN" altLang="zh-CN" sz="2025" dirty="0" smtClean="0"/>
          </a:p>
          <a:p>
            <a:pPr marL="273844" indent="-191691" eaLnBrk="1" hangingPunct="1">
              <a:defRPr/>
            </a:pPr>
            <a:r>
              <a:rPr lang="en-US" altLang="zh-CN" sz="2025" dirty="0" smtClean="0"/>
              <a:t>System.out.println(</a:t>
            </a:r>
            <a:r>
              <a:rPr lang="en-US" altLang="zh-CN" sz="2025" dirty="0" err="1" smtClean="0"/>
              <a:t>aPoint</a:t>
            </a:r>
            <a:r>
              <a:rPr lang="en-US" altLang="zh-CN" sz="2025" dirty="0" smtClean="0"/>
              <a:t>);</a:t>
            </a:r>
            <a:endParaRPr lang="zh-CN" altLang="zh-CN" sz="2025" dirty="0" smtClean="0"/>
          </a:p>
          <a:p>
            <a:pPr marL="273844" indent="-191691" eaLnBrk="1" hangingPunct="1">
              <a:defRPr/>
            </a:pPr>
            <a:r>
              <a:rPr lang="en-US" altLang="zh-CN" sz="2025" dirty="0" smtClean="0">
                <a:solidFill>
                  <a:srgbClr val="FF0000"/>
                </a:solidFill>
              </a:rPr>
              <a:t>the output is [2, 2].</a:t>
            </a:r>
            <a:endParaRPr lang="zh-CN" altLang="zh-CN" sz="2025" dirty="0" smtClean="0">
              <a:solidFill>
                <a:srgbClr val="FF0000"/>
              </a:solidFill>
            </a:endParaRPr>
          </a:p>
          <a:p>
            <a:pPr marL="273844" indent="-191691" eaLnBrk="1" hangingPunct="1">
              <a:defRPr/>
            </a:pPr>
            <a:r>
              <a:rPr lang="en-US" altLang="zh-CN" sz="2025" dirty="0" smtClean="0"/>
              <a:t>If there is no method provided in Point overriding toString(), the default output is: </a:t>
            </a:r>
            <a:endParaRPr lang="zh-CN" altLang="zh-CN" sz="2025" dirty="0" smtClean="0"/>
          </a:p>
          <a:p>
            <a:pPr marL="273844" indent="-191691" eaLnBrk="1" hangingPunct="1">
              <a:defRPr/>
            </a:pPr>
            <a:r>
              <a:rPr lang="en-US" altLang="zh-CN" sz="2025" dirty="0" smtClean="0">
                <a:solidFill>
                  <a:srgbClr val="FF0000"/>
                </a:solidFill>
              </a:rPr>
              <a:t>Point@9cab16 </a:t>
            </a:r>
            <a:r>
              <a:rPr lang="zh-CN" altLang="en-US" sz="2025" dirty="0" smtClean="0">
                <a:solidFill>
                  <a:srgbClr val="FF0000"/>
                </a:solidFill>
              </a:rPr>
              <a:t>类名</a:t>
            </a:r>
            <a:r>
              <a:rPr lang="en-US" altLang="zh-CN" sz="2025" dirty="0" smtClean="0">
                <a:solidFill>
                  <a:srgbClr val="FF0000"/>
                </a:solidFill>
              </a:rPr>
              <a:t>+</a:t>
            </a:r>
            <a:r>
              <a:rPr lang="zh-CN" altLang="en-US" sz="2025" dirty="0" smtClean="0">
                <a:solidFill>
                  <a:srgbClr val="FF0000"/>
                </a:solidFill>
              </a:rPr>
              <a:t>哈希码</a:t>
            </a:r>
            <a:endParaRPr lang="zh-CN" altLang="zh-CN" sz="2025" dirty="0" smtClean="0">
              <a:solidFill>
                <a:srgbClr val="FF0000"/>
              </a:solidFill>
            </a:endParaRPr>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09EA715B-FA3B-4E79-B929-50A5503C48CE}" type="slidenum">
              <a:rPr lang="zh-CN" altLang="en-US"/>
              <a:pPr>
                <a:defRPr/>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Overriding</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System.out.println(object) is equivalent to invoking System.out.println(</a:t>
            </a:r>
            <a:r>
              <a:rPr lang="en-US" altLang="zh-CN" sz="2025" dirty="0" err="1" smtClean="0"/>
              <a:t>object.toString</a:t>
            </a:r>
            <a:r>
              <a:rPr lang="en-US" altLang="zh-CN" sz="2025" dirty="0" smtClean="0"/>
              <a:t>()). </a:t>
            </a:r>
            <a:endParaRPr lang="zh-CN"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33C1F84C-0044-4F2A-BE4F-28AAAD0AF19D}" type="slidenum">
              <a:rPr lang="zh-CN" altLang="en-US"/>
              <a:pPr>
                <a:defRPr/>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Overriding</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An </a:t>
            </a:r>
            <a:r>
              <a:rPr lang="en-US" altLang="zh-CN" sz="2025" dirty="0" smtClean="0">
                <a:solidFill>
                  <a:srgbClr val="FF0000"/>
                </a:solidFill>
              </a:rPr>
              <a:t>instance method </a:t>
            </a:r>
            <a:r>
              <a:rPr lang="en-US" altLang="zh-CN" sz="2025" dirty="0" smtClean="0"/>
              <a:t>can be overridden only if it is accessible. </a:t>
            </a:r>
          </a:p>
          <a:p>
            <a:pPr marL="273844" indent="-191691" eaLnBrk="1" hangingPunct="1">
              <a:defRPr/>
            </a:pPr>
            <a:r>
              <a:rPr lang="zh-CN" altLang="en-US" sz="2025" dirty="0" smtClean="0"/>
              <a:t>可见方法才能被覆盖</a:t>
            </a:r>
            <a:endParaRPr lang="en-US" altLang="zh-CN" sz="2025" dirty="0" smtClean="0"/>
          </a:p>
          <a:p>
            <a:pPr marL="273844" indent="-191691" eaLnBrk="1" hangingPunct="1">
              <a:defRPr/>
            </a:pPr>
            <a:r>
              <a:rPr lang="en-US" altLang="zh-CN" sz="2025" dirty="0" smtClean="0"/>
              <a:t>Therefore, neither a private method nor a static method can be overridden. </a:t>
            </a:r>
          </a:p>
          <a:p>
            <a:pPr marL="273844" indent="-191691" eaLnBrk="1" hangingPunct="1">
              <a:defRPr/>
            </a:pPr>
            <a:r>
              <a:rPr lang="en-US" altLang="zh-CN" sz="2025" dirty="0" smtClean="0"/>
              <a:t>If a </a:t>
            </a:r>
            <a:r>
              <a:rPr lang="en-US" altLang="zh-CN" sz="2025" dirty="0" smtClean="0">
                <a:solidFill>
                  <a:srgbClr val="FF0000"/>
                </a:solidFill>
              </a:rPr>
              <a:t>static method </a:t>
            </a:r>
            <a:r>
              <a:rPr lang="en-US" altLang="zh-CN" sz="2025" dirty="0" smtClean="0"/>
              <a:t>defined in the superclass is redefined in a subclass, the method defined in the superclass is </a:t>
            </a:r>
            <a:r>
              <a:rPr lang="en-US" altLang="zh-CN" sz="2025" b="1" dirty="0" smtClean="0">
                <a:solidFill>
                  <a:srgbClr val="FF0000"/>
                </a:solidFill>
              </a:rPr>
              <a:t>hidden</a:t>
            </a:r>
            <a:r>
              <a:rPr lang="zh-CN" altLang="en-US" sz="2025" b="1" dirty="0" smtClean="0">
                <a:solidFill>
                  <a:srgbClr val="FF0000"/>
                </a:solidFill>
              </a:rPr>
              <a:t>隐藏</a:t>
            </a:r>
            <a:r>
              <a:rPr lang="en-US" altLang="zh-CN" sz="2025" dirty="0" smtClean="0"/>
              <a:t>.</a:t>
            </a:r>
            <a:endParaRPr lang="zh-CN" altLang="en-US" sz="2025" dirty="0"/>
          </a:p>
        </p:txBody>
      </p:sp>
      <p:sp>
        <p:nvSpPr>
          <p:cNvPr id="6" name="灯片编号占位符 5"/>
          <p:cNvSpPr>
            <a:spLocks noGrp="1"/>
          </p:cNvSpPr>
          <p:nvPr>
            <p:ph type="sldNum" sz="quarter" idx="12"/>
          </p:nvPr>
        </p:nvSpPr>
        <p:spPr/>
        <p:txBody>
          <a:bodyPr/>
          <a:lstStyle/>
          <a:p>
            <a:pPr>
              <a:defRPr/>
            </a:pPr>
            <a:fld id="{31D3DAAB-ABB3-4D3D-B736-9F17AFF342E9}" type="slidenum">
              <a:rPr lang="zh-CN" altLang="en-US"/>
              <a:pPr>
                <a:defRPr/>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575" y="1152525"/>
            <a:ext cx="5045075" cy="5705475"/>
          </a:xfrm>
          <a:solidFill>
            <a:schemeClr val="bg1"/>
          </a:solidFill>
        </p:spPr>
        <p:txBody>
          <a:bodyPr>
            <a:normAutofit fontScale="85000" lnSpcReduction="20000"/>
          </a:bodyPr>
          <a:lstStyle/>
          <a:p>
            <a:pPr marL="273844" indent="-191691" eaLnBrk="1" hangingPunct="1">
              <a:defRPr/>
            </a:pPr>
            <a:r>
              <a:rPr lang="en-US" altLang="zh-CN" sz="2025" dirty="0" smtClean="0"/>
              <a:t>public class A {</a:t>
            </a:r>
            <a:endParaRPr lang="zh-CN" altLang="zh-CN" sz="2025" dirty="0" smtClean="0"/>
          </a:p>
          <a:p>
            <a:pPr marL="273844" indent="-191691" eaLnBrk="1" hangingPunct="1">
              <a:defRPr/>
            </a:pPr>
            <a:r>
              <a:rPr lang="en-US" altLang="zh-CN" sz="2025" dirty="0" smtClean="0"/>
              <a:t>    public </a:t>
            </a:r>
            <a:r>
              <a:rPr lang="en-US" altLang="zh-CN" sz="2025" dirty="0" smtClean="0">
                <a:solidFill>
                  <a:srgbClr val="FF0000"/>
                </a:solidFill>
              </a:rPr>
              <a:t>static</a:t>
            </a:r>
            <a:r>
              <a:rPr lang="en-US" altLang="zh-CN" sz="2025" dirty="0" smtClean="0"/>
              <a:t> void </a:t>
            </a:r>
            <a:r>
              <a:rPr lang="en-US" altLang="zh-CN" sz="2025" dirty="0" err="1" smtClean="0"/>
              <a:t>testClassMethod</a:t>
            </a:r>
            <a:r>
              <a:rPr lang="en-US" altLang="zh-CN" sz="2025" dirty="0" smtClean="0"/>
              <a:t>() {</a:t>
            </a:r>
            <a:endParaRPr lang="zh-CN" altLang="zh-CN" sz="2025" dirty="0" smtClean="0"/>
          </a:p>
          <a:p>
            <a:pPr marL="273844" indent="-191691" eaLnBrk="1" hangingPunct="1">
              <a:defRPr/>
            </a:pPr>
            <a:r>
              <a:rPr lang="en-US" altLang="zh-CN" sz="2025" dirty="0" smtClean="0"/>
              <a:t>        System.out.println("The class method in A.");</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public void </a:t>
            </a:r>
            <a:r>
              <a:rPr lang="en-US" altLang="zh-CN" sz="2025" dirty="0" err="1" smtClean="0"/>
              <a:t>testInstanceMethod</a:t>
            </a:r>
            <a:r>
              <a:rPr lang="en-US" altLang="zh-CN" sz="2025" dirty="0" smtClean="0"/>
              <a:t>() {</a:t>
            </a:r>
            <a:endParaRPr lang="zh-CN" altLang="zh-CN" sz="2025" dirty="0" smtClean="0"/>
          </a:p>
          <a:p>
            <a:pPr marL="273844" indent="-191691" eaLnBrk="1" hangingPunct="1">
              <a:defRPr/>
            </a:pPr>
            <a:r>
              <a:rPr lang="en-US" altLang="zh-CN" sz="2025" dirty="0" smtClean="0"/>
              <a:t>        System.out.println("The instance method in A.");</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public class B extends A {</a:t>
            </a:r>
            <a:endParaRPr lang="zh-CN" altLang="zh-CN" sz="2025" dirty="0" smtClean="0"/>
          </a:p>
          <a:p>
            <a:pPr marL="273844" indent="-191691" eaLnBrk="1" hangingPunct="1">
              <a:defRPr/>
            </a:pPr>
            <a:r>
              <a:rPr lang="en-US" altLang="zh-CN" sz="2025" dirty="0" smtClean="0"/>
              <a:t>    public void </a:t>
            </a:r>
            <a:r>
              <a:rPr lang="en-US" altLang="zh-CN" sz="2025" dirty="0" err="1" smtClean="0"/>
              <a:t>testClassMethod</a:t>
            </a:r>
            <a:r>
              <a:rPr lang="en-US" altLang="zh-CN" sz="2025" dirty="0" smtClean="0"/>
              <a:t>() {	// Cause a compile-time error</a:t>
            </a:r>
            <a:endParaRPr lang="zh-CN" altLang="zh-CN" sz="2025" dirty="0" smtClean="0"/>
          </a:p>
          <a:p>
            <a:pPr marL="273844" indent="-191691" eaLnBrk="1" hangingPunct="1">
              <a:defRPr/>
            </a:pPr>
            <a:r>
              <a:rPr lang="en-US" altLang="zh-CN" sz="2025" dirty="0" smtClean="0"/>
              <a:t>        System.out.println("The class method in B.");</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public </a:t>
            </a:r>
            <a:r>
              <a:rPr lang="en-US" altLang="zh-CN" sz="2025" dirty="0" smtClean="0">
                <a:solidFill>
                  <a:srgbClr val="FF0000"/>
                </a:solidFill>
              </a:rPr>
              <a:t>static</a:t>
            </a:r>
            <a:r>
              <a:rPr lang="en-US" altLang="zh-CN" sz="2025" dirty="0" smtClean="0"/>
              <a:t> void </a:t>
            </a:r>
            <a:r>
              <a:rPr lang="en-US" altLang="zh-CN" sz="2025" dirty="0" err="1" smtClean="0"/>
              <a:t>testInstanceMethod</a:t>
            </a:r>
            <a:r>
              <a:rPr lang="en-US" altLang="zh-CN" sz="2025" dirty="0" smtClean="0"/>
              <a:t>() {	//Cause a compile-time error</a:t>
            </a:r>
            <a:endParaRPr lang="zh-CN" altLang="zh-CN" sz="2025" dirty="0" smtClean="0"/>
          </a:p>
          <a:p>
            <a:pPr marL="273844" indent="-191691" eaLnBrk="1" hangingPunct="1">
              <a:defRPr/>
            </a:pPr>
            <a:r>
              <a:rPr lang="en-US" altLang="zh-CN" sz="2025" dirty="0" smtClean="0"/>
              <a:t>        System.out.println("The instance method in B.");</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Overriding</a:t>
            </a:r>
            <a:endParaRPr lang="zh-CN" altLang="en-US" sz="3075" dirty="0"/>
          </a:p>
        </p:txBody>
      </p:sp>
      <p:sp>
        <p:nvSpPr>
          <p:cNvPr id="7" name="灯片编号占位符 6"/>
          <p:cNvSpPr>
            <a:spLocks noGrp="1"/>
          </p:cNvSpPr>
          <p:nvPr>
            <p:ph type="sldNum" sz="quarter" idx="12"/>
          </p:nvPr>
        </p:nvSpPr>
        <p:spPr/>
        <p:txBody>
          <a:bodyPr/>
          <a:lstStyle/>
          <a:p>
            <a:pPr>
              <a:defRPr/>
            </a:pPr>
            <a:fld id="{A8AD8628-5904-485E-930A-F4B82DBAAC06}" type="slidenum">
              <a:rPr lang="zh-CN" altLang="en-US"/>
              <a:pPr>
                <a:defRPr/>
              </a:pPr>
              <a:t>29</a:t>
            </a:fld>
            <a:endParaRPr lang="zh-CN" altLang="en-US"/>
          </a:p>
        </p:txBody>
      </p:sp>
      <p:sp>
        <p:nvSpPr>
          <p:cNvPr id="44037" name="内容占位符 3"/>
          <p:cNvSpPr>
            <a:spLocks noGrp="1"/>
          </p:cNvSpPr>
          <p:nvPr>
            <p:ph sz="half" idx="4294967295"/>
          </p:nvPr>
        </p:nvSpPr>
        <p:spPr>
          <a:xfrm>
            <a:off x="5105400" y="1846263"/>
            <a:ext cx="4038600" cy="4927600"/>
          </a:xfrm>
        </p:spPr>
        <p:txBody>
          <a:bodyPr/>
          <a:lstStyle/>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endParaRPr lang="en-US" altLang="zh-CN" sz="1800" smtClean="0"/>
          </a:p>
          <a:p>
            <a:pPr eaLnBrk="1" hangingPunct="1"/>
            <a:r>
              <a:rPr lang="en-US" altLang="zh-CN" sz="1800" smtClean="0"/>
              <a:t>This instance method cannot override the static method from A</a:t>
            </a:r>
          </a:p>
          <a:p>
            <a:pPr eaLnBrk="1" hangingPunct="1"/>
            <a:endParaRPr lang="en-US" altLang="zh-CN" sz="1800" smtClean="0"/>
          </a:p>
          <a:p>
            <a:pPr eaLnBrk="1" hangingPunct="1"/>
            <a:r>
              <a:rPr lang="en-US" altLang="zh-CN" sz="1600" smtClean="0"/>
              <a:t>This static method cannot hide the instance method from A</a:t>
            </a:r>
            <a:endParaRPr lang="zh-CN" altLang="en-US" sz="1600" smtClean="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p:cNvSpPr>
          <p:nvPr>
            <p:ph idx="1"/>
          </p:nvPr>
        </p:nvSpPr>
        <p:spPr>
          <a:xfrm>
            <a:off x="55563" y="871538"/>
            <a:ext cx="5059362" cy="5986462"/>
          </a:xfrm>
          <a:solidFill>
            <a:schemeClr val="bg2"/>
          </a:solidFill>
        </p:spPr>
        <p:txBody>
          <a:bodyPr/>
          <a:lstStyle/>
          <a:p>
            <a:pPr eaLnBrk="1" hangingPunct="1"/>
            <a:r>
              <a:rPr lang="en-US" altLang="zh-CN" sz="1400" smtClean="0"/>
              <a:t>public class Car {</a:t>
            </a:r>
            <a:endParaRPr lang="zh-CN" altLang="zh-CN" sz="1400" smtClean="0"/>
          </a:p>
          <a:p>
            <a:pPr eaLnBrk="1" hangingPunct="1"/>
            <a:r>
              <a:rPr lang="en-US" altLang="zh-CN" sz="1400" smtClean="0"/>
              <a:t>    public Car() {</a:t>
            </a:r>
            <a:endParaRPr lang="zh-CN" altLang="zh-CN" sz="1400" smtClean="0"/>
          </a:p>
          <a:p>
            <a:pPr eaLnBrk="1" hangingPunct="1"/>
            <a:r>
              <a:rPr lang="en-US" altLang="zh-CN" sz="1400" smtClean="0"/>
              <a:t>       this(0, 0);</a:t>
            </a:r>
            <a:endParaRPr lang="zh-CN" altLang="zh-CN" sz="1400" smtClean="0"/>
          </a:p>
          <a:p>
            <a:pPr eaLnBrk="1" hangingPunct="1"/>
            <a:r>
              <a:rPr lang="en-US" altLang="zh-CN" sz="1400" smtClean="0"/>
              <a:t>    }</a:t>
            </a:r>
            <a:endParaRPr lang="zh-CN" altLang="zh-CN" sz="1400" smtClean="0"/>
          </a:p>
          <a:p>
            <a:pPr eaLnBrk="1" hangingPunct="1"/>
            <a:r>
              <a:rPr lang="en-US" altLang="zh-CN" sz="1400" smtClean="0"/>
              <a:t>    public Car(double width, double height) {</a:t>
            </a:r>
            <a:endParaRPr lang="zh-CN" altLang="zh-CN" sz="1400" smtClean="0"/>
          </a:p>
          <a:p>
            <a:pPr eaLnBrk="1" hangingPunct="1"/>
            <a:r>
              <a:rPr lang="en-US" altLang="zh-CN" sz="1400" smtClean="0"/>
              <a:t>        this.width = width;</a:t>
            </a:r>
            <a:endParaRPr lang="zh-CN" altLang="zh-CN" sz="1400" smtClean="0"/>
          </a:p>
          <a:p>
            <a:pPr eaLnBrk="1" hangingPunct="1"/>
            <a:r>
              <a:rPr lang="en-US" altLang="zh-CN" sz="1400" smtClean="0"/>
              <a:t>        this.height = height;</a:t>
            </a:r>
            <a:endParaRPr lang="zh-CN" altLang="zh-CN" sz="1400" smtClean="0"/>
          </a:p>
          <a:p>
            <a:pPr eaLnBrk="1" hangingPunct="1"/>
            <a:r>
              <a:rPr lang="en-US" altLang="zh-CN" sz="1400" smtClean="0"/>
              <a:t>    }</a:t>
            </a:r>
            <a:endParaRPr lang="zh-CN" altLang="zh-CN" sz="1400" smtClean="0"/>
          </a:p>
          <a:p>
            <a:pPr eaLnBrk="1" hangingPunct="1"/>
            <a:r>
              <a:rPr lang="en-US" altLang="zh-CN" sz="1400" smtClean="0"/>
              <a:t>    public double area() {</a:t>
            </a:r>
            <a:endParaRPr lang="zh-CN" altLang="zh-CN" sz="1400" smtClean="0"/>
          </a:p>
          <a:p>
            <a:pPr eaLnBrk="1" hangingPunct="1"/>
            <a:r>
              <a:rPr lang="en-US" altLang="zh-CN" sz="1400" smtClean="0"/>
              <a:t>        return width * height;</a:t>
            </a:r>
            <a:endParaRPr lang="zh-CN" altLang="zh-CN" sz="1400" smtClean="0"/>
          </a:p>
          <a:p>
            <a:pPr eaLnBrk="1" hangingPunct="1"/>
            <a:r>
              <a:rPr lang="en-US" altLang="zh-CN" sz="1400" smtClean="0"/>
              <a:t>    }</a:t>
            </a:r>
            <a:endParaRPr lang="zh-CN" altLang="zh-CN" sz="1400" smtClean="0"/>
          </a:p>
          <a:p>
            <a:pPr eaLnBrk="1" hangingPunct="1"/>
            <a:r>
              <a:rPr lang="en-US" altLang="zh-CN" sz="1400" smtClean="0">
                <a:solidFill>
                  <a:srgbClr val="FF0000"/>
                </a:solidFill>
              </a:rPr>
              <a:t>    public void setLocation(Point p){</a:t>
            </a:r>
            <a:endParaRPr lang="zh-CN" altLang="zh-CN" sz="1400" smtClean="0">
              <a:solidFill>
                <a:srgbClr val="FF0000"/>
              </a:solidFill>
            </a:endParaRPr>
          </a:p>
          <a:p>
            <a:pPr eaLnBrk="1" hangingPunct="1"/>
            <a:r>
              <a:rPr lang="en-US" altLang="zh-CN" sz="1400" smtClean="0">
                <a:solidFill>
                  <a:srgbClr val="FF0000"/>
                </a:solidFill>
              </a:rPr>
              <a:t>         currentLocation = p;</a:t>
            </a:r>
            <a:endParaRPr lang="zh-CN" altLang="zh-CN" sz="1400" smtClean="0">
              <a:solidFill>
                <a:srgbClr val="FF0000"/>
              </a:solidFill>
            </a:endParaRPr>
          </a:p>
          <a:p>
            <a:pPr eaLnBrk="1" hangingPunct="1"/>
            <a:r>
              <a:rPr lang="en-US" altLang="zh-CN" sz="1400" smtClean="0">
                <a:solidFill>
                  <a:srgbClr val="FF0000"/>
                </a:solidFill>
              </a:rPr>
              <a:t>    }</a:t>
            </a:r>
            <a:endParaRPr lang="zh-CN" altLang="zh-CN" sz="1400" smtClean="0">
              <a:solidFill>
                <a:srgbClr val="FF0000"/>
              </a:solidFill>
            </a:endParaRPr>
          </a:p>
          <a:p>
            <a:pPr eaLnBrk="1" hangingPunct="1"/>
            <a:r>
              <a:rPr lang="en-US" altLang="zh-CN" sz="1400" smtClean="0">
                <a:solidFill>
                  <a:srgbClr val="FF0000"/>
                </a:solidFill>
              </a:rPr>
              <a:t>    public void setLocation(int x, int y){</a:t>
            </a:r>
            <a:endParaRPr lang="zh-CN" altLang="zh-CN" sz="1400" smtClean="0">
              <a:solidFill>
                <a:srgbClr val="FF0000"/>
              </a:solidFill>
            </a:endParaRPr>
          </a:p>
          <a:p>
            <a:pPr eaLnBrk="1" hangingPunct="1"/>
            <a:r>
              <a:rPr lang="en-US" altLang="zh-CN" sz="1400" smtClean="0">
                <a:solidFill>
                  <a:srgbClr val="FF0000"/>
                </a:solidFill>
              </a:rPr>
              <a:t>         Point p = new Point(x, y);</a:t>
            </a:r>
            <a:endParaRPr lang="zh-CN" altLang="zh-CN" sz="1400" smtClean="0">
              <a:solidFill>
                <a:srgbClr val="FF0000"/>
              </a:solidFill>
            </a:endParaRPr>
          </a:p>
          <a:p>
            <a:pPr eaLnBrk="1" hangingPunct="1"/>
            <a:r>
              <a:rPr lang="en-US" altLang="zh-CN" sz="1400" smtClean="0">
                <a:solidFill>
                  <a:srgbClr val="FF0000"/>
                </a:solidFill>
              </a:rPr>
              <a:t>         currentLocation = p;</a:t>
            </a:r>
            <a:endParaRPr lang="zh-CN" altLang="zh-CN" sz="1400" smtClean="0">
              <a:solidFill>
                <a:srgbClr val="FF0000"/>
              </a:solidFill>
            </a:endParaRPr>
          </a:p>
          <a:p>
            <a:pPr eaLnBrk="1" hangingPunct="1"/>
            <a:r>
              <a:rPr lang="en-US" altLang="zh-CN" sz="1400" smtClean="0">
                <a:solidFill>
                  <a:srgbClr val="FF0000"/>
                </a:solidFill>
              </a:rPr>
              <a:t>    }</a:t>
            </a:r>
            <a:endParaRPr lang="zh-CN" altLang="zh-CN" sz="1400" smtClean="0">
              <a:solidFill>
                <a:srgbClr val="FF0000"/>
              </a:solidFill>
            </a:endParaRPr>
          </a:p>
          <a:p>
            <a:pPr eaLnBrk="1" hangingPunct="1"/>
            <a:r>
              <a:rPr lang="en-US" altLang="zh-CN" sz="1400" smtClean="0"/>
              <a:t> </a:t>
            </a:r>
            <a:endParaRPr lang="zh-CN" altLang="zh-CN" sz="1400" smtClean="0"/>
          </a:p>
          <a:p>
            <a:pPr eaLnBrk="1" hangingPunct="1"/>
            <a:r>
              <a:rPr lang="en-US" altLang="zh-CN" sz="1400" smtClean="0"/>
              <a:t>    private double width, height;</a:t>
            </a:r>
          </a:p>
          <a:p>
            <a:pPr eaLnBrk="1" hangingPunct="1"/>
            <a:r>
              <a:rPr lang="en-US" altLang="zh-CN" sz="1400" smtClean="0">
                <a:solidFill>
                  <a:srgbClr val="FF0000"/>
                </a:solidFill>
              </a:rPr>
              <a:t>//The current location of this object</a:t>
            </a:r>
            <a:endParaRPr lang="zh-CN" altLang="zh-CN" sz="1400" smtClean="0">
              <a:solidFill>
                <a:srgbClr val="FF0000"/>
              </a:solidFill>
            </a:endParaRPr>
          </a:p>
          <a:p>
            <a:pPr eaLnBrk="1" hangingPunct="1"/>
            <a:r>
              <a:rPr lang="en-US" altLang="zh-CN" sz="1400" smtClean="0">
                <a:solidFill>
                  <a:srgbClr val="FF0000"/>
                </a:solidFill>
              </a:rPr>
              <a:t>    private Point currentLocation;</a:t>
            </a:r>
            <a:endParaRPr lang="zh-CN" altLang="zh-CN" sz="1400" smtClean="0">
              <a:solidFill>
                <a:srgbClr val="FF0000"/>
              </a:solidFill>
            </a:endParaRPr>
          </a:p>
          <a:p>
            <a:pPr eaLnBrk="1" hangingPunct="1"/>
            <a:r>
              <a:rPr lang="en-US" altLang="zh-CN" sz="1400" smtClean="0"/>
              <a:t>}</a:t>
            </a:r>
            <a:endParaRPr lang="zh-CN" altLang="en-US" sz="1400" smtClean="0"/>
          </a:p>
        </p:txBody>
      </p:sp>
      <p:sp>
        <p:nvSpPr>
          <p:cNvPr id="2" name="标题 1"/>
          <p:cNvSpPr>
            <a:spLocks noGrp="1"/>
          </p:cNvSpPr>
          <p:nvPr>
            <p:ph type="title"/>
          </p:nvPr>
        </p:nvSpPr>
        <p:spPr>
          <a:xfrm>
            <a:off x="0" y="0"/>
            <a:ext cx="8229600" cy="1143000"/>
          </a:xfrm>
        </p:spPr>
        <p:txBody>
          <a:bodyPr/>
          <a:lstStyle/>
          <a:p>
            <a:pPr eaLnBrk="1" hangingPunct="1">
              <a:defRPr/>
            </a:pPr>
            <a:r>
              <a:rPr lang="en-US" altLang="zh-CN" sz="3075" dirty="0" smtClean="0"/>
              <a:t>Car vs. Vehicle</a:t>
            </a:r>
            <a:endParaRPr lang="zh-CN" altLang="en-US" sz="3075" dirty="0"/>
          </a:p>
        </p:txBody>
      </p:sp>
      <p:sp>
        <p:nvSpPr>
          <p:cNvPr id="7" name="灯片编号占位符 6"/>
          <p:cNvSpPr>
            <a:spLocks noGrp="1"/>
          </p:cNvSpPr>
          <p:nvPr>
            <p:ph type="sldNum" sz="quarter" idx="12"/>
          </p:nvPr>
        </p:nvSpPr>
        <p:spPr/>
        <p:txBody>
          <a:bodyPr/>
          <a:lstStyle/>
          <a:p>
            <a:pPr>
              <a:defRPr/>
            </a:pPr>
            <a:fld id="{77938567-E6B0-4DFE-B7E7-2FE1F0FFE451}" type="slidenum">
              <a:rPr lang="zh-CN" altLang="en-US"/>
              <a:pPr>
                <a:defRPr/>
              </a:pPr>
              <a:t>3</a:t>
            </a:fld>
            <a:endParaRPr lang="zh-CN" altLang="en-US"/>
          </a:p>
        </p:txBody>
      </p:sp>
      <p:sp>
        <p:nvSpPr>
          <p:cNvPr id="4" name="内容占位符 3"/>
          <p:cNvSpPr>
            <a:spLocks noGrp="1"/>
          </p:cNvSpPr>
          <p:nvPr>
            <p:ph sz="half" idx="4294967295"/>
          </p:nvPr>
        </p:nvSpPr>
        <p:spPr>
          <a:xfrm>
            <a:off x="4608513" y="871538"/>
            <a:ext cx="4405312" cy="5986462"/>
          </a:xfrm>
          <a:solidFill>
            <a:schemeClr val="accent3">
              <a:lumMod val="20000"/>
              <a:lumOff val="80000"/>
            </a:schemeClr>
          </a:solidFill>
        </p:spPr>
        <p:txBody>
          <a:bodyPr>
            <a:normAutofit/>
          </a:bodyPr>
          <a:lstStyle/>
          <a:p>
            <a:pPr marL="273844" indent="-191691" eaLnBrk="1" hangingPunct="1">
              <a:defRPr/>
            </a:pPr>
            <a:r>
              <a:rPr lang="en-US" altLang="zh-CN" sz="1400" dirty="0" smtClean="0"/>
              <a:t>public class Vehicle{</a:t>
            </a:r>
            <a:endParaRPr lang="zh-CN" altLang="zh-CN" sz="1400" dirty="0" smtClean="0"/>
          </a:p>
          <a:p>
            <a:pPr marL="273844" indent="-191691" eaLnBrk="1" hangingPunct="1">
              <a:defRPr/>
            </a:pPr>
            <a:r>
              <a:rPr lang="en-US" altLang="zh-CN" sz="1400" dirty="0" smtClean="0">
                <a:solidFill>
                  <a:srgbClr val="FF0000"/>
                </a:solidFill>
              </a:rPr>
              <a:t>    public void setLocation(Point p){</a:t>
            </a:r>
            <a:endParaRPr lang="zh-CN" altLang="zh-CN" sz="1400" dirty="0" smtClean="0">
              <a:solidFill>
                <a:srgbClr val="FF0000"/>
              </a:solidFill>
            </a:endParaRPr>
          </a:p>
          <a:p>
            <a:pPr marL="273844" indent="-191691" eaLnBrk="1" hangingPunct="1">
              <a:defRPr/>
            </a:pPr>
            <a:r>
              <a:rPr lang="en-US" altLang="zh-CN" sz="1400" dirty="0" smtClean="0">
                <a:solidFill>
                  <a:srgbClr val="FF0000"/>
                </a:solidFill>
              </a:rPr>
              <a:t>         currentLocation = p;</a:t>
            </a:r>
            <a:endParaRPr lang="zh-CN" altLang="zh-CN" sz="1400" dirty="0" smtClean="0">
              <a:solidFill>
                <a:srgbClr val="FF0000"/>
              </a:solidFill>
            </a:endParaRPr>
          </a:p>
          <a:p>
            <a:pPr marL="273844" indent="-191691" eaLnBrk="1" hangingPunct="1">
              <a:defRPr/>
            </a:pPr>
            <a:r>
              <a:rPr lang="en-US" altLang="zh-CN" sz="1400" dirty="0" smtClean="0">
                <a:solidFill>
                  <a:srgbClr val="FF0000"/>
                </a:solidFill>
              </a:rPr>
              <a:t>    }</a:t>
            </a:r>
            <a:endParaRPr lang="zh-CN" altLang="zh-CN" sz="1400" dirty="0" smtClean="0">
              <a:solidFill>
                <a:srgbClr val="FF0000"/>
              </a:solidFill>
            </a:endParaRPr>
          </a:p>
          <a:p>
            <a:pPr marL="273844" indent="-191691" eaLnBrk="1" hangingPunct="1">
              <a:defRPr/>
            </a:pPr>
            <a:r>
              <a:rPr lang="en-US" altLang="zh-CN" sz="1400" dirty="0" smtClean="0">
                <a:solidFill>
                  <a:srgbClr val="FF0000"/>
                </a:solidFill>
              </a:rPr>
              <a:t>    public void setLocation(int x, int y){</a:t>
            </a:r>
            <a:endParaRPr lang="zh-CN" altLang="zh-CN" sz="1400" dirty="0" smtClean="0">
              <a:solidFill>
                <a:srgbClr val="FF0000"/>
              </a:solidFill>
            </a:endParaRPr>
          </a:p>
          <a:p>
            <a:pPr marL="273844" indent="-191691" eaLnBrk="1" hangingPunct="1">
              <a:defRPr/>
            </a:pPr>
            <a:r>
              <a:rPr lang="en-US" altLang="zh-CN" sz="1400" dirty="0" smtClean="0">
                <a:solidFill>
                  <a:srgbClr val="FF0000"/>
                </a:solidFill>
              </a:rPr>
              <a:t>         Point p = new Point(x, y);</a:t>
            </a:r>
            <a:endParaRPr lang="zh-CN" altLang="zh-CN" sz="1400" dirty="0" smtClean="0">
              <a:solidFill>
                <a:srgbClr val="FF0000"/>
              </a:solidFill>
            </a:endParaRPr>
          </a:p>
          <a:p>
            <a:pPr marL="273844" indent="-191691" eaLnBrk="1" hangingPunct="1">
              <a:defRPr/>
            </a:pPr>
            <a:r>
              <a:rPr lang="en-US" altLang="zh-CN" sz="1400" dirty="0" smtClean="0">
                <a:solidFill>
                  <a:srgbClr val="FF0000"/>
                </a:solidFill>
              </a:rPr>
              <a:t>         currentLocation = p;</a:t>
            </a:r>
            <a:endParaRPr lang="zh-CN" altLang="zh-CN" sz="1400" dirty="0" smtClean="0">
              <a:solidFill>
                <a:srgbClr val="FF0000"/>
              </a:solidFill>
            </a:endParaRPr>
          </a:p>
          <a:p>
            <a:pPr marL="273844" indent="-191691" eaLnBrk="1" hangingPunct="1">
              <a:defRPr/>
            </a:pPr>
            <a:r>
              <a:rPr lang="en-US" altLang="zh-CN" sz="1400" dirty="0" smtClean="0">
                <a:solidFill>
                  <a:srgbClr val="FF0000"/>
                </a:solidFill>
              </a:rPr>
              <a:t>    }</a:t>
            </a:r>
          </a:p>
          <a:p>
            <a:pPr marL="273844" indent="-191691" eaLnBrk="1" hangingPunct="1">
              <a:defRPr/>
            </a:pPr>
            <a:r>
              <a:rPr lang="en-US" altLang="zh-CN" sz="1400" dirty="0" smtClean="0">
                <a:solidFill>
                  <a:srgbClr val="FF0000"/>
                </a:solidFill>
              </a:rPr>
              <a:t>  //</a:t>
            </a:r>
            <a:r>
              <a:rPr lang="en-US" altLang="zh-CN" sz="1400" dirty="0">
                <a:solidFill>
                  <a:srgbClr val="FF0000"/>
                </a:solidFill>
              </a:rPr>
              <a:t>The current location of this object</a:t>
            </a:r>
            <a:endParaRPr lang="zh-CN" altLang="zh-CN" sz="1400" dirty="0">
              <a:solidFill>
                <a:srgbClr val="FF0000"/>
              </a:solidFill>
            </a:endParaRPr>
          </a:p>
          <a:p>
            <a:pPr marL="273844" indent="-191691" eaLnBrk="1" hangingPunct="1">
              <a:defRPr/>
            </a:pPr>
            <a:r>
              <a:rPr lang="en-US" altLang="zh-CN" sz="1400" dirty="0" smtClean="0">
                <a:solidFill>
                  <a:srgbClr val="FF0000"/>
                </a:solidFill>
              </a:rPr>
              <a:t>    Point currentLocation;</a:t>
            </a:r>
            <a:r>
              <a:rPr lang="en-US" altLang="zh-CN" sz="1400" dirty="0" smtClean="0"/>
              <a:t>	</a:t>
            </a:r>
          </a:p>
          <a:p>
            <a:pPr marL="273844" indent="-191691" eaLnBrk="1" hangingPunct="1">
              <a:defRPr/>
            </a:pPr>
            <a:r>
              <a:rPr lang="en-US" altLang="zh-CN" sz="1400" dirty="0" smtClean="0"/>
              <a:t>}</a:t>
            </a:r>
            <a:endParaRPr lang="zh-CN" altLang="zh-CN" sz="1400" dirty="0" smtClean="0"/>
          </a:p>
          <a:p>
            <a:pPr marL="273844" indent="-191691" eaLnBrk="1" hangingPunct="1">
              <a:defRPr/>
            </a:pPr>
            <a:endParaRPr lang="en-US" altLang="zh-CN" sz="1300" dirty="0" smtClean="0"/>
          </a:p>
          <a:p>
            <a:pPr marL="273844" indent="-191691" eaLnBrk="1" hangingPunct="1">
              <a:defRPr/>
            </a:pPr>
            <a:endParaRPr lang="en-US" altLang="zh-CN" sz="1300" dirty="0" smtClean="0"/>
          </a:p>
          <a:p>
            <a:pPr marL="273844" indent="-191691" eaLnBrk="1" hangingPunct="1">
              <a:defRPr/>
            </a:pPr>
            <a:endParaRPr lang="en-US" altLang="zh-CN" sz="1300" dirty="0" smtClean="0"/>
          </a:p>
          <a:p>
            <a:pPr marL="273844" indent="-191691" eaLnBrk="1" hangingPunct="1">
              <a:defRPr/>
            </a:pPr>
            <a:r>
              <a:rPr lang="en-US" altLang="zh-CN" sz="1300" dirty="0" smtClean="0"/>
              <a:t>It can be seen that Vehicle and Car have common attributes and behaviors.</a:t>
            </a:r>
            <a:endParaRPr lang="zh-CN" altLang="en-US" sz="1300" dirty="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p:txBody>
          <a:bodyPr/>
          <a:lstStyle/>
          <a:p>
            <a:pPr eaLnBrk="1" hangingPunct="1"/>
            <a:r>
              <a:rPr lang="en-US" altLang="zh-CN" sz="2400" smtClean="0"/>
              <a:t>Overloading </a:t>
            </a:r>
            <a:r>
              <a:rPr lang="zh-CN" altLang="en-US" sz="2400" smtClean="0"/>
              <a:t>重载</a:t>
            </a:r>
            <a:endParaRPr lang="en-US" altLang="zh-CN" sz="2400" smtClean="0"/>
          </a:p>
          <a:p>
            <a:pPr lvl="1" eaLnBrk="1" hangingPunct="1"/>
            <a:r>
              <a:rPr lang="en-US" altLang="zh-CN" sz="2100" smtClean="0"/>
              <a:t>public class A {</a:t>
            </a:r>
            <a:endParaRPr lang="zh-CN" altLang="zh-CN" sz="2100" smtClean="0"/>
          </a:p>
          <a:p>
            <a:pPr lvl="1" eaLnBrk="1" hangingPunct="1"/>
            <a:r>
              <a:rPr lang="en-US" altLang="zh-CN" sz="2100" smtClean="0"/>
              <a:t>  ...</a:t>
            </a:r>
            <a:endParaRPr lang="zh-CN" altLang="zh-CN" sz="2100" smtClean="0"/>
          </a:p>
          <a:p>
            <a:pPr lvl="1" eaLnBrk="1" hangingPunct="1"/>
            <a:r>
              <a:rPr lang="en-US" altLang="zh-CN" sz="2100" smtClean="0"/>
              <a:t>  void doSomething () {..}</a:t>
            </a:r>
            <a:endParaRPr lang="zh-CN" altLang="zh-CN" sz="2100" smtClean="0"/>
          </a:p>
          <a:p>
            <a:pPr lvl="1" eaLnBrk="1" hangingPunct="1"/>
            <a:r>
              <a:rPr lang="en-US" altLang="zh-CN" sz="2100" smtClean="0"/>
              <a:t>  void doSomething (int i) {..}</a:t>
            </a:r>
            <a:endParaRPr lang="zh-CN" altLang="zh-CN" sz="2100" smtClean="0"/>
          </a:p>
          <a:p>
            <a:pPr lvl="1" eaLnBrk="1" hangingPunct="1"/>
            <a:r>
              <a:rPr lang="en-US" altLang="zh-CN" sz="2100" smtClean="0"/>
              <a:t>  void doSomething (float x) {..}</a:t>
            </a:r>
            <a:endParaRPr lang="zh-CN" altLang="zh-CN" sz="2100" smtClean="0"/>
          </a:p>
          <a:p>
            <a:pPr lvl="1" eaLnBrk="1" hangingPunct="1"/>
            <a:r>
              <a:rPr lang="en-US" altLang="zh-CN" sz="2100" smtClean="0"/>
              <a:t>  void doSomething (float x, float y) {..}</a:t>
            </a:r>
            <a:endParaRPr lang="zh-CN" altLang="zh-CN" sz="2100" smtClean="0"/>
          </a:p>
          <a:p>
            <a:pPr lvl="1" eaLnBrk="1" hangingPunct="1"/>
            <a:r>
              <a:rPr lang="en-US" altLang="zh-CN" sz="2100" smtClean="0"/>
              <a:t>}</a:t>
            </a:r>
            <a:endParaRPr lang="zh-CN" altLang="zh-CN" sz="2100" smtClean="0"/>
          </a:p>
        </p:txBody>
      </p:sp>
      <p:sp>
        <p:nvSpPr>
          <p:cNvPr id="2" name="标题 1"/>
          <p:cNvSpPr>
            <a:spLocks noGrp="1"/>
          </p:cNvSpPr>
          <p:nvPr>
            <p:ph type="title"/>
          </p:nvPr>
        </p:nvSpPr>
        <p:spPr/>
        <p:txBody>
          <a:bodyPr/>
          <a:lstStyle/>
          <a:p>
            <a:pPr eaLnBrk="1" hangingPunct="1">
              <a:defRPr/>
            </a:pPr>
            <a:r>
              <a:rPr lang="en-US" altLang="zh-CN" sz="3075" dirty="0" smtClean="0"/>
              <a:t>Overloading and Overriding</a:t>
            </a:r>
            <a:endParaRPr lang="zh-CN" altLang="en-US" sz="3075" dirty="0"/>
          </a:p>
        </p:txBody>
      </p:sp>
      <p:sp>
        <p:nvSpPr>
          <p:cNvPr id="7" name="灯片编号占位符 6"/>
          <p:cNvSpPr>
            <a:spLocks noGrp="1"/>
          </p:cNvSpPr>
          <p:nvPr>
            <p:ph type="sldNum" sz="quarter" idx="12"/>
          </p:nvPr>
        </p:nvSpPr>
        <p:spPr/>
        <p:txBody>
          <a:bodyPr/>
          <a:lstStyle/>
          <a:p>
            <a:pPr>
              <a:defRPr/>
            </a:pPr>
            <a:fld id="{67F4856C-21C1-41F5-88D1-34623C804944}" type="slidenum">
              <a:rPr lang="zh-CN" altLang="en-US"/>
              <a:pPr>
                <a:defRPr/>
              </a:pPr>
              <a:t>30</a:t>
            </a:fld>
            <a:endParaRPr lang="zh-CN" altLang="en-US"/>
          </a:p>
        </p:txBody>
      </p:sp>
      <p:pic>
        <p:nvPicPr>
          <p:cNvPr id="450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437063"/>
            <a:ext cx="7848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Overriding</a:t>
            </a:r>
            <a:r>
              <a:rPr lang="zh-CN" altLang="en-US" sz="2025" dirty="0"/>
              <a:t>覆盖</a:t>
            </a:r>
            <a:endParaRPr lang="en-US" altLang="zh-CN" sz="2025" dirty="0" smtClean="0"/>
          </a:p>
          <a:p>
            <a:pPr marL="465535" lvl="1" eaLnBrk="1" hangingPunct="1">
              <a:spcBef>
                <a:spcPts val="244"/>
              </a:spcBef>
              <a:defRPr/>
            </a:pPr>
            <a:r>
              <a:rPr lang="en-US" altLang="zh-CN" sz="1725" dirty="0" smtClean="0"/>
              <a:t>public class B extends A{</a:t>
            </a:r>
            <a:endParaRPr lang="zh-CN" altLang="zh-CN" sz="1725" dirty="0" smtClean="0"/>
          </a:p>
          <a:p>
            <a:pPr marL="465535" lvl="1" eaLnBrk="1" hangingPunct="1">
              <a:spcBef>
                <a:spcPts val="244"/>
              </a:spcBef>
              <a:defRPr/>
            </a:pPr>
            <a:r>
              <a:rPr lang="en-US" altLang="zh-CN" sz="1725" dirty="0" smtClean="0"/>
              <a:t>  ...</a:t>
            </a:r>
            <a:endParaRPr lang="zh-CN" altLang="zh-CN" sz="1725" dirty="0" smtClean="0"/>
          </a:p>
          <a:p>
            <a:pPr marL="465535" lvl="1" eaLnBrk="1" hangingPunct="1">
              <a:spcBef>
                <a:spcPts val="244"/>
              </a:spcBef>
              <a:defRPr/>
            </a:pPr>
            <a:r>
              <a:rPr lang="en-US" altLang="zh-CN" sz="1725" dirty="0" smtClean="0"/>
              <a:t>  void </a:t>
            </a:r>
            <a:r>
              <a:rPr lang="en-US" altLang="zh-CN" sz="1725" dirty="0" err="1" smtClean="0"/>
              <a:t>doSomething</a:t>
            </a:r>
            <a:r>
              <a:rPr lang="en-US" altLang="zh-CN" sz="1725" dirty="0" smtClean="0"/>
              <a:t> (int </a:t>
            </a:r>
            <a:r>
              <a:rPr lang="en-US" altLang="zh-CN" sz="1725" dirty="0" err="1" smtClean="0"/>
              <a:t>i</a:t>
            </a:r>
            <a:r>
              <a:rPr lang="en-US" altLang="zh-CN" sz="1725" dirty="0" smtClean="0"/>
              <a:t>){  }</a:t>
            </a:r>
            <a:endParaRPr lang="zh-CN" altLang="zh-CN" sz="1725" dirty="0" smtClean="0"/>
          </a:p>
          <a:p>
            <a:pPr marL="465535" lvl="1" eaLnBrk="1" hangingPunct="1">
              <a:spcBef>
                <a:spcPts val="244"/>
              </a:spcBef>
              <a:defRPr/>
            </a:pPr>
            <a:r>
              <a:rPr lang="en-US" altLang="zh-CN" sz="1725" dirty="0" smtClean="0"/>
              <a:t>  void </a:t>
            </a:r>
            <a:r>
              <a:rPr lang="en-US" altLang="zh-CN" sz="1725" dirty="0" err="1" smtClean="0"/>
              <a:t>doSomething</a:t>
            </a:r>
            <a:r>
              <a:rPr lang="en-US" altLang="zh-CN" sz="1725" dirty="0" smtClean="0"/>
              <a:t> (float x, float y){  }</a:t>
            </a:r>
            <a:endParaRPr lang="zh-CN" altLang="zh-CN" sz="1725" dirty="0" smtClean="0"/>
          </a:p>
          <a:p>
            <a:pPr marL="465535" lvl="1" eaLnBrk="1" hangingPunct="1">
              <a:spcBef>
                <a:spcPts val="244"/>
              </a:spcBef>
              <a:defRPr/>
            </a:pPr>
            <a:r>
              <a:rPr lang="en-US" altLang="zh-CN" sz="1725" dirty="0" smtClean="0"/>
              <a:t>}</a:t>
            </a:r>
            <a:endParaRPr lang="zh-CN" altLang="zh-CN" sz="1725" dirty="0" smtClean="0"/>
          </a:p>
          <a:p>
            <a:pPr marL="465535" lvl="1" eaLnBrk="1" hangingPunct="1">
              <a:spcBef>
                <a:spcPts val="244"/>
              </a:spcBef>
              <a:defRPr/>
            </a:pPr>
            <a:r>
              <a:rPr lang="en-US" altLang="zh-CN" sz="1725" dirty="0" smtClean="0"/>
              <a:t>public class C extends B {</a:t>
            </a:r>
            <a:endParaRPr lang="zh-CN" altLang="zh-CN" sz="1725" dirty="0" smtClean="0"/>
          </a:p>
          <a:p>
            <a:pPr marL="465535" lvl="1" eaLnBrk="1" hangingPunct="1">
              <a:spcBef>
                <a:spcPts val="244"/>
              </a:spcBef>
              <a:defRPr/>
            </a:pPr>
            <a:r>
              <a:rPr lang="en-US" altLang="zh-CN" sz="1725" dirty="0" smtClean="0"/>
              <a:t>  void </a:t>
            </a:r>
            <a:r>
              <a:rPr lang="en-US" altLang="zh-CN" sz="1725" dirty="0" err="1" smtClean="0"/>
              <a:t>doSomething</a:t>
            </a:r>
            <a:r>
              <a:rPr lang="en-US" altLang="zh-CN" sz="1725" dirty="0" smtClean="0"/>
              <a:t> (int </a:t>
            </a:r>
            <a:r>
              <a:rPr lang="en-US" altLang="zh-CN" sz="1725" dirty="0" err="1" smtClean="0"/>
              <a:t>i</a:t>
            </a:r>
            <a:r>
              <a:rPr lang="en-US" altLang="zh-CN" sz="1725" dirty="0" smtClean="0"/>
              <a:t>){  }</a:t>
            </a:r>
            <a:endParaRPr lang="zh-CN" altLang="zh-CN" sz="1725" dirty="0" smtClean="0"/>
          </a:p>
          <a:p>
            <a:pPr marL="465535" lvl="1" eaLnBrk="1" hangingPunct="1">
              <a:spcBef>
                <a:spcPts val="244"/>
              </a:spcBef>
              <a:defRPr/>
            </a:pPr>
            <a:r>
              <a:rPr lang="en-US" altLang="zh-CN" sz="1725" dirty="0" smtClean="0"/>
              <a:t>}</a:t>
            </a:r>
            <a:endParaRPr lang="zh-CN" altLang="zh-CN" sz="17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a:t>Overloading and Overriding</a:t>
            </a:r>
            <a:endParaRPr lang="zh-CN" altLang="en-US" sz="3075" dirty="0"/>
          </a:p>
        </p:txBody>
      </p:sp>
      <p:sp>
        <p:nvSpPr>
          <p:cNvPr id="7" name="灯片编号占位符 6"/>
          <p:cNvSpPr>
            <a:spLocks noGrp="1"/>
          </p:cNvSpPr>
          <p:nvPr>
            <p:ph type="sldNum" sz="quarter" idx="12"/>
          </p:nvPr>
        </p:nvSpPr>
        <p:spPr/>
        <p:txBody>
          <a:bodyPr/>
          <a:lstStyle/>
          <a:p>
            <a:pPr>
              <a:defRPr/>
            </a:pPr>
            <a:fld id="{DD1E4F7D-581D-4C0C-9460-E87BF07C8138}" type="slidenum">
              <a:rPr lang="zh-CN" altLang="en-US"/>
              <a:pPr>
                <a:defRPr/>
              </a:pPr>
              <a:t>31</a:t>
            </a:fld>
            <a:endParaRPr lang="zh-CN" altLang="en-US"/>
          </a:p>
        </p:txBody>
      </p:sp>
      <p:sp>
        <p:nvSpPr>
          <p:cNvPr id="46085" name="内容占位符 3"/>
          <p:cNvSpPr>
            <a:spLocks noGrp="1"/>
          </p:cNvSpPr>
          <p:nvPr>
            <p:ph sz="half" idx="4294967295"/>
          </p:nvPr>
        </p:nvSpPr>
        <p:spPr>
          <a:xfrm>
            <a:off x="4822825" y="1125538"/>
            <a:ext cx="4321175" cy="2016125"/>
          </a:xfrm>
        </p:spPr>
        <p:txBody>
          <a:bodyPr/>
          <a:lstStyle/>
          <a:p>
            <a:pPr eaLnBrk="1" hangingPunct="1"/>
            <a:r>
              <a:rPr lang="en-US" altLang="zh-CN" smtClean="0"/>
              <a:t>The methods of the base class and subclasses are overridden vertically below the base class:</a:t>
            </a:r>
            <a:endParaRPr lang="zh-CN" altLang="zh-CN" smtClean="0"/>
          </a:p>
          <a:p>
            <a:pPr eaLnBrk="1" hangingPunct="1"/>
            <a:endParaRPr lang="zh-CN" altLang="en-US" smtClean="0"/>
          </a:p>
        </p:txBody>
      </p:sp>
      <p:pic>
        <p:nvPicPr>
          <p:cNvPr id="460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4773613"/>
            <a:ext cx="65913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600" dirty="0" smtClean="0"/>
              <a:t>4.4 Upcasting and </a:t>
            </a:r>
            <a:r>
              <a:rPr lang="en-US" altLang="zh-CN" sz="3600" dirty="0" err="1" smtClean="0"/>
              <a:t>Downcasting</a:t>
            </a:r>
            <a:r>
              <a:rPr lang="en-US" altLang="zh-CN" sz="3600" dirty="0" smtClean="0"/>
              <a:t/>
            </a:r>
            <a:br>
              <a:rPr lang="en-US" altLang="zh-CN" sz="3600" dirty="0" smtClean="0"/>
            </a:br>
            <a:r>
              <a:rPr lang="zh-CN" altLang="en-US" sz="3200" dirty="0"/>
              <a:t>向上转型和向下</a:t>
            </a:r>
            <a:r>
              <a:rPr lang="zh-CN" altLang="en-US" sz="3200" dirty="0" smtClean="0"/>
              <a:t>转型</a:t>
            </a:r>
            <a:endParaRPr lang="zh-CN" altLang="en-US" sz="3600"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Upcasting and downcasting are important features of Java, which allow us to build complicated programs using simple syntax. </a:t>
            </a:r>
          </a:p>
          <a:p>
            <a:pPr marL="273844" indent="-191691" eaLnBrk="1" hangingPunct="1">
              <a:defRPr/>
            </a:pPr>
            <a:r>
              <a:rPr lang="en-US" altLang="zh-CN" sz="2025" dirty="0" smtClean="0"/>
              <a:t>Java permits an object of a subclass type to be referred to as an object of any superclass type. This is called </a:t>
            </a:r>
            <a:r>
              <a:rPr lang="en-US" altLang="zh-CN" sz="2025" b="1" dirty="0" err="1" smtClean="0"/>
              <a:t>upcasting</a:t>
            </a:r>
            <a:r>
              <a:rPr lang="en-US" altLang="zh-CN" sz="2025" dirty="0" smtClean="0"/>
              <a:t>.</a:t>
            </a:r>
          </a:p>
          <a:p>
            <a:pPr marL="465535" lvl="1" eaLnBrk="1" hangingPunct="1">
              <a:spcBef>
                <a:spcPts val="244"/>
              </a:spcBef>
              <a:defRPr/>
            </a:pPr>
            <a:r>
              <a:rPr lang="zh-CN" altLang="en-US" sz="1725" dirty="0" smtClean="0"/>
              <a:t>将子类对象看做父类对象称之为向上转型</a:t>
            </a:r>
            <a:endParaRPr lang="en-US" altLang="zh-CN" sz="1725" dirty="0" smtClean="0"/>
          </a:p>
          <a:p>
            <a:pPr marL="465535" lvl="1" eaLnBrk="1" hangingPunct="1">
              <a:spcBef>
                <a:spcPts val="244"/>
              </a:spcBef>
              <a:defRPr/>
            </a:pPr>
            <a:r>
              <a:rPr lang="zh-CN" altLang="en-US" sz="1725" dirty="0"/>
              <a:t>反之</a:t>
            </a:r>
            <a:r>
              <a:rPr lang="zh-CN" altLang="en-US" sz="1725" dirty="0" smtClean="0"/>
              <a:t>为向下转型</a:t>
            </a:r>
            <a:endParaRPr lang="en-US" altLang="zh-CN" sz="1725" dirty="0"/>
          </a:p>
          <a:p>
            <a:pPr marL="273844" indent="-191691" eaLnBrk="1" hangingPunct="1">
              <a:defRPr/>
            </a:pPr>
            <a:r>
              <a:rPr lang="en-US" altLang="zh-CN" sz="2025" dirty="0" err="1"/>
              <a:t>Upcasting</a:t>
            </a:r>
            <a:r>
              <a:rPr lang="en-US" altLang="zh-CN" sz="2025" dirty="0"/>
              <a:t> is done automatically, </a:t>
            </a:r>
            <a:r>
              <a:rPr lang="zh-CN" altLang="en-US" sz="2025" dirty="0" smtClean="0"/>
              <a:t>向上转型自动完成</a:t>
            </a:r>
            <a:endParaRPr lang="en-US" altLang="zh-CN" sz="2025" dirty="0"/>
          </a:p>
          <a:p>
            <a:pPr marL="273844" indent="-191691" eaLnBrk="1" hangingPunct="1">
              <a:defRPr/>
            </a:pPr>
            <a:r>
              <a:rPr lang="en-US" altLang="zh-CN" sz="2025" dirty="0" err="1"/>
              <a:t>Downcasting</a:t>
            </a:r>
            <a:r>
              <a:rPr lang="en-US" altLang="zh-CN" sz="2025" dirty="0"/>
              <a:t> is done manually. </a:t>
            </a:r>
            <a:r>
              <a:rPr lang="zh-CN" altLang="en-US" sz="2025" dirty="0"/>
              <a:t>向下</a:t>
            </a:r>
            <a:r>
              <a:rPr lang="zh-CN" altLang="en-US" sz="2025" dirty="0" smtClean="0"/>
              <a:t>转型需通过强制转换手工完成</a:t>
            </a:r>
            <a:endParaRPr lang="en-US" altLang="zh-CN" sz="2025" dirty="0"/>
          </a:p>
          <a:p>
            <a:pPr marL="465535" lvl="1" eaLnBrk="1" hangingPunct="1">
              <a:spcBef>
                <a:spcPts val="244"/>
              </a:spcBef>
              <a:defRPr/>
            </a:pPr>
            <a:endParaRPr lang="en-US" altLang="zh-CN" sz="1725" dirty="0"/>
          </a:p>
        </p:txBody>
      </p:sp>
      <p:sp>
        <p:nvSpPr>
          <p:cNvPr id="6" name="灯片编号占位符 5"/>
          <p:cNvSpPr>
            <a:spLocks noGrp="1"/>
          </p:cNvSpPr>
          <p:nvPr>
            <p:ph type="sldNum" sz="quarter" idx="12"/>
          </p:nvPr>
        </p:nvSpPr>
        <p:spPr/>
        <p:txBody>
          <a:bodyPr/>
          <a:lstStyle/>
          <a:p>
            <a:pPr>
              <a:defRPr/>
            </a:pPr>
            <a:fld id="{C42DB1FB-A328-4491-A5E8-FEC8C211DBCD}" type="slidenum">
              <a:rPr lang="zh-CN" altLang="en-US"/>
              <a:pPr>
                <a:defRPr/>
              </a:pPr>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p:txBody>
          <a:bodyPr/>
          <a:lstStyle/>
          <a:p>
            <a:pPr eaLnBrk="1" hangingPunct="1"/>
            <a:r>
              <a:rPr lang="en-US" altLang="zh-CN" sz="2800" smtClean="0"/>
              <a:t>Car a = new Car ();</a:t>
            </a:r>
            <a:endParaRPr lang="zh-CN" altLang="zh-CN" sz="2800" smtClean="0"/>
          </a:p>
          <a:p>
            <a:pPr eaLnBrk="1" hangingPunct="1"/>
            <a:r>
              <a:rPr lang="en-US" altLang="zh-CN" sz="2800" smtClean="0"/>
              <a:t>Vehicle s = a;</a:t>
            </a:r>
            <a:endParaRPr lang="zh-CN" altLang="zh-CN" sz="2800" smtClean="0"/>
          </a:p>
          <a:p>
            <a:pPr eaLnBrk="1" hangingPunct="1"/>
            <a:endParaRPr lang="zh-CN" altLang="en-US" sz="2800" smtClean="0"/>
          </a:p>
        </p:txBody>
      </p:sp>
      <p:sp>
        <p:nvSpPr>
          <p:cNvPr id="2" name="标题 1"/>
          <p:cNvSpPr>
            <a:spLocks noGrp="1"/>
          </p:cNvSpPr>
          <p:nvPr>
            <p:ph type="title"/>
          </p:nvPr>
        </p:nvSpPr>
        <p:spPr/>
        <p:txBody>
          <a:bodyPr/>
          <a:lstStyle/>
          <a:p>
            <a:pPr eaLnBrk="1" hangingPunct="1">
              <a:defRPr/>
            </a:pPr>
            <a:r>
              <a:rPr lang="en-US" altLang="zh-CN" sz="3075" dirty="0" smtClean="0"/>
              <a:t>4.4 Upcasting and Downcasting</a:t>
            </a:r>
            <a:endParaRPr lang="zh-CN" altLang="en-US" sz="3075" dirty="0"/>
          </a:p>
        </p:txBody>
      </p:sp>
      <p:sp>
        <p:nvSpPr>
          <p:cNvPr id="7" name="灯片编号占位符 6"/>
          <p:cNvSpPr>
            <a:spLocks noGrp="1"/>
          </p:cNvSpPr>
          <p:nvPr>
            <p:ph type="sldNum" sz="quarter" idx="12"/>
          </p:nvPr>
        </p:nvSpPr>
        <p:spPr/>
        <p:txBody>
          <a:bodyPr/>
          <a:lstStyle/>
          <a:p>
            <a:pPr>
              <a:defRPr/>
            </a:pPr>
            <a:fld id="{E42A55A5-E53B-46F2-A3AE-DAC9055C215C}" type="slidenum">
              <a:rPr lang="zh-CN" altLang="en-US"/>
              <a:pPr>
                <a:defRPr/>
              </a:pPr>
              <a:t>33</a:t>
            </a:fld>
            <a:endParaRPr lang="zh-CN" altLang="en-US"/>
          </a:p>
        </p:txBody>
      </p:sp>
      <p:sp>
        <p:nvSpPr>
          <p:cNvPr id="48133" name="内容占位符 3"/>
          <p:cNvSpPr>
            <a:spLocks noGrp="1"/>
          </p:cNvSpPr>
          <p:nvPr>
            <p:ph sz="half" idx="4294967295"/>
          </p:nvPr>
        </p:nvSpPr>
        <p:spPr>
          <a:xfrm>
            <a:off x="5105400" y="1481138"/>
            <a:ext cx="4038600" cy="4525962"/>
          </a:xfrm>
        </p:spPr>
        <p:txBody>
          <a:bodyPr/>
          <a:lstStyle/>
          <a:p>
            <a:pPr eaLnBrk="1" hangingPunct="1"/>
            <a:r>
              <a:rPr lang="en-US" altLang="zh-CN" sz="2400" smtClean="0"/>
              <a:t>In order to upcast the Car object, it just needs assignment from the object reference to a variable with Vehicle type. </a:t>
            </a:r>
            <a:endParaRPr lang="zh-CN" altLang="en-US" sz="2400" smtClean="0"/>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4.4 Upcasting and Downcasting</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Note that a client cannot visit the member variables within the subclass by a superclass reference, but can visit the methods belonging to the subclass.</a:t>
            </a:r>
          </a:p>
          <a:p>
            <a:pPr marL="465535" lvl="1" eaLnBrk="1" hangingPunct="1">
              <a:spcBef>
                <a:spcPts val="244"/>
              </a:spcBef>
              <a:defRPr/>
            </a:pPr>
            <a:r>
              <a:rPr lang="zh-CN" altLang="en-US" sz="1725" dirty="0" smtClean="0"/>
              <a:t>被转型的对象使用父类的引用无法访问子类的成员变量，但可以访问子类的成员方法</a:t>
            </a:r>
            <a:endParaRPr lang="en-US" altLang="zh-CN" sz="1725" dirty="0" smtClean="0"/>
          </a:p>
        </p:txBody>
      </p:sp>
      <p:sp>
        <p:nvSpPr>
          <p:cNvPr id="6" name="灯片编号占位符 5"/>
          <p:cNvSpPr>
            <a:spLocks noGrp="1"/>
          </p:cNvSpPr>
          <p:nvPr>
            <p:ph type="sldNum" sz="quarter" idx="12"/>
          </p:nvPr>
        </p:nvSpPr>
        <p:spPr/>
        <p:txBody>
          <a:bodyPr/>
          <a:lstStyle/>
          <a:p>
            <a:pPr>
              <a:defRPr/>
            </a:pPr>
            <a:fld id="{6F285266-13FF-4668-9E53-40F6F8E29C20}" type="slidenum">
              <a:rPr lang="zh-CN" altLang="en-US"/>
              <a:pPr>
                <a:defRPr/>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138"/>
            <a:ext cx="8229600" cy="5376862"/>
          </a:xfrm>
          <a:solidFill>
            <a:schemeClr val="bg1"/>
          </a:solidFill>
        </p:spPr>
        <p:txBody>
          <a:bodyPr>
            <a:normAutofit fontScale="85000" lnSpcReduction="20000"/>
          </a:bodyPr>
          <a:lstStyle/>
          <a:p>
            <a:pPr marL="273844" indent="-191691" eaLnBrk="1" hangingPunct="1">
              <a:defRPr/>
            </a:pPr>
            <a:r>
              <a:rPr lang="en-US" altLang="zh-CN" sz="2025" dirty="0" smtClean="0"/>
              <a:t>class P {</a:t>
            </a:r>
            <a:endParaRPr lang="zh-CN" altLang="zh-CN" sz="2025" dirty="0" smtClean="0"/>
          </a:p>
          <a:p>
            <a:pPr marL="273844" indent="-191691" eaLnBrk="1" hangingPunct="1">
              <a:defRPr/>
            </a:pPr>
            <a:r>
              <a:rPr lang="en-US" altLang="zh-CN" sz="2025" dirty="0" smtClean="0"/>
              <a:t>    int </a:t>
            </a:r>
            <a:r>
              <a:rPr lang="en-US" altLang="zh-CN" sz="2025" dirty="0" err="1" smtClean="0"/>
              <a:t>i</a:t>
            </a:r>
            <a:r>
              <a:rPr lang="en-US" altLang="zh-CN" sz="2025" dirty="0" smtClean="0"/>
              <a:t> = 8;</a:t>
            </a:r>
            <a:endParaRPr lang="zh-CN" altLang="zh-CN" sz="2025" dirty="0" smtClean="0"/>
          </a:p>
          <a:p>
            <a:pPr marL="273844" indent="-191691" eaLnBrk="1" hangingPunct="1">
              <a:defRPr/>
            </a:pPr>
            <a:r>
              <a:rPr lang="en-US" altLang="zh-CN" sz="2025" dirty="0" smtClean="0"/>
              <a:t>    P(){</a:t>
            </a:r>
            <a:endParaRPr lang="zh-CN" altLang="zh-CN" sz="2025" dirty="0" smtClean="0"/>
          </a:p>
          <a:p>
            <a:pPr marL="273844" indent="-191691" eaLnBrk="1" hangingPunct="1">
              <a:defRPr/>
            </a:pPr>
            <a:r>
              <a:rPr lang="en-US" altLang="zh-CN" sz="2025" dirty="0" smtClean="0"/>
              <a:t>        aMethod();</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public void aMethod(){</a:t>
            </a:r>
            <a:endParaRPr lang="zh-CN" altLang="zh-CN" sz="2025" dirty="0" smtClean="0"/>
          </a:p>
          <a:p>
            <a:pPr marL="273844" indent="-191691" eaLnBrk="1" hangingPunct="1">
              <a:defRPr/>
            </a:pPr>
            <a:r>
              <a:rPr lang="en-US" altLang="zh-CN" sz="2025" dirty="0" smtClean="0"/>
              <a:t>        System.out.println("I am a method in P.");</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public class C extends P{</a:t>
            </a:r>
            <a:endParaRPr lang="zh-CN" altLang="zh-CN" sz="2025" dirty="0" smtClean="0"/>
          </a:p>
          <a:p>
            <a:pPr marL="273844" indent="-191691" eaLnBrk="1" hangingPunct="1">
              <a:defRPr/>
            </a:pPr>
            <a:r>
              <a:rPr lang="en-US" altLang="zh-CN" sz="2025" dirty="0" smtClean="0"/>
              <a:t>    int </a:t>
            </a:r>
            <a:r>
              <a:rPr lang="en-US" altLang="zh-CN" sz="2025" dirty="0" err="1" smtClean="0"/>
              <a:t>i</a:t>
            </a:r>
            <a:r>
              <a:rPr lang="en-US" altLang="zh-CN" sz="2025" dirty="0" smtClean="0"/>
              <a:t> = 9;</a:t>
            </a:r>
            <a:endParaRPr lang="zh-CN" altLang="zh-CN" sz="2025" dirty="0" smtClean="0"/>
          </a:p>
          <a:p>
            <a:pPr marL="273844" indent="-191691" eaLnBrk="1" hangingPunct="1">
              <a:defRPr/>
            </a:pPr>
            <a:r>
              <a:rPr lang="en-US" altLang="zh-CN" sz="2025" dirty="0" smtClean="0"/>
              <a:t>    public static void main(String </a:t>
            </a:r>
            <a:r>
              <a:rPr lang="en-US" altLang="zh-CN" sz="2025" dirty="0" err="1" smtClean="0"/>
              <a:t>argv</a:t>
            </a:r>
            <a:r>
              <a:rPr lang="en-US" altLang="zh-CN" sz="2025" dirty="0" smtClean="0"/>
              <a:t>[]){</a:t>
            </a:r>
            <a:endParaRPr lang="zh-CN" altLang="zh-CN" sz="2025" dirty="0" smtClean="0"/>
          </a:p>
          <a:p>
            <a:pPr marL="273844" indent="-191691" eaLnBrk="1" hangingPunct="1">
              <a:defRPr/>
            </a:pPr>
            <a:r>
              <a:rPr lang="en-US" altLang="zh-CN" sz="2025" dirty="0" smtClean="0"/>
              <a:t>        P </a:t>
            </a:r>
            <a:r>
              <a:rPr lang="en-US" altLang="zh-CN" sz="2025" dirty="0" err="1" smtClean="0"/>
              <a:t>p</a:t>
            </a:r>
            <a:r>
              <a:rPr lang="en-US" altLang="zh-CN" sz="2025" dirty="0" smtClean="0"/>
              <a:t> = new C();</a:t>
            </a:r>
            <a:endParaRPr lang="zh-CN" altLang="zh-CN" sz="2025" dirty="0" smtClean="0"/>
          </a:p>
          <a:p>
            <a:pPr marL="273844" indent="-191691" eaLnBrk="1" hangingPunct="1">
              <a:defRPr/>
            </a:pPr>
            <a:r>
              <a:rPr lang="en-US" altLang="zh-CN" sz="2025" dirty="0" smtClean="0"/>
              <a:t>        System.out.println(</a:t>
            </a:r>
            <a:r>
              <a:rPr lang="en-US" altLang="zh-CN" sz="2025" dirty="0" err="1" smtClean="0"/>
              <a:t>p.i</a:t>
            </a:r>
            <a:r>
              <a:rPr lang="en-US" altLang="zh-CN" sz="2025" dirty="0" smtClean="0"/>
              <a:t>);</a:t>
            </a:r>
            <a:endParaRPr lang="zh-CN" altLang="zh-CN" sz="2025" dirty="0" smtClean="0"/>
          </a:p>
          <a:p>
            <a:pPr marL="273844" indent="-191691" eaLnBrk="1" hangingPunct="1">
              <a:defRPr/>
            </a:pPr>
            <a:r>
              <a:rPr lang="en-US" altLang="zh-CN" sz="2025" dirty="0" smtClean="0"/>
              <a:t>        </a:t>
            </a:r>
            <a:r>
              <a:rPr lang="en-US" altLang="zh-CN" sz="2025" dirty="0" err="1" smtClean="0"/>
              <a:t>p.aMethod</a:t>
            </a:r>
            <a:r>
              <a:rPr lang="en-US" altLang="zh-CN" sz="2025" dirty="0" smtClean="0"/>
              <a:t>();</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public void aMethod(){</a:t>
            </a:r>
            <a:endParaRPr lang="zh-CN" altLang="zh-CN" sz="2025" dirty="0" smtClean="0"/>
          </a:p>
          <a:p>
            <a:pPr marL="273844" indent="-191691" eaLnBrk="1" hangingPunct="1">
              <a:defRPr/>
            </a:pPr>
            <a:r>
              <a:rPr lang="en-US" altLang="zh-CN" sz="2025" dirty="0" smtClean="0"/>
              <a:t>        System.out.println("I am a method in C.");</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4.4 Upcasting and Downcasting</a:t>
            </a:r>
            <a:endParaRPr lang="zh-CN" altLang="en-US" sz="3075" dirty="0"/>
          </a:p>
        </p:txBody>
      </p:sp>
      <p:sp>
        <p:nvSpPr>
          <p:cNvPr id="7" name="灯片编号占位符 6"/>
          <p:cNvSpPr>
            <a:spLocks noGrp="1"/>
          </p:cNvSpPr>
          <p:nvPr>
            <p:ph type="sldNum" sz="quarter" idx="12"/>
          </p:nvPr>
        </p:nvSpPr>
        <p:spPr/>
        <p:txBody>
          <a:bodyPr/>
          <a:lstStyle/>
          <a:p>
            <a:pPr>
              <a:defRPr/>
            </a:pPr>
            <a:fld id="{7F581230-56A2-40E3-A8E7-F59F071B3474}" type="slidenum">
              <a:rPr lang="zh-CN" altLang="en-US"/>
              <a:pPr>
                <a:defRPr/>
              </a:pPr>
              <a:t>35</a:t>
            </a:fld>
            <a:endParaRPr lang="zh-CN" altLang="en-US"/>
          </a:p>
        </p:txBody>
      </p:sp>
      <p:sp>
        <p:nvSpPr>
          <p:cNvPr id="4" name="内容占位符 3"/>
          <p:cNvSpPr>
            <a:spLocks noGrp="1"/>
          </p:cNvSpPr>
          <p:nvPr>
            <p:ph sz="half" idx="4294967295"/>
          </p:nvPr>
        </p:nvSpPr>
        <p:spPr>
          <a:xfrm>
            <a:off x="5632704" y="1481138"/>
            <a:ext cx="3511296" cy="4525962"/>
          </a:xfrm>
        </p:spPr>
        <p:txBody>
          <a:bodyPr>
            <a:normAutofit/>
          </a:bodyPr>
          <a:lstStyle/>
          <a:p>
            <a:pPr marL="273844" indent="-191691" eaLnBrk="1" hangingPunct="1">
              <a:defRPr/>
            </a:pPr>
            <a:r>
              <a:rPr lang="en-US" altLang="zh-CN" sz="2025" dirty="0" smtClean="0"/>
              <a:t>8</a:t>
            </a:r>
            <a:endParaRPr lang="zh-CN" altLang="zh-CN" sz="2025" dirty="0" smtClean="0"/>
          </a:p>
          <a:p>
            <a:pPr marL="273844" indent="-191691" eaLnBrk="1" hangingPunct="1">
              <a:defRPr/>
            </a:pPr>
            <a:r>
              <a:rPr lang="en-US" altLang="zh-CN" sz="2025" dirty="0" smtClean="0"/>
              <a:t>I am a method in C.</a:t>
            </a:r>
            <a:r>
              <a:rPr lang="zh-CN" altLang="zh-CN" sz="2025" dirty="0" smtClean="0"/>
              <a:t> </a:t>
            </a:r>
            <a:r>
              <a:rPr lang="en-US" altLang="zh-CN" sz="2025" dirty="0" smtClean="0"/>
              <a:t> </a:t>
            </a:r>
          </a:p>
          <a:p>
            <a:pPr marL="273844" indent="-191691" eaLnBrk="1" hangingPunct="1">
              <a:defRPr/>
            </a:pPr>
            <a:r>
              <a:rPr lang="zh-CN" altLang="en-US" sz="2025" dirty="0" smtClean="0"/>
              <a:t>父类的成员变量，子类的方法</a:t>
            </a:r>
            <a:endParaRPr lang="en-US" altLang="zh-CN" sz="2025" dirty="0" smtClean="0"/>
          </a:p>
          <a:p>
            <a:pPr marL="273844" indent="-191691" eaLnBrk="1" hangingPunct="1">
              <a:defRPr/>
            </a:pPr>
            <a:r>
              <a:rPr lang="zh-CN" altLang="en-US" sz="2025" dirty="0" smtClean="0"/>
              <a:t>如果子类中的成员变量名称与父类中的成员变量名称完全相同，则父类成员变量称之为被</a:t>
            </a:r>
            <a:r>
              <a:rPr lang="zh-CN" altLang="en-US" sz="2025" dirty="0" smtClean="0">
                <a:solidFill>
                  <a:srgbClr val="FF0000"/>
                </a:solidFill>
              </a:rPr>
              <a:t>隐藏</a:t>
            </a:r>
            <a:endParaRPr lang="zh-CN" altLang="zh-CN" sz="2025" dirty="0" smtClean="0">
              <a:solidFill>
                <a:srgbClr val="FF0000"/>
              </a:solidFill>
            </a:endParaRPr>
          </a:p>
          <a:p>
            <a:pPr marL="273844" indent="-191691" eaLnBrk="1" hangingPunct="1">
              <a:defRPr/>
            </a:pPr>
            <a:endParaRPr lang="zh-CN" altLang="en-US" sz="2025"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4.4 Upcasting and Downcasting</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When we cast a reference along the class hierarchy in a direction from the ancestor class towards subclasses, it is a </a:t>
            </a:r>
            <a:r>
              <a:rPr lang="en-US" altLang="zh-CN" sz="2025" b="1" dirty="0" smtClean="0">
                <a:solidFill>
                  <a:srgbClr val="FF0000"/>
                </a:solidFill>
              </a:rPr>
              <a:t>downcast</a:t>
            </a:r>
            <a:r>
              <a:rPr lang="en-US" altLang="zh-CN" sz="2025" dirty="0" smtClean="0"/>
              <a:t>. </a:t>
            </a:r>
          </a:p>
          <a:p>
            <a:pPr marL="273844" indent="-191691" eaLnBrk="1" hangingPunct="1">
              <a:defRPr/>
            </a:pPr>
            <a:r>
              <a:rPr lang="en-US" altLang="zh-CN" sz="2025" dirty="0" smtClean="0"/>
              <a:t>The cast operator, (&lt;subclass&gt;), in front of a superclass object implements downcasting. </a:t>
            </a:r>
          </a:p>
          <a:p>
            <a:pPr marL="273844" indent="-191691" eaLnBrk="1" hangingPunct="1">
              <a:defRPr/>
            </a:pPr>
            <a:r>
              <a:rPr lang="en-US" altLang="zh-CN" sz="2025" dirty="0" smtClean="0"/>
              <a:t>For example: </a:t>
            </a:r>
            <a:endParaRPr lang="zh-CN" altLang="zh-CN" sz="2025" dirty="0" smtClean="0"/>
          </a:p>
          <a:p>
            <a:pPr marL="273844" indent="-191691" eaLnBrk="1" hangingPunct="1">
              <a:defRPr/>
            </a:pPr>
            <a:r>
              <a:rPr lang="en-US" altLang="zh-CN" sz="2025" dirty="0" smtClean="0"/>
              <a:t>Vehicle s = new Vehicle();</a:t>
            </a:r>
            <a:endParaRPr lang="zh-CN" altLang="zh-CN" sz="2025" dirty="0" smtClean="0"/>
          </a:p>
          <a:p>
            <a:pPr marL="273844" indent="-191691" eaLnBrk="1" hangingPunct="1">
              <a:defRPr/>
            </a:pPr>
            <a:r>
              <a:rPr lang="en-US" altLang="zh-CN" sz="2025" dirty="0" smtClean="0"/>
              <a:t>Car a = (Car) s;</a:t>
            </a:r>
            <a:endParaRPr lang="zh-CN"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0B5DE4D9-52E0-4C52-B6AC-E9269BFCC1EE}" type="slidenum">
              <a:rPr lang="zh-CN" altLang="en-US"/>
              <a:pPr>
                <a:defRPr/>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4.4 Upcasting and Downcasting</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For the casting to be successful, the programmer must ensure that the object to be cast is an instance of the subclass</a:t>
            </a:r>
          </a:p>
          <a:p>
            <a:pPr marL="465535" lvl="1" eaLnBrk="1" hangingPunct="1">
              <a:spcBef>
                <a:spcPts val="244"/>
              </a:spcBef>
              <a:defRPr/>
            </a:pPr>
            <a:r>
              <a:rPr lang="zh-CN" altLang="en-US" sz="1725" dirty="0" smtClean="0"/>
              <a:t>只有确定对象是子类对象时才能使用向下转型</a:t>
            </a:r>
            <a:endParaRPr lang="en-US" altLang="zh-CN" sz="1725" dirty="0" smtClean="0"/>
          </a:p>
          <a:p>
            <a:pPr marL="273844" indent="-191691" eaLnBrk="1" hangingPunct="1">
              <a:defRPr/>
            </a:pPr>
            <a:r>
              <a:rPr lang="en-US" altLang="zh-CN" sz="2025" dirty="0" smtClean="0"/>
              <a:t>In order to ensure that an object is an instance of another object before attempting a casting, the </a:t>
            </a:r>
            <a:r>
              <a:rPr lang="en-US" altLang="zh-CN" sz="2025" b="1" dirty="0" smtClean="0">
                <a:solidFill>
                  <a:srgbClr val="FF0000"/>
                </a:solidFill>
              </a:rPr>
              <a:t>instanceof</a:t>
            </a:r>
            <a:r>
              <a:rPr lang="en-US" altLang="zh-CN" sz="2025" dirty="0" smtClean="0"/>
              <a:t> operator is used.</a:t>
            </a:r>
            <a:endParaRPr lang="zh-CN" altLang="en-US" sz="2025" dirty="0"/>
          </a:p>
        </p:txBody>
      </p:sp>
      <p:sp>
        <p:nvSpPr>
          <p:cNvPr id="6" name="灯片编号占位符 5"/>
          <p:cNvSpPr>
            <a:spLocks noGrp="1"/>
          </p:cNvSpPr>
          <p:nvPr>
            <p:ph type="sldNum" sz="quarter" idx="12"/>
          </p:nvPr>
        </p:nvSpPr>
        <p:spPr/>
        <p:txBody>
          <a:bodyPr/>
          <a:lstStyle/>
          <a:p>
            <a:pPr>
              <a:defRPr/>
            </a:pPr>
            <a:fld id="{E939E398-4B4F-46F1-99CA-074101848BF3}" type="slidenum">
              <a:rPr lang="zh-CN" altLang="en-US"/>
              <a:pPr>
                <a:defRPr/>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457200" y="1481138"/>
            <a:ext cx="7437438" cy="4525962"/>
          </a:xfrm>
        </p:spPr>
        <p:txBody>
          <a:bodyPr/>
          <a:lstStyle/>
          <a:p>
            <a:pPr eaLnBrk="1" hangingPunct="1"/>
            <a:r>
              <a:rPr lang="en-US" altLang="zh-CN" sz="2400" smtClean="0"/>
              <a:t>Vehicle aVehicle = new Car();  //upcasting implicitly</a:t>
            </a:r>
            <a:endParaRPr lang="zh-CN" altLang="zh-CN" sz="2400" smtClean="0"/>
          </a:p>
          <a:p>
            <a:pPr eaLnBrk="1" hangingPunct="1"/>
            <a:r>
              <a:rPr lang="en-US" altLang="zh-CN" sz="2400" smtClean="0"/>
              <a:t>Car t;</a:t>
            </a:r>
            <a:endParaRPr lang="zh-CN" altLang="zh-CN" sz="2400" smtClean="0"/>
          </a:p>
          <a:p>
            <a:pPr eaLnBrk="1" hangingPunct="1"/>
            <a:r>
              <a:rPr lang="en-US" altLang="zh-CN" sz="2400" smtClean="0"/>
              <a:t>if (a instanceof Car ){</a:t>
            </a:r>
          </a:p>
          <a:p>
            <a:pPr eaLnBrk="1" hangingPunct="1"/>
            <a:r>
              <a:rPr lang="en-US" altLang="zh-CN" sz="2400" smtClean="0"/>
              <a:t>// explict casting after confirmation</a:t>
            </a:r>
            <a:endParaRPr lang="zh-CN" altLang="zh-CN" sz="2400" smtClean="0"/>
          </a:p>
          <a:p>
            <a:pPr eaLnBrk="1" hangingPunct="1"/>
            <a:r>
              <a:rPr lang="en-US" altLang="zh-CN" sz="2400" smtClean="0"/>
              <a:t>    t = (Car)aVehicle; </a:t>
            </a:r>
          </a:p>
          <a:p>
            <a:pPr eaLnBrk="1" hangingPunct="1"/>
            <a:r>
              <a:rPr lang="en-US" altLang="zh-CN" sz="2400" smtClean="0"/>
              <a:t>}</a:t>
            </a:r>
            <a:endParaRPr lang="zh-CN" altLang="zh-CN" sz="2400" smtClean="0"/>
          </a:p>
          <a:p>
            <a:pPr eaLnBrk="1" hangingPunct="1"/>
            <a:endParaRPr lang="zh-CN" altLang="en-US" sz="2400" smtClean="0"/>
          </a:p>
        </p:txBody>
      </p:sp>
      <p:sp>
        <p:nvSpPr>
          <p:cNvPr id="2" name="标题 1"/>
          <p:cNvSpPr>
            <a:spLocks noGrp="1"/>
          </p:cNvSpPr>
          <p:nvPr>
            <p:ph type="title"/>
          </p:nvPr>
        </p:nvSpPr>
        <p:spPr/>
        <p:txBody>
          <a:bodyPr/>
          <a:lstStyle/>
          <a:p>
            <a:pPr eaLnBrk="1" hangingPunct="1">
              <a:defRPr/>
            </a:pPr>
            <a:r>
              <a:rPr lang="en-US" altLang="zh-CN" sz="3075" dirty="0" smtClean="0"/>
              <a:t>4.4 Upcasting and Downcasting</a:t>
            </a:r>
            <a:endParaRPr lang="zh-CN" altLang="en-US" sz="3075" dirty="0"/>
          </a:p>
        </p:txBody>
      </p:sp>
      <p:sp>
        <p:nvSpPr>
          <p:cNvPr id="7" name="灯片编号占位符 6"/>
          <p:cNvSpPr>
            <a:spLocks noGrp="1"/>
          </p:cNvSpPr>
          <p:nvPr>
            <p:ph type="sldNum" sz="quarter" idx="12"/>
          </p:nvPr>
        </p:nvSpPr>
        <p:spPr/>
        <p:txBody>
          <a:bodyPr/>
          <a:lstStyle/>
          <a:p>
            <a:pPr>
              <a:defRPr/>
            </a:pPr>
            <a:fld id="{CEA46740-8339-4247-8DE9-699E1E520FDB}" type="slidenum">
              <a:rPr lang="zh-CN" altLang="en-US"/>
              <a:pPr>
                <a:defRPr/>
              </a:pPr>
              <a:t>38</a:t>
            </a:fld>
            <a:endParaRPr lang="zh-CN" altLang="en-US"/>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0" y="838708"/>
            <a:ext cx="9144000" cy="5853113"/>
          </a:xfrm>
          <a:solidFill>
            <a:schemeClr val="bg1"/>
          </a:solidFill>
        </p:spPr>
        <p:txBody>
          <a:bodyPr/>
          <a:lstStyle/>
          <a:p>
            <a:pPr eaLnBrk="1" hangingPunct="1"/>
            <a:r>
              <a:rPr lang="en-US" altLang="zh-CN" sz="1600" dirty="0" smtClean="0"/>
              <a:t>class A {	</a:t>
            </a:r>
            <a:endParaRPr lang="zh-CN" altLang="zh-CN" sz="1600" dirty="0" smtClean="0"/>
          </a:p>
          <a:p>
            <a:pPr eaLnBrk="1" hangingPunct="1"/>
            <a:r>
              <a:rPr lang="en-US" altLang="zh-CN" sz="1600" dirty="0" smtClean="0"/>
              <a:t>}</a:t>
            </a:r>
            <a:endParaRPr lang="zh-CN" altLang="zh-CN" sz="1600" dirty="0" smtClean="0"/>
          </a:p>
          <a:p>
            <a:pPr eaLnBrk="1" hangingPunct="1"/>
            <a:r>
              <a:rPr lang="en-US" altLang="zh-CN" sz="1600" dirty="0" smtClean="0"/>
              <a:t>class B extends A {</a:t>
            </a:r>
            <a:endParaRPr lang="zh-CN" altLang="zh-CN" sz="1600" dirty="0" smtClean="0"/>
          </a:p>
          <a:p>
            <a:pPr eaLnBrk="1" hangingPunct="1"/>
            <a:r>
              <a:rPr lang="en-US" altLang="zh-CN" sz="1600" dirty="0" smtClean="0"/>
              <a:t>}</a:t>
            </a:r>
            <a:endParaRPr lang="zh-CN" altLang="zh-CN" sz="1600" dirty="0" smtClean="0"/>
          </a:p>
          <a:p>
            <a:pPr eaLnBrk="1" hangingPunct="1"/>
            <a:r>
              <a:rPr lang="en-US" altLang="zh-CN" sz="1600" dirty="0" smtClean="0"/>
              <a:t>public class </a:t>
            </a:r>
            <a:r>
              <a:rPr lang="en-US" altLang="zh-CN" sz="1600" dirty="0" err="1" smtClean="0"/>
              <a:t>InstanceOf</a:t>
            </a:r>
            <a:r>
              <a:rPr lang="en-US" altLang="zh-CN" sz="1600" dirty="0" smtClean="0"/>
              <a:t> {</a:t>
            </a:r>
            <a:endParaRPr lang="zh-CN" altLang="zh-CN" sz="1600" dirty="0" smtClean="0"/>
          </a:p>
          <a:p>
            <a:pPr eaLnBrk="1" hangingPunct="1"/>
            <a:r>
              <a:rPr lang="en-US" altLang="zh-CN" sz="1600" dirty="0" smtClean="0"/>
              <a:t>    public static void main(String[] </a:t>
            </a:r>
            <a:r>
              <a:rPr lang="en-US" altLang="zh-CN" sz="1600" dirty="0" err="1" smtClean="0"/>
              <a:t>args</a:t>
            </a:r>
            <a:r>
              <a:rPr lang="en-US" altLang="zh-CN" sz="1600" dirty="0" smtClean="0"/>
              <a:t>) {</a:t>
            </a:r>
            <a:endParaRPr lang="zh-CN" altLang="zh-CN" sz="1600" dirty="0" smtClean="0"/>
          </a:p>
          <a:p>
            <a:pPr eaLnBrk="1" hangingPunct="1"/>
            <a:r>
              <a:rPr lang="en-US" altLang="zh-CN" sz="1600" dirty="0" smtClean="0"/>
              <a:t>        A x = new A();</a:t>
            </a:r>
            <a:endParaRPr lang="zh-CN" altLang="zh-CN" sz="1600" dirty="0" smtClean="0"/>
          </a:p>
          <a:p>
            <a:pPr eaLnBrk="1" hangingPunct="1"/>
            <a:r>
              <a:rPr lang="en-US" altLang="zh-CN" sz="1600" dirty="0" smtClean="0"/>
              <a:t>        </a:t>
            </a:r>
            <a:r>
              <a:rPr lang="en-US" altLang="zh-CN" sz="1600" dirty="0" err="1" smtClean="0"/>
              <a:t>System.out.println</a:t>
            </a:r>
            <a:r>
              <a:rPr lang="en-US" altLang="zh-CN" sz="1600" dirty="0" smtClean="0"/>
              <a:t>("x </a:t>
            </a:r>
            <a:r>
              <a:rPr lang="en-US" altLang="zh-CN" sz="1600" dirty="0" err="1" smtClean="0"/>
              <a:t>instanceof</a:t>
            </a:r>
            <a:r>
              <a:rPr lang="en-US" altLang="zh-CN" sz="1600" dirty="0" smtClean="0"/>
              <a:t> A " + (x </a:t>
            </a:r>
            <a:r>
              <a:rPr lang="en-US" altLang="zh-CN" sz="1600" dirty="0" err="1" smtClean="0"/>
              <a:t>instanceof</a:t>
            </a:r>
            <a:r>
              <a:rPr lang="en-US" altLang="zh-CN" sz="1600" dirty="0" smtClean="0"/>
              <a:t> A));</a:t>
            </a:r>
            <a:endParaRPr lang="zh-CN" altLang="zh-CN" sz="1600" dirty="0" smtClean="0"/>
          </a:p>
          <a:p>
            <a:pPr eaLnBrk="1" hangingPunct="1"/>
            <a:r>
              <a:rPr lang="en-US" altLang="zh-CN" sz="1600" dirty="0" smtClean="0"/>
              <a:t>        </a:t>
            </a:r>
            <a:r>
              <a:rPr lang="en-US" altLang="zh-CN" sz="1600" dirty="0" err="1" smtClean="0"/>
              <a:t>System.out.println</a:t>
            </a:r>
            <a:r>
              <a:rPr lang="en-US" altLang="zh-CN" sz="1600" dirty="0" smtClean="0"/>
              <a:t>("x </a:t>
            </a:r>
            <a:r>
              <a:rPr lang="en-US" altLang="zh-CN" sz="1600" dirty="0" err="1" smtClean="0"/>
              <a:t>instanceof</a:t>
            </a:r>
            <a:r>
              <a:rPr lang="en-US" altLang="zh-CN" sz="1600" dirty="0" smtClean="0"/>
              <a:t> B " + (x </a:t>
            </a:r>
            <a:r>
              <a:rPr lang="en-US" altLang="zh-CN" sz="1600" dirty="0" err="1" smtClean="0"/>
              <a:t>instanceof</a:t>
            </a:r>
            <a:r>
              <a:rPr lang="en-US" altLang="zh-CN" sz="1600" dirty="0" smtClean="0"/>
              <a:t> B));</a:t>
            </a:r>
            <a:endParaRPr lang="zh-CN" altLang="zh-CN" sz="1600" dirty="0" smtClean="0"/>
          </a:p>
          <a:p>
            <a:pPr eaLnBrk="1" hangingPunct="1"/>
            <a:r>
              <a:rPr lang="en-US" altLang="zh-CN" sz="1600" dirty="0" smtClean="0"/>
              <a:t>        </a:t>
            </a:r>
            <a:r>
              <a:rPr lang="en-US" altLang="zh-CN" sz="1600" dirty="0" err="1" smtClean="0"/>
              <a:t>System.out.println</a:t>
            </a:r>
            <a:r>
              <a:rPr lang="en-US" altLang="zh-CN" sz="1600" dirty="0" smtClean="0"/>
              <a:t>("</a:t>
            </a:r>
            <a:r>
              <a:rPr lang="en-US" altLang="zh-CN" sz="1600" dirty="0" err="1" smtClean="0"/>
              <a:t>x.getClass</a:t>
            </a:r>
            <a:r>
              <a:rPr lang="en-US" altLang="zh-CN" sz="1600" dirty="0" smtClean="0"/>
              <a:t>() == </a:t>
            </a:r>
            <a:r>
              <a:rPr lang="en-US" altLang="zh-CN" sz="1600" dirty="0" err="1" smtClean="0"/>
              <a:t>A.class</a:t>
            </a:r>
            <a:r>
              <a:rPr lang="en-US" altLang="zh-CN" sz="1600" dirty="0" smtClean="0"/>
              <a:t> " + (</a:t>
            </a:r>
            <a:r>
              <a:rPr lang="en-US" altLang="zh-CN" sz="1600" dirty="0" err="1" smtClean="0"/>
              <a:t>x.getClass</a:t>
            </a:r>
            <a:r>
              <a:rPr lang="en-US" altLang="zh-CN" sz="1600" dirty="0" smtClean="0"/>
              <a:t>() == </a:t>
            </a:r>
            <a:r>
              <a:rPr lang="en-US" altLang="zh-CN" sz="1600" dirty="0" err="1" smtClean="0"/>
              <a:t>A.class</a:t>
            </a:r>
            <a:r>
              <a:rPr lang="en-US" altLang="zh-CN" sz="1600" dirty="0" smtClean="0"/>
              <a:t>));</a:t>
            </a:r>
            <a:endParaRPr lang="zh-CN" altLang="zh-CN" sz="1600" dirty="0" smtClean="0"/>
          </a:p>
          <a:p>
            <a:pPr eaLnBrk="1" hangingPunct="1"/>
            <a:r>
              <a:rPr lang="en-US" altLang="zh-CN" sz="1600" dirty="0" smtClean="0"/>
              <a:t>        </a:t>
            </a:r>
            <a:r>
              <a:rPr lang="en-US" altLang="zh-CN" sz="1600" dirty="0" err="1" smtClean="0"/>
              <a:t>System.out.println</a:t>
            </a:r>
            <a:r>
              <a:rPr lang="en-US" altLang="zh-CN" sz="1600" dirty="0" smtClean="0"/>
              <a:t>("</a:t>
            </a:r>
            <a:r>
              <a:rPr lang="en-US" altLang="zh-CN" sz="1600" dirty="0" err="1" smtClean="0"/>
              <a:t>x.getClass</a:t>
            </a:r>
            <a:r>
              <a:rPr lang="en-US" altLang="zh-CN" sz="1600" dirty="0" smtClean="0"/>
              <a:t>() == </a:t>
            </a:r>
            <a:r>
              <a:rPr lang="en-US" altLang="zh-CN" sz="1600" dirty="0" err="1" smtClean="0"/>
              <a:t>B.class</a:t>
            </a:r>
            <a:r>
              <a:rPr lang="en-US" altLang="zh-CN" sz="1600" dirty="0" smtClean="0"/>
              <a:t> " + (</a:t>
            </a:r>
            <a:r>
              <a:rPr lang="en-US" altLang="zh-CN" sz="1600" dirty="0" err="1" smtClean="0"/>
              <a:t>x.getClass</a:t>
            </a:r>
            <a:r>
              <a:rPr lang="en-US" altLang="zh-CN" sz="1600" dirty="0" smtClean="0"/>
              <a:t>() == </a:t>
            </a:r>
            <a:r>
              <a:rPr lang="en-US" altLang="zh-CN" sz="1600" dirty="0" err="1" smtClean="0"/>
              <a:t>B.class</a:t>
            </a:r>
            <a:r>
              <a:rPr lang="en-US" altLang="zh-CN" sz="1600" dirty="0" smtClean="0"/>
              <a:t>));</a:t>
            </a:r>
            <a:endParaRPr lang="zh-CN" altLang="zh-CN" sz="1600" dirty="0" smtClean="0"/>
          </a:p>
          <a:p>
            <a:pPr eaLnBrk="1" hangingPunct="1"/>
            <a:r>
              <a:rPr lang="en-US" altLang="zh-CN" sz="1600" dirty="0" smtClean="0"/>
              <a:t>        </a:t>
            </a:r>
            <a:r>
              <a:rPr lang="en-US" altLang="zh-CN" sz="1600" dirty="0" err="1" smtClean="0"/>
              <a:t>System.out.println</a:t>
            </a:r>
            <a:r>
              <a:rPr lang="en-US" altLang="zh-CN" sz="1600" dirty="0" smtClean="0"/>
              <a:t>("</a:t>
            </a:r>
            <a:r>
              <a:rPr lang="en-US" altLang="zh-CN" sz="1600" dirty="0" err="1" smtClean="0"/>
              <a:t>x.getClass</a:t>
            </a:r>
            <a:r>
              <a:rPr lang="en-US" altLang="zh-CN" sz="1600" dirty="0" smtClean="0"/>
              <a:t>().equals(</a:t>
            </a:r>
            <a:r>
              <a:rPr lang="en-US" altLang="zh-CN" sz="1600" dirty="0" err="1" smtClean="0"/>
              <a:t>A.class</a:t>
            </a:r>
            <a:r>
              <a:rPr lang="en-US" altLang="zh-CN" sz="1600" dirty="0" smtClean="0"/>
              <a:t>)) " +  (</a:t>
            </a:r>
            <a:r>
              <a:rPr lang="en-US" altLang="zh-CN" sz="1600" dirty="0" err="1" smtClean="0"/>
              <a:t>x.getClass</a:t>
            </a:r>
            <a:r>
              <a:rPr lang="en-US" altLang="zh-CN" sz="1600" dirty="0" smtClean="0"/>
              <a:t>().equals(</a:t>
            </a:r>
            <a:r>
              <a:rPr lang="en-US" altLang="zh-CN" sz="1600" dirty="0" err="1" smtClean="0"/>
              <a:t>A.class</a:t>
            </a:r>
            <a:r>
              <a:rPr lang="en-US" altLang="zh-CN" sz="1600" dirty="0" smtClean="0"/>
              <a:t>)));</a:t>
            </a:r>
            <a:endParaRPr lang="zh-CN" altLang="zh-CN" sz="1600" dirty="0" smtClean="0"/>
          </a:p>
          <a:p>
            <a:pPr eaLnBrk="1" hangingPunct="1"/>
            <a:r>
              <a:rPr lang="en-US" altLang="zh-CN" sz="1600" dirty="0" smtClean="0"/>
              <a:t>        </a:t>
            </a:r>
            <a:r>
              <a:rPr lang="en-US" altLang="zh-CN" sz="1600" dirty="0" err="1" smtClean="0"/>
              <a:t>System.out.println</a:t>
            </a:r>
            <a:r>
              <a:rPr lang="en-US" altLang="zh-CN" sz="1600" dirty="0" smtClean="0"/>
              <a:t>("</a:t>
            </a:r>
            <a:r>
              <a:rPr lang="en-US" altLang="zh-CN" sz="1600" dirty="0" err="1" smtClean="0"/>
              <a:t>x.getClass</a:t>
            </a:r>
            <a:r>
              <a:rPr lang="en-US" altLang="zh-CN" sz="1600" dirty="0" smtClean="0"/>
              <a:t>().equals(</a:t>
            </a:r>
            <a:r>
              <a:rPr lang="en-US" altLang="zh-CN" sz="1600" dirty="0" err="1" smtClean="0"/>
              <a:t>B.class</a:t>
            </a:r>
            <a:r>
              <a:rPr lang="en-US" altLang="zh-CN" sz="1600" dirty="0" smtClean="0"/>
              <a:t>)) " +  (</a:t>
            </a:r>
            <a:r>
              <a:rPr lang="en-US" altLang="zh-CN" sz="1600" dirty="0" err="1" smtClean="0"/>
              <a:t>x.getClass</a:t>
            </a:r>
            <a:r>
              <a:rPr lang="en-US" altLang="zh-CN" sz="1600" dirty="0" smtClean="0"/>
              <a:t>().equals(</a:t>
            </a:r>
            <a:r>
              <a:rPr lang="en-US" altLang="zh-CN" sz="1600" dirty="0" err="1" smtClean="0"/>
              <a:t>B.class</a:t>
            </a:r>
            <a:r>
              <a:rPr lang="en-US" altLang="zh-CN" sz="1600" dirty="0" smtClean="0"/>
              <a:t>)));</a:t>
            </a:r>
            <a:endParaRPr lang="zh-CN" altLang="zh-CN" sz="1600" dirty="0" smtClean="0"/>
          </a:p>
          <a:p>
            <a:pPr eaLnBrk="1" hangingPunct="1"/>
            <a:r>
              <a:rPr lang="en-US" altLang="zh-CN" sz="1600" dirty="0" smtClean="0"/>
              <a:t>    }</a:t>
            </a:r>
            <a:endParaRPr lang="zh-CN" altLang="zh-CN" sz="1600" dirty="0" smtClean="0"/>
          </a:p>
          <a:p>
            <a:pPr eaLnBrk="1" hangingPunct="1"/>
            <a:r>
              <a:rPr lang="en-US" altLang="zh-CN" sz="1600" dirty="0" smtClean="0"/>
              <a:t>}</a:t>
            </a:r>
            <a:endParaRPr lang="zh-CN" altLang="zh-CN" sz="1600" dirty="0" smtClean="0"/>
          </a:p>
          <a:p>
            <a:pPr eaLnBrk="1" hangingPunct="1"/>
            <a:endParaRPr lang="zh-CN" altLang="en-US" sz="1400" dirty="0" smtClean="0"/>
          </a:p>
        </p:txBody>
      </p:sp>
      <p:sp>
        <p:nvSpPr>
          <p:cNvPr id="2" name="标题 1"/>
          <p:cNvSpPr>
            <a:spLocks noGrp="1"/>
          </p:cNvSpPr>
          <p:nvPr>
            <p:ph type="title"/>
          </p:nvPr>
        </p:nvSpPr>
        <p:spPr>
          <a:xfrm>
            <a:off x="-86008" y="-29817"/>
            <a:ext cx="8229600" cy="1143000"/>
          </a:xfrm>
        </p:spPr>
        <p:txBody>
          <a:bodyPr/>
          <a:lstStyle/>
          <a:p>
            <a:pPr eaLnBrk="1" hangingPunct="1">
              <a:defRPr/>
            </a:pPr>
            <a:r>
              <a:rPr lang="en-US" altLang="zh-CN" sz="3075" dirty="0" smtClean="0"/>
              <a:t>4.4 Upcasting and Downcasting</a:t>
            </a:r>
            <a:endParaRPr lang="zh-CN" altLang="en-US" sz="3075" dirty="0"/>
          </a:p>
        </p:txBody>
      </p:sp>
      <p:sp>
        <p:nvSpPr>
          <p:cNvPr id="7" name="灯片编号占位符 6"/>
          <p:cNvSpPr>
            <a:spLocks noGrp="1"/>
          </p:cNvSpPr>
          <p:nvPr>
            <p:ph type="sldNum" sz="quarter" idx="12"/>
          </p:nvPr>
        </p:nvSpPr>
        <p:spPr/>
        <p:txBody>
          <a:bodyPr/>
          <a:lstStyle/>
          <a:p>
            <a:pPr>
              <a:defRPr/>
            </a:pPr>
            <a:fld id="{3E33FBD9-1046-4BF3-AC2F-2E7D135D5832}" type="slidenum">
              <a:rPr lang="zh-CN" altLang="en-US"/>
              <a:pPr>
                <a:defRPr/>
              </a:pPr>
              <a:t>39</a:t>
            </a:fld>
            <a:endParaRPr lang="zh-CN" altLang="en-US"/>
          </a:p>
        </p:txBody>
      </p:sp>
      <p:sp>
        <p:nvSpPr>
          <p:cNvPr id="4" name="内容占位符 3"/>
          <p:cNvSpPr>
            <a:spLocks noGrp="1"/>
          </p:cNvSpPr>
          <p:nvPr>
            <p:ph sz="half" idx="4294967295"/>
          </p:nvPr>
        </p:nvSpPr>
        <p:spPr>
          <a:xfrm>
            <a:off x="1630363" y="4656138"/>
            <a:ext cx="6227762" cy="1971675"/>
          </a:xfrm>
        </p:spPr>
        <p:txBody>
          <a:bodyPr>
            <a:normAutofit fontScale="92500" lnSpcReduction="10000"/>
          </a:bodyPr>
          <a:lstStyle/>
          <a:p>
            <a:pPr marL="273844" indent="-191691" eaLnBrk="1" hangingPunct="1">
              <a:defRPr/>
            </a:pPr>
            <a:r>
              <a:rPr lang="en-US" altLang="zh-CN" sz="1800" dirty="0" smtClean="0"/>
              <a:t>It displays:</a:t>
            </a:r>
            <a:endParaRPr lang="zh-CN" altLang="zh-CN" sz="1800" dirty="0" smtClean="0"/>
          </a:p>
          <a:p>
            <a:pPr marL="273844" indent="-191691" eaLnBrk="1" hangingPunct="1">
              <a:defRPr/>
            </a:pPr>
            <a:r>
              <a:rPr lang="en-US" altLang="zh-CN" sz="1800" dirty="0" smtClean="0"/>
              <a:t>x instanceof A true</a:t>
            </a:r>
            <a:endParaRPr lang="zh-CN" altLang="zh-CN" sz="1800" dirty="0" smtClean="0"/>
          </a:p>
          <a:p>
            <a:pPr marL="273844" indent="-191691" eaLnBrk="1" hangingPunct="1">
              <a:defRPr/>
            </a:pPr>
            <a:r>
              <a:rPr lang="en-US" altLang="zh-CN" sz="1800" dirty="0" smtClean="0"/>
              <a:t>x instanceof B false</a:t>
            </a:r>
            <a:endParaRPr lang="zh-CN" altLang="zh-CN" sz="1800" dirty="0" smtClean="0"/>
          </a:p>
          <a:p>
            <a:pPr marL="273844" indent="-191691" eaLnBrk="1" hangingPunct="1">
              <a:defRPr/>
            </a:pPr>
            <a:r>
              <a:rPr lang="en-US" altLang="zh-CN" sz="1800" dirty="0" err="1" smtClean="0"/>
              <a:t>x.getClass</a:t>
            </a:r>
            <a:r>
              <a:rPr lang="en-US" altLang="zh-CN" sz="1800" dirty="0" smtClean="0"/>
              <a:t>() == </a:t>
            </a:r>
            <a:r>
              <a:rPr lang="en-US" altLang="zh-CN" sz="1800" dirty="0" err="1" smtClean="0"/>
              <a:t>A.class</a:t>
            </a:r>
            <a:r>
              <a:rPr lang="en-US" altLang="zh-CN" sz="1800" dirty="0" smtClean="0"/>
              <a:t> true</a:t>
            </a:r>
            <a:endParaRPr lang="zh-CN" altLang="zh-CN" sz="1800" dirty="0" smtClean="0"/>
          </a:p>
          <a:p>
            <a:pPr marL="273844" indent="-191691" eaLnBrk="1" hangingPunct="1">
              <a:defRPr/>
            </a:pPr>
            <a:r>
              <a:rPr lang="en-US" altLang="zh-CN" sz="1800" dirty="0" err="1" smtClean="0"/>
              <a:t>x.getClass</a:t>
            </a:r>
            <a:r>
              <a:rPr lang="en-US" altLang="zh-CN" sz="1800" dirty="0" smtClean="0"/>
              <a:t>() == </a:t>
            </a:r>
            <a:r>
              <a:rPr lang="en-US" altLang="zh-CN" sz="1800" dirty="0" err="1" smtClean="0"/>
              <a:t>B.class</a:t>
            </a:r>
            <a:r>
              <a:rPr lang="en-US" altLang="zh-CN" sz="1800" dirty="0" smtClean="0"/>
              <a:t> false</a:t>
            </a:r>
            <a:endParaRPr lang="zh-CN" altLang="zh-CN" sz="1800" dirty="0" smtClean="0"/>
          </a:p>
          <a:p>
            <a:pPr marL="273844" indent="-191691" eaLnBrk="1" hangingPunct="1">
              <a:defRPr/>
            </a:pPr>
            <a:r>
              <a:rPr lang="en-US" altLang="zh-CN" sz="1800" dirty="0" err="1" smtClean="0"/>
              <a:t>x.getClass</a:t>
            </a:r>
            <a:r>
              <a:rPr lang="en-US" altLang="zh-CN" sz="1800" dirty="0" smtClean="0"/>
              <a:t>().equals(</a:t>
            </a:r>
            <a:r>
              <a:rPr lang="en-US" altLang="zh-CN" sz="1800" dirty="0" err="1" smtClean="0"/>
              <a:t>A.class</a:t>
            </a:r>
            <a:r>
              <a:rPr lang="en-US" altLang="zh-CN" sz="1800" dirty="0" smtClean="0"/>
              <a:t>)) true</a:t>
            </a:r>
            <a:endParaRPr lang="zh-CN" altLang="zh-CN" sz="1800" dirty="0" smtClean="0"/>
          </a:p>
          <a:p>
            <a:pPr marL="273844" indent="-191691" eaLnBrk="1" hangingPunct="1">
              <a:defRPr/>
            </a:pPr>
            <a:r>
              <a:rPr lang="en-US" altLang="zh-CN" sz="1800" dirty="0" err="1" smtClean="0"/>
              <a:t>x.getClass</a:t>
            </a:r>
            <a:r>
              <a:rPr lang="en-US" altLang="zh-CN" sz="1800" dirty="0" smtClean="0"/>
              <a:t>().equals(</a:t>
            </a:r>
            <a:r>
              <a:rPr lang="en-US" altLang="zh-CN" sz="1800" dirty="0" err="1" smtClean="0"/>
              <a:t>B.class</a:t>
            </a:r>
            <a:r>
              <a:rPr lang="en-US" altLang="zh-CN" sz="1800" dirty="0" smtClean="0"/>
              <a:t>)) false</a:t>
            </a:r>
            <a:endParaRPr lang="zh-CN" altLang="zh-CN" sz="1800" dirty="0" smtClean="0"/>
          </a:p>
          <a:p>
            <a:pPr marL="273844" indent="-191691" eaLnBrk="1" hangingPunct="1">
              <a:defRPr/>
            </a:pPr>
            <a:endParaRPr lang="zh-CN" altLang="en-US" sz="1800"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138" y="1481138"/>
            <a:ext cx="8229600" cy="4525962"/>
          </a:xfrm>
        </p:spPr>
        <p:txBody>
          <a:bodyPr>
            <a:normAutofit fontScale="85000" lnSpcReduction="20000"/>
          </a:bodyPr>
          <a:lstStyle/>
          <a:p>
            <a:pPr marL="273844" indent="-191691" eaLnBrk="1" hangingPunct="1">
              <a:defRPr/>
            </a:pPr>
            <a:r>
              <a:rPr lang="en-US" altLang="zh-CN" sz="2025" dirty="0" smtClean="0"/>
              <a:t>public class Point {</a:t>
            </a:r>
            <a:endParaRPr lang="zh-CN" altLang="zh-CN" sz="2025" dirty="0" smtClean="0"/>
          </a:p>
          <a:p>
            <a:pPr marL="273844" indent="-191691" eaLnBrk="1" hangingPunct="1">
              <a:defRPr/>
            </a:pPr>
            <a:r>
              <a:rPr lang="en-US" altLang="zh-CN" sz="2025" dirty="0" smtClean="0"/>
              <a:t>    public Point()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public Point(int </a:t>
            </a:r>
            <a:r>
              <a:rPr lang="en-US" altLang="zh-CN" sz="2025" dirty="0" err="1" smtClean="0"/>
              <a:t>xValue</a:t>
            </a:r>
            <a:r>
              <a:rPr lang="en-US" altLang="zh-CN" sz="2025" dirty="0" smtClean="0"/>
              <a:t>, int </a:t>
            </a:r>
            <a:r>
              <a:rPr lang="en-US" altLang="zh-CN" sz="2025" dirty="0" err="1" smtClean="0"/>
              <a:t>yValue</a:t>
            </a:r>
            <a:r>
              <a:rPr lang="en-US" altLang="zh-CN" sz="2025" dirty="0" smtClean="0"/>
              <a:t>) {</a:t>
            </a:r>
            <a:endParaRPr lang="zh-CN" altLang="zh-CN" sz="2025" dirty="0" smtClean="0"/>
          </a:p>
          <a:p>
            <a:pPr marL="273844" indent="-191691" eaLnBrk="1" hangingPunct="1">
              <a:defRPr/>
            </a:pPr>
            <a:r>
              <a:rPr lang="en-US" altLang="zh-CN" sz="2025" dirty="0" smtClean="0"/>
              <a:t>        x = </a:t>
            </a:r>
            <a:r>
              <a:rPr lang="en-US" altLang="zh-CN" sz="2025" dirty="0" err="1" smtClean="0"/>
              <a:t>xValue</a:t>
            </a:r>
            <a:r>
              <a:rPr lang="en-US" altLang="zh-CN" sz="2025" dirty="0" smtClean="0"/>
              <a:t>;</a:t>
            </a:r>
            <a:endParaRPr lang="zh-CN" altLang="zh-CN" sz="2025" dirty="0" smtClean="0"/>
          </a:p>
          <a:p>
            <a:pPr marL="273844" indent="-191691" eaLnBrk="1" hangingPunct="1">
              <a:defRPr/>
            </a:pPr>
            <a:r>
              <a:rPr lang="en-US" altLang="zh-CN" sz="2025" dirty="0" smtClean="0"/>
              <a:t>        y = </a:t>
            </a:r>
            <a:r>
              <a:rPr lang="en-US" altLang="zh-CN" sz="2025" dirty="0" err="1" smtClean="0"/>
              <a:t>yValue</a:t>
            </a:r>
            <a:r>
              <a:rPr lang="en-US" altLang="zh-CN" sz="2025" dirty="0" smtClean="0"/>
              <a:t>;</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 return x from coordinate pair</a:t>
            </a:r>
            <a:endParaRPr lang="zh-CN" altLang="zh-CN" sz="2025" dirty="0" smtClean="0"/>
          </a:p>
          <a:p>
            <a:pPr marL="273844" indent="-191691" eaLnBrk="1" hangingPunct="1">
              <a:defRPr/>
            </a:pPr>
            <a:r>
              <a:rPr lang="en-US" altLang="zh-CN" sz="2025" dirty="0" smtClean="0"/>
              <a:t>    public int </a:t>
            </a:r>
            <a:r>
              <a:rPr lang="en-US" altLang="zh-CN" sz="2025" dirty="0" err="1" smtClean="0"/>
              <a:t>getX</a:t>
            </a:r>
            <a:r>
              <a:rPr lang="en-US" altLang="zh-CN" sz="2025" dirty="0" smtClean="0"/>
              <a:t>() {</a:t>
            </a:r>
            <a:endParaRPr lang="zh-CN" altLang="zh-CN" sz="2025" dirty="0" smtClean="0"/>
          </a:p>
          <a:p>
            <a:pPr marL="273844" indent="-191691" eaLnBrk="1" hangingPunct="1">
              <a:defRPr/>
            </a:pPr>
            <a:r>
              <a:rPr lang="en-US" altLang="zh-CN" sz="2025" dirty="0" smtClean="0"/>
              <a:t>        return x;</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 return y from coordinate pair</a:t>
            </a:r>
            <a:endParaRPr lang="zh-CN" altLang="zh-CN" sz="2025" dirty="0" smtClean="0"/>
          </a:p>
          <a:p>
            <a:pPr marL="273844" indent="-191691" eaLnBrk="1" hangingPunct="1">
              <a:defRPr/>
            </a:pPr>
            <a:r>
              <a:rPr lang="en-US" altLang="zh-CN" sz="2025" dirty="0" smtClean="0"/>
              <a:t>    public int </a:t>
            </a:r>
            <a:r>
              <a:rPr lang="en-US" altLang="zh-CN" sz="2025" dirty="0" err="1" smtClean="0"/>
              <a:t>getY</a:t>
            </a:r>
            <a:r>
              <a:rPr lang="en-US" altLang="zh-CN" sz="2025" dirty="0" smtClean="0"/>
              <a:t>() {</a:t>
            </a:r>
            <a:endParaRPr lang="zh-CN" altLang="zh-CN" sz="2025" dirty="0" smtClean="0"/>
          </a:p>
          <a:p>
            <a:pPr marL="273844" indent="-191691" eaLnBrk="1" hangingPunct="1">
              <a:defRPr/>
            </a:pPr>
            <a:r>
              <a:rPr lang="en-US" altLang="zh-CN" sz="2025" dirty="0" smtClean="0"/>
              <a:t>        return y;</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endParaRPr lang="zh-CN" altLang="zh-CN" sz="2025" dirty="0" smtClean="0"/>
          </a:p>
        </p:txBody>
      </p:sp>
      <p:sp>
        <p:nvSpPr>
          <p:cNvPr id="2" name="标题 1"/>
          <p:cNvSpPr>
            <a:spLocks noGrp="1"/>
          </p:cNvSpPr>
          <p:nvPr>
            <p:ph type="title"/>
          </p:nvPr>
        </p:nvSpPr>
        <p:spPr/>
        <p:txBody>
          <a:bodyPr/>
          <a:lstStyle/>
          <a:p>
            <a:pPr eaLnBrk="1" hangingPunct="1">
              <a:defRPr/>
            </a:pPr>
            <a:r>
              <a:rPr lang="en-US" altLang="zh-CN" sz="3075" dirty="0" smtClean="0"/>
              <a:t>Point class</a:t>
            </a:r>
            <a:endParaRPr lang="zh-CN" altLang="en-US" sz="3075" dirty="0"/>
          </a:p>
        </p:txBody>
      </p:sp>
      <p:sp>
        <p:nvSpPr>
          <p:cNvPr id="7" name="灯片编号占位符 6"/>
          <p:cNvSpPr>
            <a:spLocks noGrp="1"/>
          </p:cNvSpPr>
          <p:nvPr>
            <p:ph type="sldNum" sz="quarter" idx="12"/>
          </p:nvPr>
        </p:nvSpPr>
        <p:spPr/>
        <p:txBody>
          <a:bodyPr/>
          <a:lstStyle/>
          <a:p>
            <a:pPr>
              <a:defRPr/>
            </a:pPr>
            <a:fld id="{4735F6F7-69AA-4AF1-A4A8-42F358855DDA}" type="slidenum">
              <a:rPr lang="zh-CN" altLang="en-US"/>
              <a:pPr>
                <a:defRPr/>
              </a:pPr>
              <a:t>4</a:t>
            </a:fld>
            <a:endParaRPr lang="zh-CN" altLang="en-US"/>
          </a:p>
        </p:txBody>
      </p:sp>
      <p:sp>
        <p:nvSpPr>
          <p:cNvPr id="17413" name="内容占位符 3"/>
          <p:cNvSpPr>
            <a:spLocks noGrp="1"/>
          </p:cNvSpPr>
          <p:nvPr>
            <p:ph sz="half" idx="4294967295"/>
          </p:nvPr>
        </p:nvSpPr>
        <p:spPr>
          <a:xfrm>
            <a:off x="5105400" y="1195388"/>
            <a:ext cx="4038600" cy="4525962"/>
          </a:xfrm>
        </p:spPr>
        <p:txBody>
          <a:bodyPr/>
          <a:lstStyle/>
          <a:p>
            <a:pPr eaLnBrk="1" hangingPunct="1"/>
            <a:r>
              <a:rPr lang="en-US" altLang="zh-CN" sz="1700" smtClean="0"/>
              <a:t> public void setXY(int x, int y) {</a:t>
            </a:r>
            <a:endParaRPr lang="zh-CN" altLang="zh-CN" sz="1700" smtClean="0"/>
          </a:p>
          <a:p>
            <a:pPr eaLnBrk="1" hangingPunct="1"/>
            <a:r>
              <a:rPr lang="en-US" altLang="zh-CN" sz="1700" smtClean="0"/>
              <a:t>        this.x = x;</a:t>
            </a:r>
            <a:endParaRPr lang="zh-CN" altLang="zh-CN" sz="1700" smtClean="0"/>
          </a:p>
          <a:p>
            <a:pPr eaLnBrk="1" hangingPunct="1"/>
            <a:r>
              <a:rPr lang="en-US" altLang="zh-CN" sz="1700" smtClean="0"/>
              <a:t>        this.y = y;</a:t>
            </a:r>
            <a:endParaRPr lang="zh-CN" altLang="zh-CN" sz="1700" smtClean="0"/>
          </a:p>
          <a:p>
            <a:pPr eaLnBrk="1" hangingPunct="1"/>
            <a:r>
              <a:rPr lang="en-US" altLang="zh-CN" sz="1700" smtClean="0"/>
              <a:t>    }</a:t>
            </a:r>
            <a:endParaRPr lang="zh-CN" altLang="zh-CN" sz="1700" smtClean="0"/>
          </a:p>
          <a:p>
            <a:pPr eaLnBrk="1" hangingPunct="1"/>
            <a:r>
              <a:rPr lang="en-US" altLang="zh-CN" sz="1700" smtClean="0"/>
              <a:t> </a:t>
            </a:r>
            <a:endParaRPr lang="zh-CN" altLang="zh-CN" sz="1700" smtClean="0"/>
          </a:p>
          <a:p>
            <a:pPr eaLnBrk="1" hangingPunct="1"/>
            <a:r>
              <a:rPr lang="en-US" altLang="zh-CN" sz="1700" smtClean="0"/>
              <a:t>public String toString() {</a:t>
            </a:r>
            <a:endParaRPr lang="zh-CN" altLang="zh-CN" sz="1700" smtClean="0"/>
          </a:p>
          <a:p>
            <a:pPr eaLnBrk="1" hangingPunct="1"/>
            <a:r>
              <a:rPr lang="en-US" altLang="zh-CN" sz="1700" smtClean="0"/>
              <a:t>        return "[" + getX() + ", " + getY() + "]";</a:t>
            </a:r>
            <a:endParaRPr lang="zh-CN" altLang="zh-CN" sz="1700" smtClean="0"/>
          </a:p>
          <a:p>
            <a:pPr eaLnBrk="1" hangingPunct="1"/>
            <a:r>
              <a:rPr lang="en-US" altLang="zh-CN" sz="1700" smtClean="0"/>
              <a:t>    }</a:t>
            </a:r>
            <a:endParaRPr lang="zh-CN" altLang="zh-CN" sz="1700" smtClean="0"/>
          </a:p>
          <a:p>
            <a:pPr eaLnBrk="1" hangingPunct="1"/>
            <a:r>
              <a:rPr lang="en-US" altLang="zh-CN" sz="1700" smtClean="0"/>
              <a:t>    private int x;  // x part of coordinate pair</a:t>
            </a:r>
            <a:endParaRPr lang="zh-CN" altLang="zh-CN" sz="1700" smtClean="0"/>
          </a:p>
          <a:p>
            <a:pPr eaLnBrk="1" hangingPunct="1"/>
            <a:r>
              <a:rPr lang="en-US" altLang="zh-CN" sz="1700" smtClean="0"/>
              <a:t>    private int y;  // y part of coordinate pair</a:t>
            </a:r>
            <a:endParaRPr lang="zh-CN" altLang="zh-CN" sz="1700" smtClean="0"/>
          </a:p>
          <a:p>
            <a:pPr eaLnBrk="1" hangingPunct="1"/>
            <a:r>
              <a:rPr lang="en-US" altLang="zh-CN" sz="1700" smtClean="0"/>
              <a:t>}</a:t>
            </a:r>
            <a:endParaRPr lang="zh-CN" altLang="zh-CN" sz="1700" smtClean="0"/>
          </a:p>
          <a:p>
            <a:pPr eaLnBrk="1" hangingPunct="1"/>
            <a:endParaRPr lang="zh-CN" altLang="en-US" sz="1700" smtClean="0"/>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1"/>
          <p:cNvSpPr>
            <a:spLocks noGrp="1"/>
          </p:cNvSpPr>
          <p:nvPr>
            <p:ph idx="1"/>
          </p:nvPr>
        </p:nvSpPr>
        <p:spPr/>
        <p:txBody>
          <a:bodyPr/>
          <a:lstStyle/>
          <a:p>
            <a:pPr eaLnBrk="1" hangingPunct="1"/>
            <a:r>
              <a:rPr lang="zh-CN" altLang="en-US" sz="2400" smtClean="0"/>
              <a:t>绑定指的是一个方法的调用与方法所在类</a:t>
            </a:r>
            <a:r>
              <a:rPr lang="en-US" altLang="zh-CN" sz="2400" smtClean="0"/>
              <a:t>(</a:t>
            </a:r>
            <a:r>
              <a:rPr lang="zh-CN" altLang="en-US" sz="2400" smtClean="0"/>
              <a:t>方法主体</a:t>
            </a:r>
            <a:r>
              <a:rPr lang="en-US" altLang="zh-CN" sz="2400" smtClean="0"/>
              <a:t>)</a:t>
            </a:r>
            <a:r>
              <a:rPr lang="zh-CN" altLang="en-US" sz="2400" smtClean="0"/>
              <a:t>的关联形式</a:t>
            </a:r>
            <a:endParaRPr lang="en-US" altLang="zh-CN" sz="2400" smtClean="0"/>
          </a:p>
          <a:p>
            <a:pPr eaLnBrk="1" hangingPunct="1"/>
            <a:r>
              <a:rPr lang="zh-CN" altLang="en-US" sz="2400" smtClean="0"/>
              <a:t>静态绑定</a:t>
            </a:r>
            <a:r>
              <a:rPr lang="en-US" altLang="zh-CN" sz="2400" smtClean="0"/>
              <a:t>static binding</a:t>
            </a:r>
            <a:r>
              <a:rPr lang="zh-CN" altLang="en-US" sz="2400" smtClean="0"/>
              <a:t>（前期绑定</a:t>
            </a:r>
            <a:r>
              <a:rPr lang="en-US" altLang="zh-CN" sz="2400" smtClean="0"/>
              <a:t>early binding</a:t>
            </a:r>
            <a:r>
              <a:rPr lang="zh-CN" altLang="en-US" sz="2400" smtClean="0"/>
              <a:t>）：</a:t>
            </a:r>
          </a:p>
          <a:p>
            <a:pPr lvl="1" eaLnBrk="1" hangingPunct="1"/>
            <a:r>
              <a:rPr lang="zh-CN" altLang="en-US" sz="1800" smtClean="0"/>
              <a:t>在程序执行前方法已经被绑定</a:t>
            </a:r>
          </a:p>
          <a:p>
            <a:pPr lvl="1" eaLnBrk="1" hangingPunct="1"/>
            <a:r>
              <a:rPr lang="en-US" altLang="zh-CN" sz="1800" smtClean="0"/>
              <a:t>java</a:t>
            </a:r>
            <a:r>
              <a:rPr lang="zh-CN" altLang="en-US" sz="1800" smtClean="0"/>
              <a:t>中的</a:t>
            </a:r>
            <a:r>
              <a:rPr lang="en-US" altLang="zh-CN" sz="1800" smtClean="0"/>
              <a:t>final</a:t>
            </a:r>
            <a:r>
              <a:rPr lang="zh-CN" altLang="en-US" sz="1800" smtClean="0"/>
              <a:t>，</a:t>
            </a:r>
            <a:r>
              <a:rPr lang="en-US" altLang="zh-CN" sz="1800" smtClean="0"/>
              <a:t>static</a:t>
            </a:r>
            <a:r>
              <a:rPr lang="zh-CN" altLang="en-US" sz="1800" smtClean="0"/>
              <a:t>，</a:t>
            </a:r>
            <a:r>
              <a:rPr lang="en-US" altLang="zh-CN" sz="1800" smtClean="0"/>
              <a:t>private</a:t>
            </a:r>
            <a:r>
              <a:rPr lang="zh-CN" altLang="en-US" sz="1800" smtClean="0"/>
              <a:t>和构造方法是前期绑定的</a:t>
            </a:r>
            <a:endParaRPr lang="en-US" altLang="zh-CN" sz="1800" smtClean="0"/>
          </a:p>
          <a:p>
            <a:pPr eaLnBrk="1" hangingPunct="1"/>
            <a:r>
              <a:rPr lang="zh-CN" altLang="en-US" sz="2400" smtClean="0"/>
              <a:t>动态绑定</a:t>
            </a:r>
            <a:r>
              <a:rPr lang="en-US" altLang="zh-CN" sz="2400" smtClean="0"/>
              <a:t>dynamic binding</a:t>
            </a:r>
            <a:r>
              <a:rPr lang="zh-CN" altLang="en-US" sz="2400" smtClean="0"/>
              <a:t>（后期绑定</a:t>
            </a:r>
            <a:r>
              <a:rPr lang="en-US" altLang="zh-CN" sz="2400" smtClean="0"/>
              <a:t>late binding</a:t>
            </a:r>
            <a:r>
              <a:rPr lang="zh-CN" altLang="en-US" sz="2400" smtClean="0"/>
              <a:t>）：</a:t>
            </a:r>
          </a:p>
          <a:p>
            <a:pPr lvl="1" eaLnBrk="1" hangingPunct="1"/>
            <a:r>
              <a:rPr lang="zh-CN" altLang="en-US" sz="1800" smtClean="0"/>
              <a:t>在运行时根据具体对象的类型进行绑定</a:t>
            </a:r>
          </a:p>
        </p:txBody>
      </p:sp>
      <p:sp>
        <p:nvSpPr>
          <p:cNvPr id="5939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9B9622F3-3C5D-486C-A9B1-518E073D8DE7}"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40</a:t>
            </a:fld>
            <a:endParaRPr lang="en-US" altLang="zh-CN" sz="1000" smtClean="0">
              <a:latin typeface="Arial" panose="020B0604020202020204" pitchFamily="34" charset="0"/>
            </a:endParaRPr>
          </a:p>
        </p:txBody>
      </p:sp>
      <p:sp>
        <p:nvSpPr>
          <p:cNvPr id="4" name="标题 3"/>
          <p:cNvSpPr>
            <a:spLocks noGrp="1"/>
          </p:cNvSpPr>
          <p:nvPr>
            <p:ph type="title"/>
          </p:nvPr>
        </p:nvSpPr>
        <p:spPr/>
        <p:txBody>
          <a:bodyPr/>
          <a:lstStyle/>
          <a:p>
            <a:pPr eaLnBrk="1" fontAlgn="auto" hangingPunct="1">
              <a:spcAft>
                <a:spcPts val="0"/>
              </a:spcAft>
              <a:defRPr/>
            </a:pPr>
            <a:r>
              <a:rPr lang="zh-CN" altLang="en-US" sz="3075" dirty="0"/>
              <a:t>程序</a:t>
            </a:r>
            <a:r>
              <a:rPr lang="zh-CN" altLang="en-US" sz="3075" dirty="0" smtClean="0"/>
              <a:t>绑定</a:t>
            </a:r>
            <a:r>
              <a:rPr lang="en-US" altLang="zh-CN" sz="3075" dirty="0" smtClean="0"/>
              <a:t>Binding</a:t>
            </a:r>
            <a:endParaRPr lang="zh-CN" altLang="en-US" sz="3075"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982" y="233363"/>
            <a:ext cx="7086600" cy="731838"/>
          </a:xfrm>
        </p:spPr>
        <p:txBody>
          <a:bodyPr/>
          <a:lstStyle/>
          <a:p>
            <a:pPr eaLnBrk="1" fontAlgn="auto" hangingPunct="1">
              <a:spcAft>
                <a:spcPts val="0"/>
              </a:spcAft>
              <a:defRPr/>
            </a:pPr>
            <a:r>
              <a:rPr lang="en-US" altLang="zh-CN" sz="3075" dirty="0" smtClean="0"/>
              <a:t>Dynamic binding</a:t>
            </a:r>
            <a:endParaRPr lang="zh-CN" altLang="en-US" sz="3075" dirty="0" smtClean="0"/>
          </a:p>
        </p:txBody>
      </p:sp>
      <p:pic>
        <p:nvPicPr>
          <p:cNvPr id="6041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 y="946150"/>
            <a:ext cx="9126537" cy="173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4594225"/>
            <a:ext cx="5865812"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1" name="TextBox 2"/>
          <p:cNvSpPr txBox="1">
            <a:spLocks noChangeArrowheads="1"/>
          </p:cNvSpPr>
          <p:nvPr/>
        </p:nvSpPr>
        <p:spPr bwMode="auto">
          <a:xfrm>
            <a:off x="1458913" y="5762625"/>
            <a:ext cx="7045325" cy="7080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zh-CN" altLang="en-US" sz="2000" dirty="0">
                <a:latin typeface="宋体" panose="02010600030101010101" pitchFamily="2" charset="-122"/>
                <a:ea typeface="宋体" panose="02010600030101010101" pitchFamily="2" charset="-122"/>
              </a:rPr>
              <a:t>声明的是父类的引用，但调用的是子类的对象，调用</a:t>
            </a:r>
            <a:r>
              <a:rPr lang="en-US" altLang="zh-CN" sz="2000" dirty="0">
                <a:latin typeface="宋体" panose="02010600030101010101" pitchFamily="2" charset="-122"/>
                <a:ea typeface="宋体" panose="02010600030101010101" pitchFamily="2" charset="-122"/>
              </a:rPr>
              <a:t>method</a:t>
            </a:r>
            <a:r>
              <a:rPr lang="zh-CN" altLang="en-US" sz="2000" dirty="0">
                <a:latin typeface="宋体" panose="02010600030101010101" pitchFamily="2" charset="-122"/>
                <a:ea typeface="宋体" panose="02010600030101010101" pitchFamily="2" charset="-122"/>
              </a:rPr>
              <a:t>方法时，子类中没有该方法，所以调用父类中的该方法</a:t>
            </a:r>
          </a:p>
        </p:txBody>
      </p:sp>
      <p:pic>
        <p:nvPicPr>
          <p:cNvPr id="6042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2697163"/>
            <a:ext cx="7300912"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D3046528-5576-47E9-8145-68267EE05039}"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41</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4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59745" y="57550"/>
            <a:ext cx="8229600" cy="1143000"/>
          </a:xfrm>
        </p:spPr>
        <p:txBody>
          <a:bodyPr/>
          <a:lstStyle/>
          <a:p>
            <a:pPr eaLnBrk="1" fontAlgn="auto" hangingPunct="1">
              <a:spcAft>
                <a:spcPts val="0"/>
              </a:spcAft>
              <a:defRPr/>
            </a:pPr>
            <a:r>
              <a:rPr lang="en-US" altLang="zh-CN" sz="3075" dirty="0" smtClean="0"/>
              <a:t>Dynamic binding</a:t>
            </a:r>
            <a:endParaRPr lang="zh-CN" altLang="en-US" sz="3075" dirty="0" smtClean="0"/>
          </a:p>
        </p:txBody>
      </p:sp>
      <p:pic>
        <p:nvPicPr>
          <p:cNvPr id="614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76525"/>
            <a:ext cx="8505825" cy="255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338" y="4886325"/>
            <a:ext cx="6051550" cy="123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5" name="TextBox 3"/>
          <p:cNvSpPr txBox="1">
            <a:spLocks noChangeArrowheads="1"/>
          </p:cNvSpPr>
          <p:nvPr/>
        </p:nvSpPr>
        <p:spPr bwMode="auto">
          <a:xfrm>
            <a:off x="1331913" y="6310313"/>
            <a:ext cx="7172325" cy="400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zh-CN" altLang="en-US" sz="2000" dirty="0">
                <a:latin typeface="宋体" panose="02010600030101010101" pitchFamily="2" charset="-122"/>
                <a:ea typeface="宋体" panose="02010600030101010101" pitchFamily="2" charset="-122"/>
              </a:rPr>
              <a:t>调用</a:t>
            </a:r>
            <a:r>
              <a:rPr lang="en-US" altLang="zh-CN" sz="2000" dirty="0">
                <a:latin typeface="宋体" panose="02010600030101010101" pitchFamily="2" charset="-122"/>
                <a:ea typeface="宋体" panose="02010600030101010101" pitchFamily="2" charset="-122"/>
              </a:rPr>
              <a:t>method</a:t>
            </a:r>
            <a:r>
              <a:rPr lang="zh-CN" altLang="en-US" sz="2000" dirty="0">
                <a:latin typeface="宋体" panose="02010600030101010101" pitchFamily="2" charset="-122"/>
                <a:ea typeface="宋体" panose="02010600030101010101" pitchFamily="2" charset="-122"/>
              </a:rPr>
              <a:t>方法时，在子类中找到了该方法，直接调用</a:t>
            </a:r>
          </a:p>
        </p:txBody>
      </p:sp>
      <p:sp>
        <p:nvSpPr>
          <p:cNvPr id="6144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99F9E3D5-8EA1-4944-B3EC-33883F17D772}"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42</a:t>
            </a:fld>
            <a:endParaRPr lang="en-US" altLang="zh-CN" sz="1000" smtClean="0">
              <a:latin typeface="Arial" panose="020B0604020202020204" pitchFamily="34" charset="0"/>
            </a:endParaRPr>
          </a:p>
        </p:txBody>
      </p:sp>
      <p:pic>
        <p:nvPicPr>
          <p:cNvPr id="6144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8" y="946150"/>
            <a:ext cx="9126537" cy="173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46184" y="21431"/>
            <a:ext cx="7086600" cy="731837"/>
          </a:xfrm>
        </p:spPr>
        <p:txBody>
          <a:bodyPr/>
          <a:lstStyle/>
          <a:p>
            <a:pPr eaLnBrk="1" fontAlgn="auto" hangingPunct="1">
              <a:spcAft>
                <a:spcPts val="0"/>
              </a:spcAft>
              <a:defRPr/>
            </a:pPr>
            <a:r>
              <a:rPr lang="en-US" altLang="zh-CN" sz="3075" dirty="0" smtClean="0"/>
              <a:t>Dynamic binding</a:t>
            </a:r>
            <a:endParaRPr lang="zh-CN" altLang="en-US" sz="3075" dirty="0" smtClean="0"/>
          </a:p>
        </p:txBody>
      </p:sp>
      <p:pic>
        <p:nvPicPr>
          <p:cNvPr id="624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25" y="2495550"/>
            <a:ext cx="8596313" cy="302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 y="674688"/>
            <a:ext cx="8467725"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475" y="5056188"/>
            <a:ext cx="6042025"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70" name="TextBox 3"/>
          <p:cNvSpPr txBox="1">
            <a:spLocks noChangeArrowheads="1"/>
          </p:cNvSpPr>
          <p:nvPr/>
        </p:nvSpPr>
        <p:spPr bwMode="auto">
          <a:xfrm>
            <a:off x="1258888" y="6156325"/>
            <a:ext cx="6553200" cy="7016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zh-CN" altLang="en-US" sz="2000">
                <a:latin typeface="宋体" panose="02010600030101010101" pitchFamily="2" charset="-122"/>
                <a:ea typeface="宋体" panose="02010600030101010101" pitchFamily="2" charset="-122"/>
              </a:rPr>
              <a:t>由父类的引用的子类的对象调用到的是父类的成员变量。</a:t>
            </a:r>
            <a:endParaRPr lang="en-US" altLang="zh-CN" sz="2000">
              <a:latin typeface="宋体" panose="02010600030101010101" pitchFamily="2" charset="-122"/>
              <a:ea typeface="宋体" panose="02010600030101010101" pitchFamily="2" charset="-122"/>
            </a:endParaRPr>
          </a:p>
          <a:p>
            <a:pPr eaLnBrk="1" hangingPunct="1">
              <a:spcBef>
                <a:spcPct val="20000"/>
              </a:spcBef>
              <a:buClr>
                <a:schemeClr val="folHlink"/>
              </a:buClr>
              <a:buSzPct val="60000"/>
              <a:buFont typeface="Wingdings" panose="05000000000000000000" pitchFamily="2" charset="2"/>
              <a:buNone/>
            </a:pPr>
            <a:r>
              <a:rPr lang="zh-CN" altLang="en-US" sz="2000">
                <a:latin typeface="宋体" panose="02010600030101010101" pitchFamily="2" charset="-122"/>
                <a:ea typeface="宋体" panose="02010600030101010101" pitchFamily="2" charset="-122"/>
              </a:rPr>
              <a:t>动态绑定只针对对象的方法。</a:t>
            </a:r>
          </a:p>
        </p:txBody>
      </p:sp>
      <p:sp>
        <p:nvSpPr>
          <p:cNvPr id="6247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1525BE7D-D649-4291-8309-883CBD998C06}"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43</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4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870C63C1-F8B9-41B3-8815-3015CB24E654}"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44</a:t>
            </a:fld>
            <a:endParaRPr lang="en-US" altLang="zh-CN" sz="1000" smtClean="0">
              <a:latin typeface="Arial" panose="020B0604020202020204" pitchFamily="34" charset="0"/>
            </a:endParaRPr>
          </a:p>
        </p:txBody>
      </p:sp>
      <p:sp>
        <p:nvSpPr>
          <p:cNvPr id="3" name="标题 2"/>
          <p:cNvSpPr>
            <a:spLocks noGrp="1"/>
          </p:cNvSpPr>
          <p:nvPr>
            <p:ph type="title"/>
          </p:nvPr>
        </p:nvSpPr>
        <p:spPr/>
        <p:txBody>
          <a:bodyPr/>
          <a:lstStyle/>
          <a:p>
            <a:r>
              <a:rPr lang="zh-CN" altLang="en-US" dirty="0" smtClean="0"/>
              <a:t>动态绑定的作用</a:t>
            </a:r>
            <a:endParaRPr lang="zh-CN" alt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32" y="252775"/>
            <a:ext cx="5029200" cy="60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64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257" y="2539827"/>
            <a:ext cx="6096000" cy="197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8148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46499"/>
                                        </p:tgtEl>
                                        <p:attrNameLst>
                                          <p:attrName>style.visibility</p:attrName>
                                        </p:attrNameLst>
                                      </p:cBhvr>
                                      <p:to>
                                        <p:strVal val="visible"/>
                                      </p:to>
                                    </p:set>
                                    <p:anim calcmode="lin" valueType="num">
                                      <p:cBhvr additive="base">
                                        <p:cTn id="13" dur="500" fill="hold"/>
                                        <p:tgtEl>
                                          <p:spTgt spid="746499"/>
                                        </p:tgtEl>
                                        <p:attrNameLst>
                                          <p:attrName>ppt_x</p:attrName>
                                        </p:attrNameLst>
                                      </p:cBhvr>
                                      <p:tavLst>
                                        <p:tav tm="0">
                                          <p:val>
                                            <p:strVal val="#ppt_x"/>
                                          </p:val>
                                        </p:tav>
                                        <p:tav tm="100000">
                                          <p:val>
                                            <p:strVal val="#ppt_x"/>
                                          </p:val>
                                        </p:tav>
                                      </p:tavLst>
                                    </p:anim>
                                    <p:anim calcmode="lin" valueType="num">
                                      <p:cBhvr additive="base">
                                        <p:cTn id="14" dur="500" fill="hold"/>
                                        <p:tgtEl>
                                          <p:spTgt spid="7464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1"/>
          <p:cNvSpPr>
            <a:spLocks noGrp="1"/>
          </p:cNvSpPr>
          <p:nvPr>
            <p:ph idx="1"/>
          </p:nvPr>
        </p:nvSpPr>
        <p:spPr/>
        <p:txBody>
          <a:bodyPr/>
          <a:lstStyle/>
          <a:p>
            <a:pPr marL="273844" indent="-191691" eaLnBrk="1" hangingPunct="1">
              <a:defRPr/>
            </a:pPr>
            <a:r>
              <a:rPr lang="zh-CN" altLang="zh-CN" sz="2025" dirty="0" smtClean="0"/>
              <a:t>用</a:t>
            </a:r>
            <a:r>
              <a:rPr lang="zh-CN" altLang="zh-CN" sz="2025" dirty="0" smtClean="0">
                <a:solidFill>
                  <a:srgbClr val="C00000"/>
                </a:solidFill>
              </a:rPr>
              <a:t>父类或接口</a:t>
            </a:r>
            <a:r>
              <a:rPr lang="zh-CN" altLang="zh-CN" sz="2025" dirty="0" smtClean="0"/>
              <a:t>指向子类或接口的实现类来提高灵活性，降低耦合度</a:t>
            </a:r>
            <a:endParaRPr lang="en-US" altLang="zh-CN" sz="2025" dirty="0" smtClean="0"/>
          </a:p>
          <a:p>
            <a:pPr marL="273844" indent="-191691" eaLnBrk="1" hangingPunct="1">
              <a:defRPr/>
            </a:pPr>
            <a:r>
              <a:rPr lang="zh-CN" altLang="zh-CN" sz="2025" dirty="0" smtClean="0"/>
              <a:t>比如在方法中声明狗类的</a:t>
            </a:r>
            <a:r>
              <a:rPr lang="zh-CN" altLang="en-US" sz="2025" dirty="0" smtClean="0"/>
              <a:t>引用</a:t>
            </a:r>
            <a:r>
              <a:rPr lang="zh-CN" altLang="zh-CN" sz="2025" dirty="0" smtClean="0"/>
              <a:t>来指向一个狗类的</a:t>
            </a:r>
            <a:r>
              <a:rPr lang="zh-CN" altLang="en-US" sz="2025" dirty="0" smtClean="0"/>
              <a:t>对象</a:t>
            </a:r>
            <a:r>
              <a:rPr lang="zh-CN" altLang="zh-CN" sz="2025" dirty="0" smtClean="0"/>
              <a:t>，那么在需要用到猫类进行</a:t>
            </a:r>
            <a:r>
              <a:rPr lang="zh-CN" altLang="en-US" sz="2025" dirty="0" smtClean="0"/>
              <a:t>同</a:t>
            </a:r>
            <a:r>
              <a:rPr lang="zh-CN" altLang="zh-CN" sz="2025" dirty="0" smtClean="0"/>
              <a:t>一动作时</a:t>
            </a:r>
            <a:r>
              <a:rPr lang="zh-CN" altLang="en-US" sz="2025" dirty="0" smtClean="0"/>
              <a:t>，</a:t>
            </a:r>
            <a:r>
              <a:rPr lang="zh-CN" altLang="zh-CN" sz="2025" dirty="0" smtClean="0"/>
              <a:t>需要另写代码</a:t>
            </a:r>
            <a:r>
              <a:rPr lang="zh-CN" altLang="en-US" sz="2025" dirty="0" smtClean="0"/>
              <a:t>；</a:t>
            </a:r>
            <a:r>
              <a:rPr lang="zh-CN" altLang="zh-CN" sz="2025" dirty="0" smtClean="0"/>
              <a:t>如果使用动物类的</a:t>
            </a:r>
            <a:r>
              <a:rPr lang="zh-CN" altLang="en-US" sz="2025" dirty="0" smtClean="0"/>
              <a:t>应用</a:t>
            </a:r>
            <a:r>
              <a:rPr lang="zh-CN" altLang="zh-CN" sz="2025" dirty="0" smtClean="0"/>
              <a:t>来指向的</a:t>
            </a:r>
            <a:r>
              <a:rPr lang="zh-CN" altLang="en-US" sz="2025" dirty="0" smtClean="0"/>
              <a:t>这两种类的对象</a:t>
            </a:r>
            <a:r>
              <a:rPr lang="zh-CN" altLang="zh-CN" sz="2025" dirty="0" smtClean="0"/>
              <a:t>，那么</a:t>
            </a:r>
            <a:r>
              <a:rPr lang="zh-CN" altLang="en-US" sz="2025" dirty="0" smtClean="0"/>
              <a:t>此</a:t>
            </a:r>
            <a:r>
              <a:rPr lang="zh-CN" altLang="zh-CN" sz="2025" dirty="0" smtClean="0"/>
              <a:t>方法对于所有</a:t>
            </a:r>
            <a:r>
              <a:rPr lang="zh-CN" altLang="en-US" sz="2025" dirty="0" smtClean="0"/>
              <a:t>继承</a:t>
            </a:r>
            <a:r>
              <a:rPr lang="zh-CN" altLang="zh-CN" sz="2025" dirty="0" smtClean="0"/>
              <a:t>动物类的对象都适用</a:t>
            </a:r>
            <a:endParaRPr lang="zh-CN" altLang="en-US" sz="2025" dirty="0" smtClean="0"/>
          </a:p>
        </p:txBody>
      </p:sp>
      <p:sp>
        <p:nvSpPr>
          <p:cNvPr id="63491"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B24B0DE5-0148-4E10-A1AF-DBC1110399E0}"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45</a:t>
            </a:fld>
            <a:endParaRPr lang="en-US" altLang="zh-CN" sz="1000" smtClean="0">
              <a:latin typeface="Arial" panose="020B0604020202020204" pitchFamily="34" charset="0"/>
            </a:endParaRPr>
          </a:p>
        </p:txBody>
      </p:sp>
      <p:sp>
        <p:nvSpPr>
          <p:cNvPr id="4" name="标题 3"/>
          <p:cNvSpPr>
            <a:spLocks noGrp="1"/>
          </p:cNvSpPr>
          <p:nvPr>
            <p:ph type="title"/>
          </p:nvPr>
        </p:nvSpPr>
        <p:spPr/>
        <p:txBody>
          <a:bodyPr/>
          <a:lstStyle/>
          <a:p>
            <a:pPr eaLnBrk="1" fontAlgn="auto" hangingPunct="1">
              <a:spcAft>
                <a:spcPts val="0"/>
              </a:spcAft>
              <a:defRPr/>
            </a:pPr>
            <a:r>
              <a:rPr lang="zh-CN" altLang="en-US" sz="3075" dirty="0" smtClean="0"/>
              <a:t>动态绑定的作用</a:t>
            </a:r>
            <a:endParaRPr lang="zh-CN" altLang="en-US" sz="3075"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15888"/>
            <a:ext cx="5400675" cy="617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5449888"/>
            <a:ext cx="42005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894842" y="1403731"/>
            <a:ext cx="7200900" cy="4895850"/>
          </a:xfrm>
        </p:spPr>
        <p:txBody>
          <a:bodyPr/>
          <a:lstStyle/>
          <a:p>
            <a:pPr marL="0" indent="723900" eaLnBrk="1" hangingPunct="1">
              <a:buFont typeface="Wingdings" panose="05000000000000000000" pitchFamily="2" charset="2"/>
              <a:buNone/>
            </a:pPr>
            <a:r>
              <a:rPr lang="zh-CN" altLang="en-US" sz="2800" dirty="0" smtClean="0"/>
              <a:t>多态是面向对象程序设计的重要部分，是面向对象的</a:t>
            </a:r>
            <a:r>
              <a:rPr lang="en-US" altLang="zh-CN" sz="2800" dirty="0" smtClean="0"/>
              <a:t>3</a:t>
            </a:r>
            <a:r>
              <a:rPr lang="zh-CN" altLang="en-US" sz="2800" dirty="0" smtClean="0"/>
              <a:t>个基本特性之一。在</a:t>
            </a:r>
            <a:r>
              <a:rPr lang="en-US" altLang="zh-CN" sz="2800" dirty="0" smtClean="0"/>
              <a:t>Java</a:t>
            </a:r>
            <a:r>
              <a:rPr lang="zh-CN" altLang="en-US" sz="2800" dirty="0" smtClean="0"/>
              <a:t>语言中，通常使用方法的重载（</a:t>
            </a:r>
            <a:r>
              <a:rPr lang="en-US" altLang="zh-CN" sz="2800" dirty="0" smtClean="0"/>
              <a:t>Overloading</a:t>
            </a:r>
            <a:r>
              <a:rPr lang="zh-CN" altLang="en-US" sz="2800" dirty="0" smtClean="0"/>
              <a:t>）和覆盖（</a:t>
            </a:r>
            <a:r>
              <a:rPr lang="en-US" altLang="zh-CN" sz="2800" dirty="0" smtClean="0"/>
              <a:t>Overriding</a:t>
            </a:r>
            <a:r>
              <a:rPr lang="zh-CN" altLang="en-US" sz="2800" dirty="0" smtClean="0"/>
              <a:t>）实现类的多态性。</a:t>
            </a:r>
            <a:endParaRPr lang="en-US" altLang="zh-CN" sz="2800" dirty="0" smtClean="0"/>
          </a:p>
        </p:txBody>
      </p:sp>
      <p:sp>
        <p:nvSpPr>
          <p:cNvPr id="684034" name="Rectangle 2"/>
          <p:cNvSpPr>
            <a:spLocks noGrp="1" noChangeArrowheads="1"/>
          </p:cNvSpPr>
          <p:nvPr>
            <p:ph type="title"/>
          </p:nvPr>
        </p:nvSpPr>
        <p:spPr>
          <a:xfrm>
            <a:off x="432054" y="161481"/>
            <a:ext cx="7993063" cy="1462087"/>
          </a:xfrm>
        </p:spPr>
        <p:txBody>
          <a:bodyPr/>
          <a:lstStyle/>
          <a:p>
            <a:pPr eaLnBrk="1" fontAlgn="auto" hangingPunct="1">
              <a:spcAft>
                <a:spcPts val="0"/>
              </a:spcAft>
              <a:defRPr/>
            </a:pPr>
            <a:r>
              <a:rPr lang="zh-CN" altLang="en-US" sz="4000" dirty="0" smtClean="0"/>
              <a:t>多态</a:t>
            </a:r>
            <a:r>
              <a:rPr lang="en-US" altLang="zh-CN" sz="4000" dirty="0" smtClean="0"/>
              <a:t>Polymorphism</a:t>
            </a:r>
            <a:endParaRPr lang="zh-CN" altLang="en-US" sz="4000" dirty="0"/>
          </a:p>
        </p:txBody>
      </p:sp>
      <p:sp>
        <p:nvSpPr>
          <p:cNvPr id="5530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DC2837E8-6ED9-4DC2-BED0-7D19BF9359FD}"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46</a:t>
            </a:fld>
            <a:endParaRPr lang="en-US" altLang="zh-CN" sz="1000" smtClean="0">
              <a:latin typeface="Arial" panose="020B0604020202020204" pitchFamily="34" charset="0"/>
            </a:endParaRPr>
          </a:p>
        </p:txBody>
      </p:sp>
    </p:spTree>
    <p:extLst>
      <p:ext uri="{BB962C8B-B14F-4D97-AF65-F5344CB8AC3E}">
        <p14:creationId xmlns:p14="http://schemas.microsoft.com/office/powerpoint/2010/main" val="39802390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2668405-1050-4A4D-A05E-91BD37C096A4}" type="slidenum">
              <a:rPr lang="zh-CN" altLang="en-US" smtClean="0"/>
              <a:pPr>
                <a:defRPr/>
              </a:pPr>
              <a:t>47</a:t>
            </a:fld>
            <a:endParaRPr lang="zh-CN" altLang="en-US"/>
          </a:p>
        </p:txBody>
      </p:sp>
      <p:sp>
        <p:nvSpPr>
          <p:cNvPr id="5" name="矩形 4"/>
          <p:cNvSpPr/>
          <p:nvPr/>
        </p:nvSpPr>
        <p:spPr>
          <a:xfrm>
            <a:off x="303213" y="2395538"/>
            <a:ext cx="1922462"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chemeClr val="tx1"/>
                </a:solidFill>
              </a:rPr>
              <a:t>继承</a:t>
            </a:r>
            <a:endParaRPr lang="en-US" altLang="zh-CN" sz="3200" dirty="0">
              <a:solidFill>
                <a:schemeClr val="tx1"/>
              </a:solidFill>
            </a:endParaRPr>
          </a:p>
          <a:p>
            <a:pPr algn="ctr">
              <a:defRPr/>
            </a:pPr>
            <a:r>
              <a:rPr lang="zh-CN" altLang="en-US" sz="3200" dirty="0">
                <a:solidFill>
                  <a:schemeClr val="tx1"/>
                </a:solidFill>
              </a:rPr>
              <a:t>（狭义）</a:t>
            </a:r>
          </a:p>
        </p:txBody>
      </p:sp>
      <p:grpSp>
        <p:nvGrpSpPr>
          <p:cNvPr id="19" name="组合 18"/>
          <p:cNvGrpSpPr>
            <a:grpSpLocks/>
          </p:cNvGrpSpPr>
          <p:nvPr/>
        </p:nvGrpSpPr>
        <p:grpSpPr bwMode="auto">
          <a:xfrm>
            <a:off x="1263650" y="3343275"/>
            <a:ext cx="2952750" cy="1233488"/>
            <a:chOff x="1263650" y="3343603"/>
            <a:chExt cx="2952750" cy="1233487"/>
          </a:xfrm>
        </p:grpSpPr>
        <p:sp>
          <p:nvSpPr>
            <p:cNvPr id="6" name="矩形 5"/>
            <p:cNvSpPr/>
            <p:nvPr/>
          </p:nvSpPr>
          <p:spPr>
            <a:xfrm>
              <a:off x="2774950" y="3564266"/>
              <a:ext cx="1441450" cy="1012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t>覆盖</a:t>
              </a:r>
            </a:p>
          </p:txBody>
        </p:sp>
        <p:cxnSp>
          <p:nvCxnSpPr>
            <p:cNvPr id="13" name="直接箭头连接符 12"/>
            <p:cNvCxnSpPr>
              <a:stCxn id="5" idx="2"/>
              <a:endCxn id="6" idx="1"/>
            </p:cNvCxnSpPr>
            <p:nvPr/>
          </p:nvCxnSpPr>
          <p:spPr>
            <a:xfrm rot="16200000" flipH="1">
              <a:off x="1655762" y="2951491"/>
              <a:ext cx="727074" cy="151130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p:cNvGrpSpPr>
            <a:grpSpLocks/>
          </p:cNvGrpSpPr>
          <p:nvPr/>
        </p:nvGrpSpPr>
        <p:grpSpPr bwMode="auto">
          <a:xfrm>
            <a:off x="4216400" y="4070350"/>
            <a:ext cx="1887538" cy="1674813"/>
            <a:chOff x="4216400" y="4070678"/>
            <a:chExt cx="1887538" cy="1674812"/>
          </a:xfrm>
        </p:grpSpPr>
        <p:sp>
          <p:nvSpPr>
            <p:cNvPr id="8" name="矩形 7"/>
            <p:cNvSpPr/>
            <p:nvPr/>
          </p:nvSpPr>
          <p:spPr>
            <a:xfrm>
              <a:off x="4756150" y="4804103"/>
              <a:ext cx="1347788" cy="941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t>向上转型</a:t>
              </a:r>
            </a:p>
          </p:txBody>
        </p:sp>
        <p:cxnSp>
          <p:nvCxnSpPr>
            <p:cNvPr id="14" name="直接箭头连接符 13"/>
            <p:cNvCxnSpPr>
              <a:stCxn id="6" idx="3"/>
              <a:endCxn id="8" idx="0"/>
            </p:cNvCxnSpPr>
            <p:nvPr/>
          </p:nvCxnSpPr>
          <p:spPr>
            <a:xfrm>
              <a:off x="4216400" y="4070678"/>
              <a:ext cx="1212850" cy="733425"/>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25" name="组合 24"/>
          <p:cNvGrpSpPr>
            <a:grpSpLocks/>
          </p:cNvGrpSpPr>
          <p:nvPr/>
        </p:nvGrpSpPr>
        <p:grpSpPr bwMode="auto">
          <a:xfrm>
            <a:off x="6103938" y="5275263"/>
            <a:ext cx="2170112" cy="1223962"/>
            <a:chOff x="6103938" y="5274797"/>
            <a:chExt cx="2170112" cy="1224428"/>
          </a:xfrm>
        </p:grpSpPr>
        <p:sp>
          <p:nvSpPr>
            <p:cNvPr id="10" name="矩形 9"/>
            <p:cNvSpPr/>
            <p:nvPr/>
          </p:nvSpPr>
          <p:spPr>
            <a:xfrm>
              <a:off x="6915150" y="5495543"/>
              <a:ext cx="1358900" cy="1003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t>动态绑定</a:t>
              </a:r>
            </a:p>
          </p:txBody>
        </p:sp>
        <p:cxnSp>
          <p:nvCxnSpPr>
            <p:cNvPr id="17" name="直接箭头连接符 16"/>
            <p:cNvCxnSpPr>
              <a:stCxn id="8" idx="3"/>
              <a:endCxn id="10" idx="0"/>
            </p:cNvCxnSpPr>
            <p:nvPr/>
          </p:nvCxnSpPr>
          <p:spPr>
            <a:xfrm>
              <a:off x="6103938" y="5274797"/>
              <a:ext cx="1490662" cy="220746"/>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27" name="组合 26"/>
          <p:cNvGrpSpPr>
            <a:grpSpLocks/>
          </p:cNvGrpSpPr>
          <p:nvPr/>
        </p:nvGrpSpPr>
        <p:grpSpPr bwMode="auto">
          <a:xfrm>
            <a:off x="2743200" y="5507038"/>
            <a:ext cx="4171950" cy="971550"/>
            <a:chOff x="2743200" y="5507038"/>
            <a:chExt cx="4171950" cy="971550"/>
          </a:xfrm>
        </p:grpSpPr>
        <p:sp>
          <p:nvSpPr>
            <p:cNvPr id="11" name="矩形 10"/>
            <p:cNvSpPr/>
            <p:nvPr/>
          </p:nvSpPr>
          <p:spPr>
            <a:xfrm>
              <a:off x="2743200" y="5507038"/>
              <a:ext cx="1433513"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rgbClr val="FF0000"/>
                  </a:solidFill>
                </a:rPr>
                <a:t>多态</a:t>
              </a:r>
            </a:p>
          </p:txBody>
        </p:sp>
        <p:cxnSp>
          <p:nvCxnSpPr>
            <p:cNvPr id="20" name="直接箭头连接符 19"/>
            <p:cNvCxnSpPr>
              <a:stCxn id="10" idx="1"/>
              <a:endCxn id="11" idx="3"/>
            </p:cNvCxnSpPr>
            <p:nvPr/>
          </p:nvCxnSpPr>
          <p:spPr>
            <a:xfrm rot="10800000">
              <a:off x="4176713" y="5992813"/>
              <a:ext cx="2738437" cy="4762"/>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61" name="标题 60"/>
          <p:cNvSpPr>
            <a:spLocks noGrp="1"/>
          </p:cNvSpPr>
          <p:nvPr>
            <p:ph type="title"/>
          </p:nvPr>
        </p:nvSpPr>
        <p:spPr>
          <a:xfrm>
            <a:off x="417513" y="-34557"/>
            <a:ext cx="8229600" cy="1143000"/>
          </a:xfrm>
        </p:spPr>
        <p:txBody>
          <a:bodyPr/>
          <a:lstStyle/>
          <a:p>
            <a:pPr>
              <a:defRPr/>
            </a:pPr>
            <a:r>
              <a:rPr lang="zh-CN" altLang="en-US" sz="4000" dirty="0" smtClean="0"/>
              <a:t>各机制之间的关系</a:t>
            </a:r>
            <a:endParaRPr lang="zh-CN" altLang="en-US" sz="4000" dirty="0"/>
          </a:p>
        </p:txBody>
      </p:sp>
      <p:grpSp>
        <p:nvGrpSpPr>
          <p:cNvPr id="18" name="组合 17"/>
          <p:cNvGrpSpPr>
            <a:grpSpLocks/>
          </p:cNvGrpSpPr>
          <p:nvPr/>
        </p:nvGrpSpPr>
        <p:grpSpPr bwMode="auto">
          <a:xfrm>
            <a:off x="303213" y="5524500"/>
            <a:ext cx="2439987" cy="947738"/>
            <a:chOff x="303213" y="5524500"/>
            <a:chExt cx="2439987" cy="947738"/>
          </a:xfrm>
        </p:grpSpPr>
        <p:sp>
          <p:nvSpPr>
            <p:cNvPr id="66" name="矩形 65"/>
            <p:cNvSpPr/>
            <p:nvPr/>
          </p:nvSpPr>
          <p:spPr>
            <a:xfrm>
              <a:off x="303213" y="5524500"/>
              <a:ext cx="1409700" cy="947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t>重载</a:t>
              </a:r>
            </a:p>
          </p:txBody>
        </p:sp>
        <p:cxnSp>
          <p:nvCxnSpPr>
            <p:cNvPr id="67" name="直接箭头连接符 19"/>
            <p:cNvCxnSpPr>
              <a:stCxn id="66" idx="3"/>
              <a:endCxn id="11" idx="1"/>
            </p:cNvCxnSpPr>
            <p:nvPr/>
          </p:nvCxnSpPr>
          <p:spPr>
            <a:xfrm flipV="1">
              <a:off x="1712913" y="5992813"/>
              <a:ext cx="1030287" cy="635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16" name="组合 15"/>
          <p:cNvGrpSpPr>
            <a:grpSpLocks/>
          </p:cNvGrpSpPr>
          <p:nvPr/>
        </p:nvGrpSpPr>
        <p:grpSpPr bwMode="auto">
          <a:xfrm>
            <a:off x="1263650" y="401638"/>
            <a:ext cx="7821613" cy="3997325"/>
            <a:chOff x="1263650" y="402323"/>
            <a:chExt cx="7822127" cy="3996967"/>
          </a:xfrm>
        </p:grpSpPr>
        <p:sp>
          <p:nvSpPr>
            <p:cNvPr id="76" name="矩形 75"/>
            <p:cNvSpPr/>
            <p:nvPr/>
          </p:nvSpPr>
          <p:spPr>
            <a:xfrm>
              <a:off x="6710721" y="3451637"/>
              <a:ext cx="1409793" cy="947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chemeClr val="tx1"/>
                  </a:solidFill>
                </a:rPr>
                <a:t>组合</a:t>
              </a:r>
            </a:p>
          </p:txBody>
        </p:sp>
        <p:grpSp>
          <p:nvGrpSpPr>
            <p:cNvPr id="64524" name="组合 14"/>
            <p:cNvGrpSpPr>
              <a:grpSpLocks/>
            </p:cNvGrpSpPr>
            <p:nvPr/>
          </p:nvGrpSpPr>
          <p:grpSpPr bwMode="auto">
            <a:xfrm>
              <a:off x="1263650" y="402323"/>
              <a:ext cx="7822127" cy="3522305"/>
              <a:chOff x="1263650" y="402323"/>
              <a:chExt cx="7822127" cy="3522305"/>
            </a:xfrm>
          </p:grpSpPr>
          <p:cxnSp>
            <p:nvCxnSpPr>
              <p:cNvPr id="63" name="直接箭头连接符 12"/>
              <p:cNvCxnSpPr>
                <a:endCxn id="5" idx="0"/>
              </p:cNvCxnSpPr>
              <p:nvPr/>
            </p:nvCxnSpPr>
            <p:spPr>
              <a:xfrm rot="10800000" flipV="1">
                <a:off x="1263650" y="2011904"/>
                <a:ext cx="5450246" cy="384141"/>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12"/>
              <p:cNvCxnSpPr>
                <a:endCxn id="76" idx="0"/>
              </p:cNvCxnSpPr>
              <p:nvPr/>
            </p:nvCxnSpPr>
            <p:spPr>
              <a:xfrm rot="5400000">
                <a:off x="6934649" y="2967492"/>
                <a:ext cx="965114" cy="3175"/>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3989567" y="2396045"/>
                <a:ext cx="1922588" cy="947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rgbClr val="FF0000"/>
                    </a:solidFill>
                  </a:rPr>
                  <a:t>继承</a:t>
                </a:r>
                <a:endParaRPr lang="en-US" altLang="zh-CN" sz="3200" dirty="0">
                  <a:solidFill>
                    <a:srgbClr val="FF0000"/>
                  </a:solidFill>
                </a:endParaRPr>
              </a:p>
              <a:p>
                <a:pPr algn="ctr">
                  <a:defRPr/>
                </a:pPr>
                <a:r>
                  <a:rPr lang="zh-CN" altLang="en-US" sz="3200" dirty="0">
                    <a:solidFill>
                      <a:srgbClr val="FF0000"/>
                    </a:solidFill>
                  </a:rPr>
                  <a:t>（广义）</a:t>
                </a:r>
              </a:p>
            </p:txBody>
          </p:sp>
          <p:cxnSp>
            <p:nvCxnSpPr>
              <p:cNvPr id="86" name="直接箭头连接符 12"/>
              <p:cNvCxnSpPr>
                <a:stCxn id="76" idx="1"/>
                <a:endCxn id="85" idx="3"/>
              </p:cNvCxnSpPr>
              <p:nvPr/>
            </p:nvCxnSpPr>
            <p:spPr>
              <a:xfrm rot="10800000">
                <a:off x="5912155" y="2870664"/>
                <a:ext cx="798565" cy="1054006"/>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12"/>
              <p:cNvCxnSpPr>
                <a:stCxn id="5" idx="3"/>
                <a:endCxn id="85" idx="1"/>
              </p:cNvCxnSpPr>
              <p:nvPr/>
            </p:nvCxnSpPr>
            <p:spPr>
              <a:xfrm flipV="1">
                <a:off x="2225738" y="2870664"/>
                <a:ext cx="1763829" cy="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4530" name="组合 11"/>
              <p:cNvGrpSpPr>
                <a:grpSpLocks/>
              </p:cNvGrpSpPr>
              <p:nvPr/>
            </p:nvGrpSpPr>
            <p:grpSpPr bwMode="auto">
              <a:xfrm>
                <a:off x="4812071" y="402323"/>
                <a:ext cx="4273706" cy="2145190"/>
                <a:chOff x="4812071" y="402323"/>
                <a:chExt cx="4273706" cy="2145190"/>
              </a:xfrm>
            </p:grpSpPr>
            <p:sp>
              <p:nvSpPr>
                <p:cNvPr id="62" name="矩形 61"/>
                <p:cNvSpPr/>
                <p:nvPr/>
              </p:nvSpPr>
              <p:spPr>
                <a:xfrm>
                  <a:off x="6710721" y="1599191"/>
                  <a:ext cx="1409793" cy="947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rgbClr val="FF0000"/>
                      </a:solidFill>
                    </a:rPr>
                    <a:t>封装</a:t>
                  </a:r>
                </a:p>
              </p:txBody>
            </p:sp>
            <p:sp>
              <p:nvSpPr>
                <p:cNvPr id="22" name="矩形 21"/>
                <p:cNvSpPr/>
                <p:nvPr/>
              </p:nvSpPr>
              <p:spPr>
                <a:xfrm>
                  <a:off x="7675984" y="421371"/>
                  <a:ext cx="1409793" cy="946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chemeClr val="tx1"/>
                      </a:solidFill>
                    </a:rPr>
                    <a:t>类</a:t>
                  </a:r>
                </a:p>
              </p:txBody>
            </p:sp>
            <p:sp>
              <p:nvSpPr>
                <p:cNvPr id="23" name="矩形 22"/>
                <p:cNvSpPr/>
                <p:nvPr/>
              </p:nvSpPr>
              <p:spPr>
                <a:xfrm>
                  <a:off x="4811946" y="402323"/>
                  <a:ext cx="1409793" cy="947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chemeClr val="tx1"/>
                      </a:solidFill>
                    </a:rPr>
                    <a:t>访问</a:t>
                  </a:r>
                  <a:endParaRPr lang="en-US" altLang="zh-CN" sz="3200" dirty="0">
                    <a:solidFill>
                      <a:schemeClr val="tx1"/>
                    </a:solidFill>
                  </a:endParaRPr>
                </a:p>
                <a:p>
                  <a:pPr algn="ctr">
                    <a:defRPr/>
                  </a:pPr>
                  <a:r>
                    <a:rPr lang="zh-CN" altLang="en-US" sz="3200" dirty="0">
                      <a:solidFill>
                        <a:schemeClr val="tx1"/>
                      </a:solidFill>
                    </a:rPr>
                    <a:t>权限</a:t>
                  </a:r>
                </a:p>
              </p:txBody>
            </p:sp>
            <p:cxnSp>
              <p:nvCxnSpPr>
                <p:cNvPr id="24" name="直接箭头连接符 12"/>
                <p:cNvCxnSpPr>
                  <a:stCxn id="22" idx="2"/>
                  <a:endCxn id="62" idx="3"/>
                </p:cNvCxnSpPr>
                <p:nvPr/>
              </p:nvCxnSpPr>
              <p:spPr>
                <a:xfrm rot="5400000">
                  <a:off x="7897510" y="1590440"/>
                  <a:ext cx="706374" cy="260367"/>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12"/>
                <p:cNvCxnSpPr>
                  <a:stCxn id="23" idx="3"/>
                  <a:endCxn id="62" idx="0"/>
                </p:cNvCxnSpPr>
                <p:nvPr/>
              </p:nvCxnSpPr>
              <p:spPr>
                <a:xfrm>
                  <a:off x="6221739" y="875356"/>
                  <a:ext cx="1193878" cy="723835"/>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4.5 Abstract Class and Abstract Method</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An abstract class is a class declared with the </a:t>
            </a:r>
            <a:r>
              <a:rPr lang="en-US" altLang="zh-CN" sz="2025" dirty="0" smtClean="0">
                <a:solidFill>
                  <a:srgbClr val="FF0000"/>
                </a:solidFill>
              </a:rPr>
              <a:t>abstract</a:t>
            </a:r>
            <a:r>
              <a:rPr lang="en-US" altLang="zh-CN" sz="2025" dirty="0" smtClean="0"/>
              <a:t> keyword. </a:t>
            </a:r>
          </a:p>
          <a:p>
            <a:pPr marL="273844" indent="-191691" eaLnBrk="1" hangingPunct="1">
              <a:defRPr/>
            </a:pPr>
            <a:r>
              <a:rPr lang="en-US" altLang="zh-CN" sz="2025" dirty="0" smtClean="0"/>
              <a:t>The key word says that the class </a:t>
            </a:r>
            <a:r>
              <a:rPr lang="en-US" altLang="zh-CN" sz="2025" dirty="0" smtClean="0">
                <a:solidFill>
                  <a:srgbClr val="FF0000"/>
                </a:solidFill>
              </a:rPr>
              <a:t>cannot be instantiated</a:t>
            </a:r>
            <a:r>
              <a:rPr lang="en-US" altLang="zh-CN" sz="2025" dirty="0" smtClean="0"/>
              <a:t>, which is the only thing the abstract keyword does.</a:t>
            </a:r>
            <a:endParaRPr lang="zh-CN" altLang="en-US" sz="2025" dirty="0"/>
          </a:p>
        </p:txBody>
      </p:sp>
      <p:sp>
        <p:nvSpPr>
          <p:cNvPr id="6" name="灯片编号占位符 5"/>
          <p:cNvSpPr>
            <a:spLocks noGrp="1"/>
          </p:cNvSpPr>
          <p:nvPr>
            <p:ph type="sldNum" sz="quarter" idx="12"/>
          </p:nvPr>
        </p:nvSpPr>
        <p:spPr/>
        <p:txBody>
          <a:bodyPr/>
          <a:lstStyle/>
          <a:p>
            <a:pPr>
              <a:defRPr/>
            </a:pPr>
            <a:fld id="{578E338B-609D-4A5B-922E-59BB4806E813}" type="slidenum">
              <a:rPr lang="zh-CN" altLang="en-US"/>
              <a:pPr>
                <a:defRPr/>
              </a:pPr>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solidFill>
                  <a:srgbClr val="FF0000"/>
                </a:solidFill>
              </a:rPr>
              <a:t>abstract</a:t>
            </a:r>
            <a:r>
              <a:rPr lang="en-US" altLang="zh-CN" sz="2025" dirty="0" smtClean="0"/>
              <a:t> class Vehicle{</a:t>
            </a:r>
            <a:endParaRPr lang="zh-CN" altLang="zh-CN" sz="2025" dirty="0" smtClean="0"/>
          </a:p>
          <a:p>
            <a:pPr marL="273844" indent="-191691" eaLnBrk="1" hangingPunct="1">
              <a:defRPr/>
            </a:pPr>
            <a:r>
              <a:rPr lang="zh-CN" altLang="zh-CN" sz="2025" dirty="0" smtClean="0"/>
              <a:t>…</a:t>
            </a:r>
          </a:p>
          <a:p>
            <a:pPr marL="273844" indent="-191691" eaLnBrk="1" hangingPunct="1">
              <a:defRPr/>
            </a:pPr>
            <a:r>
              <a:rPr lang="en-US" altLang="zh-CN" sz="2025" dirty="0" smtClean="0"/>
              <a:t>  public </a:t>
            </a:r>
            <a:r>
              <a:rPr lang="en-US" altLang="zh-CN" sz="2025" dirty="0" smtClean="0">
                <a:solidFill>
                  <a:srgbClr val="FF0000"/>
                </a:solidFill>
              </a:rPr>
              <a:t>abstract</a:t>
            </a:r>
            <a:r>
              <a:rPr lang="en-US" altLang="zh-CN" sz="2025" dirty="0" smtClean="0"/>
              <a:t> void beep();</a:t>
            </a:r>
          </a:p>
          <a:p>
            <a:pPr marL="273844" indent="-191691" eaLnBrk="1" hangingPunct="1">
              <a:defRPr/>
            </a:pPr>
            <a:r>
              <a:rPr lang="en-US" altLang="zh-CN" sz="2025" dirty="0" smtClean="0"/>
              <a:t>}</a:t>
            </a:r>
            <a:endParaRPr lang="zh-CN" altLang="zh-CN" sz="2025" dirty="0" smtClean="0"/>
          </a:p>
          <a:p>
            <a:pPr marL="273844" indent="-191691" eaLnBrk="1" hangingPunct="1">
              <a:defRPr/>
            </a:pPr>
            <a:r>
              <a:rPr lang="en-US" altLang="zh-CN" sz="2025" dirty="0" smtClean="0"/>
              <a:t>class Car extends Vehicle{</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public void beep(){</a:t>
            </a:r>
            <a:endParaRPr lang="zh-CN" altLang="zh-CN" sz="2025" dirty="0" smtClean="0"/>
          </a:p>
          <a:p>
            <a:pPr marL="273844" indent="-191691" eaLnBrk="1" hangingPunct="1">
              <a:defRPr/>
            </a:pPr>
            <a:r>
              <a:rPr lang="en-US" altLang="zh-CN" sz="2025" dirty="0" smtClean="0"/>
              <a:t>    //Codes here for beep behavior</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abstract</a:t>
            </a:r>
            <a:endParaRPr lang="zh-CN" altLang="en-US" sz="3075" dirty="0"/>
          </a:p>
        </p:txBody>
      </p:sp>
      <p:sp>
        <p:nvSpPr>
          <p:cNvPr id="7" name="灯片编号占位符 6"/>
          <p:cNvSpPr>
            <a:spLocks noGrp="1"/>
          </p:cNvSpPr>
          <p:nvPr>
            <p:ph type="sldNum" sz="quarter" idx="12"/>
          </p:nvPr>
        </p:nvSpPr>
        <p:spPr/>
        <p:txBody>
          <a:bodyPr/>
          <a:lstStyle/>
          <a:p>
            <a:pPr>
              <a:defRPr/>
            </a:pPr>
            <a:fld id="{21D3E338-899D-427B-A9E5-0EA3BAF5C738}" type="slidenum">
              <a:rPr lang="zh-CN" altLang="en-US"/>
              <a:pPr>
                <a:defRPr/>
              </a:pPr>
              <a:t>49</a:t>
            </a:fld>
            <a:endParaRPr lang="zh-CN" altLang="en-US"/>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marL="273844" indent="-191691" eaLnBrk="1" hangingPunct="1">
              <a:defRPr/>
            </a:pPr>
            <a:r>
              <a:rPr lang="en-US" altLang="zh-CN" sz="2025" dirty="0" smtClean="0"/>
              <a:t>public class Car </a:t>
            </a:r>
            <a:r>
              <a:rPr lang="en-US" altLang="zh-CN" sz="2025" b="1" dirty="0" smtClean="0">
                <a:solidFill>
                  <a:srgbClr val="FF0000"/>
                </a:solidFill>
              </a:rPr>
              <a:t>extends</a:t>
            </a:r>
            <a:r>
              <a:rPr lang="en-US" altLang="zh-CN" sz="2025" b="1" dirty="0" smtClean="0"/>
              <a:t> </a:t>
            </a:r>
            <a:r>
              <a:rPr lang="en-US" altLang="zh-CN" sz="2025" dirty="0" smtClean="0"/>
              <a:t>Vehicle {</a:t>
            </a:r>
            <a:endParaRPr lang="zh-CN" altLang="zh-CN" sz="2025" dirty="0" smtClean="0"/>
          </a:p>
          <a:p>
            <a:pPr marL="273844" indent="-191691" eaLnBrk="1" hangingPunct="1">
              <a:defRPr/>
            </a:pPr>
            <a:r>
              <a:rPr lang="en-US" altLang="zh-CN" sz="2025" dirty="0" smtClean="0"/>
              <a:t>    public Car() {</a:t>
            </a:r>
            <a:endParaRPr lang="zh-CN" altLang="zh-CN" sz="2025" dirty="0" smtClean="0"/>
          </a:p>
          <a:p>
            <a:pPr marL="273844" indent="-191691" eaLnBrk="1" hangingPunct="1">
              <a:defRPr/>
            </a:pPr>
            <a:r>
              <a:rPr lang="en-US" altLang="zh-CN" sz="2025" dirty="0" smtClean="0"/>
              <a:t>        this(0, 0);</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public Car(double width, double height) {</a:t>
            </a:r>
            <a:endParaRPr lang="zh-CN" altLang="zh-CN" sz="2025" dirty="0" smtClean="0"/>
          </a:p>
          <a:p>
            <a:pPr marL="273844" indent="-191691" eaLnBrk="1" hangingPunct="1">
              <a:defRPr/>
            </a:pPr>
            <a:r>
              <a:rPr lang="en-US" altLang="zh-CN" sz="2025" dirty="0" smtClean="0"/>
              <a:t>        </a:t>
            </a:r>
            <a:r>
              <a:rPr lang="en-US" altLang="zh-CN" sz="2025" dirty="0" err="1" smtClean="0"/>
              <a:t>this.width</a:t>
            </a:r>
            <a:r>
              <a:rPr lang="en-US" altLang="zh-CN" sz="2025" dirty="0" smtClean="0"/>
              <a:t> = width;</a:t>
            </a:r>
            <a:endParaRPr lang="zh-CN" altLang="zh-CN" sz="2025" dirty="0" smtClean="0"/>
          </a:p>
          <a:p>
            <a:pPr marL="273844" indent="-191691" eaLnBrk="1" hangingPunct="1">
              <a:defRPr/>
            </a:pPr>
            <a:r>
              <a:rPr lang="en-US" altLang="zh-CN" sz="2025" dirty="0" smtClean="0"/>
              <a:t>        </a:t>
            </a:r>
            <a:r>
              <a:rPr lang="en-US" altLang="zh-CN" sz="2025" dirty="0" err="1" smtClean="0"/>
              <a:t>this.height</a:t>
            </a:r>
            <a:r>
              <a:rPr lang="en-US" altLang="zh-CN" sz="2025" dirty="0" smtClean="0"/>
              <a:t> = height;</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public double area() {</a:t>
            </a:r>
            <a:endParaRPr lang="zh-CN" altLang="zh-CN" sz="2025" dirty="0" smtClean="0"/>
          </a:p>
          <a:p>
            <a:pPr marL="273844" indent="-191691" eaLnBrk="1" hangingPunct="1">
              <a:defRPr/>
            </a:pPr>
            <a:r>
              <a:rPr lang="en-US" altLang="zh-CN" sz="2025" dirty="0" smtClean="0"/>
              <a:t>        return width * height;</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private double width, height;</a:t>
            </a:r>
            <a:endParaRPr lang="zh-CN" altLang="zh-CN" sz="2025" dirty="0" smtClean="0"/>
          </a:p>
          <a:p>
            <a:pPr marL="273844" indent="-191691" eaLnBrk="1" hangingPunct="1">
              <a:defRPr/>
            </a:pPr>
            <a:r>
              <a:rPr lang="en-US" altLang="zh-CN" sz="2025" dirty="0" smtClean="0"/>
              <a:t>}</a:t>
            </a:r>
            <a:endParaRPr lang="zh-CN" altLang="zh-CN" sz="2025" dirty="0" smtClean="0"/>
          </a:p>
          <a:p>
            <a:pPr marL="0" indent="0" eaLnBrk="1" hangingPunct="1">
              <a:spcBef>
                <a:spcPts val="0"/>
              </a:spcBef>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extends</a:t>
            </a:r>
            <a:endParaRPr lang="zh-CN" altLang="en-US" sz="3075" dirty="0"/>
          </a:p>
        </p:txBody>
      </p:sp>
      <p:sp>
        <p:nvSpPr>
          <p:cNvPr id="7" name="灯片编号占位符 6"/>
          <p:cNvSpPr>
            <a:spLocks noGrp="1"/>
          </p:cNvSpPr>
          <p:nvPr>
            <p:ph type="sldNum" sz="quarter" idx="12"/>
          </p:nvPr>
        </p:nvSpPr>
        <p:spPr/>
        <p:txBody>
          <a:bodyPr/>
          <a:lstStyle/>
          <a:p>
            <a:pPr>
              <a:defRPr/>
            </a:pPr>
            <a:fld id="{3B1CABBE-C6B8-441A-A41D-967B10CE2486}" type="slidenum">
              <a:rPr lang="zh-CN" altLang="en-US"/>
              <a:pPr>
                <a:defRPr/>
              </a:pPr>
              <a:t>5</a:t>
            </a:fld>
            <a:endParaRPr lang="zh-CN" altLang="en-US"/>
          </a:p>
        </p:txBody>
      </p:sp>
      <p:sp>
        <p:nvSpPr>
          <p:cNvPr id="18437" name="内容占位符 3"/>
          <p:cNvSpPr>
            <a:spLocks noGrp="1"/>
          </p:cNvSpPr>
          <p:nvPr>
            <p:ph sz="half" idx="4294967295"/>
          </p:nvPr>
        </p:nvSpPr>
        <p:spPr>
          <a:xfrm>
            <a:off x="5254625" y="1125538"/>
            <a:ext cx="3889375" cy="5000625"/>
          </a:xfrm>
        </p:spPr>
        <p:txBody>
          <a:bodyPr/>
          <a:lstStyle/>
          <a:p>
            <a:pPr marL="0" indent="0" eaLnBrk="1" hangingPunct="1">
              <a:spcBef>
                <a:spcPct val="0"/>
              </a:spcBef>
            </a:pPr>
            <a:r>
              <a:rPr lang="en-US" altLang="zh-CN" sz="1800" smtClean="0"/>
              <a:t>In order to share the attributes and behaviors of Vehicle, </a:t>
            </a:r>
          </a:p>
          <a:p>
            <a:pPr marL="0" indent="0" eaLnBrk="1" hangingPunct="1">
              <a:spcBef>
                <a:spcPct val="0"/>
              </a:spcBef>
            </a:pPr>
            <a:r>
              <a:rPr lang="en-US" altLang="zh-CN" sz="1800" smtClean="0"/>
              <a:t>use the keyword </a:t>
            </a:r>
            <a:r>
              <a:rPr lang="en-US" altLang="zh-CN" sz="1800" b="1" smtClean="0">
                <a:solidFill>
                  <a:srgbClr val="FF0000"/>
                </a:solidFill>
              </a:rPr>
              <a:t>extends</a:t>
            </a:r>
            <a:r>
              <a:rPr lang="en-US" altLang="zh-CN" sz="1800" smtClean="0">
                <a:solidFill>
                  <a:srgbClr val="FF0000"/>
                </a:solidFill>
              </a:rPr>
              <a:t> </a:t>
            </a:r>
            <a:r>
              <a:rPr lang="en-US" altLang="zh-CN" sz="1800" smtClean="0"/>
              <a:t>to declare the class Car from class Vehicle:</a:t>
            </a:r>
            <a:endParaRPr lang="zh-CN" altLang="en-US" sz="1800" smtClean="0"/>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Abstract</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Only abstract classes can have abstract methods. </a:t>
            </a:r>
          </a:p>
          <a:p>
            <a:pPr marL="273844" indent="-191691" eaLnBrk="1" hangingPunct="1">
              <a:defRPr/>
            </a:pPr>
            <a:r>
              <a:rPr lang="en-US" altLang="zh-CN" sz="2025" dirty="0" smtClean="0"/>
              <a:t>However, an abstract class does not necessarily require all of its methods to be abstract. </a:t>
            </a:r>
          </a:p>
          <a:p>
            <a:pPr marL="273844" indent="-191691" eaLnBrk="1" hangingPunct="1">
              <a:defRPr/>
            </a:pPr>
            <a:r>
              <a:rPr lang="en-US" altLang="zh-CN" sz="2025" dirty="0" smtClean="0"/>
              <a:t>When a method is declared abstract, the method cannot have any definition. </a:t>
            </a:r>
          </a:p>
          <a:p>
            <a:pPr marL="273844" indent="-191691" eaLnBrk="1" hangingPunct="1">
              <a:defRPr/>
            </a:pPr>
            <a:r>
              <a:rPr lang="en-US" altLang="zh-CN" sz="2025" dirty="0" smtClean="0"/>
              <a:t>This is the only effect the abstract keyword has on methods.</a:t>
            </a:r>
            <a:endParaRPr lang="zh-CN"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EEBCBC9F-2B83-4DE5-BB8E-2B9591666DB5}" type="slidenum">
              <a:rPr lang="zh-CN" altLang="en-US"/>
              <a:pPr>
                <a:defRPr/>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9700" y="915988"/>
            <a:ext cx="8229600" cy="5857875"/>
          </a:xfrm>
          <a:solidFill>
            <a:schemeClr val="bg1"/>
          </a:solidFill>
        </p:spPr>
        <p:txBody>
          <a:bodyPr/>
          <a:lstStyle/>
          <a:p>
            <a:pPr marL="273844" indent="-191691" eaLnBrk="1" hangingPunct="1">
              <a:defRPr/>
            </a:pPr>
            <a:r>
              <a:rPr lang="en-US" altLang="zh-CN" sz="2025" dirty="0" smtClean="0"/>
              <a:t>public class Vehicle {</a:t>
            </a:r>
            <a:endParaRPr lang="zh-CN" altLang="zh-CN" sz="2025" dirty="0" smtClean="0"/>
          </a:p>
          <a:p>
            <a:pPr marL="273844" indent="-191691" eaLnBrk="1" hangingPunct="1">
              <a:defRPr/>
            </a:pPr>
            <a:r>
              <a:rPr lang="en-US" altLang="zh-CN" sz="2025" dirty="0" smtClean="0"/>
              <a:t>    public Vehicle(){</a:t>
            </a:r>
            <a:endParaRPr lang="zh-CN" altLang="zh-CN" sz="2025" dirty="0" smtClean="0"/>
          </a:p>
          <a:p>
            <a:pPr marL="273844" indent="-191691" eaLnBrk="1" hangingPunct="1">
              <a:defRPr/>
            </a:pPr>
            <a:r>
              <a:rPr lang="en-US" altLang="zh-CN" sz="2025" dirty="0" smtClean="0"/>
              <a:t>        location = new Point(0,0);</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public Vehicle(Point location){</a:t>
            </a:r>
            <a:endParaRPr lang="zh-CN" altLang="zh-CN" sz="2025" dirty="0" smtClean="0"/>
          </a:p>
          <a:p>
            <a:pPr marL="273844" indent="-191691" eaLnBrk="1" hangingPunct="1">
              <a:defRPr/>
            </a:pPr>
            <a:r>
              <a:rPr lang="en-US" altLang="zh-CN" sz="2025" dirty="0" smtClean="0"/>
              <a:t>        </a:t>
            </a:r>
            <a:r>
              <a:rPr lang="en-US" altLang="zh-CN" sz="2025" dirty="0" err="1" smtClean="0"/>
              <a:t>this.location</a:t>
            </a:r>
            <a:r>
              <a:rPr lang="en-US" altLang="zh-CN" sz="2025" dirty="0" smtClean="0"/>
              <a:t> = location;</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solidFill>
                  <a:srgbClr val="FF0000"/>
                </a:solidFill>
              </a:rPr>
              <a:t>    // return area of Vehicle; 0.0 by default</a:t>
            </a:r>
            <a:endParaRPr lang="zh-CN" altLang="zh-CN" sz="2025" dirty="0" smtClean="0">
              <a:solidFill>
                <a:srgbClr val="FF0000"/>
              </a:solidFill>
            </a:endParaRPr>
          </a:p>
          <a:p>
            <a:pPr marL="273844" indent="-191691" eaLnBrk="1" hangingPunct="1">
              <a:defRPr/>
            </a:pPr>
            <a:r>
              <a:rPr lang="en-US" altLang="zh-CN" sz="2025" dirty="0" smtClean="0">
                <a:solidFill>
                  <a:srgbClr val="FF0000"/>
                </a:solidFill>
              </a:rPr>
              <a:t>    public double area() {</a:t>
            </a:r>
            <a:endParaRPr lang="zh-CN" altLang="zh-CN" sz="2025" dirty="0" smtClean="0">
              <a:solidFill>
                <a:srgbClr val="FF0000"/>
              </a:solidFill>
            </a:endParaRPr>
          </a:p>
          <a:p>
            <a:pPr marL="273844" indent="-191691" eaLnBrk="1" hangingPunct="1">
              <a:defRPr/>
            </a:pPr>
            <a:r>
              <a:rPr lang="en-US" altLang="zh-CN" sz="2025" dirty="0" smtClean="0">
                <a:solidFill>
                  <a:srgbClr val="FF0000"/>
                </a:solidFill>
              </a:rPr>
              <a:t>        return 0.0;</a:t>
            </a:r>
            <a:endParaRPr lang="zh-CN" altLang="zh-CN" sz="2025" dirty="0" smtClean="0">
              <a:solidFill>
                <a:srgbClr val="FF0000"/>
              </a:solidFill>
            </a:endParaRPr>
          </a:p>
          <a:p>
            <a:pPr marL="273844" indent="-191691" eaLnBrk="1" hangingPunct="1">
              <a:defRPr/>
            </a:pPr>
            <a:r>
              <a:rPr lang="en-US" altLang="zh-CN" sz="2025" dirty="0" smtClean="0">
                <a:solidFill>
                  <a:srgbClr val="FF0000"/>
                </a:solidFill>
              </a:rPr>
              <a:t>    }</a:t>
            </a:r>
            <a:endParaRPr lang="zh-CN" altLang="zh-CN" sz="2025" dirty="0" smtClean="0">
              <a:solidFill>
                <a:srgbClr val="FF0000"/>
              </a:solidFill>
            </a:endParaRPr>
          </a:p>
          <a:p>
            <a:pPr marL="273844" indent="-191691" eaLnBrk="1" hangingPunct="1">
              <a:defRPr/>
            </a:pPr>
            <a:r>
              <a:rPr lang="en-US" altLang="zh-CN" sz="2025" dirty="0" smtClean="0"/>
              <a:t>    // return the </a:t>
            </a:r>
            <a:r>
              <a:rPr lang="en-US" altLang="zh-CN" sz="2025" dirty="0" err="1" smtClean="0"/>
              <a:t>loation</a:t>
            </a:r>
            <a:r>
              <a:rPr lang="en-US" altLang="zh-CN" sz="2025" dirty="0" smtClean="0"/>
              <a:t> of this Vehicle</a:t>
            </a:r>
            <a:endParaRPr lang="zh-CN" altLang="zh-CN" sz="2025" dirty="0" smtClean="0"/>
          </a:p>
          <a:p>
            <a:pPr marL="273844" indent="-191691" eaLnBrk="1" hangingPunct="1">
              <a:defRPr/>
            </a:pPr>
            <a:r>
              <a:rPr lang="en-US" altLang="zh-CN" sz="2025" dirty="0" smtClean="0"/>
              <a:t>    public Point </a:t>
            </a:r>
            <a:r>
              <a:rPr lang="en-US" altLang="zh-CN" sz="2025" dirty="0" err="1" smtClean="0"/>
              <a:t>getLocation</a:t>
            </a:r>
            <a:r>
              <a:rPr lang="en-US" altLang="zh-CN" sz="2025" dirty="0" smtClean="0"/>
              <a:t>(){</a:t>
            </a:r>
            <a:endParaRPr lang="zh-CN" altLang="zh-CN" sz="2025" dirty="0" smtClean="0"/>
          </a:p>
          <a:p>
            <a:pPr marL="273844" indent="-191691" eaLnBrk="1" hangingPunct="1">
              <a:defRPr/>
            </a:pPr>
            <a:r>
              <a:rPr lang="en-US" altLang="zh-CN" sz="2025" dirty="0" smtClean="0"/>
              <a:t>        return location;</a:t>
            </a:r>
            <a:endParaRPr lang="zh-CN" altLang="zh-CN" sz="2025" dirty="0" smtClean="0"/>
          </a:p>
          <a:p>
            <a:pPr marL="273844" indent="-191691" eaLnBrk="1" hangingPunct="1">
              <a:defRPr/>
            </a:pPr>
            <a:r>
              <a:rPr lang="en-US" altLang="zh-CN" sz="2025" dirty="0" smtClean="0"/>
              <a:t>    } </a:t>
            </a:r>
            <a:endParaRPr lang="zh-CN" altLang="zh-CN" sz="2025" dirty="0" smtClean="0"/>
          </a:p>
          <a:p>
            <a:pPr marL="273844" indent="-191691" eaLnBrk="1" hangingPunct="1">
              <a:defRPr/>
            </a:pPr>
            <a:r>
              <a:rPr lang="en-US" altLang="zh-CN" sz="2025" dirty="0" smtClean="0"/>
              <a:t>    Point location;</a:t>
            </a:r>
            <a:endParaRPr lang="zh-CN" altLang="zh-CN" sz="2025" dirty="0" smtClean="0"/>
          </a:p>
          <a:p>
            <a:pPr marL="273844" indent="-191691" eaLnBrk="1" hangingPunct="1">
              <a:defRPr/>
            </a:pPr>
            <a:r>
              <a:rPr lang="en-US" altLang="zh-CN" sz="2025" dirty="0" smtClean="0"/>
              <a:t>}</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a:xfrm>
            <a:off x="0" y="0"/>
            <a:ext cx="8229600" cy="1143000"/>
          </a:xfrm>
        </p:spPr>
        <p:txBody>
          <a:bodyPr/>
          <a:lstStyle/>
          <a:p>
            <a:pPr eaLnBrk="1" hangingPunct="1">
              <a:defRPr/>
            </a:pPr>
            <a:r>
              <a:rPr lang="en-US" altLang="zh-CN" sz="3075" dirty="0" smtClean="0"/>
              <a:t>Abstract</a:t>
            </a:r>
            <a:endParaRPr lang="zh-CN" altLang="en-US" sz="3075" dirty="0"/>
          </a:p>
        </p:txBody>
      </p:sp>
      <p:sp>
        <p:nvSpPr>
          <p:cNvPr id="7" name="灯片编号占位符 6"/>
          <p:cNvSpPr>
            <a:spLocks noGrp="1"/>
          </p:cNvSpPr>
          <p:nvPr>
            <p:ph type="sldNum" sz="quarter" idx="12"/>
          </p:nvPr>
        </p:nvSpPr>
        <p:spPr/>
        <p:txBody>
          <a:bodyPr/>
          <a:lstStyle/>
          <a:p>
            <a:pPr>
              <a:defRPr/>
            </a:pPr>
            <a:fld id="{9B8F867F-1AA9-497D-8E6D-9FFB1DF3F56C}" type="slidenum">
              <a:rPr lang="zh-CN" altLang="en-US"/>
              <a:pPr>
                <a:defRPr/>
              </a:pPr>
              <a:t>51</a:t>
            </a:fld>
            <a:endParaRPr lang="zh-CN" altLang="en-US"/>
          </a:p>
        </p:txBody>
      </p:sp>
      <p:sp>
        <p:nvSpPr>
          <p:cNvPr id="68613" name="内容占位符 3"/>
          <p:cNvSpPr>
            <a:spLocks noGrp="1"/>
          </p:cNvSpPr>
          <p:nvPr>
            <p:ph sz="half" idx="4294967295"/>
          </p:nvPr>
        </p:nvSpPr>
        <p:spPr>
          <a:xfrm>
            <a:off x="5105400" y="661988"/>
            <a:ext cx="4038600" cy="4525962"/>
          </a:xfrm>
        </p:spPr>
        <p:txBody>
          <a:bodyPr/>
          <a:lstStyle/>
          <a:p>
            <a:pPr eaLnBrk="1" hangingPunct="1"/>
            <a:r>
              <a:rPr lang="en-US" altLang="zh-CN" sz="1800" dirty="0" smtClean="0"/>
              <a:t>There is no computation provided in the body of the method area () since the values are unknown at this point.</a:t>
            </a:r>
          </a:p>
          <a:p>
            <a:pPr eaLnBrk="1" hangingPunct="1"/>
            <a:r>
              <a:rPr lang="en-US" altLang="zh-CN" sz="1800" dirty="0" smtClean="0"/>
              <a:t> As a Vehicle, the class should provide area(); however, it depends on a concrete vehicle to calculate the area.</a:t>
            </a:r>
            <a:endParaRPr lang="zh-CN" altLang="en-US" sz="1800" dirty="0" smtClean="0"/>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marL="273844" indent="-191691" eaLnBrk="1" hangingPunct="1">
              <a:defRPr/>
            </a:pPr>
            <a:r>
              <a:rPr lang="en-US" altLang="zh-CN" dirty="0" smtClean="0"/>
              <a:t>public </a:t>
            </a:r>
            <a:r>
              <a:rPr lang="en-US" altLang="zh-CN" dirty="0" smtClean="0">
                <a:solidFill>
                  <a:srgbClr val="FF0000"/>
                </a:solidFill>
              </a:rPr>
              <a:t>abstract</a:t>
            </a:r>
            <a:r>
              <a:rPr lang="en-US" altLang="zh-CN" dirty="0" smtClean="0"/>
              <a:t> class Vehicle {</a:t>
            </a:r>
            <a:endParaRPr lang="zh-CN" altLang="zh-CN" dirty="0" smtClean="0"/>
          </a:p>
          <a:p>
            <a:pPr marL="273844" indent="-191691" eaLnBrk="1" hangingPunct="1">
              <a:defRPr/>
            </a:pPr>
            <a:r>
              <a:rPr lang="en-US" altLang="zh-CN" dirty="0" smtClean="0"/>
              <a:t>    public Vehicle(){</a:t>
            </a:r>
            <a:endParaRPr lang="zh-CN" altLang="zh-CN" dirty="0" smtClean="0"/>
          </a:p>
          <a:p>
            <a:pPr marL="273844" indent="-191691" eaLnBrk="1" hangingPunct="1">
              <a:defRPr/>
            </a:pPr>
            <a:r>
              <a:rPr lang="en-US" altLang="zh-CN" dirty="0" smtClean="0"/>
              <a:t>        location = new Point(0,0);</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    public Vehicle(Point location){</a:t>
            </a:r>
            <a:endParaRPr lang="zh-CN" altLang="zh-CN" dirty="0" smtClean="0"/>
          </a:p>
          <a:p>
            <a:pPr marL="273844" indent="-191691" eaLnBrk="1" hangingPunct="1">
              <a:defRPr/>
            </a:pPr>
            <a:r>
              <a:rPr lang="en-US" altLang="zh-CN" dirty="0" smtClean="0"/>
              <a:t>        </a:t>
            </a:r>
            <a:r>
              <a:rPr lang="en-US" altLang="zh-CN" dirty="0" err="1" smtClean="0"/>
              <a:t>this.location</a:t>
            </a:r>
            <a:r>
              <a:rPr lang="en-US" altLang="zh-CN" dirty="0" smtClean="0"/>
              <a:t> = location;</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solidFill>
                  <a:srgbClr val="FF0000"/>
                </a:solidFill>
              </a:rPr>
              <a:t>    abstract public double area() ;</a:t>
            </a:r>
            <a:endParaRPr lang="zh-CN" altLang="zh-CN" dirty="0" smtClean="0">
              <a:solidFill>
                <a:srgbClr val="FF0000"/>
              </a:solidFill>
            </a:endParaRPr>
          </a:p>
          <a:p>
            <a:pPr marL="273844" indent="-191691" eaLnBrk="1" hangingPunct="1">
              <a:defRPr/>
            </a:pPr>
            <a:r>
              <a:rPr lang="en-US" altLang="zh-CN" dirty="0" smtClean="0"/>
              <a:t> </a:t>
            </a:r>
            <a:endParaRPr lang="zh-CN" altLang="zh-CN" dirty="0" smtClean="0"/>
          </a:p>
          <a:p>
            <a:pPr marL="273844" indent="-191691" eaLnBrk="1" hangingPunct="1">
              <a:defRPr/>
            </a:pPr>
            <a:r>
              <a:rPr lang="en-US" altLang="zh-CN" dirty="0" smtClean="0"/>
              <a:t>    // return the </a:t>
            </a:r>
            <a:r>
              <a:rPr lang="en-US" altLang="zh-CN" dirty="0" err="1" smtClean="0"/>
              <a:t>loation</a:t>
            </a:r>
            <a:r>
              <a:rPr lang="en-US" altLang="zh-CN" dirty="0" smtClean="0"/>
              <a:t> of this Vehicle</a:t>
            </a:r>
            <a:endParaRPr lang="zh-CN" altLang="zh-CN" dirty="0" smtClean="0"/>
          </a:p>
          <a:p>
            <a:pPr marL="273844" indent="-191691" eaLnBrk="1" hangingPunct="1">
              <a:defRPr/>
            </a:pPr>
            <a:r>
              <a:rPr lang="en-US" altLang="zh-CN" dirty="0" smtClean="0"/>
              <a:t>    public Point </a:t>
            </a:r>
            <a:r>
              <a:rPr lang="en-US" altLang="zh-CN" dirty="0" err="1" smtClean="0"/>
              <a:t>getLocation</a:t>
            </a:r>
            <a:r>
              <a:rPr lang="en-US" altLang="zh-CN" dirty="0" smtClean="0"/>
              <a:t>(){</a:t>
            </a:r>
            <a:endParaRPr lang="zh-CN" altLang="zh-CN" dirty="0" smtClean="0"/>
          </a:p>
          <a:p>
            <a:pPr marL="273844" indent="-191691" eaLnBrk="1" hangingPunct="1">
              <a:defRPr/>
            </a:pPr>
            <a:r>
              <a:rPr lang="en-US" altLang="zh-CN" dirty="0" smtClean="0"/>
              <a:t>        return location;</a:t>
            </a:r>
            <a:endParaRPr lang="zh-CN" altLang="zh-CN" dirty="0" smtClean="0"/>
          </a:p>
          <a:p>
            <a:pPr marL="273844" indent="-191691" eaLnBrk="1" hangingPunct="1">
              <a:defRPr/>
            </a:pPr>
            <a:r>
              <a:rPr lang="en-US" altLang="zh-CN" dirty="0" smtClean="0"/>
              <a:t>    } </a:t>
            </a:r>
            <a:endParaRPr lang="zh-CN" altLang="zh-CN" dirty="0" smtClean="0"/>
          </a:p>
          <a:p>
            <a:pPr marL="273844" indent="-191691" eaLnBrk="1" hangingPunct="1">
              <a:defRPr/>
            </a:pPr>
            <a:r>
              <a:rPr lang="en-US" altLang="zh-CN" dirty="0" smtClean="0"/>
              <a:t>    Point location;</a:t>
            </a:r>
            <a:endParaRPr lang="zh-CN" altLang="zh-CN" dirty="0" smtClean="0"/>
          </a:p>
          <a:p>
            <a:pPr marL="273844" indent="-191691" eaLnBrk="1" hangingPunct="1">
              <a:defRPr/>
            </a:pPr>
            <a:r>
              <a:rPr lang="en-US" altLang="zh-CN" dirty="0" smtClean="0"/>
              <a:t>}</a:t>
            </a:r>
            <a:endParaRPr lang="zh-CN" altLang="zh-CN" dirty="0" smtClean="0"/>
          </a:p>
          <a:p>
            <a:pPr marL="273844" indent="-191691" eaLnBrk="1" hangingPunct="1">
              <a:defRPr/>
            </a:pPr>
            <a:endParaRPr lang="zh-CN" altLang="en-US" dirty="0"/>
          </a:p>
        </p:txBody>
      </p:sp>
      <p:sp>
        <p:nvSpPr>
          <p:cNvPr id="2" name="标题 1"/>
          <p:cNvSpPr>
            <a:spLocks noGrp="1"/>
          </p:cNvSpPr>
          <p:nvPr>
            <p:ph type="title"/>
          </p:nvPr>
        </p:nvSpPr>
        <p:spPr/>
        <p:txBody>
          <a:bodyPr/>
          <a:lstStyle/>
          <a:p>
            <a:pPr eaLnBrk="1" hangingPunct="1">
              <a:defRPr/>
            </a:pPr>
            <a:r>
              <a:rPr lang="en-US" altLang="zh-CN" sz="3075" dirty="0" smtClean="0"/>
              <a:t>Abstract </a:t>
            </a:r>
            <a:endParaRPr lang="zh-CN" altLang="en-US" sz="3075" dirty="0"/>
          </a:p>
        </p:txBody>
      </p:sp>
      <p:sp>
        <p:nvSpPr>
          <p:cNvPr id="7" name="灯片编号占位符 6"/>
          <p:cNvSpPr>
            <a:spLocks noGrp="1"/>
          </p:cNvSpPr>
          <p:nvPr>
            <p:ph type="sldNum" sz="quarter" idx="12"/>
          </p:nvPr>
        </p:nvSpPr>
        <p:spPr/>
        <p:txBody>
          <a:bodyPr/>
          <a:lstStyle/>
          <a:p>
            <a:pPr>
              <a:defRPr/>
            </a:pPr>
            <a:fld id="{8AD2D0F3-4DD4-42AC-8AD1-F1538BADE566}" type="slidenum">
              <a:rPr lang="zh-CN" altLang="en-US"/>
              <a:pPr>
                <a:defRPr/>
              </a:pPr>
              <a:t>52</a:t>
            </a:fld>
            <a:endParaRPr lang="zh-CN" altLang="en-US"/>
          </a:p>
        </p:txBody>
      </p:sp>
      <p:sp>
        <p:nvSpPr>
          <p:cNvPr id="69637" name="内容占位符 3"/>
          <p:cNvSpPr>
            <a:spLocks noGrp="1"/>
          </p:cNvSpPr>
          <p:nvPr>
            <p:ph sz="half" idx="4294967295"/>
          </p:nvPr>
        </p:nvSpPr>
        <p:spPr>
          <a:xfrm>
            <a:off x="5105400" y="1481138"/>
            <a:ext cx="4038600" cy="4525962"/>
          </a:xfrm>
        </p:spPr>
        <p:txBody>
          <a:bodyPr/>
          <a:lstStyle/>
          <a:p>
            <a:pPr eaLnBrk="1" hangingPunct="1"/>
            <a:r>
              <a:rPr lang="en-US" altLang="zh-CN" sz="2800" smtClean="0"/>
              <a:t>New version</a:t>
            </a:r>
          </a:p>
          <a:p>
            <a:pPr eaLnBrk="1" hangingPunct="1"/>
            <a:endParaRPr lang="en-US" altLang="zh-CN" sz="2800" smtClean="0"/>
          </a:p>
          <a:p>
            <a:pPr lvl="1" eaLnBrk="1" hangingPunct="1"/>
            <a:r>
              <a:rPr lang="en-US" altLang="zh-CN" sz="2100" smtClean="0"/>
              <a:t>Note that the class must be declared as abstract because the method area is abstract. </a:t>
            </a:r>
            <a:endParaRPr lang="zh-CN" altLang="en-US" sz="2100" smtClean="0"/>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Abstract </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The key word abstract means that Vehicle class cannot create its object and its subclass must provide implementation for the abstract methods. </a:t>
            </a:r>
          </a:p>
          <a:p>
            <a:pPr marL="273844" indent="-191691" eaLnBrk="1" hangingPunct="1">
              <a:defRPr/>
            </a:pPr>
            <a:r>
              <a:rPr lang="en-US" altLang="zh-CN" sz="2025" dirty="0" smtClean="0"/>
              <a:t>Vehicle</a:t>
            </a:r>
            <a:r>
              <a:rPr lang="zh-CN" altLang="en-US" sz="2025" dirty="0" smtClean="0"/>
              <a:t>类本身不能够创建对象，但它的子类必须为其抽象方法提供实现</a:t>
            </a:r>
            <a:endParaRPr lang="en-US" altLang="zh-CN" sz="2025" dirty="0" smtClean="0"/>
          </a:p>
          <a:p>
            <a:pPr marL="273844" indent="-191691" eaLnBrk="1" hangingPunct="1">
              <a:defRPr/>
            </a:pPr>
            <a:r>
              <a:rPr lang="zh-CN" altLang="en-US" sz="2025" dirty="0" smtClean="0"/>
              <a:t>抽象方法不能使用</a:t>
            </a:r>
            <a:r>
              <a:rPr lang="en-US" altLang="zh-CN" sz="2025" dirty="0" smtClean="0"/>
              <a:t>private</a:t>
            </a:r>
            <a:r>
              <a:rPr lang="zh-CN" altLang="en-US" sz="2025" dirty="0" smtClean="0"/>
              <a:t>或</a:t>
            </a:r>
            <a:r>
              <a:rPr lang="en-US" altLang="zh-CN" sz="2025" dirty="0" smtClean="0"/>
              <a:t>static</a:t>
            </a:r>
            <a:r>
              <a:rPr lang="zh-CN" altLang="en-US" sz="2025" dirty="0" smtClean="0"/>
              <a:t>关键字修饰</a:t>
            </a:r>
            <a:endParaRPr lang="zh-CN" altLang="en-US" sz="2025" dirty="0"/>
          </a:p>
        </p:txBody>
      </p:sp>
      <p:sp>
        <p:nvSpPr>
          <p:cNvPr id="6" name="灯片编号占位符 5"/>
          <p:cNvSpPr>
            <a:spLocks noGrp="1"/>
          </p:cNvSpPr>
          <p:nvPr>
            <p:ph type="sldNum" sz="quarter" idx="12"/>
          </p:nvPr>
        </p:nvSpPr>
        <p:spPr/>
        <p:txBody>
          <a:bodyPr/>
          <a:lstStyle/>
          <a:p>
            <a:pPr>
              <a:defRPr/>
            </a:pPr>
            <a:fld id="{67E10BBC-2EB8-40B1-BDBC-4076A70F5A23}" type="slidenum">
              <a:rPr lang="zh-CN" altLang="en-US"/>
              <a:pPr>
                <a:defRPr/>
              </a:pPr>
              <a:t>53</a:t>
            </a:fld>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Abstract</a:t>
            </a:r>
            <a:endParaRPr lang="zh-CN" altLang="en-US" sz="3075" dirty="0"/>
          </a:p>
        </p:txBody>
      </p:sp>
      <p:sp>
        <p:nvSpPr>
          <p:cNvPr id="3" name="内容占位符 2"/>
          <p:cNvSpPr>
            <a:spLocks noGrp="1"/>
          </p:cNvSpPr>
          <p:nvPr>
            <p:ph idx="1"/>
          </p:nvPr>
        </p:nvSpPr>
        <p:spPr/>
        <p:txBody>
          <a:bodyPr>
            <a:normAutofit/>
          </a:bodyPr>
          <a:lstStyle/>
          <a:p>
            <a:pPr marL="273844" indent="-191691" eaLnBrk="1" hangingPunct="1">
              <a:defRPr/>
            </a:pPr>
            <a:r>
              <a:rPr lang="en-US" altLang="zh-CN" sz="2025" dirty="0" smtClean="0"/>
              <a:t>The Calendar class in the java.util package is an abstract class for extracting detailed calendar information, such as year, month, date, hour, minute, and second. </a:t>
            </a:r>
          </a:p>
          <a:p>
            <a:pPr marL="273844" indent="-191691" eaLnBrk="1" hangingPunct="1">
              <a:defRPr/>
            </a:pPr>
            <a:r>
              <a:rPr lang="en-US" altLang="zh-CN" sz="2025" dirty="0" smtClean="0"/>
              <a:t>The GregorianCalendar is a subclass of Calendar which implements the lunar calendar. </a:t>
            </a:r>
          </a:p>
          <a:p>
            <a:pPr marL="273844" indent="-191691" eaLnBrk="1" hangingPunct="1">
              <a:defRPr/>
            </a:pPr>
            <a:r>
              <a:rPr lang="en-US" altLang="zh-CN" sz="2025" dirty="0" smtClean="0"/>
              <a:t>The constructor GregorianClanedar() is used to construct a default GregorianCalendar with the current time and the Gregoriancalendar(year, month, date) is used to construct a calendar with specified year, month and date. </a:t>
            </a:r>
          </a:p>
          <a:p>
            <a:pPr marL="273844" indent="-191691" eaLnBrk="1" hangingPunct="1">
              <a:defRPr/>
            </a:pPr>
            <a:r>
              <a:rPr lang="en-US" altLang="zh-CN" sz="2025" dirty="0" smtClean="0"/>
              <a:t>Note that the month parameter is 0-based, that is, 0 for January.</a:t>
            </a:r>
            <a:endParaRPr lang="zh-CN"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C270E828-782D-4424-A2EE-9019AB722C86}" type="slidenum">
              <a:rPr lang="zh-CN" altLang="en-US"/>
              <a:pPr>
                <a:defRPr/>
              </a:pPr>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1"/>
          <p:cNvSpPr>
            <a:spLocks noGrp="1"/>
          </p:cNvSpPr>
          <p:nvPr>
            <p:ph idx="1"/>
          </p:nvPr>
        </p:nvSpPr>
        <p:spPr>
          <a:xfrm>
            <a:off x="5948362" y="1153319"/>
            <a:ext cx="3063875" cy="4525962"/>
          </a:xfrm>
        </p:spPr>
        <p:txBody>
          <a:bodyPr/>
          <a:lstStyle/>
          <a:p>
            <a:r>
              <a:rPr lang="zh-CN" altLang="en-US" dirty="0" smtClean="0"/>
              <a:t>将</a:t>
            </a:r>
            <a:r>
              <a:rPr lang="en-US" altLang="zh-CN" dirty="0" smtClean="0"/>
              <a:t>Animal</a:t>
            </a:r>
            <a:r>
              <a:rPr lang="zh-CN" altLang="en-US" dirty="0" smtClean="0"/>
              <a:t>定义为抽象类，更符合实际情况，降低程序出错的风险。</a:t>
            </a:r>
          </a:p>
        </p:txBody>
      </p:sp>
      <p:sp>
        <p:nvSpPr>
          <p:cNvPr id="3" name="标题 2"/>
          <p:cNvSpPr>
            <a:spLocks noGrp="1"/>
          </p:cNvSpPr>
          <p:nvPr>
            <p:ph type="title"/>
          </p:nvPr>
        </p:nvSpPr>
        <p:spPr/>
        <p:txBody>
          <a:bodyPr/>
          <a:lstStyle/>
          <a:p>
            <a:pPr>
              <a:defRPr/>
            </a:pPr>
            <a:endParaRPr lang="zh-CN" altLang="en-US" dirty="0"/>
          </a:p>
        </p:txBody>
      </p:sp>
      <p:sp>
        <p:nvSpPr>
          <p:cNvPr id="4" name="灯片编号占位符 3"/>
          <p:cNvSpPr>
            <a:spLocks noGrp="1"/>
          </p:cNvSpPr>
          <p:nvPr>
            <p:ph type="sldNum" sz="quarter" idx="12"/>
          </p:nvPr>
        </p:nvSpPr>
        <p:spPr/>
        <p:txBody>
          <a:bodyPr/>
          <a:lstStyle/>
          <a:p>
            <a:pPr>
              <a:defRPr/>
            </a:pPr>
            <a:fld id="{F0740155-A1FB-4DE2-B1AD-DE236F02C8AD}" type="slidenum">
              <a:rPr lang="zh-CN" altLang="en-US" smtClean="0"/>
              <a:pPr>
                <a:defRPr/>
              </a:pPr>
              <a:t>55</a:t>
            </a:fld>
            <a:endParaRPr lang="zh-CN" altLang="en-US"/>
          </a:p>
        </p:txBody>
      </p:sp>
      <p:pic>
        <p:nvPicPr>
          <p:cNvPr id="72709"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763" y="58738"/>
            <a:ext cx="5491162" cy="671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4.8 Final Classes and Final Members</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Final classes provide a way for preventing classes being extended. </a:t>
            </a:r>
          </a:p>
          <a:p>
            <a:pPr marL="273844" indent="-191691" eaLnBrk="1" hangingPunct="1">
              <a:defRPr/>
            </a:pPr>
            <a:r>
              <a:rPr lang="en-US" altLang="zh-CN" sz="2025" dirty="0" smtClean="0"/>
              <a:t>This is achieved in Java by using the keyword </a:t>
            </a:r>
            <a:r>
              <a:rPr lang="en-US" altLang="zh-CN" sz="2025" b="1" dirty="0" smtClean="0"/>
              <a:t>final</a:t>
            </a:r>
            <a:r>
              <a:rPr lang="en-US" altLang="zh-CN" sz="2025" dirty="0" smtClean="0"/>
              <a:t> as follows:</a:t>
            </a:r>
            <a:endParaRPr lang="zh-CN" altLang="zh-CN" sz="2025" dirty="0" smtClean="0"/>
          </a:p>
          <a:p>
            <a:pPr marL="465535" lvl="1" eaLnBrk="1" hangingPunct="1">
              <a:spcBef>
                <a:spcPts val="244"/>
              </a:spcBef>
              <a:defRPr/>
            </a:pPr>
            <a:r>
              <a:rPr lang="en-US" altLang="zh-CN" sz="1725" dirty="0" smtClean="0"/>
              <a:t>final class A{</a:t>
            </a:r>
            <a:endParaRPr lang="zh-CN" altLang="zh-CN" sz="1725" dirty="0" smtClean="0"/>
          </a:p>
          <a:p>
            <a:pPr marL="465535" lvl="1" eaLnBrk="1" hangingPunct="1">
              <a:spcBef>
                <a:spcPts val="244"/>
              </a:spcBef>
              <a:defRPr/>
            </a:pPr>
            <a:r>
              <a:rPr lang="en-US" altLang="zh-CN" sz="1725" dirty="0" smtClean="0"/>
              <a:t>  …</a:t>
            </a:r>
            <a:endParaRPr lang="zh-CN" altLang="zh-CN" sz="1725" dirty="0" smtClean="0"/>
          </a:p>
          <a:p>
            <a:pPr marL="465535" lvl="1" eaLnBrk="1" hangingPunct="1">
              <a:spcBef>
                <a:spcPts val="244"/>
              </a:spcBef>
              <a:defRPr/>
            </a:pPr>
            <a:r>
              <a:rPr lang="en-US" altLang="zh-CN" sz="1725" dirty="0" smtClean="0"/>
              <a:t>}</a:t>
            </a:r>
            <a:endParaRPr lang="zh-CN" altLang="zh-CN" sz="17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41354D14-4715-4D68-BE3D-01B6869021E6}" type="slidenum">
              <a:rPr lang="zh-CN" altLang="en-US"/>
              <a:pPr>
                <a:defRPr/>
              </a:pPr>
              <a:t>56</a:t>
            </a:fld>
            <a:endParaRPr lang="zh-CN" altLang="en-US"/>
          </a:p>
        </p:txBody>
      </p:sp>
    </p:spTree>
    <p:extLst>
      <p:ext uri="{BB962C8B-B14F-4D97-AF65-F5344CB8AC3E}">
        <p14:creationId xmlns:p14="http://schemas.microsoft.com/office/powerpoint/2010/main" val="13658023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4.8 Final Classes and Final Members</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The final member construct is a way for preventing overriding of members in subclasses. </a:t>
            </a:r>
          </a:p>
          <a:p>
            <a:pPr marL="273844" indent="-191691" eaLnBrk="1" hangingPunct="1">
              <a:defRPr/>
            </a:pPr>
            <a:r>
              <a:rPr lang="en-US" altLang="zh-CN" sz="2025" dirty="0" smtClean="0"/>
              <a:t>This ensures that any functionality defined in this method cannot be altered in any way. </a:t>
            </a:r>
          </a:p>
          <a:p>
            <a:pPr marL="273844" indent="-191691" eaLnBrk="1" hangingPunct="1">
              <a:defRPr/>
            </a:pPr>
            <a:r>
              <a:rPr lang="en-US" altLang="zh-CN" sz="2025" dirty="0" smtClean="0"/>
              <a:t>Similarly, the value of a final variable cannot be altered. </a:t>
            </a:r>
          </a:p>
          <a:p>
            <a:pPr marL="273844" indent="-191691" eaLnBrk="1" hangingPunct="1">
              <a:defRPr/>
            </a:pPr>
            <a:r>
              <a:rPr lang="zh-CN" altLang="en-US" sz="2400" dirty="0" smtClean="0"/>
              <a:t>在类中声明中使用</a:t>
            </a:r>
            <a:r>
              <a:rPr lang="en-US" altLang="zh-CN" sz="2400" dirty="0" smtClean="0"/>
              <a:t>final</a:t>
            </a:r>
          </a:p>
          <a:p>
            <a:pPr marL="465932" lvl="1" indent="-191691" eaLnBrk="1" hangingPunct="1">
              <a:defRPr/>
            </a:pPr>
            <a:r>
              <a:rPr lang="zh-CN" altLang="en-US" sz="2100" dirty="0"/>
              <a:t>被定义成</a:t>
            </a:r>
            <a:r>
              <a:rPr lang="en-US" altLang="zh-CN" sz="2100" dirty="0"/>
              <a:t>final</a:t>
            </a:r>
            <a:r>
              <a:rPr lang="zh-CN" altLang="en-US" sz="2100" dirty="0"/>
              <a:t>的类不能在派生子类</a:t>
            </a:r>
            <a:endParaRPr lang="en-US" altLang="zh-CN" sz="2100" dirty="0"/>
          </a:p>
          <a:p>
            <a:pPr marL="273844" indent="-191691" eaLnBrk="1" hangingPunct="1">
              <a:defRPr/>
            </a:pPr>
            <a:r>
              <a:rPr lang="zh-CN" altLang="en-US" sz="2400" dirty="0" smtClean="0"/>
              <a:t>在成员方法生命中使用</a:t>
            </a:r>
            <a:r>
              <a:rPr lang="en-US" altLang="zh-CN" sz="2400" dirty="0" smtClean="0"/>
              <a:t>final</a:t>
            </a:r>
          </a:p>
          <a:p>
            <a:pPr marL="465932" lvl="1" indent="-191691" eaLnBrk="1" hangingPunct="1">
              <a:defRPr/>
            </a:pPr>
            <a:r>
              <a:rPr lang="zh-CN" altLang="en-US" sz="2100" dirty="0" smtClean="0"/>
              <a:t>被定义成</a:t>
            </a:r>
            <a:r>
              <a:rPr lang="en-US" altLang="zh-CN" sz="2100" dirty="0" smtClean="0"/>
              <a:t>final</a:t>
            </a:r>
            <a:r>
              <a:rPr lang="zh-CN" altLang="en-US" sz="2100" dirty="0" smtClean="0"/>
              <a:t>的方法不能被覆盖</a:t>
            </a:r>
            <a:endParaRPr lang="en-US" altLang="zh-CN" sz="2100" dirty="0" smtClean="0"/>
          </a:p>
          <a:p>
            <a:pPr marL="273844" indent="-191691" eaLnBrk="1" hangingPunct="1">
              <a:defRPr/>
            </a:pPr>
            <a:r>
              <a:rPr lang="zh-CN" altLang="en-US" sz="2400" dirty="0" smtClean="0"/>
              <a:t>在成员变量的声明中使用</a:t>
            </a:r>
            <a:r>
              <a:rPr lang="en-US" altLang="zh-CN" sz="2400" dirty="0" smtClean="0"/>
              <a:t>final</a:t>
            </a:r>
          </a:p>
          <a:p>
            <a:pPr marL="465932" lvl="1" indent="-191691" eaLnBrk="1" hangingPunct="1">
              <a:defRPr/>
            </a:pPr>
            <a:r>
              <a:rPr lang="zh-CN" altLang="en-US" sz="2100" dirty="0" smtClean="0"/>
              <a:t>类的成员变量被定义成</a:t>
            </a:r>
            <a:r>
              <a:rPr lang="en-US" altLang="zh-CN" sz="2100" dirty="0" smtClean="0"/>
              <a:t>final,</a:t>
            </a:r>
            <a:r>
              <a:rPr lang="zh-CN" altLang="en-US" sz="2100" dirty="0" smtClean="0"/>
              <a:t>则变量一经赋值就不能改变</a:t>
            </a:r>
            <a:endParaRPr lang="en-US" altLang="zh-CN" sz="2100" dirty="0" smtClean="0"/>
          </a:p>
          <a:p>
            <a:pPr marL="273844" indent="-191691" eaLnBrk="1" hangingPunct="1">
              <a:defRPr/>
            </a:pPr>
            <a:endParaRPr lang="en-US"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4213740C-F91C-4A45-A0F8-DC564F2CFB05}" type="slidenum">
              <a:rPr lang="zh-CN" altLang="en-US"/>
              <a:pPr>
                <a:defRPr/>
              </a:pPr>
              <a:t>57</a:t>
            </a:fld>
            <a:endParaRPr lang="zh-CN" altLang="en-US"/>
          </a:p>
        </p:txBody>
      </p:sp>
    </p:spTree>
    <p:extLst>
      <p:ext uri="{BB962C8B-B14F-4D97-AF65-F5344CB8AC3E}">
        <p14:creationId xmlns:p14="http://schemas.microsoft.com/office/powerpoint/2010/main" val="5135655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marL="273844" indent="-191691" eaLnBrk="1" hangingPunct="1">
              <a:defRPr/>
            </a:pPr>
            <a:r>
              <a:rPr lang="en-US" altLang="zh-CN" sz="2025" dirty="0" smtClean="0"/>
              <a:t>public class </a:t>
            </a:r>
            <a:r>
              <a:rPr lang="en-US" altLang="zh-CN" sz="2025" dirty="0" err="1" smtClean="0"/>
              <a:t>FinalMember</a:t>
            </a:r>
            <a:r>
              <a:rPr lang="en-US" altLang="zh-CN" sz="2025" dirty="0" smtClean="0"/>
              <a:t> {</a:t>
            </a:r>
            <a:endParaRPr lang="zh-CN" altLang="zh-CN" sz="2025" dirty="0" smtClean="0"/>
          </a:p>
          <a:p>
            <a:pPr marL="273844" indent="-191691" eaLnBrk="1" hangingPunct="1">
              <a:defRPr/>
            </a:pPr>
            <a:r>
              <a:rPr lang="en-US" altLang="zh-CN" sz="2025" dirty="0" smtClean="0"/>
              <a:t>	public </a:t>
            </a:r>
            <a:r>
              <a:rPr lang="en-US" altLang="zh-CN" sz="2025" dirty="0" err="1" smtClean="0"/>
              <a:t>FinalMember</a:t>
            </a:r>
            <a:r>
              <a:rPr lang="en-US" altLang="zh-CN" sz="2025" dirty="0" smtClean="0"/>
              <a:t>(String id) {</a:t>
            </a:r>
            <a:endParaRPr lang="zh-CN" altLang="zh-CN" sz="2025" dirty="0" smtClean="0"/>
          </a:p>
          <a:p>
            <a:pPr marL="273844" indent="-191691" eaLnBrk="1" hangingPunct="1">
              <a:defRPr/>
            </a:pPr>
            <a:r>
              <a:rPr lang="en-US" altLang="zh-CN" sz="2025" dirty="0" smtClean="0"/>
              <a:t>		this.id = id;</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public static void main(String[] args)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r>
              <a:rPr lang="en-US" altLang="zh-CN" sz="2025" dirty="0" err="1" smtClean="0"/>
              <a:t>FinalMember</a:t>
            </a:r>
            <a:r>
              <a:rPr lang="en-US" altLang="zh-CN" sz="2025" dirty="0" smtClean="0"/>
              <a:t> m1 = new </a:t>
            </a:r>
            <a:r>
              <a:rPr lang="en-US" altLang="zh-CN" sz="2025" dirty="0" err="1" smtClean="0"/>
              <a:t>FinalMember</a:t>
            </a:r>
            <a:r>
              <a:rPr lang="en-US" altLang="zh-CN" sz="2025" dirty="0" smtClean="0"/>
              <a:t>("m1");</a:t>
            </a:r>
            <a:endParaRPr lang="zh-CN" altLang="zh-CN" sz="2025" dirty="0" smtClean="0"/>
          </a:p>
          <a:p>
            <a:pPr marL="273844" indent="-191691" eaLnBrk="1" hangingPunct="1">
              <a:defRPr/>
            </a:pPr>
            <a:r>
              <a:rPr lang="en-US" altLang="zh-CN" sz="2025" dirty="0" smtClean="0"/>
              <a:t>		m1.a2.i++;</a:t>
            </a:r>
            <a:endParaRPr lang="zh-CN" altLang="zh-CN" sz="2025" dirty="0" smtClean="0"/>
          </a:p>
          <a:p>
            <a:pPr marL="273844" indent="-191691" eaLnBrk="1" hangingPunct="1">
              <a:defRPr/>
            </a:pPr>
            <a:r>
              <a:rPr lang="en-US" altLang="zh-CN" sz="2025" dirty="0" smtClean="0"/>
              <a:t>		m1.a1 = new A(9);</a:t>
            </a:r>
            <a:endParaRPr lang="zh-CN" altLang="zh-CN" sz="2025" dirty="0" smtClean="0"/>
          </a:p>
          <a:p>
            <a:pPr marL="273844" indent="-191691" eaLnBrk="1" hangingPunct="1">
              <a:defRPr/>
            </a:pPr>
            <a:r>
              <a:rPr lang="en-US" altLang="zh-CN" sz="2025" dirty="0" smtClean="0"/>
              <a:t>		// Compile-time error</a:t>
            </a:r>
            <a:endParaRPr lang="zh-CN" altLang="zh-CN" sz="2025" dirty="0" smtClean="0"/>
          </a:p>
          <a:p>
            <a:pPr marL="273844" indent="-191691" eaLnBrk="1" hangingPunct="1">
              <a:defRPr/>
            </a:pPr>
            <a:r>
              <a:rPr lang="en-US" altLang="zh-CN" sz="2025" dirty="0" smtClean="0"/>
              <a:t>		m1.a2 = new A(99);</a:t>
            </a:r>
            <a:endParaRPr lang="zh-CN" altLang="zh-CN" sz="2025" dirty="0" smtClean="0"/>
          </a:p>
          <a:p>
            <a:pPr marL="273844" indent="-191691" eaLnBrk="1" hangingPunct="1">
              <a:defRPr/>
            </a:pPr>
            <a:r>
              <a:rPr lang="en-US" altLang="zh-CN" sz="2025" dirty="0" smtClean="0"/>
              <a:t>		for (int </a:t>
            </a:r>
            <a:r>
              <a:rPr lang="en-US" altLang="zh-CN" sz="2025" dirty="0" err="1" smtClean="0"/>
              <a:t>i</a:t>
            </a:r>
            <a:r>
              <a:rPr lang="en-US" altLang="zh-CN" sz="2025" dirty="0" smtClean="0"/>
              <a:t> = 0; </a:t>
            </a:r>
            <a:r>
              <a:rPr lang="en-US" altLang="zh-CN" sz="2025" dirty="0" err="1" smtClean="0"/>
              <a:t>i</a:t>
            </a:r>
            <a:r>
              <a:rPr lang="en-US" altLang="zh-CN" sz="2025" dirty="0" smtClean="0"/>
              <a:t> &lt; m1.a.length; </a:t>
            </a:r>
            <a:r>
              <a:rPr lang="en-US" altLang="zh-CN" sz="2025" dirty="0" err="1" smtClean="0"/>
              <a:t>i</a:t>
            </a:r>
            <a:r>
              <a:rPr lang="en-US" altLang="zh-CN" sz="2025" dirty="0" smtClean="0"/>
              <a:t>++) {</a:t>
            </a:r>
            <a:endParaRPr lang="zh-CN" altLang="zh-CN" sz="2025" dirty="0" smtClean="0"/>
          </a:p>
          <a:p>
            <a:pPr marL="273844" indent="-191691" eaLnBrk="1" hangingPunct="1">
              <a:defRPr/>
            </a:pPr>
            <a:r>
              <a:rPr lang="en-US" altLang="zh-CN" sz="2025" dirty="0" smtClean="0"/>
              <a:t>			m1.a[</a:t>
            </a:r>
            <a:r>
              <a:rPr lang="en-US" altLang="zh-CN" sz="2025" dirty="0" err="1" smtClean="0"/>
              <a:t>i</a:t>
            </a:r>
            <a:r>
              <a:rPr lang="en-US" altLang="zh-CN" sz="2025" dirty="0" smtClean="0"/>
              <a:t>]++;</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a:t>
            </a:r>
            <a:r>
              <a:rPr lang="en-US" altLang="zh-CN" sz="2025" dirty="0" err="1" smtClean="0"/>
              <a:t>FinalMember</a:t>
            </a:r>
            <a:r>
              <a:rPr lang="en-US" altLang="zh-CN" sz="2025" dirty="0" smtClean="0"/>
              <a:t> m2 = new </a:t>
            </a:r>
            <a:r>
              <a:rPr lang="en-US" altLang="zh-CN" sz="2025" dirty="0" err="1" smtClean="0"/>
              <a:t>FinalMember</a:t>
            </a:r>
            <a:r>
              <a:rPr lang="en-US" altLang="zh-CN" sz="2025" dirty="0" smtClean="0"/>
              <a:t>("m2");</a:t>
            </a:r>
            <a:endParaRPr lang="zh-CN" altLang="zh-CN" sz="2025" dirty="0" smtClean="0"/>
          </a:p>
          <a:p>
            <a:pPr marL="273844" indent="-191691" eaLnBrk="1" hangingPunct="1">
              <a:defRPr/>
            </a:pPr>
            <a:r>
              <a:rPr lang="en-US" altLang="zh-CN" sz="2025" dirty="0" smtClean="0"/>
              <a:t>		System.out.println(m1);</a:t>
            </a:r>
            <a:endParaRPr lang="zh-CN" altLang="zh-CN" sz="2025" dirty="0" smtClean="0"/>
          </a:p>
          <a:p>
            <a:pPr marL="273844" indent="-191691" eaLnBrk="1" hangingPunct="1">
              <a:defRPr/>
            </a:pPr>
            <a:r>
              <a:rPr lang="en-US" altLang="zh-CN" sz="2025" dirty="0" smtClean="0"/>
              <a:t>		System.out.println(m2);</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4.8 Final Classes and Final Members</a:t>
            </a:r>
            <a:endParaRPr lang="zh-CN" altLang="en-US" sz="3075" dirty="0"/>
          </a:p>
        </p:txBody>
      </p:sp>
      <p:sp>
        <p:nvSpPr>
          <p:cNvPr id="7" name="灯片编号占位符 6"/>
          <p:cNvSpPr>
            <a:spLocks noGrp="1"/>
          </p:cNvSpPr>
          <p:nvPr>
            <p:ph type="sldNum" sz="quarter" idx="12"/>
          </p:nvPr>
        </p:nvSpPr>
        <p:spPr/>
        <p:txBody>
          <a:bodyPr/>
          <a:lstStyle/>
          <a:p>
            <a:pPr>
              <a:defRPr/>
            </a:pPr>
            <a:fld id="{64C145B4-56EA-468F-8C23-C58D0EB5921E}" type="slidenum">
              <a:rPr lang="zh-CN" altLang="en-US"/>
              <a:pPr>
                <a:defRPr/>
              </a:pPr>
              <a:t>58</a:t>
            </a:fld>
            <a:endParaRPr lang="zh-CN" altLang="en-US"/>
          </a:p>
        </p:txBody>
      </p:sp>
    </p:spTree>
    <p:extLst>
      <p:ext uri="{BB962C8B-B14F-4D97-AF65-F5344CB8AC3E}">
        <p14:creationId xmlns:p14="http://schemas.microsoft.com/office/powerpoint/2010/main" val="2844372085"/>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eaLnBrk="1" hangingPunct="1">
              <a:lnSpc>
                <a:spcPct val="80000"/>
              </a:lnSpc>
            </a:pPr>
            <a:r>
              <a:rPr lang="en-US" altLang="zh-CN" sz="1400" dirty="0" smtClean="0"/>
              <a:t>	final public void </a:t>
            </a:r>
            <a:r>
              <a:rPr lang="en-US" altLang="zh-CN" sz="1400" dirty="0" err="1" smtClean="0"/>
              <a:t>doSomething</a:t>
            </a:r>
            <a:r>
              <a:rPr lang="en-US" altLang="zh-CN" sz="1400" dirty="0" smtClean="0"/>
              <a:t>() {</a:t>
            </a:r>
            <a:endParaRPr lang="zh-CN" altLang="zh-CN" sz="1400" dirty="0" smtClean="0"/>
          </a:p>
          <a:p>
            <a:pPr eaLnBrk="1" hangingPunct="1">
              <a:lnSpc>
                <a:spcPct val="80000"/>
              </a:lnSpc>
            </a:pPr>
            <a:r>
              <a:rPr lang="en-US" altLang="zh-CN" sz="1400" dirty="0" smtClean="0"/>
              <a:t>		;</a:t>
            </a:r>
            <a:endParaRPr lang="zh-CN" altLang="zh-CN" sz="1400" dirty="0" smtClean="0"/>
          </a:p>
          <a:p>
            <a:pPr eaLnBrk="1" hangingPunct="1">
              <a:lnSpc>
                <a:spcPct val="80000"/>
              </a:lnSpc>
            </a:pPr>
            <a:r>
              <a:rPr lang="en-US" altLang="zh-CN" sz="1400" dirty="0" smtClean="0"/>
              <a:t>	} // This method can not be overridden</a:t>
            </a:r>
            <a:endParaRPr lang="zh-CN" altLang="zh-CN" sz="1400" dirty="0" smtClean="0"/>
          </a:p>
          <a:p>
            <a:pPr eaLnBrk="1" hangingPunct="1">
              <a:lnSpc>
                <a:spcPct val="80000"/>
              </a:lnSpc>
            </a:pPr>
            <a:r>
              <a:rPr lang="en-US" altLang="zh-CN" sz="1400" dirty="0" smtClean="0"/>
              <a:t> </a:t>
            </a:r>
            <a:endParaRPr lang="zh-CN" altLang="zh-CN" sz="1400" dirty="0" smtClean="0"/>
          </a:p>
          <a:p>
            <a:pPr eaLnBrk="1" hangingPunct="1">
              <a:lnSpc>
                <a:spcPct val="80000"/>
              </a:lnSpc>
            </a:pPr>
            <a:r>
              <a:rPr lang="en-US" altLang="zh-CN" sz="1400" dirty="0" smtClean="0"/>
              <a:t>	public String </a:t>
            </a:r>
            <a:r>
              <a:rPr lang="en-US" altLang="zh-CN" sz="1400" dirty="0" err="1" smtClean="0"/>
              <a:t>toString</a:t>
            </a:r>
            <a:r>
              <a:rPr lang="en-US" altLang="zh-CN" sz="1400" dirty="0" smtClean="0"/>
              <a:t>() {</a:t>
            </a:r>
            <a:endParaRPr lang="zh-CN" altLang="zh-CN" sz="1400" dirty="0" smtClean="0"/>
          </a:p>
          <a:p>
            <a:pPr eaLnBrk="1" hangingPunct="1">
              <a:lnSpc>
                <a:spcPct val="80000"/>
              </a:lnSpc>
            </a:pPr>
            <a:r>
              <a:rPr lang="en-US" altLang="zh-CN" sz="1400" dirty="0" smtClean="0"/>
              <a:t>		return id + ": " + "</a:t>
            </a:r>
            <a:r>
              <a:rPr lang="en-US" altLang="zh-CN" sz="1400" dirty="0" err="1" smtClean="0"/>
              <a:t>i</a:t>
            </a:r>
            <a:r>
              <a:rPr lang="en-US" altLang="zh-CN" sz="1400" dirty="0" smtClean="0"/>
              <a:t> = " + </a:t>
            </a:r>
            <a:r>
              <a:rPr lang="en-US" altLang="zh-CN" sz="1400" dirty="0" err="1" smtClean="0"/>
              <a:t>i</a:t>
            </a:r>
            <a:r>
              <a:rPr lang="en-US" altLang="zh-CN" sz="1400" dirty="0" smtClean="0"/>
              <a:t> + ", j = " + j;</a:t>
            </a:r>
            <a:endParaRPr lang="zh-CN" altLang="zh-CN" sz="1400" dirty="0" smtClean="0"/>
          </a:p>
          <a:p>
            <a:pPr eaLnBrk="1" hangingPunct="1">
              <a:lnSpc>
                <a:spcPct val="80000"/>
              </a:lnSpc>
            </a:pPr>
            <a:r>
              <a:rPr lang="en-US" altLang="zh-CN" sz="1400" dirty="0" smtClean="0"/>
              <a:t>	}</a:t>
            </a:r>
            <a:endParaRPr lang="zh-CN" altLang="zh-CN" sz="1400" dirty="0" smtClean="0"/>
          </a:p>
          <a:p>
            <a:pPr eaLnBrk="1" hangingPunct="1">
              <a:lnSpc>
                <a:spcPct val="80000"/>
              </a:lnSpc>
            </a:pPr>
            <a:r>
              <a:rPr lang="en-US" altLang="zh-CN" sz="1400" dirty="0" smtClean="0"/>
              <a:t> </a:t>
            </a:r>
            <a:endParaRPr lang="zh-CN" altLang="zh-CN" sz="1400" dirty="0" smtClean="0"/>
          </a:p>
          <a:p>
            <a:pPr eaLnBrk="1" hangingPunct="1">
              <a:lnSpc>
                <a:spcPct val="80000"/>
              </a:lnSpc>
            </a:pPr>
            <a:r>
              <a:rPr lang="en-US" altLang="zh-CN" sz="1400" dirty="0" smtClean="0"/>
              <a:t>	private final </a:t>
            </a:r>
            <a:r>
              <a:rPr lang="en-US" altLang="zh-CN" sz="1400" dirty="0" err="1" smtClean="0"/>
              <a:t>int</a:t>
            </a:r>
            <a:r>
              <a:rPr lang="en-US" altLang="zh-CN" sz="1400" dirty="0" smtClean="0"/>
              <a:t> MEMBER_ONE = 1; // private instance constant</a:t>
            </a:r>
            <a:endParaRPr lang="zh-CN" altLang="zh-CN" sz="1400" dirty="0" smtClean="0"/>
          </a:p>
          <a:p>
            <a:pPr eaLnBrk="1" hangingPunct="1">
              <a:lnSpc>
                <a:spcPct val="80000"/>
              </a:lnSpc>
            </a:pPr>
            <a:r>
              <a:rPr lang="en-US" altLang="zh-CN" sz="1400" dirty="0" smtClean="0"/>
              <a:t>	private </a:t>
            </a:r>
            <a:r>
              <a:rPr lang="en-US" altLang="zh-CN" sz="1400" dirty="0">
                <a:solidFill>
                  <a:schemeClr val="hlink"/>
                </a:solidFill>
              </a:rPr>
              <a:t>final</a:t>
            </a:r>
            <a:r>
              <a:rPr lang="en-US" altLang="zh-CN" sz="1400" dirty="0"/>
              <a:t> </a:t>
            </a:r>
            <a:r>
              <a:rPr lang="en-US" altLang="zh-CN" sz="1400" dirty="0" smtClean="0">
                <a:solidFill>
                  <a:schemeClr val="hlink"/>
                </a:solidFill>
              </a:rPr>
              <a:t>static </a:t>
            </a:r>
            <a:r>
              <a:rPr lang="en-US" altLang="zh-CN" sz="1400" dirty="0" err="1" smtClean="0"/>
              <a:t>int</a:t>
            </a:r>
            <a:r>
              <a:rPr lang="en-US" altLang="zh-CN" sz="1400" dirty="0" smtClean="0"/>
              <a:t> MEMBER_TWO = 2; // private class constant</a:t>
            </a:r>
            <a:endParaRPr lang="zh-CN" altLang="zh-CN" sz="1400" dirty="0" smtClean="0"/>
          </a:p>
          <a:p>
            <a:pPr eaLnBrk="1" hangingPunct="1">
              <a:lnSpc>
                <a:spcPct val="80000"/>
              </a:lnSpc>
            </a:pPr>
            <a:r>
              <a:rPr lang="en-US" altLang="zh-CN" sz="1400" dirty="0" smtClean="0"/>
              <a:t>	public </a:t>
            </a:r>
            <a:r>
              <a:rPr lang="en-US" altLang="zh-CN" sz="1400" dirty="0">
                <a:solidFill>
                  <a:schemeClr val="hlink"/>
                </a:solidFill>
              </a:rPr>
              <a:t>final</a:t>
            </a:r>
            <a:r>
              <a:rPr lang="en-US" altLang="zh-CN" sz="1400" dirty="0"/>
              <a:t> </a:t>
            </a:r>
            <a:r>
              <a:rPr lang="en-US" altLang="zh-CN" sz="1400" dirty="0" smtClean="0">
                <a:solidFill>
                  <a:schemeClr val="hlink"/>
                </a:solidFill>
              </a:rPr>
              <a:t>static </a:t>
            </a:r>
            <a:r>
              <a:rPr lang="en-US" altLang="zh-CN" sz="1400" dirty="0" err="1" smtClean="0"/>
              <a:t>int</a:t>
            </a:r>
            <a:r>
              <a:rPr lang="en-US" altLang="zh-CN" sz="1400" dirty="0" smtClean="0"/>
              <a:t> MEMBER_THREE = 3; // public constant:</a:t>
            </a:r>
            <a:endParaRPr lang="zh-CN" altLang="zh-CN" sz="1400" dirty="0" smtClean="0"/>
          </a:p>
          <a:p>
            <a:pPr eaLnBrk="1" hangingPunct="1">
              <a:lnSpc>
                <a:spcPct val="80000"/>
              </a:lnSpc>
            </a:pPr>
            <a:r>
              <a:rPr lang="en-US" altLang="zh-CN" sz="1400" dirty="0" smtClean="0"/>
              <a:t> </a:t>
            </a:r>
            <a:endParaRPr lang="zh-CN" altLang="zh-CN" sz="1400" dirty="0" smtClean="0"/>
          </a:p>
          <a:p>
            <a:pPr eaLnBrk="1" hangingPunct="1">
              <a:lnSpc>
                <a:spcPct val="80000"/>
              </a:lnSpc>
            </a:pPr>
            <a:r>
              <a:rPr lang="en-US" altLang="zh-CN" sz="1400" dirty="0" smtClean="0"/>
              <a:t>	private String id;</a:t>
            </a:r>
            <a:endParaRPr lang="zh-CN" altLang="zh-CN" sz="1400" dirty="0" smtClean="0"/>
          </a:p>
          <a:p>
            <a:pPr eaLnBrk="1" hangingPunct="1">
              <a:lnSpc>
                <a:spcPct val="80000"/>
              </a:lnSpc>
            </a:pPr>
            <a:r>
              <a:rPr lang="en-US" altLang="zh-CN" sz="1400" dirty="0" smtClean="0"/>
              <a:t>	private final </a:t>
            </a:r>
            <a:r>
              <a:rPr lang="en-US" altLang="zh-CN" sz="1400" dirty="0" err="1" smtClean="0"/>
              <a:t>int</a:t>
            </a:r>
            <a:r>
              <a:rPr lang="en-US" altLang="zh-CN" sz="1400" dirty="0" smtClean="0"/>
              <a:t> </a:t>
            </a:r>
            <a:r>
              <a:rPr lang="en-US" altLang="zh-CN" sz="1400" dirty="0" err="1" smtClean="0"/>
              <a:t>i</a:t>
            </a:r>
            <a:r>
              <a:rPr lang="en-US" altLang="zh-CN" sz="1400" dirty="0" smtClean="0"/>
              <a:t> = 100;</a:t>
            </a:r>
            <a:endParaRPr lang="zh-CN" altLang="zh-CN" sz="1400" dirty="0" smtClean="0"/>
          </a:p>
          <a:p>
            <a:pPr eaLnBrk="1" hangingPunct="1">
              <a:lnSpc>
                <a:spcPct val="80000"/>
              </a:lnSpc>
            </a:pPr>
            <a:r>
              <a:rPr lang="en-US" altLang="zh-CN" sz="1400" dirty="0" smtClean="0"/>
              <a:t>	static final </a:t>
            </a:r>
            <a:r>
              <a:rPr lang="en-US" altLang="zh-CN" sz="1400" dirty="0" err="1" smtClean="0"/>
              <a:t>int</a:t>
            </a:r>
            <a:r>
              <a:rPr lang="en-US" altLang="zh-CN" sz="1400" dirty="0" smtClean="0"/>
              <a:t> j = 200;</a:t>
            </a:r>
            <a:endParaRPr lang="zh-CN" altLang="zh-CN" sz="1400" dirty="0" smtClean="0"/>
          </a:p>
          <a:p>
            <a:pPr eaLnBrk="1" hangingPunct="1">
              <a:lnSpc>
                <a:spcPct val="80000"/>
              </a:lnSpc>
            </a:pPr>
            <a:r>
              <a:rPr lang="en-US" altLang="zh-CN" sz="1400" dirty="0" smtClean="0"/>
              <a:t>	private A a1 = new A(11);</a:t>
            </a:r>
            <a:endParaRPr lang="zh-CN" altLang="zh-CN" sz="1400" dirty="0" smtClean="0"/>
          </a:p>
          <a:p>
            <a:pPr eaLnBrk="1" hangingPunct="1">
              <a:lnSpc>
                <a:spcPct val="80000"/>
              </a:lnSpc>
            </a:pPr>
            <a:r>
              <a:rPr lang="en-US" altLang="zh-CN" sz="1400" dirty="0" smtClean="0"/>
              <a:t>	private final A a2 = new A(22);</a:t>
            </a:r>
            <a:endParaRPr lang="zh-CN" altLang="zh-CN" sz="1400" dirty="0" smtClean="0"/>
          </a:p>
          <a:p>
            <a:pPr eaLnBrk="1" hangingPunct="1">
              <a:lnSpc>
                <a:spcPct val="80000"/>
              </a:lnSpc>
            </a:pPr>
            <a:r>
              <a:rPr lang="en-US" altLang="zh-CN" sz="1400" dirty="0" smtClean="0"/>
              <a:t>	private static final A a3 = new A(33);</a:t>
            </a:r>
            <a:endParaRPr lang="zh-CN" altLang="zh-CN" sz="1400" dirty="0" smtClean="0"/>
          </a:p>
          <a:p>
            <a:pPr eaLnBrk="1" hangingPunct="1">
              <a:lnSpc>
                <a:spcPct val="80000"/>
              </a:lnSpc>
            </a:pPr>
            <a:r>
              <a:rPr lang="en-US" altLang="zh-CN" sz="1400" dirty="0" smtClean="0"/>
              <a:t>	private final </a:t>
            </a:r>
            <a:r>
              <a:rPr lang="en-US" altLang="zh-CN" sz="1400" dirty="0" err="1" smtClean="0"/>
              <a:t>int</a:t>
            </a:r>
            <a:r>
              <a:rPr lang="en-US" altLang="zh-CN" sz="1400" dirty="0" smtClean="0"/>
              <a:t>[] a = { 1, 2, 3, 4, 5, 6 };</a:t>
            </a:r>
            <a:endParaRPr lang="zh-CN" altLang="zh-CN" sz="1400" dirty="0" smtClean="0"/>
          </a:p>
          <a:p>
            <a:pPr eaLnBrk="1" hangingPunct="1">
              <a:lnSpc>
                <a:spcPct val="80000"/>
              </a:lnSpc>
            </a:pPr>
            <a:r>
              <a:rPr lang="en-US" altLang="zh-CN" sz="1400" dirty="0" smtClean="0"/>
              <a:t>}</a:t>
            </a:r>
            <a:endParaRPr lang="zh-CN" altLang="zh-CN" sz="1400" dirty="0" smtClean="0"/>
          </a:p>
          <a:p>
            <a:pPr eaLnBrk="1" hangingPunct="1">
              <a:lnSpc>
                <a:spcPct val="80000"/>
              </a:lnSpc>
            </a:pPr>
            <a:endParaRPr lang="zh-CN" altLang="en-US" sz="1400" dirty="0" smtClean="0"/>
          </a:p>
        </p:txBody>
      </p:sp>
      <p:sp>
        <p:nvSpPr>
          <p:cNvPr id="2" name="标题 1"/>
          <p:cNvSpPr>
            <a:spLocks noGrp="1"/>
          </p:cNvSpPr>
          <p:nvPr>
            <p:ph type="title"/>
          </p:nvPr>
        </p:nvSpPr>
        <p:spPr/>
        <p:txBody>
          <a:bodyPr/>
          <a:lstStyle/>
          <a:p>
            <a:pPr eaLnBrk="1" hangingPunct="1">
              <a:defRPr/>
            </a:pPr>
            <a:r>
              <a:rPr lang="en-US" altLang="zh-CN" sz="3075" dirty="0" smtClean="0"/>
              <a:t>4.8 Final Classes and Final Members</a:t>
            </a:r>
            <a:endParaRPr lang="zh-CN" altLang="en-US" sz="3075" dirty="0"/>
          </a:p>
        </p:txBody>
      </p:sp>
      <p:sp>
        <p:nvSpPr>
          <p:cNvPr id="7" name="灯片编号占位符 6"/>
          <p:cNvSpPr>
            <a:spLocks noGrp="1"/>
          </p:cNvSpPr>
          <p:nvPr>
            <p:ph type="sldNum" sz="quarter" idx="12"/>
          </p:nvPr>
        </p:nvSpPr>
        <p:spPr/>
        <p:txBody>
          <a:bodyPr/>
          <a:lstStyle/>
          <a:p>
            <a:pPr>
              <a:defRPr/>
            </a:pPr>
            <a:fld id="{6FDBC920-D8B6-413E-A9CF-22A55E84EE70}" type="slidenum">
              <a:rPr lang="zh-CN" altLang="en-US"/>
              <a:pPr>
                <a:defRPr/>
              </a:pPr>
              <a:t>59</a:t>
            </a:fld>
            <a:endParaRPr lang="zh-CN" altLang="en-US"/>
          </a:p>
        </p:txBody>
      </p:sp>
    </p:spTree>
    <p:extLst>
      <p:ext uri="{BB962C8B-B14F-4D97-AF65-F5344CB8AC3E}">
        <p14:creationId xmlns:p14="http://schemas.microsoft.com/office/powerpoint/2010/main" val="3347637309"/>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Inheritance</a:t>
            </a:r>
            <a:r>
              <a:rPr lang="zh-CN" altLang="en-US" sz="3075" dirty="0" smtClean="0"/>
              <a:t>继承</a:t>
            </a:r>
            <a:endParaRPr lang="zh-CN" altLang="en-US" sz="3075" dirty="0"/>
          </a:p>
        </p:txBody>
      </p:sp>
      <p:sp>
        <p:nvSpPr>
          <p:cNvPr id="3" name="内容占位符 2"/>
          <p:cNvSpPr>
            <a:spLocks noGrp="1"/>
          </p:cNvSpPr>
          <p:nvPr>
            <p:ph idx="1"/>
          </p:nvPr>
        </p:nvSpPr>
        <p:spPr/>
        <p:txBody>
          <a:bodyPr>
            <a:normAutofit/>
          </a:bodyPr>
          <a:lstStyle/>
          <a:p>
            <a:pPr marL="273844" indent="-191691" eaLnBrk="1" hangingPunct="1">
              <a:defRPr/>
            </a:pPr>
            <a:r>
              <a:rPr lang="en-US" altLang="zh-CN" sz="2025" dirty="0" smtClean="0"/>
              <a:t>Class Vehicle is a parent class (base class, super class)</a:t>
            </a:r>
            <a:r>
              <a:rPr lang="zh-CN" altLang="en-US" sz="2025" dirty="0" smtClean="0"/>
              <a:t>父类、基类、超类</a:t>
            </a:r>
            <a:r>
              <a:rPr lang="en-US" altLang="zh-CN" sz="2025" dirty="0" smtClean="0"/>
              <a:t> while Car is a child class (extended class, derived class) </a:t>
            </a:r>
            <a:r>
              <a:rPr lang="zh-CN" altLang="en-US" sz="2025" dirty="0" smtClean="0"/>
              <a:t>子类、扩展类、继承类</a:t>
            </a:r>
            <a:r>
              <a:rPr lang="en-US" altLang="zh-CN" sz="2025" dirty="0" smtClean="0"/>
              <a:t>in such a situation. </a:t>
            </a:r>
          </a:p>
          <a:p>
            <a:pPr marL="273844" indent="-191691" eaLnBrk="1" hangingPunct="1">
              <a:defRPr/>
            </a:pPr>
            <a:r>
              <a:rPr lang="en-US" altLang="zh-CN" sz="2025" dirty="0" smtClean="0"/>
              <a:t>A subclass inherits all of the "</a:t>
            </a:r>
            <a:r>
              <a:rPr lang="en-US" altLang="zh-CN" sz="2025" dirty="0" smtClean="0">
                <a:solidFill>
                  <a:srgbClr val="FF0000"/>
                </a:solidFill>
              </a:rPr>
              <a:t>public</a:t>
            </a:r>
            <a:r>
              <a:rPr lang="en-US" altLang="zh-CN" sz="2025" dirty="0" smtClean="0"/>
              <a:t>" and "</a:t>
            </a:r>
            <a:r>
              <a:rPr lang="en-US" altLang="zh-CN" sz="2025" dirty="0" smtClean="0">
                <a:solidFill>
                  <a:srgbClr val="FF0000"/>
                </a:solidFill>
              </a:rPr>
              <a:t>protected</a:t>
            </a:r>
            <a:r>
              <a:rPr lang="en-US" altLang="zh-CN" sz="2025" dirty="0" smtClean="0"/>
              <a:t>" members (variables or methods) of its parent, no matter what package the subclass resides in. </a:t>
            </a:r>
          </a:p>
          <a:p>
            <a:pPr marL="273844" indent="-191691" eaLnBrk="1" hangingPunct="1">
              <a:defRPr/>
            </a:pPr>
            <a:r>
              <a:rPr lang="en-US" altLang="zh-CN" sz="2025" dirty="0" smtClean="0"/>
              <a:t>If the subclass is in the same package as its parent, it also inherits the package-private</a:t>
            </a:r>
            <a:r>
              <a:rPr lang="zh-CN" altLang="en-US" sz="2025" dirty="0" smtClean="0"/>
              <a:t>（默认访问权限）</a:t>
            </a:r>
            <a:r>
              <a:rPr lang="en-US" altLang="zh-CN" sz="2025" dirty="0" smtClean="0"/>
              <a:t> members of the parent. </a:t>
            </a:r>
            <a:endParaRPr lang="zh-CN" altLang="en-US" sz="2025" dirty="0"/>
          </a:p>
        </p:txBody>
      </p:sp>
      <p:sp>
        <p:nvSpPr>
          <p:cNvPr id="6" name="灯片编号占位符 5"/>
          <p:cNvSpPr>
            <a:spLocks noGrp="1"/>
          </p:cNvSpPr>
          <p:nvPr>
            <p:ph type="sldNum" sz="quarter" idx="12"/>
          </p:nvPr>
        </p:nvSpPr>
        <p:spPr/>
        <p:txBody>
          <a:bodyPr/>
          <a:lstStyle/>
          <a:p>
            <a:pPr>
              <a:defRPr/>
            </a:pPr>
            <a:fld id="{D0D68C31-78DF-41DD-AAC4-7F600A4B2776}" type="slidenum">
              <a:rPr lang="zh-CN" altLang="en-US"/>
              <a:pPr>
                <a:defRPr/>
              </a:pPr>
              <a:t>6</a:t>
            </a:fld>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class A {</a:t>
            </a:r>
            <a:endParaRPr lang="zh-CN" altLang="zh-CN" sz="2025" dirty="0" smtClean="0"/>
          </a:p>
          <a:p>
            <a:pPr marL="273844" indent="-191691" eaLnBrk="1" hangingPunct="1">
              <a:defRPr/>
            </a:pPr>
            <a:r>
              <a:rPr lang="en-US" altLang="zh-CN" sz="2025" dirty="0" smtClean="0"/>
              <a:t>	public A(int </a:t>
            </a:r>
            <a:r>
              <a:rPr lang="en-US" altLang="zh-CN" sz="2025" dirty="0" err="1" smtClean="0"/>
              <a:t>i</a:t>
            </a:r>
            <a:r>
              <a:rPr lang="en-US" altLang="zh-CN" sz="2025" dirty="0" smtClean="0"/>
              <a:t>) {</a:t>
            </a:r>
            <a:endParaRPr lang="zh-CN" altLang="zh-CN" sz="2025" dirty="0" smtClean="0"/>
          </a:p>
          <a:p>
            <a:pPr marL="273844" indent="-191691" eaLnBrk="1" hangingPunct="1">
              <a:defRPr/>
            </a:pPr>
            <a:r>
              <a:rPr lang="en-US" altLang="zh-CN" sz="2025" dirty="0" smtClean="0"/>
              <a:t>	       </a:t>
            </a:r>
            <a:r>
              <a:rPr lang="en-US" altLang="zh-CN" sz="2025" dirty="0" err="1" smtClean="0"/>
              <a:t>this.i</a:t>
            </a:r>
            <a:r>
              <a:rPr lang="en-US" altLang="zh-CN" sz="2025" dirty="0" smtClean="0"/>
              <a:t> = </a:t>
            </a:r>
            <a:r>
              <a:rPr lang="en-US" altLang="zh-CN" sz="2025" dirty="0" err="1" smtClean="0"/>
              <a:t>i</a:t>
            </a:r>
            <a:r>
              <a:rPr lang="en-US" altLang="zh-CN" sz="2025" dirty="0" smtClean="0"/>
              <a:t>;</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int </a:t>
            </a:r>
            <a:r>
              <a:rPr lang="en-US" altLang="zh-CN" sz="2025" dirty="0" err="1" smtClean="0"/>
              <a:t>i</a:t>
            </a:r>
            <a:r>
              <a:rPr lang="en-US" altLang="zh-CN" sz="2025" dirty="0" smtClean="0"/>
              <a:t>;</a:t>
            </a:r>
            <a:endParaRPr lang="zh-CN" altLang="zh-CN" sz="2025" dirty="0" smtClean="0"/>
          </a:p>
          <a:p>
            <a:pPr marL="273844" indent="-191691" eaLnBrk="1" hangingPunct="1">
              <a:defRPr/>
            </a:pPr>
            <a:r>
              <a:rPr lang="en-US" altLang="zh-CN" sz="2025" dirty="0" smtClean="0"/>
              <a:t>}</a:t>
            </a:r>
            <a:endParaRPr lang="zh-CN" altLang="zh-CN" sz="2025" dirty="0" smtClean="0"/>
          </a:p>
          <a:p>
            <a:pPr marL="273844" indent="-191691" eaLnBrk="1" hangingPunct="1">
              <a:defRPr/>
            </a:pPr>
            <a:r>
              <a:rPr lang="en-US" altLang="zh-CN" sz="2025" dirty="0" smtClean="0"/>
              <a:t>It displays:</a:t>
            </a:r>
            <a:endParaRPr lang="zh-CN" altLang="zh-CN" sz="2025" dirty="0" smtClean="0"/>
          </a:p>
          <a:p>
            <a:pPr marL="273844" indent="-191691" eaLnBrk="1" hangingPunct="1">
              <a:defRPr/>
            </a:pPr>
            <a:r>
              <a:rPr lang="en-US" altLang="zh-CN" sz="2025" dirty="0" smtClean="0"/>
              <a:t>m1: </a:t>
            </a:r>
            <a:r>
              <a:rPr lang="en-US" altLang="zh-CN" sz="2025" dirty="0" err="1" smtClean="0"/>
              <a:t>i</a:t>
            </a:r>
            <a:r>
              <a:rPr lang="en-US" altLang="zh-CN" sz="2025" dirty="0" smtClean="0"/>
              <a:t> = 100, j = 200</a:t>
            </a:r>
            <a:endParaRPr lang="zh-CN" altLang="zh-CN" sz="2025" dirty="0" smtClean="0"/>
          </a:p>
          <a:p>
            <a:pPr marL="273844" indent="-191691" eaLnBrk="1" hangingPunct="1">
              <a:defRPr/>
            </a:pPr>
            <a:r>
              <a:rPr lang="en-US" altLang="zh-CN" sz="2025" dirty="0" smtClean="0"/>
              <a:t>m2: </a:t>
            </a:r>
            <a:r>
              <a:rPr lang="en-US" altLang="zh-CN" sz="2025" dirty="0" err="1" smtClean="0"/>
              <a:t>i</a:t>
            </a:r>
            <a:r>
              <a:rPr lang="en-US" altLang="zh-CN" sz="2025" dirty="0" smtClean="0"/>
              <a:t> = 100, j = 200</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4.8 Final Classes and Final Members</a:t>
            </a:r>
            <a:endParaRPr lang="zh-CN" altLang="en-US" sz="3075" dirty="0"/>
          </a:p>
        </p:txBody>
      </p:sp>
      <p:sp>
        <p:nvSpPr>
          <p:cNvPr id="7" name="灯片编号占位符 6"/>
          <p:cNvSpPr>
            <a:spLocks noGrp="1"/>
          </p:cNvSpPr>
          <p:nvPr>
            <p:ph type="sldNum" sz="quarter" idx="12"/>
          </p:nvPr>
        </p:nvSpPr>
        <p:spPr/>
        <p:txBody>
          <a:bodyPr/>
          <a:lstStyle/>
          <a:p>
            <a:pPr>
              <a:defRPr/>
            </a:pPr>
            <a:fld id="{A07F401C-C18D-4FAD-B2E2-8B68CD632ED1}" type="slidenum">
              <a:rPr lang="zh-CN" altLang="en-US"/>
              <a:pPr>
                <a:defRPr/>
              </a:pPr>
              <a:t>60</a:t>
            </a:fld>
            <a:endParaRPr lang="zh-CN" altLang="en-US"/>
          </a:p>
        </p:txBody>
      </p:sp>
    </p:spTree>
    <p:extLst>
      <p:ext uri="{BB962C8B-B14F-4D97-AF65-F5344CB8AC3E}">
        <p14:creationId xmlns:p14="http://schemas.microsoft.com/office/powerpoint/2010/main" val="776389023"/>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4.6 Interfaces </a:t>
            </a:r>
            <a:r>
              <a:rPr lang="zh-CN" altLang="en-US" sz="3075" dirty="0" smtClean="0"/>
              <a:t>接口</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A method is essentially known to clients by its name and parameter specifications. </a:t>
            </a:r>
          </a:p>
          <a:p>
            <a:pPr marL="273844" indent="-191691" eaLnBrk="1" hangingPunct="1">
              <a:defRPr/>
            </a:pPr>
            <a:r>
              <a:rPr lang="en-US" altLang="zh-CN" sz="2025" dirty="0" smtClean="0"/>
              <a:t>Clients do not need to know the implementation details of the method. </a:t>
            </a:r>
          </a:p>
          <a:p>
            <a:pPr marL="273844" indent="-191691" eaLnBrk="1" hangingPunct="1">
              <a:defRPr/>
            </a:pPr>
            <a:r>
              <a:rPr lang="en-US" altLang="zh-CN" sz="2025" dirty="0" smtClean="0"/>
              <a:t>All they need to know is the method's name, parameters and return type (and sometimes its performance.) </a:t>
            </a:r>
          </a:p>
          <a:p>
            <a:pPr marL="273844" indent="-191691" eaLnBrk="1" hangingPunct="1">
              <a:defRPr/>
            </a:pPr>
            <a:r>
              <a:rPr lang="en-US" altLang="zh-CN" sz="2025" dirty="0" smtClean="0"/>
              <a:t>In this way, interface and implementation are separated.</a:t>
            </a:r>
            <a:endParaRPr lang="zh-CN" altLang="en-US" sz="2025" dirty="0"/>
          </a:p>
        </p:txBody>
      </p:sp>
      <p:sp>
        <p:nvSpPr>
          <p:cNvPr id="6" name="灯片编号占位符 5"/>
          <p:cNvSpPr>
            <a:spLocks noGrp="1"/>
          </p:cNvSpPr>
          <p:nvPr>
            <p:ph type="sldNum" sz="quarter" idx="12"/>
          </p:nvPr>
        </p:nvSpPr>
        <p:spPr/>
        <p:txBody>
          <a:bodyPr/>
          <a:lstStyle/>
          <a:p>
            <a:pPr>
              <a:defRPr/>
            </a:pPr>
            <a:fld id="{73869CF8-3900-48BD-83EC-73C0AD0969F6}" type="slidenum">
              <a:rPr lang="zh-CN" altLang="en-US"/>
              <a:pPr>
                <a:defRPr/>
              </a:pPr>
              <a:t>61</a:t>
            </a:fld>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Interfaces</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An </a:t>
            </a:r>
            <a:r>
              <a:rPr lang="en-US" altLang="zh-CN" sz="2025" b="1" dirty="0" smtClean="0"/>
              <a:t>interface</a:t>
            </a:r>
            <a:r>
              <a:rPr lang="en-US" altLang="zh-CN" sz="2025" dirty="0" smtClean="0"/>
              <a:t> is a named collection of method definitions (without implementations). </a:t>
            </a:r>
            <a:r>
              <a:rPr lang="zh-CN" altLang="en-US" sz="2025" dirty="0" smtClean="0"/>
              <a:t>没有实现的方法定义</a:t>
            </a:r>
            <a:endParaRPr lang="en-US" altLang="zh-CN" sz="2025" dirty="0" smtClean="0"/>
          </a:p>
          <a:p>
            <a:pPr marL="273844" indent="-191691" eaLnBrk="1" hangingPunct="1">
              <a:defRPr/>
            </a:pPr>
            <a:r>
              <a:rPr lang="en-US" altLang="zh-CN" sz="2025" dirty="0" smtClean="0"/>
              <a:t>An interface can also declare constants</a:t>
            </a:r>
            <a:r>
              <a:rPr lang="zh-CN" altLang="en-US" sz="2025" dirty="0" smtClean="0"/>
              <a:t>常量</a:t>
            </a:r>
            <a:r>
              <a:rPr lang="en-US" altLang="zh-CN" sz="2025" dirty="0" smtClean="0"/>
              <a:t>. </a:t>
            </a:r>
          </a:p>
          <a:p>
            <a:pPr marL="273844" indent="-191691" eaLnBrk="1" hangingPunct="1">
              <a:defRPr/>
            </a:pPr>
            <a:r>
              <a:rPr lang="en-US" altLang="zh-CN" sz="2025" dirty="0" smtClean="0"/>
              <a:t>A class </a:t>
            </a:r>
            <a:r>
              <a:rPr lang="en-US" altLang="zh-CN" sz="2025" b="1" dirty="0" smtClean="0"/>
              <a:t>implements </a:t>
            </a:r>
            <a:r>
              <a:rPr lang="zh-CN" altLang="en-US" sz="2025" b="1" dirty="0" smtClean="0"/>
              <a:t>实现</a:t>
            </a:r>
            <a:r>
              <a:rPr lang="en-US" altLang="zh-CN" sz="2025" dirty="0" smtClean="0"/>
              <a:t>(key word) an interface rather than extends it. </a:t>
            </a:r>
          </a:p>
          <a:p>
            <a:pPr marL="273844" indent="-191691" eaLnBrk="1" hangingPunct="1">
              <a:defRPr/>
            </a:pPr>
            <a:r>
              <a:rPr lang="en-US" altLang="zh-CN" sz="2025" dirty="0" smtClean="0"/>
              <a:t>Any class that </a:t>
            </a:r>
            <a:r>
              <a:rPr lang="en-US" altLang="zh-CN" sz="2025" b="1" dirty="0" smtClean="0"/>
              <a:t>implements</a:t>
            </a:r>
            <a:r>
              <a:rPr lang="en-US" altLang="zh-CN" sz="2025" dirty="0" smtClean="0"/>
              <a:t> an interface must override all the interface methods with its own methods.</a:t>
            </a:r>
            <a:r>
              <a:rPr lang="zh-CN" altLang="en-US" sz="2025" dirty="0" smtClean="0"/>
              <a:t>必须给接口中的所有方法写实现</a:t>
            </a:r>
            <a:endParaRPr lang="zh-CN"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59453A14-07CC-4DBE-BED8-EC5C2D871129}" type="slidenum">
              <a:rPr lang="zh-CN" altLang="en-US"/>
              <a:pPr>
                <a:defRPr/>
              </a:pPr>
              <a:t>62</a:t>
            </a:fld>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Interfaces</a:t>
            </a:r>
            <a:endParaRPr lang="zh-CN" altLang="en-US" sz="3075" dirty="0"/>
          </a:p>
        </p:txBody>
      </p:sp>
      <p:sp>
        <p:nvSpPr>
          <p:cNvPr id="3" name="内容占位符 2"/>
          <p:cNvSpPr>
            <a:spLocks noGrp="1"/>
          </p:cNvSpPr>
          <p:nvPr>
            <p:ph idx="1"/>
          </p:nvPr>
        </p:nvSpPr>
        <p:spPr>
          <a:xfrm>
            <a:off x="153988" y="1481138"/>
            <a:ext cx="8532812" cy="4525962"/>
          </a:xfrm>
        </p:spPr>
        <p:txBody>
          <a:bodyPr/>
          <a:lstStyle/>
          <a:p>
            <a:pPr marL="273844" indent="-191691" eaLnBrk="1" hangingPunct="1">
              <a:defRPr/>
            </a:pPr>
            <a:r>
              <a:rPr lang="en-US" altLang="zh-CN" sz="2025" dirty="0" smtClean="0"/>
              <a:t>By default, all the methods in an interface are </a:t>
            </a:r>
            <a:r>
              <a:rPr lang="en-US" altLang="zh-CN" sz="2025" dirty="0" smtClean="0">
                <a:solidFill>
                  <a:srgbClr val="FF0000"/>
                </a:solidFill>
              </a:rPr>
              <a:t>public and abstract</a:t>
            </a:r>
            <a:r>
              <a:rPr lang="en-US" altLang="zh-CN" sz="2025" dirty="0" smtClean="0"/>
              <a:t>. </a:t>
            </a:r>
          </a:p>
          <a:p>
            <a:pPr marL="273844" indent="-191691" eaLnBrk="1" hangingPunct="1">
              <a:defRPr/>
            </a:pPr>
            <a:r>
              <a:rPr lang="en-US" altLang="zh-CN" sz="2025" dirty="0" smtClean="0"/>
              <a:t>Fields in the interface are </a:t>
            </a:r>
            <a:r>
              <a:rPr lang="en-US" altLang="zh-CN" sz="2025" dirty="0" smtClean="0">
                <a:solidFill>
                  <a:srgbClr val="FF0000"/>
                </a:solidFill>
              </a:rPr>
              <a:t>public, final, and static </a:t>
            </a:r>
            <a:r>
              <a:rPr lang="en-US" altLang="zh-CN" sz="2025" dirty="0" smtClean="0"/>
              <a:t>by default. </a:t>
            </a:r>
          </a:p>
          <a:p>
            <a:pPr marL="273844" indent="-191691" eaLnBrk="1" hangingPunct="1">
              <a:defRPr/>
            </a:pPr>
            <a:r>
              <a:rPr lang="en-US" altLang="zh-CN" sz="2025" dirty="0" smtClean="0"/>
              <a:t>Note that interface methods are public, so the overriding methods in the classes that implement the interface must also be public.</a:t>
            </a:r>
            <a:endParaRPr lang="zh-CN"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C305291E-49D4-47DB-9CAE-F7889F42F151}" type="slidenum">
              <a:rPr lang="zh-CN" altLang="en-US"/>
              <a:pPr>
                <a:defRPr/>
              </a:pPr>
              <a:t>63</a:t>
            </a:fld>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idx="1"/>
          </p:nvPr>
        </p:nvSpPr>
        <p:spPr>
          <a:xfrm>
            <a:off x="160338" y="404813"/>
            <a:ext cx="8991600" cy="5638800"/>
          </a:xfrm>
        </p:spPr>
        <p:txBody>
          <a:bodyPr/>
          <a:lstStyle/>
          <a:p>
            <a:pPr marL="273844" indent="-191691" eaLnBrk="1" hangingPunct="1">
              <a:lnSpc>
                <a:spcPct val="140000"/>
              </a:lnSpc>
              <a:defRPr/>
            </a:pPr>
            <a:r>
              <a:rPr lang="en-US" altLang="zh-CN" sz="2025" dirty="0">
                <a:ea typeface="宋体" pitchFamily="2" charset="-122"/>
              </a:rPr>
              <a:t>public interface  Computable {</a:t>
            </a:r>
          </a:p>
          <a:p>
            <a:pPr marL="273844" indent="-191691" eaLnBrk="1" hangingPunct="1">
              <a:lnSpc>
                <a:spcPct val="140000"/>
              </a:lnSpc>
              <a:defRPr/>
            </a:pPr>
            <a:r>
              <a:rPr lang="en-US" altLang="zh-CN" sz="2025" dirty="0">
                <a:ea typeface="宋体" pitchFamily="2" charset="-122"/>
              </a:rPr>
              <a:t>	public static final double PI = 3.1415926;</a:t>
            </a:r>
          </a:p>
          <a:p>
            <a:pPr marL="273844" indent="-191691" eaLnBrk="1" hangingPunct="1">
              <a:lnSpc>
                <a:spcPct val="140000"/>
              </a:lnSpc>
              <a:defRPr/>
            </a:pPr>
            <a:r>
              <a:rPr lang="en-US" altLang="zh-CN" sz="2025" dirty="0">
                <a:ea typeface="宋体" pitchFamily="2" charset="-122"/>
              </a:rPr>
              <a:t>	public abstract double sum( double  x, double y);</a:t>
            </a:r>
          </a:p>
          <a:p>
            <a:pPr marL="273844" indent="-191691" eaLnBrk="1" hangingPunct="1">
              <a:lnSpc>
                <a:spcPct val="140000"/>
              </a:lnSpc>
              <a:defRPr/>
            </a:pPr>
            <a:r>
              <a:rPr lang="en-US" altLang="zh-CN" sz="2025" dirty="0">
                <a:ea typeface="宋体" pitchFamily="2" charset="-122"/>
              </a:rPr>
              <a:t>	public double sub(double x, double y);</a:t>
            </a:r>
          </a:p>
          <a:p>
            <a:pPr marL="273844" indent="-191691" eaLnBrk="1" hangingPunct="1">
              <a:lnSpc>
                <a:spcPct val="140000"/>
              </a:lnSpc>
              <a:defRPr/>
            </a:pPr>
            <a:r>
              <a:rPr lang="en-US" altLang="zh-CN" sz="2025" dirty="0">
                <a:ea typeface="宋体" pitchFamily="2" charset="-122"/>
              </a:rPr>
              <a:t>	</a:t>
            </a:r>
            <a:r>
              <a:rPr lang="en-US" altLang="zh-CN" sz="2025" dirty="0">
                <a:latin typeface="+mn-ea"/>
              </a:rPr>
              <a:t>//</a:t>
            </a:r>
            <a:r>
              <a:rPr lang="zh-CN" altLang="en-US" sz="2025" dirty="0">
                <a:latin typeface="+mn-ea"/>
              </a:rPr>
              <a:t>即使缺省</a:t>
            </a:r>
            <a:r>
              <a:rPr lang="en-US" altLang="zh-CN" sz="2025" dirty="0"/>
              <a:t>abstract</a:t>
            </a:r>
            <a:r>
              <a:rPr lang="zh-CN" altLang="en-US" sz="2025" dirty="0">
                <a:latin typeface="+mn-ea"/>
              </a:rPr>
              <a:t>，系统会自动添加</a:t>
            </a:r>
          </a:p>
          <a:p>
            <a:pPr marL="273844" indent="-191691" eaLnBrk="1" hangingPunct="1">
              <a:lnSpc>
                <a:spcPct val="140000"/>
              </a:lnSpc>
              <a:defRPr/>
            </a:pPr>
            <a:r>
              <a:rPr lang="en-US" altLang="zh-CN" sz="2025" dirty="0" smtClean="0">
                <a:ea typeface="宋体" pitchFamily="2" charset="-122"/>
              </a:rPr>
              <a:t>}</a:t>
            </a:r>
          </a:p>
          <a:p>
            <a:pPr marL="465535" lvl="1" eaLnBrk="1" hangingPunct="1">
              <a:lnSpc>
                <a:spcPct val="180000"/>
              </a:lnSpc>
              <a:spcBef>
                <a:spcPts val="244"/>
              </a:spcBef>
              <a:defRPr/>
            </a:pPr>
            <a:r>
              <a:rPr lang="zh-CN" altLang="en-US" sz="1725" b="1" dirty="0">
                <a:solidFill>
                  <a:srgbClr val="FF0000"/>
                </a:solidFill>
                <a:latin typeface="黑体" panose="02010609060101010101" pitchFamily="49" charset="-122"/>
                <a:ea typeface="黑体" panose="02010609060101010101" pitchFamily="49" charset="-122"/>
              </a:rPr>
              <a:t>接口没有构造方法，不能创建接口的对象。 </a:t>
            </a:r>
          </a:p>
          <a:p>
            <a:pPr marL="465535" lvl="1" eaLnBrk="1" hangingPunct="1">
              <a:lnSpc>
                <a:spcPct val="180000"/>
              </a:lnSpc>
              <a:spcBef>
                <a:spcPts val="244"/>
              </a:spcBef>
              <a:defRPr/>
            </a:pPr>
            <a:endParaRPr lang="en-US" altLang="zh-CN" sz="1725" dirty="0" smtClean="0"/>
          </a:p>
        </p:txBody>
      </p:sp>
      <p:sp>
        <p:nvSpPr>
          <p:cNvPr id="7680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18660B83-A704-4963-9DEB-F08EEEE96910}"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64</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fontAlgn="auto" hangingPunct="1">
              <a:spcAft>
                <a:spcPts val="0"/>
              </a:spcAft>
              <a:defRPr/>
            </a:pPr>
            <a:r>
              <a:rPr lang="zh-CN" altLang="en-US" sz="3075">
                <a:effectLst/>
              </a:rPr>
              <a:t>接口－特征</a:t>
            </a:r>
          </a:p>
        </p:txBody>
      </p:sp>
      <p:sp>
        <p:nvSpPr>
          <p:cNvPr id="77827" name="Rectangle 3"/>
          <p:cNvSpPr>
            <a:spLocks noGrp="1" noChangeArrowheads="1"/>
          </p:cNvSpPr>
          <p:nvPr>
            <p:ph type="body" idx="1"/>
          </p:nvPr>
        </p:nvSpPr>
        <p:spPr/>
        <p:txBody>
          <a:bodyPr/>
          <a:lstStyle/>
          <a:p>
            <a:pPr eaLnBrk="1" hangingPunct="1"/>
            <a:r>
              <a:rPr lang="zh-CN" altLang="en-US" sz="2400" dirty="0" smtClean="0">
                <a:latin typeface="+mn-ea"/>
              </a:rPr>
              <a:t>接口是用来实现类间多重继承功能的结构</a:t>
            </a:r>
            <a:r>
              <a:rPr lang="en-US" altLang="zh-CN" sz="2400" dirty="0" smtClean="0">
                <a:latin typeface="+mn-ea"/>
              </a:rPr>
              <a:t>.</a:t>
            </a:r>
          </a:p>
          <a:p>
            <a:pPr eaLnBrk="1" hangingPunct="1"/>
            <a:r>
              <a:rPr lang="zh-CN" altLang="en-US" sz="2400" dirty="0" smtClean="0">
                <a:latin typeface="+mn-ea"/>
              </a:rPr>
              <a:t>接口不能实例化，即不能用</a:t>
            </a:r>
            <a:r>
              <a:rPr lang="en-US" altLang="zh-CN" sz="2400" dirty="0" smtClean="0"/>
              <a:t>new</a:t>
            </a:r>
            <a:r>
              <a:rPr lang="zh-CN" altLang="en-US" sz="2400" dirty="0" smtClean="0">
                <a:latin typeface="+mn-ea"/>
              </a:rPr>
              <a:t>运算符创建对象。</a:t>
            </a:r>
          </a:p>
          <a:p>
            <a:pPr eaLnBrk="1" hangingPunct="1"/>
            <a:r>
              <a:rPr lang="zh-CN" altLang="en-US" sz="2400" dirty="0" smtClean="0">
                <a:latin typeface="+mn-ea"/>
              </a:rPr>
              <a:t>一个类通过使用关键字</a:t>
            </a:r>
            <a:r>
              <a:rPr lang="en-US" altLang="zh-CN" sz="2400" dirty="0" smtClean="0"/>
              <a:t>implements</a:t>
            </a:r>
            <a:r>
              <a:rPr lang="zh-CN" altLang="en-US" sz="2400" dirty="0" smtClean="0">
                <a:latin typeface="+mn-ea"/>
              </a:rPr>
              <a:t>声明自己实现一个或多个接口。</a:t>
            </a:r>
          </a:p>
          <a:p>
            <a:pPr eaLnBrk="1" hangingPunct="1"/>
            <a:r>
              <a:rPr lang="zh-CN" altLang="en-US" sz="2400" dirty="0" smtClean="0">
                <a:latin typeface="+mn-ea"/>
              </a:rPr>
              <a:t>在类体中可以使用接口中定义的常量，而且必须实现接口中定义的所有方法</a:t>
            </a:r>
          </a:p>
          <a:p>
            <a:pPr eaLnBrk="1" hangingPunct="1"/>
            <a:r>
              <a:rPr lang="zh-CN" altLang="en-US" sz="2400" dirty="0" smtClean="0">
                <a:latin typeface="+mn-ea"/>
              </a:rPr>
              <a:t>接口中的方法是自动公有的，在实现接口时必须把方法声明为</a:t>
            </a:r>
            <a:r>
              <a:rPr lang="en-US" altLang="zh-CN" sz="2400" dirty="0" smtClean="0"/>
              <a:t>public</a:t>
            </a:r>
            <a:r>
              <a:rPr lang="zh-CN" altLang="en-US" sz="2400" dirty="0" smtClean="0">
                <a:latin typeface="+mn-ea"/>
              </a:rPr>
              <a:t>。接口中的方法都是抽象的。</a:t>
            </a:r>
            <a:endParaRPr lang="zh-CN" altLang="en-US" sz="2400" dirty="0" smtClean="0">
              <a:solidFill>
                <a:srgbClr val="000066"/>
              </a:solidFill>
              <a:latin typeface="+mn-ea"/>
            </a:endParaRPr>
          </a:p>
          <a:p>
            <a:pPr eaLnBrk="1" hangingPunct="1"/>
            <a:endParaRPr lang="en-US" altLang="zh-CN" sz="2400" dirty="0" smtClean="0"/>
          </a:p>
        </p:txBody>
      </p:sp>
      <p:sp>
        <p:nvSpPr>
          <p:cNvPr id="7782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898ED86E-CABE-456F-9B5C-B3E94268C2FA}"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65</a:t>
            </a:fld>
            <a:endParaRPr lang="en-US" altLang="zh-CN" sz="1000" smtClean="0">
              <a:latin typeface="Arial" panose="020B0604020202020204" pitchFamily="34" charset="0"/>
            </a:endParaRPr>
          </a:p>
        </p:txBody>
      </p:sp>
    </p:spTree>
  </p:cSld>
  <p:clrMapOvr>
    <a:masterClrMapping/>
  </p:clrMapOvr>
  <p:transition advTm="50781"/>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1"/>
          <p:cNvSpPr>
            <a:spLocks noGrp="1"/>
          </p:cNvSpPr>
          <p:nvPr>
            <p:ph idx="1"/>
          </p:nvPr>
        </p:nvSpPr>
        <p:spPr/>
        <p:txBody>
          <a:bodyPr/>
          <a:lstStyle/>
          <a:p>
            <a:pPr marL="273844" indent="-191691" eaLnBrk="1" hangingPunct="1">
              <a:spcBef>
                <a:spcPct val="20000"/>
              </a:spcBef>
              <a:defRPr/>
            </a:pPr>
            <a:r>
              <a:rPr lang="zh-CN" altLang="en-US" sz="2400" dirty="0" smtClean="0">
                <a:latin typeface="Arial" pitchFamily="34" charset="0"/>
              </a:rPr>
              <a:t>使用接口的好处：</a:t>
            </a:r>
          </a:p>
          <a:p>
            <a:pPr marL="273844" indent="-191691" algn="just" eaLnBrk="1" hangingPunct="1">
              <a:spcBef>
                <a:spcPct val="20000"/>
              </a:spcBef>
              <a:defRPr/>
            </a:pPr>
            <a:endParaRPr lang="zh-CN" altLang="en-US" sz="700" dirty="0" smtClean="0">
              <a:latin typeface="Arial" pitchFamily="34" charset="0"/>
            </a:endParaRPr>
          </a:p>
          <a:p>
            <a:pPr marL="465932" lvl="1" indent="-191691" algn="just" eaLnBrk="1" hangingPunct="1">
              <a:spcBef>
                <a:spcPct val="20000"/>
              </a:spcBef>
              <a:defRPr/>
            </a:pPr>
            <a:r>
              <a:rPr lang="zh-CN" altLang="en-US" sz="2100" dirty="0" smtClean="0">
                <a:latin typeface="Arial" pitchFamily="34" charset="0"/>
              </a:rPr>
              <a:t>可以先定义一个抽象类的协议而不管其具体实现。</a:t>
            </a:r>
          </a:p>
          <a:p>
            <a:pPr marL="273844" indent="-191691" algn="just" eaLnBrk="1" hangingPunct="1">
              <a:spcBef>
                <a:spcPct val="20000"/>
              </a:spcBef>
              <a:defRPr/>
            </a:pPr>
            <a:endParaRPr lang="zh-CN" altLang="en-US" sz="700" dirty="0" smtClean="0">
              <a:latin typeface="Arial" pitchFamily="34" charset="0"/>
            </a:endParaRPr>
          </a:p>
          <a:p>
            <a:pPr marL="465932" lvl="1" indent="-191691" algn="just" eaLnBrk="1" hangingPunct="1">
              <a:spcBef>
                <a:spcPct val="20000"/>
              </a:spcBef>
              <a:defRPr/>
            </a:pPr>
            <a:r>
              <a:rPr lang="zh-CN" altLang="en-US" sz="2100" dirty="0" smtClean="0">
                <a:latin typeface="Arial" pitchFamily="34" charset="0"/>
              </a:rPr>
              <a:t>多个类可共享相同的接口，相互间不用管其它类是如何定义该接口的方法。如果你使用了接口，其它用户就可以了解到如何调用这个类的方法。</a:t>
            </a:r>
          </a:p>
          <a:p>
            <a:pPr marL="273844" indent="-191691" eaLnBrk="1" hangingPunct="1">
              <a:defRPr/>
            </a:pPr>
            <a:endParaRPr lang="zh-CN" altLang="en-US" sz="2025" dirty="0" smtClean="0"/>
          </a:p>
        </p:txBody>
      </p:sp>
      <p:sp>
        <p:nvSpPr>
          <p:cNvPr id="3" name="标题 2"/>
          <p:cNvSpPr>
            <a:spLocks noGrp="1"/>
          </p:cNvSpPr>
          <p:nvPr>
            <p:ph type="title"/>
          </p:nvPr>
        </p:nvSpPr>
        <p:spPr/>
        <p:txBody>
          <a:bodyPr/>
          <a:lstStyle/>
          <a:p>
            <a:pPr eaLnBrk="1" fontAlgn="auto" hangingPunct="1">
              <a:spcAft>
                <a:spcPts val="0"/>
              </a:spcAft>
              <a:defRPr/>
            </a:pPr>
            <a:r>
              <a:rPr lang="en-US" altLang="zh-CN" sz="3075" dirty="0" smtClean="0"/>
              <a:t>Usage of interface</a:t>
            </a:r>
            <a:endParaRPr lang="zh-CN" altLang="en-US" sz="3075" dirty="0"/>
          </a:p>
        </p:txBody>
      </p:sp>
      <p:sp>
        <p:nvSpPr>
          <p:cNvPr id="7885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98B7790C-A425-4B48-A128-C091A972F7AA}"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66</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7" name="Rectangle 3"/>
          <p:cNvSpPr>
            <a:spLocks noGrp="1" noChangeArrowheads="1"/>
          </p:cNvSpPr>
          <p:nvPr>
            <p:ph idx="1"/>
          </p:nvPr>
        </p:nvSpPr>
        <p:spPr>
          <a:xfrm>
            <a:off x="457200" y="1349375"/>
            <a:ext cx="8229600" cy="4657725"/>
          </a:xfrm>
        </p:spPr>
        <p:txBody>
          <a:bodyPr/>
          <a:lstStyle/>
          <a:p>
            <a:pPr marL="0" indent="723900" eaLnBrk="1" hangingPunct="1">
              <a:buFont typeface="Wingdings" panose="05000000000000000000" pitchFamily="2" charset="2"/>
              <a:buNone/>
            </a:pPr>
            <a:r>
              <a:rPr lang="zh-CN" altLang="en-US" sz="2400" smtClean="0"/>
              <a:t>接口可以被类实现也可以被其他接口继承。在类中实现接口可以使用关键字</a:t>
            </a:r>
            <a:r>
              <a:rPr lang="en-US" altLang="zh-CN" sz="2400" smtClean="0"/>
              <a:t>implements</a:t>
            </a:r>
            <a:r>
              <a:rPr lang="zh-CN" altLang="en-US" sz="2400" smtClean="0"/>
              <a:t>。</a:t>
            </a:r>
          </a:p>
          <a:p>
            <a:pPr marL="0" indent="723900" eaLnBrk="1" hangingPunct="1">
              <a:buFont typeface="Wingdings" panose="05000000000000000000" pitchFamily="2" charset="2"/>
              <a:buNone/>
            </a:pPr>
            <a:r>
              <a:rPr lang="zh-CN" altLang="en-US" sz="2400" smtClean="0"/>
              <a:t>语法格式为：</a:t>
            </a:r>
          </a:p>
          <a:p>
            <a:pPr marL="0" indent="723900" eaLnBrk="1" hangingPunct="1">
              <a:buFont typeface="Wingdings" panose="05000000000000000000" pitchFamily="2" charset="2"/>
              <a:buNone/>
            </a:pPr>
            <a:endParaRPr lang="zh-CN" altLang="en-US" sz="1600" smtClean="0"/>
          </a:p>
          <a:p>
            <a:pPr marL="0" indent="723900" eaLnBrk="1" hangingPunct="1">
              <a:buFont typeface="Wingdings" panose="05000000000000000000" pitchFamily="2" charset="2"/>
              <a:buNone/>
            </a:pPr>
            <a:endParaRPr lang="zh-CN" altLang="en-US" sz="1600" smtClean="0"/>
          </a:p>
          <a:p>
            <a:pPr marL="0" indent="723900" eaLnBrk="1" hangingPunct="1">
              <a:buFont typeface="Wingdings" panose="05000000000000000000" pitchFamily="2" charset="2"/>
              <a:buNone/>
            </a:pPr>
            <a:r>
              <a:rPr lang="zh-CN" altLang="en-US" sz="2400" smtClean="0"/>
              <a:t>修饰符：可选。</a:t>
            </a:r>
          </a:p>
          <a:p>
            <a:pPr marL="0" indent="723900" eaLnBrk="1" hangingPunct="1">
              <a:buFont typeface="Wingdings" panose="05000000000000000000" pitchFamily="2" charset="2"/>
              <a:buNone/>
            </a:pPr>
            <a:r>
              <a:rPr lang="zh-CN" altLang="en-US" sz="2400" smtClean="0"/>
              <a:t>类名：必选。</a:t>
            </a:r>
          </a:p>
          <a:p>
            <a:pPr marL="0" indent="723900" eaLnBrk="1" hangingPunct="1">
              <a:buFont typeface="Wingdings" panose="05000000000000000000" pitchFamily="2" charset="2"/>
              <a:buNone/>
            </a:pPr>
            <a:r>
              <a:rPr lang="en-US" altLang="zh-CN" sz="2400" smtClean="0"/>
              <a:t>extends </a:t>
            </a:r>
            <a:r>
              <a:rPr lang="zh-CN" altLang="en-US" sz="2400" smtClean="0"/>
              <a:t>父类名：可选参数</a:t>
            </a:r>
          </a:p>
          <a:p>
            <a:pPr marL="0" indent="723900" eaLnBrk="1" hangingPunct="1">
              <a:buFont typeface="Wingdings" panose="05000000000000000000" pitchFamily="2" charset="2"/>
              <a:buNone/>
            </a:pPr>
            <a:r>
              <a:rPr lang="en-US" altLang="zh-CN" sz="2400" smtClean="0"/>
              <a:t>implements </a:t>
            </a:r>
            <a:r>
              <a:rPr lang="zh-CN" altLang="en-US" sz="2400" smtClean="0"/>
              <a:t>接口列表：可选参数，用于指定该类实现哪些接口。当接口列表中存在多个接口名时，各个接口名之间使用逗号分隔。</a:t>
            </a:r>
          </a:p>
        </p:txBody>
      </p:sp>
      <p:sp>
        <p:nvSpPr>
          <p:cNvPr id="738306" name="Rectangle 2"/>
          <p:cNvSpPr>
            <a:spLocks noGrp="1" noChangeArrowheads="1"/>
          </p:cNvSpPr>
          <p:nvPr>
            <p:ph type="title"/>
          </p:nvPr>
        </p:nvSpPr>
        <p:spPr/>
        <p:txBody>
          <a:bodyPr/>
          <a:lstStyle/>
          <a:p>
            <a:pPr eaLnBrk="1" fontAlgn="auto" hangingPunct="1">
              <a:spcAft>
                <a:spcPts val="0"/>
              </a:spcAft>
              <a:defRPr/>
            </a:pPr>
            <a:r>
              <a:rPr lang="en-US" altLang="zh-CN" sz="3075" dirty="0"/>
              <a:t>Implements an interface</a:t>
            </a:r>
            <a:endParaRPr lang="zh-CN" altLang="en-US" sz="3075" dirty="0"/>
          </a:p>
        </p:txBody>
      </p:sp>
      <p:sp>
        <p:nvSpPr>
          <p:cNvPr id="7987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CE7F8EF3-C629-4936-85DE-22E301847A72}"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67</a:t>
            </a:fld>
            <a:endParaRPr lang="en-US" altLang="zh-CN" sz="1000" smtClean="0">
              <a:latin typeface="Arial" panose="020B0604020202020204" pitchFamily="34" charset="0"/>
            </a:endParaRPr>
          </a:p>
        </p:txBody>
      </p:sp>
      <p:sp>
        <p:nvSpPr>
          <p:cNvPr id="738308" name="Rectangle 4"/>
          <p:cNvSpPr>
            <a:spLocks noChangeArrowheads="1"/>
          </p:cNvSpPr>
          <p:nvPr/>
        </p:nvSpPr>
        <p:spPr bwMode="auto">
          <a:xfrm>
            <a:off x="754063" y="2492375"/>
            <a:ext cx="8042275" cy="647700"/>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556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a:t>[</a:t>
            </a:r>
            <a:r>
              <a:rPr lang="zh-CN" altLang="en-US"/>
              <a:t>修饰符</a:t>
            </a:r>
            <a:r>
              <a:rPr lang="en-US" altLang="zh-CN"/>
              <a:t>] class &lt;</a:t>
            </a:r>
            <a:r>
              <a:rPr lang="zh-CN" altLang="en-US"/>
              <a:t>类名</a:t>
            </a:r>
            <a:r>
              <a:rPr lang="en-US" altLang="zh-CN"/>
              <a:t>&gt; [extends </a:t>
            </a:r>
            <a:r>
              <a:rPr lang="zh-CN" altLang="en-US"/>
              <a:t>父类名</a:t>
            </a:r>
            <a:r>
              <a:rPr lang="en-US" altLang="zh-CN"/>
              <a:t>] [implements </a:t>
            </a:r>
            <a:r>
              <a:rPr lang="zh-CN" altLang="en-US"/>
              <a:t>接口列表</a:t>
            </a:r>
            <a:r>
              <a:rPr lang="en-US" altLang="zh-CN"/>
              <a:t>]{</a:t>
            </a:r>
          </a:p>
          <a:p>
            <a:pPr eaLnBrk="1" hangingPunct="1">
              <a:spcBef>
                <a:spcPct val="20000"/>
              </a:spcBef>
              <a:buClr>
                <a:schemeClr val="folHlink"/>
              </a:buClr>
              <a:buSzPct val="60000"/>
              <a:buFont typeface="Wingdings" panose="05000000000000000000" pitchFamily="2" charset="2"/>
              <a:buNone/>
            </a:pP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83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830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83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830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83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idx="1"/>
          </p:nvPr>
        </p:nvSpPr>
        <p:spPr>
          <a:xfrm>
            <a:off x="1042988" y="1771650"/>
            <a:ext cx="7561262" cy="4537075"/>
          </a:xfrm>
        </p:spPr>
        <p:txBody>
          <a:bodyPr/>
          <a:lstStyle/>
          <a:p>
            <a:pPr marL="0" indent="723900" eaLnBrk="1" hangingPunct="1">
              <a:buFont typeface="Wingdings" pitchFamily="2" charset="2"/>
              <a:buNone/>
              <a:defRPr/>
            </a:pPr>
            <a:r>
              <a:rPr lang="en-US" altLang="en-US" sz="2025" dirty="0" err="1" smtClean="0">
                <a:ea typeface="黑体" pitchFamily="49" charset="-122"/>
              </a:rPr>
              <a:t>例如定义一个Calculate接口，在该接口中定义一个常量PI和两个方法</a:t>
            </a:r>
            <a:r>
              <a:rPr lang="en-US" altLang="en-US" sz="2025" dirty="0" smtClean="0">
                <a:ea typeface="黑体" pitchFamily="49" charset="-122"/>
              </a:rPr>
              <a:t>。</a:t>
            </a:r>
          </a:p>
        </p:txBody>
      </p:sp>
      <p:sp>
        <p:nvSpPr>
          <p:cNvPr id="736258" name="Rectangle 2"/>
          <p:cNvSpPr>
            <a:spLocks noGrp="1" noChangeArrowheads="1"/>
          </p:cNvSpPr>
          <p:nvPr>
            <p:ph type="title"/>
          </p:nvPr>
        </p:nvSpPr>
        <p:spPr>
          <a:xfrm>
            <a:off x="971550" y="188913"/>
            <a:ext cx="7777163" cy="1462087"/>
          </a:xfrm>
        </p:spPr>
        <p:txBody>
          <a:bodyPr/>
          <a:lstStyle/>
          <a:p>
            <a:pPr eaLnBrk="1" fontAlgn="auto" hangingPunct="1">
              <a:spcAft>
                <a:spcPts val="0"/>
              </a:spcAft>
              <a:defRPr/>
            </a:pPr>
            <a:r>
              <a:rPr lang="en-US" altLang="zh-CN" sz="3075" dirty="0" smtClean="0"/>
              <a:t>example</a:t>
            </a:r>
            <a:endParaRPr lang="zh-CN" altLang="en-US" sz="3075" dirty="0"/>
          </a:p>
        </p:txBody>
      </p:sp>
      <p:sp>
        <p:nvSpPr>
          <p:cNvPr id="736260" name="Rectangle 4"/>
          <p:cNvSpPr>
            <a:spLocks noChangeArrowheads="1"/>
          </p:cNvSpPr>
          <p:nvPr/>
        </p:nvSpPr>
        <p:spPr bwMode="auto">
          <a:xfrm>
            <a:off x="971550" y="2852738"/>
            <a:ext cx="7704138" cy="180022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a:t>public interface Calculate {</a:t>
            </a:r>
          </a:p>
          <a:p>
            <a:pPr eaLnBrk="1" hangingPunct="1">
              <a:spcBef>
                <a:spcPct val="20000"/>
              </a:spcBef>
              <a:buClr>
                <a:schemeClr val="folHlink"/>
              </a:buClr>
              <a:buSzPct val="60000"/>
              <a:buFont typeface="Wingdings" panose="05000000000000000000" pitchFamily="2" charset="2"/>
              <a:buNone/>
            </a:pPr>
            <a:r>
              <a:rPr lang="en-US" altLang="zh-CN"/>
              <a:t>     final float PI=3.14159f;</a:t>
            </a:r>
          </a:p>
          <a:p>
            <a:pPr eaLnBrk="1" hangingPunct="1">
              <a:spcBef>
                <a:spcPct val="20000"/>
              </a:spcBef>
              <a:buClr>
                <a:schemeClr val="folHlink"/>
              </a:buClr>
              <a:buSzPct val="60000"/>
              <a:buFont typeface="Wingdings" panose="05000000000000000000" pitchFamily="2" charset="2"/>
              <a:buNone/>
            </a:pPr>
            <a:r>
              <a:rPr lang="en-US" altLang="zh-CN"/>
              <a:t>     float getArea(float r);</a:t>
            </a:r>
          </a:p>
          <a:p>
            <a:pPr eaLnBrk="1" hangingPunct="1">
              <a:spcBef>
                <a:spcPct val="20000"/>
              </a:spcBef>
              <a:buClr>
                <a:schemeClr val="folHlink"/>
              </a:buClr>
              <a:buSzPct val="60000"/>
              <a:buFont typeface="Wingdings" panose="05000000000000000000" pitchFamily="2" charset="2"/>
              <a:buNone/>
            </a:pPr>
            <a:r>
              <a:rPr lang="en-US" altLang="zh-CN"/>
              <a:t>     float getCircumference(float r);	</a:t>
            </a:r>
          </a:p>
          <a:p>
            <a:pPr eaLnBrk="1" hangingPunct="1">
              <a:spcBef>
                <a:spcPct val="20000"/>
              </a:spcBef>
              <a:buClr>
                <a:schemeClr val="folHlink"/>
              </a:buClr>
              <a:buSzPct val="60000"/>
              <a:buFont typeface="Wingdings" panose="05000000000000000000" pitchFamily="2" charset="2"/>
              <a:buNone/>
            </a:pPr>
            <a:r>
              <a:rPr lang="en-US" altLang="zh-CN"/>
              <a:t>}</a:t>
            </a:r>
          </a:p>
        </p:txBody>
      </p:sp>
      <p:sp>
        <p:nvSpPr>
          <p:cNvPr id="81925"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A5CB28DB-80CE-4626-9F2A-7DED52F17497}"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68</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736260"/>
                                        </p:tgtEl>
                                        <p:attrNameLst>
                                          <p:attrName>style.visibility</p:attrName>
                                        </p:attrNameLst>
                                      </p:cBhvr>
                                      <p:to>
                                        <p:strVal val="visible"/>
                                      </p:to>
                                    </p:set>
                                    <p:anim calcmode="lin" valueType="num">
                                      <p:cBhvr>
                                        <p:cTn id="7" dur="500" fill="hold"/>
                                        <p:tgtEl>
                                          <p:spTgt spid="736260"/>
                                        </p:tgtEl>
                                        <p:attrNameLst>
                                          <p:attrName>ppt_w</p:attrName>
                                        </p:attrNameLst>
                                      </p:cBhvr>
                                      <p:tavLst>
                                        <p:tav tm="0">
                                          <p:val>
                                            <p:fltVal val="0"/>
                                          </p:val>
                                        </p:tav>
                                        <p:tav tm="100000">
                                          <p:val>
                                            <p:strVal val="#ppt_w"/>
                                          </p:val>
                                        </p:tav>
                                      </p:tavLst>
                                    </p:anim>
                                    <p:anim calcmode="lin" valueType="num">
                                      <p:cBhvr>
                                        <p:cTn id="8" dur="500" fill="hold"/>
                                        <p:tgtEl>
                                          <p:spTgt spid="736260"/>
                                        </p:tgtEl>
                                        <p:attrNameLst>
                                          <p:attrName>ppt_h</p:attrName>
                                        </p:attrNameLst>
                                      </p:cBhvr>
                                      <p:tavLst>
                                        <p:tav tm="0">
                                          <p:val>
                                            <p:fltVal val="0"/>
                                          </p:val>
                                        </p:tav>
                                        <p:tav tm="100000">
                                          <p:val>
                                            <p:strVal val="#ppt_h"/>
                                          </p:val>
                                        </p:tav>
                                      </p:tavLst>
                                    </p:anim>
                                    <p:anim calcmode="lin" valueType="num">
                                      <p:cBhvr>
                                        <p:cTn id="9" dur="500" fill="hold"/>
                                        <p:tgtEl>
                                          <p:spTgt spid="736260"/>
                                        </p:tgtEl>
                                        <p:attrNameLst>
                                          <p:attrName>style.rotation</p:attrName>
                                        </p:attrNameLst>
                                      </p:cBhvr>
                                      <p:tavLst>
                                        <p:tav tm="0">
                                          <p:val>
                                            <p:fltVal val="360"/>
                                          </p:val>
                                        </p:tav>
                                        <p:tav tm="100000">
                                          <p:val>
                                            <p:fltVal val="0"/>
                                          </p:val>
                                        </p:tav>
                                      </p:tavLst>
                                    </p:anim>
                                    <p:animEffect transition="in" filter="fade">
                                      <p:cBhvr>
                                        <p:cTn id="10" dur="500"/>
                                        <p:tgtEl>
                                          <p:spTgt spid="73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idx="1"/>
          </p:nvPr>
        </p:nvSpPr>
        <p:spPr/>
        <p:txBody>
          <a:bodyPr/>
          <a:lstStyle/>
          <a:p>
            <a:pPr marL="0" indent="723900" eaLnBrk="1" hangingPunct="1">
              <a:buFont typeface="Wingdings" panose="05000000000000000000" pitchFamily="2" charset="2"/>
              <a:buNone/>
            </a:pPr>
            <a:r>
              <a:rPr lang="zh-CN" altLang="en-US" sz="2400" smtClean="0"/>
              <a:t>在类实现接口时，方法的名字、返回值类型、参数的个数及类型必须与接口中的完全一致，并且必须实现接口中的所有方法。例如创建实现</a:t>
            </a:r>
            <a:r>
              <a:rPr lang="en-US" altLang="zh-CN" sz="2400" smtClean="0"/>
              <a:t>Calculate</a:t>
            </a:r>
            <a:r>
              <a:rPr lang="zh-CN" altLang="en-US" sz="2400" smtClean="0"/>
              <a:t>接口的</a:t>
            </a:r>
            <a:r>
              <a:rPr lang="en-US" altLang="zh-CN" sz="2400" smtClean="0"/>
              <a:t>Circle</a:t>
            </a:r>
            <a:r>
              <a:rPr lang="zh-CN" altLang="en-US" sz="2400" smtClean="0"/>
              <a:t>类，可以使用如下代码：</a:t>
            </a:r>
          </a:p>
        </p:txBody>
      </p:sp>
      <p:sp>
        <p:nvSpPr>
          <p:cNvPr id="740354" name="Rectangle 2"/>
          <p:cNvSpPr>
            <a:spLocks noGrp="1" noChangeArrowheads="1"/>
          </p:cNvSpPr>
          <p:nvPr>
            <p:ph type="title"/>
          </p:nvPr>
        </p:nvSpPr>
        <p:spPr/>
        <p:txBody>
          <a:bodyPr/>
          <a:lstStyle/>
          <a:p>
            <a:pPr eaLnBrk="1" fontAlgn="auto" hangingPunct="1">
              <a:spcAft>
                <a:spcPts val="0"/>
              </a:spcAft>
              <a:defRPr/>
            </a:pPr>
            <a:r>
              <a:rPr lang="en-US" altLang="zh-CN" sz="3075" dirty="0"/>
              <a:t>Implements an interface</a:t>
            </a:r>
            <a:endParaRPr lang="zh-CN" altLang="en-US" sz="3075" dirty="0"/>
          </a:p>
        </p:txBody>
      </p:sp>
      <p:sp>
        <p:nvSpPr>
          <p:cNvPr id="8397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F100C987-1192-4D44-9C86-6EF3A7564525}"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69</a:t>
            </a:fld>
            <a:endParaRPr lang="en-US" altLang="zh-CN" sz="1000" smtClean="0">
              <a:latin typeface="Arial" panose="020B0604020202020204" pitchFamily="34" charset="0"/>
            </a:endParaRPr>
          </a:p>
        </p:txBody>
      </p:sp>
      <p:sp>
        <p:nvSpPr>
          <p:cNvPr id="740356" name="Rectangle 4"/>
          <p:cNvSpPr>
            <a:spLocks noChangeArrowheads="1"/>
          </p:cNvSpPr>
          <p:nvPr/>
        </p:nvSpPr>
        <p:spPr bwMode="auto">
          <a:xfrm>
            <a:off x="971550" y="3286125"/>
            <a:ext cx="7704138" cy="309562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355600">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400" dirty="0"/>
              <a:t>public class </a:t>
            </a:r>
            <a:r>
              <a:rPr lang="en-US" altLang="zh-CN" sz="1400" dirty="0" smtClean="0"/>
              <a:t>Circle implements </a:t>
            </a:r>
            <a:r>
              <a:rPr lang="en-US" altLang="zh-CN" sz="1400" dirty="0"/>
              <a:t>Calculate {</a:t>
            </a:r>
          </a:p>
          <a:p>
            <a:pPr eaLnBrk="1" hangingPunct="1">
              <a:spcBef>
                <a:spcPct val="20000"/>
              </a:spcBef>
              <a:buClr>
                <a:schemeClr val="folHlink"/>
              </a:buClr>
              <a:buSzPct val="60000"/>
              <a:buFont typeface="Wingdings" panose="05000000000000000000" pitchFamily="2" charset="2"/>
              <a:buNone/>
            </a:pPr>
            <a:r>
              <a:rPr lang="en-US" altLang="zh-CN" sz="1400" dirty="0"/>
              <a:t>     //</a:t>
            </a:r>
            <a:r>
              <a:rPr lang="zh-CN" altLang="en-US" sz="1400" dirty="0"/>
              <a:t>实现计算圆面积的方法</a:t>
            </a:r>
          </a:p>
          <a:p>
            <a:pPr eaLnBrk="1" hangingPunct="1">
              <a:spcBef>
                <a:spcPct val="20000"/>
              </a:spcBef>
              <a:buClr>
                <a:schemeClr val="folHlink"/>
              </a:buClr>
              <a:buSzPct val="60000"/>
              <a:buFont typeface="Wingdings" panose="05000000000000000000" pitchFamily="2" charset="2"/>
              <a:buNone/>
            </a:pPr>
            <a:r>
              <a:rPr lang="zh-CN" altLang="en-US" sz="1400" dirty="0"/>
              <a:t>     </a:t>
            </a:r>
            <a:r>
              <a:rPr lang="en-US" altLang="zh-CN" sz="1400" dirty="0"/>
              <a:t>public float </a:t>
            </a:r>
            <a:r>
              <a:rPr lang="en-US" altLang="zh-CN" sz="1400" dirty="0" err="1"/>
              <a:t>getArea</a:t>
            </a:r>
            <a:r>
              <a:rPr lang="en-US" altLang="zh-CN" sz="1400" dirty="0"/>
              <a:t>(float r) {</a:t>
            </a:r>
          </a:p>
          <a:p>
            <a:pPr eaLnBrk="1" hangingPunct="1">
              <a:spcBef>
                <a:spcPct val="20000"/>
              </a:spcBef>
              <a:buClr>
                <a:schemeClr val="folHlink"/>
              </a:buClr>
              <a:buSzPct val="60000"/>
              <a:buFont typeface="Wingdings" panose="05000000000000000000" pitchFamily="2" charset="2"/>
              <a:buNone/>
            </a:pPr>
            <a:r>
              <a:rPr lang="en-US" altLang="zh-CN" sz="1400" dirty="0"/>
              <a:t>          float area=PI*r*r;			//</a:t>
            </a:r>
            <a:r>
              <a:rPr lang="zh-CN" altLang="en-US" sz="1400" dirty="0"/>
              <a:t>计算圆面积并赋值给变量</a:t>
            </a:r>
            <a:r>
              <a:rPr lang="en-US" altLang="zh-CN" sz="1400" dirty="0"/>
              <a:t>area</a:t>
            </a:r>
          </a:p>
          <a:p>
            <a:pPr eaLnBrk="1" hangingPunct="1">
              <a:spcBef>
                <a:spcPct val="20000"/>
              </a:spcBef>
              <a:buClr>
                <a:schemeClr val="folHlink"/>
              </a:buClr>
              <a:buSzPct val="60000"/>
              <a:buFont typeface="Wingdings" panose="05000000000000000000" pitchFamily="2" charset="2"/>
              <a:buNone/>
            </a:pPr>
            <a:r>
              <a:rPr lang="en-US" altLang="zh-CN" sz="1400" dirty="0"/>
              <a:t>          return area;			//</a:t>
            </a:r>
            <a:r>
              <a:rPr lang="zh-CN" altLang="en-US" sz="1400" dirty="0"/>
              <a:t>返回计算后的圆面积 </a:t>
            </a:r>
          </a:p>
          <a:p>
            <a:pPr eaLnBrk="1" hangingPunct="1">
              <a:spcBef>
                <a:spcPct val="20000"/>
              </a:spcBef>
              <a:buClr>
                <a:schemeClr val="folHlink"/>
              </a:buClr>
              <a:buSzPct val="60000"/>
              <a:buFont typeface="Wingdings" panose="05000000000000000000" pitchFamily="2" charset="2"/>
              <a:buNone/>
            </a:pPr>
            <a:r>
              <a:rPr lang="zh-CN" altLang="en-US" sz="1400" dirty="0"/>
              <a:t>     </a:t>
            </a:r>
            <a:r>
              <a:rPr lang="en-US" altLang="zh-CN" sz="1400" dirty="0"/>
              <a:t>}</a:t>
            </a:r>
          </a:p>
          <a:p>
            <a:pPr eaLnBrk="1" hangingPunct="1">
              <a:spcBef>
                <a:spcPct val="20000"/>
              </a:spcBef>
              <a:buClr>
                <a:schemeClr val="folHlink"/>
              </a:buClr>
              <a:buSzPct val="60000"/>
              <a:buFont typeface="Wingdings" panose="05000000000000000000" pitchFamily="2" charset="2"/>
              <a:buNone/>
            </a:pPr>
            <a:r>
              <a:rPr lang="en-US" altLang="zh-CN" sz="1400" dirty="0"/>
              <a:t>     //</a:t>
            </a:r>
            <a:r>
              <a:rPr lang="zh-CN" altLang="en-US" sz="1400" dirty="0"/>
              <a:t>实现计算圆周长的方法</a:t>
            </a:r>
          </a:p>
          <a:p>
            <a:pPr eaLnBrk="1" hangingPunct="1">
              <a:spcBef>
                <a:spcPct val="20000"/>
              </a:spcBef>
              <a:buClr>
                <a:schemeClr val="folHlink"/>
              </a:buClr>
              <a:buSzPct val="60000"/>
              <a:buFont typeface="Wingdings" panose="05000000000000000000" pitchFamily="2" charset="2"/>
              <a:buNone/>
            </a:pPr>
            <a:r>
              <a:rPr lang="zh-CN" altLang="en-US" sz="1400" dirty="0"/>
              <a:t>     </a:t>
            </a:r>
            <a:r>
              <a:rPr lang="en-US" altLang="zh-CN" sz="1400" dirty="0"/>
              <a:t>public float </a:t>
            </a:r>
            <a:r>
              <a:rPr lang="en-US" altLang="zh-CN" sz="1400" dirty="0" err="1"/>
              <a:t>getCircumference</a:t>
            </a:r>
            <a:r>
              <a:rPr lang="en-US" altLang="zh-CN" sz="1400" dirty="0"/>
              <a:t>(float r) {</a:t>
            </a:r>
          </a:p>
          <a:p>
            <a:pPr eaLnBrk="1" hangingPunct="1">
              <a:spcBef>
                <a:spcPct val="20000"/>
              </a:spcBef>
              <a:buClr>
                <a:schemeClr val="folHlink"/>
              </a:buClr>
              <a:buSzPct val="60000"/>
              <a:buFont typeface="Wingdings" panose="05000000000000000000" pitchFamily="2" charset="2"/>
              <a:buNone/>
            </a:pPr>
            <a:r>
              <a:rPr lang="en-US" altLang="zh-CN" sz="1400" dirty="0"/>
              <a:t>          float circumference=2*PI*r;	//</a:t>
            </a:r>
            <a:r>
              <a:rPr lang="zh-CN" altLang="en-US" sz="1400" dirty="0"/>
              <a:t>计算圆周长并赋值给变量</a:t>
            </a:r>
            <a:r>
              <a:rPr lang="en-US" altLang="zh-CN" sz="1400" dirty="0"/>
              <a:t>circumference</a:t>
            </a:r>
          </a:p>
          <a:p>
            <a:pPr eaLnBrk="1" hangingPunct="1">
              <a:spcBef>
                <a:spcPct val="20000"/>
              </a:spcBef>
              <a:buClr>
                <a:schemeClr val="folHlink"/>
              </a:buClr>
              <a:buSzPct val="60000"/>
              <a:buFont typeface="Wingdings" panose="05000000000000000000" pitchFamily="2" charset="2"/>
              <a:buNone/>
            </a:pPr>
            <a:r>
              <a:rPr lang="en-US" altLang="zh-CN" sz="1400" dirty="0"/>
              <a:t>          return circumference;	//</a:t>
            </a:r>
            <a:r>
              <a:rPr lang="zh-CN" altLang="en-US" sz="1400" dirty="0"/>
              <a:t>返回计算后的圆周长</a:t>
            </a:r>
          </a:p>
          <a:p>
            <a:pPr eaLnBrk="1" hangingPunct="1">
              <a:spcBef>
                <a:spcPct val="20000"/>
              </a:spcBef>
              <a:buClr>
                <a:schemeClr val="folHlink"/>
              </a:buClr>
              <a:buSzPct val="60000"/>
              <a:buFont typeface="Wingdings" panose="05000000000000000000" pitchFamily="2" charset="2"/>
              <a:buNone/>
            </a:pPr>
            <a:r>
              <a:rPr lang="zh-CN" altLang="en-US" sz="1400" dirty="0"/>
              <a:t>     </a:t>
            </a:r>
            <a:r>
              <a:rPr lang="en-US" altLang="zh-CN" sz="1400" dirty="0"/>
              <a:t>}</a:t>
            </a:r>
          </a:p>
          <a:p>
            <a:pPr eaLnBrk="1" hangingPunct="1">
              <a:spcBef>
                <a:spcPct val="20000"/>
              </a:spcBef>
              <a:buClr>
                <a:schemeClr val="folHlink"/>
              </a:buClr>
              <a:buSzPct val="60000"/>
              <a:buFont typeface="Wingdings" panose="05000000000000000000" pitchFamily="2" charset="2"/>
              <a:buNone/>
            </a:pPr>
            <a:r>
              <a:rPr lang="en-US" altLang="zh-CN" sz="14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40356"/>
                                        </p:tgtEl>
                                        <p:attrNameLst>
                                          <p:attrName>style.visibility</p:attrName>
                                        </p:attrNameLst>
                                      </p:cBhvr>
                                      <p:to>
                                        <p:strVal val="visible"/>
                                      </p:to>
                                    </p:set>
                                    <p:anim calcmode="lin" valueType="num">
                                      <p:cBhvr>
                                        <p:cTn id="7" dur="1000" fill="hold"/>
                                        <p:tgtEl>
                                          <p:spTgt spid="740356"/>
                                        </p:tgtEl>
                                        <p:attrNameLst>
                                          <p:attrName>ppt_x</p:attrName>
                                        </p:attrNameLst>
                                      </p:cBhvr>
                                      <p:tavLst>
                                        <p:tav tm="0">
                                          <p:val>
                                            <p:strVal val="#ppt_x-.2"/>
                                          </p:val>
                                        </p:tav>
                                        <p:tav tm="100000">
                                          <p:val>
                                            <p:strVal val="#ppt_x"/>
                                          </p:val>
                                        </p:tav>
                                      </p:tavLst>
                                    </p:anim>
                                    <p:anim calcmode="lin" valueType="num">
                                      <p:cBhvr>
                                        <p:cTn id="8" dur="1000" fill="hold"/>
                                        <p:tgtEl>
                                          <p:spTgt spid="740356"/>
                                        </p:tgtEl>
                                        <p:attrNameLst>
                                          <p:attrName>ppt_y</p:attrName>
                                        </p:attrNameLst>
                                      </p:cBhvr>
                                      <p:tavLst>
                                        <p:tav tm="0">
                                          <p:val>
                                            <p:strVal val="#ppt_y"/>
                                          </p:val>
                                        </p:tav>
                                        <p:tav tm="100000">
                                          <p:val>
                                            <p:strVal val="#ppt_y"/>
                                          </p:val>
                                        </p:tav>
                                      </p:tavLst>
                                    </p:anim>
                                    <p:animEffect transition="in" filter="wipe(right)" prLst="gradientSize: 0.1">
                                      <p:cBhvr>
                                        <p:cTn id="9" dur="1000"/>
                                        <p:tgtEl>
                                          <p:spTgt spid="74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p:txBody>
          <a:bodyPr/>
          <a:lstStyle/>
          <a:p>
            <a:pPr eaLnBrk="1" hangingPunct="1"/>
            <a:r>
              <a:rPr lang="en-US" altLang="zh-CN" sz="2400" smtClean="0"/>
              <a:t>Point aPoint = new Point(2,2);</a:t>
            </a:r>
            <a:endParaRPr lang="zh-CN" altLang="zh-CN" sz="2400" smtClean="0"/>
          </a:p>
          <a:p>
            <a:pPr eaLnBrk="1" hangingPunct="1"/>
            <a:r>
              <a:rPr lang="en-US" altLang="zh-CN" sz="2400" smtClean="0"/>
              <a:t>Car a = new Car(3,6);</a:t>
            </a:r>
            <a:endParaRPr lang="zh-CN" altLang="zh-CN" sz="2400" smtClean="0"/>
          </a:p>
          <a:p>
            <a:pPr eaLnBrk="1" hangingPunct="1"/>
            <a:r>
              <a:rPr lang="en-US" altLang="zh-CN" sz="2400" smtClean="0"/>
              <a:t>a.setLocation(aPoint);</a:t>
            </a:r>
            <a:endParaRPr lang="zh-CN" altLang="zh-CN" sz="2400" smtClean="0"/>
          </a:p>
          <a:p>
            <a:pPr eaLnBrk="1" hangingPunct="1"/>
            <a:endParaRPr lang="zh-CN" altLang="en-US" sz="2400" smtClean="0"/>
          </a:p>
        </p:txBody>
      </p:sp>
      <p:sp>
        <p:nvSpPr>
          <p:cNvPr id="2" name="标题 1"/>
          <p:cNvSpPr>
            <a:spLocks noGrp="1"/>
          </p:cNvSpPr>
          <p:nvPr>
            <p:ph type="title"/>
          </p:nvPr>
        </p:nvSpPr>
        <p:spPr/>
        <p:txBody>
          <a:bodyPr/>
          <a:lstStyle/>
          <a:p>
            <a:pPr eaLnBrk="1" hangingPunct="1">
              <a:defRPr/>
            </a:pPr>
            <a:r>
              <a:rPr lang="en-US" altLang="zh-CN" sz="3075" dirty="0" smtClean="0"/>
              <a:t>Inheritance</a:t>
            </a:r>
            <a:endParaRPr lang="zh-CN" altLang="en-US" sz="3075" dirty="0"/>
          </a:p>
        </p:txBody>
      </p:sp>
      <p:sp>
        <p:nvSpPr>
          <p:cNvPr id="7" name="灯片编号占位符 6"/>
          <p:cNvSpPr>
            <a:spLocks noGrp="1"/>
          </p:cNvSpPr>
          <p:nvPr>
            <p:ph type="sldNum" sz="quarter" idx="12"/>
          </p:nvPr>
        </p:nvSpPr>
        <p:spPr/>
        <p:txBody>
          <a:bodyPr/>
          <a:lstStyle/>
          <a:p>
            <a:pPr>
              <a:defRPr/>
            </a:pPr>
            <a:fld id="{E675863F-2184-4097-BE95-58F0FC49AFE8}" type="slidenum">
              <a:rPr lang="zh-CN" altLang="en-US"/>
              <a:pPr>
                <a:defRPr/>
              </a:pPr>
              <a:t>7</a:t>
            </a:fld>
            <a:endParaRPr lang="zh-CN" altLang="en-US"/>
          </a:p>
        </p:txBody>
      </p:sp>
      <p:sp>
        <p:nvSpPr>
          <p:cNvPr id="20485" name="内容占位符 3"/>
          <p:cNvSpPr>
            <a:spLocks noGrp="1"/>
          </p:cNvSpPr>
          <p:nvPr>
            <p:ph sz="half" idx="4294967295"/>
          </p:nvPr>
        </p:nvSpPr>
        <p:spPr>
          <a:xfrm>
            <a:off x="5105400" y="1481138"/>
            <a:ext cx="4038600" cy="4525962"/>
          </a:xfrm>
        </p:spPr>
        <p:txBody>
          <a:bodyPr/>
          <a:lstStyle/>
          <a:p>
            <a:pPr eaLnBrk="1" hangingPunct="1"/>
            <a:r>
              <a:rPr lang="en-US" altLang="zh-CN" sz="2400" smtClean="0"/>
              <a:t>For example, the following client code fragment of class Car can use the method setLocation() even though it is declared in the parent class of Car. </a:t>
            </a:r>
            <a:endParaRPr lang="zh-CN" altLang="en-US" sz="2400" smtClean="0"/>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idx="1"/>
          </p:nvPr>
        </p:nvSpPr>
        <p:spPr/>
        <p:txBody>
          <a:bodyPr/>
          <a:lstStyle/>
          <a:p>
            <a:pPr marL="0" indent="723900" eaLnBrk="1" hangingPunct="1">
              <a:buFont typeface="Wingdings" panose="05000000000000000000" pitchFamily="2" charset="2"/>
              <a:buNone/>
            </a:pPr>
            <a:r>
              <a:rPr lang="zh-CN" altLang="en-US" sz="2800" smtClean="0"/>
              <a:t>每个类只能实现单重继承，而实现接口时，一次则可以实现多个接口，每个接口间使用逗号“</a:t>
            </a:r>
            <a:r>
              <a:rPr lang="en-US" altLang="zh-CN" sz="2800" smtClean="0"/>
              <a:t>,”</a:t>
            </a:r>
            <a:r>
              <a:rPr lang="zh-CN" altLang="en-US" sz="2800" smtClean="0"/>
              <a:t>分隔。这时就可能出现常量或方法名冲突的情况，解决该问题时，如果常量冲突，则需要明确指定常量的接口，这可以通过“</a:t>
            </a:r>
            <a:r>
              <a:rPr lang="zh-CN" altLang="en-US" sz="2800" smtClean="0">
                <a:solidFill>
                  <a:srgbClr val="FF0000"/>
                </a:solidFill>
              </a:rPr>
              <a:t>接口名</a:t>
            </a:r>
            <a:r>
              <a:rPr lang="en-US" altLang="zh-CN" sz="2800" smtClean="0">
                <a:solidFill>
                  <a:srgbClr val="FF0000"/>
                </a:solidFill>
              </a:rPr>
              <a:t>.</a:t>
            </a:r>
            <a:r>
              <a:rPr lang="zh-CN" altLang="en-US" sz="2800" smtClean="0">
                <a:solidFill>
                  <a:srgbClr val="FF0000"/>
                </a:solidFill>
              </a:rPr>
              <a:t>常量</a:t>
            </a:r>
            <a:r>
              <a:rPr lang="zh-CN" altLang="en-US" sz="2800" smtClean="0"/>
              <a:t>”实现。如果出现方法冲突时，则只要实现一个方法就可以了。</a:t>
            </a:r>
          </a:p>
        </p:txBody>
      </p:sp>
      <p:sp>
        <p:nvSpPr>
          <p:cNvPr id="742402" name="Rectangle 2"/>
          <p:cNvSpPr>
            <a:spLocks noGrp="1" noChangeArrowheads="1"/>
          </p:cNvSpPr>
          <p:nvPr>
            <p:ph type="title"/>
          </p:nvPr>
        </p:nvSpPr>
        <p:spPr/>
        <p:txBody>
          <a:bodyPr/>
          <a:lstStyle/>
          <a:p>
            <a:pPr eaLnBrk="1" fontAlgn="auto" hangingPunct="1">
              <a:spcAft>
                <a:spcPts val="0"/>
              </a:spcAft>
              <a:defRPr/>
            </a:pPr>
            <a:r>
              <a:rPr lang="en-US" altLang="zh-CN" sz="3075" dirty="0" smtClean="0"/>
              <a:t>Implements an interface</a:t>
            </a:r>
            <a:endParaRPr lang="zh-CN" altLang="en-US" sz="3075" dirty="0"/>
          </a:p>
        </p:txBody>
      </p:sp>
      <p:sp>
        <p:nvSpPr>
          <p:cNvPr id="8602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7F26B385-570B-4E81-9EB3-6E9D3106622E}"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70</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4" name="Rectangle 10"/>
          <p:cNvSpPr>
            <a:spLocks noGrp="1" noChangeArrowheads="1"/>
          </p:cNvSpPr>
          <p:nvPr>
            <p:ph type="title" idx="4294967295"/>
          </p:nvPr>
        </p:nvSpPr>
        <p:spPr bwMode="auto">
          <a:xfrm>
            <a:off x="381000" y="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altLang="zh-CN" dirty="0" smtClean="0">
                <a:effectLst/>
              </a:rPr>
              <a:t>Multi-Interfaces</a:t>
            </a:r>
          </a:p>
        </p:txBody>
      </p:sp>
      <p:graphicFrame>
        <p:nvGraphicFramePr>
          <p:cNvPr id="39958" name="Group 22"/>
          <p:cNvGraphicFramePr>
            <a:graphicFrameLocks noGrp="1"/>
          </p:cNvGraphicFramePr>
          <p:nvPr>
            <p:ph idx="1"/>
            <p:extLst>
              <p:ext uri="{D42A27DB-BD31-4B8C-83A1-F6EECF244321}">
                <p14:modId xmlns:p14="http://schemas.microsoft.com/office/powerpoint/2010/main" val="4040827465"/>
              </p:ext>
            </p:extLst>
          </p:nvPr>
        </p:nvGraphicFramePr>
        <p:xfrm>
          <a:off x="0" y="747713"/>
          <a:ext cx="9144000" cy="6291262"/>
        </p:xfrm>
        <a:graphic>
          <a:graphicData uri="http://schemas.openxmlformats.org/drawingml/2006/table">
            <a:tbl>
              <a:tblPr/>
              <a:tblGrid>
                <a:gridCol w="9144000">
                  <a:extLst>
                    <a:ext uri="{9D8B030D-6E8A-4147-A177-3AD203B41FA5}">
                      <a16:colId xmlns:a16="http://schemas.microsoft.com/office/drawing/2014/main" val="20000"/>
                    </a:ext>
                  </a:extLst>
                </a:gridCol>
              </a:tblGrid>
              <a:tr h="6291262">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65138" indent="63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469900" marR="0" lvl="0" indent="-46990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interface</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				</a:t>
                      </a:r>
                      <a:r>
                        <a:rPr kumimoji="0" lang="en-US" altLang="zh-CN"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定义接口</a:t>
                      </a:r>
                      <a:r>
                        <a:rPr kumimoji="0" lang="en-US" altLang="zh-CN"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A</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cap="none" normalizeH="0" baseline="0" dirty="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String </a:t>
                      </a:r>
                      <a:r>
                        <a:rPr kumimoji="0" lang="en-US" altLang="zh-CN" sz="1800" b="0" i="1" u="none" strike="noStrike" cap="none" normalizeH="0" baseline="0" dirty="0" smtClean="0">
                          <a:ln>
                            <a:noFill/>
                          </a:ln>
                          <a:solidFill>
                            <a:srgbClr val="0000C0"/>
                          </a:solidFill>
                          <a:effectLst/>
                          <a:latin typeface="Courier New" panose="02070309020205020404" pitchFamily="49" charset="0"/>
                          <a:ea typeface="宋体" panose="02010600030101010101" pitchFamily="2" charset="-122"/>
                          <a:cs typeface="Courier New" panose="02070309020205020404" pitchFamily="49" charset="0"/>
                        </a:rPr>
                        <a:t>AUTHOR</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a:t>
                      </a:r>
                      <a:r>
                        <a:rPr kumimoji="0" lang="en-US" altLang="zh-CN" sz="1800" b="0" i="0" u="none" strike="noStrike" cap="none" normalizeH="0" baseline="0" dirty="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zh-CN" altLang="en-US" sz="1800" b="0" i="0" u="none" strike="noStrike" cap="none" normalizeH="0" baseline="0" dirty="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李华</a:t>
                      </a:r>
                      <a:r>
                        <a:rPr kumimoji="0" lang="en-US" altLang="zh-CN" sz="1800" b="0" i="0" u="none" strike="noStrike" cap="none" normalizeH="0" baseline="0" dirty="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a:t>
                      </a:r>
                      <a:r>
                        <a:rPr kumimoji="0" lang="en-US" altLang="zh-CN"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定义全局常量</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cap="none" normalizeH="0" baseline="0" dirty="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cap="none" normalizeH="0" baseline="0" dirty="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print() ;			</a:t>
                      </a:r>
                      <a:r>
                        <a:rPr kumimoji="0" lang="en-US" altLang="zh-CN"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定义抽象方法</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cap="none" normalizeH="0" baseline="0" dirty="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String </a:t>
                      </a:r>
                      <a:r>
                        <a:rPr kumimoji="0" lang="en-US" altLang="zh-CN" sz="1800"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getInfo</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a:t>
                      </a:r>
                      <a:r>
                        <a:rPr kumimoji="0" lang="en-US" altLang="zh-CN"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定义抽象方法</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interface</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B{				</a:t>
                      </a:r>
                      <a:r>
                        <a:rPr kumimoji="0" lang="en-US" altLang="zh-CN"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定义接口</a:t>
                      </a:r>
                      <a:r>
                        <a:rPr kumimoji="0" lang="en-US" altLang="zh-CN"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B</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cap="none" normalizeH="0" baseline="0" dirty="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cap="none" normalizeH="0" baseline="0" dirty="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say() ;			</a:t>
                      </a:r>
                      <a:r>
                        <a:rPr kumimoji="0" lang="en-US" altLang="zh-CN"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定义抽象方法</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class</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X </a:t>
                      </a:r>
                      <a:r>
                        <a:rPr kumimoji="0" lang="en-US" altLang="zh-CN" sz="1800" b="1" i="0" u="none" strike="noStrike" cap="none" normalizeH="0" baseline="0" dirty="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implements</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A,B{			</a:t>
                      </a:r>
                      <a:r>
                        <a:rPr kumimoji="0" lang="en-US" altLang="zh-CN"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子类同时实现两个接口</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cap="none" normalizeH="0" baseline="0" dirty="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cap="none" normalizeH="0" baseline="0" dirty="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say() {			</a:t>
                      </a:r>
                      <a:r>
                        <a:rPr kumimoji="0" lang="en-US" altLang="zh-CN"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覆写</a:t>
                      </a:r>
                      <a:r>
                        <a:rPr kumimoji="0" lang="en-US" altLang="zh-CN"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B</a:t>
                      </a:r>
                      <a:r>
                        <a:rPr kumimoji="0" lang="zh-CN" altLang="en-US"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接口中的抽象方法</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System.</a:t>
                      </a:r>
                      <a:r>
                        <a:rPr kumimoji="0" lang="en-US" altLang="zh-CN" sz="1800" b="0" i="1" u="none" strike="noStrike" cap="none" normalizeH="0" baseline="0" dirty="0" err="1" smtClean="0">
                          <a:ln>
                            <a:noFill/>
                          </a:ln>
                          <a:solidFill>
                            <a:srgbClr val="0000C0"/>
                          </a:solidFill>
                          <a:effectLst/>
                          <a:latin typeface="Courier New" panose="02070309020205020404" pitchFamily="49" charset="0"/>
                          <a:ea typeface="宋体" panose="02010600030101010101" pitchFamily="2" charset="-122"/>
                          <a:cs typeface="Courier New" panose="02070309020205020404" pitchFamily="49" charset="0"/>
                        </a:rPr>
                        <a:t>out</a:t>
                      </a:r>
                      <a:r>
                        <a:rPr kumimoji="0" lang="en-US" altLang="zh-CN" sz="1800"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.println</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1800" b="0" i="0" u="none" strike="noStrike" cap="none" normalizeH="0" baseline="0" dirty="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"Hello World!!!"</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cap="none" normalizeH="0" baseline="0" dirty="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String </a:t>
                      </a:r>
                      <a:r>
                        <a:rPr kumimoji="0" lang="en-US" altLang="zh-CN" sz="1800"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getInfo</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a:t>
                      </a:r>
                      <a:r>
                        <a:rPr kumimoji="0" lang="en-US" altLang="zh-CN"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覆写</a:t>
                      </a:r>
                      <a:r>
                        <a:rPr kumimoji="0" lang="en-US" altLang="zh-CN"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A</a:t>
                      </a:r>
                      <a:r>
                        <a:rPr kumimoji="0" lang="zh-CN" altLang="en-US"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接口中的抽象方法</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cap="none" normalizeH="0" baseline="0" dirty="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return</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0" i="0" u="none" strike="noStrike" cap="none" normalizeH="0" baseline="0" dirty="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"HELLO"</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cap="none" normalizeH="0" baseline="0" dirty="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cap="none" normalizeH="0" baseline="0" dirty="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print() {			</a:t>
                      </a:r>
                      <a:r>
                        <a:rPr kumimoji="0" lang="en-US" altLang="zh-CN"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覆写</a:t>
                      </a:r>
                      <a:r>
                        <a:rPr kumimoji="0" lang="en-US" altLang="zh-CN"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A</a:t>
                      </a:r>
                      <a:r>
                        <a:rPr kumimoji="0" lang="zh-CN" altLang="en-US" sz="1800" b="0" i="0" u="none" strike="noStrike" cap="none" normalizeH="0" baseline="0" dirty="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接口中的抽象方法</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System.</a:t>
                      </a:r>
                      <a:r>
                        <a:rPr kumimoji="0" lang="en-US" altLang="zh-CN" sz="1800" b="0" i="1" u="none" strike="noStrike" cap="none" normalizeH="0" baseline="0" dirty="0" err="1" smtClean="0">
                          <a:ln>
                            <a:noFill/>
                          </a:ln>
                          <a:solidFill>
                            <a:srgbClr val="0000C0"/>
                          </a:solidFill>
                          <a:effectLst/>
                          <a:latin typeface="Courier New" panose="02070309020205020404" pitchFamily="49" charset="0"/>
                          <a:ea typeface="宋体" panose="02010600030101010101" pitchFamily="2" charset="-122"/>
                          <a:cs typeface="Courier New" panose="02070309020205020404" pitchFamily="49" charset="0"/>
                        </a:rPr>
                        <a:t>out</a:t>
                      </a:r>
                      <a:r>
                        <a:rPr kumimoji="0" lang="en-US" altLang="zh-CN" sz="1800" b="0" i="0" u="none" strike="noStrike" cap="none" normalizeH="0" baseline="0" dirty="0" err="1"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.println</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1800" b="0" i="0" u="none" strike="noStrike" cap="none" normalizeH="0" baseline="0" dirty="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zh-CN" altLang="en-US" sz="1800" b="0" i="0" u="none" strike="noStrike" cap="none" normalizeH="0" baseline="0" dirty="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作者：</a:t>
                      </a:r>
                      <a:r>
                        <a:rPr kumimoji="0" lang="en-US" altLang="zh-CN" sz="1800" b="0" i="0" u="none" strike="noStrike" cap="none" normalizeH="0" baseline="0" dirty="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a:t>
                      </a:r>
                      <a:r>
                        <a:rPr kumimoji="0" lang="en-US" altLang="zh-CN" sz="1800" b="0" i="1" u="none" strike="noStrike" cap="none" normalizeH="0" baseline="0" dirty="0" smtClean="0">
                          <a:ln>
                            <a:noFill/>
                          </a:ln>
                          <a:solidFill>
                            <a:srgbClr val="0000C0"/>
                          </a:solidFill>
                          <a:effectLst/>
                          <a:latin typeface="Courier New" panose="02070309020205020404" pitchFamily="49" charset="0"/>
                          <a:ea typeface="宋体" panose="02010600030101010101" pitchFamily="2" charset="-122"/>
                          <a:cs typeface="Courier New" panose="02070309020205020404" pitchFamily="49" charset="0"/>
                        </a:rPr>
                        <a:t>AUTHOR</a:t>
                      </a: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8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EBBC93A-8B37-4BD6-8F64-BCCC73760E00}" type="slidenum">
              <a:rPr lang="en-US" altLang="zh-CN"/>
              <a:pPr>
                <a:defRPr/>
              </a:pPr>
              <a:t>72</a:t>
            </a:fld>
            <a:endParaRPr lang="en-US" altLang="zh-CN"/>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7038" y="803275"/>
            <a:ext cx="45434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038" y="2044700"/>
            <a:ext cx="470535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7038" y="3381375"/>
            <a:ext cx="597217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59388" y="1860550"/>
            <a:ext cx="43624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7" name="Rectangle 9"/>
          <p:cNvSpPr>
            <a:spLocks noGrp="1" noChangeArrowheads="1"/>
          </p:cNvSpPr>
          <p:nvPr>
            <p:ph type="title" idx="4294967295"/>
          </p:nvPr>
        </p:nvSpPr>
        <p:spPr bwMode="auto">
          <a:xfrm>
            <a:off x="317500" y="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r>
              <a:rPr lang="en-US" altLang="zh-CN" smtClean="0">
                <a:effectLst/>
              </a:rPr>
              <a:t>Multi-Interface</a:t>
            </a:r>
            <a:endParaRPr lang="zh-CN" altLang="en-US" smtClean="0">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zh-CN" altLang="en-US" sz="3075"/>
              <a:t>继承抽象类实现接口 </a:t>
            </a:r>
          </a:p>
        </p:txBody>
      </p:sp>
      <p:sp>
        <p:nvSpPr>
          <p:cNvPr id="43011" name="Rectangle 3"/>
          <p:cNvSpPr>
            <a:spLocks noGrp="1" noChangeArrowheads="1"/>
          </p:cNvSpPr>
          <p:nvPr>
            <p:ph type="body" idx="1"/>
          </p:nvPr>
        </p:nvSpPr>
        <p:spPr/>
        <p:txBody>
          <a:bodyPr/>
          <a:lstStyle/>
          <a:p>
            <a:pPr marL="273844" indent="-191691" eaLnBrk="1" hangingPunct="1">
              <a:defRPr/>
            </a:pPr>
            <a:r>
              <a:rPr lang="zh-CN" altLang="en-US" sz="2025"/>
              <a:t>一个子类可以同时继承抽象类和实现接口。</a:t>
            </a:r>
          </a:p>
          <a:p>
            <a:pPr marL="273844" indent="-191691" eaLnBrk="1" hangingPunct="1">
              <a:defRPr/>
            </a:pPr>
            <a:r>
              <a:rPr lang="zh-CN" altLang="en-US" sz="2025"/>
              <a:t>格式如下：</a:t>
            </a:r>
          </a:p>
          <a:p>
            <a:pPr marL="465535" lvl="1" eaLnBrk="1" hangingPunct="1">
              <a:spcBef>
                <a:spcPts val="244"/>
              </a:spcBef>
              <a:defRPr/>
            </a:pPr>
            <a:r>
              <a:rPr lang="en-US" altLang="zh-CN" sz="1725"/>
              <a:t>class </a:t>
            </a:r>
            <a:r>
              <a:rPr lang="zh-CN" altLang="en-US" sz="1725"/>
              <a:t>子类 </a:t>
            </a:r>
            <a:r>
              <a:rPr lang="en-US" altLang="zh-CN" sz="1725"/>
              <a:t>extends </a:t>
            </a:r>
            <a:r>
              <a:rPr lang="zh-CN" altLang="en-US" sz="1725"/>
              <a:t>抽象类 </a:t>
            </a:r>
            <a:r>
              <a:rPr lang="en-US" altLang="zh-CN" sz="1725"/>
              <a:t>implements </a:t>
            </a:r>
            <a:r>
              <a:rPr lang="zh-CN" altLang="en-US" sz="1725"/>
              <a:t>接口</a:t>
            </a:r>
            <a:r>
              <a:rPr lang="en-US" altLang="zh-CN" sz="1725"/>
              <a:t>A,</a:t>
            </a:r>
            <a:r>
              <a:rPr lang="zh-CN" altLang="en-US" sz="1725"/>
              <a:t>接口</a:t>
            </a:r>
            <a:r>
              <a:rPr lang="en-US" altLang="zh-CN" sz="1725"/>
              <a:t>B,...{}</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0"/>
            <a:ext cx="8001000" cy="763588"/>
          </a:xfrm>
        </p:spPr>
        <p:txBody>
          <a:bodyPr/>
          <a:lstStyle/>
          <a:p>
            <a:pPr eaLnBrk="1" hangingPunct="1">
              <a:defRPr/>
            </a:pPr>
            <a:r>
              <a:rPr lang="zh-CN" altLang="en-US" sz="3075"/>
              <a:t>子类同时继承抽象类和实现接口 </a:t>
            </a:r>
          </a:p>
        </p:txBody>
      </p:sp>
      <p:graphicFrame>
        <p:nvGraphicFramePr>
          <p:cNvPr id="44051" name="Group 19"/>
          <p:cNvGraphicFramePr>
            <a:graphicFrameLocks noGrp="1"/>
          </p:cNvGraphicFramePr>
          <p:nvPr>
            <p:ph idx="1"/>
          </p:nvPr>
        </p:nvGraphicFramePr>
        <p:xfrm>
          <a:off x="0" y="838200"/>
          <a:ext cx="9144000" cy="5865813"/>
        </p:xfrm>
        <a:graphic>
          <a:graphicData uri="http://schemas.openxmlformats.org/drawingml/2006/table">
            <a:tbl>
              <a:tblPr/>
              <a:tblGrid>
                <a:gridCol w="9144000">
                  <a:extLst>
                    <a:ext uri="{9D8B030D-6E8A-4147-A177-3AD203B41FA5}">
                      <a16:colId xmlns:a16="http://schemas.microsoft.com/office/drawing/2014/main" val="20000"/>
                    </a:ext>
                  </a:extLst>
                </a:gridCol>
              </a:tblGrid>
              <a:tr h="5865813">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65138" indent="63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469900" marR="0" lvl="0" indent="-46990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interface</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定义接口</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A</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String </a:t>
                      </a:r>
                      <a:r>
                        <a:rPr kumimoji="0" lang="en-US" altLang="zh-CN" sz="1600" b="0" i="1" u="none" strike="noStrike" cap="none" normalizeH="0" baseline="0" smtClean="0">
                          <a:ln>
                            <a:noFill/>
                          </a:ln>
                          <a:solidFill>
                            <a:srgbClr val="0000C0"/>
                          </a:solidFill>
                          <a:effectLst/>
                          <a:latin typeface="Courier New" panose="02070309020205020404" pitchFamily="49" charset="0"/>
                          <a:ea typeface="宋体" panose="02010600030101010101" pitchFamily="2" charset="-122"/>
                          <a:cs typeface="Courier New" panose="02070309020205020404" pitchFamily="49" charset="0"/>
                        </a:rPr>
                        <a:t>AUTHOR</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a:t>
                      </a:r>
                      <a:r>
                        <a:rPr kumimoji="0" lang="en-US" altLang="zh-CN"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zh-CN" altLang="en-US"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李兴华</a:t>
                      </a:r>
                      <a:r>
                        <a:rPr kumimoji="0" lang="en-US" altLang="zh-CN"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定义全局常量</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print() ;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定义抽象方法</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String getInfo() ;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定义抽象方法</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abstract</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class</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B{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定义抽象类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B</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abstract</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say() ;</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class</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X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extends</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B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implements</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子类同时实现接口</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say() {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覆写抽象类</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B</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中的抽象方法</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System.</a:t>
                      </a:r>
                      <a:r>
                        <a:rPr kumimoji="0" lang="en-US" altLang="zh-CN" sz="1600" b="0" i="1" u="none" strike="noStrike" cap="none" normalizeH="0" baseline="0" smtClean="0">
                          <a:ln>
                            <a:noFill/>
                          </a:ln>
                          <a:solidFill>
                            <a:srgbClr val="0000C0"/>
                          </a:solidFill>
                          <a:effectLst/>
                          <a:latin typeface="Courier New" panose="02070309020205020404" pitchFamily="49" charset="0"/>
                          <a:ea typeface="宋体" panose="02010600030101010101" pitchFamily="2" charset="-122"/>
                          <a:cs typeface="Courier New" panose="02070309020205020404" pitchFamily="49" charset="0"/>
                        </a:rPr>
                        <a:t>out</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.println(</a:t>
                      </a:r>
                      <a:r>
                        <a:rPr kumimoji="0" lang="en-US" altLang="zh-CN"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"Hello World!!!"</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String getInfo() {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覆写接口</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A</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中的抽象方法</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return</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"HELLO"</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print() {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覆写接口</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A</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中的抽象方法</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System.</a:t>
                      </a:r>
                      <a:r>
                        <a:rPr kumimoji="0" lang="en-US" altLang="zh-CN" sz="1600" b="0" i="1" u="none" strike="noStrike" cap="none" normalizeH="0" baseline="0" smtClean="0">
                          <a:ln>
                            <a:noFill/>
                          </a:ln>
                          <a:solidFill>
                            <a:srgbClr val="0000C0"/>
                          </a:solidFill>
                          <a:effectLst/>
                          <a:latin typeface="Courier New" panose="02070309020205020404" pitchFamily="49" charset="0"/>
                          <a:ea typeface="宋体" panose="02010600030101010101" pitchFamily="2" charset="-122"/>
                          <a:cs typeface="Courier New" panose="02070309020205020404" pitchFamily="49" charset="0"/>
                        </a:rPr>
                        <a:t>out</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.println(</a:t>
                      </a:r>
                      <a:r>
                        <a:rPr kumimoji="0" lang="en-US" altLang="zh-CN"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zh-CN" altLang="en-US"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作者：</a:t>
                      </a:r>
                      <a:r>
                        <a:rPr kumimoji="0" lang="en-US" altLang="zh-CN"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a:t>
                      </a:r>
                      <a:r>
                        <a:rPr kumimoji="0" lang="en-US" altLang="zh-CN" sz="1600" b="0" i="1" u="none" strike="noStrike" cap="none" normalizeH="0" baseline="0" smtClean="0">
                          <a:ln>
                            <a:noFill/>
                          </a:ln>
                          <a:solidFill>
                            <a:srgbClr val="0000C0"/>
                          </a:solidFill>
                          <a:effectLst/>
                          <a:latin typeface="Courier New" panose="02070309020205020404" pitchFamily="49" charset="0"/>
                          <a:ea typeface="宋体" panose="02010600030101010101" pitchFamily="2" charset="-122"/>
                          <a:cs typeface="Courier New" panose="02070309020205020404" pitchFamily="49" charset="0"/>
                        </a:rPr>
                        <a:t>AUTHOR</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0"/>
            <a:ext cx="8385175" cy="517525"/>
          </a:xfrm>
        </p:spPr>
        <p:txBody>
          <a:bodyPr>
            <a:normAutofit fontScale="90000"/>
          </a:bodyPr>
          <a:lstStyle/>
          <a:p>
            <a:pPr eaLnBrk="1" hangingPunct="1">
              <a:defRPr/>
            </a:pPr>
            <a:r>
              <a:rPr lang="zh-CN" altLang="en-US" sz="3400" dirty="0"/>
              <a:t>接口和抽象类的使用限制</a:t>
            </a:r>
          </a:p>
        </p:txBody>
      </p:sp>
      <p:sp>
        <p:nvSpPr>
          <p:cNvPr id="92163" name="Rectangle 3"/>
          <p:cNvSpPr>
            <a:spLocks noGrp="1" noChangeArrowheads="1"/>
          </p:cNvSpPr>
          <p:nvPr>
            <p:ph type="body" sz="half" idx="1"/>
          </p:nvPr>
        </p:nvSpPr>
        <p:spPr>
          <a:xfrm>
            <a:off x="609600" y="533400"/>
            <a:ext cx="7999413" cy="4191000"/>
          </a:xfrm>
        </p:spPr>
        <p:txBody>
          <a:bodyPr/>
          <a:lstStyle/>
          <a:p>
            <a:pPr eaLnBrk="1" hangingPunct="1"/>
            <a:r>
              <a:rPr lang="zh-CN" altLang="en-US" sz="2600" dirty="0" smtClean="0"/>
              <a:t>在</a:t>
            </a:r>
            <a:r>
              <a:rPr lang="en-US" altLang="zh-CN" sz="2600" dirty="0" smtClean="0"/>
              <a:t>java</a:t>
            </a:r>
            <a:r>
              <a:rPr lang="zh-CN" altLang="en-US" sz="2600" dirty="0" smtClean="0"/>
              <a:t>中允许一个抽象类实现多个接口 </a:t>
            </a:r>
          </a:p>
        </p:txBody>
      </p:sp>
      <p:graphicFrame>
        <p:nvGraphicFramePr>
          <p:cNvPr id="46110" name="Group 30"/>
          <p:cNvGraphicFramePr>
            <a:graphicFrameLocks noGrp="1"/>
          </p:cNvGraphicFramePr>
          <p:nvPr>
            <p:ph sz="half" idx="2"/>
          </p:nvPr>
        </p:nvGraphicFramePr>
        <p:xfrm>
          <a:off x="0" y="1066800"/>
          <a:ext cx="9144000" cy="5791200"/>
        </p:xfrm>
        <a:graphic>
          <a:graphicData uri="http://schemas.openxmlformats.org/drawingml/2006/table">
            <a:tbl>
              <a:tblPr/>
              <a:tblGrid>
                <a:gridCol w="9144000">
                  <a:extLst>
                    <a:ext uri="{9D8B030D-6E8A-4147-A177-3AD203B41FA5}">
                      <a16:colId xmlns:a16="http://schemas.microsoft.com/office/drawing/2014/main" val="20000"/>
                    </a:ext>
                  </a:extLst>
                </a:gridCol>
              </a:tblGrid>
              <a:tr h="5791200">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65138" indent="63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469900" marR="0" lvl="0" indent="-469900" algn="l" defTabSz="914400" rtl="0" eaLnBrk="1" fontAlgn="base" latinLnBrk="0" hangingPunct="1">
                        <a:lnSpc>
                          <a:spcPct val="100000"/>
                        </a:lnSpc>
                        <a:spcBef>
                          <a:spcPct val="20000"/>
                        </a:spcBef>
                        <a:spcAft>
                          <a:spcPct val="0"/>
                        </a:spcAft>
                        <a:buClrTx/>
                        <a:buSzTx/>
                        <a:buFontTx/>
                        <a:buNone/>
                        <a:tabLst/>
                      </a:pP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interface</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				</a:t>
                      </a:r>
                      <a:r>
                        <a:rPr kumimoji="0" lang="en-US" altLang="zh-CN"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定义接口</a:t>
                      </a:r>
                      <a:r>
                        <a:rPr kumimoji="0" lang="en-US" altLang="zh-CN"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A</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String </a:t>
                      </a:r>
                      <a:r>
                        <a:rPr kumimoji="0" lang="en-US" altLang="zh-CN" sz="1500" b="0" i="1" u="none" strike="noStrike" cap="none" normalizeH="0" baseline="0" smtClean="0">
                          <a:ln>
                            <a:noFill/>
                          </a:ln>
                          <a:solidFill>
                            <a:srgbClr val="0000C0"/>
                          </a:solidFill>
                          <a:effectLst/>
                          <a:latin typeface="Courier New" panose="02070309020205020404" pitchFamily="49" charset="0"/>
                          <a:ea typeface="宋体" panose="02010600030101010101" pitchFamily="2" charset="-122"/>
                          <a:cs typeface="Courier New" panose="02070309020205020404" pitchFamily="49" charset="0"/>
                        </a:rPr>
                        <a:t>AUTHOR</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a:t>
                      </a:r>
                      <a:r>
                        <a:rPr kumimoji="0" lang="en-US" altLang="zh-CN" sz="15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zh-CN" altLang="en-US" sz="15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李兴华</a:t>
                      </a:r>
                      <a:r>
                        <a:rPr kumimoji="0" lang="en-US" altLang="zh-CN" sz="15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a:t>
                      </a:r>
                      <a:r>
                        <a:rPr kumimoji="0" lang="en-US" altLang="zh-CN"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定义全局常量</a:t>
                      </a:r>
                      <a:endParaRPr kumimoji="0" lang="zh-CN" altLang="en-US"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print() ;			</a:t>
                      </a:r>
                      <a:r>
                        <a:rPr kumimoji="0" lang="en-US" altLang="zh-CN"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定义抽象方法</a:t>
                      </a:r>
                      <a:endParaRPr kumimoji="0" lang="zh-CN" altLang="en-US"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String getInfo() ;		</a:t>
                      </a:r>
                      <a:r>
                        <a:rPr kumimoji="0" lang="en-US" altLang="zh-CN"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定义抽象方法</a:t>
                      </a:r>
                      <a:endParaRPr kumimoji="0" lang="zh-CN" altLang="en-US"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abstract</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class</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B </a:t>
                      </a: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implements</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	</a:t>
                      </a:r>
                      <a:r>
                        <a:rPr kumimoji="0" lang="en-US" altLang="zh-CN"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定义抽象类，实现接口</a:t>
                      </a:r>
                      <a:endParaRPr kumimoji="0" lang="zh-CN" altLang="en-US"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abstract</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say() ;	</a:t>
                      </a:r>
                      <a:r>
                        <a:rPr kumimoji="0" lang="en-US" altLang="zh-CN"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此时抽象类中存在三个抽象方法</a:t>
                      </a:r>
                      <a:endParaRPr kumimoji="0" lang="zh-CN" altLang="en-US"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class</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X </a:t>
                      </a: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extends</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B{		</a:t>
                      </a:r>
                      <a:r>
                        <a:rPr kumimoji="0" lang="en-US" altLang="zh-CN"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子类继承抽象类</a:t>
                      </a:r>
                      <a:endParaRPr kumimoji="0" lang="zh-CN" altLang="en-US"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say() {	</a:t>
                      </a:r>
                      <a:r>
                        <a:rPr kumimoji="0" lang="en-US" altLang="zh-CN"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覆写抽象类</a:t>
                      </a:r>
                      <a:r>
                        <a:rPr kumimoji="0" lang="en-US" altLang="zh-CN"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B</a:t>
                      </a:r>
                      <a:r>
                        <a:rPr kumimoji="0" lang="zh-CN" altLang="en-US"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中的抽象方法</a:t>
                      </a:r>
                      <a:endParaRPr kumimoji="0" lang="zh-CN" altLang="en-US"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System.</a:t>
                      </a:r>
                      <a:r>
                        <a:rPr kumimoji="0" lang="en-US" altLang="zh-CN" sz="1500" b="0" i="1" u="none" strike="noStrike" cap="none" normalizeH="0" baseline="0" smtClean="0">
                          <a:ln>
                            <a:noFill/>
                          </a:ln>
                          <a:solidFill>
                            <a:srgbClr val="0000C0"/>
                          </a:solidFill>
                          <a:effectLst/>
                          <a:latin typeface="Courier New" panose="02070309020205020404" pitchFamily="49" charset="0"/>
                          <a:ea typeface="宋体" panose="02010600030101010101" pitchFamily="2" charset="-122"/>
                          <a:cs typeface="Courier New" panose="02070309020205020404" pitchFamily="49" charset="0"/>
                        </a:rPr>
                        <a:t>out</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.println(</a:t>
                      </a:r>
                      <a:r>
                        <a:rPr kumimoji="0" lang="en-US" altLang="zh-CN" sz="15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"Hello World!!!"</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String getInfo() {</a:t>
                      </a:r>
                      <a:r>
                        <a:rPr kumimoji="0" lang="en-US" altLang="zh-CN"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覆写抽象类</a:t>
                      </a:r>
                      <a:r>
                        <a:rPr kumimoji="0" lang="en-US" altLang="zh-CN"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B</a:t>
                      </a:r>
                      <a:r>
                        <a:rPr kumimoji="0" lang="zh-CN" altLang="en-US"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中的抽象方法</a:t>
                      </a:r>
                      <a:endParaRPr kumimoji="0" lang="zh-CN" altLang="en-US"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return</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"HELLO"</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print() {	</a:t>
                      </a:r>
                      <a:r>
                        <a:rPr kumimoji="0" lang="en-US" altLang="zh-CN"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覆写抽象类</a:t>
                      </a:r>
                      <a:r>
                        <a:rPr kumimoji="0" lang="en-US" altLang="zh-CN"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B</a:t>
                      </a:r>
                      <a:r>
                        <a:rPr kumimoji="0" lang="zh-CN" altLang="en-US" sz="15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中的抽象方法</a:t>
                      </a:r>
                      <a:endParaRPr kumimoji="0" lang="zh-CN" altLang="en-US"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System.</a:t>
                      </a:r>
                      <a:r>
                        <a:rPr kumimoji="0" lang="en-US" altLang="zh-CN" sz="1500" b="0" i="1" u="none" strike="noStrike" cap="none" normalizeH="0" baseline="0" smtClean="0">
                          <a:ln>
                            <a:noFill/>
                          </a:ln>
                          <a:solidFill>
                            <a:srgbClr val="0000C0"/>
                          </a:solidFill>
                          <a:effectLst/>
                          <a:latin typeface="Courier New" panose="02070309020205020404" pitchFamily="49" charset="0"/>
                          <a:ea typeface="宋体" panose="02010600030101010101" pitchFamily="2" charset="-122"/>
                          <a:cs typeface="Courier New" panose="02070309020205020404" pitchFamily="49" charset="0"/>
                        </a:rPr>
                        <a:t>out</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.println(</a:t>
                      </a:r>
                      <a:r>
                        <a:rPr kumimoji="0" lang="en-US" altLang="zh-CN" sz="15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zh-CN" altLang="en-US" sz="15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作者：</a:t>
                      </a:r>
                      <a:r>
                        <a:rPr kumimoji="0" lang="en-US" altLang="zh-CN" sz="15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a:t>
                      </a:r>
                      <a:r>
                        <a:rPr kumimoji="0" lang="en-US" altLang="zh-CN" sz="1500" b="0" i="1" u="none" strike="noStrike" cap="none" normalizeH="0" baseline="0" smtClean="0">
                          <a:ln>
                            <a:noFill/>
                          </a:ln>
                          <a:solidFill>
                            <a:srgbClr val="0000C0"/>
                          </a:solidFill>
                          <a:effectLst/>
                          <a:latin typeface="Courier New" panose="02070309020205020404" pitchFamily="49" charset="0"/>
                          <a:ea typeface="宋体" panose="02010600030101010101" pitchFamily="2" charset="-122"/>
                          <a:cs typeface="Courier New" panose="02070309020205020404" pitchFamily="49" charset="0"/>
                        </a:rPr>
                        <a:t>AUTHOR</a:t>
                      </a: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5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5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sz="3075"/>
              <a:t>接口的继承 </a:t>
            </a:r>
          </a:p>
        </p:txBody>
      </p:sp>
      <p:sp>
        <p:nvSpPr>
          <p:cNvPr id="48131" name="Rectangle 3"/>
          <p:cNvSpPr>
            <a:spLocks noGrp="1" noChangeArrowheads="1"/>
          </p:cNvSpPr>
          <p:nvPr>
            <p:ph type="body" idx="1"/>
          </p:nvPr>
        </p:nvSpPr>
        <p:spPr/>
        <p:txBody>
          <a:bodyPr/>
          <a:lstStyle/>
          <a:p>
            <a:pPr marL="273844" indent="-191691" eaLnBrk="1" hangingPunct="1">
              <a:defRPr/>
            </a:pPr>
            <a:r>
              <a:rPr lang="zh-CN" altLang="en-US" sz="2025"/>
              <a:t>一个接口不能继承一个抽象类，但是却可以通过</a:t>
            </a:r>
            <a:r>
              <a:rPr lang="en-US" altLang="zh-CN" sz="2025"/>
              <a:t>extends</a:t>
            </a:r>
            <a:r>
              <a:rPr lang="zh-CN" altLang="en-US" sz="2025"/>
              <a:t>关键字同时继承多个接口，实现接口的多继承。</a:t>
            </a:r>
          </a:p>
          <a:p>
            <a:pPr marL="273844" indent="-191691" eaLnBrk="1" hangingPunct="1">
              <a:defRPr/>
            </a:pPr>
            <a:r>
              <a:rPr lang="zh-CN" altLang="en-US" sz="2025"/>
              <a:t>格式：</a:t>
            </a:r>
          </a:p>
          <a:p>
            <a:pPr marL="465535" lvl="1" eaLnBrk="1" hangingPunct="1">
              <a:spcBef>
                <a:spcPts val="244"/>
              </a:spcBef>
              <a:defRPr/>
            </a:pPr>
            <a:r>
              <a:rPr lang="en-US" altLang="zh-CN" sz="1725"/>
              <a:t>interface </a:t>
            </a:r>
            <a:r>
              <a:rPr lang="zh-CN" altLang="en-US" sz="1725"/>
              <a:t>子接口 </a:t>
            </a:r>
            <a:r>
              <a:rPr lang="en-US" altLang="zh-CN" sz="1725"/>
              <a:t>extends </a:t>
            </a:r>
            <a:r>
              <a:rPr lang="zh-CN" altLang="en-US" sz="1725"/>
              <a:t>父接口</a:t>
            </a:r>
            <a:r>
              <a:rPr lang="en-US" altLang="zh-CN" sz="1725"/>
              <a:t>A,</a:t>
            </a:r>
            <a:r>
              <a:rPr lang="zh-CN" altLang="en-US" sz="1725"/>
              <a:t>父接口</a:t>
            </a:r>
            <a:r>
              <a:rPr lang="en-US" altLang="zh-CN" sz="1725"/>
              <a:t>B,...{}</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0"/>
            <a:ext cx="8385175" cy="441325"/>
          </a:xfrm>
        </p:spPr>
        <p:txBody>
          <a:bodyPr>
            <a:normAutofit fontScale="90000"/>
          </a:bodyPr>
          <a:lstStyle/>
          <a:p>
            <a:pPr eaLnBrk="1" hangingPunct="1">
              <a:defRPr/>
            </a:pPr>
            <a:r>
              <a:rPr lang="zh-CN" altLang="en-US" sz="3400"/>
              <a:t>接口的多继承 </a:t>
            </a:r>
          </a:p>
        </p:txBody>
      </p:sp>
      <p:graphicFrame>
        <p:nvGraphicFramePr>
          <p:cNvPr id="49173" name="Group 21"/>
          <p:cNvGraphicFramePr>
            <a:graphicFrameLocks noGrp="1"/>
          </p:cNvGraphicFramePr>
          <p:nvPr>
            <p:ph idx="1"/>
          </p:nvPr>
        </p:nvGraphicFramePr>
        <p:xfrm>
          <a:off x="0" y="609600"/>
          <a:ext cx="9144000" cy="6453188"/>
        </p:xfrm>
        <a:graphic>
          <a:graphicData uri="http://schemas.openxmlformats.org/drawingml/2006/table">
            <a:tbl>
              <a:tblPr/>
              <a:tblGrid>
                <a:gridCol w="9144000">
                  <a:extLst>
                    <a:ext uri="{9D8B030D-6E8A-4147-A177-3AD203B41FA5}">
                      <a16:colId xmlns:a16="http://schemas.microsoft.com/office/drawing/2014/main" val="20000"/>
                    </a:ext>
                  </a:extLst>
                </a:gridCol>
              </a:tblGrid>
              <a:tr h="6453188">
                <a:tc>
                  <a:txBody>
                    <a:bodyPr/>
                    <a:lstStyle>
                      <a:lvl1pPr marL="469900" indent="-46990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65138" indent="635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469900" marR="0" lvl="0" indent="-46990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interface</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定义接口</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A</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String </a:t>
                      </a:r>
                      <a:r>
                        <a:rPr kumimoji="0" lang="en-US" altLang="zh-CN" sz="1600" b="0" i="1" u="none" strike="noStrike" cap="none" normalizeH="0" baseline="0" smtClean="0">
                          <a:ln>
                            <a:noFill/>
                          </a:ln>
                          <a:solidFill>
                            <a:srgbClr val="0000C0"/>
                          </a:solidFill>
                          <a:effectLst/>
                          <a:latin typeface="Courier New" panose="02070309020205020404" pitchFamily="49" charset="0"/>
                          <a:ea typeface="宋体" panose="02010600030101010101" pitchFamily="2" charset="-122"/>
                          <a:cs typeface="Courier New" panose="02070309020205020404" pitchFamily="49" charset="0"/>
                        </a:rPr>
                        <a:t>AUTHOR</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a:t>
                      </a:r>
                      <a:r>
                        <a:rPr kumimoji="0" lang="en-US" altLang="zh-CN"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zh-CN" altLang="en-US"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李兴华</a:t>
                      </a:r>
                      <a:r>
                        <a:rPr kumimoji="0" lang="en-US" altLang="zh-CN"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定义全局常量</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printA() ;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定义抽象方法</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interface</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B{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定义接口</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B</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printB() ;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定义抽象方法</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interface</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C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extends</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A,B{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定义接口</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C</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，同时继承接口</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A</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B</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printC() ;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定义抽象方法</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class</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X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implements</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C{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子类实现接口</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C</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printA() {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覆写接口</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A</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中的</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printA()</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方法</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System.</a:t>
                      </a:r>
                      <a:r>
                        <a:rPr kumimoji="0" lang="en-US" altLang="zh-CN" sz="1600" b="0" i="1" u="none" strike="noStrike" cap="none" normalizeH="0" baseline="0" smtClean="0">
                          <a:ln>
                            <a:noFill/>
                          </a:ln>
                          <a:solidFill>
                            <a:srgbClr val="0000C0"/>
                          </a:solidFill>
                          <a:effectLst/>
                          <a:latin typeface="Courier New" panose="02070309020205020404" pitchFamily="49" charset="0"/>
                          <a:ea typeface="宋体" panose="02010600030101010101" pitchFamily="2" charset="-122"/>
                          <a:cs typeface="Courier New" panose="02070309020205020404" pitchFamily="49" charset="0"/>
                        </a:rPr>
                        <a:t>out</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.println(</a:t>
                      </a:r>
                      <a:r>
                        <a:rPr kumimoji="0" lang="en-US" altLang="zh-CN"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a:t>
                      </a:r>
                      <a:r>
                        <a:rPr kumimoji="0" lang="zh-CN" altLang="en-US"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Hello World"</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printB() {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覆写接口</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B</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中的</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printB()</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方法</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System.</a:t>
                      </a:r>
                      <a:r>
                        <a:rPr kumimoji="0" lang="en-US" altLang="zh-CN" sz="1600" b="0" i="1" u="none" strike="noStrike" cap="none" normalizeH="0" baseline="0" smtClean="0">
                          <a:ln>
                            <a:noFill/>
                          </a:ln>
                          <a:solidFill>
                            <a:srgbClr val="0000C0"/>
                          </a:solidFill>
                          <a:effectLst/>
                          <a:latin typeface="Courier New" panose="02070309020205020404" pitchFamily="49" charset="0"/>
                          <a:ea typeface="宋体" panose="02010600030101010101" pitchFamily="2" charset="-122"/>
                          <a:cs typeface="Courier New" panose="02070309020205020404" pitchFamily="49" charset="0"/>
                        </a:rPr>
                        <a:t>out</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.println(</a:t>
                      </a:r>
                      <a:r>
                        <a:rPr kumimoji="0" lang="en-US" altLang="zh-CN"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"B</a:t>
                      </a:r>
                      <a:r>
                        <a:rPr kumimoji="0" lang="zh-CN" altLang="en-US"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Hello MLDN"</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public</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cap="none" normalizeH="0" baseline="0" smtClean="0">
                          <a:ln>
                            <a:noFill/>
                          </a:ln>
                          <a:solidFill>
                            <a:srgbClr val="7F0055"/>
                          </a:solidFill>
                          <a:effectLst/>
                          <a:latin typeface="Courier New" panose="02070309020205020404" pitchFamily="49" charset="0"/>
                          <a:ea typeface="宋体" panose="02010600030101010101" pitchFamily="2" charset="-122"/>
                          <a:cs typeface="Courier New" panose="02070309020205020404" pitchFamily="49" charset="0"/>
                        </a:rPr>
                        <a:t>void</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printC() {			</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覆写接口</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C</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中的</a:t>
                      </a:r>
                      <a:r>
                        <a:rPr kumimoji="0" lang="en-US" altLang="zh-CN"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printC()</a:t>
                      </a:r>
                      <a:r>
                        <a:rPr kumimoji="0" lang="zh-CN" altLang="en-US" sz="1600" b="0" i="0" u="none" strike="noStrike" cap="none" normalizeH="0" baseline="0" smtClean="0">
                          <a:ln>
                            <a:noFill/>
                          </a:ln>
                          <a:solidFill>
                            <a:srgbClr val="3F7F5F"/>
                          </a:solidFill>
                          <a:effectLst/>
                          <a:latin typeface="Courier New" panose="02070309020205020404" pitchFamily="49" charset="0"/>
                          <a:ea typeface="宋体" panose="02010600030101010101" pitchFamily="2" charset="-122"/>
                          <a:cs typeface="Courier New" panose="02070309020205020404" pitchFamily="49" charset="0"/>
                        </a:rPr>
                        <a:t>方法</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System.</a:t>
                      </a:r>
                      <a:r>
                        <a:rPr kumimoji="0" lang="en-US" altLang="zh-CN" sz="1600" b="0" i="1" u="none" strike="noStrike" cap="none" normalizeH="0" baseline="0" smtClean="0">
                          <a:ln>
                            <a:noFill/>
                          </a:ln>
                          <a:solidFill>
                            <a:srgbClr val="0000C0"/>
                          </a:solidFill>
                          <a:effectLst/>
                          <a:latin typeface="Courier New" panose="02070309020205020404" pitchFamily="49" charset="0"/>
                          <a:ea typeface="宋体" panose="02010600030101010101" pitchFamily="2" charset="-122"/>
                          <a:cs typeface="Courier New" panose="02070309020205020404" pitchFamily="49" charset="0"/>
                        </a:rPr>
                        <a:t>out</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.println(</a:t>
                      </a:r>
                      <a:r>
                        <a:rPr kumimoji="0" lang="en-US" altLang="zh-CN"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"C</a:t>
                      </a:r>
                      <a:r>
                        <a:rPr kumimoji="0" lang="zh-CN" altLang="en-US"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1600" b="0" i="0" u="none" strike="noStrike" cap="none" normalizeH="0" baseline="0" smtClean="0">
                          <a:ln>
                            <a:noFill/>
                          </a:ln>
                          <a:solidFill>
                            <a:srgbClr val="2A00FF"/>
                          </a:solidFill>
                          <a:effectLst/>
                          <a:latin typeface="Courier New" panose="02070309020205020404" pitchFamily="49" charset="0"/>
                          <a:ea typeface="宋体" panose="02010600030101010101" pitchFamily="2" charset="-122"/>
                          <a:cs typeface="Courier New" panose="02070309020205020404" pitchFamily="49" charset="0"/>
                        </a:rPr>
                        <a:t>Hello LXH"</a:t>
                      </a: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r>
              <a:rPr lang="zh-CN" altLang="en-US" sz="3075"/>
              <a:t>抽象类和接口的区别和联系</a:t>
            </a:r>
          </a:p>
        </p:txBody>
      </p:sp>
      <p:sp>
        <p:nvSpPr>
          <p:cNvPr id="95235" name="Rectangle 3"/>
          <p:cNvSpPr>
            <a:spLocks noGrp="1" noChangeArrowheads="1"/>
          </p:cNvSpPr>
          <p:nvPr>
            <p:ph type="body" idx="1"/>
          </p:nvPr>
        </p:nvSpPr>
        <p:spPr/>
        <p:txBody>
          <a:bodyPr/>
          <a:lstStyle/>
          <a:p>
            <a:pPr eaLnBrk="1" hangingPunct="1">
              <a:buFontTx/>
              <a:buNone/>
            </a:pPr>
            <a:r>
              <a:rPr lang="zh-CN" altLang="en-US" sz="2800" smtClean="0"/>
              <a:t>一个类可以实现多个接口，</a:t>
            </a:r>
            <a:r>
              <a:rPr lang="zh-CN" altLang="en-US" sz="2800" smtClean="0">
                <a:latin typeface="Arial" panose="020B0604020202020204" pitchFamily="34" charset="0"/>
              </a:rPr>
              <a:t> </a:t>
            </a:r>
            <a:r>
              <a:rPr lang="zh-CN" altLang="en-US" sz="2800" smtClean="0"/>
              <a:t>而一个类只能继承一个抽象类。</a:t>
            </a:r>
          </a:p>
          <a:p>
            <a:pPr eaLnBrk="1" hangingPunct="1">
              <a:buFontTx/>
              <a:buNone/>
            </a:pPr>
            <a:endParaRPr lang="zh-CN" altLang="en-US" sz="2800" smtClean="0"/>
          </a:p>
          <a:p>
            <a:pPr eaLnBrk="1" hangingPunct="1">
              <a:buFontTx/>
              <a:buNone/>
            </a:pPr>
            <a:r>
              <a:rPr lang="zh-CN" altLang="en-US" sz="2800" smtClean="0"/>
              <a:t>接口只定义方法，实现一个接口就是要实现接口的所有方法。而抽象类可以实现部分方法。</a:t>
            </a:r>
          </a:p>
          <a:p>
            <a:pPr eaLnBrk="1" hangingPunct="1"/>
            <a:endParaRPr lang="zh-CN" altLang="en-US" sz="2800" smtClean="0">
              <a:solidFill>
                <a:srgbClr val="CC0000"/>
              </a:solidFill>
            </a:endParaRPr>
          </a:p>
          <a:p>
            <a:pPr eaLnBrk="1" hangingPunct="1">
              <a:buFontTx/>
              <a:buNone/>
            </a:pPr>
            <a:r>
              <a:rPr lang="zh-CN" altLang="en-US" sz="2800" smtClean="0"/>
              <a:t>多个无关的类可以实现同一个接口，一个类可以实现多个无关的接口。</a:t>
            </a:r>
          </a:p>
        </p:txBody>
      </p:sp>
      <p:sp>
        <p:nvSpPr>
          <p:cNvPr id="9523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anose="020B0602030504020204" pitchFamily="34" charset="0"/>
                <a:ea typeface="黑体" panose="02010609060101010101" pitchFamily="49" charset="-122"/>
              </a:defRPr>
            </a:lvl1pPr>
            <a:lvl2pPr marL="742950" indent="-285750">
              <a:defRPr>
                <a:solidFill>
                  <a:schemeClr val="tx1"/>
                </a:solidFill>
                <a:latin typeface="Lucida Sans Unicode" panose="020B0602030504020204" pitchFamily="34" charset="0"/>
                <a:ea typeface="黑体" panose="02010609060101010101" pitchFamily="49" charset="-122"/>
              </a:defRPr>
            </a:lvl2pPr>
            <a:lvl3pPr marL="1143000" indent="-228600">
              <a:defRPr>
                <a:solidFill>
                  <a:schemeClr val="tx1"/>
                </a:solidFill>
                <a:latin typeface="Lucida Sans Unicode" panose="020B0602030504020204" pitchFamily="34" charset="0"/>
                <a:ea typeface="黑体" panose="02010609060101010101" pitchFamily="49" charset="-122"/>
              </a:defRPr>
            </a:lvl3pPr>
            <a:lvl4pPr marL="1600200" indent="-228600">
              <a:defRPr>
                <a:solidFill>
                  <a:schemeClr val="tx1"/>
                </a:solidFill>
                <a:latin typeface="Lucida Sans Unicode" panose="020B0602030504020204" pitchFamily="34" charset="0"/>
                <a:ea typeface="黑体" panose="02010609060101010101" pitchFamily="49" charset="-122"/>
              </a:defRPr>
            </a:lvl4pPr>
            <a:lvl5pPr marL="2057400" indent="-228600">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Lucida Sans Unicode" panose="020B0602030504020204" pitchFamily="34" charset="0"/>
                <a:ea typeface="黑体" panose="02010609060101010101" pitchFamily="49" charset="-122"/>
              </a:defRPr>
            </a:lvl9pPr>
          </a:lstStyle>
          <a:p>
            <a:pPr fontAlgn="base">
              <a:spcBef>
                <a:spcPct val="20000"/>
              </a:spcBef>
              <a:spcAft>
                <a:spcPct val="0"/>
              </a:spcAft>
              <a:buClr>
                <a:schemeClr val="folHlink"/>
              </a:buClr>
              <a:buSzPct val="60000"/>
              <a:buFont typeface="Wingdings" panose="05000000000000000000" pitchFamily="2" charset="2"/>
              <a:buNone/>
            </a:pPr>
            <a:fld id="{7DC8CBFE-0E51-47AD-B69F-D2113A8FC6CD}" type="slidenum">
              <a:rPr lang="en-US" altLang="zh-CN" sz="1000" smtClean="0">
                <a:latin typeface="Arial" panose="020B0604020202020204" pitchFamily="34" charset="0"/>
              </a:rPr>
              <a:pPr fontAlgn="base">
                <a:spcBef>
                  <a:spcPct val="20000"/>
                </a:spcBef>
                <a:spcAft>
                  <a:spcPct val="0"/>
                </a:spcAft>
                <a:buClr>
                  <a:schemeClr val="folHlink"/>
                </a:buClr>
                <a:buSzPct val="60000"/>
                <a:buFont typeface="Wingdings" panose="05000000000000000000" pitchFamily="2" charset="2"/>
                <a:buNone/>
              </a:pPr>
              <a:t>78</a:t>
            </a:fld>
            <a:endParaRPr lang="en-US" altLang="zh-CN" sz="1000" smtClean="0">
              <a:latin typeface="Arial" panose="020B0604020202020204" pitchFamily="34" charset="0"/>
            </a:endParaRPr>
          </a:p>
        </p:txBody>
      </p:sp>
    </p:spTree>
  </p:cSld>
  <p:clrMapOvr>
    <a:masterClrMapping/>
  </p:clrMapOvr>
  <p:transition advTm="66406"/>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Interfaces</a:t>
            </a:r>
            <a:endParaRPr lang="zh-CN" altLang="en-US" sz="3075" dirty="0"/>
          </a:p>
        </p:txBody>
      </p:sp>
      <p:sp>
        <p:nvSpPr>
          <p:cNvPr id="3" name="内容占位符 2"/>
          <p:cNvSpPr>
            <a:spLocks noGrp="1"/>
          </p:cNvSpPr>
          <p:nvPr>
            <p:ph idx="1"/>
          </p:nvPr>
        </p:nvSpPr>
        <p:spPr/>
        <p:txBody>
          <a:bodyPr>
            <a:normAutofit/>
          </a:bodyPr>
          <a:lstStyle/>
          <a:p>
            <a:pPr marL="273844" indent="-191691" eaLnBrk="1" hangingPunct="1">
              <a:defRPr/>
            </a:pPr>
            <a:r>
              <a:rPr lang="en-US" altLang="zh-CN" sz="2025" dirty="0" smtClean="0"/>
              <a:t>Abstract classes and interfaces are similar: both the interface and abstract class require implementation of the methods set. </a:t>
            </a:r>
          </a:p>
          <a:p>
            <a:pPr marL="273844" indent="-191691" eaLnBrk="1" hangingPunct="1">
              <a:defRPr/>
            </a:pPr>
            <a:r>
              <a:rPr lang="en-US" altLang="zh-CN" sz="2025" dirty="0" smtClean="0"/>
              <a:t>However, they serve difference purposes. </a:t>
            </a:r>
          </a:p>
          <a:p>
            <a:pPr marL="273844" indent="-191691" eaLnBrk="1" hangingPunct="1">
              <a:defRPr/>
            </a:pPr>
            <a:r>
              <a:rPr lang="en-US" altLang="zh-CN" sz="2025" dirty="0" smtClean="0"/>
              <a:t>An interface is a way to declare a set of methods that a class should implement. </a:t>
            </a:r>
          </a:p>
          <a:p>
            <a:pPr marL="273844" indent="-191691" eaLnBrk="1" hangingPunct="1">
              <a:defRPr/>
            </a:pPr>
            <a:r>
              <a:rPr lang="en-US" altLang="zh-CN" sz="2025" dirty="0" smtClean="0"/>
              <a:t>By comparison, an abstract class provides a partial implementation, leaving it to subclasses to complete the implementation. </a:t>
            </a:r>
          </a:p>
          <a:p>
            <a:pPr marL="273844" indent="-191691" eaLnBrk="1" hangingPunct="1">
              <a:defRPr/>
            </a:pPr>
            <a:r>
              <a:rPr lang="en-US" altLang="zh-CN" sz="2025" dirty="0" smtClean="0"/>
              <a:t>If an abstract class contains only abstract method declarations, it should be declared as an interface instead. </a:t>
            </a:r>
          </a:p>
          <a:p>
            <a:pPr marL="273844" indent="-191691" eaLnBrk="1" hangingPunct="1">
              <a:defRPr/>
            </a:pPr>
            <a:r>
              <a:rPr lang="en-US" altLang="zh-CN" sz="2025" dirty="0" smtClean="0"/>
              <a:t>Therefore, abstract classes are most commonly subclasses to share pieces of implementation. </a:t>
            </a:r>
            <a:endParaRPr lang="zh-CN"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3AB01142-6285-4341-BC1B-37BF14ED04EE}" type="slidenum">
              <a:rPr lang="zh-CN" altLang="en-US"/>
              <a:pPr>
                <a:defRPr/>
              </a:pPr>
              <a:t>79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Inheritance</a:t>
            </a:r>
            <a:endParaRPr lang="zh-CN" altLang="en-US" sz="3075" dirty="0"/>
          </a:p>
        </p:txBody>
      </p:sp>
      <p:sp>
        <p:nvSpPr>
          <p:cNvPr id="3" name="内容占位符 2"/>
          <p:cNvSpPr>
            <a:spLocks noGrp="1"/>
          </p:cNvSpPr>
          <p:nvPr>
            <p:ph idx="1"/>
          </p:nvPr>
        </p:nvSpPr>
        <p:spPr>
          <a:xfrm>
            <a:off x="323850" y="1196975"/>
            <a:ext cx="8640763" cy="719138"/>
          </a:xfrm>
        </p:spPr>
        <p:txBody>
          <a:bodyPr>
            <a:normAutofit fontScale="92500"/>
          </a:bodyPr>
          <a:lstStyle/>
          <a:p>
            <a:pPr marL="273844" indent="-191691" eaLnBrk="1" hangingPunct="1">
              <a:defRPr/>
            </a:pPr>
            <a:r>
              <a:rPr lang="en-US" altLang="zh-CN" sz="2025" dirty="0" smtClean="0"/>
              <a:t>The object initialized from a child class consists of both member variables from the parent object and the member variables from itself.</a:t>
            </a:r>
            <a:endParaRPr lang="zh-CN" altLang="en-US" sz="2025" dirty="0"/>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276475"/>
            <a:ext cx="6199187"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pPr>
              <a:defRPr/>
            </a:pPr>
            <a:fld id="{75BA1E83-6A07-445A-A486-8E1113E06599}" type="slidenum">
              <a:rPr lang="zh-CN" altLang="en-US"/>
              <a:pPr>
                <a:defRPr/>
              </a:pPr>
              <a:t>8</a:t>
            </a:fld>
            <a:endParaRPr lang="zh-CN"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4.9 Access Control</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There are two levels of access control: </a:t>
            </a:r>
          </a:p>
          <a:p>
            <a:pPr marL="465535" lvl="1" eaLnBrk="1" hangingPunct="1">
              <a:spcBef>
                <a:spcPts val="244"/>
              </a:spcBef>
              <a:defRPr/>
            </a:pPr>
            <a:r>
              <a:rPr lang="en-US" altLang="zh-CN" sz="1725" dirty="0" smtClean="0"/>
              <a:t>class level </a:t>
            </a:r>
          </a:p>
          <a:p>
            <a:pPr marL="465535" lvl="1" eaLnBrk="1" hangingPunct="1">
              <a:spcBef>
                <a:spcPts val="244"/>
              </a:spcBef>
              <a:defRPr/>
            </a:pPr>
            <a:r>
              <a:rPr lang="en-US" altLang="zh-CN" sz="1725" dirty="0" smtClean="0"/>
              <a:t>member level. </a:t>
            </a:r>
          </a:p>
          <a:p>
            <a:pPr marL="273844" indent="-191691" eaLnBrk="1" hangingPunct="1">
              <a:defRPr/>
            </a:pPr>
            <a:r>
              <a:rPr lang="en-US" altLang="zh-CN" sz="2025" dirty="0" smtClean="0"/>
              <a:t>A class may be declared with the modifier </a:t>
            </a:r>
            <a:r>
              <a:rPr lang="en-US" altLang="zh-CN" sz="2025" dirty="0" smtClean="0">
                <a:solidFill>
                  <a:srgbClr val="FF0000"/>
                </a:solidFill>
              </a:rPr>
              <a:t>public</a:t>
            </a:r>
            <a:r>
              <a:rPr lang="en-US" altLang="zh-CN" sz="2025" dirty="0" smtClean="0"/>
              <a:t>, in which case that class is visible to all classes. </a:t>
            </a:r>
          </a:p>
          <a:p>
            <a:pPr marL="273844" indent="-191691" eaLnBrk="1" hangingPunct="1">
              <a:defRPr/>
            </a:pPr>
            <a:r>
              <a:rPr lang="en-US" altLang="zh-CN" sz="2025" dirty="0" smtClean="0"/>
              <a:t>If a class has no modifier (the default, also known as package-private), it is visible only within its own package.</a:t>
            </a:r>
            <a:endParaRPr lang="zh-CN"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2066DF56-2493-4E93-A872-721BCFC8F70A}" type="slidenum">
              <a:rPr lang="zh-CN" altLang="en-US"/>
              <a:pPr>
                <a:defRPr/>
              </a:pPr>
              <a:t>80</a:t>
            </a:fld>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4. 9 Access Control</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The members of a class can be </a:t>
            </a:r>
          </a:p>
          <a:p>
            <a:pPr marL="465535" lvl="1" eaLnBrk="1" hangingPunct="1">
              <a:spcBef>
                <a:spcPts val="244"/>
              </a:spcBef>
              <a:defRPr/>
            </a:pPr>
            <a:r>
              <a:rPr lang="en-US" altLang="zh-CN" sz="1725" dirty="0" smtClean="0"/>
              <a:t>public, </a:t>
            </a:r>
          </a:p>
          <a:p>
            <a:pPr marL="465535" lvl="1" eaLnBrk="1" hangingPunct="1">
              <a:spcBef>
                <a:spcPts val="244"/>
              </a:spcBef>
              <a:defRPr/>
            </a:pPr>
            <a:r>
              <a:rPr lang="en-US" altLang="zh-CN" sz="1725" dirty="0" smtClean="0"/>
              <a:t>protected, </a:t>
            </a:r>
          </a:p>
          <a:p>
            <a:pPr marL="465535" lvl="1" eaLnBrk="1" hangingPunct="1">
              <a:spcBef>
                <a:spcPts val="244"/>
              </a:spcBef>
              <a:defRPr/>
            </a:pPr>
            <a:r>
              <a:rPr lang="en-US" altLang="zh-CN" sz="1725" dirty="0"/>
              <a:t>(</a:t>
            </a:r>
            <a:r>
              <a:rPr lang="en-US" altLang="zh-CN" sz="1725" dirty="0" smtClean="0"/>
              <a:t>default)</a:t>
            </a:r>
          </a:p>
          <a:p>
            <a:pPr marL="465535" lvl="1" eaLnBrk="1" hangingPunct="1">
              <a:spcBef>
                <a:spcPts val="244"/>
              </a:spcBef>
              <a:defRPr/>
            </a:pPr>
            <a:r>
              <a:rPr lang="en-US" altLang="zh-CN" sz="1725" dirty="0" smtClean="0"/>
              <a:t>or private. </a:t>
            </a:r>
            <a:endParaRPr lang="zh-CN" altLang="en-US" sz="1725" dirty="0"/>
          </a:p>
        </p:txBody>
      </p:sp>
      <p:sp>
        <p:nvSpPr>
          <p:cNvPr id="6" name="灯片编号占位符 5"/>
          <p:cNvSpPr>
            <a:spLocks noGrp="1"/>
          </p:cNvSpPr>
          <p:nvPr>
            <p:ph type="sldNum" sz="quarter" idx="12"/>
          </p:nvPr>
        </p:nvSpPr>
        <p:spPr/>
        <p:txBody>
          <a:bodyPr/>
          <a:lstStyle/>
          <a:p>
            <a:pPr>
              <a:defRPr/>
            </a:pPr>
            <a:fld id="{B183CFA8-BFF2-4C94-A5F9-30610577C553}" type="slidenum">
              <a:rPr lang="zh-CN" altLang="en-US"/>
              <a:pPr>
                <a:defRPr/>
              </a:pPr>
              <a:t>81</a:t>
            </a:fld>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4.9 Access Control</a:t>
            </a:r>
            <a:endParaRPr lang="zh-CN" altLang="en-US" sz="3075" dirty="0"/>
          </a:p>
        </p:txBody>
      </p:sp>
      <p:pic>
        <p:nvPicPr>
          <p:cNvPr id="1044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205038"/>
            <a:ext cx="877093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pPr>
              <a:defRPr/>
            </a:pPr>
            <a:fld id="{CA7E2AB9-00DA-4737-B9E5-1F88AE8F53AC}" type="slidenum">
              <a:rPr lang="zh-CN" altLang="en-US"/>
              <a:pPr>
                <a:defRPr/>
              </a:pPr>
              <a:t>82</a:t>
            </a:fld>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4.9 Access Control</a:t>
            </a:r>
            <a:endParaRPr lang="zh-CN" altLang="en-US" sz="3075" dirty="0"/>
          </a:p>
        </p:txBody>
      </p:sp>
      <p:pic>
        <p:nvPicPr>
          <p:cNvPr id="1054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036638"/>
            <a:ext cx="66675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p>
            <a:pPr>
              <a:defRPr/>
            </a:pPr>
            <a:fld id="{320A0641-892F-44DA-8657-14ED0D9BAB39}" type="slidenum">
              <a:rPr lang="zh-CN" altLang="en-US"/>
              <a:pPr>
                <a:defRPr/>
              </a:pPr>
              <a:t>83</a:t>
            </a:fld>
            <a:endParaRPr lang="zh-CN"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627" y="3776662"/>
            <a:ext cx="6530123"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3708400" y="2708275"/>
            <a:ext cx="2376488" cy="1871663"/>
            <a:chOff x="2381" y="1480"/>
            <a:chExt cx="1497" cy="1179"/>
          </a:xfrm>
        </p:grpSpPr>
        <p:sp>
          <p:nvSpPr>
            <p:cNvPr id="107526" name="AutoShape 6"/>
            <p:cNvSpPr>
              <a:spLocks noChangeArrowheads="1"/>
            </p:cNvSpPr>
            <p:nvPr/>
          </p:nvSpPr>
          <p:spPr bwMode="auto">
            <a:xfrm>
              <a:off x="2472" y="2069"/>
              <a:ext cx="1348" cy="590"/>
            </a:xfrm>
            <a:prstGeom prst="wedgeRoundRectCallout">
              <a:avLst>
                <a:gd name="adj1" fmla="val -9245"/>
                <a:gd name="adj2" fmla="val -86949"/>
                <a:gd name="adj3" fmla="val 16667"/>
              </a:avLst>
            </a:prstGeom>
            <a:solidFill>
              <a:srgbClr val="FFFFFF"/>
            </a:solidFill>
            <a:ln w="9525">
              <a:solidFill>
                <a:srgbClr val="FF0000"/>
              </a:solidFill>
              <a:miter lim="800000"/>
              <a:headEnd/>
              <a:tailEnd/>
            </a:ln>
          </p:spPr>
          <p:txBody>
            <a:bodyP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2800">
                  <a:latin typeface="Arial" panose="020B0604020202020204" pitchFamily="34" charset="0"/>
                  <a:ea typeface="宋体" panose="02010600030101010101" pitchFamily="2" charset="-122"/>
                </a:rPr>
                <a:t>方法 </a:t>
              </a:r>
              <a:r>
                <a:rPr lang="en-US" altLang="zh-CN" sz="2800">
                  <a:latin typeface="Arial" panose="020B0604020202020204" pitchFamily="34" charset="0"/>
                  <a:ea typeface="宋体" panose="02010600030101010101" pitchFamily="2" charset="-122"/>
                </a:rPr>
                <a:t>f </a:t>
              </a:r>
              <a:r>
                <a:rPr lang="zh-CN" altLang="en-US" sz="2800">
                  <a:latin typeface="Arial" panose="020B0604020202020204" pitchFamily="34" charset="0"/>
                  <a:ea typeface="宋体" panose="02010600030101010101" pitchFamily="2" charset="-122"/>
                </a:rPr>
                <a:t>是</a:t>
              </a:r>
            </a:p>
            <a:p>
              <a:pPr eaLnBrk="1" hangingPunct="1">
                <a:spcBef>
                  <a:spcPct val="0"/>
                </a:spcBef>
                <a:buClrTx/>
                <a:buSzTx/>
                <a:buFontTx/>
                <a:buNone/>
              </a:pPr>
              <a:r>
                <a:rPr lang="zh-CN" altLang="en-US" sz="2800">
                  <a:latin typeface="Arial" panose="020B0604020202020204" pitchFamily="34" charset="0"/>
                  <a:ea typeface="宋体" panose="02010600030101010101" pitchFamily="2" charset="-122"/>
                </a:rPr>
                <a:t>共有方法</a:t>
              </a:r>
            </a:p>
          </p:txBody>
        </p:sp>
        <p:sp>
          <p:nvSpPr>
            <p:cNvPr id="107527" name="AutoShape 7"/>
            <p:cNvSpPr>
              <a:spLocks noChangeArrowheads="1"/>
            </p:cNvSpPr>
            <p:nvPr/>
          </p:nvSpPr>
          <p:spPr bwMode="auto">
            <a:xfrm>
              <a:off x="2381" y="1480"/>
              <a:ext cx="1497" cy="363"/>
            </a:xfrm>
            <a:prstGeom prst="roundRect">
              <a:avLst>
                <a:gd name="adj" fmla="val 16667"/>
              </a:avLst>
            </a:prstGeom>
            <a:solidFill>
              <a:srgbClr val="FFFF99"/>
            </a:solidFill>
            <a:ln w="9525">
              <a:solidFill>
                <a:srgbClr val="008000"/>
              </a:solidFill>
              <a:round/>
              <a:headEnd/>
              <a:tailEnd/>
            </a:ln>
          </p:spPr>
          <p:txBody>
            <a:bodyPr wrap="none" anchor="ct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sp>
        <p:nvSpPr>
          <p:cNvPr id="729096" name="Rectangle 8"/>
          <p:cNvSpPr>
            <a:spLocks noChangeArrowheads="1"/>
          </p:cNvSpPr>
          <p:nvPr/>
        </p:nvSpPr>
        <p:spPr bwMode="auto">
          <a:xfrm>
            <a:off x="395288" y="5013325"/>
            <a:ext cx="8316912" cy="1076325"/>
          </a:xfrm>
          <a:prstGeom prst="rect">
            <a:avLst/>
          </a:prstGeom>
          <a:solidFill>
            <a:srgbClr val="FFFFFF"/>
          </a:solidFill>
          <a:ln w="9525">
            <a:solidFill>
              <a:srgbClr val="FF00FF"/>
            </a:solidFill>
            <a:miter lim="800000"/>
            <a:headEnd/>
            <a:tailEnd/>
          </a:ln>
        </p:spPr>
        <p:txBody>
          <a:bodyPr>
            <a:spAutoFit/>
          </a:bodyPr>
          <a:lstStyle>
            <a:lvl1pPr indent="276225">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en-US" altLang="zh-CN" sz="3200" b="1">
                <a:latin typeface="Times New Roman" panose="02020603050405020304" pitchFamily="18" charset="0"/>
                <a:ea typeface="宋体" panose="02010600030101010101" pitchFamily="2" charset="-122"/>
              </a:rPr>
              <a:t>    </a:t>
            </a:r>
            <a:r>
              <a:rPr lang="zh-CN" altLang="en-US" sz="3200" b="1">
                <a:latin typeface="Times New Roman" panose="02020603050405020304" pitchFamily="18" charset="0"/>
                <a:ea typeface="宋体" panose="02010600030101010101" pitchFamily="2" charset="-122"/>
              </a:rPr>
              <a:t>当用类</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Tom</a:t>
            </a:r>
            <a:r>
              <a:rPr lang="zh-CN" altLang="en-US" sz="3200" b="1">
                <a:latin typeface="Times New Roman" panose="02020603050405020304" pitchFamily="18" charset="0"/>
                <a:ea typeface="宋体" panose="02010600030101010101" pitchFamily="2" charset="-122"/>
              </a:rPr>
              <a:t>创建了一个对象后，该对象</a:t>
            </a:r>
          </a:p>
          <a:p>
            <a:pPr eaLnBrk="1" hangingPunct="1">
              <a:spcBef>
                <a:spcPct val="0"/>
              </a:spcBef>
              <a:buClrTx/>
              <a:buSzTx/>
              <a:buFontTx/>
              <a:buNone/>
            </a:pPr>
            <a:r>
              <a:rPr lang="zh-CN" altLang="en-US" sz="3200" b="1">
                <a:latin typeface="Times New Roman" panose="02020603050405020304" pitchFamily="18" charset="0"/>
                <a:ea typeface="宋体" panose="02010600030101010101" pitchFamily="2" charset="-122"/>
              </a:rPr>
              <a:t>可以访问自己的</a:t>
            </a:r>
            <a:r>
              <a:rPr lang="en-US" altLang="zh-CN" sz="3200">
                <a:latin typeface="Arial" panose="020B0604020202020204" pitchFamily="34" charset="0"/>
                <a:ea typeface="宋体" panose="02010600030101010101" pitchFamily="2" charset="-122"/>
              </a:rPr>
              <a:t>public</a:t>
            </a:r>
            <a:r>
              <a:rPr lang="zh-CN" altLang="en-US" sz="3200" b="1">
                <a:latin typeface="Times New Roman" panose="02020603050405020304" pitchFamily="18" charset="0"/>
                <a:ea typeface="宋体" panose="02010600030101010101" pitchFamily="2" charset="-122"/>
              </a:rPr>
              <a:t>变量</a:t>
            </a:r>
            <a:r>
              <a:rPr lang="zh-CN" altLang="en-US" sz="3200">
                <a:latin typeface="Arial" panose="020B0604020202020204" pitchFamily="34" charset="0"/>
                <a:ea typeface="宋体" panose="02010600030101010101" pitchFamily="2" charset="-122"/>
              </a:rPr>
              <a:t>和</a:t>
            </a:r>
            <a:r>
              <a:rPr lang="en-US" altLang="zh-CN" sz="3200">
                <a:latin typeface="Arial" panose="020B0604020202020204" pitchFamily="34" charset="0"/>
                <a:ea typeface="宋体" panose="02010600030101010101" pitchFamily="2" charset="-122"/>
              </a:rPr>
              <a:t>public</a:t>
            </a:r>
            <a:r>
              <a:rPr lang="zh-CN" altLang="en-US" sz="3200">
                <a:latin typeface="Arial" panose="020B0604020202020204" pitchFamily="34" charset="0"/>
                <a:ea typeface="宋体" panose="02010600030101010101" pitchFamily="2" charset="-122"/>
              </a:rPr>
              <a:t>方法</a:t>
            </a:r>
            <a:r>
              <a:rPr lang="zh-CN" altLang="en-US" sz="3200" b="1">
                <a:latin typeface="Times New Roman" panose="02020603050405020304" pitchFamily="18" charset="0"/>
                <a:ea typeface="宋体" panose="02010600030101010101" pitchFamily="2" charset="-122"/>
              </a:rPr>
              <a:t>。</a:t>
            </a:r>
          </a:p>
        </p:txBody>
      </p:sp>
      <p:sp>
        <p:nvSpPr>
          <p:cNvPr id="107524" name="Rectangle 9"/>
          <p:cNvSpPr>
            <a:spLocks noChangeArrowheads="1"/>
          </p:cNvSpPr>
          <p:nvPr/>
        </p:nvSpPr>
        <p:spPr bwMode="auto">
          <a:xfrm>
            <a:off x="611188" y="1844675"/>
            <a:ext cx="680402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76225">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zh-CN" altLang="en-US" sz="2800" b="1">
                <a:latin typeface="Arial" panose="020B0604020202020204" pitchFamily="34" charset="0"/>
                <a:ea typeface="宋体" panose="02010600030101010101" pitchFamily="2" charset="-122"/>
              </a:rPr>
              <a:t>如：</a:t>
            </a:r>
            <a:r>
              <a:rPr lang="en-US" altLang="zh-CN" sz="2800" b="1">
                <a:latin typeface="Arial" panose="020B0604020202020204" pitchFamily="34" charset="0"/>
                <a:ea typeface="宋体" panose="02010600030101010101" pitchFamily="2" charset="-122"/>
                <a:cs typeface="Times New Roman" panose="02020603050405020304" pitchFamily="18" charset="0"/>
              </a:rPr>
              <a:t>class  Tom</a:t>
            </a:r>
          </a:p>
          <a:p>
            <a:pPr>
              <a:spcBef>
                <a:spcPct val="0"/>
              </a:spcBef>
              <a:buClrTx/>
              <a:buSzTx/>
              <a:buFontTx/>
              <a:buNone/>
            </a:pPr>
            <a:r>
              <a:rPr lang="en-US" altLang="zh-CN" sz="2800" b="1">
                <a:latin typeface="Arial" panose="020B0604020202020204" pitchFamily="34" charset="0"/>
                <a:ea typeface="宋体" panose="02010600030101010101" pitchFamily="2" charset="-122"/>
                <a:cs typeface="Times New Roman" panose="02020603050405020304" pitchFamily="18" charset="0"/>
              </a:rPr>
              <a:t>       {  </a:t>
            </a:r>
            <a:r>
              <a:rPr lang="en-US" altLang="zh-CN" sz="2800" b="1">
                <a:latin typeface="Arial" panose="020B0604020202020204" pitchFamily="34" charset="0"/>
                <a:ea typeface="宋体" panose="02010600030101010101" pitchFamily="2" charset="-122"/>
              </a:rPr>
              <a:t>public int  weight</a:t>
            </a:r>
            <a:r>
              <a:rPr lang="zh-CN" altLang="en-US" sz="2800" b="1">
                <a:latin typeface="Arial" panose="020B0604020202020204" pitchFamily="34" charset="0"/>
                <a:ea typeface="宋体" panose="02010600030101010101" pitchFamily="2" charset="-122"/>
              </a:rPr>
              <a:t>； </a:t>
            </a:r>
          </a:p>
          <a:p>
            <a:pPr>
              <a:spcBef>
                <a:spcPct val="0"/>
              </a:spcBef>
              <a:buClrTx/>
              <a:buSzTx/>
              <a:buFontTx/>
              <a:buNone/>
            </a:pPr>
            <a:r>
              <a:rPr lang="zh-CN" altLang="en-US" sz="2800" b="1">
                <a:latin typeface="Arial" panose="020B0604020202020204" pitchFamily="34" charset="0"/>
                <a:ea typeface="宋体" panose="02010600030101010101" pitchFamily="2" charset="-122"/>
              </a:rPr>
              <a:t>          </a:t>
            </a:r>
            <a:r>
              <a:rPr lang="en-US" altLang="zh-CN" sz="2800" b="1">
                <a:latin typeface="Arial" panose="020B0604020202020204" pitchFamily="34" charset="0"/>
                <a:ea typeface="宋体" panose="02010600030101010101" pitchFamily="2" charset="-122"/>
              </a:rPr>
              <a:t>public int   f(int a</a:t>
            </a:r>
            <a:r>
              <a:rPr lang="zh-CN" altLang="en-US" sz="2800" b="1">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int b)</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       </a:t>
            </a:r>
            <a:endParaRPr lang="en-US" altLang="zh-CN" sz="2800">
              <a:solidFill>
                <a:schemeClr val="accent2"/>
              </a:solidFill>
              <a:latin typeface="Arial" panose="020B0604020202020204" pitchFamily="34" charset="0"/>
              <a:ea typeface="宋体" panose="02010600030101010101" pitchFamily="2" charset="-122"/>
            </a:endParaRPr>
          </a:p>
        </p:txBody>
      </p:sp>
      <p:sp>
        <p:nvSpPr>
          <p:cNvPr id="5" name="标题 4"/>
          <p:cNvSpPr>
            <a:spLocks noGrp="1"/>
          </p:cNvSpPr>
          <p:nvPr>
            <p:ph type="title"/>
          </p:nvPr>
        </p:nvSpPr>
        <p:spPr/>
        <p:txBody>
          <a:bodyPr/>
          <a:lstStyle/>
          <a:p>
            <a:pPr>
              <a:defRPr/>
            </a:pPr>
            <a:r>
              <a:rPr lang="en-US" altLang="zh-CN" dirty="0" smtClean="0"/>
              <a:t>public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29096"/>
                                        </p:tgtEl>
                                        <p:attrNameLst>
                                          <p:attrName>style.visibility</p:attrName>
                                        </p:attrNameLst>
                                      </p:cBhvr>
                                      <p:to>
                                        <p:strVal val="visible"/>
                                      </p:to>
                                    </p:set>
                                    <p:animEffect transition="in" filter="barn(inHorizontal)">
                                      <p:cBhvr>
                                        <p:cTn id="12" dur="500"/>
                                        <p:tgtEl>
                                          <p:spTgt spid="72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611188" y="765175"/>
            <a:ext cx="680402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76225">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zh-CN" altLang="en-US" sz="2800" b="1">
                <a:latin typeface="Arial" panose="020B0604020202020204" pitchFamily="34" charset="0"/>
                <a:ea typeface="宋体" panose="02010600030101010101" pitchFamily="2" charset="-122"/>
              </a:rPr>
              <a:t>如：</a:t>
            </a:r>
            <a:r>
              <a:rPr lang="en-US" altLang="zh-CN" sz="2800" b="1">
                <a:latin typeface="Arial" panose="020B0604020202020204" pitchFamily="34" charset="0"/>
                <a:ea typeface="宋体" panose="02010600030101010101" pitchFamily="2" charset="-122"/>
                <a:cs typeface="Times New Roman" panose="02020603050405020304" pitchFamily="18" charset="0"/>
              </a:rPr>
              <a:t>class  Tom</a:t>
            </a:r>
          </a:p>
          <a:p>
            <a:pPr>
              <a:spcBef>
                <a:spcPct val="0"/>
              </a:spcBef>
              <a:buClrTx/>
              <a:buSzTx/>
              <a:buFontTx/>
              <a:buNone/>
            </a:pPr>
            <a:r>
              <a:rPr lang="en-US" altLang="zh-CN" sz="2800" b="1">
                <a:latin typeface="Arial" panose="020B0604020202020204" pitchFamily="34" charset="0"/>
                <a:ea typeface="宋体" panose="02010600030101010101" pitchFamily="2" charset="-122"/>
                <a:cs typeface="Times New Roman" panose="02020603050405020304" pitchFamily="18" charset="0"/>
              </a:rPr>
              <a:t>       {  </a:t>
            </a:r>
            <a:r>
              <a:rPr lang="en-US" altLang="zh-CN" sz="2800" b="1">
                <a:latin typeface="Arial" panose="020B0604020202020204" pitchFamily="34" charset="0"/>
                <a:ea typeface="宋体" panose="02010600030101010101" pitchFamily="2" charset="-122"/>
              </a:rPr>
              <a:t>public int  weight</a:t>
            </a:r>
            <a:r>
              <a:rPr lang="zh-CN" altLang="en-US" sz="2800" b="1">
                <a:latin typeface="Arial" panose="020B0604020202020204" pitchFamily="34" charset="0"/>
                <a:ea typeface="宋体" panose="02010600030101010101" pitchFamily="2" charset="-122"/>
              </a:rPr>
              <a:t>； </a:t>
            </a:r>
          </a:p>
          <a:p>
            <a:pPr>
              <a:spcBef>
                <a:spcPct val="0"/>
              </a:spcBef>
              <a:buClrTx/>
              <a:buSzTx/>
              <a:buFontTx/>
              <a:buNone/>
            </a:pPr>
            <a:r>
              <a:rPr lang="zh-CN" altLang="en-US" sz="2800" b="1">
                <a:latin typeface="Arial" panose="020B0604020202020204" pitchFamily="34" charset="0"/>
                <a:ea typeface="宋体" panose="02010600030101010101" pitchFamily="2" charset="-122"/>
              </a:rPr>
              <a:t>          </a:t>
            </a:r>
            <a:r>
              <a:rPr lang="en-US" altLang="zh-CN" sz="2800" b="1">
                <a:latin typeface="Arial" panose="020B0604020202020204" pitchFamily="34" charset="0"/>
                <a:ea typeface="宋体" panose="02010600030101010101" pitchFamily="2" charset="-122"/>
              </a:rPr>
              <a:t>public int   f(int a</a:t>
            </a:r>
            <a:r>
              <a:rPr lang="zh-CN" altLang="en-US" sz="2800" b="1">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int b)</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a:t>
            </a:r>
            <a:r>
              <a:rPr lang="en-US" altLang="zh-CN" sz="2800">
                <a:solidFill>
                  <a:schemeClr val="accent2"/>
                </a:solidFill>
                <a:latin typeface="Arial" panose="020B0604020202020204" pitchFamily="34" charset="0"/>
                <a:ea typeface="宋体" panose="02010600030101010101" pitchFamily="2" charset="-122"/>
              </a:rPr>
              <a:t>class  Bob</a:t>
            </a:r>
          </a:p>
          <a:p>
            <a:pPr eaLnBrk="1" hangingPunct="1">
              <a:spcBef>
                <a:spcPct val="0"/>
              </a:spcBef>
              <a:buClrTx/>
              <a:buSzTx/>
              <a:buFontTx/>
              <a:buNone/>
            </a:pPr>
            <a:r>
              <a:rPr lang="en-US" altLang="zh-CN" sz="2800">
                <a:solidFill>
                  <a:schemeClr val="accent2"/>
                </a:solidFill>
                <a:latin typeface="Arial" panose="020B0604020202020204" pitchFamily="34" charset="0"/>
                <a:ea typeface="宋体" panose="02010600030101010101" pitchFamily="2" charset="-122"/>
              </a:rPr>
              <a:t>       {   void  g()</a:t>
            </a:r>
          </a:p>
          <a:p>
            <a:pPr eaLnBrk="1" hangingPunct="1">
              <a:spcBef>
                <a:spcPct val="0"/>
              </a:spcBef>
              <a:buClrTx/>
              <a:buSzTx/>
              <a:buFontTx/>
              <a:buNone/>
            </a:pPr>
            <a:r>
              <a:rPr lang="en-US" altLang="zh-CN" sz="2800">
                <a:solidFill>
                  <a:schemeClr val="accent2"/>
                </a:solidFill>
                <a:latin typeface="Arial" panose="020B0604020202020204" pitchFamily="34" charset="0"/>
                <a:ea typeface="宋体" panose="02010600030101010101" pitchFamily="2" charset="-122"/>
              </a:rPr>
              <a:t>           { Tom cat=new Tom()</a:t>
            </a:r>
            <a:r>
              <a:rPr lang="zh-CN" altLang="en-US" sz="2800">
                <a:solidFill>
                  <a:schemeClr val="accent2"/>
                </a:solidFill>
                <a:latin typeface="Arial" panose="020B0604020202020204" pitchFamily="34" charset="0"/>
                <a:ea typeface="宋体" panose="02010600030101010101" pitchFamily="2" charset="-122"/>
              </a:rPr>
              <a:t>；</a:t>
            </a:r>
          </a:p>
          <a:p>
            <a:pPr eaLnBrk="1" hangingPunct="1">
              <a:spcBef>
                <a:spcPct val="0"/>
              </a:spcBef>
              <a:buClrTx/>
              <a:buSzTx/>
              <a:buFontTx/>
              <a:buNone/>
            </a:pPr>
            <a:r>
              <a:rPr lang="zh-CN" altLang="en-US" sz="2800">
                <a:solidFill>
                  <a:schemeClr val="accent2"/>
                </a:solidFill>
                <a:latin typeface="Arial" panose="020B0604020202020204" pitchFamily="34" charset="0"/>
                <a:ea typeface="宋体" panose="02010600030101010101" pitchFamily="2" charset="-122"/>
              </a:rPr>
              <a:t>             </a:t>
            </a:r>
            <a:r>
              <a:rPr lang="en-US" altLang="zh-CN" sz="2800">
                <a:solidFill>
                  <a:schemeClr val="accent2"/>
                </a:solidFill>
                <a:latin typeface="Arial" panose="020B0604020202020204" pitchFamily="34" charset="0"/>
                <a:ea typeface="宋体" panose="02010600030101010101" pitchFamily="2" charset="-122"/>
              </a:rPr>
              <a:t>cat.weight=23;</a:t>
            </a:r>
          </a:p>
          <a:p>
            <a:pPr eaLnBrk="1" hangingPunct="1">
              <a:spcBef>
                <a:spcPct val="0"/>
              </a:spcBef>
              <a:buClrTx/>
              <a:buSzTx/>
              <a:buFontTx/>
              <a:buNone/>
            </a:pPr>
            <a:r>
              <a:rPr lang="en-US" altLang="zh-CN" sz="2800">
                <a:solidFill>
                  <a:schemeClr val="accent2"/>
                </a:solidFill>
                <a:latin typeface="Arial" panose="020B0604020202020204" pitchFamily="34" charset="0"/>
                <a:ea typeface="宋体" panose="02010600030101010101" pitchFamily="2" charset="-122"/>
              </a:rPr>
              <a:t>             cat.f(3</a:t>
            </a:r>
            <a:r>
              <a:rPr lang="zh-CN" altLang="en-US" sz="2800">
                <a:solidFill>
                  <a:schemeClr val="accent2"/>
                </a:solidFill>
                <a:latin typeface="Arial" panose="020B0604020202020204" pitchFamily="34" charset="0"/>
                <a:ea typeface="宋体" panose="02010600030101010101" pitchFamily="2" charset="-122"/>
              </a:rPr>
              <a:t>，</a:t>
            </a:r>
            <a:r>
              <a:rPr lang="en-US" altLang="zh-CN" sz="2800">
                <a:solidFill>
                  <a:schemeClr val="accent2"/>
                </a:solidFill>
                <a:latin typeface="Arial" panose="020B0604020202020204" pitchFamily="34" charset="0"/>
                <a:ea typeface="宋体" panose="02010600030101010101" pitchFamily="2" charset="-122"/>
              </a:rPr>
              <a:t>4)</a:t>
            </a:r>
            <a:r>
              <a:rPr lang="zh-CN" altLang="en-US" sz="2800">
                <a:solidFill>
                  <a:schemeClr val="accent2"/>
                </a:solidFill>
                <a:latin typeface="Arial" panose="020B0604020202020204" pitchFamily="34" charset="0"/>
                <a:ea typeface="宋体" panose="02010600030101010101" pitchFamily="2" charset="-122"/>
              </a:rPr>
              <a:t>；</a:t>
            </a:r>
          </a:p>
          <a:p>
            <a:pPr eaLnBrk="1" hangingPunct="1">
              <a:spcBef>
                <a:spcPct val="0"/>
              </a:spcBef>
              <a:buClrTx/>
              <a:buSzTx/>
              <a:buFontTx/>
              <a:buNone/>
            </a:pPr>
            <a:r>
              <a:rPr lang="zh-CN" altLang="en-US" sz="2800">
                <a:solidFill>
                  <a:schemeClr val="accent2"/>
                </a:solidFill>
                <a:latin typeface="Arial" panose="020B0604020202020204" pitchFamily="34" charset="0"/>
                <a:ea typeface="宋体" panose="02010600030101010101" pitchFamily="2" charset="-122"/>
              </a:rPr>
              <a:t>         </a:t>
            </a:r>
            <a:r>
              <a:rPr lang="en-US" altLang="zh-CN" sz="2800">
                <a:solidFill>
                  <a:schemeClr val="accent2"/>
                </a:solidFill>
                <a:latin typeface="Arial" panose="020B0604020202020204" pitchFamily="34" charset="0"/>
                <a:ea typeface="宋体" panose="02010600030101010101" pitchFamily="2" charset="-122"/>
              </a:rPr>
              <a:t>}</a:t>
            </a:r>
          </a:p>
        </p:txBody>
      </p:sp>
      <p:sp>
        <p:nvSpPr>
          <p:cNvPr id="659461" name="AutoShape 5"/>
          <p:cNvSpPr>
            <a:spLocks noChangeArrowheads="1"/>
          </p:cNvSpPr>
          <p:nvPr/>
        </p:nvSpPr>
        <p:spPr bwMode="auto">
          <a:xfrm>
            <a:off x="6011863" y="4797425"/>
            <a:ext cx="1584325" cy="576263"/>
          </a:xfrm>
          <a:prstGeom prst="wedgeEllipseCallout">
            <a:avLst>
              <a:gd name="adj1" fmla="val -109718"/>
              <a:gd name="adj2" fmla="val -4819"/>
            </a:avLst>
          </a:prstGeom>
          <a:solidFill>
            <a:srgbClr val="FFFF99"/>
          </a:solidFill>
          <a:ln w="9525">
            <a:solidFill>
              <a:srgbClr val="339966"/>
            </a:solidFill>
            <a:miter lim="800000"/>
            <a:headEnd/>
            <a:tailEnd/>
          </a:ln>
        </p:spPr>
        <p:txBody>
          <a:bodyP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2800">
                <a:solidFill>
                  <a:schemeClr val="accent2"/>
                </a:solidFill>
                <a:latin typeface="Arial" panose="020B0604020202020204" pitchFamily="34" charset="0"/>
                <a:ea typeface="宋体" panose="02010600030101010101" pitchFamily="2" charset="-122"/>
              </a:rPr>
              <a:t>合法</a:t>
            </a:r>
          </a:p>
        </p:txBody>
      </p:sp>
      <p:sp>
        <p:nvSpPr>
          <p:cNvPr id="659470" name="Freeform 14"/>
          <p:cNvSpPr>
            <a:spLocks/>
          </p:cNvSpPr>
          <p:nvPr/>
        </p:nvSpPr>
        <p:spPr bwMode="auto">
          <a:xfrm>
            <a:off x="3995738" y="4508500"/>
            <a:ext cx="1152525" cy="696913"/>
          </a:xfrm>
          <a:custGeom>
            <a:avLst/>
            <a:gdLst>
              <a:gd name="T0" fmla="*/ 0 w 726"/>
              <a:gd name="T1" fmla="*/ 2147483646 h 575"/>
              <a:gd name="T2" fmla="*/ 2147483646 w 726"/>
              <a:gd name="T3" fmla="*/ 2147483646 h 575"/>
              <a:gd name="T4" fmla="*/ 2147483646 w 726"/>
              <a:gd name="T5" fmla="*/ 2147483646 h 575"/>
              <a:gd name="T6" fmla="*/ 2147483646 w 726"/>
              <a:gd name="T7" fmla="*/ 0 h 575"/>
              <a:gd name="T8" fmla="*/ 0 60000 65536"/>
              <a:gd name="T9" fmla="*/ 0 60000 65536"/>
              <a:gd name="T10" fmla="*/ 0 60000 65536"/>
              <a:gd name="T11" fmla="*/ 0 60000 65536"/>
              <a:gd name="T12" fmla="*/ 0 w 726"/>
              <a:gd name="T13" fmla="*/ 0 h 575"/>
              <a:gd name="T14" fmla="*/ 726 w 726"/>
              <a:gd name="T15" fmla="*/ 575 h 575"/>
            </a:gdLst>
            <a:ahLst/>
            <a:cxnLst>
              <a:cxn ang="T8">
                <a:pos x="T0" y="T1"/>
              </a:cxn>
              <a:cxn ang="T9">
                <a:pos x="T2" y="T3"/>
              </a:cxn>
              <a:cxn ang="T10">
                <a:pos x="T4" y="T5"/>
              </a:cxn>
              <a:cxn ang="T11">
                <a:pos x="T6" y="T7"/>
              </a:cxn>
            </a:cxnLst>
            <a:rect l="T12" t="T13" r="T14" b="T15"/>
            <a:pathLst>
              <a:path w="726" h="575">
                <a:moveTo>
                  <a:pt x="0" y="272"/>
                </a:moveTo>
                <a:cubicBezTo>
                  <a:pt x="26" y="344"/>
                  <a:pt x="53" y="416"/>
                  <a:pt x="91" y="454"/>
                </a:cubicBezTo>
                <a:cubicBezTo>
                  <a:pt x="129" y="492"/>
                  <a:pt x="121" y="575"/>
                  <a:pt x="227" y="499"/>
                </a:cubicBezTo>
                <a:cubicBezTo>
                  <a:pt x="333" y="423"/>
                  <a:pt x="529" y="211"/>
                  <a:pt x="726" y="0"/>
                </a:cubicBezTo>
              </a:path>
            </a:pathLst>
          </a:cu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9471" name="Freeform 15"/>
          <p:cNvSpPr>
            <a:spLocks/>
          </p:cNvSpPr>
          <p:nvPr/>
        </p:nvSpPr>
        <p:spPr bwMode="auto">
          <a:xfrm>
            <a:off x="2555875" y="5013325"/>
            <a:ext cx="1152525" cy="552450"/>
          </a:xfrm>
          <a:custGeom>
            <a:avLst/>
            <a:gdLst>
              <a:gd name="T0" fmla="*/ 0 w 726"/>
              <a:gd name="T1" fmla="*/ 2147483646 h 575"/>
              <a:gd name="T2" fmla="*/ 2147483646 w 726"/>
              <a:gd name="T3" fmla="*/ 2147483646 h 575"/>
              <a:gd name="T4" fmla="*/ 2147483646 w 726"/>
              <a:gd name="T5" fmla="*/ 2147483646 h 575"/>
              <a:gd name="T6" fmla="*/ 2147483646 w 726"/>
              <a:gd name="T7" fmla="*/ 0 h 575"/>
              <a:gd name="T8" fmla="*/ 0 60000 65536"/>
              <a:gd name="T9" fmla="*/ 0 60000 65536"/>
              <a:gd name="T10" fmla="*/ 0 60000 65536"/>
              <a:gd name="T11" fmla="*/ 0 60000 65536"/>
              <a:gd name="T12" fmla="*/ 0 w 726"/>
              <a:gd name="T13" fmla="*/ 0 h 575"/>
              <a:gd name="T14" fmla="*/ 726 w 726"/>
              <a:gd name="T15" fmla="*/ 575 h 575"/>
            </a:gdLst>
            <a:ahLst/>
            <a:cxnLst>
              <a:cxn ang="T8">
                <a:pos x="T0" y="T1"/>
              </a:cxn>
              <a:cxn ang="T9">
                <a:pos x="T2" y="T3"/>
              </a:cxn>
              <a:cxn ang="T10">
                <a:pos x="T4" y="T5"/>
              </a:cxn>
              <a:cxn ang="T11">
                <a:pos x="T6" y="T7"/>
              </a:cxn>
            </a:cxnLst>
            <a:rect l="T12" t="T13" r="T14" b="T15"/>
            <a:pathLst>
              <a:path w="726" h="575">
                <a:moveTo>
                  <a:pt x="0" y="272"/>
                </a:moveTo>
                <a:cubicBezTo>
                  <a:pt x="26" y="344"/>
                  <a:pt x="53" y="416"/>
                  <a:pt x="91" y="454"/>
                </a:cubicBezTo>
                <a:cubicBezTo>
                  <a:pt x="129" y="492"/>
                  <a:pt x="121" y="575"/>
                  <a:pt x="227" y="499"/>
                </a:cubicBezTo>
                <a:cubicBezTo>
                  <a:pt x="333" y="423"/>
                  <a:pt x="529" y="211"/>
                  <a:pt x="726" y="0"/>
                </a:cubicBezTo>
              </a:path>
            </a:pathLst>
          </a:cu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9472" name="AutoShape 16"/>
          <p:cNvSpPr>
            <a:spLocks noChangeArrowheads="1"/>
          </p:cNvSpPr>
          <p:nvPr/>
        </p:nvSpPr>
        <p:spPr bwMode="auto">
          <a:xfrm>
            <a:off x="3995738" y="2349500"/>
            <a:ext cx="4248150" cy="1511300"/>
          </a:xfrm>
          <a:prstGeom prst="wedgeRoundRectCallout">
            <a:avLst>
              <a:gd name="adj1" fmla="val -45366"/>
              <a:gd name="adj2" fmla="val 100421"/>
              <a:gd name="adj3" fmla="val 16667"/>
            </a:avLst>
          </a:prstGeom>
          <a:solidFill>
            <a:schemeClr val="bg1"/>
          </a:solidFill>
          <a:ln w="19050">
            <a:solidFill>
              <a:srgbClr val="FF00FF"/>
            </a:solidFill>
            <a:miter lim="800000"/>
            <a:headEnd/>
            <a:tailEnd/>
          </a:ln>
        </p:spPr>
        <p:txBody>
          <a:bodyP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2800">
                <a:latin typeface="Arial" panose="020B0604020202020204" pitchFamily="34" charset="0"/>
                <a:ea typeface="宋体" panose="02010600030101010101" pitchFamily="2" charset="-122"/>
              </a:rPr>
              <a:t>权限表示了对象访问自己的变量和使用类中的方法时的某种限制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9470"/>
                                        </p:tgtEl>
                                        <p:attrNameLst>
                                          <p:attrName>style.visibility</p:attrName>
                                        </p:attrNameLst>
                                      </p:cBhvr>
                                      <p:to>
                                        <p:strVal val="visible"/>
                                      </p:to>
                                    </p:set>
                                    <p:animEffect transition="in" filter="wipe(left)">
                                      <p:cBhvr>
                                        <p:cTn id="7" dur="500"/>
                                        <p:tgtEl>
                                          <p:spTgt spid="659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9471"/>
                                        </p:tgtEl>
                                        <p:attrNameLst>
                                          <p:attrName>style.visibility</p:attrName>
                                        </p:attrNameLst>
                                      </p:cBhvr>
                                      <p:to>
                                        <p:strVal val="visible"/>
                                      </p:to>
                                    </p:set>
                                    <p:animEffect transition="in" filter="wipe(left)">
                                      <p:cBhvr>
                                        <p:cTn id="12" dur="500"/>
                                        <p:tgtEl>
                                          <p:spTgt spid="6594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59461"/>
                                        </p:tgtEl>
                                        <p:attrNameLst>
                                          <p:attrName>style.visibility</p:attrName>
                                        </p:attrNameLst>
                                      </p:cBhvr>
                                      <p:to>
                                        <p:strVal val="visible"/>
                                      </p:to>
                                    </p:set>
                                    <p:animEffect transition="in" filter="wipe(right)">
                                      <p:cBhvr>
                                        <p:cTn id="17" dur="500"/>
                                        <p:tgtEl>
                                          <p:spTgt spid="6594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59472"/>
                                        </p:tgtEl>
                                        <p:attrNameLst>
                                          <p:attrName>style.visibility</p:attrName>
                                        </p:attrNameLst>
                                      </p:cBhvr>
                                      <p:to>
                                        <p:strVal val="visible"/>
                                      </p:to>
                                    </p:set>
                                    <p:animEffect transition="in" filter="wipe(down)">
                                      <p:cBhvr>
                                        <p:cTn id="22" dur="500"/>
                                        <p:tgtEl>
                                          <p:spTgt spid="659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61" grpId="0" animBg="1"/>
      <p:bldP spid="659470" grpId="0" animBg="1"/>
      <p:bldP spid="659471" grpId="0" animBg="1"/>
      <p:bldP spid="65947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0"/>
          <p:cNvGrpSpPr>
            <a:grpSpLocks/>
          </p:cNvGrpSpPr>
          <p:nvPr/>
        </p:nvGrpSpPr>
        <p:grpSpPr bwMode="auto">
          <a:xfrm>
            <a:off x="3578225" y="1008063"/>
            <a:ext cx="4033838" cy="1368425"/>
            <a:chOff x="2426" y="300"/>
            <a:chExt cx="2541" cy="862"/>
          </a:xfrm>
        </p:grpSpPr>
        <p:sp>
          <p:nvSpPr>
            <p:cNvPr id="109578" name="AutoShape 21"/>
            <p:cNvSpPr>
              <a:spLocks noChangeArrowheads="1"/>
            </p:cNvSpPr>
            <p:nvPr/>
          </p:nvSpPr>
          <p:spPr bwMode="auto">
            <a:xfrm>
              <a:off x="3742" y="300"/>
              <a:ext cx="1225" cy="590"/>
            </a:xfrm>
            <a:prstGeom prst="wedgeRoundRectCallout">
              <a:avLst>
                <a:gd name="adj1" fmla="val -93431"/>
                <a:gd name="adj2" fmla="val 53898"/>
                <a:gd name="adj3" fmla="val 16667"/>
              </a:avLst>
            </a:prstGeom>
            <a:solidFill>
              <a:srgbClr val="F9F9E3"/>
            </a:solidFill>
            <a:ln w="9525">
              <a:solidFill>
                <a:schemeClr val="tx1"/>
              </a:solidFill>
              <a:miter lim="800000"/>
              <a:headEnd/>
              <a:tailEnd/>
            </a:ln>
          </p:spPr>
          <p:txBody>
            <a:bodyP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2800">
                  <a:latin typeface="Arial" panose="020B0604020202020204" pitchFamily="34" charset="0"/>
                  <a:ea typeface="宋体" panose="02010600030101010101" pitchFamily="2" charset="-122"/>
                </a:rPr>
                <a:t>私有的</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int</a:t>
              </a:r>
              <a:r>
                <a:rPr lang="zh-CN" altLang="en-US" sz="2800">
                  <a:latin typeface="Arial" panose="020B0604020202020204" pitchFamily="34" charset="0"/>
                  <a:ea typeface="宋体" panose="02010600030101010101" pitchFamily="2" charset="-122"/>
                </a:rPr>
                <a:t>型变量</a:t>
              </a:r>
            </a:p>
          </p:txBody>
        </p:sp>
        <p:sp>
          <p:nvSpPr>
            <p:cNvPr id="109579" name="Oval 22"/>
            <p:cNvSpPr>
              <a:spLocks noChangeArrowheads="1"/>
            </p:cNvSpPr>
            <p:nvPr/>
          </p:nvSpPr>
          <p:spPr bwMode="auto">
            <a:xfrm>
              <a:off x="2426" y="799"/>
              <a:ext cx="953" cy="363"/>
            </a:xfrm>
            <a:prstGeom prst="ellipse">
              <a:avLst/>
            </a:prstGeom>
            <a:solidFill>
              <a:srgbClr val="FFFF99"/>
            </a:solidFill>
            <a:ln w="57150">
              <a:solidFill>
                <a:srgbClr val="FF00FF"/>
              </a:solidFill>
              <a:round/>
              <a:headEnd/>
              <a:tailEnd/>
            </a:ln>
          </p:spPr>
          <p:txBody>
            <a:bodyPr wrap="none" anchor="ct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2" name="Group 28"/>
          <p:cNvGrpSpPr>
            <a:grpSpLocks/>
          </p:cNvGrpSpPr>
          <p:nvPr/>
        </p:nvGrpSpPr>
        <p:grpSpPr bwMode="auto">
          <a:xfrm>
            <a:off x="3708400" y="2276475"/>
            <a:ext cx="2376488" cy="1871663"/>
            <a:chOff x="2381" y="1480"/>
            <a:chExt cx="1497" cy="1179"/>
          </a:xfrm>
        </p:grpSpPr>
        <p:sp>
          <p:nvSpPr>
            <p:cNvPr id="109576" name="AutoShape 10"/>
            <p:cNvSpPr>
              <a:spLocks noChangeArrowheads="1"/>
            </p:cNvSpPr>
            <p:nvPr/>
          </p:nvSpPr>
          <p:spPr bwMode="auto">
            <a:xfrm>
              <a:off x="2472" y="2069"/>
              <a:ext cx="1348" cy="590"/>
            </a:xfrm>
            <a:prstGeom prst="wedgeRoundRectCallout">
              <a:avLst>
                <a:gd name="adj1" fmla="val -9245"/>
                <a:gd name="adj2" fmla="val -86949"/>
                <a:gd name="adj3" fmla="val 16667"/>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2800">
                  <a:latin typeface="Arial" panose="020B0604020202020204" pitchFamily="34" charset="0"/>
                  <a:ea typeface="宋体" panose="02010600030101010101" pitchFamily="2" charset="-122"/>
                </a:rPr>
                <a:t>方法 </a:t>
              </a:r>
              <a:r>
                <a:rPr lang="en-US" altLang="zh-CN" sz="2800">
                  <a:latin typeface="Arial" panose="020B0604020202020204" pitchFamily="34" charset="0"/>
                  <a:ea typeface="宋体" panose="02010600030101010101" pitchFamily="2" charset="-122"/>
                </a:rPr>
                <a:t>f </a:t>
              </a:r>
              <a:r>
                <a:rPr lang="zh-CN" altLang="en-US" sz="2800">
                  <a:latin typeface="Arial" panose="020B0604020202020204" pitchFamily="34" charset="0"/>
                  <a:ea typeface="宋体" panose="02010600030101010101" pitchFamily="2" charset="-122"/>
                </a:rPr>
                <a:t>是</a:t>
              </a:r>
            </a:p>
            <a:p>
              <a:pPr eaLnBrk="1" hangingPunct="1">
                <a:spcBef>
                  <a:spcPct val="0"/>
                </a:spcBef>
                <a:buClrTx/>
                <a:buSzTx/>
                <a:buFontTx/>
                <a:buNone/>
              </a:pPr>
              <a:r>
                <a:rPr lang="zh-CN" altLang="en-US" sz="2800">
                  <a:latin typeface="Arial" panose="020B0604020202020204" pitchFamily="34" charset="0"/>
                  <a:ea typeface="宋体" panose="02010600030101010101" pitchFamily="2" charset="-122"/>
                </a:rPr>
                <a:t>私有方法</a:t>
              </a:r>
            </a:p>
          </p:txBody>
        </p:sp>
        <p:sp>
          <p:nvSpPr>
            <p:cNvPr id="109577" name="AutoShape 27"/>
            <p:cNvSpPr>
              <a:spLocks noChangeArrowheads="1"/>
            </p:cNvSpPr>
            <p:nvPr/>
          </p:nvSpPr>
          <p:spPr bwMode="auto">
            <a:xfrm>
              <a:off x="2381" y="1480"/>
              <a:ext cx="1497" cy="363"/>
            </a:xfrm>
            <a:prstGeom prst="roundRect">
              <a:avLst>
                <a:gd name="adj" fmla="val 16667"/>
              </a:avLst>
            </a:prstGeom>
            <a:solidFill>
              <a:srgbClr val="FFFF99"/>
            </a:solidFill>
            <a:ln w="9525">
              <a:solidFill>
                <a:srgbClr val="008000"/>
              </a:solidFill>
              <a:round/>
              <a:headEnd/>
              <a:tailEnd/>
            </a:ln>
          </p:spPr>
          <p:txBody>
            <a:bodyPr wrap="none" anchor="ct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sp>
        <p:nvSpPr>
          <p:cNvPr id="399384" name="Rectangle 24"/>
          <p:cNvSpPr>
            <a:spLocks noChangeArrowheads="1"/>
          </p:cNvSpPr>
          <p:nvPr/>
        </p:nvSpPr>
        <p:spPr bwMode="auto">
          <a:xfrm>
            <a:off x="250825" y="4797425"/>
            <a:ext cx="8569325" cy="1076325"/>
          </a:xfrm>
          <a:prstGeom prst="rect">
            <a:avLst/>
          </a:prstGeom>
          <a:noFill/>
          <a:ln w="9525">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276225">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en-US" altLang="zh-CN" sz="3200" b="1">
                <a:latin typeface="Times New Roman" panose="02020603050405020304" pitchFamily="18" charset="0"/>
                <a:ea typeface="宋体" panose="02010600030101010101" pitchFamily="2" charset="-122"/>
              </a:rPr>
              <a:t>   </a:t>
            </a:r>
            <a:r>
              <a:rPr lang="zh-CN" altLang="en-US" sz="3200" b="1">
                <a:latin typeface="Times New Roman" panose="02020603050405020304" pitchFamily="18" charset="0"/>
                <a:ea typeface="宋体" panose="02010600030101010101" pitchFamily="2" charset="-122"/>
              </a:rPr>
              <a:t>当在另外一个类中用类</a:t>
            </a:r>
            <a:r>
              <a:rPr lang="en-US" altLang="zh-CN" sz="3200" b="1">
                <a:latin typeface="Times New Roman" panose="02020603050405020304" pitchFamily="18" charset="0"/>
                <a:ea typeface="宋体" panose="02010600030101010101" pitchFamily="2" charset="-122"/>
                <a:cs typeface="Times New Roman" panose="02020603050405020304" pitchFamily="18" charset="0"/>
              </a:rPr>
              <a:t>Tom</a:t>
            </a:r>
            <a:r>
              <a:rPr lang="zh-CN" altLang="en-US" sz="3200" b="1">
                <a:latin typeface="Times New Roman" panose="02020603050405020304" pitchFamily="18" charset="0"/>
                <a:ea typeface="宋体" panose="02010600030101010101" pitchFamily="2" charset="-122"/>
              </a:rPr>
              <a:t>创建了一个对象后，</a:t>
            </a:r>
            <a:r>
              <a:rPr lang="zh-CN" altLang="en-US" sz="3200" b="1">
                <a:solidFill>
                  <a:srgbClr val="FF0000"/>
                </a:solidFill>
                <a:latin typeface="Times New Roman" panose="02020603050405020304" pitchFamily="18" charset="0"/>
                <a:ea typeface="宋体" panose="02010600030101010101" pitchFamily="2" charset="-122"/>
              </a:rPr>
              <a:t>该对象不能访问自己的私有变量</a:t>
            </a:r>
            <a:r>
              <a:rPr lang="zh-CN" altLang="en-US" sz="3200" b="1">
                <a:solidFill>
                  <a:srgbClr val="FF0000"/>
                </a:solidFill>
                <a:latin typeface="Arial" panose="020B0604020202020204" pitchFamily="34" charset="0"/>
                <a:ea typeface="宋体" panose="02010600030101010101" pitchFamily="2" charset="-122"/>
              </a:rPr>
              <a:t>和方法</a:t>
            </a:r>
            <a:r>
              <a:rPr lang="zh-CN" altLang="en-US" sz="3200" b="1">
                <a:latin typeface="Times New Roman" panose="02020603050405020304" pitchFamily="18" charset="0"/>
                <a:ea typeface="宋体" panose="02010600030101010101" pitchFamily="2" charset="-122"/>
              </a:rPr>
              <a:t>。</a:t>
            </a:r>
          </a:p>
        </p:txBody>
      </p:sp>
      <p:sp>
        <p:nvSpPr>
          <p:cNvPr id="109573" name="Rectangle 2"/>
          <p:cNvSpPr>
            <a:spLocks noChangeArrowheads="1"/>
          </p:cNvSpPr>
          <p:nvPr/>
        </p:nvSpPr>
        <p:spPr bwMode="auto">
          <a:xfrm>
            <a:off x="611188" y="1412875"/>
            <a:ext cx="6804025"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76225">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zh-CN" altLang="en-US" sz="2800" b="1">
                <a:latin typeface="Arial" panose="020B0604020202020204" pitchFamily="34" charset="0"/>
                <a:ea typeface="宋体" panose="02010600030101010101" pitchFamily="2" charset="-122"/>
              </a:rPr>
              <a:t>如：</a:t>
            </a:r>
            <a:r>
              <a:rPr lang="en-US" altLang="zh-CN" sz="2800" b="1">
                <a:latin typeface="Arial" panose="020B0604020202020204" pitchFamily="34" charset="0"/>
                <a:ea typeface="宋体" panose="02010600030101010101" pitchFamily="2" charset="-122"/>
                <a:cs typeface="Times New Roman" panose="02020603050405020304" pitchFamily="18" charset="0"/>
              </a:rPr>
              <a:t>class  Tom</a:t>
            </a:r>
          </a:p>
          <a:p>
            <a:pPr>
              <a:spcBef>
                <a:spcPct val="0"/>
              </a:spcBef>
              <a:buClrTx/>
              <a:buSzTx/>
              <a:buFontTx/>
              <a:buNone/>
            </a:pPr>
            <a:r>
              <a:rPr lang="en-US" altLang="zh-CN" sz="2800" b="1">
                <a:latin typeface="Arial" panose="020B0604020202020204" pitchFamily="34" charset="0"/>
                <a:ea typeface="宋体" panose="02010600030101010101" pitchFamily="2" charset="-122"/>
                <a:cs typeface="Times New Roman" panose="02020603050405020304" pitchFamily="18" charset="0"/>
              </a:rPr>
              <a:t>       { private int weight</a:t>
            </a:r>
            <a:r>
              <a:rPr lang="zh-CN" altLang="en-US" sz="2800" b="1">
                <a:latin typeface="Arial" panose="020B0604020202020204" pitchFamily="34" charset="0"/>
                <a:ea typeface="宋体" panose="02010600030101010101" pitchFamily="2" charset="-122"/>
              </a:rPr>
              <a:t>； </a:t>
            </a:r>
          </a:p>
          <a:p>
            <a:pPr>
              <a:spcBef>
                <a:spcPct val="0"/>
              </a:spcBef>
              <a:buClrTx/>
              <a:buSzTx/>
              <a:buFontTx/>
              <a:buNone/>
            </a:pPr>
            <a:r>
              <a:rPr lang="zh-CN" altLang="en-US" sz="2800" b="1">
                <a:latin typeface="Arial" panose="020B0604020202020204" pitchFamily="34" charset="0"/>
                <a:ea typeface="宋体" panose="02010600030101010101" pitchFamily="2" charset="-122"/>
              </a:rPr>
              <a:t>          </a:t>
            </a:r>
            <a:r>
              <a:rPr lang="en-US" altLang="zh-CN" sz="2800" b="1">
                <a:latin typeface="Arial" panose="020B0604020202020204" pitchFamily="34" charset="0"/>
                <a:ea typeface="宋体" panose="02010600030101010101" pitchFamily="2" charset="-122"/>
              </a:rPr>
              <a:t>private int  f(int a</a:t>
            </a:r>
            <a:r>
              <a:rPr lang="zh-CN" altLang="en-US" sz="2800" b="1">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int b)</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a:t>
            </a:r>
            <a:endParaRPr lang="en-US" altLang="zh-CN" sz="2800">
              <a:solidFill>
                <a:schemeClr val="accent2"/>
              </a:solidFill>
              <a:latin typeface="Arial" panose="020B0604020202020204" pitchFamily="34" charset="0"/>
              <a:ea typeface="宋体" panose="02010600030101010101" pitchFamily="2" charset="-122"/>
            </a:endParaRPr>
          </a:p>
        </p:txBody>
      </p:sp>
      <p:sp>
        <p:nvSpPr>
          <p:cNvPr id="7" name="AutoShape 18"/>
          <p:cNvSpPr>
            <a:spLocks noChangeArrowheads="1"/>
          </p:cNvSpPr>
          <p:nvPr/>
        </p:nvSpPr>
        <p:spPr bwMode="auto">
          <a:xfrm>
            <a:off x="2786063" y="338138"/>
            <a:ext cx="2952750" cy="647700"/>
          </a:xfrm>
          <a:prstGeom prst="wedgeRoundRectCallout">
            <a:avLst>
              <a:gd name="adj1" fmla="val -81829"/>
              <a:gd name="adj2" fmla="val -5148"/>
              <a:gd name="adj3" fmla="val 16667"/>
            </a:avLst>
          </a:prstGeom>
          <a:solidFill>
            <a:srgbClr val="FFCCFF"/>
          </a:solidFill>
          <a:ln w="9525">
            <a:solidFill>
              <a:schemeClr val="tx1"/>
            </a:solidFill>
            <a:miter lim="800000"/>
            <a:headEnd/>
            <a:tailEnd/>
          </a:ln>
        </p:spPr>
        <p:txBody>
          <a:bodyP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2800" b="1">
                <a:latin typeface="Arial" panose="020B0604020202020204" pitchFamily="34" charset="0"/>
                <a:ea typeface="宋体" panose="02010600030101010101" pitchFamily="2" charset="-122"/>
              </a:rPr>
              <a:t>私有访问控制符</a:t>
            </a:r>
          </a:p>
        </p:txBody>
      </p:sp>
      <p:sp>
        <p:nvSpPr>
          <p:cNvPr id="11" name="标题 2"/>
          <p:cNvSpPr txBox="1">
            <a:spLocks/>
          </p:cNvSpPr>
          <p:nvPr/>
        </p:nvSpPr>
        <p:spPr>
          <a:xfrm>
            <a:off x="147638" y="298450"/>
            <a:ext cx="8229600" cy="1143000"/>
          </a:xfrm>
          <a:prstGeom prst="rect">
            <a:avLst/>
          </a:prstGeom>
        </p:spPr>
        <p:txBody>
          <a:bodyPr/>
          <a:lstStyle>
            <a:lvl1pPr algn="l" rtl="0" eaLnBrk="0" fontAlgn="base" hangingPunct="0">
              <a:spcBef>
                <a:spcPct val="0"/>
              </a:spcBef>
              <a:spcAft>
                <a:spcPct val="0"/>
              </a:spcAft>
              <a:defRPr sz="3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30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30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30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3000" b="1">
                <a:solidFill>
                  <a:schemeClr val="tx2"/>
                </a:solidFill>
                <a:latin typeface="Lucida Sans Unicode" panose="020B0602030504020204" pitchFamily="34" charset="0"/>
                <a:ea typeface="黑体" panose="02010609060101010101" pitchFamily="49" charset="-122"/>
              </a:defRPr>
            </a:lvl5pPr>
            <a:lvl6pPr marL="3429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6pPr>
            <a:lvl7pPr marL="6858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7pPr>
            <a:lvl8pPr marL="10287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8pPr>
            <a:lvl9pPr marL="13716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9pPr>
            <a:extLst/>
          </a:lstStyle>
          <a:p>
            <a:pPr>
              <a:defRPr/>
            </a:pPr>
            <a:r>
              <a:rPr lang="en-US" altLang="zh-CN" smtClean="0"/>
              <a:t>private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99384"/>
                                        </p:tgtEl>
                                        <p:attrNameLst>
                                          <p:attrName>style.visibility</p:attrName>
                                        </p:attrNameLst>
                                      </p:cBhvr>
                                      <p:to>
                                        <p:strVal val="visible"/>
                                      </p:to>
                                    </p:set>
                                    <p:animEffect transition="in" filter="barn(inHorizontal)">
                                      <p:cBhvr>
                                        <p:cTn id="22" dur="500"/>
                                        <p:tgtEl>
                                          <p:spTgt spid="399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4" grpId="0" animBg="1"/>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ChangeArrowheads="1"/>
          </p:cNvSpPr>
          <p:nvPr/>
        </p:nvSpPr>
        <p:spPr bwMode="auto">
          <a:xfrm>
            <a:off x="611188" y="1412875"/>
            <a:ext cx="680402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76225">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zh-CN" altLang="en-US" sz="2800" b="1">
                <a:latin typeface="Arial" panose="020B0604020202020204" pitchFamily="34" charset="0"/>
                <a:ea typeface="宋体" panose="02010600030101010101" pitchFamily="2" charset="-122"/>
              </a:rPr>
              <a:t>如：</a:t>
            </a:r>
            <a:r>
              <a:rPr lang="en-US" altLang="zh-CN" sz="2800" b="1">
                <a:latin typeface="Arial" panose="020B0604020202020204" pitchFamily="34" charset="0"/>
                <a:ea typeface="宋体" panose="02010600030101010101" pitchFamily="2" charset="-122"/>
                <a:cs typeface="Times New Roman" panose="02020603050405020304" pitchFamily="18" charset="0"/>
              </a:rPr>
              <a:t>class  Tom</a:t>
            </a:r>
          </a:p>
          <a:p>
            <a:pPr>
              <a:spcBef>
                <a:spcPct val="0"/>
              </a:spcBef>
              <a:buClrTx/>
              <a:buSzTx/>
              <a:buFontTx/>
              <a:buNone/>
            </a:pPr>
            <a:r>
              <a:rPr lang="en-US" altLang="zh-CN" sz="2800" b="1">
                <a:latin typeface="Arial" panose="020B0604020202020204" pitchFamily="34" charset="0"/>
                <a:ea typeface="宋体" panose="02010600030101010101" pitchFamily="2" charset="-122"/>
                <a:cs typeface="Times New Roman" panose="02020603050405020304" pitchFamily="18" charset="0"/>
              </a:rPr>
              <a:t>       { private int </a:t>
            </a:r>
            <a:r>
              <a:rPr lang="en-US" altLang="zh-CN" sz="2800" b="1">
                <a:solidFill>
                  <a:srgbClr val="6600FF"/>
                </a:solidFill>
                <a:latin typeface="Arial" panose="020B0604020202020204" pitchFamily="34" charset="0"/>
                <a:ea typeface="宋体" panose="02010600030101010101" pitchFamily="2" charset="-122"/>
                <a:cs typeface="Times New Roman" panose="02020603050405020304" pitchFamily="18" charset="0"/>
              </a:rPr>
              <a:t>weight</a:t>
            </a:r>
            <a:r>
              <a:rPr lang="zh-CN" altLang="en-US" sz="2800" b="1">
                <a:latin typeface="Arial" panose="020B0604020202020204" pitchFamily="34" charset="0"/>
                <a:ea typeface="宋体" panose="02010600030101010101" pitchFamily="2" charset="-122"/>
              </a:rPr>
              <a:t>； </a:t>
            </a:r>
          </a:p>
          <a:p>
            <a:pPr>
              <a:spcBef>
                <a:spcPct val="0"/>
              </a:spcBef>
              <a:buClrTx/>
              <a:buSzTx/>
              <a:buFontTx/>
              <a:buNone/>
            </a:pPr>
            <a:r>
              <a:rPr lang="zh-CN" altLang="en-US" sz="2800" b="1">
                <a:latin typeface="Arial" panose="020B0604020202020204" pitchFamily="34" charset="0"/>
                <a:ea typeface="宋体" panose="02010600030101010101" pitchFamily="2" charset="-122"/>
              </a:rPr>
              <a:t>          </a:t>
            </a:r>
            <a:r>
              <a:rPr lang="en-US" altLang="zh-CN" sz="2800" b="1">
                <a:latin typeface="Arial" panose="020B0604020202020204" pitchFamily="34" charset="0"/>
                <a:ea typeface="宋体" panose="02010600030101010101" pitchFamily="2" charset="-122"/>
              </a:rPr>
              <a:t>private int  </a:t>
            </a:r>
            <a:r>
              <a:rPr lang="en-US" altLang="zh-CN" sz="2800" b="1">
                <a:solidFill>
                  <a:srgbClr val="6600FF"/>
                </a:solidFill>
                <a:latin typeface="Arial" panose="020B0604020202020204" pitchFamily="34" charset="0"/>
                <a:ea typeface="宋体" panose="02010600030101010101" pitchFamily="2" charset="-122"/>
              </a:rPr>
              <a:t>f</a:t>
            </a:r>
            <a:r>
              <a:rPr lang="en-US" altLang="zh-CN" sz="2800" b="1">
                <a:latin typeface="Arial" panose="020B0604020202020204" pitchFamily="34" charset="0"/>
                <a:ea typeface="宋体" panose="02010600030101010101" pitchFamily="2" charset="-122"/>
              </a:rPr>
              <a:t>(int a</a:t>
            </a:r>
            <a:r>
              <a:rPr lang="zh-CN" altLang="en-US" sz="2800" b="1">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int b)</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a:t>
            </a:r>
            <a:r>
              <a:rPr lang="en-US" altLang="zh-CN" sz="2800">
                <a:solidFill>
                  <a:schemeClr val="accent2"/>
                </a:solidFill>
                <a:latin typeface="Arial" panose="020B0604020202020204" pitchFamily="34" charset="0"/>
                <a:ea typeface="宋体" panose="02010600030101010101" pitchFamily="2" charset="-122"/>
              </a:rPr>
              <a:t>class  Bob</a:t>
            </a:r>
          </a:p>
          <a:p>
            <a:pPr eaLnBrk="1" hangingPunct="1">
              <a:spcBef>
                <a:spcPct val="0"/>
              </a:spcBef>
              <a:buClrTx/>
              <a:buSzTx/>
              <a:buFontTx/>
              <a:buNone/>
            </a:pPr>
            <a:r>
              <a:rPr lang="en-US" altLang="zh-CN" sz="2800">
                <a:solidFill>
                  <a:schemeClr val="accent2"/>
                </a:solidFill>
                <a:latin typeface="Arial" panose="020B0604020202020204" pitchFamily="34" charset="0"/>
                <a:ea typeface="宋体" panose="02010600030101010101" pitchFamily="2" charset="-122"/>
              </a:rPr>
              <a:t>       {   void  g()</a:t>
            </a:r>
          </a:p>
          <a:p>
            <a:pPr eaLnBrk="1" hangingPunct="1">
              <a:spcBef>
                <a:spcPct val="0"/>
              </a:spcBef>
              <a:buClrTx/>
              <a:buSzTx/>
              <a:buFontTx/>
              <a:buNone/>
            </a:pPr>
            <a:r>
              <a:rPr lang="en-US" altLang="zh-CN" sz="2800">
                <a:solidFill>
                  <a:schemeClr val="accent2"/>
                </a:solidFill>
                <a:latin typeface="Arial" panose="020B0604020202020204" pitchFamily="34" charset="0"/>
                <a:ea typeface="宋体" panose="02010600030101010101" pitchFamily="2" charset="-122"/>
              </a:rPr>
              <a:t>           { Tom cat=new Tom()</a:t>
            </a:r>
            <a:r>
              <a:rPr lang="zh-CN" altLang="en-US" sz="2800">
                <a:solidFill>
                  <a:schemeClr val="accent2"/>
                </a:solidFill>
                <a:latin typeface="Arial" panose="020B0604020202020204" pitchFamily="34" charset="0"/>
                <a:ea typeface="宋体" panose="02010600030101010101" pitchFamily="2" charset="-122"/>
              </a:rPr>
              <a:t>；</a:t>
            </a:r>
          </a:p>
          <a:p>
            <a:pPr eaLnBrk="1" hangingPunct="1">
              <a:spcBef>
                <a:spcPct val="0"/>
              </a:spcBef>
              <a:buClrTx/>
              <a:buSzTx/>
              <a:buFontTx/>
              <a:buNone/>
            </a:pPr>
            <a:r>
              <a:rPr lang="zh-CN" altLang="en-US" sz="2800">
                <a:solidFill>
                  <a:schemeClr val="accent2"/>
                </a:solidFill>
                <a:latin typeface="Arial" panose="020B0604020202020204" pitchFamily="34" charset="0"/>
                <a:ea typeface="宋体" panose="02010600030101010101" pitchFamily="2" charset="-122"/>
              </a:rPr>
              <a:t>             </a:t>
            </a:r>
            <a:r>
              <a:rPr lang="en-US" altLang="zh-CN" sz="2800" b="1">
                <a:solidFill>
                  <a:srgbClr val="FF3399"/>
                </a:solidFill>
                <a:latin typeface="Arial" panose="020B0604020202020204" pitchFamily="34" charset="0"/>
                <a:ea typeface="宋体" panose="02010600030101010101" pitchFamily="2" charset="-122"/>
              </a:rPr>
              <a:t>cat.weight=23;</a:t>
            </a:r>
          </a:p>
          <a:p>
            <a:pPr eaLnBrk="1" hangingPunct="1">
              <a:spcBef>
                <a:spcPct val="0"/>
              </a:spcBef>
              <a:buClrTx/>
              <a:buSzTx/>
              <a:buFontTx/>
              <a:buNone/>
            </a:pPr>
            <a:r>
              <a:rPr lang="en-US" altLang="zh-CN" sz="2800" b="1">
                <a:solidFill>
                  <a:srgbClr val="FF3399"/>
                </a:solidFill>
                <a:latin typeface="Arial" panose="020B0604020202020204" pitchFamily="34" charset="0"/>
                <a:ea typeface="宋体" panose="02010600030101010101" pitchFamily="2" charset="-122"/>
              </a:rPr>
              <a:t>             cat.f(3</a:t>
            </a:r>
            <a:r>
              <a:rPr lang="zh-CN" altLang="en-US" sz="2800" b="1">
                <a:solidFill>
                  <a:srgbClr val="FF3399"/>
                </a:solidFill>
                <a:latin typeface="Arial" panose="020B0604020202020204" pitchFamily="34" charset="0"/>
                <a:ea typeface="宋体" panose="02010600030101010101" pitchFamily="2" charset="-122"/>
              </a:rPr>
              <a:t>，</a:t>
            </a:r>
            <a:r>
              <a:rPr lang="en-US" altLang="zh-CN" sz="2800" b="1">
                <a:solidFill>
                  <a:srgbClr val="FF3399"/>
                </a:solidFill>
                <a:latin typeface="Arial" panose="020B0604020202020204" pitchFamily="34" charset="0"/>
                <a:ea typeface="宋体" panose="02010600030101010101" pitchFamily="2" charset="-122"/>
              </a:rPr>
              <a:t>4)</a:t>
            </a:r>
            <a:r>
              <a:rPr lang="zh-CN" altLang="en-US" sz="2800" b="1">
                <a:solidFill>
                  <a:srgbClr val="FF3399"/>
                </a:solidFill>
                <a:latin typeface="Arial" panose="020B0604020202020204" pitchFamily="34" charset="0"/>
                <a:ea typeface="宋体" panose="02010600030101010101" pitchFamily="2" charset="-122"/>
              </a:rPr>
              <a:t>；</a:t>
            </a:r>
          </a:p>
          <a:p>
            <a:pPr eaLnBrk="1" hangingPunct="1">
              <a:spcBef>
                <a:spcPct val="0"/>
              </a:spcBef>
              <a:buClrTx/>
              <a:buSzTx/>
              <a:buFontTx/>
              <a:buNone/>
            </a:pPr>
            <a:r>
              <a:rPr lang="zh-CN" altLang="en-US" sz="2800">
                <a:solidFill>
                  <a:schemeClr val="accent2"/>
                </a:solidFill>
                <a:latin typeface="Arial" panose="020B0604020202020204" pitchFamily="34" charset="0"/>
                <a:ea typeface="宋体" panose="02010600030101010101" pitchFamily="2" charset="-122"/>
              </a:rPr>
              <a:t>         </a:t>
            </a:r>
            <a:r>
              <a:rPr lang="en-US" altLang="zh-CN" sz="2800">
                <a:solidFill>
                  <a:schemeClr val="accent2"/>
                </a:solidFill>
                <a:latin typeface="Arial" panose="020B0604020202020204" pitchFamily="34" charset="0"/>
                <a:ea typeface="宋体" panose="02010600030101010101" pitchFamily="2" charset="-122"/>
              </a:rPr>
              <a:t>}</a:t>
            </a:r>
          </a:p>
        </p:txBody>
      </p:sp>
      <p:sp>
        <p:nvSpPr>
          <p:cNvPr id="556043" name="AutoShape 11"/>
          <p:cNvSpPr>
            <a:spLocks noChangeArrowheads="1"/>
          </p:cNvSpPr>
          <p:nvPr/>
        </p:nvSpPr>
        <p:spPr bwMode="auto">
          <a:xfrm>
            <a:off x="6300788" y="5734050"/>
            <a:ext cx="1584325" cy="576263"/>
          </a:xfrm>
          <a:prstGeom prst="wedgeEllipseCallout">
            <a:avLst>
              <a:gd name="adj1" fmla="val -109718"/>
              <a:gd name="adj2" fmla="val -4819"/>
            </a:avLst>
          </a:prstGeom>
          <a:solidFill>
            <a:srgbClr val="FFFF99"/>
          </a:solidFill>
          <a:ln w="9525">
            <a:solidFill>
              <a:srgbClr val="339966"/>
            </a:solidFill>
            <a:miter lim="800000"/>
            <a:headEnd/>
            <a:tailEnd/>
          </a:ln>
        </p:spPr>
        <p:txBody>
          <a:bodyP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2800">
                <a:solidFill>
                  <a:schemeClr val="accent2"/>
                </a:solidFill>
                <a:latin typeface="Arial" panose="020B0604020202020204" pitchFamily="34" charset="0"/>
                <a:ea typeface="宋体" panose="02010600030101010101" pitchFamily="2" charset="-122"/>
              </a:rPr>
              <a:t>非法</a:t>
            </a:r>
          </a:p>
        </p:txBody>
      </p:sp>
      <p:sp>
        <p:nvSpPr>
          <p:cNvPr id="556049" name="Line 17"/>
          <p:cNvSpPr>
            <a:spLocks noChangeShapeType="1"/>
          </p:cNvSpPr>
          <p:nvPr/>
        </p:nvSpPr>
        <p:spPr bwMode="auto">
          <a:xfrm>
            <a:off x="4643438" y="5300663"/>
            <a:ext cx="504825" cy="576262"/>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6050" name="Line 18"/>
          <p:cNvSpPr>
            <a:spLocks noChangeShapeType="1"/>
          </p:cNvSpPr>
          <p:nvPr/>
        </p:nvSpPr>
        <p:spPr bwMode="auto">
          <a:xfrm flipH="1">
            <a:off x="4716463" y="5300663"/>
            <a:ext cx="360362" cy="504825"/>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6051" name="Line 19"/>
          <p:cNvSpPr>
            <a:spLocks noChangeShapeType="1"/>
          </p:cNvSpPr>
          <p:nvPr/>
        </p:nvSpPr>
        <p:spPr bwMode="auto">
          <a:xfrm>
            <a:off x="4138613" y="5805488"/>
            <a:ext cx="504825" cy="576262"/>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6052" name="Line 20"/>
          <p:cNvSpPr>
            <a:spLocks noChangeShapeType="1"/>
          </p:cNvSpPr>
          <p:nvPr/>
        </p:nvSpPr>
        <p:spPr bwMode="auto">
          <a:xfrm flipH="1">
            <a:off x="4211638" y="5805488"/>
            <a:ext cx="360362" cy="504825"/>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556034">
                                            <p:txEl>
                                              <p:pRg st="6" end="6"/>
                                            </p:txEl>
                                          </p:spTgt>
                                        </p:tgtEl>
                                        <p:attrNameLst>
                                          <p:attrName>style.visibility</p:attrName>
                                        </p:attrNameLst>
                                      </p:cBhvr>
                                      <p:to>
                                        <p:strVal val="visible"/>
                                      </p:to>
                                    </p:set>
                                    <p:animEffect transition="in" filter="barn(inHorizontal)">
                                      <p:cBhvr>
                                        <p:cTn id="7" dur="500"/>
                                        <p:tgtEl>
                                          <p:spTgt spid="556034">
                                            <p:txEl>
                                              <p:pRg st="6" end="6"/>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556034">
                                            <p:txEl>
                                              <p:pRg st="7" end="7"/>
                                            </p:txEl>
                                          </p:spTgt>
                                        </p:tgtEl>
                                        <p:attrNameLst>
                                          <p:attrName>style.visibility</p:attrName>
                                        </p:attrNameLst>
                                      </p:cBhvr>
                                      <p:to>
                                        <p:strVal val="visible"/>
                                      </p:to>
                                    </p:set>
                                    <p:animEffect transition="in" filter="barn(inHorizontal)">
                                      <p:cBhvr>
                                        <p:cTn id="10" dur="500"/>
                                        <p:tgtEl>
                                          <p:spTgt spid="556034">
                                            <p:txEl>
                                              <p:pRg st="7" end="7"/>
                                            </p:txEl>
                                          </p:spTgt>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556034">
                                            <p:txEl>
                                              <p:pRg st="8" end="8"/>
                                            </p:txEl>
                                          </p:spTgt>
                                        </p:tgtEl>
                                        <p:attrNameLst>
                                          <p:attrName>style.visibility</p:attrName>
                                        </p:attrNameLst>
                                      </p:cBhvr>
                                      <p:to>
                                        <p:strVal val="visible"/>
                                      </p:to>
                                    </p:set>
                                    <p:animEffect transition="in" filter="barn(inHorizontal)">
                                      <p:cBhvr>
                                        <p:cTn id="13" dur="500"/>
                                        <p:tgtEl>
                                          <p:spTgt spid="556034">
                                            <p:txEl>
                                              <p:pRg st="8" end="8"/>
                                            </p:txEl>
                                          </p:spTgt>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556034">
                                            <p:txEl>
                                              <p:pRg st="9" end="9"/>
                                            </p:txEl>
                                          </p:spTgt>
                                        </p:tgtEl>
                                        <p:attrNameLst>
                                          <p:attrName>style.visibility</p:attrName>
                                        </p:attrNameLst>
                                      </p:cBhvr>
                                      <p:to>
                                        <p:strVal val="visible"/>
                                      </p:to>
                                    </p:set>
                                    <p:animEffect transition="in" filter="barn(inHorizontal)">
                                      <p:cBhvr>
                                        <p:cTn id="16" dur="500"/>
                                        <p:tgtEl>
                                          <p:spTgt spid="556034">
                                            <p:txEl>
                                              <p:pRg st="9" end="9"/>
                                            </p:txEl>
                                          </p:spTgt>
                                        </p:tgtEl>
                                      </p:cBhvr>
                                    </p:animEffect>
                                  </p:childTnLst>
                                </p:cTn>
                              </p:par>
                              <p:par>
                                <p:cTn id="17" presetID="16" presetClass="entr" presetSubtype="26" fill="hold" grpId="0" nodeType="withEffect">
                                  <p:stCondLst>
                                    <p:cond delay="0"/>
                                  </p:stCondLst>
                                  <p:childTnLst>
                                    <p:set>
                                      <p:cBhvr>
                                        <p:cTn id="18" dur="1" fill="hold">
                                          <p:stCondLst>
                                            <p:cond delay="0"/>
                                          </p:stCondLst>
                                        </p:cTn>
                                        <p:tgtEl>
                                          <p:spTgt spid="556034">
                                            <p:txEl>
                                              <p:pRg st="10" end="10"/>
                                            </p:txEl>
                                          </p:spTgt>
                                        </p:tgtEl>
                                        <p:attrNameLst>
                                          <p:attrName>style.visibility</p:attrName>
                                        </p:attrNameLst>
                                      </p:cBhvr>
                                      <p:to>
                                        <p:strVal val="visible"/>
                                      </p:to>
                                    </p:set>
                                    <p:animEffect transition="in" filter="barn(inHorizontal)">
                                      <p:cBhvr>
                                        <p:cTn id="19" dur="500"/>
                                        <p:tgtEl>
                                          <p:spTgt spid="556034">
                                            <p:txEl>
                                              <p:pRg st="10" end="10"/>
                                            </p:txEl>
                                          </p:spTgt>
                                        </p:tgtEl>
                                      </p:cBhvr>
                                    </p:animEffect>
                                  </p:childTnLst>
                                </p:cTn>
                              </p:par>
                              <p:par>
                                <p:cTn id="20" presetID="16" presetClass="entr" presetSubtype="26" fill="hold" grpId="0" nodeType="withEffect">
                                  <p:stCondLst>
                                    <p:cond delay="0"/>
                                  </p:stCondLst>
                                  <p:childTnLst>
                                    <p:set>
                                      <p:cBhvr>
                                        <p:cTn id="21" dur="1" fill="hold">
                                          <p:stCondLst>
                                            <p:cond delay="0"/>
                                          </p:stCondLst>
                                        </p:cTn>
                                        <p:tgtEl>
                                          <p:spTgt spid="556034">
                                            <p:txEl>
                                              <p:pRg st="11" end="11"/>
                                            </p:txEl>
                                          </p:spTgt>
                                        </p:tgtEl>
                                        <p:attrNameLst>
                                          <p:attrName>style.visibility</p:attrName>
                                        </p:attrNameLst>
                                      </p:cBhvr>
                                      <p:to>
                                        <p:strVal val="visible"/>
                                      </p:to>
                                    </p:set>
                                    <p:animEffect transition="in" filter="barn(inHorizontal)">
                                      <p:cBhvr>
                                        <p:cTn id="22" dur="500"/>
                                        <p:tgtEl>
                                          <p:spTgt spid="556034">
                                            <p:txEl>
                                              <p:pRg st="11" end="1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56050"/>
                                        </p:tgtEl>
                                        <p:attrNameLst>
                                          <p:attrName>style.visibility</p:attrName>
                                        </p:attrNameLst>
                                      </p:cBhvr>
                                      <p:to>
                                        <p:strVal val="visible"/>
                                      </p:to>
                                    </p:set>
                                    <p:animEffect transition="in" filter="wipe(up)">
                                      <p:cBhvr>
                                        <p:cTn id="27" dur="500"/>
                                        <p:tgtEl>
                                          <p:spTgt spid="556050"/>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56049"/>
                                        </p:tgtEl>
                                        <p:attrNameLst>
                                          <p:attrName>style.visibility</p:attrName>
                                        </p:attrNameLst>
                                      </p:cBhvr>
                                      <p:to>
                                        <p:strVal val="visible"/>
                                      </p:to>
                                    </p:set>
                                    <p:animEffect transition="in" filter="wipe(left)">
                                      <p:cBhvr>
                                        <p:cTn id="31" dur="500"/>
                                        <p:tgtEl>
                                          <p:spTgt spid="55604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556052"/>
                                        </p:tgtEl>
                                        <p:attrNameLst>
                                          <p:attrName>style.visibility</p:attrName>
                                        </p:attrNameLst>
                                      </p:cBhvr>
                                      <p:to>
                                        <p:strVal val="visible"/>
                                      </p:to>
                                    </p:set>
                                    <p:animEffect transition="in" filter="wipe(up)">
                                      <p:cBhvr>
                                        <p:cTn id="36" dur="500"/>
                                        <p:tgtEl>
                                          <p:spTgt spid="556052"/>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556051"/>
                                        </p:tgtEl>
                                        <p:attrNameLst>
                                          <p:attrName>style.visibility</p:attrName>
                                        </p:attrNameLst>
                                      </p:cBhvr>
                                      <p:to>
                                        <p:strVal val="visible"/>
                                      </p:to>
                                    </p:set>
                                    <p:animEffect transition="in" filter="wipe(left)">
                                      <p:cBhvr>
                                        <p:cTn id="40" dur="500"/>
                                        <p:tgtEl>
                                          <p:spTgt spid="55605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556043"/>
                                        </p:tgtEl>
                                        <p:attrNameLst>
                                          <p:attrName>style.visibility</p:attrName>
                                        </p:attrNameLst>
                                      </p:cBhvr>
                                      <p:to>
                                        <p:strVal val="visible"/>
                                      </p:to>
                                    </p:set>
                                    <p:animEffect transition="in" filter="wipe(right)">
                                      <p:cBhvr>
                                        <p:cTn id="45" dur="500"/>
                                        <p:tgtEl>
                                          <p:spTgt spid="556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4" grpId="0" build="p"/>
      <p:bldP spid="556043" grpId="0" animBg="1"/>
      <p:bldP spid="556049" grpId="0" animBg="1"/>
      <p:bldP spid="556050" grpId="0" animBg="1"/>
      <p:bldP spid="556051" grpId="0" animBg="1"/>
      <p:bldP spid="55605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3" name="Rectangle 3"/>
          <p:cNvSpPr>
            <a:spLocks noChangeArrowheads="1"/>
          </p:cNvSpPr>
          <p:nvPr/>
        </p:nvSpPr>
        <p:spPr bwMode="auto">
          <a:xfrm>
            <a:off x="611188" y="1412875"/>
            <a:ext cx="680402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76225">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zh-CN" altLang="en-US" sz="2800" b="1">
                <a:latin typeface="Arial" panose="020B0604020202020204" pitchFamily="34" charset="0"/>
                <a:ea typeface="宋体" panose="02010600030101010101" pitchFamily="2" charset="-122"/>
              </a:rPr>
              <a:t>如：</a:t>
            </a:r>
            <a:r>
              <a:rPr lang="en-US" altLang="zh-CN" sz="2800" b="1">
                <a:latin typeface="Arial" panose="020B0604020202020204" pitchFamily="34" charset="0"/>
                <a:ea typeface="宋体" panose="02010600030101010101" pitchFamily="2" charset="-122"/>
                <a:cs typeface="Times New Roman" panose="02020603050405020304" pitchFamily="18" charset="0"/>
              </a:rPr>
              <a:t>class  Tom</a:t>
            </a:r>
          </a:p>
          <a:p>
            <a:pPr>
              <a:spcBef>
                <a:spcPct val="0"/>
              </a:spcBef>
              <a:buClrTx/>
              <a:buSzTx/>
              <a:buFontTx/>
              <a:buNone/>
            </a:pPr>
            <a:r>
              <a:rPr lang="en-US" altLang="zh-CN" sz="2800" b="1">
                <a:latin typeface="Arial" panose="020B0604020202020204" pitchFamily="34" charset="0"/>
                <a:ea typeface="宋体" panose="02010600030101010101" pitchFamily="2" charset="-122"/>
                <a:cs typeface="Times New Roman" panose="02020603050405020304" pitchFamily="18" charset="0"/>
              </a:rPr>
              <a:t>       {      int  weight</a:t>
            </a:r>
            <a:r>
              <a:rPr lang="zh-CN" altLang="en-US" sz="2800" b="1">
                <a:latin typeface="Arial" panose="020B0604020202020204" pitchFamily="34" charset="0"/>
                <a:ea typeface="宋体" panose="02010600030101010101" pitchFamily="2" charset="-122"/>
              </a:rPr>
              <a:t>； </a:t>
            </a:r>
          </a:p>
          <a:p>
            <a:pPr>
              <a:spcBef>
                <a:spcPct val="0"/>
              </a:spcBef>
              <a:buClrTx/>
              <a:buSzTx/>
              <a:buFontTx/>
              <a:buNone/>
            </a:pPr>
            <a:r>
              <a:rPr lang="zh-CN" altLang="en-US" sz="2800" b="1">
                <a:latin typeface="Arial" panose="020B0604020202020204" pitchFamily="34" charset="0"/>
                <a:ea typeface="宋体" panose="02010600030101010101" pitchFamily="2" charset="-122"/>
              </a:rPr>
              <a:t>              </a:t>
            </a:r>
            <a:r>
              <a:rPr lang="en-US" altLang="zh-CN" sz="2800" b="1">
                <a:latin typeface="Arial" panose="020B0604020202020204" pitchFamily="34" charset="0"/>
                <a:ea typeface="宋体" panose="02010600030101010101" pitchFamily="2" charset="-122"/>
              </a:rPr>
              <a:t>int   f(int a</a:t>
            </a:r>
            <a:r>
              <a:rPr lang="zh-CN" altLang="en-US" sz="2800" b="1">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int b)</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a:t>
            </a:r>
            <a:r>
              <a:rPr lang="en-US" altLang="zh-CN" sz="2800">
                <a:solidFill>
                  <a:schemeClr val="accent2"/>
                </a:solidFill>
                <a:latin typeface="Arial" panose="020B0604020202020204" pitchFamily="34" charset="0"/>
                <a:ea typeface="宋体" panose="02010600030101010101" pitchFamily="2" charset="-122"/>
              </a:rPr>
              <a:t>class  Bob</a:t>
            </a:r>
          </a:p>
          <a:p>
            <a:pPr eaLnBrk="1" hangingPunct="1">
              <a:spcBef>
                <a:spcPct val="0"/>
              </a:spcBef>
              <a:buClrTx/>
              <a:buSzTx/>
              <a:buFontTx/>
              <a:buNone/>
            </a:pPr>
            <a:r>
              <a:rPr lang="en-US" altLang="zh-CN" sz="2800">
                <a:solidFill>
                  <a:schemeClr val="accent2"/>
                </a:solidFill>
                <a:latin typeface="Arial" panose="020B0604020202020204" pitchFamily="34" charset="0"/>
                <a:ea typeface="宋体" panose="02010600030101010101" pitchFamily="2" charset="-122"/>
              </a:rPr>
              <a:t>       {   void  g()</a:t>
            </a:r>
          </a:p>
          <a:p>
            <a:pPr eaLnBrk="1" hangingPunct="1">
              <a:spcBef>
                <a:spcPct val="0"/>
              </a:spcBef>
              <a:buClrTx/>
              <a:buSzTx/>
              <a:buFontTx/>
              <a:buNone/>
            </a:pPr>
            <a:r>
              <a:rPr lang="en-US" altLang="zh-CN" sz="2800">
                <a:solidFill>
                  <a:schemeClr val="accent2"/>
                </a:solidFill>
                <a:latin typeface="Arial" panose="020B0604020202020204" pitchFamily="34" charset="0"/>
                <a:ea typeface="宋体" panose="02010600030101010101" pitchFamily="2" charset="-122"/>
              </a:rPr>
              <a:t>           { Tom cat=new Tom()</a:t>
            </a:r>
            <a:r>
              <a:rPr lang="zh-CN" altLang="en-US" sz="2800">
                <a:solidFill>
                  <a:schemeClr val="accent2"/>
                </a:solidFill>
                <a:latin typeface="Arial" panose="020B0604020202020204" pitchFamily="34" charset="0"/>
                <a:ea typeface="宋体" panose="02010600030101010101" pitchFamily="2" charset="-122"/>
              </a:rPr>
              <a:t>；</a:t>
            </a:r>
          </a:p>
          <a:p>
            <a:pPr eaLnBrk="1" hangingPunct="1">
              <a:spcBef>
                <a:spcPct val="0"/>
              </a:spcBef>
              <a:buClrTx/>
              <a:buSzTx/>
              <a:buFontTx/>
              <a:buNone/>
            </a:pPr>
            <a:r>
              <a:rPr lang="zh-CN" altLang="en-US" sz="2800">
                <a:solidFill>
                  <a:schemeClr val="accent2"/>
                </a:solidFill>
                <a:latin typeface="Arial" panose="020B0604020202020204" pitchFamily="34" charset="0"/>
                <a:ea typeface="宋体" panose="02010600030101010101" pitchFamily="2" charset="-122"/>
              </a:rPr>
              <a:t>             </a:t>
            </a:r>
            <a:r>
              <a:rPr lang="en-US" altLang="zh-CN" sz="2800">
                <a:solidFill>
                  <a:schemeClr val="accent2"/>
                </a:solidFill>
                <a:latin typeface="Arial" panose="020B0604020202020204" pitchFamily="34" charset="0"/>
                <a:ea typeface="宋体" panose="02010600030101010101" pitchFamily="2" charset="-122"/>
              </a:rPr>
              <a:t>cat.weight=23;</a:t>
            </a:r>
          </a:p>
          <a:p>
            <a:pPr eaLnBrk="1" hangingPunct="1">
              <a:spcBef>
                <a:spcPct val="0"/>
              </a:spcBef>
              <a:buClrTx/>
              <a:buSzTx/>
              <a:buFontTx/>
              <a:buNone/>
            </a:pPr>
            <a:r>
              <a:rPr lang="en-US" altLang="zh-CN" sz="2800">
                <a:solidFill>
                  <a:schemeClr val="accent2"/>
                </a:solidFill>
                <a:latin typeface="Arial" panose="020B0604020202020204" pitchFamily="34" charset="0"/>
                <a:ea typeface="宋体" panose="02010600030101010101" pitchFamily="2" charset="-122"/>
              </a:rPr>
              <a:t>             cat.f(3</a:t>
            </a:r>
            <a:r>
              <a:rPr lang="zh-CN" altLang="en-US" sz="2800">
                <a:solidFill>
                  <a:schemeClr val="accent2"/>
                </a:solidFill>
                <a:latin typeface="Arial" panose="020B0604020202020204" pitchFamily="34" charset="0"/>
                <a:ea typeface="宋体" panose="02010600030101010101" pitchFamily="2" charset="-122"/>
              </a:rPr>
              <a:t>，</a:t>
            </a:r>
            <a:r>
              <a:rPr lang="en-US" altLang="zh-CN" sz="2800">
                <a:solidFill>
                  <a:schemeClr val="accent2"/>
                </a:solidFill>
                <a:latin typeface="Arial" panose="020B0604020202020204" pitchFamily="34" charset="0"/>
                <a:ea typeface="宋体" panose="02010600030101010101" pitchFamily="2" charset="-122"/>
              </a:rPr>
              <a:t>4)</a:t>
            </a:r>
            <a:r>
              <a:rPr lang="zh-CN" altLang="en-US" sz="2800">
                <a:solidFill>
                  <a:schemeClr val="accent2"/>
                </a:solidFill>
                <a:latin typeface="Arial" panose="020B0604020202020204" pitchFamily="34" charset="0"/>
                <a:ea typeface="宋体" panose="02010600030101010101" pitchFamily="2" charset="-122"/>
              </a:rPr>
              <a:t>；</a:t>
            </a:r>
          </a:p>
          <a:p>
            <a:pPr eaLnBrk="1" hangingPunct="1">
              <a:spcBef>
                <a:spcPct val="0"/>
              </a:spcBef>
              <a:buClrTx/>
              <a:buSzTx/>
              <a:buFontTx/>
              <a:buNone/>
            </a:pPr>
            <a:r>
              <a:rPr lang="zh-CN" altLang="en-US" sz="2800">
                <a:solidFill>
                  <a:schemeClr val="accent2"/>
                </a:solidFill>
                <a:latin typeface="Arial" panose="020B0604020202020204" pitchFamily="34" charset="0"/>
                <a:ea typeface="宋体" panose="02010600030101010101" pitchFamily="2" charset="-122"/>
              </a:rPr>
              <a:t>         </a:t>
            </a:r>
            <a:r>
              <a:rPr lang="en-US" altLang="zh-CN" sz="2800">
                <a:solidFill>
                  <a:schemeClr val="accent2"/>
                </a:solidFill>
                <a:latin typeface="Arial" panose="020B0604020202020204" pitchFamily="34" charset="0"/>
                <a:ea typeface="宋体" panose="02010600030101010101" pitchFamily="2" charset="-122"/>
              </a:rPr>
              <a:t>}</a:t>
            </a:r>
          </a:p>
        </p:txBody>
      </p:sp>
      <p:grpSp>
        <p:nvGrpSpPr>
          <p:cNvPr id="2" name="Group 4"/>
          <p:cNvGrpSpPr>
            <a:grpSpLocks/>
          </p:cNvGrpSpPr>
          <p:nvPr/>
        </p:nvGrpSpPr>
        <p:grpSpPr bwMode="auto">
          <a:xfrm>
            <a:off x="2916238" y="1052513"/>
            <a:ext cx="4752975" cy="1368425"/>
            <a:chOff x="2154" y="2069"/>
            <a:chExt cx="2994" cy="862"/>
          </a:xfrm>
        </p:grpSpPr>
        <p:sp>
          <p:nvSpPr>
            <p:cNvPr id="111624" name="AutoShape 5"/>
            <p:cNvSpPr>
              <a:spLocks noChangeArrowheads="1"/>
            </p:cNvSpPr>
            <p:nvPr/>
          </p:nvSpPr>
          <p:spPr bwMode="auto">
            <a:xfrm>
              <a:off x="3470" y="2069"/>
              <a:ext cx="1678" cy="590"/>
            </a:xfrm>
            <a:prstGeom prst="wedgeRoundRectCallout">
              <a:avLst>
                <a:gd name="adj1" fmla="val -81704"/>
                <a:gd name="adj2" fmla="val 53898"/>
                <a:gd name="adj3" fmla="val 16667"/>
              </a:avLst>
            </a:prstGeom>
            <a:solidFill>
              <a:srgbClr val="F9F9E3"/>
            </a:solidFill>
            <a:ln w="9525">
              <a:solidFill>
                <a:schemeClr val="tx1"/>
              </a:solidFill>
              <a:miter lim="800000"/>
              <a:headEnd/>
              <a:tailEnd/>
            </a:ln>
          </p:spPr>
          <p:txBody>
            <a:bodyP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2800">
                  <a:latin typeface="Arial" panose="020B0604020202020204" pitchFamily="34" charset="0"/>
                  <a:ea typeface="宋体" panose="02010600030101010101" pitchFamily="2" charset="-122"/>
                </a:rPr>
                <a:t>缺省（友好</a:t>
              </a:r>
              <a:r>
                <a:rPr lang="en-US" altLang="zh-CN" sz="2800">
                  <a:latin typeface="Arial" panose="020B0604020202020204" pitchFamily="34" charset="0"/>
                  <a:ea typeface="宋体" panose="02010600030101010101" pitchFamily="2" charset="-122"/>
                </a:rPr>
                <a:t>\</a:t>
              </a:r>
              <a:r>
                <a:rPr lang="zh-CN" altLang="en-US" sz="2800">
                  <a:latin typeface="Arial" panose="020B0604020202020204" pitchFamily="34" charset="0"/>
                  <a:ea typeface="宋体" panose="02010600030101010101" pitchFamily="2" charset="-122"/>
                </a:rPr>
                <a:t>包）权限</a:t>
              </a:r>
            </a:p>
          </p:txBody>
        </p:sp>
        <p:sp>
          <p:nvSpPr>
            <p:cNvPr id="111625" name="Oval 6"/>
            <p:cNvSpPr>
              <a:spLocks noChangeArrowheads="1"/>
            </p:cNvSpPr>
            <p:nvPr/>
          </p:nvSpPr>
          <p:spPr bwMode="auto">
            <a:xfrm>
              <a:off x="2154" y="2568"/>
              <a:ext cx="953" cy="363"/>
            </a:xfrm>
            <a:prstGeom prst="ellipse">
              <a:avLst/>
            </a:prstGeom>
            <a:noFill/>
            <a:ln w="5715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grpSp>
        <p:nvGrpSpPr>
          <p:cNvPr id="3" name="Group 7"/>
          <p:cNvGrpSpPr>
            <a:grpSpLocks/>
          </p:cNvGrpSpPr>
          <p:nvPr/>
        </p:nvGrpSpPr>
        <p:grpSpPr bwMode="auto">
          <a:xfrm>
            <a:off x="2916238" y="2133600"/>
            <a:ext cx="2716212" cy="2160588"/>
            <a:chOff x="1837" y="1344"/>
            <a:chExt cx="1711" cy="1361"/>
          </a:xfrm>
        </p:grpSpPr>
        <p:sp>
          <p:nvSpPr>
            <p:cNvPr id="111622" name="AutoShape 8"/>
            <p:cNvSpPr>
              <a:spLocks noChangeArrowheads="1"/>
            </p:cNvSpPr>
            <p:nvPr/>
          </p:nvSpPr>
          <p:spPr bwMode="auto">
            <a:xfrm>
              <a:off x="2200" y="2115"/>
              <a:ext cx="1348" cy="590"/>
            </a:xfrm>
            <a:prstGeom prst="wedgeRoundRectCallout">
              <a:avLst>
                <a:gd name="adj1" fmla="val -9245"/>
                <a:gd name="adj2" fmla="val -86949"/>
                <a:gd name="adj3" fmla="val 16667"/>
              </a:avLst>
            </a:prstGeom>
            <a:solidFill>
              <a:schemeClr val="bg1"/>
            </a:solidFill>
            <a:ln w="9525">
              <a:solidFill>
                <a:srgbClr val="FF00FF"/>
              </a:solidFill>
              <a:miter lim="800000"/>
              <a:headEnd/>
              <a:tailEnd/>
            </a:ln>
          </p:spPr>
          <p:txBody>
            <a:bodyP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2800">
                  <a:latin typeface="Arial" panose="020B0604020202020204" pitchFamily="34" charset="0"/>
                  <a:ea typeface="宋体" panose="02010600030101010101" pitchFamily="2" charset="-122"/>
                </a:rPr>
                <a:t>方法 </a:t>
              </a:r>
              <a:r>
                <a:rPr lang="en-US" altLang="zh-CN" sz="2800">
                  <a:latin typeface="Arial" panose="020B0604020202020204" pitchFamily="34" charset="0"/>
                  <a:ea typeface="宋体" panose="02010600030101010101" pitchFamily="2" charset="-122"/>
                </a:rPr>
                <a:t>f </a:t>
              </a:r>
              <a:r>
                <a:rPr lang="zh-CN" altLang="en-US" sz="2800">
                  <a:latin typeface="Arial" panose="020B0604020202020204" pitchFamily="34" charset="0"/>
                  <a:ea typeface="宋体" panose="02010600030101010101" pitchFamily="2" charset="-122"/>
                </a:rPr>
                <a:t>是</a:t>
              </a:r>
            </a:p>
            <a:p>
              <a:pPr eaLnBrk="1" hangingPunct="1">
                <a:spcBef>
                  <a:spcPct val="0"/>
                </a:spcBef>
                <a:buClrTx/>
                <a:buSzTx/>
                <a:buFontTx/>
                <a:buNone/>
              </a:pPr>
              <a:r>
                <a:rPr lang="zh-CN" altLang="en-US" sz="2800">
                  <a:latin typeface="Arial" panose="020B0604020202020204" pitchFamily="34" charset="0"/>
                  <a:ea typeface="宋体" panose="02010600030101010101" pitchFamily="2" charset="-122"/>
                </a:rPr>
                <a:t>缺省方法</a:t>
              </a:r>
            </a:p>
          </p:txBody>
        </p:sp>
        <p:sp>
          <p:nvSpPr>
            <p:cNvPr id="111623" name="Oval 9"/>
            <p:cNvSpPr>
              <a:spLocks noChangeArrowheads="1"/>
            </p:cNvSpPr>
            <p:nvPr/>
          </p:nvSpPr>
          <p:spPr bwMode="auto">
            <a:xfrm>
              <a:off x="1837" y="1344"/>
              <a:ext cx="1633" cy="544"/>
            </a:xfrm>
            <a:prstGeom prst="ellipse">
              <a:avLst/>
            </a:prstGeom>
            <a:noFill/>
            <a:ln w="5715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pSp>
      <p:sp>
        <p:nvSpPr>
          <p:cNvPr id="4" name="标题 3"/>
          <p:cNvSpPr>
            <a:spLocks noGrp="1"/>
          </p:cNvSpPr>
          <p:nvPr>
            <p:ph type="title"/>
          </p:nvPr>
        </p:nvSpPr>
        <p:spPr>
          <a:xfrm>
            <a:off x="97631" y="89694"/>
            <a:ext cx="8229600" cy="1143000"/>
          </a:xfrm>
        </p:spPr>
        <p:txBody>
          <a:bodyPr/>
          <a:lstStyle/>
          <a:p>
            <a:pPr>
              <a:defRPr/>
            </a:pPr>
            <a:r>
              <a:rPr lang="en-US" altLang="zh-CN" sz="4400" dirty="0">
                <a:ea typeface="楷体_GB2312" pitchFamily="49" charset="-122"/>
              </a:rPr>
              <a:t> </a:t>
            </a:r>
            <a:r>
              <a:rPr lang="zh-CN" altLang="en-US" sz="4400" dirty="0">
                <a:ea typeface="楷体_GB2312" pitchFamily="49" charset="-122"/>
              </a:rPr>
              <a:t>缺省</a:t>
            </a:r>
            <a:r>
              <a:rPr lang="zh-CN" altLang="en-US" sz="4400" dirty="0">
                <a:latin typeface="楷体_GB2312" pitchFamily="49" charset="-122"/>
                <a:ea typeface="楷体_GB2312" pitchFamily="49" charset="-122"/>
              </a:rPr>
              <a:t>访问</a:t>
            </a:r>
            <a:r>
              <a:rPr lang="zh-CN" altLang="en-US" sz="4400" dirty="0" smtClean="0">
                <a:latin typeface="楷体_GB2312" pitchFamily="49" charset="-122"/>
                <a:ea typeface="楷体_GB2312" pitchFamily="49" charset="-122"/>
              </a:rPr>
              <a:t>控制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99043">
                                            <p:txEl>
                                              <p:pRg st="0" end="0"/>
                                            </p:txEl>
                                          </p:spTgt>
                                        </p:tgtEl>
                                        <p:attrNameLst>
                                          <p:attrName>style.visibility</p:attrName>
                                        </p:attrNameLst>
                                      </p:cBhvr>
                                      <p:to>
                                        <p:strVal val="visible"/>
                                      </p:to>
                                    </p:set>
                                    <p:animEffect transition="in" filter="barn(inHorizontal)">
                                      <p:cBhvr>
                                        <p:cTn id="7" dur="500"/>
                                        <p:tgtEl>
                                          <p:spTgt spid="599043">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599043">
                                            <p:txEl>
                                              <p:pRg st="1" end="1"/>
                                            </p:txEl>
                                          </p:spTgt>
                                        </p:tgtEl>
                                        <p:attrNameLst>
                                          <p:attrName>style.visibility</p:attrName>
                                        </p:attrNameLst>
                                      </p:cBhvr>
                                      <p:to>
                                        <p:strVal val="visible"/>
                                      </p:to>
                                    </p:set>
                                    <p:animEffect transition="in" filter="barn(inHorizontal)">
                                      <p:cBhvr>
                                        <p:cTn id="10" dur="500"/>
                                        <p:tgtEl>
                                          <p:spTgt spid="599043">
                                            <p:txEl>
                                              <p:pRg st="1" end="1"/>
                                            </p:txEl>
                                          </p:spTgt>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599043">
                                            <p:txEl>
                                              <p:pRg st="2" end="2"/>
                                            </p:txEl>
                                          </p:spTgt>
                                        </p:tgtEl>
                                        <p:attrNameLst>
                                          <p:attrName>style.visibility</p:attrName>
                                        </p:attrNameLst>
                                      </p:cBhvr>
                                      <p:to>
                                        <p:strVal val="visible"/>
                                      </p:to>
                                    </p:set>
                                    <p:animEffect transition="in" filter="barn(inHorizontal)">
                                      <p:cBhvr>
                                        <p:cTn id="13" dur="500"/>
                                        <p:tgtEl>
                                          <p:spTgt spid="599043">
                                            <p:txEl>
                                              <p:pRg st="2" end="2"/>
                                            </p:txEl>
                                          </p:spTgt>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599043">
                                            <p:txEl>
                                              <p:pRg st="3" end="3"/>
                                            </p:txEl>
                                          </p:spTgt>
                                        </p:tgtEl>
                                        <p:attrNameLst>
                                          <p:attrName>style.visibility</p:attrName>
                                        </p:attrNameLst>
                                      </p:cBhvr>
                                      <p:to>
                                        <p:strVal val="visible"/>
                                      </p:to>
                                    </p:set>
                                    <p:animEffect transition="in" filter="barn(inHorizontal)">
                                      <p:cBhvr>
                                        <p:cTn id="16" dur="500"/>
                                        <p:tgtEl>
                                          <p:spTgt spid="599043">
                                            <p:txEl>
                                              <p:pRg st="3" end="3"/>
                                            </p:txEl>
                                          </p:spTgt>
                                        </p:tgtEl>
                                      </p:cBhvr>
                                    </p:animEffect>
                                  </p:childTnLst>
                                </p:cTn>
                              </p:par>
                              <p:par>
                                <p:cTn id="17" presetID="16" presetClass="entr" presetSubtype="26" fill="hold" grpId="0" nodeType="withEffect">
                                  <p:stCondLst>
                                    <p:cond delay="0"/>
                                  </p:stCondLst>
                                  <p:childTnLst>
                                    <p:set>
                                      <p:cBhvr>
                                        <p:cTn id="18" dur="1" fill="hold">
                                          <p:stCondLst>
                                            <p:cond delay="0"/>
                                          </p:stCondLst>
                                        </p:cTn>
                                        <p:tgtEl>
                                          <p:spTgt spid="599043">
                                            <p:txEl>
                                              <p:pRg st="4" end="4"/>
                                            </p:txEl>
                                          </p:spTgt>
                                        </p:tgtEl>
                                        <p:attrNameLst>
                                          <p:attrName>style.visibility</p:attrName>
                                        </p:attrNameLst>
                                      </p:cBhvr>
                                      <p:to>
                                        <p:strVal val="visible"/>
                                      </p:to>
                                    </p:set>
                                    <p:animEffect transition="in" filter="barn(inHorizontal)">
                                      <p:cBhvr>
                                        <p:cTn id="19" dur="500"/>
                                        <p:tgtEl>
                                          <p:spTgt spid="599043">
                                            <p:txEl>
                                              <p:pRg st="4" end="4"/>
                                            </p:txEl>
                                          </p:spTgt>
                                        </p:tgtEl>
                                      </p:cBhvr>
                                    </p:animEffect>
                                  </p:childTnLst>
                                </p:cTn>
                              </p:par>
                              <p:par>
                                <p:cTn id="20" presetID="16" presetClass="entr" presetSubtype="26" fill="hold" grpId="0" nodeType="withEffect">
                                  <p:stCondLst>
                                    <p:cond delay="0"/>
                                  </p:stCondLst>
                                  <p:childTnLst>
                                    <p:set>
                                      <p:cBhvr>
                                        <p:cTn id="21" dur="1" fill="hold">
                                          <p:stCondLst>
                                            <p:cond delay="0"/>
                                          </p:stCondLst>
                                        </p:cTn>
                                        <p:tgtEl>
                                          <p:spTgt spid="599043">
                                            <p:txEl>
                                              <p:pRg st="5" end="5"/>
                                            </p:txEl>
                                          </p:spTgt>
                                        </p:tgtEl>
                                        <p:attrNameLst>
                                          <p:attrName>style.visibility</p:attrName>
                                        </p:attrNameLst>
                                      </p:cBhvr>
                                      <p:to>
                                        <p:strVal val="visible"/>
                                      </p:to>
                                    </p:set>
                                    <p:animEffect transition="in" filter="barn(inHorizontal)">
                                      <p:cBhvr>
                                        <p:cTn id="22" dur="500"/>
                                        <p:tgtEl>
                                          <p:spTgt spid="59904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599043">
                                            <p:txEl>
                                              <p:pRg st="6" end="6"/>
                                            </p:txEl>
                                          </p:spTgt>
                                        </p:tgtEl>
                                        <p:attrNameLst>
                                          <p:attrName>style.visibility</p:attrName>
                                        </p:attrNameLst>
                                      </p:cBhvr>
                                      <p:to>
                                        <p:strVal val="visible"/>
                                      </p:to>
                                    </p:set>
                                    <p:animEffect transition="in" filter="barn(inHorizontal)">
                                      <p:cBhvr>
                                        <p:cTn id="27" dur="500"/>
                                        <p:tgtEl>
                                          <p:spTgt spid="599043">
                                            <p:txEl>
                                              <p:pRg st="6" end="6"/>
                                            </p:txEl>
                                          </p:spTgt>
                                        </p:tgtEl>
                                      </p:cBhvr>
                                    </p:animEffect>
                                  </p:childTnLst>
                                </p:cTn>
                              </p:par>
                              <p:par>
                                <p:cTn id="28" presetID="16" presetClass="entr" presetSubtype="26" fill="hold" grpId="0" nodeType="withEffect">
                                  <p:stCondLst>
                                    <p:cond delay="0"/>
                                  </p:stCondLst>
                                  <p:childTnLst>
                                    <p:set>
                                      <p:cBhvr>
                                        <p:cTn id="29" dur="1" fill="hold">
                                          <p:stCondLst>
                                            <p:cond delay="0"/>
                                          </p:stCondLst>
                                        </p:cTn>
                                        <p:tgtEl>
                                          <p:spTgt spid="599043">
                                            <p:txEl>
                                              <p:pRg st="7" end="7"/>
                                            </p:txEl>
                                          </p:spTgt>
                                        </p:tgtEl>
                                        <p:attrNameLst>
                                          <p:attrName>style.visibility</p:attrName>
                                        </p:attrNameLst>
                                      </p:cBhvr>
                                      <p:to>
                                        <p:strVal val="visible"/>
                                      </p:to>
                                    </p:set>
                                    <p:animEffect transition="in" filter="barn(inHorizontal)">
                                      <p:cBhvr>
                                        <p:cTn id="30" dur="500"/>
                                        <p:tgtEl>
                                          <p:spTgt spid="599043">
                                            <p:txEl>
                                              <p:pRg st="7" end="7"/>
                                            </p:txEl>
                                          </p:spTgt>
                                        </p:tgtEl>
                                      </p:cBhvr>
                                    </p:animEffect>
                                  </p:childTnLst>
                                </p:cTn>
                              </p:par>
                              <p:par>
                                <p:cTn id="31" presetID="16" presetClass="entr" presetSubtype="26" fill="hold" grpId="0" nodeType="withEffect">
                                  <p:stCondLst>
                                    <p:cond delay="0"/>
                                  </p:stCondLst>
                                  <p:childTnLst>
                                    <p:set>
                                      <p:cBhvr>
                                        <p:cTn id="32" dur="1" fill="hold">
                                          <p:stCondLst>
                                            <p:cond delay="0"/>
                                          </p:stCondLst>
                                        </p:cTn>
                                        <p:tgtEl>
                                          <p:spTgt spid="599043">
                                            <p:txEl>
                                              <p:pRg st="8" end="8"/>
                                            </p:txEl>
                                          </p:spTgt>
                                        </p:tgtEl>
                                        <p:attrNameLst>
                                          <p:attrName>style.visibility</p:attrName>
                                        </p:attrNameLst>
                                      </p:cBhvr>
                                      <p:to>
                                        <p:strVal val="visible"/>
                                      </p:to>
                                    </p:set>
                                    <p:animEffect transition="in" filter="barn(inHorizontal)">
                                      <p:cBhvr>
                                        <p:cTn id="33" dur="500"/>
                                        <p:tgtEl>
                                          <p:spTgt spid="599043">
                                            <p:txEl>
                                              <p:pRg st="8" end="8"/>
                                            </p:txEl>
                                          </p:spTgt>
                                        </p:tgtEl>
                                      </p:cBhvr>
                                    </p:animEffect>
                                  </p:childTnLst>
                                </p:cTn>
                              </p:par>
                              <p:par>
                                <p:cTn id="34" presetID="16" presetClass="entr" presetSubtype="26" fill="hold" grpId="0" nodeType="withEffect">
                                  <p:stCondLst>
                                    <p:cond delay="0"/>
                                  </p:stCondLst>
                                  <p:childTnLst>
                                    <p:set>
                                      <p:cBhvr>
                                        <p:cTn id="35" dur="1" fill="hold">
                                          <p:stCondLst>
                                            <p:cond delay="0"/>
                                          </p:stCondLst>
                                        </p:cTn>
                                        <p:tgtEl>
                                          <p:spTgt spid="599043">
                                            <p:txEl>
                                              <p:pRg st="9" end="9"/>
                                            </p:txEl>
                                          </p:spTgt>
                                        </p:tgtEl>
                                        <p:attrNameLst>
                                          <p:attrName>style.visibility</p:attrName>
                                        </p:attrNameLst>
                                      </p:cBhvr>
                                      <p:to>
                                        <p:strVal val="visible"/>
                                      </p:to>
                                    </p:set>
                                    <p:animEffect transition="in" filter="barn(inHorizontal)">
                                      <p:cBhvr>
                                        <p:cTn id="36" dur="500"/>
                                        <p:tgtEl>
                                          <p:spTgt spid="599043">
                                            <p:txEl>
                                              <p:pRg st="9" end="9"/>
                                            </p:txEl>
                                          </p:spTgt>
                                        </p:tgtEl>
                                      </p:cBhvr>
                                    </p:animEffect>
                                  </p:childTnLst>
                                </p:cTn>
                              </p:par>
                              <p:par>
                                <p:cTn id="37" presetID="16" presetClass="entr" presetSubtype="26" fill="hold" grpId="0" nodeType="withEffect">
                                  <p:stCondLst>
                                    <p:cond delay="0"/>
                                  </p:stCondLst>
                                  <p:childTnLst>
                                    <p:set>
                                      <p:cBhvr>
                                        <p:cTn id="38" dur="1" fill="hold">
                                          <p:stCondLst>
                                            <p:cond delay="0"/>
                                          </p:stCondLst>
                                        </p:cTn>
                                        <p:tgtEl>
                                          <p:spTgt spid="599043">
                                            <p:txEl>
                                              <p:pRg st="10" end="10"/>
                                            </p:txEl>
                                          </p:spTgt>
                                        </p:tgtEl>
                                        <p:attrNameLst>
                                          <p:attrName>style.visibility</p:attrName>
                                        </p:attrNameLst>
                                      </p:cBhvr>
                                      <p:to>
                                        <p:strVal val="visible"/>
                                      </p:to>
                                    </p:set>
                                    <p:animEffect transition="in" filter="barn(inHorizontal)">
                                      <p:cBhvr>
                                        <p:cTn id="39" dur="500"/>
                                        <p:tgtEl>
                                          <p:spTgt spid="599043">
                                            <p:txEl>
                                              <p:pRg st="10" end="10"/>
                                            </p:txEl>
                                          </p:spTgt>
                                        </p:tgtEl>
                                      </p:cBhvr>
                                    </p:animEffect>
                                  </p:childTnLst>
                                </p:cTn>
                              </p:par>
                              <p:par>
                                <p:cTn id="40" presetID="16" presetClass="entr" presetSubtype="26" fill="hold" grpId="0" nodeType="withEffect">
                                  <p:stCondLst>
                                    <p:cond delay="0"/>
                                  </p:stCondLst>
                                  <p:childTnLst>
                                    <p:set>
                                      <p:cBhvr>
                                        <p:cTn id="41" dur="1" fill="hold">
                                          <p:stCondLst>
                                            <p:cond delay="0"/>
                                          </p:stCondLst>
                                        </p:cTn>
                                        <p:tgtEl>
                                          <p:spTgt spid="599043">
                                            <p:txEl>
                                              <p:pRg st="11" end="11"/>
                                            </p:txEl>
                                          </p:spTgt>
                                        </p:tgtEl>
                                        <p:attrNameLst>
                                          <p:attrName>style.visibility</p:attrName>
                                        </p:attrNameLst>
                                      </p:cBhvr>
                                      <p:to>
                                        <p:strVal val="visible"/>
                                      </p:to>
                                    </p:set>
                                    <p:animEffect transition="in" filter="barn(inHorizontal)">
                                      <p:cBhvr>
                                        <p:cTn id="42" dur="500"/>
                                        <p:tgtEl>
                                          <p:spTgt spid="599043">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right)">
                                      <p:cBhvr>
                                        <p:cTn id="4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down)">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611188" y="404813"/>
            <a:ext cx="3743325" cy="647700"/>
          </a:xfrm>
          <a:prstGeom prst="rect">
            <a:avLst/>
          </a:prstGeom>
          <a:solidFill>
            <a:srgbClr val="CCCCFF"/>
          </a:solidFill>
          <a:ln w="9525">
            <a:solidFill>
              <a:srgbClr val="FF6600"/>
            </a:solidFill>
            <a:miter lim="800000"/>
            <a:headEnd/>
            <a:tailEnd/>
          </a:ln>
        </p:spPr>
        <p:txBody>
          <a:bodyPr/>
          <a:lstStyle>
            <a:lvl1pPr marL="342900" indent="-342900">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Tx/>
              <a:buSzTx/>
              <a:buFontTx/>
              <a:buNone/>
            </a:pPr>
            <a:r>
              <a:rPr lang="en-US" altLang="zh-CN" sz="3200" b="1">
                <a:latin typeface="Arial" panose="020B0604020202020204" pitchFamily="34" charset="0"/>
                <a:ea typeface="楷体_GB2312" pitchFamily="49" charset="-122"/>
              </a:rPr>
              <a:t> </a:t>
            </a:r>
            <a:r>
              <a:rPr lang="zh-CN" altLang="en-US" sz="3200" b="1">
                <a:latin typeface="Arial" panose="020B0604020202020204" pitchFamily="34" charset="0"/>
                <a:ea typeface="楷体_GB2312" pitchFamily="49" charset="-122"/>
              </a:rPr>
              <a:t>缺省</a:t>
            </a:r>
            <a:r>
              <a:rPr lang="zh-CN" altLang="en-US" sz="3200" b="1">
                <a:latin typeface="楷体_GB2312" pitchFamily="49" charset="-122"/>
                <a:ea typeface="楷体_GB2312" pitchFamily="49" charset="-122"/>
              </a:rPr>
              <a:t>访问控制</a:t>
            </a:r>
          </a:p>
        </p:txBody>
      </p:sp>
      <p:sp>
        <p:nvSpPr>
          <p:cNvPr id="113667" name="Rectangle 3"/>
          <p:cNvSpPr>
            <a:spLocks noChangeArrowheads="1"/>
          </p:cNvSpPr>
          <p:nvPr/>
        </p:nvSpPr>
        <p:spPr bwMode="auto">
          <a:xfrm>
            <a:off x="611188" y="1412875"/>
            <a:ext cx="680402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76225">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lang="zh-CN" altLang="en-US" sz="2800" b="1">
                <a:latin typeface="Arial" panose="020B0604020202020204" pitchFamily="34" charset="0"/>
                <a:ea typeface="宋体" panose="02010600030101010101" pitchFamily="2" charset="-122"/>
              </a:rPr>
              <a:t>如：</a:t>
            </a:r>
            <a:r>
              <a:rPr lang="en-US" altLang="zh-CN" sz="2800" b="1">
                <a:latin typeface="Arial" panose="020B0604020202020204" pitchFamily="34" charset="0"/>
                <a:ea typeface="宋体" panose="02010600030101010101" pitchFamily="2" charset="-122"/>
                <a:cs typeface="Times New Roman" panose="02020603050405020304" pitchFamily="18" charset="0"/>
              </a:rPr>
              <a:t>class  Tom</a:t>
            </a:r>
          </a:p>
          <a:p>
            <a:pPr>
              <a:spcBef>
                <a:spcPct val="0"/>
              </a:spcBef>
              <a:buClrTx/>
              <a:buSzTx/>
              <a:buFontTx/>
              <a:buNone/>
            </a:pPr>
            <a:r>
              <a:rPr lang="en-US" altLang="zh-CN" sz="2800" b="1">
                <a:latin typeface="Arial" panose="020B0604020202020204" pitchFamily="34" charset="0"/>
                <a:ea typeface="宋体" panose="02010600030101010101" pitchFamily="2" charset="-122"/>
                <a:cs typeface="Times New Roman" panose="02020603050405020304" pitchFamily="18" charset="0"/>
              </a:rPr>
              <a:t>       {      int  weight</a:t>
            </a:r>
            <a:r>
              <a:rPr lang="zh-CN" altLang="en-US" sz="2800" b="1">
                <a:latin typeface="Arial" panose="020B0604020202020204" pitchFamily="34" charset="0"/>
                <a:ea typeface="宋体" panose="02010600030101010101" pitchFamily="2" charset="-122"/>
              </a:rPr>
              <a:t>； </a:t>
            </a:r>
          </a:p>
          <a:p>
            <a:pPr>
              <a:spcBef>
                <a:spcPct val="0"/>
              </a:spcBef>
              <a:buClrTx/>
              <a:buSzTx/>
              <a:buFontTx/>
              <a:buNone/>
            </a:pPr>
            <a:r>
              <a:rPr lang="zh-CN" altLang="en-US" sz="2800" b="1">
                <a:latin typeface="Arial" panose="020B0604020202020204" pitchFamily="34" charset="0"/>
                <a:ea typeface="宋体" panose="02010600030101010101" pitchFamily="2" charset="-122"/>
              </a:rPr>
              <a:t>              </a:t>
            </a:r>
            <a:r>
              <a:rPr lang="en-US" altLang="zh-CN" sz="2800" b="1">
                <a:latin typeface="Arial" panose="020B0604020202020204" pitchFamily="34" charset="0"/>
                <a:ea typeface="宋体" panose="02010600030101010101" pitchFamily="2" charset="-122"/>
              </a:rPr>
              <a:t>int   f(int a</a:t>
            </a:r>
            <a:r>
              <a:rPr lang="zh-CN" altLang="en-US" sz="2800" b="1">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int b)</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a:spcBef>
                <a:spcPct val="0"/>
              </a:spcBef>
              <a:buClrTx/>
              <a:buSzTx/>
              <a:buFontTx/>
              <a:buNone/>
            </a:pPr>
            <a:r>
              <a:rPr lang="en-US" altLang="zh-CN" sz="2800" b="1">
                <a:latin typeface="Arial" panose="020B0604020202020204" pitchFamily="34" charset="0"/>
                <a:ea typeface="宋体" panose="02010600030101010101" pitchFamily="2" charset="-122"/>
              </a:rPr>
              <a:t>         }</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a:t>
            </a:r>
            <a:r>
              <a:rPr lang="en-US" altLang="zh-CN" sz="2800">
                <a:solidFill>
                  <a:schemeClr val="accent2"/>
                </a:solidFill>
                <a:latin typeface="Arial" panose="020B0604020202020204" pitchFamily="34" charset="0"/>
                <a:ea typeface="宋体" panose="02010600030101010101" pitchFamily="2" charset="-122"/>
              </a:rPr>
              <a:t>class  Bob</a:t>
            </a:r>
          </a:p>
          <a:p>
            <a:pPr eaLnBrk="1" hangingPunct="1">
              <a:spcBef>
                <a:spcPct val="0"/>
              </a:spcBef>
              <a:buClrTx/>
              <a:buSzTx/>
              <a:buFontTx/>
              <a:buNone/>
            </a:pPr>
            <a:r>
              <a:rPr lang="en-US" altLang="zh-CN" sz="2800">
                <a:solidFill>
                  <a:schemeClr val="accent2"/>
                </a:solidFill>
                <a:latin typeface="Arial" panose="020B0604020202020204" pitchFamily="34" charset="0"/>
                <a:ea typeface="宋体" panose="02010600030101010101" pitchFamily="2" charset="-122"/>
              </a:rPr>
              <a:t>       {   void  g()</a:t>
            </a:r>
          </a:p>
          <a:p>
            <a:pPr eaLnBrk="1" hangingPunct="1">
              <a:spcBef>
                <a:spcPct val="0"/>
              </a:spcBef>
              <a:buClrTx/>
              <a:buSzTx/>
              <a:buFontTx/>
              <a:buNone/>
            </a:pPr>
            <a:r>
              <a:rPr lang="en-US" altLang="zh-CN" sz="2800">
                <a:solidFill>
                  <a:schemeClr val="accent2"/>
                </a:solidFill>
                <a:latin typeface="Arial" panose="020B0604020202020204" pitchFamily="34" charset="0"/>
                <a:ea typeface="宋体" panose="02010600030101010101" pitchFamily="2" charset="-122"/>
              </a:rPr>
              <a:t>           { Tom cat=new Tom()</a:t>
            </a:r>
            <a:r>
              <a:rPr lang="zh-CN" altLang="en-US" sz="2800">
                <a:solidFill>
                  <a:schemeClr val="accent2"/>
                </a:solidFill>
                <a:latin typeface="Arial" panose="020B0604020202020204" pitchFamily="34" charset="0"/>
                <a:ea typeface="宋体" panose="02010600030101010101" pitchFamily="2" charset="-122"/>
              </a:rPr>
              <a:t>；</a:t>
            </a:r>
          </a:p>
          <a:p>
            <a:pPr eaLnBrk="1" hangingPunct="1">
              <a:spcBef>
                <a:spcPct val="0"/>
              </a:spcBef>
              <a:buClrTx/>
              <a:buSzTx/>
              <a:buFontTx/>
              <a:buNone/>
            </a:pPr>
            <a:r>
              <a:rPr lang="zh-CN" altLang="en-US" sz="2800">
                <a:solidFill>
                  <a:schemeClr val="accent2"/>
                </a:solidFill>
                <a:latin typeface="Arial" panose="020B0604020202020204" pitchFamily="34" charset="0"/>
                <a:ea typeface="宋体" panose="02010600030101010101" pitchFamily="2" charset="-122"/>
              </a:rPr>
              <a:t>             </a:t>
            </a:r>
            <a:r>
              <a:rPr lang="en-US" altLang="zh-CN" sz="2800">
                <a:solidFill>
                  <a:schemeClr val="accent2"/>
                </a:solidFill>
                <a:latin typeface="Arial" panose="020B0604020202020204" pitchFamily="34" charset="0"/>
                <a:ea typeface="宋体" panose="02010600030101010101" pitchFamily="2" charset="-122"/>
              </a:rPr>
              <a:t>cat.weight=23;</a:t>
            </a:r>
          </a:p>
          <a:p>
            <a:pPr eaLnBrk="1" hangingPunct="1">
              <a:spcBef>
                <a:spcPct val="0"/>
              </a:spcBef>
              <a:buClrTx/>
              <a:buSzTx/>
              <a:buFontTx/>
              <a:buNone/>
            </a:pPr>
            <a:r>
              <a:rPr lang="en-US" altLang="zh-CN" sz="2800">
                <a:solidFill>
                  <a:schemeClr val="accent2"/>
                </a:solidFill>
                <a:latin typeface="Arial" panose="020B0604020202020204" pitchFamily="34" charset="0"/>
                <a:ea typeface="宋体" panose="02010600030101010101" pitchFamily="2" charset="-122"/>
              </a:rPr>
              <a:t>             cat.f(3</a:t>
            </a:r>
            <a:r>
              <a:rPr lang="zh-CN" altLang="en-US" sz="2800">
                <a:solidFill>
                  <a:schemeClr val="accent2"/>
                </a:solidFill>
                <a:latin typeface="Arial" panose="020B0604020202020204" pitchFamily="34" charset="0"/>
                <a:ea typeface="宋体" panose="02010600030101010101" pitchFamily="2" charset="-122"/>
              </a:rPr>
              <a:t>，</a:t>
            </a:r>
            <a:r>
              <a:rPr lang="en-US" altLang="zh-CN" sz="2800">
                <a:solidFill>
                  <a:schemeClr val="accent2"/>
                </a:solidFill>
                <a:latin typeface="Arial" panose="020B0604020202020204" pitchFamily="34" charset="0"/>
                <a:ea typeface="宋体" panose="02010600030101010101" pitchFamily="2" charset="-122"/>
              </a:rPr>
              <a:t>4)</a:t>
            </a:r>
            <a:r>
              <a:rPr lang="zh-CN" altLang="en-US" sz="2800">
                <a:solidFill>
                  <a:schemeClr val="accent2"/>
                </a:solidFill>
                <a:latin typeface="Arial" panose="020B0604020202020204" pitchFamily="34" charset="0"/>
                <a:ea typeface="宋体" panose="02010600030101010101" pitchFamily="2" charset="-122"/>
              </a:rPr>
              <a:t>；</a:t>
            </a:r>
          </a:p>
          <a:p>
            <a:pPr eaLnBrk="1" hangingPunct="1">
              <a:spcBef>
                <a:spcPct val="0"/>
              </a:spcBef>
              <a:buClrTx/>
              <a:buSzTx/>
              <a:buFontTx/>
              <a:buNone/>
            </a:pPr>
            <a:r>
              <a:rPr lang="zh-CN" altLang="en-US" sz="2800">
                <a:solidFill>
                  <a:schemeClr val="accent2"/>
                </a:solidFill>
                <a:latin typeface="Arial" panose="020B0604020202020204" pitchFamily="34" charset="0"/>
                <a:ea typeface="宋体" panose="02010600030101010101" pitchFamily="2" charset="-122"/>
              </a:rPr>
              <a:t>         </a:t>
            </a:r>
            <a:r>
              <a:rPr lang="en-US" altLang="zh-CN" sz="2800">
                <a:solidFill>
                  <a:schemeClr val="accent2"/>
                </a:solidFill>
                <a:latin typeface="Arial" panose="020B0604020202020204" pitchFamily="34" charset="0"/>
                <a:ea typeface="宋体" panose="02010600030101010101" pitchFamily="2" charset="-122"/>
              </a:rPr>
              <a:t>}</a:t>
            </a:r>
          </a:p>
        </p:txBody>
      </p:sp>
      <p:sp>
        <p:nvSpPr>
          <p:cNvPr id="746506" name="Rectangle 10"/>
          <p:cNvSpPr>
            <a:spLocks noChangeArrowheads="1"/>
          </p:cNvSpPr>
          <p:nvPr/>
        </p:nvSpPr>
        <p:spPr bwMode="auto">
          <a:xfrm>
            <a:off x="179388" y="260350"/>
            <a:ext cx="8785225" cy="1076325"/>
          </a:xfrm>
          <a:prstGeom prst="rect">
            <a:avLst/>
          </a:prstGeom>
          <a:solidFill>
            <a:srgbClr val="FFFF99"/>
          </a:solidFill>
          <a:ln w="9525">
            <a:solidFill>
              <a:srgbClr val="FF00FF"/>
            </a:solidFill>
            <a:prstDash val="lgDash"/>
            <a:miter lim="800000"/>
            <a:headEnd/>
            <a:tailEnd/>
          </a:ln>
        </p:spPr>
        <p:txBody>
          <a:bodyPr>
            <a:spAutoFit/>
          </a:bodyPr>
          <a:lstStyle>
            <a:lvl1pPr indent="276225">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3200" b="1" i="1">
                <a:solidFill>
                  <a:schemeClr val="accent2"/>
                </a:solidFill>
                <a:latin typeface="Arial" panose="020B0604020202020204" pitchFamily="34" charset="0"/>
                <a:ea typeface="宋体" panose="02010600030101010101" pitchFamily="2" charset="-122"/>
              </a:rPr>
              <a:t>设：类</a:t>
            </a:r>
            <a:r>
              <a:rPr lang="en-US" altLang="zh-CN" sz="3200" b="1" i="1">
                <a:solidFill>
                  <a:schemeClr val="accent2"/>
                </a:solidFill>
                <a:latin typeface="Arial" panose="020B0604020202020204" pitchFamily="34" charset="0"/>
                <a:ea typeface="宋体" panose="02010600030101010101" pitchFamily="2" charset="-122"/>
              </a:rPr>
              <a:t>Bob</a:t>
            </a:r>
            <a:r>
              <a:rPr lang="zh-CN" altLang="en-US" sz="3200" b="1" i="1">
                <a:solidFill>
                  <a:schemeClr val="accent2"/>
                </a:solidFill>
                <a:latin typeface="Arial" panose="020B0604020202020204" pitchFamily="34" charset="0"/>
                <a:ea typeface="宋体" panose="02010600030101010101" pitchFamily="2" charset="-122"/>
              </a:rPr>
              <a:t>与类</a:t>
            </a:r>
            <a:r>
              <a:rPr lang="en-US" altLang="zh-CN" sz="3200" b="1" i="1">
                <a:solidFill>
                  <a:schemeClr val="accent2"/>
                </a:solidFill>
                <a:latin typeface="Arial" panose="020B0604020202020204" pitchFamily="34" charset="0"/>
                <a:ea typeface="宋体" panose="02010600030101010101" pitchFamily="2" charset="-122"/>
              </a:rPr>
              <a:t>Tom</a:t>
            </a:r>
            <a:r>
              <a:rPr lang="zh-CN" altLang="en-US" sz="3200" b="1" i="1">
                <a:solidFill>
                  <a:schemeClr val="accent2"/>
                </a:solidFill>
                <a:latin typeface="Arial" panose="020B0604020202020204" pitchFamily="34" charset="0"/>
                <a:ea typeface="宋体" panose="02010600030101010101" pitchFamily="2" charset="-122"/>
              </a:rPr>
              <a:t>在同一个包中，</a:t>
            </a:r>
          </a:p>
          <a:p>
            <a:pPr eaLnBrk="1" hangingPunct="1">
              <a:spcBef>
                <a:spcPct val="0"/>
              </a:spcBef>
              <a:buClrTx/>
              <a:buSzTx/>
              <a:buFontTx/>
              <a:buNone/>
            </a:pPr>
            <a:r>
              <a:rPr lang="zh-CN" altLang="en-US" sz="3200">
                <a:latin typeface="Arial" panose="020B0604020202020204" pitchFamily="34" charset="0"/>
                <a:ea typeface="宋体" panose="02010600030101010101" pitchFamily="2" charset="-122"/>
              </a:rPr>
              <a:t>则对象</a:t>
            </a:r>
            <a:r>
              <a:rPr lang="en-US" altLang="zh-CN" sz="3200">
                <a:solidFill>
                  <a:schemeClr val="accent2"/>
                </a:solidFill>
                <a:latin typeface="Arial" panose="020B0604020202020204" pitchFamily="34" charset="0"/>
                <a:ea typeface="宋体" panose="02010600030101010101" pitchFamily="2" charset="-122"/>
              </a:rPr>
              <a:t>cat</a:t>
            </a:r>
            <a:r>
              <a:rPr lang="zh-CN" altLang="en-US" sz="3200">
                <a:latin typeface="Arial" panose="020B0604020202020204" pitchFamily="34" charset="0"/>
                <a:ea typeface="宋体" panose="02010600030101010101" pitchFamily="2" charset="-122"/>
              </a:rPr>
              <a:t>能访问自己的友好变量和友好方法。</a:t>
            </a:r>
          </a:p>
        </p:txBody>
      </p:sp>
      <p:sp>
        <p:nvSpPr>
          <p:cNvPr id="746507" name="Freeform 11"/>
          <p:cNvSpPr>
            <a:spLocks/>
          </p:cNvSpPr>
          <p:nvPr/>
        </p:nvSpPr>
        <p:spPr bwMode="auto">
          <a:xfrm>
            <a:off x="4211638" y="5157788"/>
            <a:ext cx="1152525" cy="696912"/>
          </a:xfrm>
          <a:custGeom>
            <a:avLst/>
            <a:gdLst>
              <a:gd name="T0" fmla="*/ 0 w 726"/>
              <a:gd name="T1" fmla="*/ 2147483646 h 575"/>
              <a:gd name="T2" fmla="*/ 2147483646 w 726"/>
              <a:gd name="T3" fmla="*/ 2147483646 h 575"/>
              <a:gd name="T4" fmla="*/ 2147483646 w 726"/>
              <a:gd name="T5" fmla="*/ 2147483646 h 575"/>
              <a:gd name="T6" fmla="*/ 2147483646 w 726"/>
              <a:gd name="T7" fmla="*/ 0 h 575"/>
              <a:gd name="T8" fmla="*/ 0 60000 65536"/>
              <a:gd name="T9" fmla="*/ 0 60000 65536"/>
              <a:gd name="T10" fmla="*/ 0 60000 65536"/>
              <a:gd name="T11" fmla="*/ 0 60000 65536"/>
              <a:gd name="T12" fmla="*/ 0 w 726"/>
              <a:gd name="T13" fmla="*/ 0 h 575"/>
              <a:gd name="T14" fmla="*/ 726 w 726"/>
              <a:gd name="T15" fmla="*/ 575 h 575"/>
            </a:gdLst>
            <a:ahLst/>
            <a:cxnLst>
              <a:cxn ang="T8">
                <a:pos x="T0" y="T1"/>
              </a:cxn>
              <a:cxn ang="T9">
                <a:pos x="T2" y="T3"/>
              </a:cxn>
              <a:cxn ang="T10">
                <a:pos x="T4" y="T5"/>
              </a:cxn>
              <a:cxn ang="T11">
                <a:pos x="T6" y="T7"/>
              </a:cxn>
            </a:cxnLst>
            <a:rect l="T12" t="T13" r="T14" b="T15"/>
            <a:pathLst>
              <a:path w="726" h="575">
                <a:moveTo>
                  <a:pt x="0" y="272"/>
                </a:moveTo>
                <a:cubicBezTo>
                  <a:pt x="26" y="344"/>
                  <a:pt x="53" y="416"/>
                  <a:pt x="91" y="454"/>
                </a:cubicBezTo>
                <a:cubicBezTo>
                  <a:pt x="129" y="492"/>
                  <a:pt x="121" y="575"/>
                  <a:pt x="227" y="499"/>
                </a:cubicBezTo>
                <a:cubicBezTo>
                  <a:pt x="333" y="423"/>
                  <a:pt x="529" y="211"/>
                  <a:pt x="726" y="0"/>
                </a:cubicBezTo>
              </a:path>
            </a:pathLst>
          </a:cu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6508" name="Freeform 12"/>
          <p:cNvSpPr>
            <a:spLocks/>
          </p:cNvSpPr>
          <p:nvPr/>
        </p:nvSpPr>
        <p:spPr bwMode="auto">
          <a:xfrm>
            <a:off x="3924300" y="5734050"/>
            <a:ext cx="1152525" cy="552450"/>
          </a:xfrm>
          <a:custGeom>
            <a:avLst/>
            <a:gdLst>
              <a:gd name="T0" fmla="*/ 0 w 726"/>
              <a:gd name="T1" fmla="*/ 2147483646 h 575"/>
              <a:gd name="T2" fmla="*/ 2147483646 w 726"/>
              <a:gd name="T3" fmla="*/ 2147483646 h 575"/>
              <a:gd name="T4" fmla="*/ 2147483646 w 726"/>
              <a:gd name="T5" fmla="*/ 2147483646 h 575"/>
              <a:gd name="T6" fmla="*/ 2147483646 w 726"/>
              <a:gd name="T7" fmla="*/ 0 h 575"/>
              <a:gd name="T8" fmla="*/ 0 60000 65536"/>
              <a:gd name="T9" fmla="*/ 0 60000 65536"/>
              <a:gd name="T10" fmla="*/ 0 60000 65536"/>
              <a:gd name="T11" fmla="*/ 0 60000 65536"/>
              <a:gd name="T12" fmla="*/ 0 w 726"/>
              <a:gd name="T13" fmla="*/ 0 h 575"/>
              <a:gd name="T14" fmla="*/ 726 w 726"/>
              <a:gd name="T15" fmla="*/ 575 h 575"/>
            </a:gdLst>
            <a:ahLst/>
            <a:cxnLst>
              <a:cxn ang="T8">
                <a:pos x="T0" y="T1"/>
              </a:cxn>
              <a:cxn ang="T9">
                <a:pos x="T2" y="T3"/>
              </a:cxn>
              <a:cxn ang="T10">
                <a:pos x="T4" y="T5"/>
              </a:cxn>
              <a:cxn ang="T11">
                <a:pos x="T6" y="T7"/>
              </a:cxn>
            </a:cxnLst>
            <a:rect l="T12" t="T13" r="T14" b="T15"/>
            <a:pathLst>
              <a:path w="726" h="575">
                <a:moveTo>
                  <a:pt x="0" y="272"/>
                </a:moveTo>
                <a:cubicBezTo>
                  <a:pt x="26" y="344"/>
                  <a:pt x="53" y="416"/>
                  <a:pt x="91" y="454"/>
                </a:cubicBezTo>
                <a:cubicBezTo>
                  <a:pt x="129" y="492"/>
                  <a:pt x="121" y="575"/>
                  <a:pt x="227" y="499"/>
                </a:cubicBezTo>
                <a:cubicBezTo>
                  <a:pt x="333" y="423"/>
                  <a:pt x="529" y="211"/>
                  <a:pt x="726" y="0"/>
                </a:cubicBezTo>
              </a:path>
            </a:pathLst>
          </a:cu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46506"/>
                                        </p:tgtEl>
                                        <p:attrNameLst>
                                          <p:attrName>style.visibility</p:attrName>
                                        </p:attrNameLst>
                                      </p:cBhvr>
                                      <p:to>
                                        <p:strVal val="visible"/>
                                      </p:to>
                                    </p:set>
                                    <p:animEffect transition="in" filter="wipe(down)">
                                      <p:cBhvr>
                                        <p:cTn id="7" dur="500"/>
                                        <p:tgtEl>
                                          <p:spTgt spid="746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6507"/>
                                        </p:tgtEl>
                                        <p:attrNameLst>
                                          <p:attrName>style.visibility</p:attrName>
                                        </p:attrNameLst>
                                      </p:cBhvr>
                                      <p:to>
                                        <p:strVal val="visible"/>
                                      </p:to>
                                    </p:set>
                                    <p:animEffect transition="in" filter="wipe(left)">
                                      <p:cBhvr>
                                        <p:cTn id="12" dur="500"/>
                                        <p:tgtEl>
                                          <p:spTgt spid="746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6508"/>
                                        </p:tgtEl>
                                        <p:attrNameLst>
                                          <p:attrName>style.visibility</p:attrName>
                                        </p:attrNameLst>
                                      </p:cBhvr>
                                      <p:to>
                                        <p:strVal val="visible"/>
                                      </p:to>
                                    </p:set>
                                    <p:animEffect transition="in" filter="wipe(left)">
                                      <p:cBhvr>
                                        <p:cTn id="17" dur="500"/>
                                        <p:tgtEl>
                                          <p:spTgt spid="746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6" grpId="0" animBg="1"/>
      <p:bldP spid="746507" grpId="0" animBg="1"/>
      <p:bldP spid="74650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Inheritance</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For the class Vehicle and class Car declared above, it is valid to use currentLocation from the parent class in the methods of the child class: </a:t>
            </a:r>
            <a:endParaRPr lang="zh-CN" altLang="zh-CN" sz="2025" dirty="0" smtClean="0"/>
          </a:p>
          <a:p>
            <a:pPr marL="465535" lvl="1" eaLnBrk="1" hangingPunct="1">
              <a:spcBef>
                <a:spcPts val="244"/>
              </a:spcBef>
              <a:defRPr/>
            </a:pPr>
            <a:r>
              <a:rPr lang="en-US" altLang="zh-CN" sz="1725" dirty="0" err="1" smtClean="0"/>
              <a:t>currentLocation.setXY</a:t>
            </a:r>
            <a:r>
              <a:rPr lang="en-US" altLang="zh-CN" sz="1725" dirty="0" smtClean="0"/>
              <a:t>(10, 20);</a:t>
            </a:r>
            <a:endParaRPr lang="zh-CN" altLang="zh-CN" sz="1725" dirty="0" smtClean="0"/>
          </a:p>
          <a:p>
            <a:pPr marL="273844" indent="-191691" eaLnBrk="1" hangingPunct="1">
              <a:defRPr/>
            </a:pPr>
            <a:r>
              <a:rPr lang="en-US" altLang="zh-CN" sz="2025" dirty="0" smtClean="0"/>
              <a:t>However, if the member variable currentLocation of class Vehicle becomes private:</a:t>
            </a:r>
            <a:endParaRPr lang="zh-CN" altLang="zh-CN" sz="2025" dirty="0" smtClean="0"/>
          </a:p>
          <a:p>
            <a:pPr marL="465535" lvl="1" eaLnBrk="1" hangingPunct="1">
              <a:spcBef>
                <a:spcPts val="244"/>
              </a:spcBef>
              <a:defRPr/>
            </a:pPr>
            <a:r>
              <a:rPr lang="en-US" altLang="zh-CN" sz="1725" dirty="0" smtClean="0">
                <a:solidFill>
                  <a:srgbClr val="FF0000"/>
                </a:solidFill>
              </a:rPr>
              <a:t>private</a:t>
            </a:r>
            <a:r>
              <a:rPr lang="en-US" altLang="zh-CN" sz="1725" dirty="0" smtClean="0"/>
              <a:t> Point currentLocation;</a:t>
            </a:r>
            <a:endParaRPr lang="zh-CN" altLang="zh-CN" sz="1725" dirty="0" smtClean="0"/>
          </a:p>
          <a:p>
            <a:pPr marL="273844" indent="-191691" eaLnBrk="1" hangingPunct="1">
              <a:defRPr/>
            </a:pPr>
            <a:r>
              <a:rPr lang="en-US" altLang="zh-CN" sz="2025" dirty="0" smtClean="0"/>
              <a:t>A compilation error occurs: currentLocation has private access in Vehicle.</a:t>
            </a:r>
            <a:endParaRPr lang="zh-CN"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256C29DE-0CA3-4895-B68B-534FDE383799}" type="slidenum">
              <a:rPr lang="zh-CN" altLang="en-US"/>
              <a:pPr>
                <a:defRPr/>
              </a:pPr>
              <a:t>9</a:t>
            </a:fld>
            <a:endParaRPr lang="zh-CN" alt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ChangeArrowheads="1"/>
          </p:cNvSpPr>
          <p:nvPr/>
        </p:nvSpPr>
        <p:spPr bwMode="auto">
          <a:xfrm>
            <a:off x="971550" y="2349500"/>
            <a:ext cx="6911975" cy="1563688"/>
          </a:xfrm>
          <a:prstGeom prst="rect">
            <a:avLst/>
          </a:prstGeom>
          <a:solidFill>
            <a:schemeClr val="bg1"/>
          </a:solidFill>
          <a:ln w="9525">
            <a:solidFill>
              <a:srgbClr val="FF0000"/>
            </a:solidFill>
            <a:prstDash val="dash"/>
            <a:miter lim="800000"/>
            <a:headEnd/>
            <a:tailEnd/>
          </a:ln>
        </p:spPr>
        <p:txBody>
          <a:bodyPr anchor="ctr">
            <a:spAutoFit/>
          </a:bodyP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3200" b="1">
                <a:solidFill>
                  <a:srgbClr val="0000FF"/>
                </a:solidFill>
                <a:latin typeface="Arial" panose="020B0604020202020204" pitchFamily="34" charset="0"/>
                <a:ea typeface="宋体" panose="02010600030101010101" pitchFamily="2" charset="-122"/>
              </a:rPr>
              <a:t>　　用</a:t>
            </a:r>
            <a:r>
              <a:rPr lang="en-US" altLang="zh-CN" sz="3200" b="1">
                <a:solidFill>
                  <a:srgbClr val="0000FF"/>
                </a:solidFill>
                <a:latin typeface="Arial" panose="020B0604020202020204" pitchFamily="34" charset="0"/>
                <a:ea typeface="宋体" panose="02010600030101010101" pitchFamily="2" charset="-122"/>
              </a:rPr>
              <a:t>protected</a:t>
            </a:r>
            <a:r>
              <a:rPr lang="zh-CN" altLang="en-US" sz="3200" b="1">
                <a:solidFill>
                  <a:srgbClr val="0000FF"/>
                </a:solidFill>
                <a:latin typeface="Arial" panose="020B0604020202020204" pitchFamily="34" charset="0"/>
                <a:ea typeface="宋体" panose="02010600030101010101" pitchFamily="2" charset="-122"/>
              </a:rPr>
              <a:t>修饰的成员变量    和方法被称为受保护的成员变量和受保护的方法。</a:t>
            </a:r>
            <a:r>
              <a:rPr lang="zh-CN" altLang="en-US" sz="3200">
                <a:solidFill>
                  <a:srgbClr val="0000FF"/>
                </a:solidFill>
                <a:latin typeface="Arial" panose="020B0604020202020204" pitchFamily="34" charset="0"/>
                <a:ea typeface="宋体" panose="02010600030101010101" pitchFamily="2" charset="-122"/>
              </a:rPr>
              <a:t> </a:t>
            </a:r>
          </a:p>
        </p:txBody>
      </p:sp>
      <p:sp>
        <p:nvSpPr>
          <p:cNvPr id="762885" name="Rectangle 5"/>
          <p:cNvSpPr>
            <a:spLocks noChangeArrowheads="1"/>
          </p:cNvSpPr>
          <p:nvPr/>
        </p:nvSpPr>
        <p:spPr bwMode="auto">
          <a:xfrm>
            <a:off x="971550" y="4221163"/>
            <a:ext cx="6911975" cy="1382712"/>
          </a:xfrm>
          <a:prstGeom prst="rect">
            <a:avLst/>
          </a:prstGeom>
          <a:solidFill>
            <a:schemeClr val="bg1"/>
          </a:solidFill>
          <a:ln w="9525">
            <a:solidFill>
              <a:srgbClr val="FF0000"/>
            </a:solidFill>
            <a:prstDash val="dash"/>
            <a:miter lim="800000"/>
            <a:headEnd/>
            <a:tailEnd/>
          </a:ln>
        </p:spPr>
        <p:txBody>
          <a:bodyPr anchor="ctr">
            <a:spAutoFit/>
          </a:bodyP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2800" b="1">
                <a:solidFill>
                  <a:schemeClr val="hlink"/>
                </a:solidFill>
                <a:latin typeface="Arial" panose="020B0604020202020204" pitchFamily="34" charset="0"/>
                <a:ea typeface="宋体" panose="02010600030101010101" pitchFamily="2" charset="-122"/>
              </a:rPr>
              <a:t>　　若一个类继承了另一个类，则两个类不论是否在同一个包中，子类能够访问父类的</a:t>
            </a:r>
            <a:r>
              <a:rPr lang="en-US" altLang="zh-CN" sz="2800" b="1">
                <a:solidFill>
                  <a:schemeClr val="hlink"/>
                </a:solidFill>
                <a:latin typeface="Arial" panose="020B0604020202020204" pitchFamily="34" charset="0"/>
                <a:ea typeface="宋体" panose="02010600030101010101" pitchFamily="2" charset="-122"/>
              </a:rPr>
              <a:t>protected</a:t>
            </a:r>
            <a:r>
              <a:rPr lang="zh-CN" altLang="en-US" sz="2800" b="1">
                <a:solidFill>
                  <a:schemeClr val="hlink"/>
                </a:solidFill>
                <a:latin typeface="Arial" panose="020B0604020202020204" pitchFamily="34" charset="0"/>
                <a:ea typeface="宋体" panose="02010600030101010101" pitchFamily="2" charset="-122"/>
              </a:rPr>
              <a:t>成员。 </a:t>
            </a:r>
          </a:p>
        </p:txBody>
      </p:sp>
      <p:sp>
        <p:nvSpPr>
          <p:cNvPr id="4" name="标题 3"/>
          <p:cNvSpPr>
            <a:spLocks noGrp="1"/>
          </p:cNvSpPr>
          <p:nvPr>
            <p:ph type="title"/>
          </p:nvPr>
        </p:nvSpPr>
        <p:spPr/>
        <p:txBody>
          <a:bodyPr/>
          <a:lstStyle/>
          <a:p>
            <a:pPr>
              <a:defRPr/>
            </a:pPr>
            <a:r>
              <a:rPr lang="en-US" altLang="zh-CN" sz="4400" dirty="0" smtClean="0">
                <a:latin typeface="Arial" charset="0"/>
                <a:ea typeface="宋体" charset="-122"/>
              </a:rPr>
              <a:t>protected</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62885"/>
                                        </p:tgtEl>
                                        <p:attrNameLst>
                                          <p:attrName>style.visibility</p:attrName>
                                        </p:attrNameLst>
                                      </p:cBhvr>
                                      <p:to>
                                        <p:strVal val="visible"/>
                                      </p:to>
                                    </p:set>
                                    <p:animEffect transition="in" filter="wipe(down)">
                                      <p:cBhvr>
                                        <p:cTn id="7" dur="500"/>
                                        <p:tgtEl>
                                          <p:spTgt spid="76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ChangeArrowheads="1"/>
          </p:cNvSpPr>
          <p:nvPr/>
        </p:nvSpPr>
        <p:spPr bwMode="auto">
          <a:xfrm>
            <a:off x="250825" y="760413"/>
            <a:ext cx="5922963"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3525">
              <a:spcBef>
                <a:spcPts val="300"/>
              </a:spcBef>
              <a:buClr>
                <a:schemeClr val="accent1"/>
              </a:buClr>
              <a:buSzPct val="68000"/>
              <a:buFont typeface="Wingdings 3" panose="05040102010807070707" pitchFamily="18" charset="2"/>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class Tom</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protected float weight;           </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protected float f(float a,float b)    </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class Bob extends Tom</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void g()</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 Tom cat=new Tom();</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cat.weight=23f; //</a:t>
            </a:r>
            <a:r>
              <a:rPr lang="zh-CN" altLang="en-US" sz="2800">
                <a:latin typeface="Arial" panose="020B0604020202020204" pitchFamily="34" charset="0"/>
                <a:ea typeface="宋体" panose="02010600030101010101" pitchFamily="2" charset="-122"/>
              </a:rPr>
              <a:t>合法。</a:t>
            </a:r>
          </a:p>
          <a:p>
            <a:pPr eaLnBrk="1" hangingPunct="1">
              <a:spcBef>
                <a:spcPct val="0"/>
              </a:spcBef>
              <a:buClrTx/>
              <a:buSzTx/>
              <a:buFontTx/>
              <a:buNone/>
            </a:pPr>
            <a:r>
              <a:rPr lang="zh-CN" altLang="en-US" sz="28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cat.f(3,4); //</a:t>
            </a:r>
            <a:r>
              <a:rPr lang="zh-CN" altLang="en-US" sz="2800">
                <a:latin typeface="Arial" panose="020B0604020202020204" pitchFamily="34" charset="0"/>
                <a:ea typeface="宋体" panose="02010600030101010101" pitchFamily="2" charset="-122"/>
              </a:rPr>
              <a:t>合法。</a:t>
            </a:r>
          </a:p>
          <a:p>
            <a:pPr eaLnBrk="1" hangingPunct="1">
              <a:spcBef>
                <a:spcPct val="0"/>
              </a:spcBef>
              <a:buClrTx/>
              <a:buSzTx/>
              <a:buFontTx/>
              <a:buNone/>
            </a:pPr>
            <a:r>
              <a:rPr lang="zh-CN" altLang="en-US" sz="28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a:t>
            </a:r>
          </a:p>
        </p:txBody>
      </p:sp>
      <p:sp>
        <p:nvSpPr>
          <p:cNvPr id="116739" name="Rectangle 5"/>
          <p:cNvSpPr>
            <a:spLocks noChangeArrowheads="1"/>
          </p:cNvSpPr>
          <p:nvPr/>
        </p:nvSpPr>
        <p:spPr bwMode="auto">
          <a:xfrm>
            <a:off x="539750" y="260350"/>
            <a:ext cx="7632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2800">
                <a:latin typeface="Arial" panose="020B0604020202020204" pitchFamily="34" charset="0"/>
                <a:ea typeface="宋体" panose="02010600030101010101" pitchFamily="2" charset="-122"/>
              </a:rPr>
              <a:t>以下程序中，类</a:t>
            </a:r>
            <a:r>
              <a:rPr lang="en-US" altLang="zh-CN" sz="2800">
                <a:latin typeface="Arial" panose="020B0604020202020204" pitchFamily="34" charset="0"/>
                <a:ea typeface="宋体" panose="02010600030101010101" pitchFamily="2" charset="-122"/>
              </a:rPr>
              <a:t>Bob</a:t>
            </a:r>
            <a:r>
              <a:rPr lang="zh-CN" altLang="en-US" sz="2800">
                <a:latin typeface="Arial" panose="020B0604020202020204" pitchFamily="34" charset="0"/>
                <a:ea typeface="宋体" panose="02010600030101010101" pitchFamily="2" charset="-122"/>
              </a:rPr>
              <a:t>与</a:t>
            </a:r>
            <a:r>
              <a:rPr lang="en-US" altLang="zh-CN" sz="2800">
                <a:latin typeface="Arial" panose="020B0604020202020204" pitchFamily="34" charset="0"/>
                <a:ea typeface="宋体" panose="02010600030101010101" pitchFamily="2" charset="-122"/>
              </a:rPr>
              <a:t>Tom</a:t>
            </a:r>
            <a:r>
              <a:rPr lang="zh-CN" altLang="en-US" sz="2800">
                <a:latin typeface="Arial" panose="020B0604020202020204" pitchFamily="34" charset="0"/>
                <a:ea typeface="宋体" panose="02010600030101010101" pitchFamily="2" charset="-122"/>
              </a:rPr>
              <a:t>在同一个包中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395288" y="787400"/>
            <a:ext cx="7527925"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3525">
              <a:spcBef>
                <a:spcPts val="300"/>
              </a:spcBef>
              <a:buClr>
                <a:schemeClr val="accent1"/>
              </a:buClr>
              <a:buSzPct val="68000"/>
              <a:buFont typeface="Wingdings 3" panose="05040102010807070707" pitchFamily="18" charset="2"/>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package tom.jf;</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class Tom</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protected float weight;           </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protected float f(float a,float b)    </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       ……   }</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package sum.com;</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import  tom.jf.Tom;</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class Bob extends Tom</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void g()</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 Tom cat=new Tom();</a:t>
            </a:r>
          </a:p>
          <a:p>
            <a:pPr eaLnBrk="1" hangingPunct="1">
              <a:spcBef>
                <a:spcPct val="0"/>
              </a:spcBef>
              <a:buClrTx/>
              <a:buSzTx/>
              <a:buFontTx/>
              <a:buNone/>
            </a:pPr>
            <a:r>
              <a:rPr lang="en-US" altLang="zh-CN" sz="2800">
                <a:latin typeface="Arial" panose="020B0604020202020204" pitchFamily="34" charset="0"/>
                <a:ea typeface="宋体" panose="02010600030101010101" pitchFamily="2" charset="-122"/>
              </a:rPr>
              <a:t>       cat.weight=23f; //</a:t>
            </a:r>
            <a:r>
              <a:rPr lang="zh-CN" altLang="en-US" sz="2800">
                <a:latin typeface="Arial" panose="020B0604020202020204" pitchFamily="34" charset="0"/>
                <a:ea typeface="宋体" panose="02010600030101010101" pitchFamily="2" charset="-122"/>
              </a:rPr>
              <a:t>合法</a:t>
            </a:r>
          </a:p>
          <a:p>
            <a:pPr eaLnBrk="1" hangingPunct="1">
              <a:spcBef>
                <a:spcPct val="0"/>
              </a:spcBef>
              <a:buClrTx/>
              <a:buSzTx/>
              <a:buFontTx/>
              <a:buNone/>
            </a:pPr>
            <a:r>
              <a:rPr lang="zh-CN" altLang="en-US" sz="28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cat.f(3,4); //</a:t>
            </a:r>
            <a:r>
              <a:rPr lang="zh-CN" altLang="en-US" sz="2800">
                <a:latin typeface="Arial" panose="020B0604020202020204" pitchFamily="34" charset="0"/>
                <a:ea typeface="宋体" panose="02010600030101010101" pitchFamily="2" charset="-122"/>
              </a:rPr>
              <a:t>合法。</a:t>
            </a:r>
          </a:p>
          <a:p>
            <a:pPr eaLnBrk="1" hangingPunct="1">
              <a:spcBef>
                <a:spcPct val="0"/>
              </a:spcBef>
              <a:buClrTx/>
              <a:buSzTx/>
              <a:buFontTx/>
              <a:buNone/>
            </a:pPr>
            <a:r>
              <a:rPr lang="zh-CN" altLang="en-US" sz="28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a:t>
            </a:r>
            <a:r>
              <a:rPr lang="zh-CN" altLang="en-US" sz="2800">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a:t>
            </a:r>
          </a:p>
        </p:txBody>
      </p:sp>
      <p:sp>
        <p:nvSpPr>
          <p:cNvPr id="117763" name="Rectangle 3"/>
          <p:cNvSpPr>
            <a:spLocks noChangeArrowheads="1"/>
          </p:cNvSpPr>
          <p:nvPr/>
        </p:nvSpPr>
        <p:spPr bwMode="auto">
          <a:xfrm>
            <a:off x="539750" y="260350"/>
            <a:ext cx="7632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chemeClr val="accent1"/>
              </a:buClr>
              <a:buSzPct val="68000"/>
              <a:buFont typeface="Wingdings 3" panose="05040102010807070707" pitchFamily="18" charset="2"/>
              <a:buChar char=""/>
              <a:defRPr sz="2000">
                <a:solidFill>
                  <a:schemeClr val="tx1"/>
                </a:solidFill>
                <a:latin typeface="Lucida Sans Unicode" panose="020B0602030504020204" pitchFamily="34" charset="0"/>
                <a:ea typeface="黑体" panose="02010609060101010101" pitchFamily="49" charset="-122"/>
              </a:defRPr>
            </a:lvl1pPr>
            <a:lvl2pPr marL="742950" indent="-285750">
              <a:spcBef>
                <a:spcPts val="250"/>
              </a:spcBef>
              <a:buClr>
                <a:schemeClr val="accent1"/>
              </a:buClr>
              <a:buFont typeface="Verdana" panose="020B0604030504040204" pitchFamily="34" charset="0"/>
              <a:buChar char="◦"/>
              <a:defRPr sz="1700">
                <a:solidFill>
                  <a:schemeClr val="tx1"/>
                </a:solidFill>
                <a:latin typeface="Lucida Sans Unicode" panose="020B0602030504020204" pitchFamily="34" charset="0"/>
                <a:ea typeface="黑体" panose="02010609060101010101" pitchFamily="49" charset="-122"/>
              </a:defRPr>
            </a:lvl2pPr>
            <a:lvl3pPr marL="1143000" indent="-228600">
              <a:spcBef>
                <a:spcPts val="263"/>
              </a:spcBef>
              <a:buClr>
                <a:schemeClr val="accent2"/>
              </a:buClr>
              <a:buSzPct val="100000"/>
              <a:buFont typeface="Wingdings 2" panose="05020102010507070707" pitchFamily="18" charset="2"/>
              <a:buChar char=""/>
              <a:defRPr sz="1500">
                <a:solidFill>
                  <a:schemeClr val="tx1"/>
                </a:solidFill>
                <a:latin typeface="Lucida Sans Unicode" panose="020B0602030504020204" pitchFamily="34" charset="0"/>
                <a:ea typeface="黑体" panose="02010609060101010101" pitchFamily="49" charset="-122"/>
              </a:defRPr>
            </a:lvl3pPr>
            <a:lvl4pPr marL="1600200" indent="-228600">
              <a:spcBef>
                <a:spcPts val="263"/>
              </a:spcBef>
              <a:buClr>
                <a:schemeClr val="accent2"/>
              </a:buClr>
              <a:buFont typeface="Wingdings 2" panose="05020102010507070707" pitchFamily="18" charset="2"/>
              <a:buChar char=""/>
              <a:defRPr sz="1400">
                <a:solidFill>
                  <a:schemeClr val="tx1"/>
                </a:solidFill>
                <a:latin typeface="Lucida Sans Unicode" panose="020B0602030504020204" pitchFamily="34" charset="0"/>
                <a:ea typeface="黑体" panose="02010609060101010101" pitchFamily="49" charset="-122"/>
              </a:defRPr>
            </a:lvl4pPr>
            <a:lvl5pPr marL="2057400" indent="-228600">
              <a:spcBef>
                <a:spcPts val="263"/>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263"/>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Tx/>
              <a:buNone/>
            </a:pPr>
            <a:r>
              <a:rPr lang="zh-CN" altLang="en-US" sz="2800">
                <a:latin typeface="Arial" panose="020B0604020202020204" pitchFamily="34" charset="0"/>
                <a:ea typeface="宋体" panose="02010600030101010101" pitchFamily="2" charset="-122"/>
              </a:rPr>
              <a:t>以下程序中，类</a:t>
            </a:r>
            <a:r>
              <a:rPr lang="en-US" altLang="zh-CN" sz="2800">
                <a:latin typeface="Arial" panose="020B0604020202020204" pitchFamily="34" charset="0"/>
                <a:ea typeface="宋体" panose="02010600030101010101" pitchFamily="2" charset="-122"/>
              </a:rPr>
              <a:t>Bob</a:t>
            </a:r>
            <a:r>
              <a:rPr lang="zh-CN" altLang="en-US" sz="2800">
                <a:latin typeface="Arial" panose="020B0604020202020204" pitchFamily="34" charset="0"/>
                <a:ea typeface="宋体" panose="02010600030101010101" pitchFamily="2" charset="-122"/>
              </a:rPr>
              <a:t>与</a:t>
            </a:r>
            <a:r>
              <a:rPr lang="en-US" altLang="zh-CN" sz="2800">
                <a:latin typeface="Arial" panose="020B0604020202020204" pitchFamily="34" charset="0"/>
                <a:ea typeface="宋体" panose="02010600030101010101" pitchFamily="2" charset="-122"/>
              </a:rPr>
              <a:t>Tom</a:t>
            </a:r>
            <a:r>
              <a:rPr lang="zh-CN" altLang="en-US" sz="2800">
                <a:latin typeface="Arial" panose="020B0604020202020204" pitchFamily="34" charset="0"/>
                <a:ea typeface="宋体" panose="02010600030101010101" pitchFamily="2" charset="-122"/>
              </a:rPr>
              <a:t>不在同一个包中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4.10 Methods in the Object Class</a:t>
            </a:r>
            <a:endParaRPr lang="zh-CN" altLang="en-US" sz="3075" dirty="0"/>
          </a:p>
        </p:txBody>
      </p:sp>
      <p:sp>
        <p:nvSpPr>
          <p:cNvPr id="3" name="内容占位符 2"/>
          <p:cNvSpPr>
            <a:spLocks noGrp="1"/>
          </p:cNvSpPr>
          <p:nvPr>
            <p:ph idx="1"/>
          </p:nvPr>
        </p:nvSpPr>
        <p:spPr/>
        <p:txBody>
          <a:bodyPr>
            <a:normAutofit/>
          </a:bodyPr>
          <a:lstStyle/>
          <a:p>
            <a:pPr marL="273844" indent="-191691" eaLnBrk="1" hangingPunct="1">
              <a:defRPr/>
            </a:pPr>
            <a:r>
              <a:rPr lang="en-US" altLang="zh-CN" sz="2025" dirty="0" smtClean="0"/>
              <a:t>Every class in Java is descended from the java.lang.Object class. If no inheritance is specified when a class is declared, the superclass of the class is Object by default. Therefore, the statement</a:t>
            </a:r>
            <a:endParaRPr lang="zh-CN" altLang="zh-CN" sz="2025" dirty="0" smtClean="0"/>
          </a:p>
          <a:p>
            <a:pPr marL="273844" indent="-191691" eaLnBrk="1" hangingPunct="1">
              <a:defRPr/>
            </a:pPr>
            <a:r>
              <a:rPr lang="en-US" altLang="zh-CN" sz="2025" dirty="0" smtClean="0"/>
              <a:t>public class Car{ }</a:t>
            </a:r>
            <a:endParaRPr lang="zh-CN" altLang="zh-CN" sz="2025" dirty="0" smtClean="0"/>
          </a:p>
          <a:p>
            <a:pPr marL="273844" indent="-191691" eaLnBrk="1" hangingPunct="1">
              <a:defRPr/>
            </a:pPr>
            <a:r>
              <a:rPr lang="en-US" altLang="zh-CN" sz="2025" dirty="0" smtClean="0"/>
              <a:t>is equivalent to</a:t>
            </a:r>
            <a:endParaRPr lang="zh-CN" altLang="zh-CN" sz="2025" dirty="0" smtClean="0"/>
          </a:p>
          <a:p>
            <a:pPr marL="273844" indent="-191691" eaLnBrk="1" hangingPunct="1">
              <a:defRPr/>
            </a:pPr>
            <a:r>
              <a:rPr lang="en-US" altLang="zh-CN" sz="2025" dirty="0" smtClean="0"/>
              <a:t>public class Car extends Object{ }</a:t>
            </a:r>
            <a:endParaRPr lang="zh-CN" altLang="zh-CN" sz="2025" dirty="0" smtClean="0"/>
          </a:p>
          <a:p>
            <a:pPr marL="273844" indent="-191691" eaLnBrk="1" hangingPunct="1">
              <a:defRPr/>
            </a:pPr>
            <a:r>
              <a:rPr lang="en-US" altLang="zh-CN" sz="2025" dirty="0" smtClean="0"/>
              <a:t>It is important to be familiar with the methods provided by the Object class so that you can use them in your classes</a:t>
            </a:r>
            <a:endParaRPr lang="zh-CN" altLang="en-US" sz="2025" dirty="0"/>
          </a:p>
        </p:txBody>
      </p:sp>
      <p:sp>
        <p:nvSpPr>
          <p:cNvPr id="6" name="灯片编号占位符 5"/>
          <p:cNvSpPr>
            <a:spLocks noGrp="1"/>
          </p:cNvSpPr>
          <p:nvPr>
            <p:ph type="sldNum" sz="quarter" idx="12"/>
          </p:nvPr>
        </p:nvSpPr>
        <p:spPr/>
        <p:txBody>
          <a:bodyPr/>
          <a:lstStyle/>
          <a:p>
            <a:pPr>
              <a:defRPr/>
            </a:pPr>
            <a:fld id="{742FD380-C241-4B2D-B158-3B0D25358795}" type="slidenum">
              <a:rPr lang="zh-CN" altLang="en-US"/>
              <a:pPr>
                <a:defRPr/>
              </a:pPr>
              <a:t>93</a:t>
            </a:fld>
            <a:endParaRPr lang="zh-CN"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z="3075"/>
          </a:p>
        </p:txBody>
      </p:sp>
      <p:sp>
        <p:nvSpPr>
          <p:cNvPr id="3" name="内容占位符 2"/>
          <p:cNvSpPr>
            <a:spLocks noGrp="1"/>
          </p:cNvSpPr>
          <p:nvPr>
            <p:ph idx="1"/>
          </p:nvPr>
        </p:nvSpPr>
        <p:spPr/>
        <p:txBody>
          <a:bodyPr/>
          <a:lstStyle/>
          <a:p>
            <a:pPr marL="273844" indent="-191691" eaLnBrk="1" hangingPunct="1">
              <a:defRPr/>
            </a:pPr>
            <a:r>
              <a:rPr lang="en-US" altLang="zh-CN" sz="2025" dirty="0" smtClean="0"/>
              <a:t>toString()</a:t>
            </a:r>
          </a:p>
          <a:p>
            <a:pPr marL="273844" indent="-191691" eaLnBrk="1" hangingPunct="1">
              <a:defRPr/>
            </a:pPr>
            <a:r>
              <a:rPr lang="en-US" altLang="zh-CN" sz="2025" dirty="0" smtClean="0"/>
              <a:t>equals()</a:t>
            </a:r>
          </a:p>
          <a:p>
            <a:pPr marL="273844" indent="-191691" eaLnBrk="1" hangingPunct="1">
              <a:defRPr/>
            </a:pPr>
            <a:r>
              <a:rPr lang="en-US" altLang="zh-CN" sz="2025" dirty="0" smtClean="0"/>
              <a:t>hashCode()</a:t>
            </a:r>
          </a:p>
          <a:p>
            <a:pPr marL="273844" indent="-191691" eaLnBrk="1" hangingPunct="1">
              <a:defRPr/>
            </a:pPr>
            <a:r>
              <a:rPr lang="en-US" altLang="zh-CN" sz="2025" dirty="0" smtClean="0"/>
              <a:t>clone()</a:t>
            </a:r>
            <a:endParaRPr lang="zh-CN" altLang="en-US" sz="2025" dirty="0"/>
          </a:p>
        </p:txBody>
      </p:sp>
      <p:sp>
        <p:nvSpPr>
          <p:cNvPr id="6" name="灯片编号占位符 5"/>
          <p:cNvSpPr>
            <a:spLocks noGrp="1"/>
          </p:cNvSpPr>
          <p:nvPr>
            <p:ph type="sldNum" sz="quarter" idx="12"/>
          </p:nvPr>
        </p:nvSpPr>
        <p:spPr/>
        <p:txBody>
          <a:bodyPr/>
          <a:lstStyle/>
          <a:p>
            <a:pPr>
              <a:defRPr/>
            </a:pPr>
            <a:fld id="{258F6CEE-C6A3-4D70-B62A-85B440D348BA}" type="slidenum">
              <a:rPr lang="zh-CN" altLang="en-US"/>
              <a:pPr>
                <a:defRPr/>
              </a:pPr>
              <a:t>94</a:t>
            </a:fld>
            <a:endParaRPr lang="zh-CN"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toString()</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Invoking toString() on an object returns a string that represents the object. </a:t>
            </a:r>
          </a:p>
          <a:p>
            <a:pPr marL="273844" indent="-191691" eaLnBrk="1" hangingPunct="1">
              <a:defRPr/>
            </a:pPr>
            <a:r>
              <a:rPr lang="en-US" altLang="zh-CN" sz="2025" dirty="0" smtClean="0"/>
              <a:t>By default, it returns a string consisting of a class name of which the object is an instance, an at sign(@) and the object's hash code in hexadecimal.</a:t>
            </a:r>
            <a:endParaRPr lang="zh-CN" altLang="en-US" sz="2025" dirty="0"/>
          </a:p>
        </p:txBody>
      </p:sp>
      <p:sp>
        <p:nvSpPr>
          <p:cNvPr id="6" name="灯片编号占位符 5"/>
          <p:cNvSpPr>
            <a:spLocks noGrp="1"/>
          </p:cNvSpPr>
          <p:nvPr>
            <p:ph type="sldNum" sz="quarter" idx="12"/>
          </p:nvPr>
        </p:nvSpPr>
        <p:spPr/>
        <p:txBody>
          <a:bodyPr/>
          <a:lstStyle/>
          <a:p>
            <a:pPr>
              <a:defRPr/>
            </a:pPr>
            <a:fld id="{01225A0D-07A2-42ED-9153-D35AD5F7710F}" type="slidenum">
              <a:rPr lang="zh-CN" altLang="en-US"/>
              <a:pPr>
                <a:defRPr/>
              </a:pPr>
              <a:t>95</a:t>
            </a:fld>
            <a:endParaRPr lang="zh-CN" alt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toString()</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Usually, you should override the toString() method so that it returns a descriptive string representation of the object.</a:t>
            </a:r>
            <a:endParaRPr lang="zh-CN" altLang="en-US" sz="2025" dirty="0"/>
          </a:p>
        </p:txBody>
      </p:sp>
      <p:sp>
        <p:nvSpPr>
          <p:cNvPr id="6" name="灯片编号占位符 5"/>
          <p:cNvSpPr>
            <a:spLocks noGrp="1"/>
          </p:cNvSpPr>
          <p:nvPr>
            <p:ph type="sldNum" sz="quarter" idx="12"/>
          </p:nvPr>
        </p:nvSpPr>
        <p:spPr/>
        <p:txBody>
          <a:bodyPr/>
          <a:lstStyle/>
          <a:p>
            <a:pPr>
              <a:defRPr/>
            </a:pPr>
            <a:fld id="{71FFAD3D-08B9-4157-A8A7-A3791B0A1528}" type="slidenum">
              <a:rPr lang="zh-CN" altLang="en-US"/>
              <a:pPr>
                <a:defRPr/>
              </a:pPr>
              <a:t>96</a:t>
            </a:fld>
            <a:endParaRPr lang="zh-CN"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73844" indent="-191691" eaLnBrk="1" hangingPunct="1">
              <a:defRPr/>
            </a:pPr>
            <a:r>
              <a:rPr lang="en-US" altLang="zh-CN" sz="2025" dirty="0" smtClean="0"/>
              <a:t>class Car{</a:t>
            </a:r>
            <a:endParaRPr lang="zh-CN" altLang="zh-CN" sz="2025" dirty="0" smtClean="0"/>
          </a:p>
          <a:p>
            <a:pPr marL="273844" indent="-191691" eaLnBrk="1" hangingPunct="1">
              <a:defRPr/>
            </a:pPr>
            <a:r>
              <a:rPr lang="en-US" altLang="zh-CN" sz="2025" dirty="0" smtClean="0"/>
              <a:t>	public String toString() {</a:t>
            </a:r>
            <a:endParaRPr lang="zh-CN" altLang="zh-CN" sz="2025" dirty="0" smtClean="0"/>
          </a:p>
          <a:p>
            <a:pPr marL="273844" indent="-191691" eaLnBrk="1" hangingPunct="1">
              <a:defRPr/>
            </a:pPr>
            <a:r>
              <a:rPr lang="en-US" altLang="zh-CN" sz="2025" dirty="0" smtClean="0"/>
              <a:t>		return "Car [name=" + name + ", width=" + width + ", height=" + height</a:t>
            </a:r>
            <a:endParaRPr lang="zh-CN" altLang="zh-CN" sz="2025" dirty="0" smtClean="0"/>
          </a:p>
          <a:p>
            <a:pPr marL="273844" indent="-191691" eaLnBrk="1" hangingPunct="1">
              <a:defRPr/>
            </a:pPr>
            <a:r>
              <a:rPr lang="en-US" altLang="zh-CN" sz="2025" dirty="0" smtClean="0"/>
              <a:t>				+ "]";</a:t>
            </a:r>
            <a:endParaRPr lang="zh-CN" altLang="zh-CN" sz="2025" dirty="0" smtClean="0"/>
          </a:p>
          <a:p>
            <a:pPr marL="273844" indent="-191691" eaLnBrk="1" hangingPunct="1">
              <a:defRPr/>
            </a:pPr>
            <a:r>
              <a:rPr lang="en-US" altLang="zh-CN" sz="2025" dirty="0" smtClean="0"/>
              <a:t>	}</a:t>
            </a:r>
            <a:endParaRPr lang="zh-CN" altLang="zh-CN" sz="2025" dirty="0" smtClean="0"/>
          </a:p>
          <a:p>
            <a:pPr marL="273844" indent="-191691" eaLnBrk="1" hangingPunct="1">
              <a:defRPr/>
            </a:pPr>
            <a:r>
              <a:rPr lang="en-US" altLang="zh-CN" sz="2025" dirty="0" smtClean="0"/>
              <a:t>	private String name;</a:t>
            </a:r>
            <a:endParaRPr lang="zh-CN" altLang="zh-CN" sz="2025" dirty="0" smtClean="0"/>
          </a:p>
          <a:p>
            <a:pPr marL="273844" indent="-191691" eaLnBrk="1" hangingPunct="1">
              <a:defRPr/>
            </a:pPr>
            <a:r>
              <a:rPr lang="en-US" altLang="zh-CN" sz="2025" dirty="0" smtClean="0"/>
              <a:t>	private double width, height;</a:t>
            </a:r>
            <a:endParaRPr lang="zh-CN" altLang="zh-CN" sz="2025" dirty="0" smtClean="0"/>
          </a:p>
          <a:p>
            <a:pPr marL="273844" indent="-191691" eaLnBrk="1" hangingPunct="1">
              <a:defRPr/>
            </a:pPr>
            <a:r>
              <a:rPr lang="en-US" altLang="zh-CN" sz="2025" dirty="0" smtClean="0"/>
              <a:t>}</a:t>
            </a:r>
            <a:endParaRPr lang="zh-CN" altLang="zh-CN" sz="2025" dirty="0" smtClean="0"/>
          </a:p>
          <a:p>
            <a:pPr marL="273844" indent="-191691" eaLnBrk="1" hangingPunct="1">
              <a:defRPr/>
            </a:pPr>
            <a:endParaRPr lang="zh-CN" altLang="en-US" sz="2025" dirty="0"/>
          </a:p>
        </p:txBody>
      </p:sp>
      <p:sp>
        <p:nvSpPr>
          <p:cNvPr id="2" name="标题 1"/>
          <p:cNvSpPr>
            <a:spLocks noGrp="1"/>
          </p:cNvSpPr>
          <p:nvPr>
            <p:ph type="title"/>
          </p:nvPr>
        </p:nvSpPr>
        <p:spPr/>
        <p:txBody>
          <a:bodyPr/>
          <a:lstStyle/>
          <a:p>
            <a:pPr eaLnBrk="1" hangingPunct="1">
              <a:defRPr/>
            </a:pPr>
            <a:r>
              <a:rPr lang="en-US" altLang="zh-CN" sz="3075" dirty="0" smtClean="0"/>
              <a:t>toString()</a:t>
            </a:r>
            <a:endParaRPr lang="zh-CN" altLang="en-US" sz="3075" dirty="0"/>
          </a:p>
        </p:txBody>
      </p:sp>
      <p:sp>
        <p:nvSpPr>
          <p:cNvPr id="7" name="灯片编号占位符 6"/>
          <p:cNvSpPr>
            <a:spLocks noGrp="1"/>
          </p:cNvSpPr>
          <p:nvPr>
            <p:ph type="sldNum" sz="quarter" idx="12"/>
          </p:nvPr>
        </p:nvSpPr>
        <p:spPr/>
        <p:txBody>
          <a:bodyPr/>
          <a:lstStyle/>
          <a:p>
            <a:pPr>
              <a:defRPr/>
            </a:pPr>
            <a:fld id="{C69ABBF2-A8A6-4873-8A9D-AD3FF590C32C}" type="slidenum">
              <a:rPr lang="zh-CN" altLang="en-US"/>
              <a:pPr>
                <a:defRPr/>
              </a:pPr>
              <a:t>97</a:t>
            </a:fld>
            <a:endParaRPr lang="zh-CN" altLang="en-US"/>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equals()</a:t>
            </a:r>
            <a:endParaRPr lang="zh-CN" altLang="en-US" sz="3075" dirty="0"/>
          </a:p>
        </p:txBody>
      </p:sp>
      <p:sp>
        <p:nvSpPr>
          <p:cNvPr id="3" name="内容占位符 2"/>
          <p:cNvSpPr>
            <a:spLocks noGrp="1"/>
          </p:cNvSpPr>
          <p:nvPr>
            <p:ph idx="1"/>
          </p:nvPr>
        </p:nvSpPr>
        <p:spPr/>
        <p:txBody>
          <a:bodyPr>
            <a:normAutofit/>
          </a:bodyPr>
          <a:lstStyle/>
          <a:p>
            <a:pPr marL="273844" indent="-191691" eaLnBrk="1" hangingPunct="1">
              <a:defRPr/>
            </a:pPr>
            <a:r>
              <a:rPr lang="en-US" altLang="zh-CN" sz="2025" dirty="0" smtClean="0"/>
              <a:t>The default implementation of the equals() method in the Object class is:</a:t>
            </a:r>
            <a:endParaRPr lang="zh-CN" altLang="zh-CN" sz="2025" dirty="0" smtClean="0"/>
          </a:p>
          <a:p>
            <a:pPr marL="465535" lvl="1" eaLnBrk="1" hangingPunct="1">
              <a:spcBef>
                <a:spcPts val="244"/>
              </a:spcBef>
              <a:defRPr/>
            </a:pPr>
            <a:r>
              <a:rPr lang="en-US" altLang="zh-CN" sz="1725" dirty="0" smtClean="0"/>
              <a:t>public boolean equals(Object obj){</a:t>
            </a:r>
            <a:endParaRPr lang="zh-CN" altLang="zh-CN" sz="1725" dirty="0" smtClean="0"/>
          </a:p>
          <a:p>
            <a:pPr marL="465535" lvl="1" eaLnBrk="1" hangingPunct="1">
              <a:spcBef>
                <a:spcPts val="244"/>
              </a:spcBef>
              <a:defRPr/>
            </a:pPr>
            <a:r>
              <a:rPr lang="en-US" altLang="zh-CN" sz="1725" dirty="0" smtClean="0"/>
              <a:t>    return (this == obj)</a:t>
            </a:r>
            <a:endParaRPr lang="zh-CN" altLang="zh-CN" sz="1725" dirty="0" smtClean="0"/>
          </a:p>
          <a:p>
            <a:pPr marL="465535" lvl="1" eaLnBrk="1" hangingPunct="1">
              <a:spcBef>
                <a:spcPts val="244"/>
              </a:spcBef>
              <a:defRPr/>
            </a:pPr>
            <a:r>
              <a:rPr lang="en-US" altLang="zh-CN" sz="1725" dirty="0" smtClean="0"/>
              <a:t>}</a:t>
            </a:r>
            <a:endParaRPr lang="zh-CN" altLang="zh-CN" sz="1725" dirty="0" smtClean="0"/>
          </a:p>
          <a:p>
            <a:pPr marL="273844" indent="-191691" eaLnBrk="1" hangingPunct="1">
              <a:defRPr/>
            </a:pPr>
            <a:r>
              <a:rPr lang="en-US" altLang="zh-CN" sz="2025" dirty="0" smtClean="0"/>
              <a:t>This particular comparison is also known as “shallow comparison.”</a:t>
            </a:r>
            <a:r>
              <a:rPr lang="zh-CN" altLang="en-US" sz="2025" dirty="0" smtClean="0"/>
              <a:t>浅比较</a:t>
            </a:r>
            <a:endParaRPr lang="en-US" altLang="zh-CN" sz="2025" dirty="0" smtClean="0"/>
          </a:p>
          <a:p>
            <a:pPr marL="273844" indent="-191691" eaLnBrk="1" hangingPunct="1">
              <a:defRPr/>
            </a:pPr>
            <a:r>
              <a:rPr lang="en-US" altLang="zh-CN" sz="2025" dirty="0" smtClean="0"/>
              <a:t>it is really intended for the subclasses of the Object class to modify the equals method to test whether two distinct objects have the same states which is known as “deep comparison.”</a:t>
            </a:r>
            <a:r>
              <a:rPr lang="zh-CN" altLang="en-US" sz="2025" dirty="0" smtClean="0"/>
              <a:t>深比较</a:t>
            </a:r>
            <a:endParaRPr lang="zh-CN" altLang="en-US" sz="2025" dirty="0"/>
          </a:p>
        </p:txBody>
      </p:sp>
      <p:sp>
        <p:nvSpPr>
          <p:cNvPr id="6" name="灯片编号占位符 5"/>
          <p:cNvSpPr>
            <a:spLocks noGrp="1"/>
          </p:cNvSpPr>
          <p:nvPr>
            <p:ph type="sldNum" sz="quarter" idx="12"/>
          </p:nvPr>
        </p:nvSpPr>
        <p:spPr/>
        <p:txBody>
          <a:bodyPr/>
          <a:lstStyle/>
          <a:p>
            <a:pPr>
              <a:defRPr/>
            </a:pPr>
            <a:fld id="{9A8A4D0A-3049-406C-AF4F-86AD659FA22D}" type="slidenum">
              <a:rPr lang="zh-CN" altLang="en-US"/>
              <a:pPr>
                <a:defRPr/>
              </a:pPr>
              <a:t>98</a:t>
            </a:fld>
            <a:endParaRPr lang="zh-CN" alt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075" dirty="0" smtClean="0"/>
              <a:t>equals()</a:t>
            </a:r>
            <a:endParaRPr lang="zh-CN" altLang="en-US" sz="3075" dirty="0"/>
          </a:p>
        </p:txBody>
      </p:sp>
      <p:sp>
        <p:nvSpPr>
          <p:cNvPr id="3" name="内容占位符 2"/>
          <p:cNvSpPr>
            <a:spLocks noGrp="1"/>
          </p:cNvSpPr>
          <p:nvPr>
            <p:ph idx="1"/>
          </p:nvPr>
        </p:nvSpPr>
        <p:spPr/>
        <p:txBody>
          <a:bodyPr/>
          <a:lstStyle/>
          <a:p>
            <a:pPr marL="273844" indent="-191691" eaLnBrk="1" hangingPunct="1">
              <a:defRPr/>
            </a:pPr>
            <a:r>
              <a:rPr lang="en-US" altLang="zh-CN" sz="2025" dirty="0" smtClean="0"/>
              <a:t>The Car class should provide an overriding method to compare whether two cars are equal based on their attributes, as follows:</a:t>
            </a:r>
            <a:endParaRPr lang="zh-CN" altLang="zh-CN" sz="2025" dirty="0" smtClean="0"/>
          </a:p>
          <a:p>
            <a:pPr marL="273844" indent="-191691" eaLnBrk="1" hangingPunct="1">
              <a:defRPr/>
            </a:pPr>
            <a:endParaRPr lang="zh-CN" altLang="en-US" sz="2025" dirty="0"/>
          </a:p>
        </p:txBody>
      </p:sp>
      <p:sp>
        <p:nvSpPr>
          <p:cNvPr id="6" name="灯片编号占位符 5"/>
          <p:cNvSpPr>
            <a:spLocks noGrp="1"/>
          </p:cNvSpPr>
          <p:nvPr>
            <p:ph type="sldNum" sz="quarter" idx="12"/>
          </p:nvPr>
        </p:nvSpPr>
        <p:spPr/>
        <p:txBody>
          <a:bodyPr/>
          <a:lstStyle/>
          <a:p>
            <a:pPr>
              <a:defRPr/>
            </a:pPr>
            <a:fld id="{693D438B-199F-4F22-9C10-E533A8EA86AF}" type="slidenum">
              <a:rPr lang="zh-CN" altLang="en-US"/>
              <a:pPr>
                <a:defRPr/>
              </a:pPr>
              <a:t>99</a:t>
            </a:fld>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第3章</Template>
  <TotalTime>1323</TotalTime>
  <Words>6332</Words>
  <Application>Microsoft Office PowerPoint</Application>
  <PresentationFormat>全屏显示(4:3)</PresentationFormat>
  <Paragraphs>1444</Paragraphs>
  <Slides>135</Slides>
  <Notes>16</Notes>
  <HiddenSlides>6</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135</vt:i4>
      </vt:variant>
    </vt:vector>
  </HeadingPairs>
  <TitlesOfParts>
    <vt:vector size="149" baseType="lpstr">
      <vt:lpstr>黑体</vt:lpstr>
      <vt:lpstr>楷体_GB2312</vt:lpstr>
      <vt:lpstr>宋体</vt:lpstr>
      <vt:lpstr>Arial</vt:lpstr>
      <vt:lpstr>Calibri</vt:lpstr>
      <vt:lpstr>Courier New</vt:lpstr>
      <vt:lpstr>Helvetica</vt:lpstr>
      <vt:lpstr>Lucida Sans Unicode</vt:lpstr>
      <vt:lpstr>Times New Roman</vt:lpstr>
      <vt:lpstr>Verdana</vt:lpstr>
      <vt:lpstr>Wingdings</vt:lpstr>
      <vt:lpstr>Wingdings 2</vt:lpstr>
      <vt:lpstr>Wingdings 3</vt:lpstr>
      <vt:lpstr>聚合</vt:lpstr>
      <vt:lpstr>Inheritance, Interfaces and Polymorphism</vt:lpstr>
      <vt:lpstr>4.1 The Concept of Inheritance</vt:lpstr>
      <vt:lpstr>Car vs. Vehicle</vt:lpstr>
      <vt:lpstr>Point class</vt:lpstr>
      <vt:lpstr>extends</vt:lpstr>
      <vt:lpstr>Inheritance继承</vt:lpstr>
      <vt:lpstr>Inheritance</vt:lpstr>
      <vt:lpstr>Inheritance</vt:lpstr>
      <vt:lpstr>Inheritance</vt:lpstr>
      <vt:lpstr>Inheritance</vt:lpstr>
      <vt:lpstr>Inheritance</vt:lpstr>
      <vt:lpstr>Inheritance and composition继承和组合 </vt:lpstr>
      <vt:lpstr>组合的优缺点</vt:lpstr>
      <vt:lpstr>继承的优缺点</vt:lpstr>
      <vt:lpstr>使用继承的条件</vt:lpstr>
      <vt:lpstr>4.2 Constructors of Superclass and Subclass</vt:lpstr>
      <vt:lpstr>Constructors</vt:lpstr>
      <vt:lpstr>Constructors</vt:lpstr>
      <vt:lpstr>Constructors</vt:lpstr>
      <vt:lpstr>Constructors</vt:lpstr>
      <vt:lpstr>Constructors</vt:lpstr>
      <vt:lpstr>Constructors</vt:lpstr>
      <vt:lpstr>Constructors</vt:lpstr>
      <vt:lpstr>4.3 Method Overriding方法覆盖</vt:lpstr>
      <vt:lpstr>Overriding Point class</vt:lpstr>
      <vt:lpstr>Overriding</vt:lpstr>
      <vt:lpstr>Overriding</vt:lpstr>
      <vt:lpstr>Overriding</vt:lpstr>
      <vt:lpstr>Overriding</vt:lpstr>
      <vt:lpstr>Overloading and Overriding</vt:lpstr>
      <vt:lpstr>Overloading and Overriding</vt:lpstr>
      <vt:lpstr>4.4 Upcasting and Downcasting 向上转型和向下转型</vt:lpstr>
      <vt:lpstr>4.4 Upcasting and Downcasting</vt:lpstr>
      <vt:lpstr>4.4 Upcasting and Downcasting</vt:lpstr>
      <vt:lpstr>4.4 Upcasting and Downcasting</vt:lpstr>
      <vt:lpstr>4.4 Upcasting and Downcasting</vt:lpstr>
      <vt:lpstr>4.4 Upcasting and Downcasting</vt:lpstr>
      <vt:lpstr>4.4 Upcasting and Downcasting</vt:lpstr>
      <vt:lpstr>4.4 Upcasting and Downcasting</vt:lpstr>
      <vt:lpstr>程序绑定Binding</vt:lpstr>
      <vt:lpstr>Dynamic binding</vt:lpstr>
      <vt:lpstr>Dynamic binding</vt:lpstr>
      <vt:lpstr>Dynamic binding</vt:lpstr>
      <vt:lpstr>动态绑定的作用</vt:lpstr>
      <vt:lpstr>动态绑定的作用</vt:lpstr>
      <vt:lpstr>多态Polymorphism</vt:lpstr>
      <vt:lpstr>各机制之间的关系</vt:lpstr>
      <vt:lpstr>4.5 Abstract Class and Abstract Method</vt:lpstr>
      <vt:lpstr>abstract</vt:lpstr>
      <vt:lpstr>Abstract</vt:lpstr>
      <vt:lpstr>Abstract</vt:lpstr>
      <vt:lpstr>Abstract </vt:lpstr>
      <vt:lpstr>Abstract </vt:lpstr>
      <vt:lpstr>Abstract</vt:lpstr>
      <vt:lpstr>PowerPoint 演示文稿</vt:lpstr>
      <vt:lpstr>4.8 Final Classes and Final Members</vt:lpstr>
      <vt:lpstr>4.8 Final Classes and Final Members</vt:lpstr>
      <vt:lpstr>4.8 Final Classes and Final Members</vt:lpstr>
      <vt:lpstr>4.8 Final Classes and Final Members</vt:lpstr>
      <vt:lpstr>4.8 Final Classes and Final Members</vt:lpstr>
      <vt:lpstr>4.6 Interfaces 接口</vt:lpstr>
      <vt:lpstr>Interfaces</vt:lpstr>
      <vt:lpstr>Interfaces</vt:lpstr>
      <vt:lpstr>PowerPoint 演示文稿</vt:lpstr>
      <vt:lpstr>接口－特征</vt:lpstr>
      <vt:lpstr>Usage of interface</vt:lpstr>
      <vt:lpstr>Implements an interface</vt:lpstr>
      <vt:lpstr>example</vt:lpstr>
      <vt:lpstr>Implements an interface</vt:lpstr>
      <vt:lpstr>Implements an interface</vt:lpstr>
      <vt:lpstr>Multi-Interfaces</vt:lpstr>
      <vt:lpstr>Multi-Interface</vt:lpstr>
      <vt:lpstr>继承抽象类实现接口 </vt:lpstr>
      <vt:lpstr>子类同时继承抽象类和实现接口 </vt:lpstr>
      <vt:lpstr>接口和抽象类的使用限制</vt:lpstr>
      <vt:lpstr>接口的继承 </vt:lpstr>
      <vt:lpstr>接口的多继承 </vt:lpstr>
      <vt:lpstr>抽象类和接口的区别和联系</vt:lpstr>
      <vt:lpstr>Interfaces</vt:lpstr>
      <vt:lpstr>4.9 Access Control</vt:lpstr>
      <vt:lpstr>4. 9 Access Control</vt:lpstr>
      <vt:lpstr>4.9 Access Control</vt:lpstr>
      <vt:lpstr>4.9 Access Control</vt:lpstr>
      <vt:lpstr>public</vt:lpstr>
      <vt:lpstr>PowerPoint 演示文稿</vt:lpstr>
      <vt:lpstr>PowerPoint 演示文稿</vt:lpstr>
      <vt:lpstr>PowerPoint 演示文稿</vt:lpstr>
      <vt:lpstr> 缺省访问控制</vt:lpstr>
      <vt:lpstr>PowerPoint 演示文稿</vt:lpstr>
      <vt:lpstr>protected</vt:lpstr>
      <vt:lpstr>PowerPoint 演示文稿</vt:lpstr>
      <vt:lpstr>PowerPoint 演示文稿</vt:lpstr>
      <vt:lpstr>4.10 Methods in the Object Class</vt:lpstr>
      <vt:lpstr>PowerPoint 演示文稿</vt:lpstr>
      <vt:lpstr>toString()</vt:lpstr>
      <vt:lpstr>toString()</vt:lpstr>
      <vt:lpstr>toString()</vt:lpstr>
      <vt:lpstr>equals()</vt:lpstr>
      <vt:lpstr>equals()</vt:lpstr>
      <vt:lpstr>equals()</vt:lpstr>
      <vt:lpstr>equals()</vt:lpstr>
      <vt:lpstr>hashCode()</vt:lpstr>
      <vt:lpstr>hashCode()</vt:lpstr>
      <vt:lpstr>hashCode()</vt:lpstr>
      <vt:lpstr>hashCode()</vt:lpstr>
      <vt:lpstr>clone()</vt:lpstr>
      <vt:lpstr>clone()</vt:lpstr>
      <vt:lpstr>clone()</vt:lpstr>
      <vt:lpstr>clone()</vt:lpstr>
      <vt:lpstr>clone()</vt:lpstr>
      <vt:lpstr>clone()</vt:lpstr>
      <vt:lpstr>clone()</vt:lpstr>
      <vt:lpstr>clone()</vt:lpstr>
      <vt:lpstr>clone()</vt:lpstr>
      <vt:lpstr>clone()</vt:lpstr>
      <vt:lpstr>clone()</vt:lpstr>
      <vt:lpstr>clone()</vt:lpstr>
      <vt:lpstr>clone()</vt:lpstr>
      <vt:lpstr>clone()</vt:lpstr>
      <vt:lpstr>clone()</vt:lpstr>
      <vt:lpstr>Comparison of Objects</vt:lpstr>
      <vt:lpstr>Comparison of Objects</vt:lpstr>
      <vt:lpstr>Comparison of Objects</vt:lpstr>
      <vt:lpstr>Comparison of Objects</vt:lpstr>
      <vt:lpstr>Comparison of Objects</vt:lpstr>
      <vt:lpstr>Comparison of Objects</vt:lpstr>
      <vt:lpstr>Comparison of Objects</vt:lpstr>
      <vt:lpstr>Comparison of Objects</vt:lpstr>
      <vt:lpstr>Comparison of Objects</vt:lpstr>
      <vt:lpstr>Inner Class 内部类</vt:lpstr>
      <vt:lpstr>成员内部类</vt:lpstr>
      <vt:lpstr>成员内部类</vt:lpstr>
      <vt:lpstr>局部内部类</vt:lpstr>
      <vt:lpstr>静态内部类</vt:lpstr>
      <vt:lpstr>匿名内部类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 Jingbai</dc:creator>
  <cp:lastModifiedBy>田精白</cp:lastModifiedBy>
  <cp:revision>259</cp:revision>
  <dcterms:created xsi:type="dcterms:W3CDTF">2014-03-24T13:14:06Z</dcterms:created>
  <dcterms:modified xsi:type="dcterms:W3CDTF">2017-05-02T13:11:37Z</dcterms:modified>
</cp:coreProperties>
</file>