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09" r:id="rId10"/>
    <p:sldId id="310" r:id="rId11"/>
    <p:sldId id="311" r:id="rId12"/>
    <p:sldId id="266" r:id="rId13"/>
    <p:sldId id="267" r:id="rId14"/>
    <p:sldId id="268" r:id="rId15"/>
    <p:sldId id="269" r:id="rId16"/>
    <p:sldId id="314" r:id="rId17"/>
    <p:sldId id="270" r:id="rId18"/>
    <p:sldId id="271" r:id="rId19"/>
    <p:sldId id="272" r:id="rId20"/>
    <p:sldId id="312" r:id="rId21"/>
    <p:sldId id="273" r:id="rId22"/>
    <p:sldId id="313" r:id="rId23"/>
    <p:sldId id="315" r:id="rId24"/>
    <p:sldId id="274" r:id="rId25"/>
    <p:sldId id="275" r:id="rId26"/>
    <p:sldId id="276" r:id="rId27"/>
    <p:sldId id="277" r:id="rId28"/>
    <p:sldId id="316" r:id="rId29"/>
    <p:sldId id="278" r:id="rId30"/>
    <p:sldId id="317" r:id="rId31"/>
    <p:sldId id="279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0" r:id="rId48"/>
    <p:sldId id="301" r:id="rId49"/>
    <p:sldId id="302" r:id="rId50"/>
    <p:sldId id="303" r:id="rId51"/>
    <p:sldId id="304" r:id="rId52"/>
    <p:sldId id="318" r:id="rId53"/>
    <p:sldId id="305" r:id="rId54"/>
    <p:sldId id="306" r:id="rId55"/>
    <p:sldId id="319" r:id="rId56"/>
    <p:sldId id="320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438A0A-6DD3-4D3C-866C-B88E770499A5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DF60AE-BBAC-46A6-A6D3-37367D081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5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9CDE48-F165-421B-83C8-E69BB79370B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2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A58A46-64D2-4D4C-A52B-F9BD3B264223}" type="slidenum"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340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BDB08-8AF6-4502-9472-7AA4E7D1375A}" type="slidenum"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975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1EB6BF9-65D9-46FC-BC9F-C61D56A39BD7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91B05A4-9AEB-4C44-ACDA-A9814C259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C7F7-6939-4EC5-AB67-0A8FB3DB2EAA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B28F5-2995-41A5-B928-D9557F01A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04A33-E1B5-4FE6-AC25-AC67E02008F7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DF33-2A9B-4545-9DDE-0C2F2C864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0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80D800-72FA-425E-AA5C-C9DF77CBC42E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5E0377-91F3-4637-88A3-17973D8CDB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6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59A436-ED20-437E-95E5-CF730A3A8B78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D054E7-064D-4944-B397-144E48519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0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《JSP</a:t>
            </a:r>
            <a:r>
              <a:rPr lang="zh-CN" altLang="en-US"/>
              <a:t>程序设计教程</a:t>
            </a:r>
            <a:r>
              <a:rPr lang="en-US" altLang="zh-CN"/>
              <a:t>》</a:t>
            </a:r>
            <a:r>
              <a:rPr lang="zh-CN" altLang="en-US"/>
              <a:t>课件    制作人：</a:t>
            </a:r>
            <a:r>
              <a:rPr lang="en-US" altLang="zh-CN"/>
              <a:t>XXX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110AE-82D4-499A-BC12-D0B791A62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5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F741D-6B4E-4C94-BF0E-437B88468E87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F4C02-6283-484B-9D61-839932342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536E1C99-49B8-4C47-8A9A-C73730657162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5D360764-E89B-4C8A-BEDD-E43884C17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4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038341E-7FA6-49ED-9EE2-97592527B71D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E30E624-4935-44BA-BF33-379C069EE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5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2CC02B1-EC53-44B2-B1C6-8335CE02C562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3B1FE65-D4E0-401E-9AD5-6056EA481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0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286FFDD-AFC5-4B89-AD31-95CD8621FC9D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50EB2F9-0AB4-4CEF-B5EB-08F410DB8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E9F1D-0444-4FCE-8BD2-7709C47C3F09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654C-F03E-433E-A162-EEF51696E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4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590F728-8F51-4D38-9638-77AA8A6D92CE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063D35F-9529-4668-89E7-8535C9B2C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4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330821-2DE8-42AC-8866-BBC53D0DEB55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6D4B6E-35DB-4BEF-BB77-02421A552B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1DBA30A-17F2-4AEF-BADA-24737A996804}" type="datetime1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F60CD65-5A35-4AF4-BD39-9ABA04F4E8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050" indent="-190500" algn="l" rtl="0" fontAlgn="base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l" rtl="0" fontAlgn="base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l" rtl="0" fontAlgn="base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fontAlgn="base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fontAlgn="base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40769"/>
            <a:ext cx="9144000" cy="225968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Chapter 5 Exception handling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7333" name="Group 245"/>
          <p:cNvGraphicFramePr>
            <a:graphicFrameLocks noGrp="1"/>
          </p:cNvGraphicFramePr>
          <p:nvPr>
            <p:ph/>
          </p:nvPr>
        </p:nvGraphicFramePr>
        <p:xfrm>
          <a:off x="457200" y="274638"/>
          <a:ext cx="8229600" cy="6218244"/>
        </p:xfrm>
        <a:graphic>
          <a:graphicData uri="http://schemas.openxmlformats.org/drawingml/2006/table">
            <a:tbl>
              <a:tblPr/>
              <a:tblGrid>
                <a:gridCol w="29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异常类名称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异常类含义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ArithmeticException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算术异常类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ArrayIndexOutOfBoundsException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数组下标越界异常类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ArrayStoreException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将与数组类型不兼容的值赋值给数组元素时抛出的异常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ClassCastException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类型强制转换异常类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ClassNotFoundException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为找到相应类异常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EOFException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文件已结束异常类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FileNotFoundException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文件未找到异常类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IllegalAccessException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访问某类被拒绝时抛出的异常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InstantiationException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试图通过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newInstance()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方法创建一个抽象类或抽象接口的实例时抛出的异常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IOException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输入输出异常类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NegativeArraySizeException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建立元素个数为负数的数组异常类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NullPointerException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空指针异常类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NumberFormatException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字符串转换为数字异常类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NoSuchFieldException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字段未找到异常类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NoSuchMethodException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方法未找到异常类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1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SecurityException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小应用程序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(Applet)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执行浏览器的安全设置禁止的动作时抛出的异常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SQLException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操作数据库异常类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8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StringIndexOutOfBoundsException</a:t>
                      </a:r>
                    </a:p>
                  </a:txBody>
                  <a:tcPr marT="45722" marB="4572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字符串索引超出范围异常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80DB99E5-24E0-4639-BD89-68358E3B7F8C}" type="slidenum">
              <a:rPr lang="en-US" altLang="zh-CN">
                <a:latin typeface="Century Gothic" pitchFamily="34" charset="0"/>
              </a:rPr>
              <a:pPr fontAlgn="base">
                <a:spcAft>
                  <a:spcPct val="0"/>
                </a:spcAft>
                <a:defRPr/>
              </a:pPr>
              <a:t>11</a:t>
            </a:fld>
            <a:endParaRPr lang="en-US" altLang="zh-CN">
              <a:latin typeface="Century Gothic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93037" cy="695325"/>
          </a:xfrm>
        </p:spPr>
        <p:txBody>
          <a:bodyPr/>
          <a:lstStyle/>
          <a:p>
            <a:pPr>
              <a:defRPr/>
            </a:pPr>
            <a:r>
              <a:rPr lang="en-US" altLang="zh-CN" sz="3075" dirty="0" smtClean="0"/>
              <a:t>Predefined Exception Classes</a:t>
            </a:r>
            <a:endParaRPr lang="zh-CN" altLang="en-US" sz="3075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7921625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RuntimeException has several subclass such as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ArithmeticException,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IndexOutOfBoundsException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NegativeArraySizeException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NullPointerException,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ArrayStoreException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ClassCastException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IllegalArgumentException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SecurityException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IllegalMonitorStateException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IllegalStateException</a:t>
            </a:r>
            <a:r>
              <a:rPr lang="en-US" altLang="zh-CN" sz="1725" dirty="0" smtClean="0"/>
              <a:t>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err="1" smtClean="0"/>
              <a:t>UnsupportedOperationException</a:t>
            </a:r>
            <a:r>
              <a:rPr lang="en-US" altLang="zh-CN" sz="1725" dirty="0" smtClean="0"/>
              <a:t>. </a:t>
            </a:r>
            <a:endParaRPr lang="zh-CN" altLang="zh-CN" sz="17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3F77B-97F1-43F3-B8C9-785C5E3FEF07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err="1" smtClean="0"/>
              <a:t>RuntimeExceptions</a:t>
            </a:r>
            <a:r>
              <a:rPr lang="en-US" altLang="zh-CN" sz="2025" dirty="0" smtClean="0"/>
              <a:t> are known as </a:t>
            </a:r>
            <a:r>
              <a:rPr lang="en-US" altLang="zh-CN" sz="2025" b="1" dirty="0" smtClean="0">
                <a:solidFill>
                  <a:srgbClr val="FF0000"/>
                </a:solidFill>
              </a:rPr>
              <a:t>unchecked</a:t>
            </a:r>
            <a:r>
              <a:rPr lang="en-US" altLang="zh-CN" sz="2025" dirty="0" smtClean="0">
                <a:solidFill>
                  <a:srgbClr val="FF0000"/>
                </a:solidFill>
              </a:rPr>
              <a:t> </a:t>
            </a:r>
            <a:r>
              <a:rPr lang="en-US" altLang="zh-CN" sz="2025" dirty="0" smtClean="0"/>
              <a:t>exceptions </a:t>
            </a:r>
            <a:r>
              <a:rPr lang="zh-CN" altLang="en-US" sz="2025" dirty="0" smtClean="0"/>
              <a:t>免检异常</a:t>
            </a:r>
            <a:r>
              <a:rPr lang="en-US" altLang="zh-CN" sz="2025" dirty="0" smtClean="0"/>
              <a:t>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All other exceptions are known as </a:t>
            </a:r>
            <a:r>
              <a:rPr lang="en-US" altLang="zh-CN" sz="2025" b="1" dirty="0" smtClean="0">
                <a:solidFill>
                  <a:srgbClr val="FF0000"/>
                </a:solidFill>
              </a:rPr>
              <a:t>checked</a:t>
            </a:r>
            <a:r>
              <a:rPr lang="en-US" altLang="zh-CN" sz="2025" dirty="0" smtClean="0">
                <a:solidFill>
                  <a:srgbClr val="FF0000"/>
                </a:solidFill>
              </a:rPr>
              <a:t> </a:t>
            </a:r>
            <a:r>
              <a:rPr lang="en-US" altLang="zh-CN" sz="2025" dirty="0" smtClean="0"/>
              <a:t>exceptions </a:t>
            </a:r>
            <a:r>
              <a:rPr lang="zh-CN" altLang="en-US" sz="2025" dirty="0" smtClean="0"/>
              <a:t>检查异常</a:t>
            </a:r>
            <a:r>
              <a:rPr lang="en-US" altLang="zh-CN" sz="2025" dirty="0" smtClean="0"/>
              <a:t>, which imply that the compiler forces the programmer to check and deal with them.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59E41-1E29-45B7-AE67-E1B1633CACF3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In most cases, unchecked exceptions reflect programming logic errors that are not recoverable.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For example, a NullPointerException</a:t>
            </a:r>
          </a:p>
          <a:p>
            <a:pPr marL="273844" indent="-191691">
              <a:defRPr/>
            </a:pPr>
            <a:r>
              <a:rPr lang="en-US" altLang="zh-CN" sz="2025" dirty="0" smtClean="0"/>
              <a:t>A checked exception needs to either </a:t>
            </a:r>
            <a:r>
              <a:rPr lang="en-US" altLang="zh-CN" sz="2025" dirty="0" smtClean="0">
                <a:solidFill>
                  <a:srgbClr val="FF0000"/>
                </a:solidFill>
              </a:rPr>
              <a:t>be caught </a:t>
            </a:r>
            <a:r>
              <a:rPr lang="zh-CN" altLang="en-US" sz="2025" dirty="0" smtClean="0">
                <a:solidFill>
                  <a:srgbClr val="FF0000"/>
                </a:solidFill>
              </a:rPr>
              <a:t>捕获</a:t>
            </a:r>
            <a:r>
              <a:rPr lang="en-US" altLang="zh-CN" sz="2025" dirty="0" smtClean="0">
                <a:solidFill>
                  <a:srgbClr val="FF0000"/>
                </a:solidFill>
              </a:rPr>
              <a:t> </a:t>
            </a:r>
            <a:r>
              <a:rPr lang="en-US" altLang="zh-CN" sz="2025" dirty="0" smtClean="0"/>
              <a:t>in a catch block, or </a:t>
            </a:r>
            <a:r>
              <a:rPr lang="en-US" altLang="zh-CN" sz="2025" dirty="0" smtClean="0">
                <a:solidFill>
                  <a:srgbClr val="FF0000"/>
                </a:solidFill>
              </a:rPr>
              <a:t>be</a:t>
            </a:r>
            <a:r>
              <a:rPr lang="en-US" altLang="zh-CN" sz="2025" dirty="0" smtClean="0"/>
              <a:t> </a:t>
            </a:r>
            <a:r>
              <a:rPr lang="en-US" altLang="zh-CN" sz="2025" dirty="0" smtClean="0">
                <a:solidFill>
                  <a:srgbClr val="FF0000"/>
                </a:solidFill>
              </a:rPr>
              <a:t>thrown </a:t>
            </a:r>
            <a:r>
              <a:rPr lang="zh-CN" altLang="en-US" sz="2025" dirty="0" smtClean="0">
                <a:solidFill>
                  <a:srgbClr val="FF0000"/>
                </a:solidFill>
              </a:rPr>
              <a:t>抛出</a:t>
            </a:r>
            <a:r>
              <a:rPr lang="en-US" altLang="zh-CN" sz="2025" dirty="0" smtClean="0"/>
              <a:t> on further via a throws clause of a method declaration.</a:t>
            </a:r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1451C-211B-4C07-BFEA-3FBE1866BA1A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If an exception is a subclass of RuntimeException, it is an unchecked exception.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An unchecked exception can be caught, but it does not have to be. </a:t>
            </a:r>
            <a:r>
              <a:rPr lang="zh-CN" altLang="en-US" sz="2025" dirty="0" smtClean="0"/>
              <a:t>可以被检查并处理，但不是必须</a:t>
            </a:r>
            <a:endParaRPr lang="en-US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Class Error and its subclasses also are unchecked. Error</a:t>
            </a:r>
            <a:r>
              <a:rPr lang="zh-CN" altLang="en-US" sz="2025" dirty="0" smtClean="0"/>
              <a:t>也被视为免检</a:t>
            </a:r>
            <a:endParaRPr lang="en-US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In general, you must always consider dealing with the possibility of a checked exception. If you don't, you will get a compilation error.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12A1D-ACAA-45F1-B9C7-E81A9AC62BD1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/>
              <a:t>免检异常</a:t>
            </a:r>
            <a:endParaRPr lang="en-US" altLang="zh-CN" sz="3200" smtClean="0"/>
          </a:p>
          <a:p>
            <a:pPr lvl="1"/>
            <a:r>
              <a:rPr lang="zh-CN" altLang="en-US" sz="2400" smtClean="0"/>
              <a:t>编译器不强制要求程序员检查的异常</a:t>
            </a:r>
            <a:endParaRPr lang="en-US" altLang="zh-CN" sz="2400" smtClean="0"/>
          </a:p>
          <a:p>
            <a:pPr lvl="1"/>
            <a:r>
              <a:rPr lang="zh-CN" altLang="en-US" sz="2400" smtClean="0">
                <a:solidFill>
                  <a:srgbClr val="FF0000"/>
                </a:solidFill>
              </a:rPr>
              <a:t>对于</a:t>
            </a:r>
            <a:r>
              <a:rPr lang="en-US" altLang="zh-CN" sz="2400" smtClean="0">
                <a:solidFill>
                  <a:srgbClr val="FF0000"/>
                </a:solidFill>
              </a:rPr>
              <a:t>Java</a:t>
            </a:r>
            <a:r>
              <a:rPr lang="zh-CN" altLang="en-US" sz="2400" smtClean="0">
                <a:solidFill>
                  <a:srgbClr val="FF0000"/>
                </a:solidFill>
              </a:rPr>
              <a:t>来说</a:t>
            </a:r>
            <a:r>
              <a:rPr lang="zh-CN" altLang="en-US" sz="2400" smtClean="0"/>
              <a:t>，所有</a:t>
            </a:r>
            <a:r>
              <a:rPr lang="en-US" altLang="zh-CN" sz="2400" smtClean="0"/>
              <a:t>RuntimException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Error</a:t>
            </a:r>
            <a:r>
              <a:rPr lang="zh-CN" altLang="en-US" sz="2400" smtClean="0"/>
              <a:t>及其子类均为免检</a:t>
            </a:r>
            <a:endParaRPr lang="en-US" altLang="zh-CN" sz="2400" smtClean="0"/>
          </a:p>
          <a:p>
            <a:r>
              <a:rPr lang="zh-CN" altLang="en-US" sz="3200" smtClean="0"/>
              <a:t>检查异常</a:t>
            </a:r>
            <a:endParaRPr lang="en-US" altLang="zh-CN" sz="3200" smtClean="0"/>
          </a:p>
          <a:p>
            <a:pPr lvl="1"/>
            <a:r>
              <a:rPr lang="zh-CN" altLang="en-US" sz="2400" smtClean="0"/>
              <a:t>如果程序有可能出现此类异常，则编译器强制要必须有相应检查和处理代码</a:t>
            </a:r>
            <a:endParaRPr lang="en-US" altLang="zh-CN" sz="2400" smtClean="0"/>
          </a:p>
          <a:p>
            <a:pPr lvl="1"/>
            <a:r>
              <a:rPr lang="zh-CN" altLang="en-US" sz="2400" smtClean="0">
                <a:solidFill>
                  <a:srgbClr val="FF0000"/>
                </a:solidFill>
              </a:rPr>
              <a:t>对于</a:t>
            </a:r>
            <a:r>
              <a:rPr lang="en-US" altLang="zh-CN" sz="2400" smtClean="0">
                <a:solidFill>
                  <a:srgbClr val="FF0000"/>
                </a:solidFill>
              </a:rPr>
              <a:t>Java</a:t>
            </a:r>
            <a:r>
              <a:rPr lang="zh-CN" altLang="en-US" sz="2400" smtClean="0">
                <a:solidFill>
                  <a:srgbClr val="FF0000"/>
                </a:solidFill>
              </a:rPr>
              <a:t>来说</a:t>
            </a:r>
            <a:r>
              <a:rPr lang="zh-CN" altLang="en-US" sz="2400" smtClean="0"/>
              <a:t>，</a:t>
            </a:r>
            <a:r>
              <a:rPr lang="en-US" altLang="zh-CN" sz="2400" smtClean="0"/>
              <a:t>RuntimException</a:t>
            </a:r>
            <a:r>
              <a:rPr lang="zh-CN" altLang="en-US" sz="2400" smtClean="0"/>
              <a:t>以外所有异常均为检查</a:t>
            </a:r>
          </a:p>
          <a:p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307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8449-7162-430E-859E-185CC6337995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Java code that might throw certain exceptions must be enclosed by either of the following:</a:t>
            </a:r>
            <a:endParaRPr lang="zh-CN" altLang="zh-CN" sz="20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A method that specifies that it might </a:t>
            </a:r>
            <a:r>
              <a:rPr lang="en-US" altLang="zh-CN" sz="1725" dirty="0" smtClean="0">
                <a:solidFill>
                  <a:srgbClr val="FF0000"/>
                </a:solidFill>
              </a:rPr>
              <a:t>throw</a:t>
            </a:r>
            <a:r>
              <a:rPr lang="en-US" altLang="zh-CN" sz="1725" dirty="0" smtClean="0"/>
              <a:t> the exception. The method must provide a throws clause that lists the exception.</a:t>
            </a:r>
            <a:endParaRPr lang="zh-CN" altLang="zh-CN" sz="17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B074E-A37D-4199-947A-72F8603E208A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2695575"/>
            <a:ext cx="4152901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619375"/>
            <a:ext cx="5753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5562600"/>
            <a:ext cx="5457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err="1" smtClean="0"/>
              <a:t>IOEception</a:t>
            </a:r>
            <a:r>
              <a:rPr lang="en-US" altLang="zh-CN" sz="2025" dirty="0" smtClean="0"/>
              <a:t> </a:t>
            </a:r>
            <a:r>
              <a:rPr lang="fr-FR" altLang="zh-CN" sz="2025" dirty="0" smtClean="0"/>
              <a:t>is a kind of checked exception and it should be handled in your code. 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CD39C-E4AF-4A16-8AD3-64095D2DF368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mtClean="0"/>
              <a:t>import java.io.File;</a:t>
            </a:r>
            <a:endParaRPr lang="zh-CN" altLang="zh-CN" smtClean="0"/>
          </a:p>
          <a:p>
            <a:r>
              <a:rPr lang="en-US" altLang="zh-CN" smtClean="0"/>
              <a:t>import java.util.Scanner;</a:t>
            </a:r>
            <a:endParaRPr lang="zh-CN" altLang="zh-CN" smtClean="0"/>
          </a:p>
          <a:p>
            <a:r>
              <a:rPr lang="en-US" altLang="zh-CN" smtClean="0"/>
              <a:t> </a:t>
            </a:r>
            <a:endParaRPr lang="zh-CN" altLang="zh-CN" smtClean="0"/>
          </a:p>
          <a:p>
            <a:r>
              <a:rPr lang="en-US" altLang="zh-CN" smtClean="0"/>
              <a:t>public class ExampleThrows_1 {</a:t>
            </a:r>
            <a:endParaRPr lang="zh-CN" altLang="zh-CN" smtClean="0"/>
          </a:p>
          <a:p>
            <a:r>
              <a:rPr lang="en-US" altLang="zh-CN" smtClean="0"/>
              <a:t>    public String getPassword() {</a:t>
            </a:r>
            <a:endParaRPr lang="zh-CN" altLang="zh-CN" smtClean="0"/>
          </a:p>
          <a:p>
            <a:r>
              <a:rPr lang="en-US" altLang="zh-CN" smtClean="0"/>
              <a:t>        Scanner sc = new Scanner(new File("D:\\java\\test.txt"));//Compilation error: </a:t>
            </a:r>
            <a:endParaRPr lang="zh-CN" altLang="zh-CN" smtClean="0"/>
          </a:p>
          <a:p>
            <a:r>
              <a:rPr lang="en-US" altLang="zh-CN" smtClean="0"/>
              <a:t>        return sc.next();</a:t>
            </a:r>
            <a:endParaRPr lang="zh-CN" altLang="zh-CN" smtClean="0"/>
          </a:p>
          <a:p>
            <a:r>
              <a:rPr lang="en-US" altLang="zh-CN" smtClean="0"/>
              <a:t>    }</a:t>
            </a:r>
            <a:endParaRPr lang="zh-CN" altLang="zh-CN" smtClean="0"/>
          </a:p>
          <a:p>
            <a:r>
              <a:rPr lang="en-US" altLang="zh-CN" smtClean="0"/>
              <a:t>}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AF0AD-A80B-4B1F-B584-9CCC8F021401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An exception </a:t>
            </a:r>
            <a:r>
              <a:rPr lang="zh-CN" altLang="en-US" sz="2025" dirty="0" smtClean="0">
                <a:solidFill>
                  <a:srgbClr val="FF0000"/>
                </a:solidFill>
              </a:rPr>
              <a:t>异常</a:t>
            </a:r>
            <a:r>
              <a:rPr lang="en-US" altLang="zh-CN" sz="2025" dirty="0" smtClean="0">
                <a:solidFill>
                  <a:srgbClr val="FF0000"/>
                </a:solidFill>
              </a:rPr>
              <a:t> </a:t>
            </a:r>
            <a:r>
              <a:rPr lang="en-US" altLang="zh-CN" sz="2025" dirty="0" smtClean="0"/>
              <a:t>is an event, which occurs during the execution of a program, and disrupts the normal flow of the program's instructions.</a:t>
            </a:r>
          </a:p>
          <a:p>
            <a:pPr marL="273844" indent="-191691">
              <a:defRPr/>
            </a:pPr>
            <a:r>
              <a:rPr lang="en-US" altLang="zh-CN" sz="2025" dirty="0" smtClean="0"/>
              <a:t>The term exception is a shorthand for the phrase "exceptional event."</a:t>
            </a:r>
          </a:p>
          <a:p>
            <a:pPr marL="273844" indent="-191691">
              <a:defRPr/>
            </a:pPr>
            <a:r>
              <a:rPr lang="en-US" altLang="zh-CN" sz="2025" dirty="0" smtClean="0"/>
              <a:t>Creating an exception object and handing it to the runtime system is called throwing an exception </a:t>
            </a:r>
            <a:r>
              <a:rPr lang="zh-CN" altLang="en-US" sz="2025" dirty="0" smtClean="0">
                <a:solidFill>
                  <a:srgbClr val="FF0000"/>
                </a:solidFill>
              </a:rPr>
              <a:t>抛出异常</a:t>
            </a:r>
            <a:r>
              <a:rPr lang="en-US" altLang="zh-CN" sz="2025" dirty="0" smtClean="0"/>
              <a:t>.  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70B9F-C497-4FEF-A990-36EBD6DA85C0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389063"/>
            <a:ext cx="9172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4581525"/>
            <a:ext cx="74961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307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import java.io.File;</a:t>
            </a:r>
            <a:endParaRPr lang="zh-CN" altLang="zh-CN" sz="2400" smtClean="0"/>
          </a:p>
          <a:p>
            <a:r>
              <a:rPr lang="fr-FR" altLang="zh-CN" sz="2400" smtClean="0"/>
              <a:t>import java.io.IOException;</a:t>
            </a:r>
            <a:endParaRPr lang="zh-CN" altLang="zh-CN" sz="2400" smtClean="0"/>
          </a:p>
          <a:p>
            <a:r>
              <a:rPr lang="fr-FR" altLang="zh-CN" sz="2400" smtClean="0"/>
              <a:t>import java.util.Scanner;</a:t>
            </a:r>
            <a:endParaRPr lang="zh-CN" altLang="zh-CN" sz="2400" smtClean="0"/>
          </a:p>
          <a:p>
            <a:r>
              <a:rPr lang="en-US" altLang="zh-CN" sz="2400" smtClean="0"/>
              <a:t>public class ExampleThrows_2 {</a:t>
            </a:r>
            <a:endParaRPr lang="zh-CN" altLang="zh-CN" sz="2400" smtClean="0"/>
          </a:p>
          <a:p>
            <a:r>
              <a:rPr lang="en-US" altLang="zh-CN" sz="2400" smtClean="0"/>
              <a:t>    public String getPassword() </a:t>
            </a:r>
            <a:r>
              <a:rPr lang="en-US" altLang="zh-CN" sz="2400" b="1" smtClean="0">
                <a:solidFill>
                  <a:srgbClr val="FF0000"/>
                </a:solidFill>
              </a:rPr>
              <a:t>throws IOException</a:t>
            </a:r>
            <a:r>
              <a:rPr lang="en-US" altLang="zh-CN" sz="2400" smtClean="0"/>
              <a:t>{</a:t>
            </a:r>
            <a:endParaRPr lang="zh-CN" altLang="zh-CN" sz="2400" smtClean="0"/>
          </a:p>
          <a:p>
            <a:r>
              <a:rPr lang="en-US" altLang="zh-CN" sz="2400" smtClean="0"/>
              <a:t>        Scanner sc = new Scanner(new File("D:\\java\\test.txt"));</a:t>
            </a:r>
            <a:endParaRPr lang="zh-CN" altLang="zh-CN" sz="2400" smtClean="0"/>
          </a:p>
          <a:p>
            <a:r>
              <a:rPr lang="en-US" altLang="zh-CN" sz="2400" smtClean="0"/>
              <a:t>        return sc.next();</a:t>
            </a:r>
            <a:endParaRPr lang="zh-CN" altLang="zh-CN" sz="2400" smtClean="0"/>
          </a:p>
          <a:p>
            <a:r>
              <a:rPr lang="en-US" altLang="zh-CN" sz="2400" smtClean="0"/>
              <a:t>    }</a:t>
            </a:r>
            <a:endParaRPr lang="zh-CN" altLang="zh-CN" sz="2400" smtClean="0"/>
          </a:p>
          <a:p>
            <a:r>
              <a:rPr lang="en-US" altLang="zh-CN" sz="2400" smtClean="0"/>
              <a:t>}</a:t>
            </a:r>
            <a:endParaRPr lang="zh-CN" altLang="zh-CN" sz="2400" smtClean="0"/>
          </a:p>
          <a:p>
            <a:r>
              <a:rPr lang="en-US" altLang="zh-CN" sz="2400" smtClean="0"/>
              <a:t> </a:t>
            </a:r>
            <a:endParaRPr lang="zh-CN" altLang="zh-CN" sz="2400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A419-97D0-4238-957B-1DA0A1A19A6E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268413"/>
            <a:ext cx="6581775" cy="28670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8162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307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lvl="1" indent="-191691">
              <a:spcBef>
                <a:spcPts val="300"/>
              </a:spcBef>
              <a:buSzPct val="68000"/>
              <a:buFont typeface="Wingdings 3" panose="05040102010807070707" pitchFamily="18" charset="2"/>
              <a:buChar char=""/>
              <a:defRPr/>
            </a:pPr>
            <a:r>
              <a:rPr lang="en-US" altLang="zh-CN" sz="1725" dirty="0"/>
              <a:t>A </a:t>
            </a:r>
            <a:r>
              <a:rPr lang="en-US" altLang="zh-CN" sz="1725" dirty="0">
                <a:solidFill>
                  <a:srgbClr val="FF0000"/>
                </a:solidFill>
              </a:rPr>
              <a:t>try</a:t>
            </a:r>
            <a:r>
              <a:rPr lang="en-US" altLang="zh-CN" sz="1725" dirty="0"/>
              <a:t> statement that </a:t>
            </a:r>
            <a:r>
              <a:rPr lang="en-US" altLang="zh-CN" sz="1725" dirty="0">
                <a:solidFill>
                  <a:srgbClr val="FF0000"/>
                </a:solidFill>
              </a:rPr>
              <a:t>catches</a:t>
            </a:r>
            <a:r>
              <a:rPr lang="en-US" altLang="zh-CN" sz="1725" dirty="0"/>
              <a:t> the exception. The try must provide a handler for the exception</a:t>
            </a:r>
            <a:r>
              <a:rPr lang="en-US" altLang="zh-CN" sz="1725" dirty="0" smtClean="0"/>
              <a:t>.</a:t>
            </a:r>
          </a:p>
          <a:p>
            <a:pPr marL="273844" lvl="1" indent="-191691">
              <a:spcBef>
                <a:spcPts val="300"/>
              </a:spcBef>
              <a:buSzPct val="68000"/>
              <a:buFont typeface="Wingdings 3" panose="05040102010807070707" pitchFamily="18" charset="2"/>
              <a:buChar char=""/>
              <a:defRPr/>
            </a:pPr>
            <a:r>
              <a:rPr lang="zh-CN" altLang="en-US" sz="1725" dirty="0"/>
              <a:t>在</a:t>
            </a:r>
            <a:r>
              <a:rPr lang="en-US" altLang="zh-CN" sz="1725" dirty="0"/>
              <a:t>Java</a:t>
            </a:r>
            <a:r>
              <a:rPr lang="zh-CN" altLang="en-US" sz="1725" dirty="0"/>
              <a:t>中，使用</a:t>
            </a:r>
            <a:r>
              <a:rPr lang="en-US" altLang="zh-CN" sz="1725" dirty="0"/>
              <a:t>try</a:t>
            </a:r>
            <a:r>
              <a:rPr lang="zh-CN" altLang="en-US" sz="1725" dirty="0"/>
              <a:t>块来监视可能产生</a:t>
            </a:r>
            <a:r>
              <a:rPr lang="zh-CN" altLang="en-US" sz="1725" dirty="0" smtClean="0"/>
              <a:t>异常</a:t>
            </a:r>
            <a:r>
              <a:rPr lang="zh-CN" altLang="en-US" sz="1725" dirty="0"/>
              <a:t>的代码块。当异常产生后，使用</a:t>
            </a:r>
            <a:r>
              <a:rPr lang="en-US" altLang="zh-CN" sz="1725" dirty="0" smtClean="0"/>
              <a:t>catch</a:t>
            </a:r>
            <a:r>
              <a:rPr lang="zh-CN" altLang="en-US" sz="1725" dirty="0" smtClean="0"/>
              <a:t>块</a:t>
            </a:r>
            <a:r>
              <a:rPr lang="zh-CN" altLang="en-US" sz="1725" dirty="0"/>
              <a:t>来捕获异常，并在其中对异常进行处理。</a:t>
            </a:r>
            <a:endParaRPr lang="zh-CN" altLang="zh-CN" sz="1725" dirty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307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CE635-DE32-4E5A-95E3-14F6DF1C797F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17513" y="836613"/>
            <a:ext cx="8229600" cy="5937250"/>
          </a:xfrm>
          <a:solidFill>
            <a:schemeClr val="bg1"/>
          </a:solidFill>
        </p:spPr>
        <p:txBody>
          <a:bodyPr/>
          <a:lstStyle/>
          <a:p>
            <a:r>
              <a:rPr lang="fr-FR" altLang="zh-CN" sz="1600" smtClean="0"/>
              <a:t>import java.io.File;</a:t>
            </a:r>
            <a:endParaRPr lang="zh-CN" altLang="zh-CN" sz="1600" smtClean="0"/>
          </a:p>
          <a:p>
            <a:r>
              <a:rPr lang="fr-FR" altLang="zh-CN" sz="1600" smtClean="0"/>
              <a:t>import java.io.IOException;</a:t>
            </a:r>
            <a:endParaRPr lang="zh-CN" altLang="zh-CN" sz="1600" smtClean="0"/>
          </a:p>
          <a:p>
            <a:r>
              <a:rPr lang="en-US" altLang="zh-CN" sz="1600" smtClean="0"/>
              <a:t>import java.util.Scanner;</a:t>
            </a:r>
            <a:endParaRPr lang="zh-CN" altLang="zh-CN" sz="1600" smtClean="0"/>
          </a:p>
          <a:p>
            <a:r>
              <a:rPr lang="en-US" altLang="zh-CN" sz="1600" smtClean="0"/>
              <a:t>public class ExampleThrows_3 {</a:t>
            </a:r>
            <a:endParaRPr lang="zh-CN" altLang="zh-CN" sz="1600" smtClean="0"/>
          </a:p>
          <a:p>
            <a:r>
              <a:rPr lang="en-US" altLang="zh-CN" sz="1600" smtClean="0"/>
              <a:t>	public String getPassword() {</a:t>
            </a:r>
            <a:endParaRPr lang="zh-CN" altLang="zh-CN" sz="1600" smtClean="0"/>
          </a:p>
          <a:p>
            <a:r>
              <a:rPr lang="en-US" altLang="zh-CN" sz="1600" smtClean="0"/>
              <a:t>		Scanner sc = null;</a:t>
            </a:r>
            <a:endParaRPr lang="zh-CN" altLang="zh-CN" sz="1600" smtClean="0"/>
          </a:p>
          <a:p>
            <a:r>
              <a:rPr lang="en-US" altLang="zh-CN" sz="1600" smtClean="0"/>
              <a:t>		String s = null;</a:t>
            </a:r>
            <a:endParaRPr lang="zh-CN" altLang="zh-CN" sz="1600" smtClean="0"/>
          </a:p>
          <a:p>
            <a:r>
              <a:rPr lang="en-US" altLang="zh-CN" sz="1600" smtClean="0"/>
              <a:t>		try {</a:t>
            </a:r>
            <a:endParaRPr lang="zh-CN" altLang="zh-CN" sz="1600" smtClean="0"/>
          </a:p>
          <a:p>
            <a:r>
              <a:rPr lang="en-US" altLang="zh-CN" sz="1600" smtClean="0"/>
              <a:t>			sc = new Scanner(new File("D:\\java\\test.txt"));</a:t>
            </a:r>
            <a:endParaRPr lang="zh-CN" altLang="zh-CN" sz="1600" smtClean="0"/>
          </a:p>
          <a:p>
            <a:r>
              <a:rPr lang="en-US" altLang="zh-CN" sz="1600" smtClean="0"/>
              <a:t>			s = sc.next();</a:t>
            </a:r>
            <a:endParaRPr lang="zh-CN" altLang="zh-CN" sz="1600" smtClean="0"/>
          </a:p>
          <a:p>
            <a:r>
              <a:rPr lang="en-US" altLang="zh-CN" sz="1600" smtClean="0"/>
              <a:t>		} catch (IOException e) {</a:t>
            </a:r>
            <a:endParaRPr lang="zh-CN" altLang="zh-CN" sz="1600" smtClean="0"/>
          </a:p>
          <a:p>
            <a:r>
              <a:rPr lang="en-US" altLang="zh-CN" sz="1600" smtClean="0"/>
              <a:t>			</a:t>
            </a:r>
            <a:r>
              <a:rPr lang="en-US" altLang="zh-CN" sz="1400" smtClean="0"/>
              <a:t>// Return the detail message string of this e, possible null.</a:t>
            </a:r>
            <a:endParaRPr lang="zh-CN" altLang="zh-CN" sz="1400" smtClean="0"/>
          </a:p>
          <a:p>
            <a:r>
              <a:rPr lang="en-US" altLang="zh-CN" sz="1600" smtClean="0"/>
              <a:t>			</a:t>
            </a:r>
            <a:r>
              <a:rPr lang="de-DE" altLang="zh-CN" sz="1600" smtClean="0"/>
              <a:t>System.err.println(e.getMessage());</a:t>
            </a:r>
            <a:endParaRPr lang="zh-CN" altLang="zh-CN" sz="1600" smtClean="0"/>
          </a:p>
          <a:p>
            <a:r>
              <a:rPr lang="de-DE" altLang="zh-CN" sz="1600" smtClean="0"/>
              <a:t>			</a:t>
            </a:r>
            <a:r>
              <a:rPr lang="en-US" altLang="zh-CN" sz="1400" smtClean="0"/>
              <a:t>// Terminates the currently running Java Virtual Machine</a:t>
            </a:r>
            <a:endParaRPr lang="zh-CN" altLang="zh-CN" sz="1400" smtClean="0"/>
          </a:p>
          <a:p>
            <a:r>
              <a:rPr lang="en-US" altLang="zh-CN" sz="1600" smtClean="0"/>
              <a:t>			System.exit(1); </a:t>
            </a:r>
            <a:endParaRPr lang="zh-CN" altLang="zh-CN" sz="1600" smtClean="0"/>
          </a:p>
          <a:p>
            <a:r>
              <a:rPr lang="en-US" altLang="zh-CN" sz="1600" smtClean="0"/>
              <a:t>		}</a:t>
            </a:r>
            <a:endParaRPr lang="zh-CN" altLang="zh-CN" sz="1600" smtClean="0"/>
          </a:p>
          <a:p>
            <a:r>
              <a:rPr lang="en-US" altLang="zh-CN" sz="1600" smtClean="0"/>
              <a:t>		return s;</a:t>
            </a:r>
            <a:endParaRPr lang="zh-CN" altLang="zh-CN" sz="1600" smtClean="0"/>
          </a:p>
          <a:p>
            <a:r>
              <a:rPr lang="en-US" altLang="zh-CN" sz="1600" smtClean="0"/>
              <a:t>	}</a:t>
            </a:r>
            <a:endParaRPr lang="zh-CN" altLang="zh-CN" sz="1600" smtClean="0"/>
          </a:p>
          <a:p>
            <a:r>
              <a:rPr lang="en-US" altLang="zh-CN" sz="1600" smtClean="0"/>
              <a:t>}</a:t>
            </a:r>
            <a:endParaRPr lang="zh-CN" altLang="zh-CN" sz="1600" smtClean="0"/>
          </a:p>
          <a:p>
            <a:endParaRPr lang="zh-CN" altLang="en-US" sz="16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DF915-E0D8-4426-95D9-D6F9AC93FDC3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If the statement that caused the exception is inside a try block it goes to that code within the catch block accompanied the try block. </a:t>
            </a:r>
            <a:r>
              <a:rPr lang="zh-CN" altLang="en-US" sz="2025" dirty="0" smtClean="0">
                <a:solidFill>
                  <a:srgbClr val="FF0000"/>
                </a:solidFill>
              </a:rPr>
              <a:t>有</a:t>
            </a:r>
            <a:r>
              <a:rPr lang="en-US" altLang="zh-CN" sz="2025" dirty="0" smtClean="0">
                <a:solidFill>
                  <a:srgbClr val="FF0000"/>
                </a:solidFill>
              </a:rPr>
              <a:t>try</a:t>
            </a:r>
            <a:r>
              <a:rPr lang="zh-CN" altLang="en-US" sz="2025" dirty="0" smtClean="0">
                <a:solidFill>
                  <a:srgbClr val="FF0000"/>
                </a:solidFill>
              </a:rPr>
              <a:t>必有</a:t>
            </a:r>
            <a:r>
              <a:rPr lang="en-US" altLang="zh-CN" sz="2025" dirty="0" smtClean="0">
                <a:solidFill>
                  <a:srgbClr val="FF0000"/>
                </a:solidFill>
              </a:rPr>
              <a:t>catch</a:t>
            </a:r>
          </a:p>
          <a:p>
            <a:pPr marL="273844" indent="-191691">
              <a:defRPr/>
            </a:pPr>
            <a:r>
              <a:rPr lang="en-US" altLang="zh-CN" sz="2025" dirty="0" smtClean="0"/>
              <a:t>After the catch clause is executed, execution resumes after the end of the entire try statement. </a:t>
            </a:r>
            <a:r>
              <a:rPr lang="zh-CN" altLang="en-US" sz="2025" dirty="0" smtClean="0">
                <a:solidFill>
                  <a:srgbClr val="FF0000"/>
                </a:solidFill>
              </a:rPr>
              <a:t>若</a:t>
            </a:r>
            <a:r>
              <a:rPr lang="en-US" altLang="zh-CN" sz="2025" dirty="0" smtClean="0">
                <a:solidFill>
                  <a:srgbClr val="FF0000"/>
                </a:solidFill>
              </a:rPr>
              <a:t>catch</a:t>
            </a:r>
            <a:r>
              <a:rPr lang="zh-CN" altLang="en-US" sz="2025" dirty="0" smtClean="0">
                <a:solidFill>
                  <a:srgbClr val="FF0000"/>
                </a:solidFill>
              </a:rPr>
              <a:t>被执行，</a:t>
            </a:r>
            <a:r>
              <a:rPr lang="en-US" altLang="zh-CN" sz="2025" dirty="0" smtClean="0">
                <a:solidFill>
                  <a:srgbClr val="FF0000"/>
                </a:solidFill>
              </a:rPr>
              <a:t>try</a:t>
            </a:r>
            <a:r>
              <a:rPr lang="zh-CN" altLang="en-US" sz="2025" smtClean="0">
                <a:solidFill>
                  <a:srgbClr val="FF0000"/>
                </a:solidFill>
              </a:rPr>
              <a:t>块内容恢复初始</a:t>
            </a:r>
            <a:endParaRPr lang="en-US" altLang="zh-CN" sz="2025" dirty="0" smtClean="0">
              <a:solidFill>
                <a:srgbClr val="FF0000"/>
              </a:solidFill>
            </a:endParaRPr>
          </a:p>
          <a:p>
            <a:pPr marL="273844" indent="-191691">
              <a:defRPr/>
            </a:pPr>
            <a:r>
              <a:rPr lang="en-US" altLang="zh-CN" sz="2025" dirty="0" smtClean="0"/>
              <a:t>It is impossible to return to the point at which the exception was thrown.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A7606-6013-40F9-B5E5-EAF6AA230A80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If there is no try statement around the code that threw the exception, Java goes up the call stack and looks at the statement that called this method, and checks for a try statement surrounding the call. </a:t>
            </a:r>
            <a:r>
              <a:rPr lang="zh-CN" altLang="en-US" sz="2025" dirty="0" smtClean="0">
                <a:solidFill>
                  <a:srgbClr val="FF0000"/>
                </a:solidFill>
              </a:rPr>
              <a:t>如果没有</a:t>
            </a:r>
            <a:r>
              <a:rPr lang="en-US" altLang="zh-CN" sz="2025" dirty="0" smtClean="0">
                <a:solidFill>
                  <a:srgbClr val="FF0000"/>
                </a:solidFill>
              </a:rPr>
              <a:t>try</a:t>
            </a:r>
            <a:r>
              <a:rPr lang="zh-CN" altLang="en-US" sz="2025" dirty="0" smtClean="0">
                <a:solidFill>
                  <a:srgbClr val="FF0000"/>
                </a:solidFill>
              </a:rPr>
              <a:t>块，虚拟机会找到调用此方法的方法，寻找是否有</a:t>
            </a:r>
            <a:r>
              <a:rPr lang="en-US" altLang="zh-CN" sz="2025" dirty="0" smtClean="0">
                <a:solidFill>
                  <a:srgbClr val="FF0000"/>
                </a:solidFill>
              </a:rPr>
              <a:t>try</a:t>
            </a:r>
            <a:r>
              <a:rPr lang="zh-CN" altLang="en-US" sz="2025" dirty="0" smtClean="0">
                <a:solidFill>
                  <a:srgbClr val="FF0000"/>
                </a:solidFill>
              </a:rPr>
              <a:t>块</a:t>
            </a:r>
            <a:endParaRPr lang="en-US" altLang="zh-CN" sz="2025" dirty="0" smtClean="0">
              <a:solidFill>
                <a:srgbClr val="FF0000"/>
              </a:solidFill>
            </a:endParaRPr>
          </a:p>
          <a:p>
            <a:pPr marL="273844" indent="-191691">
              <a:defRPr/>
            </a:pPr>
            <a:r>
              <a:rPr lang="en-US" altLang="zh-CN" sz="2025" dirty="0" smtClean="0"/>
              <a:t>If it finds an enclosing try statement that has a catch clause for this kind of exception, the catch clause is executed and then execution continues from the immediately following statement of that try statement.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Java continues moving up the call stack until it finds an enclosing try statement.</a:t>
            </a:r>
          </a:p>
          <a:p>
            <a:pPr marL="273844" indent="-191691">
              <a:defRPr/>
            </a:pPr>
            <a:r>
              <a:rPr lang="en-US" altLang="zh-CN" sz="2025" dirty="0" smtClean="0"/>
              <a:t> If no enclosing try statement and catch clause is found, the exception-handling system receives the exception and prints an error message and terminates the program.</a:t>
            </a:r>
            <a:r>
              <a:rPr lang="zh-CN" altLang="en-US" sz="2025" dirty="0" smtClean="0">
                <a:solidFill>
                  <a:srgbClr val="FF0000"/>
                </a:solidFill>
              </a:rPr>
              <a:t>全部调用过程无</a:t>
            </a:r>
            <a:r>
              <a:rPr lang="en-US" altLang="zh-CN" sz="2025" dirty="0" smtClean="0">
                <a:solidFill>
                  <a:srgbClr val="FF0000"/>
                </a:solidFill>
              </a:rPr>
              <a:t>try</a:t>
            </a:r>
            <a:r>
              <a:rPr lang="zh-CN" altLang="en-US" sz="2025" dirty="0" smtClean="0">
                <a:solidFill>
                  <a:srgbClr val="FF0000"/>
                </a:solidFill>
              </a:rPr>
              <a:t>块则系统按默认方式输出错误信息，并终止程序</a:t>
            </a:r>
            <a:endParaRPr lang="zh-CN" altLang="zh-CN" sz="2025" dirty="0" smtClean="0">
              <a:solidFill>
                <a:srgbClr val="FF0000"/>
              </a:solidFill>
            </a:endParaRPr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307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31DA-2E0F-4CED-8BA4-BE3CFDEE2671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The code that handles the exception in catch block is known as an</a:t>
            </a:r>
            <a:r>
              <a:rPr lang="en-US" altLang="zh-CN" sz="2025" b="1" dirty="0" smtClean="0"/>
              <a:t> exception handler</a:t>
            </a:r>
            <a:r>
              <a:rPr lang="en-US" altLang="zh-CN" sz="2025" dirty="0" smtClean="0"/>
              <a:t>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A try block may associate exception handlers in one or more catch blocks </a:t>
            </a:r>
          </a:p>
          <a:p>
            <a:pPr marL="273844" indent="-191691">
              <a:defRPr/>
            </a:pPr>
            <a:endParaRPr lang="en-US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The process of looking for a handler is called </a:t>
            </a:r>
            <a:r>
              <a:rPr lang="en-US" altLang="zh-CN" sz="2025" b="1" dirty="0" smtClean="0"/>
              <a:t>catching an exception</a:t>
            </a:r>
            <a:r>
              <a:rPr lang="en-US" altLang="zh-CN" sz="2025" dirty="0" smtClean="0"/>
              <a:t>.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A4EA2-DA45-4EEA-9688-7A8E63C0374C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BBBE016-4D50-4E39-81C1-E0CA6936746A}" type="slidenum">
              <a:rPr lang="en-US" altLang="zh-CN">
                <a:latin typeface="Century Gothic" pitchFamily="34" charset="0"/>
              </a:rPr>
              <a:pPr fontAlgn="base">
                <a:spcAft>
                  <a:spcPct val="0"/>
                </a:spcAft>
                <a:defRPr/>
              </a:pPr>
              <a:t>28</a:t>
            </a:fld>
            <a:endParaRPr lang="en-US" altLang="zh-CN">
              <a:latin typeface="Century Gothic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075" dirty="0" smtClean="0"/>
              <a:t>异常捕获示例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772400" cy="4537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public class Test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public static void main(String[] args)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int a[] = new int[3];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System.</a:t>
            </a:r>
            <a:r>
              <a:rPr lang="en-US" altLang="zh-CN" sz="1400" i="1" smtClean="0"/>
              <a:t>out</a:t>
            </a:r>
            <a:r>
              <a:rPr lang="en-US" altLang="zh-CN" sz="1400" smtClean="0"/>
              <a:t>.println("</a:t>
            </a:r>
            <a:r>
              <a:rPr lang="zh-CN" altLang="en-US" sz="1400" smtClean="0"/>
              <a:t>即将对一个数组元素赋值！</a:t>
            </a:r>
            <a:r>
              <a:rPr lang="en-US" altLang="zh-CN" sz="14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try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                a[3] = 25;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                System.</a:t>
            </a:r>
            <a:r>
              <a:rPr lang="en-US" altLang="zh-CN" sz="1400" i="1" smtClean="0"/>
              <a:t>out</a:t>
            </a:r>
            <a:r>
              <a:rPr lang="en-US" altLang="zh-CN" sz="1400" smtClean="0"/>
              <a:t>.println("</a:t>
            </a:r>
            <a:r>
              <a:rPr lang="zh-CN" altLang="en-US" sz="1400" smtClean="0"/>
              <a:t>能执行这行代码吗！</a:t>
            </a:r>
            <a:r>
              <a:rPr lang="en-US" altLang="zh-CN" sz="14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catch(ArrayIndexOutOfBoundsException 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 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	System.</a:t>
            </a:r>
            <a:r>
              <a:rPr lang="en-US" altLang="zh-CN" sz="1400" i="1" smtClean="0"/>
              <a:t>out</a:t>
            </a:r>
            <a:r>
              <a:rPr lang="en-US" altLang="zh-CN" sz="1400" smtClean="0"/>
              <a:t>.println("</a:t>
            </a:r>
            <a:r>
              <a:rPr lang="zh-CN" altLang="en-US" sz="1400" smtClean="0"/>
              <a:t>产生了数组越界异常！</a:t>
            </a:r>
            <a:r>
              <a:rPr lang="en-US" altLang="zh-CN" sz="14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                 System.</a:t>
            </a:r>
            <a:r>
              <a:rPr lang="en-US" altLang="zh-CN" sz="1400" i="1" smtClean="0"/>
              <a:t>out</a:t>
            </a:r>
            <a:r>
              <a:rPr lang="en-US" altLang="zh-CN" sz="1400" smtClean="0"/>
              <a:t>.println("</a:t>
            </a:r>
            <a:r>
              <a:rPr lang="zh-CN" altLang="en-US" sz="1400" smtClean="0"/>
              <a:t>对一个数组元素赋值完毕！</a:t>
            </a:r>
            <a:r>
              <a:rPr lang="en-US" altLang="zh-CN" sz="14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smtClean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229225"/>
            <a:ext cx="36385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try {</a:t>
            </a:r>
            <a:endParaRPr lang="zh-CN" altLang="zh-CN" sz="2400" smtClean="0"/>
          </a:p>
          <a:p>
            <a:r>
              <a:rPr lang="en-US" altLang="zh-CN" sz="2400" smtClean="0"/>
              <a:t>// code block that may throw exceptions</a:t>
            </a:r>
            <a:endParaRPr lang="zh-CN" altLang="zh-CN" sz="2400" smtClean="0"/>
          </a:p>
          <a:p>
            <a:r>
              <a:rPr lang="en-US" altLang="zh-CN" sz="2400" smtClean="0"/>
              <a:t>} catch (ArithmeticException e) {</a:t>
            </a:r>
            <a:endParaRPr lang="zh-CN" altLang="zh-CN" sz="2400" smtClean="0"/>
          </a:p>
          <a:p>
            <a:r>
              <a:rPr lang="en-US" altLang="zh-CN" sz="2400" smtClean="0"/>
              <a:t>    // Code bloack for handling an ArithmeticException exception</a:t>
            </a:r>
            <a:endParaRPr lang="zh-CN" altLang="zh-CN" sz="2400" smtClean="0"/>
          </a:p>
          <a:p>
            <a:r>
              <a:rPr lang="en-US" altLang="zh-CN" sz="2400" smtClean="0"/>
              <a:t>} catch (IndexOutOfBoundsException e) {</a:t>
            </a:r>
            <a:endParaRPr lang="zh-CN" altLang="zh-CN" sz="2400" smtClean="0"/>
          </a:p>
          <a:p>
            <a:r>
              <a:rPr lang="en-US" altLang="zh-CN" sz="2400" smtClean="0"/>
              <a:t>    // Code block for handling an IndexOutOfBoundsException exception</a:t>
            </a:r>
            <a:endParaRPr lang="zh-CN" altLang="zh-CN" sz="2400" smtClean="0"/>
          </a:p>
          <a:p>
            <a:r>
              <a:rPr lang="en-US" altLang="zh-CN" sz="2400" smtClean="0"/>
              <a:t>}</a:t>
            </a:r>
            <a:endParaRPr lang="zh-CN" altLang="zh-CN" sz="2400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D2A14-FDE0-4A3A-8BA9-FBAEDC79F8EB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8" y="1116013"/>
            <a:ext cx="8315325" cy="52927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73844" indent="-191691">
              <a:defRPr/>
            </a:pPr>
            <a:r>
              <a:rPr lang="en-US" altLang="zh-CN" sz="1800" dirty="0" smtClean="0"/>
              <a:t>/**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* The size of the array a is 3, however this program tends to visit the 4th element. 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* Therefore, an exception "ArrayIndexOutOfBoundsException" is thrown. 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*/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public class ExampleArrayIndexOutOfBoundsException {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public static void main(String[] args) {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    int[] a={10,20,30};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a[3]</a:t>
            </a:r>
            <a:r>
              <a:rPr lang="en-US" altLang="zh-CN" sz="1800" dirty="0" smtClean="0"/>
              <a:t>);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}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}</a:t>
            </a:r>
            <a:endParaRPr lang="zh-CN" altLang="zh-CN" sz="1800" dirty="0" smtClean="0"/>
          </a:p>
          <a:p>
            <a:pPr marL="0" indent="0">
              <a:spcBef>
                <a:spcPts val="0"/>
              </a:spcBef>
              <a:defRPr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814888"/>
            <a:ext cx="9048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282575" y="2832100"/>
            <a:ext cx="8548688" cy="1860550"/>
          </a:xfrm>
          <a:solidFill>
            <a:schemeClr val="bg2"/>
          </a:solidFill>
        </p:spPr>
        <p:txBody>
          <a:bodyPr/>
          <a:lstStyle/>
          <a:p>
            <a:r>
              <a:rPr lang="en-US" altLang="zh-CN" smtClean="0"/>
              <a:t>It displays:</a:t>
            </a:r>
            <a:endParaRPr lang="zh-CN" altLang="zh-CN" smtClean="0"/>
          </a:p>
          <a:p>
            <a:pPr lvl="1"/>
            <a:r>
              <a:rPr lang="en-US" altLang="zh-CN" sz="1600" smtClean="0"/>
              <a:t>Exception in thread "main" </a:t>
            </a:r>
            <a:r>
              <a:rPr lang="en-US" altLang="zh-CN" sz="1600" u="sng" smtClean="0"/>
              <a:t>java.lang.ArrayIndexOutOfBoundsException: 3</a:t>
            </a:r>
          </a:p>
          <a:p>
            <a:pPr lvl="1"/>
            <a:r>
              <a:rPr lang="en-US" altLang="zh-CN" sz="1600" smtClean="0"/>
              <a:t>at cn.edu.hbut.tjb.ExampleArrayIndexOutOfBoundsException.main(</a:t>
            </a:r>
            <a:r>
              <a:rPr lang="en-US" altLang="zh-CN" sz="1600" u="sng" smtClean="0"/>
              <a:t>ExampleArrayIndexOutOfBoundsException.java:6)</a:t>
            </a:r>
            <a:endParaRPr lang="zh-CN" altLang="en-US" sz="160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4A57-3028-4CF6-8B4D-D880489916EB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BF965A7-7D15-41D8-95B8-EF444A0D7F45}" type="slidenum">
              <a:rPr lang="en-US" altLang="zh-CN">
                <a:latin typeface="Century Gothic" pitchFamily="34" charset="0"/>
              </a:rPr>
              <a:pPr fontAlgn="base">
                <a:spcAft>
                  <a:spcPct val="0"/>
                </a:spcAft>
                <a:defRPr/>
              </a:pPr>
              <a:t>30</a:t>
            </a:fld>
            <a:endParaRPr lang="en-US" altLang="zh-CN">
              <a:latin typeface="Century Gothic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075" dirty="0" smtClean="0"/>
              <a:t>多</a:t>
            </a:r>
            <a:r>
              <a:rPr lang="en-US" altLang="zh-CN" sz="3075" dirty="0" smtClean="0"/>
              <a:t>catch</a:t>
            </a:r>
            <a:r>
              <a:rPr lang="zh-CN" altLang="en-US" sz="3075" dirty="0" smtClean="0"/>
              <a:t>语句示例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public class Test{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public static void main(String[] args)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int a[] = new int[3];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try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    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	a[3] = 10;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	a[3] = 2/0;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catch(ArithmeticException 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    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	System.</a:t>
            </a:r>
            <a:r>
              <a:rPr lang="en-US" altLang="zh-CN" sz="1200" i="1" smtClean="0"/>
              <a:t>out</a:t>
            </a:r>
            <a:r>
              <a:rPr lang="en-US" altLang="zh-CN" sz="1200" smtClean="0"/>
              <a:t>.println("</a:t>
            </a:r>
            <a:r>
              <a:rPr lang="zh-CN" altLang="en-US" sz="1200" smtClean="0"/>
              <a:t>产生了算术运算异常！</a:t>
            </a:r>
            <a:r>
              <a:rPr lang="en-US" altLang="zh-CN" sz="12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catch(ArrayIndexOutOfBoundsException 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    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	System.</a:t>
            </a:r>
            <a:r>
              <a:rPr lang="en-US" altLang="zh-CN" sz="1200" i="1" smtClean="0"/>
              <a:t>out</a:t>
            </a:r>
            <a:r>
              <a:rPr lang="en-US" altLang="zh-CN" sz="1200" smtClean="0"/>
              <a:t>.println("</a:t>
            </a:r>
            <a:r>
              <a:rPr lang="zh-CN" altLang="en-US" sz="1200" smtClean="0"/>
              <a:t>产生了数组越界异常！</a:t>
            </a:r>
            <a:r>
              <a:rPr lang="en-US" altLang="zh-CN" sz="12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catch(Throwable 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           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	System.</a:t>
            </a:r>
            <a:r>
              <a:rPr lang="en-US" altLang="zh-CN" sz="1200" i="1" smtClean="0"/>
              <a:t>out</a:t>
            </a:r>
            <a:r>
              <a:rPr lang="en-US" altLang="zh-CN" sz="1200" smtClean="0"/>
              <a:t>.println("</a:t>
            </a:r>
            <a:r>
              <a:rPr lang="zh-CN" altLang="en-US" sz="1200" smtClean="0"/>
              <a:t>产生了数组越界异常！</a:t>
            </a:r>
            <a:r>
              <a:rPr lang="en-US" altLang="zh-CN" sz="1200" smtClean="0"/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6475"/>
            <a:ext cx="1181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4891088"/>
            <a:ext cx="3676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4891088"/>
            <a:ext cx="3629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A </a:t>
            </a:r>
            <a:r>
              <a:rPr lang="en-US" altLang="zh-CN" sz="2025" b="1" dirty="0" smtClean="0"/>
              <a:t>match</a:t>
            </a:r>
            <a:r>
              <a:rPr lang="en-US" altLang="zh-CN" sz="2025" dirty="0" smtClean="0"/>
              <a:t> means that the thrown object can legally be assigned to the exception handler's argument.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In other words, matching an exception doesn’t require strict equality between the exception and its handler. A derived-class object will match a handler for the base class.</a:t>
            </a:r>
          </a:p>
          <a:p>
            <a:pPr marL="273844" indent="-191691">
              <a:defRPr/>
            </a:pPr>
            <a:r>
              <a:rPr lang="zh-CN" altLang="en-US" sz="2025" dirty="0" smtClean="0"/>
              <a:t>异常可以匹配其父类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5.2 Handling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F5FA6-B4F9-4F70-A79A-1C7F0BF21A6C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227013" y="3744913"/>
            <a:ext cx="930433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try{</a:t>
            </a:r>
          </a:p>
          <a:p>
            <a:pPr eaLnBrk="1" hangingPunct="1"/>
            <a:r>
              <a:rPr lang="en-US" altLang="zh-CN"/>
              <a:t>     int age=Integer.parseInt("24L"); //</a:t>
            </a:r>
            <a:r>
              <a:rPr lang="zh-CN" altLang="en-US"/>
              <a:t>抛出</a:t>
            </a:r>
            <a:r>
              <a:rPr lang="en-US" altLang="zh-CN"/>
              <a:t>NumberFormatException</a:t>
            </a:r>
            <a:r>
              <a:rPr lang="zh-CN" altLang="en-US"/>
              <a:t>异常</a:t>
            </a:r>
          </a:p>
          <a:p>
            <a:pPr eaLnBrk="1" hangingPunct="1"/>
            <a:r>
              <a:rPr lang="en-US" altLang="zh-CN"/>
              <a:t>}catch(Exception e){			//</a:t>
            </a:r>
            <a:r>
              <a:rPr lang="zh-CN" altLang="en-US"/>
              <a:t>先捕获</a:t>
            </a:r>
            <a:r>
              <a:rPr lang="en-US" altLang="zh-CN"/>
              <a:t>Exception</a:t>
            </a:r>
            <a:r>
              <a:rPr lang="zh-CN" altLang="en-US"/>
              <a:t>异常</a:t>
            </a:r>
          </a:p>
          <a:p>
            <a:pPr eaLnBrk="1" hangingPunct="1"/>
            <a:r>
              <a:rPr lang="zh-CN" altLang="en-US"/>
              <a:t>     </a:t>
            </a:r>
            <a:r>
              <a:rPr lang="en-US" altLang="zh-CN"/>
              <a:t>System.out.println(“</a:t>
            </a:r>
            <a:r>
              <a:rPr lang="zh-CN" altLang="en-US"/>
              <a:t>捕获到异常</a:t>
            </a:r>
            <a:r>
              <a:rPr lang="en-US" altLang="zh-CN"/>
              <a:t>”);</a:t>
            </a:r>
          </a:p>
          <a:p>
            <a:pPr eaLnBrk="1" hangingPunct="1"/>
            <a:r>
              <a:rPr lang="en-US" altLang="zh-CN"/>
              <a:t>}catch(NumberFormatException e){		//</a:t>
            </a:r>
            <a:r>
              <a:rPr lang="zh-CN" altLang="en-US"/>
              <a:t>捕获异常类</a:t>
            </a:r>
            <a:r>
              <a:rPr lang="en-US" altLang="zh-CN"/>
              <a:t>Exception</a:t>
            </a:r>
            <a:r>
              <a:rPr lang="zh-CN" altLang="en-US"/>
              <a:t>的子类异常</a:t>
            </a:r>
          </a:p>
          <a:p>
            <a:pPr eaLnBrk="1" hangingPunct="1"/>
            <a:r>
              <a:rPr lang="zh-CN" altLang="en-US"/>
              <a:t>     </a:t>
            </a:r>
            <a:r>
              <a:rPr lang="en-US" altLang="zh-CN"/>
              <a:t>System.out.println(“</a:t>
            </a:r>
            <a:r>
              <a:rPr lang="zh-CN" altLang="en-US"/>
              <a:t>捕获到数字格式异常</a:t>
            </a:r>
            <a:r>
              <a:rPr lang="en-US" altLang="zh-CN"/>
              <a:t>”);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The try-block statement has the general form:</a:t>
            </a:r>
            <a:endParaRPr lang="zh-CN" altLang="zh-CN" sz="20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try{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      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}catch(Exception &lt;</a:t>
            </a:r>
            <a:r>
              <a:rPr lang="en-US" altLang="zh-CN" sz="1725" dirty="0" err="1" smtClean="0"/>
              <a:t>object_name</a:t>
            </a:r>
            <a:r>
              <a:rPr lang="en-US" altLang="zh-CN" sz="1725" dirty="0" smtClean="0"/>
              <a:t>&gt;){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      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}finally{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      </a:t>
            </a:r>
            <a:endParaRPr lang="zh-CN" altLang="zh-CN" sz="17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}</a:t>
            </a:r>
            <a:endParaRPr lang="zh-CN" altLang="zh-CN" sz="17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finally creates a block of code that will be executed after the try/catch block is completed.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The finally block will execute whether or not an exception is thrown.</a:t>
            </a:r>
            <a:endParaRPr lang="zh-CN" altLang="en-US" sz="2025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6A3D0-2BCA-4AA0-B013-AC51CA3D0010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5157787"/>
          </a:xfrm>
          <a:solidFill>
            <a:schemeClr val="bg1"/>
          </a:solidFill>
        </p:spPr>
        <p:txBody>
          <a:bodyPr/>
          <a:lstStyle/>
          <a:p>
            <a:r>
              <a:rPr lang="fr-FR" altLang="zh-CN" sz="1200" smtClean="0"/>
              <a:t>import java.io.File;</a:t>
            </a:r>
            <a:endParaRPr lang="zh-CN" altLang="zh-CN" sz="1200" smtClean="0"/>
          </a:p>
          <a:p>
            <a:r>
              <a:rPr lang="fr-FR" altLang="zh-CN" sz="1200" smtClean="0"/>
              <a:t>import java.io.IOException;</a:t>
            </a:r>
            <a:endParaRPr lang="zh-CN" altLang="zh-CN" sz="1200" smtClean="0"/>
          </a:p>
          <a:p>
            <a:r>
              <a:rPr lang="fr-FR" altLang="zh-CN" sz="1200" smtClean="0"/>
              <a:t>import java.util.Scanner;</a:t>
            </a:r>
            <a:endParaRPr lang="zh-CN" altLang="zh-CN" sz="1200" smtClean="0"/>
          </a:p>
          <a:p>
            <a:r>
              <a:rPr lang="en-US" altLang="zh-CN" sz="1200" smtClean="0"/>
              <a:t>public class ExampleThrows_4 {</a:t>
            </a:r>
            <a:endParaRPr lang="zh-CN" altLang="zh-CN" sz="1200" smtClean="0"/>
          </a:p>
          <a:p>
            <a:r>
              <a:rPr lang="en-US" altLang="zh-CN" sz="1200" smtClean="0"/>
              <a:t>	public String getPassword() {</a:t>
            </a:r>
            <a:endParaRPr lang="zh-CN" altLang="zh-CN" sz="1200" smtClean="0"/>
          </a:p>
          <a:p>
            <a:r>
              <a:rPr lang="en-US" altLang="zh-CN" sz="1200" smtClean="0"/>
              <a:t>		Scanner sc = null;</a:t>
            </a:r>
            <a:endParaRPr lang="zh-CN" altLang="zh-CN" sz="1200" smtClean="0"/>
          </a:p>
          <a:p>
            <a:r>
              <a:rPr lang="en-US" altLang="zh-CN" sz="1200" smtClean="0"/>
              <a:t>		String s = null;</a:t>
            </a:r>
            <a:endParaRPr lang="zh-CN" altLang="zh-CN" sz="1200" smtClean="0"/>
          </a:p>
          <a:p>
            <a:r>
              <a:rPr lang="en-US" altLang="zh-CN" sz="1200" smtClean="0"/>
              <a:t>		try {</a:t>
            </a:r>
            <a:endParaRPr lang="zh-CN" altLang="zh-CN" sz="1200" smtClean="0"/>
          </a:p>
          <a:p>
            <a:r>
              <a:rPr lang="en-US" altLang="zh-CN" sz="1200" smtClean="0"/>
              <a:t>			sc = new Scanner(new File("D:\\java\\test.txt"));</a:t>
            </a:r>
            <a:endParaRPr lang="zh-CN" altLang="zh-CN" sz="1200" smtClean="0"/>
          </a:p>
          <a:p>
            <a:r>
              <a:rPr lang="en-US" altLang="zh-CN" sz="1200" smtClean="0"/>
              <a:t>			s = sc.next();</a:t>
            </a:r>
            <a:endParaRPr lang="zh-CN" altLang="zh-CN" sz="1200" smtClean="0"/>
          </a:p>
          <a:p>
            <a:r>
              <a:rPr lang="en-US" altLang="zh-CN" sz="1200" smtClean="0"/>
              <a:t>		} catch (IOException e) {</a:t>
            </a:r>
            <a:endParaRPr lang="zh-CN" altLang="zh-CN" sz="1200" smtClean="0"/>
          </a:p>
          <a:p>
            <a:r>
              <a:rPr lang="en-US" altLang="zh-CN" sz="1200" smtClean="0"/>
              <a:t>			// Return the detail message string of this e, possible null.</a:t>
            </a:r>
            <a:endParaRPr lang="zh-CN" altLang="zh-CN" sz="1200" smtClean="0"/>
          </a:p>
          <a:p>
            <a:r>
              <a:rPr lang="en-US" altLang="zh-CN" sz="1200" smtClean="0"/>
              <a:t>			</a:t>
            </a:r>
            <a:r>
              <a:rPr lang="de-DE" altLang="zh-CN" sz="1200" smtClean="0"/>
              <a:t>System.err.println(e.getMessage());</a:t>
            </a:r>
            <a:endParaRPr lang="zh-CN" altLang="zh-CN" sz="1200" smtClean="0"/>
          </a:p>
          <a:p>
            <a:r>
              <a:rPr lang="de-DE" altLang="zh-CN" sz="1200" smtClean="0"/>
              <a:t>			</a:t>
            </a:r>
            <a:r>
              <a:rPr lang="en-US" altLang="zh-CN" sz="1200" smtClean="0"/>
              <a:t>// Terminates the currently running Java Virtual Machine</a:t>
            </a:r>
            <a:endParaRPr lang="zh-CN" altLang="zh-CN" sz="1200" smtClean="0"/>
          </a:p>
          <a:p>
            <a:r>
              <a:rPr lang="en-US" altLang="zh-CN" sz="1200" smtClean="0"/>
              <a:t>			System.exit(1);</a:t>
            </a:r>
            <a:endParaRPr lang="zh-CN" altLang="zh-CN" sz="1200" smtClean="0"/>
          </a:p>
          <a:p>
            <a:r>
              <a:rPr lang="en-US" altLang="zh-CN" sz="1200" smtClean="0"/>
              <a:t>		}</a:t>
            </a:r>
            <a:r>
              <a:rPr lang="en-US" altLang="zh-CN" sz="1200" b="1" smtClean="0"/>
              <a:t> </a:t>
            </a:r>
            <a:r>
              <a:rPr lang="en-US" altLang="zh-CN" sz="1200" b="1" smtClean="0">
                <a:solidFill>
                  <a:srgbClr val="FF0000"/>
                </a:solidFill>
              </a:rPr>
              <a:t>finally {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			if (sc != null) {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				sc.close();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			}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		}</a:t>
            </a:r>
            <a:endParaRPr lang="zh-CN" altLang="zh-CN" sz="1200" smtClean="0">
              <a:solidFill>
                <a:srgbClr val="FF0000"/>
              </a:solidFill>
            </a:endParaRPr>
          </a:p>
          <a:p>
            <a:r>
              <a:rPr lang="en-US" altLang="zh-CN" sz="1200" smtClean="0"/>
              <a:t>		return s;</a:t>
            </a:r>
            <a:endParaRPr lang="zh-CN" altLang="zh-CN" sz="1200" smtClean="0"/>
          </a:p>
          <a:p>
            <a:r>
              <a:rPr lang="en-US" altLang="zh-CN" sz="1200" smtClean="0"/>
              <a:t>	}</a:t>
            </a:r>
            <a:endParaRPr lang="zh-CN" altLang="zh-CN" sz="1200" smtClean="0"/>
          </a:p>
          <a:p>
            <a:r>
              <a:rPr lang="en-US" altLang="zh-CN" sz="1200" smtClean="0"/>
              <a:t>}</a:t>
            </a:r>
            <a:endParaRPr lang="zh-CN" altLang="zh-CN" sz="1200" smtClean="0"/>
          </a:p>
          <a:p>
            <a:endParaRPr lang="zh-CN" altLang="en-US" sz="1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79373-B147-42C9-BEBA-91039603A271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endParaRPr lang="zh-CN" altLang="en-US" sz="202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E1AAC-3BA5-41BC-A831-0E2E1F33D9BA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17638"/>
            <a:ext cx="3619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3844" indent="-191691">
              <a:defRPr/>
            </a:pPr>
            <a:r>
              <a:rPr lang="fr-FR" altLang="zh-CN" sz="2025" dirty="0" smtClean="0"/>
              <a:t>import java.io.IOException;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fr-FR" altLang="zh-CN" sz="2025" dirty="0" smtClean="0"/>
              <a:t>import java.io.PrintWriter;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fr-FR" altLang="zh-CN" sz="2025" dirty="0" smtClean="0"/>
              <a:t> 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public class </a:t>
            </a:r>
            <a:r>
              <a:rPr lang="en-US" altLang="zh-CN" sz="2025" dirty="0" err="1" smtClean="0"/>
              <a:t>FinallyTest</a:t>
            </a:r>
            <a:r>
              <a:rPr lang="en-US" altLang="zh-CN" sz="2025" dirty="0" smtClean="0"/>
              <a:t>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PrintWriter output = null;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try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output = new PrintWriter("test.txt");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</a:t>
            </a:r>
            <a:r>
              <a:rPr lang="en-US" altLang="zh-CN" sz="2025" dirty="0" err="1" smtClean="0"/>
              <a:t>output.println</a:t>
            </a:r>
            <a:r>
              <a:rPr lang="en-US" altLang="zh-CN" sz="2025" dirty="0" smtClean="0"/>
              <a:t>("Finally block test.");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} catch (IOException e)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System.out.println(</a:t>
            </a:r>
            <a:r>
              <a:rPr lang="en-US" altLang="zh-CN" sz="2025" dirty="0" err="1" smtClean="0"/>
              <a:t>e.getMessage</a:t>
            </a:r>
            <a:r>
              <a:rPr lang="en-US" altLang="zh-CN" sz="2025" dirty="0" smtClean="0"/>
              <a:t>());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System.exit(0);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} finally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if (output != null)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</a:t>
            </a:r>
            <a:r>
              <a:rPr lang="en-US" altLang="zh-CN" sz="2025" dirty="0" err="1" smtClean="0"/>
              <a:t>output.close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6298F-821F-42E3-BCA3-F7EECE62F46E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1205" name="内容占位符 3"/>
          <p:cNvSpPr>
            <a:spLocks noGrp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  <a:noFill/>
        </p:spPr>
        <p:txBody>
          <a:bodyPr/>
          <a:lstStyle/>
          <a:p>
            <a:r>
              <a:rPr lang="en-US" altLang="zh-CN" sz="2400" smtClean="0"/>
              <a:t>To ensure that a file closes under all circumstances, there is usually a file closing statement in the finally block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Exception handling separates the code executed in an </a:t>
            </a:r>
            <a:r>
              <a:rPr lang="en-US" altLang="zh-CN" sz="2025" dirty="0" smtClean="0">
                <a:solidFill>
                  <a:srgbClr val="FF0000"/>
                </a:solidFill>
              </a:rPr>
              <a:t>abnormal</a:t>
            </a:r>
            <a:r>
              <a:rPr lang="en-US" altLang="zh-CN" sz="2025" dirty="0" smtClean="0"/>
              <a:t> state from </a:t>
            </a:r>
            <a:r>
              <a:rPr lang="en-US" altLang="zh-CN" sz="2025" dirty="0" smtClean="0">
                <a:solidFill>
                  <a:srgbClr val="FF0000"/>
                </a:solidFill>
              </a:rPr>
              <a:t>normal</a:t>
            </a:r>
            <a:r>
              <a:rPr lang="en-US" altLang="zh-CN" sz="2025" dirty="0" smtClean="0"/>
              <a:t> execution.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This arrangement makes programs easier to read and to modify.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E87F-8A7D-48F5-B230-7FC401245596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In general, simple exceptions that may occur in individual methods are best handled locally without throw.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When a method has to deal with an unexpected exception, a try-catch block should be used.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5.3 The finally Block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C9134-2824-4BEC-9738-23998459E1DD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When you are going to use your own exceptions, there are three steps: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defining an exception,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declaring throws, </a:t>
            </a:r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and using the exception. </a:t>
            </a:r>
            <a:endParaRPr lang="zh-CN" altLang="en-US" sz="17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5.4 User-defined Exceptions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AECDC-B5A9-4D47-A6AB-A6EE0F3B122B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3844" indent="-191691">
              <a:defRPr/>
            </a:pPr>
            <a:r>
              <a:rPr lang="en-US" altLang="zh-CN" sz="2200" dirty="0" smtClean="0"/>
              <a:t>Defines the user exception OutOfScoreRangeException</a:t>
            </a:r>
          </a:p>
          <a:p>
            <a:pPr marL="273844" indent="-191691">
              <a:defRPr/>
            </a:pPr>
            <a:endParaRPr lang="en-US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public class OutOfScoreRangeException </a:t>
            </a:r>
            <a:r>
              <a:rPr lang="en-US" altLang="zh-CN" sz="2200" dirty="0" smtClean="0">
                <a:solidFill>
                  <a:srgbClr val="FF0000"/>
                </a:solidFill>
              </a:rPr>
              <a:t>extends Exception</a:t>
            </a:r>
            <a:r>
              <a:rPr lang="en-US" altLang="zh-CN" sz="2200" dirty="0" smtClean="0"/>
              <a:t>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public OutOfScoreRangeException(String </a:t>
            </a:r>
            <a:r>
              <a:rPr lang="en-US" altLang="zh-CN" sz="2200" dirty="0" err="1" smtClean="0"/>
              <a:t>msg</a:t>
            </a:r>
            <a:r>
              <a:rPr lang="en-US" altLang="zh-CN" sz="2200" dirty="0" smtClean="0"/>
              <a:t>, int score) 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    super(</a:t>
            </a:r>
            <a:r>
              <a:rPr lang="en-US" altLang="zh-CN" sz="2200" dirty="0" err="1" smtClean="0"/>
              <a:t>msg</a:t>
            </a:r>
            <a:r>
              <a:rPr lang="en-US" altLang="zh-CN" sz="2200" dirty="0" smtClean="0"/>
              <a:t>);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this.score</a:t>
            </a:r>
            <a:r>
              <a:rPr lang="en-US" altLang="zh-CN" sz="2200" dirty="0" smtClean="0"/>
              <a:t> = score;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}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public int </a:t>
            </a:r>
            <a:r>
              <a:rPr lang="en-US" altLang="zh-CN" sz="2200" dirty="0" err="1" smtClean="0"/>
              <a:t>getScore</a:t>
            </a:r>
            <a:r>
              <a:rPr lang="en-US" altLang="zh-CN" sz="2200" dirty="0" smtClean="0"/>
              <a:t>() 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    return </a:t>
            </a:r>
            <a:r>
              <a:rPr lang="en-US" altLang="zh-CN" sz="2200" dirty="0" err="1" smtClean="0"/>
              <a:t>this.score</a:t>
            </a:r>
            <a:r>
              <a:rPr lang="en-US" altLang="zh-CN" sz="2200" dirty="0" smtClean="0"/>
              <a:t>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}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    private int score;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}</a:t>
            </a:r>
            <a:endParaRPr lang="zh-CN" altLang="zh-CN" sz="2200" dirty="0" smtClean="0"/>
          </a:p>
          <a:p>
            <a:pPr marL="273844" indent="-191691">
              <a:defRPr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5.4 User-defined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A7E94-D4A8-4C5A-958E-086C51C2CF07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830263"/>
            <a:ext cx="8229600" cy="4525962"/>
          </a:xfrm>
        </p:spPr>
        <p:txBody>
          <a:bodyPr>
            <a:normAutofit/>
          </a:bodyPr>
          <a:lstStyle/>
          <a:p>
            <a:pPr marL="273844" indent="-191691">
              <a:defRPr/>
            </a:pPr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java.util.Scanner</a:t>
            </a:r>
            <a:r>
              <a:rPr lang="en-US" altLang="zh-CN" sz="1800" dirty="0" smtClean="0"/>
              <a:t>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 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public class </a:t>
            </a:r>
            <a:r>
              <a:rPr lang="en-US" altLang="zh-CN" sz="1800" dirty="0" err="1" smtClean="0"/>
              <a:t>ExceptionTest</a:t>
            </a:r>
            <a:r>
              <a:rPr lang="en-US" altLang="zh-CN" sz="1800" dirty="0" smtClean="0"/>
              <a:t> {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 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public static void main(String[] args) {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    Scanner sc = new Scanner(System.in);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    </a:t>
            </a:r>
            <a:r>
              <a:rPr lang="de-DE" altLang="zh-CN" sz="1800" dirty="0" smtClean="0"/>
              <a:t>System.out.println("Enter an integer: ");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de-DE" altLang="zh-CN" sz="1800" dirty="0" smtClean="0"/>
              <a:t>        </a:t>
            </a:r>
            <a:r>
              <a:rPr lang="en-US" altLang="zh-CN" sz="1800" dirty="0" smtClean="0"/>
              <a:t>int n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sc.nextInt</a:t>
            </a:r>
            <a:r>
              <a:rPr lang="en-US" altLang="zh-CN" sz="1800" dirty="0" smtClean="0">
                <a:solidFill>
                  <a:srgbClr val="FF0000"/>
                </a:solidFill>
              </a:rPr>
              <a:t>();</a:t>
            </a:r>
            <a:r>
              <a:rPr lang="en-US" altLang="zh-CN" sz="1800" dirty="0" smtClean="0"/>
              <a:t>// If an exception occurs here, the rest code are skipped and the program is terminated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    System.out.println("Your number is: " + n);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    }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 </a:t>
            </a:r>
            <a:endParaRPr lang="zh-CN" altLang="zh-CN" sz="1800" dirty="0" smtClean="0"/>
          </a:p>
          <a:p>
            <a:pPr marL="273844" indent="-191691">
              <a:defRPr/>
            </a:pPr>
            <a:r>
              <a:rPr lang="en-US" altLang="zh-CN" sz="1800" dirty="0" smtClean="0"/>
              <a:t>}</a:t>
            </a:r>
            <a:endParaRPr lang="zh-CN" altLang="zh-CN" sz="1800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85A3-0BAC-40E0-B384-BD12773AAB31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308475"/>
            <a:ext cx="69659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3844" indent="-191691">
              <a:defRPr/>
            </a:pPr>
            <a:r>
              <a:rPr lang="en-US" altLang="zh-CN" sz="2200" dirty="0" smtClean="0"/>
              <a:t>throw exceptions for the proper situation using the </a:t>
            </a:r>
            <a:r>
              <a:rPr lang="en-US" altLang="zh-CN" sz="2200" b="1" dirty="0" smtClean="0"/>
              <a:t>throw</a:t>
            </a:r>
            <a:r>
              <a:rPr lang="en-US" altLang="zh-CN" sz="2200" dirty="0" smtClean="0"/>
              <a:t> statement</a:t>
            </a:r>
          </a:p>
          <a:p>
            <a:pPr marL="273844" indent="-191691">
              <a:defRPr/>
            </a:pPr>
            <a:r>
              <a:rPr lang="en-US" altLang="zh-CN" sz="2200" dirty="0" smtClean="0"/>
              <a:t>public class Score 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public Score(int s) </a:t>
            </a:r>
            <a:r>
              <a:rPr lang="en-US" altLang="zh-CN" sz="2200" dirty="0" smtClean="0">
                <a:solidFill>
                  <a:srgbClr val="FF0000"/>
                </a:solidFill>
              </a:rPr>
              <a:t>throws OutOfScoreRangeException </a:t>
            </a:r>
            <a:r>
              <a:rPr lang="en-US" altLang="zh-CN" sz="2200" dirty="0" smtClean="0"/>
              <a:t>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	if (s &lt;= 100 &amp;&amp; s &gt;= 0) 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	score = s;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	} else {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	</a:t>
            </a:r>
            <a:r>
              <a:rPr lang="en-US" altLang="zh-CN" sz="2200" dirty="0" smtClean="0">
                <a:solidFill>
                  <a:srgbClr val="FF0000"/>
                </a:solidFill>
              </a:rPr>
              <a:t>throw new OutOfScoreRangeException("Out of score range exception ", s</a:t>
            </a:r>
            <a:r>
              <a:rPr lang="en-US" altLang="zh-CN" sz="2200" dirty="0" smtClean="0"/>
              <a:t>);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	}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}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	private int score;</a:t>
            </a:r>
            <a:endParaRPr lang="zh-CN" altLang="zh-CN" sz="2200" dirty="0" smtClean="0"/>
          </a:p>
          <a:p>
            <a:pPr marL="273844" indent="-191691">
              <a:defRPr/>
            </a:pPr>
            <a:r>
              <a:rPr lang="en-US" altLang="zh-CN" sz="2200" dirty="0" smtClean="0"/>
              <a:t>}</a:t>
            </a:r>
            <a:endParaRPr lang="zh-CN" altLang="zh-CN" sz="2200" dirty="0" smtClean="0"/>
          </a:p>
          <a:p>
            <a:pPr marL="273844" indent="-191691">
              <a:defRPr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5.4 User-defined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6BD8-2111-4D20-B2DC-116990F826DE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844" indent="-191691">
              <a:defRPr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TestScore</a:t>
            </a:r>
            <a:r>
              <a:rPr lang="en-US" altLang="zh-CN" sz="2400" dirty="0" smtClean="0"/>
              <a:t> {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public static void main(String[] args) {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try {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    Score s1 = new Score(98);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    Score s2 = new Score(800);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    System.out.print(s1);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    System.out.print(s2);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} catch (</a:t>
            </a:r>
            <a:r>
              <a:rPr lang="en-US" altLang="zh-CN" sz="2400" dirty="0" smtClean="0">
                <a:solidFill>
                  <a:srgbClr val="FF0000"/>
                </a:solidFill>
              </a:rPr>
              <a:t>OutOfScoreRangeException</a:t>
            </a:r>
            <a:r>
              <a:rPr lang="en-US" altLang="zh-CN" sz="2400" dirty="0" smtClean="0"/>
              <a:t> e) {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    System.out.println(</a:t>
            </a:r>
            <a:r>
              <a:rPr lang="en-US" altLang="zh-CN" sz="2400" dirty="0" err="1" smtClean="0"/>
              <a:t>e.getMessage</a:t>
            </a:r>
            <a:r>
              <a:rPr lang="en-US" altLang="zh-CN" sz="2400" dirty="0" smtClean="0"/>
              <a:t>() + </a:t>
            </a:r>
            <a:r>
              <a:rPr lang="en-US" altLang="zh-CN" sz="2400" dirty="0" err="1" smtClean="0"/>
              <a:t>e.getScore</a:t>
            </a:r>
            <a:r>
              <a:rPr lang="en-US" altLang="zh-CN" sz="2400" dirty="0" smtClean="0"/>
              <a:t>());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    }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    }</a:t>
            </a:r>
            <a:endParaRPr lang="zh-CN" altLang="zh-CN" sz="2400" dirty="0" smtClean="0"/>
          </a:p>
          <a:p>
            <a:pPr marL="273844" indent="-191691">
              <a:defRPr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 marL="273844" indent="-191691">
              <a:defRPr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5.4 User-defined Exceptions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01ACD-9A60-4D0D-86EF-C712056C6A0D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Benefits: The Java exception handling framework provides the ability to separate error handling code from regular code.</a:t>
            </a:r>
          </a:p>
          <a:p>
            <a:pPr marL="273844" indent="-191691">
              <a:defRPr/>
            </a:pPr>
            <a:r>
              <a:rPr lang="zh-CN" altLang="en-US" sz="2025" dirty="0" smtClean="0"/>
              <a:t>分离异常情况和正常情况处理的代码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D160E-B028-4D76-98D7-CAFCEBA4CD18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smtClean="0"/>
              <a:t>public static void main(String[] args) {</a:t>
            </a:r>
            <a:endParaRPr lang="zh-CN" altLang="zh-CN" sz="1600" smtClean="0"/>
          </a:p>
          <a:p>
            <a:r>
              <a:rPr lang="en-US" altLang="zh-CN" sz="1600" smtClean="0"/>
              <a:t>Stack s1 = new ArrayStack();</a:t>
            </a:r>
            <a:endParaRPr lang="zh-CN" altLang="zh-CN" sz="1600" smtClean="0"/>
          </a:p>
          <a:p>
            <a:r>
              <a:rPr lang="en-US" altLang="zh-CN" sz="1600" b="1" smtClean="0"/>
              <a:t>if</a:t>
            </a:r>
            <a:r>
              <a:rPr lang="en-US" altLang="zh-CN" sz="1600" smtClean="0"/>
              <a:t> (s1.pop())</a:t>
            </a:r>
            <a:endParaRPr lang="zh-CN" altLang="zh-CN" sz="1600" smtClean="0"/>
          </a:p>
          <a:p>
            <a:r>
              <a:rPr lang="en-US" altLang="zh-CN" sz="1600" smtClean="0"/>
              <a:t>	   </a:t>
            </a:r>
            <a:r>
              <a:rPr lang="en-US" altLang="zh-CN" sz="1600" b="1" smtClean="0"/>
              <a:t>System.out.println("The element on the top has been released.");</a:t>
            </a:r>
            <a:endParaRPr lang="zh-CN" altLang="zh-CN" sz="1600" smtClean="0"/>
          </a:p>
          <a:p>
            <a:r>
              <a:rPr lang="en-US" altLang="zh-CN" sz="1600" b="1" smtClean="0"/>
              <a:t>else {</a:t>
            </a:r>
            <a:endParaRPr lang="zh-CN" altLang="zh-CN" sz="1600" smtClean="0"/>
          </a:p>
          <a:p>
            <a:r>
              <a:rPr lang="en-US" altLang="zh-CN" sz="1600" b="1" smtClean="0"/>
              <a:t>	    System.out.println("No element on the top has been released since the stack is empty.");</a:t>
            </a:r>
            <a:endParaRPr lang="zh-CN" altLang="zh-CN" sz="1600" smtClean="0"/>
          </a:p>
          <a:p>
            <a:r>
              <a:rPr lang="en-US" altLang="zh-CN" sz="1600" b="1" smtClean="0"/>
              <a:t>} </a:t>
            </a:r>
            <a:endParaRPr lang="zh-CN" altLang="zh-CN" sz="1600" smtClean="0"/>
          </a:p>
          <a:p>
            <a:r>
              <a:rPr lang="en-US" altLang="zh-CN" sz="1600" smtClean="0"/>
              <a:t>}</a:t>
            </a:r>
            <a:endParaRPr lang="zh-CN" altLang="zh-CN" sz="1600" smtClean="0"/>
          </a:p>
          <a:p>
            <a:endParaRPr lang="zh-CN" altLang="en-US" sz="16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6" name="圆角矩形标注 5"/>
          <p:cNvSpPr/>
          <p:nvPr/>
        </p:nvSpPr>
        <p:spPr>
          <a:xfrm>
            <a:off x="4125913" y="4264025"/>
            <a:ext cx="4103687" cy="1295400"/>
          </a:xfrm>
          <a:prstGeom prst="wedgeRoundRectCallout">
            <a:avLst>
              <a:gd name="adj1" fmla="val -52932"/>
              <a:gd name="adj2" fmla="val -126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This kind of code portion is hard to read and understand for programmers. 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97FD3-77C7-47B4-B539-2EBD8338679C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Exception approach:	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public static void main(String[] args) {</a:t>
            </a:r>
            <a:endParaRPr lang="zh-CN" altLang="zh-CN" sz="2400" smtClean="0"/>
          </a:p>
          <a:p>
            <a:r>
              <a:rPr lang="en-US" altLang="zh-CN" sz="2400" smtClean="0"/>
              <a:t>	Stack s1 = new ArrayStack();</a:t>
            </a:r>
            <a:endParaRPr lang="zh-CN" altLang="zh-CN" sz="2400" smtClean="0"/>
          </a:p>
          <a:p>
            <a:r>
              <a:rPr lang="en-US" altLang="zh-CN" sz="2400" smtClean="0"/>
              <a:t>	try {</a:t>
            </a:r>
            <a:endParaRPr lang="zh-CN" altLang="zh-CN" sz="2400" smtClean="0"/>
          </a:p>
          <a:p>
            <a:r>
              <a:rPr lang="en-US" altLang="zh-CN" sz="2400" smtClean="0"/>
              <a:t>		s1.pop();</a:t>
            </a:r>
            <a:endParaRPr lang="zh-CN" altLang="zh-CN" sz="2400" smtClean="0"/>
          </a:p>
          <a:p>
            <a:r>
              <a:rPr lang="en-US" altLang="zh-CN" sz="2400" smtClean="0"/>
              <a:t>	} catch (Exception e) {</a:t>
            </a:r>
            <a:endParaRPr lang="zh-CN" altLang="zh-CN" sz="2400" smtClean="0"/>
          </a:p>
          <a:p>
            <a:r>
              <a:rPr lang="en-US" altLang="zh-CN" sz="2400" b="1" smtClean="0"/>
              <a:t>		System.out.println(e.getMessage());</a:t>
            </a:r>
            <a:endParaRPr lang="zh-CN" altLang="zh-CN" sz="2400" smtClean="0"/>
          </a:p>
          <a:p>
            <a:r>
              <a:rPr lang="en-US" altLang="zh-CN" sz="2400" smtClean="0"/>
              <a:t>	}</a:t>
            </a:r>
            <a:endParaRPr lang="zh-CN" altLang="zh-CN" sz="2400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C3291-08C2-4FC3-848E-2F21DF616EE5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Note that the pop() method used in Code 5.15 could be declared as:</a:t>
            </a:r>
            <a:endParaRPr lang="zh-CN" altLang="zh-CN" sz="2400" smtClean="0"/>
          </a:p>
          <a:p>
            <a:r>
              <a:rPr lang="en-US" altLang="zh-CN" smtClean="0"/>
              <a:t>	public void pop() throws Exception {</a:t>
            </a:r>
            <a:endParaRPr lang="zh-CN" altLang="zh-CN" smtClean="0"/>
          </a:p>
          <a:p>
            <a:r>
              <a:rPr lang="en-US" altLang="zh-CN" smtClean="0"/>
              <a:t>		if (this.isEmpty())</a:t>
            </a:r>
            <a:endParaRPr lang="zh-CN" altLang="zh-CN" smtClean="0"/>
          </a:p>
          <a:p>
            <a:r>
              <a:rPr lang="en-US" altLang="zh-CN" smtClean="0"/>
              <a:t>			throw new Exception(this + " is empty");</a:t>
            </a:r>
            <a:endParaRPr lang="zh-CN" altLang="zh-CN" smtClean="0"/>
          </a:p>
          <a:p>
            <a:r>
              <a:rPr lang="en-US" altLang="zh-CN" smtClean="0"/>
              <a:t>		else {</a:t>
            </a:r>
            <a:endParaRPr lang="zh-CN" altLang="zh-CN" smtClean="0"/>
          </a:p>
          <a:p>
            <a:r>
              <a:rPr lang="en-US" altLang="zh-CN" smtClean="0"/>
              <a:t>			topOfStack--;</a:t>
            </a:r>
            <a:endParaRPr lang="zh-CN" altLang="zh-CN" smtClean="0"/>
          </a:p>
          <a:p>
            <a:r>
              <a:rPr lang="en-US" altLang="zh-CN" smtClean="0"/>
              <a:t>		}</a:t>
            </a:r>
            <a:endParaRPr lang="zh-CN" altLang="zh-CN" smtClean="0"/>
          </a:p>
          <a:p>
            <a:r>
              <a:rPr lang="en-US" altLang="zh-CN" smtClean="0"/>
              <a:t>	}</a:t>
            </a:r>
            <a:endParaRPr lang="zh-CN" altLang="zh-CN" smtClean="0"/>
          </a:p>
          <a:p>
            <a:r>
              <a:rPr lang="en-US" altLang="zh-CN" smtClean="0"/>
              <a:t> </a:t>
            </a:r>
            <a:endParaRPr lang="zh-CN" altLang="zh-CN" smtClean="0"/>
          </a:p>
          <a:p>
            <a:endParaRPr lang="zh-CN" altLang="en-US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D9466-C70D-476D-B05E-43C9B9652F6F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6186487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000" smtClean="0"/>
              <a:t>/*</a:t>
            </a:r>
            <a:endParaRPr lang="zh-CN" altLang="zh-CN" sz="1000" smtClean="0"/>
          </a:p>
          <a:p>
            <a:r>
              <a:rPr lang="en-US" altLang="zh-CN" sz="1000" smtClean="0"/>
              <a:t> * readFile.c</a:t>
            </a:r>
            <a:endParaRPr lang="zh-CN" altLang="zh-CN" sz="1000" smtClean="0"/>
          </a:p>
          <a:p>
            <a:r>
              <a:rPr lang="en-US" altLang="zh-CN" sz="1000" smtClean="0"/>
              <a:t>*/</a:t>
            </a:r>
            <a:endParaRPr lang="zh-CN" altLang="zh-CN" sz="1000" smtClean="0"/>
          </a:p>
          <a:p>
            <a:r>
              <a:rPr lang="en-US" altLang="zh-CN" sz="1000" smtClean="0"/>
              <a:t>int readFile() {</a:t>
            </a:r>
            <a:endParaRPr lang="zh-CN" altLang="zh-CN" sz="1000" smtClean="0"/>
          </a:p>
          <a:p>
            <a:r>
              <a:rPr lang="en-US" altLang="zh-CN" sz="1000" smtClean="0"/>
              <a:t>	initialize errorCode = 0;</a:t>
            </a:r>
            <a:endParaRPr lang="zh-CN" altLang="zh-CN" sz="1000" smtClean="0"/>
          </a:p>
          <a:p>
            <a:r>
              <a:rPr lang="en-US" altLang="zh-CN" sz="1000" smtClean="0"/>
              <a:t> </a:t>
            </a:r>
            <a:endParaRPr lang="zh-CN" altLang="zh-CN" sz="1000" smtClean="0"/>
          </a:p>
          <a:p>
            <a:r>
              <a:rPr lang="en-US" altLang="zh-CN" sz="1000" smtClean="0"/>
              <a:t>	//open the file;</a:t>
            </a:r>
            <a:endParaRPr lang="zh-CN" altLang="zh-CN" sz="1000" smtClean="0"/>
          </a:p>
          <a:p>
            <a:r>
              <a:rPr lang="en-US" altLang="zh-CN" sz="1000" smtClean="0"/>
              <a:t>	if (theFileIsOpen) {</a:t>
            </a:r>
            <a:endParaRPr lang="zh-CN" altLang="zh-CN" sz="1000" smtClean="0"/>
          </a:p>
          <a:p>
            <a:r>
              <a:rPr lang="en-US" altLang="zh-CN" sz="1000" smtClean="0"/>
              <a:t>		//determine the length of the file;</a:t>
            </a:r>
            <a:endParaRPr lang="zh-CN" altLang="zh-CN" sz="1000" smtClean="0"/>
          </a:p>
          <a:p>
            <a:r>
              <a:rPr lang="en-US" altLang="zh-CN" sz="1000" smtClean="0"/>
              <a:t>		if (gotTheFileLength) {</a:t>
            </a:r>
            <a:endParaRPr lang="zh-CN" altLang="zh-CN" sz="1000" smtClean="0"/>
          </a:p>
          <a:p>
            <a:r>
              <a:rPr lang="en-US" altLang="zh-CN" sz="1000" smtClean="0"/>
              <a:t>			//allocate that much memory;</a:t>
            </a:r>
            <a:endParaRPr lang="zh-CN" altLang="zh-CN" sz="1000" smtClean="0"/>
          </a:p>
          <a:p>
            <a:r>
              <a:rPr lang="en-US" altLang="zh-CN" sz="1000" smtClean="0"/>
              <a:t>			if (gotEnoughMemory) {</a:t>
            </a:r>
            <a:endParaRPr lang="zh-CN" altLang="zh-CN" sz="1000" smtClean="0"/>
          </a:p>
          <a:p>
            <a:r>
              <a:rPr lang="en-US" altLang="zh-CN" sz="1000" smtClean="0"/>
              <a:t>				//read the file into memory;</a:t>
            </a:r>
            <a:endParaRPr lang="zh-CN" altLang="zh-CN" sz="1000" smtClean="0"/>
          </a:p>
          <a:p>
            <a:r>
              <a:rPr lang="en-US" altLang="zh-CN" sz="1000" smtClean="0"/>
              <a:t>				if (readFailed) {</a:t>
            </a:r>
            <a:endParaRPr lang="zh-CN" altLang="zh-CN" sz="1000" smtClean="0"/>
          </a:p>
          <a:p>
            <a:r>
              <a:rPr lang="en-US" altLang="zh-CN" sz="1000" smtClean="0"/>
              <a:t>					errorCode = -1;</a:t>
            </a:r>
            <a:endParaRPr lang="zh-CN" altLang="zh-CN" sz="1000" smtClean="0"/>
          </a:p>
          <a:p>
            <a:r>
              <a:rPr lang="en-US" altLang="zh-CN" sz="1000" smtClean="0"/>
              <a:t>				}</a:t>
            </a:r>
            <a:endParaRPr lang="zh-CN" altLang="zh-CN" sz="1000" smtClean="0"/>
          </a:p>
          <a:p>
            <a:r>
              <a:rPr lang="en-US" altLang="zh-CN" sz="1000" smtClean="0"/>
              <a:t>			} else {</a:t>
            </a:r>
            <a:endParaRPr lang="zh-CN" altLang="zh-CN" sz="1000" smtClean="0"/>
          </a:p>
          <a:p>
            <a:r>
              <a:rPr lang="en-US" altLang="zh-CN" sz="1000" smtClean="0"/>
              <a:t>				errorCode = -2;</a:t>
            </a:r>
            <a:endParaRPr lang="zh-CN" altLang="zh-CN" sz="1000" smtClean="0"/>
          </a:p>
          <a:p>
            <a:r>
              <a:rPr lang="en-US" altLang="zh-CN" sz="1000" smtClean="0"/>
              <a:t>			}</a:t>
            </a:r>
            <a:endParaRPr lang="zh-CN" altLang="zh-CN" sz="1000" smtClean="0"/>
          </a:p>
          <a:p>
            <a:r>
              <a:rPr lang="en-US" altLang="zh-CN" sz="1000" smtClean="0"/>
              <a:t>		} else {</a:t>
            </a:r>
            <a:endParaRPr lang="zh-CN" altLang="zh-CN" sz="1000" smtClean="0"/>
          </a:p>
          <a:p>
            <a:r>
              <a:rPr lang="en-US" altLang="zh-CN" sz="1000" smtClean="0"/>
              <a:t>			errorCode = -3;</a:t>
            </a:r>
            <a:endParaRPr lang="zh-CN" altLang="zh-CN" sz="1000" smtClean="0"/>
          </a:p>
          <a:p>
            <a:r>
              <a:rPr lang="en-US" altLang="zh-CN" sz="1000" smtClean="0"/>
              <a:t>		}</a:t>
            </a:r>
          </a:p>
          <a:p>
            <a:r>
              <a:rPr lang="en-US" altLang="zh-CN" sz="1000" smtClean="0"/>
              <a:t>		//close the file;</a:t>
            </a:r>
            <a:endParaRPr lang="zh-CN" altLang="zh-CN" sz="1000" smtClean="0"/>
          </a:p>
          <a:p>
            <a:r>
              <a:rPr lang="en-US" altLang="zh-CN" sz="1000" smtClean="0"/>
              <a:t>		if (theFileDidntClose &amp;&amp; errorCode == 0) {</a:t>
            </a:r>
            <a:endParaRPr lang="zh-CN" altLang="zh-CN" sz="1000" smtClean="0"/>
          </a:p>
          <a:p>
            <a:r>
              <a:rPr lang="en-US" altLang="zh-CN" sz="1000" smtClean="0"/>
              <a:t>			errorCode = -4;</a:t>
            </a:r>
            <a:endParaRPr lang="zh-CN" altLang="zh-CN" sz="1000" smtClean="0"/>
          </a:p>
          <a:p>
            <a:r>
              <a:rPr lang="en-US" altLang="zh-CN" sz="1000" smtClean="0"/>
              <a:t>		} else {</a:t>
            </a:r>
            <a:endParaRPr lang="zh-CN" altLang="zh-CN" sz="1000" smtClean="0"/>
          </a:p>
          <a:p>
            <a:r>
              <a:rPr lang="en-US" altLang="zh-CN" sz="1000" smtClean="0"/>
              <a:t>			errorCode = -4;</a:t>
            </a:r>
            <a:endParaRPr lang="zh-CN" altLang="zh-CN" sz="1000" smtClean="0"/>
          </a:p>
          <a:p>
            <a:r>
              <a:rPr lang="en-US" altLang="zh-CN" sz="1000" smtClean="0"/>
              <a:t>		}</a:t>
            </a:r>
            <a:endParaRPr lang="zh-CN" altLang="zh-CN" sz="1000" smtClean="0"/>
          </a:p>
          <a:p>
            <a:r>
              <a:rPr lang="en-US" altLang="zh-CN" sz="1000" smtClean="0"/>
              <a:t>	} else {</a:t>
            </a:r>
            <a:endParaRPr lang="zh-CN" altLang="zh-CN" sz="1000" smtClean="0"/>
          </a:p>
          <a:p>
            <a:r>
              <a:rPr lang="en-US" altLang="zh-CN" sz="1000" smtClean="0"/>
              <a:t>		errorCode = -5;</a:t>
            </a:r>
            <a:endParaRPr lang="zh-CN" altLang="zh-CN" sz="1000" smtClean="0"/>
          </a:p>
          <a:p>
            <a:r>
              <a:rPr lang="en-US" altLang="zh-CN" sz="1000" smtClean="0"/>
              <a:t>	}</a:t>
            </a:r>
            <a:endParaRPr lang="zh-CN" altLang="zh-CN" sz="1000" smtClean="0"/>
          </a:p>
          <a:p>
            <a:r>
              <a:rPr lang="en-US" altLang="zh-CN" sz="1000" smtClean="0"/>
              <a:t>	return errorCode;</a:t>
            </a:r>
            <a:endParaRPr lang="zh-CN" altLang="zh-CN" sz="1000" smtClean="0"/>
          </a:p>
          <a:p>
            <a:r>
              <a:rPr lang="en-US" altLang="zh-CN" sz="1000" smtClean="0"/>
              <a:t>}</a:t>
            </a:r>
            <a:endParaRPr lang="zh-CN" altLang="en-US" sz="1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549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 smtClean="0"/>
              <a:t>5.5 Benefits of Java Exception Handling Framework</a:t>
            </a:r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3B84C-2CF7-411D-A464-1579D728084E}" type="slidenum">
              <a:rPr lang="zh-CN" altLang="en-US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110288" y="731838"/>
            <a:ext cx="3311525" cy="1871662"/>
          </a:xfrm>
          <a:prstGeom prst="wedgeRoundRectCallout">
            <a:avLst>
              <a:gd name="adj1" fmla="val -79943"/>
              <a:gd name="adj2" fmla="val 37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 confuse readers</a:t>
            </a:r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601663" y="1306513"/>
            <a:ext cx="8229600" cy="5691187"/>
          </a:xfrm>
        </p:spPr>
        <p:txBody>
          <a:bodyPr/>
          <a:lstStyle/>
          <a:p>
            <a:r>
              <a:rPr lang="en-US" altLang="zh-CN" sz="1600" smtClean="0"/>
              <a:t>import java.io.File;</a:t>
            </a:r>
            <a:endParaRPr lang="zh-CN" altLang="zh-CN" sz="1600" smtClean="0"/>
          </a:p>
          <a:p>
            <a:r>
              <a:rPr lang="en-US" altLang="zh-CN" sz="1600" smtClean="0"/>
              <a:t>import java.io.FileNotFoundException;</a:t>
            </a:r>
            <a:endParaRPr lang="zh-CN" altLang="zh-CN" sz="1600" smtClean="0"/>
          </a:p>
          <a:p>
            <a:r>
              <a:rPr lang="en-US" altLang="zh-CN" sz="1600" smtClean="0"/>
              <a:t>import java.util.Scanner;</a:t>
            </a:r>
            <a:endParaRPr lang="zh-CN" altLang="zh-CN" sz="1600" smtClean="0"/>
          </a:p>
          <a:p>
            <a:r>
              <a:rPr lang="en-US" altLang="zh-CN" sz="1600" smtClean="0"/>
              <a:t>public class FlowSeperation {</a:t>
            </a:r>
            <a:endParaRPr lang="zh-CN" altLang="zh-CN" sz="1600" smtClean="0"/>
          </a:p>
          <a:p>
            <a:r>
              <a:rPr lang="en-US" altLang="zh-CN" sz="1600" smtClean="0"/>
              <a:t>    public static void main(String[] args) {</a:t>
            </a:r>
            <a:endParaRPr lang="zh-CN" altLang="zh-CN" sz="1600" smtClean="0"/>
          </a:p>
          <a:p>
            <a:r>
              <a:rPr lang="en-US" altLang="zh-CN" sz="1600" smtClean="0"/>
              <a:t>        Scanner src = null;</a:t>
            </a:r>
            <a:endParaRPr lang="zh-CN" altLang="zh-CN" sz="1600" smtClean="0"/>
          </a:p>
          <a:p>
            <a:r>
              <a:rPr lang="en-US" altLang="zh-CN" sz="1600" smtClean="0"/>
              <a:t>        try {</a:t>
            </a:r>
            <a:endParaRPr lang="zh-CN" altLang="zh-CN" sz="1600" smtClean="0"/>
          </a:p>
          <a:p>
            <a:r>
              <a:rPr lang="en-US" altLang="zh-CN" sz="1600" smtClean="0">
                <a:solidFill>
                  <a:srgbClr val="00B050"/>
                </a:solidFill>
              </a:rPr>
              <a:t>            src = new Scanner(new File("D:\\java\\Test.txt"));</a:t>
            </a:r>
            <a:endParaRPr lang="zh-CN" altLang="zh-CN" sz="1600" smtClean="0">
              <a:solidFill>
                <a:srgbClr val="00B050"/>
              </a:solidFill>
            </a:endParaRPr>
          </a:p>
          <a:p>
            <a:r>
              <a:rPr lang="en-US" altLang="zh-CN" sz="1600" smtClean="0">
                <a:solidFill>
                  <a:srgbClr val="00B050"/>
                </a:solidFill>
              </a:rPr>
              <a:t>            while (src.hasNext()) {</a:t>
            </a:r>
            <a:endParaRPr lang="zh-CN" altLang="zh-CN" sz="1600" smtClean="0">
              <a:solidFill>
                <a:srgbClr val="00B050"/>
              </a:solidFill>
            </a:endParaRPr>
          </a:p>
          <a:p>
            <a:r>
              <a:rPr lang="en-US" altLang="zh-CN" sz="1600" smtClean="0">
                <a:solidFill>
                  <a:srgbClr val="00B050"/>
                </a:solidFill>
              </a:rPr>
              <a:t>                System.out.println(src.next());</a:t>
            </a:r>
            <a:endParaRPr lang="zh-CN" altLang="zh-CN" sz="1600" smtClean="0">
              <a:solidFill>
                <a:srgbClr val="00B050"/>
              </a:solidFill>
            </a:endParaRPr>
          </a:p>
          <a:p>
            <a:r>
              <a:rPr lang="en-US" altLang="zh-CN" sz="1600" smtClean="0">
                <a:solidFill>
                  <a:srgbClr val="00B050"/>
                </a:solidFill>
              </a:rPr>
              <a:t>            }</a:t>
            </a:r>
            <a:endParaRPr lang="zh-CN" altLang="zh-CN" sz="1600" smtClean="0">
              <a:solidFill>
                <a:srgbClr val="00B050"/>
              </a:solidFill>
            </a:endParaRPr>
          </a:p>
          <a:p>
            <a:r>
              <a:rPr lang="en-US" altLang="zh-CN" sz="1600" smtClean="0"/>
              <a:t>        } catch (FileNotFoundException ex) {</a:t>
            </a:r>
            <a:endParaRPr lang="zh-CN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            System.exit(1);</a:t>
            </a:r>
            <a:endParaRPr lang="zh-CN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        } finally {</a:t>
            </a:r>
            <a:endParaRPr lang="zh-CN" altLang="zh-CN" sz="1600" smtClean="0"/>
          </a:p>
          <a:p>
            <a:r>
              <a:rPr lang="en-US" altLang="zh-CN" sz="1600" smtClean="0"/>
              <a:t>            if (src != null) {</a:t>
            </a:r>
            <a:endParaRPr lang="zh-CN" altLang="zh-CN" sz="1600" smtClean="0"/>
          </a:p>
          <a:p>
            <a:r>
              <a:rPr lang="en-US" altLang="zh-CN" sz="1600" smtClean="0"/>
              <a:t>                src.close();</a:t>
            </a:r>
            <a:endParaRPr lang="zh-CN" altLang="zh-CN" sz="1600" smtClean="0"/>
          </a:p>
          <a:p>
            <a:r>
              <a:rPr lang="en-US" altLang="zh-CN" sz="1600" smtClean="0"/>
              <a:t>            }</a:t>
            </a:r>
            <a:endParaRPr lang="zh-CN" altLang="zh-CN" sz="1600" smtClean="0"/>
          </a:p>
          <a:p>
            <a:r>
              <a:rPr lang="en-US" altLang="zh-CN" sz="1600" smtClean="0"/>
              <a:t>        }</a:t>
            </a:r>
            <a:endParaRPr lang="zh-CN" altLang="zh-CN" sz="1600" smtClean="0"/>
          </a:p>
          <a:p>
            <a:r>
              <a:rPr lang="en-US" altLang="zh-CN" sz="1600" smtClean="0"/>
              <a:t>    }</a:t>
            </a:r>
            <a:endParaRPr lang="zh-CN" altLang="zh-CN" sz="1600" smtClean="0"/>
          </a:p>
          <a:p>
            <a:r>
              <a:rPr lang="en-US" altLang="zh-CN" sz="1600" smtClean="0"/>
              <a:t>}</a:t>
            </a:r>
            <a:endParaRPr lang="zh-CN" altLang="zh-CN" sz="1600" smtClean="0"/>
          </a:p>
          <a:p>
            <a:endParaRPr lang="zh-CN" altLang="en-US" sz="16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CC97-FBCD-4A1C-AEA1-76FE2EB3FE96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Benefit: The method can ignore any exceptions thrown within it in case the method has no idea how to process them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7A5E-D5EB-431F-B4B5-F904A5C37B87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191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1600" smtClean="0"/>
              <a:t>import java.io.File;</a:t>
            </a:r>
            <a:endParaRPr lang="zh-CN" altLang="zh-CN" sz="1600" smtClean="0"/>
          </a:p>
          <a:p>
            <a:r>
              <a:rPr lang="en-US" altLang="zh-CN" sz="1600" smtClean="0"/>
              <a:t>import java.io.FileNotFoundException;</a:t>
            </a:r>
            <a:endParaRPr lang="zh-CN" altLang="zh-CN" sz="1600" smtClean="0"/>
          </a:p>
          <a:p>
            <a:r>
              <a:rPr lang="en-US" altLang="zh-CN" sz="1600" smtClean="0"/>
              <a:t>import java.util.Scanner;</a:t>
            </a:r>
            <a:endParaRPr lang="zh-CN" altLang="zh-CN" sz="1600" smtClean="0"/>
          </a:p>
          <a:p>
            <a:r>
              <a:rPr lang="en-US" altLang="zh-CN" sz="1600" smtClean="0"/>
              <a:t>public class FlowSeperation {</a:t>
            </a:r>
            <a:endParaRPr lang="zh-CN" altLang="zh-CN" sz="1600" smtClean="0"/>
          </a:p>
          <a:p>
            <a:r>
              <a:rPr lang="en-US" altLang="zh-CN" sz="1600" smtClean="0"/>
              <a:t>    public static void main(String[] args) </a:t>
            </a:r>
            <a:r>
              <a:rPr lang="en-US" altLang="zh-CN" sz="1600" b="1" smtClean="0"/>
              <a:t>throws FileNotFoundException</a:t>
            </a:r>
            <a:r>
              <a:rPr lang="en-US" altLang="zh-CN" sz="1600" smtClean="0"/>
              <a:t> {</a:t>
            </a:r>
            <a:endParaRPr lang="zh-CN" altLang="zh-CN" sz="1600" smtClean="0"/>
          </a:p>
          <a:p>
            <a:r>
              <a:rPr lang="en-US" altLang="zh-CN" sz="1600" smtClean="0"/>
              <a:t>        Scanner src = null;</a:t>
            </a:r>
            <a:endParaRPr lang="zh-CN" altLang="zh-CN" sz="1600" smtClean="0"/>
          </a:p>
          <a:p>
            <a:r>
              <a:rPr lang="en-US" altLang="zh-CN" sz="1600" smtClean="0"/>
              <a:t>        try {</a:t>
            </a:r>
            <a:endParaRPr lang="zh-CN" altLang="zh-CN" sz="1600" smtClean="0"/>
          </a:p>
          <a:p>
            <a:r>
              <a:rPr lang="en-US" altLang="zh-CN" sz="1600" smtClean="0"/>
              <a:t>            src = new Scanner(new File("D:\\java\\Test.txt"));</a:t>
            </a:r>
            <a:endParaRPr lang="zh-CN" altLang="zh-CN" sz="1600" smtClean="0"/>
          </a:p>
          <a:p>
            <a:r>
              <a:rPr lang="en-US" altLang="zh-CN" sz="1600" smtClean="0"/>
              <a:t>            while (src.hasNext()) {</a:t>
            </a:r>
            <a:endParaRPr lang="zh-CN" altLang="zh-CN" sz="1600" smtClean="0"/>
          </a:p>
          <a:p>
            <a:r>
              <a:rPr lang="en-US" altLang="zh-CN" sz="1600" smtClean="0"/>
              <a:t>                System.out.println(src.next());</a:t>
            </a:r>
            <a:endParaRPr lang="zh-CN" altLang="zh-CN" sz="1600" smtClean="0"/>
          </a:p>
          <a:p>
            <a:r>
              <a:rPr lang="en-US" altLang="zh-CN" sz="1600" smtClean="0"/>
              <a:t>            }</a:t>
            </a:r>
            <a:endParaRPr lang="zh-CN" altLang="zh-CN" sz="1600" smtClean="0"/>
          </a:p>
          <a:p>
            <a:r>
              <a:rPr lang="en-US" altLang="zh-CN" sz="1600" smtClean="0"/>
              <a:t>        } finally {</a:t>
            </a:r>
            <a:endParaRPr lang="zh-CN" altLang="zh-CN" sz="1600" smtClean="0"/>
          </a:p>
          <a:p>
            <a:r>
              <a:rPr lang="en-US" altLang="zh-CN" sz="1600" smtClean="0"/>
              <a:t>            if (src != null) {</a:t>
            </a:r>
            <a:endParaRPr lang="zh-CN" altLang="zh-CN" sz="1600" smtClean="0"/>
          </a:p>
          <a:p>
            <a:r>
              <a:rPr lang="en-US" altLang="zh-CN" sz="1600" smtClean="0"/>
              <a:t>                src.close();</a:t>
            </a:r>
            <a:endParaRPr lang="zh-CN" altLang="zh-CN" sz="1600" smtClean="0"/>
          </a:p>
          <a:p>
            <a:r>
              <a:rPr lang="en-US" altLang="zh-CN" sz="1600" smtClean="0"/>
              <a:t>            }</a:t>
            </a:r>
            <a:endParaRPr lang="zh-CN" altLang="zh-CN" sz="1600" smtClean="0"/>
          </a:p>
          <a:p>
            <a:r>
              <a:rPr lang="en-US" altLang="zh-CN" sz="1600" smtClean="0"/>
              <a:t>        }</a:t>
            </a:r>
            <a:endParaRPr lang="zh-CN" altLang="zh-CN" sz="1600" smtClean="0"/>
          </a:p>
          <a:p>
            <a:r>
              <a:rPr lang="en-US" altLang="zh-CN" sz="1600" smtClean="0"/>
              <a:t>    }</a:t>
            </a:r>
            <a:endParaRPr lang="zh-CN" altLang="zh-CN" sz="1600" smtClean="0"/>
          </a:p>
          <a:p>
            <a:r>
              <a:rPr lang="en-US" altLang="zh-CN" sz="1600" smtClean="0"/>
              <a:t>}</a:t>
            </a:r>
            <a:endParaRPr lang="zh-CN" altLang="zh-CN" sz="1600" smtClean="0"/>
          </a:p>
          <a:p>
            <a:endParaRPr lang="zh-CN" altLang="en-US" sz="16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9CCDD-1F46-4836-8E79-750C6EFC8793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Java allows the program to catch and handle exceptions in order to let the program resume from abnormal situations.</a:t>
            </a:r>
          </a:p>
          <a:p>
            <a:pPr marL="273844" indent="-191691">
              <a:defRPr/>
            </a:pPr>
            <a:r>
              <a:rPr lang="zh-CN" altLang="en-US" sz="2025" dirty="0" smtClean="0"/>
              <a:t>异常处理的目的是让程序从非正常状态中恢复</a:t>
            </a:r>
            <a:endParaRPr lang="en-US" altLang="zh-CN" sz="2025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96850-2F18-4381-820A-DF28E98027AF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The Java exception handling framework helps to group exception types.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smtClean="0"/>
              <a:t>5.5 Benefits of Java Exception Handling Framework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053C1-0132-4D33-8393-E775157E4B4E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An assertion is an expression that represents a condition that a programmer believes to be true at a specific place in a program.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If an assertion isn’t true, an error occurs.</a:t>
            </a:r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5.6 Assertions 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7B8E9-8114-47BA-B4B9-38C6EE3193D1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A35D-DBBF-4562-8083-E5F9FF926CD3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515938"/>
            <a:ext cx="8701087" cy="6342062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zh-CN" altLang="en-US" sz="3200" smtClean="0"/>
              <a:t>断言：是一种错误处理机制，是在程序的</a:t>
            </a:r>
            <a:r>
              <a:rPr lang="zh-CN" altLang="en-US" sz="3200" smtClean="0">
                <a:solidFill>
                  <a:srgbClr val="CC0000"/>
                </a:solidFill>
              </a:rPr>
              <a:t>开发和测试阶段</a:t>
            </a:r>
            <a:r>
              <a:rPr lang="zh-CN" altLang="en-US" sz="3200" smtClean="0"/>
              <a:t>使用的工具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zh-CN" altLang="en-US" sz="3200" smtClean="0"/>
              <a:t>语法如下：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zh-CN" sz="1800" smtClean="0">
                <a:solidFill>
                  <a:srgbClr val="CC0000"/>
                </a:solidFill>
              </a:rPr>
              <a:t>assert  </a:t>
            </a:r>
            <a:r>
              <a:rPr lang="zh-CN" altLang="en-US" sz="1800" smtClean="0">
                <a:solidFill>
                  <a:srgbClr val="CC0000"/>
                </a:solidFill>
              </a:rPr>
              <a:t>条件表达式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zh-CN" altLang="en-US" sz="1800" smtClean="0"/>
              <a:t>或者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zh-CN" sz="1800" smtClean="0">
                <a:solidFill>
                  <a:srgbClr val="CC0000"/>
                </a:solidFill>
              </a:rPr>
              <a:t>assert  </a:t>
            </a:r>
            <a:r>
              <a:rPr lang="zh-CN" altLang="en-US" sz="1800" smtClean="0">
                <a:solidFill>
                  <a:srgbClr val="CC0000"/>
                </a:solidFill>
              </a:rPr>
              <a:t>条件表达式：字符串表达式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smtClean="0"/>
              <a:t>       这两个形式都会对“条件”进行判断， “条件”是一个布尔表达式。如果判断结果为假（</a:t>
            </a:r>
            <a:r>
              <a:rPr lang="en-US" altLang="zh-CN" sz="3200" smtClean="0"/>
              <a:t>false</a:t>
            </a:r>
            <a:r>
              <a:rPr lang="zh-CN" altLang="en-US" sz="3200" smtClean="0"/>
              <a:t>）则抛出</a:t>
            </a:r>
            <a:r>
              <a:rPr lang="en-US" altLang="zh-CN" sz="3200" smtClean="0"/>
              <a:t>AssertionError</a:t>
            </a:r>
            <a:r>
              <a:rPr lang="zh-CN" altLang="en-US" sz="3200" smtClean="0"/>
              <a:t>。在第二种形式中，“</a:t>
            </a:r>
            <a:r>
              <a:rPr lang="zh-CN" altLang="en-US" sz="3200" smtClean="0">
                <a:solidFill>
                  <a:srgbClr val="CC0000"/>
                </a:solidFill>
              </a:rPr>
              <a:t>字符串表达式</a:t>
            </a:r>
            <a:r>
              <a:rPr lang="zh-CN" altLang="en-US" sz="3200" smtClean="0"/>
              <a:t>”会传进</a:t>
            </a:r>
            <a:r>
              <a:rPr lang="en-US" altLang="zh-CN" sz="3200" smtClean="0"/>
              <a:t>AssertionError</a:t>
            </a:r>
            <a:r>
              <a:rPr lang="zh-CN" altLang="en-US" sz="3200" smtClean="0"/>
              <a:t>的构造函数中并</a:t>
            </a:r>
            <a:r>
              <a:rPr lang="zh-CN" altLang="en-US" sz="3200" smtClean="0">
                <a:solidFill>
                  <a:srgbClr val="CC0000"/>
                </a:solidFill>
              </a:rPr>
              <a:t>转成一个消息字符串</a:t>
            </a:r>
            <a:r>
              <a:rPr lang="zh-CN" altLang="en-US" sz="32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public class Score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public Score(int s)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	assert s &lt;= 100 &amp;&amp; s &gt;= 0;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	score = s;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private int score;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}</a:t>
            </a:r>
          </a:p>
          <a:p>
            <a:pPr marL="273844" indent="-191691">
              <a:defRPr/>
            </a:pPr>
            <a:endParaRPr lang="en-US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public class </a:t>
            </a:r>
            <a:r>
              <a:rPr lang="en-US" altLang="zh-CN" sz="2025" dirty="0" err="1" smtClean="0"/>
              <a:t>AssertionTest</a:t>
            </a:r>
            <a:r>
              <a:rPr lang="en-US" altLang="zh-CN" sz="2025" dirty="0" smtClean="0"/>
              <a:t>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public static void main(String[] args)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	Score s = new Score(101);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	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5.6 Assertions 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49B23-C5F7-4051-85BB-E0D38032EBE5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69637" name="内容占位符 3"/>
          <p:cNvSpPr>
            <a:spLocks noGrp="1"/>
          </p:cNvSpPr>
          <p:nvPr>
            <p:ph sz="half" idx="4294967295"/>
          </p:nvPr>
        </p:nvSpPr>
        <p:spPr>
          <a:xfrm>
            <a:off x="5446713" y="1155700"/>
            <a:ext cx="4038600" cy="4525963"/>
          </a:xfrm>
          <a:noFill/>
        </p:spPr>
        <p:txBody>
          <a:bodyPr/>
          <a:lstStyle/>
          <a:p>
            <a:r>
              <a:rPr lang="en-US" altLang="zh-CN" sz="2400" smtClean="0"/>
              <a:t>The assert keyword is followed by a conditional expression.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4929188"/>
          </a:xfrm>
        </p:spPr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If the assertion that follows the </a:t>
            </a:r>
            <a:r>
              <a:rPr lang="en-US" altLang="zh-CN" sz="2025" b="1" dirty="0" smtClean="0"/>
              <a:t>assert</a:t>
            </a:r>
            <a:r>
              <a:rPr lang="en-US" altLang="zh-CN" sz="2025" dirty="0" smtClean="0"/>
              <a:t> keyword is not true, an AssertionError exception is thrown. </a:t>
            </a:r>
          </a:p>
          <a:p>
            <a:pPr marL="273844" indent="-191691">
              <a:defRPr/>
            </a:pPr>
            <a:r>
              <a:rPr lang="en-US" altLang="zh-CN" sz="2025" dirty="0" smtClean="0"/>
              <a:t>To make the error message associated with an assertion more meaningful, you can specify a string in an assert statement, as in the following example:</a:t>
            </a:r>
            <a:endParaRPr lang="zh-CN" altLang="zh-CN" sz="2025" dirty="0" smtClean="0"/>
          </a:p>
          <a:p>
            <a:pPr marL="465535" lvl="1">
              <a:spcBef>
                <a:spcPts val="244"/>
              </a:spcBef>
              <a:defRPr/>
            </a:pPr>
            <a:r>
              <a:rPr lang="en-US" altLang="zh-CN" sz="1725" dirty="0" smtClean="0"/>
              <a:t>	assert s &lt;= 100 &amp;&amp; s &gt;= 0: "Score &gt;100 or score &lt; 0";</a:t>
            </a:r>
            <a:endParaRPr lang="zh-CN" altLang="zh-CN" sz="17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5.6 Assertions 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31F96-E630-4CEC-B49E-870A53DA6EE0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36129-62C9-4846-82B1-58DE85EC8B50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676275"/>
            <a:ext cx="4381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676650"/>
            <a:ext cx="33051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666750"/>
            <a:ext cx="4419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676650"/>
            <a:ext cx="3590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BD163-76AA-4737-B597-F89D330D6791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98" y="122222"/>
            <a:ext cx="7772400" cy="1203325"/>
          </a:xfrm>
        </p:spPr>
        <p:txBody>
          <a:bodyPr/>
          <a:lstStyle/>
          <a:p>
            <a:pPr>
              <a:defRPr/>
            </a:pPr>
            <a:r>
              <a:rPr lang="zh-CN" altLang="en-US" sz="3075" dirty="0"/>
              <a:t>打开和关闭断言功能</a:t>
            </a:r>
            <a:endParaRPr lang="en-US" altLang="zh-CN" sz="3075" dirty="0"/>
          </a:p>
        </p:txBody>
      </p:sp>
      <p:sp>
        <p:nvSpPr>
          <p:cNvPr id="7270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06413" y="1325563"/>
            <a:ext cx="8293100" cy="515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/>
              <a:t>默认情况下，断言是关闭的。要通过</a:t>
            </a:r>
            <a:r>
              <a:rPr lang="en-US" altLang="zh-CN" sz="2400" smtClean="0"/>
              <a:t>-enableassertions</a:t>
            </a:r>
            <a:r>
              <a:rPr lang="zh-CN" altLang="en-US" sz="2400" smtClean="0"/>
              <a:t>或者</a:t>
            </a:r>
            <a:r>
              <a:rPr lang="en-US" altLang="zh-CN" sz="2400" smtClean="0"/>
              <a:t>-ea</a:t>
            </a:r>
            <a:r>
              <a:rPr lang="zh-CN" altLang="en-US" sz="2400" smtClean="0"/>
              <a:t>选项来运行程序以打开断言：</a:t>
            </a:r>
            <a:endParaRPr lang="en-US" altLang="zh-CN" sz="2400" smtClean="0"/>
          </a:p>
          <a:p>
            <a:pPr lvl="1">
              <a:lnSpc>
                <a:spcPct val="80000"/>
              </a:lnSpc>
            </a:pPr>
            <a:r>
              <a:rPr lang="en-US" altLang="zh-CN" sz="2100" smtClean="0"/>
              <a:t>java –ea Myapp</a:t>
            </a:r>
          </a:p>
        </p:txBody>
      </p:sp>
      <p:pic>
        <p:nvPicPr>
          <p:cNvPr id="7270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249488"/>
            <a:ext cx="5991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152525"/>
            <a:ext cx="8866188" cy="562133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273844" indent="-191691">
              <a:defRPr/>
            </a:pPr>
            <a:r>
              <a:rPr lang="en-US" altLang="zh-CN" sz="2025" dirty="0" smtClean="0"/>
              <a:t>import java.util.InputMismatchException;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import </a:t>
            </a:r>
            <a:r>
              <a:rPr lang="en-US" altLang="zh-CN" sz="2025" dirty="0" err="1" smtClean="0"/>
              <a:t>java.util.Scanner</a:t>
            </a:r>
            <a:r>
              <a:rPr lang="en-US" altLang="zh-CN" sz="2025" dirty="0" smtClean="0"/>
              <a:t>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public class </a:t>
            </a:r>
            <a:r>
              <a:rPr lang="en-US" altLang="zh-CN" sz="2025" dirty="0" err="1" smtClean="0"/>
              <a:t>HandleExceptionTest</a:t>
            </a:r>
            <a:r>
              <a:rPr lang="en-US" altLang="zh-CN" sz="2025" dirty="0" smtClean="0"/>
              <a:t>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public static void main(String[] args)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Scanner sc = new Scanner(System.in);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boolean ok = false;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do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try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 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</a:t>
            </a:r>
            <a:r>
              <a:rPr lang="de-DE" altLang="zh-CN" sz="2025" dirty="0" smtClean="0"/>
              <a:t>System.out.println("Enter an integer: ");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de-DE" altLang="zh-CN" sz="2025" dirty="0" smtClean="0"/>
              <a:t>                </a:t>
            </a:r>
            <a:r>
              <a:rPr lang="en-US" altLang="zh-CN" sz="2025" dirty="0" smtClean="0"/>
              <a:t>int n = </a:t>
            </a:r>
            <a:r>
              <a:rPr lang="en-US" altLang="zh-CN" sz="2025" dirty="0" err="1" smtClean="0"/>
              <a:t>sc.nextInt</a:t>
            </a:r>
            <a:r>
              <a:rPr lang="en-US" altLang="zh-CN" sz="2025" dirty="0" smtClean="0"/>
              <a:t>();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System.out.println("Your number is: " + n);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ok = true;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} catch (InputMismatchException e) {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System.out.println("Incorrect input: An integer is required. Try again.");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</a:t>
            </a:r>
            <a:r>
              <a:rPr lang="en-US" altLang="zh-CN" sz="2025" dirty="0" err="1" smtClean="0"/>
              <a:t>sc.nextLine</a:t>
            </a:r>
            <a:r>
              <a:rPr lang="en-US" altLang="zh-CN" sz="2025" dirty="0" smtClean="0"/>
              <a:t>();//discard the incorrect input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    continue;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    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    } while (!ok);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    }</a:t>
            </a:r>
            <a:endParaRPr lang="zh-CN" altLang="zh-CN" sz="2025" dirty="0" smtClean="0"/>
          </a:p>
          <a:p>
            <a:pPr marL="273844" indent="-191691">
              <a:defRPr/>
            </a:pPr>
            <a:r>
              <a:rPr lang="en-US" altLang="zh-CN" sz="2025" dirty="0" smtClean="0"/>
              <a:t>}</a:t>
            </a:r>
            <a:endParaRPr lang="zh-CN" altLang="zh-CN" sz="2025" dirty="0" smtClean="0"/>
          </a:p>
          <a:p>
            <a:pPr marL="273844" indent="-191691">
              <a:defRPr/>
            </a:pP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924E0-DA1B-416B-B8E4-CD3148637381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293813"/>
            <a:ext cx="614045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>
              <a:defRPr/>
            </a:pPr>
            <a:endParaRPr lang="zh-CN" altLang="en-US" sz="202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90CC4-3F97-4192-AEAD-0C94251BE820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14863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513" y="1146175"/>
            <a:ext cx="8229600" cy="4525963"/>
          </a:xfrm>
        </p:spPr>
        <p:txBody>
          <a:bodyPr/>
          <a:lstStyle/>
          <a:p>
            <a:pPr marL="273844" indent="-191691">
              <a:defRPr/>
            </a:pPr>
            <a:r>
              <a:rPr lang="en-US" altLang="zh-CN" sz="2025" dirty="0" smtClean="0"/>
              <a:t>An Error </a:t>
            </a:r>
            <a:r>
              <a:rPr lang="zh-CN" altLang="en-US" sz="2025" dirty="0" smtClean="0"/>
              <a:t>错误 </a:t>
            </a:r>
            <a:r>
              <a:rPr lang="en-US" altLang="zh-CN" sz="2025" dirty="0" smtClean="0"/>
              <a:t>is a subclass of Throwable that indicates serious problems that a reasonable application should not try to catch.</a:t>
            </a:r>
          </a:p>
          <a:p>
            <a:pPr marL="273844" indent="-191691">
              <a:defRPr/>
            </a:pPr>
            <a:r>
              <a:rPr lang="en-US" altLang="zh-CN" sz="2025" dirty="0" smtClean="0"/>
              <a:t>Once an error happens, there is little one can do except terminating the program gracefully.</a:t>
            </a:r>
          </a:p>
          <a:p>
            <a:pPr marL="273844" indent="-191691">
              <a:defRPr/>
            </a:pPr>
            <a:r>
              <a:rPr lang="en-US" altLang="zh-CN" sz="2025" dirty="0" smtClean="0"/>
              <a:t>The Exception </a:t>
            </a:r>
            <a:r>
              <a:rPr lang="zh-CN" altLang="en-US" sz="2025" dirty="0" smtClean="0"/>
              <a:t>异常</a:t>
            </a:r>
            <a:r>
              <a:rPr lang="en-US" altLang="zh-CN" sz="2025" dirty="0" smtClean="0"/>
              <a:t> objects are caused by program and by external circumstances. They can be caught and handled in your programs.</a:t>
            </a:r>
            <a:endParaRPr lang="zh-CN" altLang="en-US" sz="2025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75" dirty="0" smtClean="0"/>
              <a:t>5.1 Introduction</a:t>
            </a:r>
            <a:endParaRPr lang="zh-CN" altLang="en-US" sz="30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C3654-4ECB-4660-A669-8C0DCCF5E89C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2150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629025"/>
            <a:ext cx="3189287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2" name="对象 2"/>
          <p:cNvGraphicFramePr>
            <a:graphicFrameLocks noChangeAspect="1"/>
          </p:cNvGraphicFramePr>
          <p:nvPr/>
        </p:nvGraphicFramePr>
        <p:xfrm>
          <a:off x="-4763" y="750888"/>
          <a:ext cx="9148763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4351554" imgH="1663466" progId="Visio.Drawing.11">
                  <p:embed/>
                </p:oleObj>
              </mc:Choice>
              <mc:Fallback>
                <p:oleObj r:id="rId4" imgW="4351554" imgH="166346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750888"/>
                        <a:ext cx="9148763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第3章</Template>
  <TotalTime>386</TotalTime>
  <Words>2229</Words>
  <Application>Microsoft Office PowerPoint</Application>
  <PresentationFormat>全屏显示(4:3)</PresentationFormat>
  <Paragraphs>560</Paragraphs>
  <Slides>56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黑体</vt:lpstr>
      <vt:lpstr>宋体</vt:lpstr>
      <vt:lpstr>Calibri</vt:lpstr>
      <vt:lpstr>Century Gothic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Microsoft Visio 2003-2010 绘图</vt:lpstr>
      <vt:lpstr>Chapter 5 Exception handling</vt:lpstr>
      <vt:lpstr>5.1 Introduction</vt:lpstr>
      <vt:lpstr>5.1 Introduction</vt:lpstr>
      <vt:lpstr>5.1 Introduction</vt:lpstr>
      <vt:lpstr>5.1 Introduction</vt:lpstr>
      <vt:lpstr>5.1 Introduction</vt:lpstr>
      <vt:lpstr>5.1 Introduction</vt:lpstr>
      <vt:lpstr>5.1 Introduction</vt:lpstr>
      <vt:lpstr>PowerPoint 演示文稿</vt:lpstr>
      <vt:lpstr>PowerPoint 演示文稿</vt:lpstr>
      <vt:lpstr>Predefined Exception Classes</vt:lpstr>
      <vt:lpstr>5.1 Introduction</vt:lpstr>
      <vt:lpstr>5.1 Introduction</vt:lpstr>
      <vt:lpstr>5.1 Introduction</vt:lpstr>
      <vt:lpstr>5.1 Introduction</vt:lpstr>
      <vt:lpstr>PowerPoint 演示文稿</vt:lpstr>
      <vt:lpstr>5.2 Handling Exceptions</vt:lpstr>
      <vt:lpstr>5.2 Handling Exceptions</vt:lpstr>
      <vt:lpstr>5.2 Handling Exceptions</vt:lpstr>
      <vt:lpstr>PowerPoint 演示文稿</vt:lpstr>
      <vt:lpstr>5.2 Handling Exceptions</vt:lpstr>
      <vt:lpstr>PowerPoint 演示文稿</vt:lpstr>
      <vt:lpstr>PowerPoint 演示文稿</vt:lpstr>
      <vt:lpstr>5.2 Handling Exceptions</vt:lpstr>
      <vt:lpstr>5.2 Handling Exceptions</vt:lpstr>
      <vt:lpstr>PowerPoint 演示文稿</vt:lpstr>
      <vt:lpstr>5.2 Handling Exceptions</vt:lpstr>
      <vt:lpstr>异常捕获示例</vt:lpstr>
      <vt:lpstr>5.2 Handling Exceptions</vt:lpstr>
      <vt:lpstr>多catch语句示例</vt:lpstr>
      <vt:lpstr>5.2 Handling Exceptions</vt:lpstr>
      <vt:lpstr>5.3 The finally Block</vt:lpstr>
      <vt:lpstr>5.3 The finally Block</vt:lpstr>
      <vt:lpstr>5.3 The finally Block</vt:lpstr>
      <vt:lpstr>5.3 The finally Block</vt:lpstr>
      <vt:lpstr>5.3 The finally Block</vt:lpstr>
      <vt:lpstr>5.3 The finally Block</vt:lpstr>
      <vt:lpstr>5.4 User-defined Exceptions</vt:lpstr>
      <vt:lpstr>5.4 User-defined Exceptions</vt:lpstr>
      <vt:lpstr>5.4 User-defined Exceptions</vt:lpstr>
      <vt:lpstr>5.4 User-defined Exceptions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5.5 Benefits of Java Exception Handling Framework</vt:lpstr>
      <vt:lpstr>5.6 Assertions </vt:lpstr>
      <vt:lpstr>PowerPoint 演示文稿</vt:lpstr>
      <vt:lpstr>5.6 Assertions </vt:lpstr>
      <vt:lpstr>5.6 Assertions </vt:lpstr>
      <vt:lpstr>PowerPoint 演示文稿</vt:lpstr>
      <vt:lpstr>打开和关闭断言功能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Exception handling</dc:title>
  <dc:creator>Tian Jingbai</dc:creator>
  <cp:lastModifiedBy>田精白</cp:lastModifiedBy>
  <cp:revision>125</cp:revision>
  <dcterms:created xsi:type="dcterms:W3CDTF">2014-04-02T09:40:57Z</dcterms:created>
  <dcterms:modified xsi:type="dcterms:W3CDTF">2017-05-02T14:25:10Z</dcterms:modified>
</cp:coreProperties>
</file>