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6" r:id="rId2"/>
    <p:sldMasterId id="2147483700" r:id="rId3"/>
  </p:sldMasterIdLst>
  <p:notesMasterIdLst>
    <p:notesMasterId r:id="rId88"/>
  </p:notesMasterIdLst>
  <p:sldIdLst>
    <p:sldId id="374"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86" r:id="rId24"/>
    <p:sldId id="391" r:id="rId25"/>
    <p:sldId id="392" r:id="rId26"/>
    <p:sldId id="396" r:id="rId27"/>
    <p:sldId id="397" r:id="rId28"/>
    <p:sldId id="398" r:id="rId29"/>
    <p:sldId id="403" r:id="rId30"/>
    <p:sldId id="404" r:id="rId31"/>
    <p:sldId id="405" r:id="rId32"/>
    <p:sldId id="406" r:id="rId33"/>
    <p:sldId id="407" r:id="rId34"/>
    <p:sldId id="383" r:id="rId35"/>
    <p:sldId id="384" r:id="rId36"/>
    <p:sldId id="385" r:id="rId37"/>
    <p:sldId id="367" r:id="rId38"/>
    <p:sldId id="368" r:id="rId39"/>
    <p:sldId id="257" r:id="rId40"/>
    <p:sldId id="258" r:id="rId41"/>
    <p:sldId id="259" r:id="rId42"/>
    <p:sldId id="260" r:id="rId43"/>
    <p:sldId id="346" r:id="rId44"/>
    <p:sldId id="347" r:id="rId45"/>
    <p:sldId id="262" r:id="rId46"/>
    <p:sldId id="263" r:id="rId47"/>
    <p:sldId id="264" r:id="rId48"/>
    <p:sldId id="265" r:id="rId49"/>
    <p:sldId id="267" r:id="rId50"/>
    <p:sldId id="268" r:id="rId51"/>
    <p:sldId id="269" r:id="rId52"/>
    <p:sldId id="270" r:id="rId53"/>
    <p:sldId id="381" r:id="rId54"/>
    <p:sldId id="271" r:id="rId55"/>
    <p:sldId id="272" r:id="rId56"/>
    <p:sldId id="273" r:id="rId57"/>
    <p:sldId id="274" r:id="rId58"/>
    <p:sldId id="275" r:id="rId59"/>
    <p:sldId id="375" r:id="rId60"/>
    <p:sldId id="376" r:id="rId61"/>
    <p:sldId id="278" r:id="rId62"/>
    <p:sldId id="280" r:id="rId63"/>
    <p:sldId id="281" r:id="rId64"/>
    <p:sldId id="282" r:id="rId65"/>
    <p:sldId id="283" r:id="rId66"/>
    <p:sldId id="284" r:id="rId67"/>
    <p:sldId id="380" r:id="rId68"/>
    <p:sldId id="285" r:id="rId69"/>
    <p:sldId id="377" r:id="rId70"/>
    <p:sldId id="286" r:id="rId71"/>
    <p:sldId id="288" r:id="rId72"/>
    <p:sldId id="289" r:id="rId73"/>
    <p:sldId id="290" r:id="rId74"/>
    <p:sldId id="292" r:id="rId75"/>
    <p:sldId id="293" r:id="rId76"/>
    <p:sldId id="294" r:id="rId77"/>
    <p:sldId id="296" r:id="rId78"/>
    <p:sldId id="317" r:id="rId79"/>
    <p:sldId id="318" r:id="rId80"/>
    <p:sldId id="378" r:id="rId81"/>
    <p:sldId id="382" r:id="rId82"/>
    <p:sldId id="319" r:id="rId83"/>
    <p:sldId id="324" r:id="rId84"/>
    <p:sldId id="325" r:id="rId85"/>
    <p:sldId id="326" r:id="rId86"/>
    <p:sldId id="327" r:id="rId8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66" autoAdjust="0"/>
  </p:normalViewPr>
  <p:slideViewPr>
    <p:cSldViewPr snapToGrid="0">
      <p:cViewPr varScale="1">
        <p:scale>
          <a:sx n="89" d="100"/>
          <a:sy n="89" d="100"/>
        </p:scale>
        <p:origin x="163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viewProps" Target="viewProp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B6D5A3E-C224-415E-9E65-5FEBA052327B}" type="datetimeFigureOut">
              <a:rPr lang="zh-CN" altLang="en-US"/>
              <a:pPr>
                <a:defRPr/>
              </a:pPr>
              <a:t>2017/5/15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5DD3DA1F-1098-49F3-94D7-F23AB3348FAA}" type="slidenum">
              <a:rPr lang="zh-CN" altLang="en-US"/>
              <a:pPr>
                <a:defRPr/>
              </a:pPr>
              <a:t>‹#›</a:t>
            </a:fld>
            <a:endParaRPr lang="zh-CN" altLang="en-US"/>
          </a:p>
        </p:txBody>
      </p:sp>
    </p:spTree>
    <p:extLst>
      <p:ext uri="{BB962C8B-B14F-4D97-AF65-F5344CB8AC3E}">
        <p14:creationId xmlns:p14="http://schemas.microsoft.com/office/powerpoint/2010/main" val="800734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smtClean="0"/>
              <a:t>paradigm</a:t>
            </a:r>
          </a:p>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463439E9-A42C-437F-A2CD-EEDE3645E439}" type="slidenum">
              <a:rPr lang="zh-CN" altLang="en-US" smtClean="0"/>
              <a:pPr>
                <a:defRPr/>
              </a:pPr>
              <a:t>1</a:t>
            </a:fld>
            <a:endParaRPr lang="zh-CN" altLang="en-US"/>
          </a:p>
        </p:txBody>
      </p:sp>
    </p:spTree>
    <p:extLst>
      <p:ext uri="{BB962C8B-B14F-4D97-AF65-F5344CB8AC3E}">
        <p14:creationId xmlns:p14="http://schemas.microsoft.com/office/powerpoint/2010/main" val="45210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729CBDA-9E9D-4B8D-A4C1-CAE9BF5BF7BA}" type="slidenum">
              <a:rPr lang="en-US" altLang="zh-CN" smtClean="0">
                <a:latin typeface="Calibri" panose="020F0502020204030204" pitchFamily="34" charset="0"/>
                <a:ea typeface="宋体" panose="02010600030101010101" pitchFamily="2" charset="-122"/>
              </a:rPr>
              <a:pPr fontAlgn="base">
                <a:spcBef>
                  <a:spcPct val="0"/>
                </a:spcBef>
                <a:spcAft>
                  <a:spcPct val="0"/>
                </a:spcAft>
              </a:pPr>
              <a:t>51</a:t>
            </a:fld>
            <a:endParaRPr lang="en-US" altLang="zh-CN" smtClean="0">
              <a:latin typeface="Calibri" panose="020F0502020204030204" pitchFamily="34"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132705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244C751-A291-4657-916A-1592105E9104}" type="slidenum">
              <a:rPr lang="en-US" altLang="zh-CN" smtClean="0">
                <a:latin typeface="Calibri" panose="020F0502020204030204" pitchFamily="34" charset="0"/>
                <a:ea typeface="宋体" panose="02010600030101010101" pitchFamily="2" charset="-122"/>
              </a:rPr>
              <a:pPr fontAlgn="base">
                <a:spcBef>
                  <a:spcPct val="0"/>
                </a:spcBef>
                <a:spcAft>
                  <a:spcPct val="0"/>
                </a:spcAft>
              </a:pPr>
              <a:t>65</a:t>
            </a:fld>
            <a:endParaRPr lang="en-US" altLang="zh-CN" smtClean="0">
              <a:latin typeface="Calibri" panose="020F0502020204030204" pitchFamily="34" charset="0"/>
              <a:ea typeface="宋体" panose="02010600030101010101" pitchFamily="2" charset="-122"/>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302233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4DCC047-48E3-40BC-8360-785200672CD6}" type="slidenum">
              <a:rPr lang="en-US" altLang="zh-CN" smtClean="0">
                <a:solidFill>
                  <a:srgbClr val="000000"/>
                </a:solidFill>
                <a:latin typeface="Calibri" panose="020F0502020204030204" pitchFamily="34" charset="0"/>
                <a:ea typeface="宋体" panose="02010600030101010101" pitchFamily="2" charset="-122"/>
              </a:rPr>
              <a:pPr fontAlgn="base">
                <a:spcBef>
                  <a:spcPct val="0"/>
                </a:spcBef>
                <a:spcAft>
                  <a:spcPct val="0"/>
                </a:spcAft>
              </a:pPr>
              <a:t>67</a:t>
            </a:fld>
            <a:endParaRPr lang="en-US" altLang="zh-CN" smtClean="0">
              <a:solidFill>
                <a:srgbClr val="000000"/>
              </a:solidFill>
              <a:latin typeface="Calibri" panose="020F0502020204030204" pitchFamily="34"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1974637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0EBC681C-5D87-4BED-8964-AACD78CDE2DA}" type="slidenum">
              <a:rPr lang="en-US" altLang="zh-CN" smtClean="0">
                <a:latin typeface="Calibri" panose="020F0502020204030204" pitchFamily="34" charset="0"/>
                <a:ea typeface="宋体" panose="02010600030101010101" pitchFamily="2" charset="-122"/>
              </a:rPr>
              <a:pPr fontAlgn="base">
                <a:spcBef>
                  <a:spcPct val="0"/>
                </a:spcBef>
                <a:spcAft>
                  <a:spcPct val="0"/>
                </a:spcAft>
              </a:pPr>
              <a:t>79</a:t>
            </a:fld>
            <a:endParaRPr lang="en-US" altLang="zh-CN" smtClean="0">
              <a:latin typeface="Calibri" panose="020F0502020204030204" pitchFamily="34" charset="0"/>
              <a:ea typeface="宋体" panose="02010600030101010101" pitchFamily="2" charset="-122"/>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1838137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0.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2.xml"/><Relationship Id="rId4" Type="http://schemas.openxmlformats.org/officeDocument/2006/relationships/image" Target="../media/image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7" name="任意多边形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3"/>
            <a:ext cx="7772400" cy="1829761"/>
          </a:xfr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3786AAD9-98EC-4FFB-8C38-B64F88766B8B}" type="datetime1">
              <a:rPr lang="zh-CN" altLang="en-US"/>
              <a:pPr>
                <a:defRPr/>
              </a:pPr>
              <a:t>2017/5/15</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r>
              <a:rPr lang="en-US" altLang="zh-CN"/>
              <a:t>Foundations of Java Programming</a:t>
            </a: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1A310CAA-FFB0-4F3A-A2CC-BB7A999492C7}" type="slidenum">
              <a:rPr lang="zh-CN" altLang="en-US"/>
              <a:pPr>
                <a:defRPr/>
              </a:pPr>
              <a:t>‹#›</a:t>
            </a:fld>
            <a:endParaRPr lang="zh-CN" altLang="en-US"/>
          </a:p>
        </p:txBody>
      </p:sp>
    </p:spTree>
    <p:extLst>
      <p:ext uri="{BB962C8B-B14F-4D97-AF65-F5344CB8AC3E}">
        <p14:creationId xmlns:p14="http://schemas.microsoft.com/office/powerpoint/2010/main" val="333549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1"/>
            <a:ext cx="8229600" cy="43860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AAD1F0-72C1-46D7-B44A-F89DD9B71E60}" type="datetime1">
              <a:rPr lang="zh-CN" altLang="en-US"/>
              <a:pPr>
                <a:defRPr/>
              </a:pPr>
              <a:t>2017/5/15</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F20C5016-717A-4CDD-BF83-98CD5D5AFB70}" type="slidenum">
              <a:rPr lang="zh-CN" altLang="en-US"/>
              <a:pPr>
                <a:defRPr/>
              </a:pPr>
              <a:t>‹#›</a:t>
            </a:fld>
            <a:endParaRPr lang="zh-CN" altLang="en-US"/>
          </a:p>
        </p:txBody>
      </p:sp>
    </p:spTree>
    <p:extLst>
      <p:ext uri="{BB962C8B-B14F-4D97-AF65-F5344CB8AC3E}">
        <p14:creationId xmlns:p14="http://schemas.microsoft.com/office/powerpoint/2010/main" val="28453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2"/>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660CB757-B22D-464C-B463-A65BCE9E6D19}" type="datetime1">
              <a:rPr lang="zh-CN" altLang="en-US"/>
              <a:pPr>
                <a:defRPr/>
              </a:pPr>
              <a:t>2017/5/15</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57C2FF2F-9BD5-41C1-8599-79A046676E52}" type="slidenum">
              <a:rPr lang="zh-CN" altLang="en-US"/>
              <a:pPr>
                <a:defRPr/>
              </a:pPr>
              <a:t>‹#›</a:t>
            </a:fld>
            <a:endParaRPr lang="zh-CN" altLang="en-US"/>
          </a:p>
        </p:txBody>
      </p:sp>
    </p:spTree>
    <p:extLst>
      <p:ext uri="{BB962C8B-B14F-4D97-AF65-F5344CB8AC3E}">
        <p14:creationId xmlns:p14="http://schemas.microsoft.com/office/powerpoint/2010/main" val="97804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pPr>
              <a:defRPr/>
            </a:pPr>
            <a:fld id="{AD18AF58-383A-4A6A-9FDB-AC392F31A992}" type="datetime1">
              <a:rPr lang="zh-CN" altLang="en-US"/>
              <a:pPr>
                <a:defRPr/>
              </a:pPr>
              <a:t>2017/5/15</a:t>
            </a:fld>
            <a:endParaRPr lang="zh-CN" altLang="en-US"/>
          </a:p>
        </p:txBody>
      </p:sp>
      <p:sp>
        <p:nvSpPr>
          <p:cNvPr id="6" name="页脚占位符 5"/>
          <p:cNvSpPr>
            <a:spLocks noGrp="1"/>
          </p:cNvSpPr>
          <p:nvPr>
            <p:ph type="ftr" sz="quarter" idx="11"/>
          </p:nvPr>
        </p:nvSpPr>
        <p:spPr>
          <a:xfrm>
            <a:off x="6284913" y="6237288"/>
            <a:ext cx="2895600" cy="457200"/>
          </a:xfrm>
        </p:spPr>
        <p:txBody>
          <a:bodyPr/>
          <a:lstStyle>
            <a:lvl1pPr>
              <a:defRPr/>
            </a:lvl1pPr>
          </a:lstStyle>
          <a:p>
            <a:pPr>
              <a:defRPr/>
            </a:pPr>
            <a:r>
              <a:rPr lang="en-US" altLang="zh-CN"/>
              <a:t>Foundations of Java Programming</a:t>
            </a:r>
            <a:endParaRPr lang="zh-CN" altLang="en-US"/>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11A8F630-91C7-4012-B12E-23645A4A99CA}" type="slidenum">
              <a:rPr lang="zh-CN" altLang="en-US"/>
              <a:pPr>
                <a:defRPr/>
              </a:pPr>
              <a:t>‹#›</a:t>
            </a:fld>
            <a:endParaRPr lang="zh-CN" altLang="en-US"/>
          </a:p>
        </p:txBody>
      </p:sp>
    </p:spTree>
    <p:extLst>
      <p:ext uri="{BB962C8B-B14F-4D97-AF65-F5344CB8AC3E}">
        <p14:creationId xmlns:p14="http://schemas.microsoft.com/office/powerpoint/2010/main" val="47660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a:xfrm>
            <a:off x="1162050" y="6243638"/>
            <a:ext cx="1905000" cy="457200"/>
          </a:xfrm>
        </p:spPr>
        <p:txBody>
          <a:bodyPr/>
          <a:lstStyle>
            <a:lvl1pPr>
              <a:defRPr/>
            </a:lvl1pPr>
          </a:lstStyle>
          <a:p>
            <a:pPr>
              <a:defRPr/>
            </a:pPr>
            <a:fld id="{1A63A74A-A838-42BD-BC6C-E9EB9FE62C8D}" type="datetime1">
              <a:rPr lang="zh-CN" altLang="en-US"/>
              <a:pPr>
                <a:defRPr/>
              </a:pPr>
              <a:t>2017/5/15</a:t>
            </a:fld>
            <a:endParaRPr lang="zh-CN" altLang="en-US"/>
          </a:p>
        </p:txBody>
      </p:sp>
      <p:sp>
        <p:nvSpPr>
          <p:cNvPr id="5" name="页脚占位符 4"/>
          <p:cNvSpPr>
            <a:spLocks noGrp="1"/>
          </p:cNvSpPr>
          <p:nvPr>
            <p:ph type="ftr" sz="quarter" idx="11"/>
          </p:nvPr>
        </p:nvSpPr>
        <p:spPr>
          <a:xfrm>
            <a:off x="6284913" y="6237288"/>
            <a:ext cx="2895600" cy="457200"/>
          </a:xfrm>
        </p:spPr>
        <p:txBody>
          <a:bodyPr/>
          <a:lstStyle>
            <a:lvl1pPr>
              <a:defRPr/>
            </a:lvl1pPr>
          </a:lstStyle>
          <a:p>
            <a:pPr>
              <a:defRPr/>
            </a:pPr>
            <a:r>
              <a:rPr lang="en-US" altLang="zh-CN"/>
              <a:t>Foundations of Java Programming</a:t>
            </a:r>
            <a:endParaRPr lang="zh-CN" altLang="en-US"/>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708BF6ED-9D39-4A04-8C25-AAB70D37417C}" type="slidenum">
              <a:rPr lang="zh-CN" altLang="en-US"/>
              <a:pPr>
                <a:defRPr/>
              </a:pPr>
              <a:t>‹#›</a:t>
            </a:fld>
            <a:endParaRPr lang="zh-CN" altLang="en-US"/>
          </a:p>
        </p:txBody>
      </p:sp>
    </p:spTree>
    <p:extLst>
      <p:ext uri="{BB962C8B-B14F-4D97-AF65-F5344CB8AC3E}">
        <p14:creationId xmlns:p14="http://schemas.microsoft.com/office/powerpoint/2010/main" val="3355061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pPr>
              <a:defRPr/>
            </a:pPr>
            <a:fld id="{E4EFB3AF-4BEA-451B-9ACE-91C79D64BE49}" type="slidenum">
              <a:rPr lang="en-US" altLang="zh-CN"/>
              <a:pPr>
                <a:defRPr/>
              </a:pPr>
              <a:t>‹#›</a:t>
            </a:fld>
            <a:endParaRPr lang="en-US" altLang="zh-CN"/>
          </a:p>
        </p:txBody>
      </p:sp>
    </p:spTree>
    <p:extLst>
      <p:ext uri="{BB962C8B-B14F-4D97-AF65-F5344CB8AC3E}">
        <p14:creationId xmlns:p14="http://schemas.microsoft.com/office/powerpoint/2010/main" val="304906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rgbClr val="44B9E8"/>
                </a:buClr>
                <a:buSzPct val="60000"/>
                <a:buFont typeface="Wingdings" pitchFamily="2" charset="2"/>
                <a:buNone/>
                <a:defRPr/>
              </a:pPr>
              <a:endParaRPr lang="en-US">
                <a:solidFill>
                  <a:prstClr val="black"/>
                </a:solidFill>
                <a:latin typeface="Arial" pitchFamily="34" charset="0"/>
              </a:endParaRPr>
            </a:p>
          </p:txBody>
        </p:sp>
        <p:sp>
          <p:nvSpPr>
            <p:cNvPr id="7" name="任意多边形 18"/>
            <p:cNvSpPr>
              <a:spLocks/>
            </p:cNvSpPr>
            <p:nvPr/>
          </p:nvSpPr>
          <p:spPr bwMode="auto">
            <a:xfrm>
              <a:off x="35443" y="5135526"/>
              <a:ext cx="9108557" cy="838200"/>
            </a:xfrm>
            <a:custGeom>
              <a:avLst/>
              <a:gdLst>
                <a:gd name="T0" fmla="*/ 0 w 5760"/>
                <a:gd name="T1" fmla="*/ 0 h 528"/>
                <a:gd name="T2" fmla="*/ 9108557 w 5760"/>
                <a:gd name="T3" fmla="*/ 0 h 528"/>
                <a:gd name="T4" fmla="*/ 9108557 w 5760"/>
                <a:gd name="T5" fmla="*/ 838200 h 528"/>
                <a:gd name="T6" fmla="*/ 75905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fontAlgn="auto">
              <a:spcBef>
                <a:spcPts val="0"/>
              </a:spcBef>
              <a:spcAft>
                <a:spcPts val="0"/>
              </a:spcAft>
              <a:buSzTx/>
              <a:buFontTx/>
              <a:buNone/>
              <a:defRPr>
                <a:solidFill>
                  <a:srgbClr val="FFFFFF"/>
                </a:solidFill>
                <a:latin typeface="+mn-lt"/>
              </a:defRPr>
            </a:lvl1pPr>
            <a:extLst/>
          </a:lstStyle>
          <a:p>
            <a:pPr>
              <a:defRPr/>
            </a:pPr>
            <a:endParaRPr lang="en-US" altLang="zh-CN"/>
          </a:p>
        </p:txBody>
      </p:sp>
      <p:sp>
        <p:nvSpPr>
          <p:cNvPr id="12" name="页脚占位符 18"/>
          <p:cNvSpPr>
            <a:spLocks noGrp="1"/>
          </p:cNvSpPr>
          <p:nvPr>
            <p:ph type="ftr" sz="quarter" idx="11"/>
          </p:nvPr>
        </p:nvSpPr>
        <p:spPr/>
        <p:txBody>
          <a:bodyPr/>
          <a:lstStyle>
            <a:lvl1pPr fontAlgn="auto">
              <a:spcBef>
                <a:spcPts val="0"/>
              </a:spcBef>
              <a:spcAft>
                <a:spcPts val="0"/>
              </a:spcAft>
              <a:buSzTx/>
              <a:buFontTx/>
              <a:buNone/>
              <a:defRPr>
                <a:solidFill>
                  <a:srgbClr val="2DA2BF">
                    <a:tint val="20000"/>
                  </a:srgbClr>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3" name="灯片编号占位符 26"/>
          <p:cNvSpPr>
            <a:spLocks noGrp="1"/>
          </p:cNvSpPr>
          <p:nvPr>
            <p:ph type="sldNum" sz="quarter" idx="12"/>
          </p:nvPr>
        </p:nvSpPr>
        <p:spPr/>
        <p:txBody>
          <a:bodyPr/>
          <a:lstStyle>
            <a:lvl1pPr fontAlgn="auto">
              <a:spcBef>
                <a:spcPts val="0"/>
              </a:spcBef>
              <a:spcAft>
                <a:spcPts val="0"/>
              </a:spcAft>
              <a:buSzTx/>
              <a:buFontTx/>
              <a:buNone/>
              <a:defRPr>
                <a:solidFill>
                  <a:srgbClr val="FFFFFF"/>
                </a:solidFill>
                <a:latin typeface="+mn-lt"/>
              </a:defRPr>
            </a:lvl1pPr>
            <a:extLst/>
          </a:lstStyle>
          <a:p>
            <a:pPr>
              <a:defRPr/>
            </a:pPr>
            <a:fld id="{A8D43665-33BB-423D-B183-9E83F41DA8A8}" type="slidenum">
              <a:rPr lang="en-US" altLang="zh-CN"/>
              <a:pPr>
                <a:defRPr/>
              </a:pPr>
              <a:t>‹#›</a:t>
            </a:fld>
            <a:endParaRPr lang="en-US" altLang="zh-CN"/>
          </a:p>
        </p:txBody>
      </p:sp>
    </p:spTree>
    <p:extLst>
      <p:ext uri="{BB962C8B-B14F-4D97-AF65-F5344CB8AC3E}">
        <p14:creationId xmlns:p14="http://schemas.microsoft.com/office/powerpoint/2010/main" val="3128127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4" name="日期占位符 3"/>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0ACC9EF8-280E-422B-BDF9-01C9FA123035}" type="slidenum">
              <a:rPr lang="en-US" altLang="zh-CN"/>
              <a:pPr>
                <a:defRPr/>
              </a:pPr>
              <a:t>‹#›</a:t>
            </a:fld>
            <a:endParaRPr lang="en-US" altLang="zh-CN"/>
          </a:p>
        </p:txBody>
      </p:sp>
    </p:spTree>
    <p:extLst>
      <p:ext uri="{BB962C8B-B14F-4D97-AF65-F5344CB8AC3E}">
        <p14:creationId xmlns:p14="http://schemas.microsoft.com/office/powerpoint/2010/main" val="315117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7" name="页脚占位符 4"/>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8" name="灯片编号占位符 5"/>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CBDA2731-E1FD-4543-BE1C-1CAC0F5C5F6B}" type="slidenum">
              <a:rPr lang="en-US" altLang="zh-CN"/>
              <a:pPr>
                <a:defRPr/>
              </a:pPr>
              <a:t>‹#›</a:t>
            </a:fld>
            <a:endParaRPr lang="en-US" altLang="zh-CN"/>
          </a:p>
        </p:txBody>
      </p:sp>
    </p:spTree>
    <p:extLst>
      <p:ext uri="{BB962C8B-B14F-4D97-AF65-F5344CB8AC3E}">
        <p14:creationId xmlns:p14="http://schemas.microsoft.com/office/powerpoint/2010/main" val="244623741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2ABEDB10-813A-4F7A-8C9D-ABCDC36B4CEB}" type="slidenum">
              <a:rPr lang="en-US" altLang="zh-CN"/>
              <a:pPr>
                <a:defRPr/>
              </a:pPr>
              <a:t>‹#›</a:t>
            </a:fld>
            <a:endParaRPr lang="en-US" altLang="zh-CN"/>
          </a:p>
        </p:txBody>
      </p:sp>
    </p:spTree>
    <p:extLst>
      <p:ext uri="{BB962C8B-B14F-4D97-AF65-F5344CB8AC3E}">
        <p14:creationId xmlns:p14="http://schemas.microsoft.com/office/powerpoint/2010/main" val="167035073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9" name="灯片编号占位符 8"/>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239AF333-9C5C-4F19-8874-F9282386D8D8}" type="slidenum">
              <a:rPr lang="en-US" altLang="zh-CN"/>
              <a:pPr>
                <a:defRPr/>
              </a:pPr>
              <a:t>‹#›</a:t>
            </a:fld>
            <a:endParaRPr lang="en-US" altLang="zh-CN"/>
          </a:p>
        </p:txBody>
      </p:sp>
    </p:spTree>
    <p:extLst>
      <p:ext uri="{BB962C8B-B14F-4D97-AF65-F5344CB8AC3E}">
        <p14:creationId xmlns:p14="http://schemas.microsoft.com/office/powerpoint/2010/main" val="226414261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02FB3D5C-B8CF-4BDB-A3AC-4C3D08F6FE2D}" type="datetime1">
              <a:rPr lang="zh-CN" altLang="en-US"/>
              <a:pPr>
                <a:defRPr/>
              </a:pPr>
              <a:t>2017/5/15</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66882B5D-9359-4F47-916F-79A1B943E2AD}" type="slidenum">
              <a:rPr lang="zh-CN" altLang="en-US"/>
              <a:pPr>
                <a:defRPr/>
              </a:pPr>
              <a:t>‹#›</a:t>
            </a:fld>
            <a:endParaRPr lang="zh-CN" altLang="en-US"/>
          </a:p>
        </p:txBody>
      </p:sp>
    </p:spTree>
    <p:extLst>
      <p:ext uri="{BB962C8B-B14F-4D97-AF65-F5344CB8AC3E}">
        <p14:creationId xmlns:p14="http://schemas.microsoft.com/office/powerpoint/2010/main" val="434525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5" name="灯片编号占位符 4"/>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79578F9D-1030-4894-9701-EBED4BE22251}" type="slidenum">
              <a:rPr lang="en-US" altLang="zh-CN"/>
              <a:pPr>
                <a:defRPr/>
              </a:pPr>
              <a:t>‹#›</a:t>
            </a:fld>
            <a:endParaRPr lang="en-US" altLang="zh-CN"/>
          </a:p>
        </p:txBody>
      </p:sp>
    </p:spTree>
    <p:extLst>
      <p:ext uri="{BB962C8B-B14F-4D97-AF65-F5344CB8AC3E}">
        <p14:creationId xmlns:p14="http://schemas.microsoft.com/office/powerpoint/2010/main" val="386017563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4" name="灯片编号占位符 3"/>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4DF57652-C982-483D-8BE7-243BD03C52DB}" type="slidenum">
              <a:rPr lang="en-US" altLang="zh-CN"/>
              <a:pPr>
                <a:defRPr/>
              </a:pPr>
              <a:t>‹#›</a:t>
            </a:fld>
            <a:endParaRPr lang="en-US" altLang="zh-CN"/>
          </a:p>
        </p:txBody>
      </p:sp>
    </p:spTree>
    <p:extLst>
      <p:ext uri="{BB962C8B-B14F-4D97-AF65-F5344CB8AC3E}">
        <p14:creationId xmlns:p14="http://schemas.microsoft.com/office/powerpoint/2010/main" val="3313522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0F26CD96-0A7C-48E2-8DAE-508A93439A4E}" type="slidenum">
              <a:rPr lang="en-US" altLang="zh-CN"/>
              <a:pPr>
                <a:defRPr/>
              </a:pPr>
              <a:t>‹#›</a:t>
            </a:fld>
            <a:endParaRPr lang="en-US" altLang="zh-CN"/>
          </a:p>
        </p:txBody>
      </p:sp>
    </p:spTree>
    <p:extLst>
      <p:ext uri="{BB962C8B-B14F-4D97-AF65-F5344CB8AC3E}">
        <p14:creationId xmlns:p14="http://schemas.microsoft.com/office/powerpoint/2010/main" val="218463993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rgbClr val="44B9E8"/>
              </a:buClr>
              <a:buSzPct val="60000"/>
              <a:buFont typeface="Wingdings" pitchFamily="2" charset="2"/>
              <a:buNone/>
              <a:defRPr/>
            </a:pPr>
            <a:endParaRPr lang="en-US">
              <a:solidFill>
                <a:prstClr val="white"/>
              </a:solidFill>
              <a:latin typeface="Arial" pitchFamily="34" charset="0"/>
            </a:endParaRPr>
          </a:p>
        </p:txBody>
      </p:sp>
      <p:sp>
        <p:nvSpPr>
          <p:cNvPr id="6" name="任意多边形 15"/>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12" name="页脚占位符 5"/>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3" name="灯片编号占位符 6"/>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E32D7E75-0B7F-420A-B5EB-50A695277465}" type="slidenum">
              <a:rPr lang="en-US" altLang="zh-CN"/>
              <a:pPr>
                <a:defRPr/>
              </a:pPr>
              <a:t>‹#›</a:t>
            </a:fld>
            <a:endParaRPr lang="en-US" altLang="zh-CN"/>
          </a:p>
        </p:txBody>
      </p:sp>
    </p:spTree>
    <p:extLst>
      <p:ext uri="{BB962C8B-B14F-4D97-AF65-F5344CB8AC3E}">
        <p14:creationId xmlns:p14="http://schemas.microsoft.com/office/powerpoint/2010/main" val="3406047784"/>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6EE023DA-AAA1-4D9F-AD1A-A260486CF3F6}" type="slidenum">
              <a:rPr lang="en-US" altLang="zh-CN"/>
              <a:pPr>
                <a:defRPr/>
              </a:pPr>
              <a:t>‹#›</a:t>
            </a:fld>
            <a:endParaRPr lang="en-US" altLang="zh-CN"/>
          </a:p>
        </p:txBody>
      </p:sp>
    </p:spTree>
    <p:extLst>
      <p:ext uri="{BB962C8B-B14F-4D97-AF65-F5344CB8AC3E}">
        <p14:creationId xmlns:p14="http://schemas.microsoft.com/office/powerpoint/2010/main" val="3270074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EEFDE70D-DAB4-4E27-A89B-1C7E581A4D69}" type="slidenum">
              <a:rPr lang="en-US" altLang="zh-CN"/>
              <a:pPr>
                <a:defRPr/>
              </a:pPr>
              <a:t>‹#›</a:t>
            </a:fld>
            <a:endParaRPr lang="en-US" altLang="zh-CN"/>
          </a:p>
        </p:txBody>
      </p:sp>
    </p:spTree>
    <p:extLst>
      <p:ext uri="{BB962C8B-B14F-4D97-AF65-F5344CB8AC3E}">
        <p14:creationId xmlns:p14="http://schemas.microsoft.com/office/powerpoint/2010/main" val="3361347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fontAlgn="auto">
              <a:spcBef>
                <a:spcPts val="0"/>
              </a:spcBef>
              <a:spcAft>
                <a:spcPts val="0"/>
              </a:spcAft>
              <a:buSzTx/>
              <a:buFontTx/>
              <a:buNone/>
              <a:defRPr>
                <a:latin typeface="+mn-lt"/>
              </a:defRPr>
            </a:lvl1pPr>
          </a:lstStyle>
          <a:p>
            <a:pPr>
              <a:defRPr/>
            </a:pPr>
            <a:endParaRPr lang="en-US" altLang="zh-CN"/>
          </a:p>
        </p:txBody>
      </p:sp>
      <p:sp>
        <p:nvSpPr>
          <p:cNvPr id="6" name="页脚占位符 5"/>
          <p:cNvSpPr>
            <a:spLocks noGrp="1"/>
          </p:cNvSpPr>
          <p:nvPr>
            <p:ph type="ftr" sz="quarter" idx="11"/>
          </p:nvPr>
        </p:nvSpPr>
        <p:spPr>
          <a:xfrm>
            <a:off x="6284913" y="6237288"/>
            <a:ext cx="2895600" cy="457200"/>
          </a:xfrm>
        </p:spPr>
        <p:txBody>
          <a:bodyPr/>
          <a:lstStyle>
            <a:lvl1pPr fontAlgn="auto">
              <a:spcBef>
                <a:spcPts val="0"/>
              </a:spcBef>
              <a:spcAft>
                <a:spcPts val="0"/>
              </a:spcAft>
              <a:buSzTx/>
              <a:buFontTx/>
              <a:buNone/>
              <a:defRPr>
                <a:latin typeface="+mn-lt"/>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a:xfrm>
            <a:off x="7042150" y="6243638"/>
            <a:ext cx="1905000" cy="457200"/>
          </a:xfrm>
        </p:spPr>
        <p:txBody>
          <a:bodyPr/>
          <a:lstStyle>
            <a:lvl1pPr fontAlgn="auto">
              <a:spcBef>
                <a:spcPts val="0"/>
              </a:spcBef>
              <a:spcAft>
                <a:spcPts val="0"/>
              </a:spcAft>
              <a:buSzTx/>
              <a:buFontTx/>
              <a:buNone/>
              <a:defRPr>
                <a:latin typeface="+mn-lt"/>
              </a:defRPr>
            </a:lvl1pPr>
          </a:lstStyle>
          <a:p>
            <a:pPr>
              <a:defRPr/>
            </a:pPr>
            <a:fld id="{85F08B6B-0F0A-4A4A-9B08-0920FFAA849A}" type="slidenum">
              <a:rPr lang="en-US" altLang="zh-CN"/>
              <a:pPr>
                <a:defRPr/>
              </a:pPr>
              <a:t>‹#›</a:t>
            </a:fld>
            <a:endParaRPr lang="en-US" altLang="zh-CN"/>
          </a:p>
        </p:txBody>
      </p:sp>
    </p:spTree>
    <p:extLst>
      <p:ext uri="{BB962C8B-B14F-4D97-AF65-F5344CB8AC3E}">
        <p14:creationId xmlns:p14="http://schemas.microsoft.com/office/powerpoint/2010/main" val="3206498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normAutofit/>
          </a:bodyPr>
          <a:lstStyle/>
          <a:p>
            <a:pPr lvl="0"/>
            <a:endParaRPr lang="zh-CN" altLang="en-US" noProof="0"/>
          </a:p>
        </p:txBody>
      </p:sp>
      <p:sp>
        <p:nvSpPr>
          <p:cNvPr id="4" name="日期占位符 3"/>
          <p:cNvSpPr>
            <a:spLocks noGrp="1"/>
          </p:cNvSpPr>
          <p:nvPr>
            <p:ph type="dt" sz="half" idx="10"/>
          </p:nvPr>
        </p:nvSpPr>
        <p:spPr>
          <a:xfrm>
            <a:off x="1162050" y="6243638"/>
            <a:ext cx="1905000" cy="457200"/>
          </a:xfrm>
        </p:spPr>
        <p:txBody>
          <a:bodyPr/>
          <a:lstStyle>
            <a:lvl1pPr fontAlgn="auto">
              <a:spcBef>
                <a:spcPts val="0"/>
              </a:spcBef>
              <a:spcAft>
                <a:spcPts val="0"/>
              </a:spcAft>
              <a:buSzTx/>
              <a:buFontTx/>
              <a:buNone/>
              <a:defRPr>
                <a:latin typeface="+mn-lt"/>
              </a:defRPr>
            </a:lvl1pPr>
          </a:lstStyle>
          <a:p>
            <a:pPr>
              <a:defRPr/>
            </a:pPr>
            <a:endParaRPr lang="en-US" altLang="zh-CN"/>
          </a:p>
        </p:txBody>
      </p:sp>
      <p:sp>
        <p:nvSpPr>
          <p:cNvPr id="5" name="页脚占位符 4"/>
          <p:cNvSpPr>
            <a:spLocks noGrp="1"/>
          </p:cNvSpPr>
          <p:nvPr>
            <p:ph type="ftr" sz="quarter" idx="11"/>
          </p:nvPr>
        </p:nvSpPr>
        <p:spPr>
          <a:xfrm>
            <a:off x="6284913" y="6237288"/>
            <a:ext cx="2895600" cy="457200"/>
          </a:xfrm>
        </p:spPr>
        <p:txBody>
          <a:bodyPr/>
          <a:lstStyle>
            <a:lvl1pPr fontAlgn="auto">
              <a:spcBef>
                <a:spcPts val="0"/>
              </a:spcBef>
              <a:spcAft>
                <a:spcPts val="0"/>
              </a:spcAft>
              <a:buSzTx/>
              <a:buFontTx/>
              <a:buNone/>
              <a:defRPr>
                <a:latin typeface="+mn-lt"/>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a:xfrm>
            <a:off x="7042150" y="6243638"/>
            <a:ext cx="1905000" cy="457200"/>
          </a:xfrm>
        </p:spPr>
        <p:txBody>
          <a:bodyPr/>
          <a:lstStyle>
            <a:lvl1pPr fontAlgn="auto">
              <a:spcBef>
                <a:spcPts val="0"/>
              </a:spcBef>
              <a:spcAft>
                <a:spcPts val="0"/>
              </a:spcAft>
              <a:buSzTx/>
              <a:buFontTx/>
              <a:buNone/>
              <a:defRPr>
                <a:latin typeface="+mn-lt"/>
              </a:defRPr>
            </a:lvl1pPr>
          </a:lstStyle>
          <a:p>
            <a:pPr>
              <a:defRPr/>
            </a:pPr>
            <a:fld id="{D5AECBC5-CBFC-4542-9475-D107755C95BD}" type="slidenum">
              <a:rPr lang="en-US" altLang="zh-CN"/>
              <a:pPr>
                <a:defRPr/>
              </a:pPr>
              <a:t>‹#›</a:t>
            </a:fld>
            <a:endParaRPr lang="en-US" altLang="zh-CN"/>
          </a:p>
        </p:txBody>
      </p:sp>
    </p:spTree>
    <p:extLst>
      <p:ext uri="{BB962C8B-B14F-4D97-AF65-F5344CB8AC3E}">
        <p14:creationId xmlns:p14="http://schemas.microsoft.com/office/powerpoint/2010/main" val="484240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rgbClr val="44B9E8"/>
                </a:buClr>
                <a:buSzPct val="60000"/>
                <a:buFont typeface="Wingdings" pitchFamily="2" charset="2"/>
                <a:buNone/>
                <a:defRPr/>
              </a:pPr>
              <a:endParaRPr lang="en-US">
                <a:solidFill>
                  <a:prstClr val="black"/>
                </a:solidFill>
                <a:latin typeface="Arial" pitchFamily="34" charset="0"/>
              </a:endParaRPr>
            </a:p>
          </p:txBody>
        </p:sp>
        <p:sp>
          <p:nvSpPr>
            <p:cNvPr id="7" name="任意多边形 18"/>
            <p:cNvSpPr>
              <a:spLocks/>
            </p:cNvSpPr>
            <p:nvPr/>
          </p:nvSpPr>
          <p:spPr bwMode="auto">
            <a:xfrm>
              <a:off x="35443" y="5135526"/>
              <a:ext cx="9108557" cy="838200"/>
            </a:xfrm>
            <a:custGeom>
              <a:avLst/>
              <a:gdLst>
                <a:gd name="T0" fmla="*/ 0 w 5760"/>
                <a:gd name="T1" fmla="*/ 0 h 528"/>
                <a:gd name="T2" fmla="*/ 9108557 w 5760"/>
                <a:gd name="T3" fmla="*/ 0 h 528"/>
                <a:gd name="T4" fmla="*/ 9108557 w 5760"/>
                <a:gd name="T5" fmla="*/ 838200 h 528"/>
                <a:gd name="T6" fmla="*/ 75905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fontAlgn="auto">
              <a:spcBef>
                <a:spcPts val="0"/>
              </a:spcBef>
              <a:spcAft>
                <a:spcPts val="0"/>
              </a:spcAft>
              <a:buSzTx/>
              <a:buFontTx/>
              <a:buNone/>
              <a:defRPr>
                <a:solidFill>
                  <a:srgbClr val="FFFFFF"/>
                </a:solidFill>
                <a:latin typeface="+mn-lt"/>
              </a:defRPr>
            </a:lvl1pPr>
            <a:extLst/>
          </a:lstStyle>
          <a:p>
            <a:pPr>
              <a:defRPr/>
            </a:pPr>
            <a:endParaRPr lang="en-US" altLang="zh-CN"/>
          </a:p>
        </p:txBody>
      </p:sp>
      <p:sp>
        <p:nvSpPr>
          <p:cNvPr id="12" name="页脚占位符 18"/>
          <p:cNvSpPr>
            <a:spLocks noGrp="1"/>
          </p:cNvSpPr>
          <p:nvPr>
            <p:ph type="ftr" sz="quarter" idx="11"/>
          </p:nvPr>
        </p:nvSpPr>
        <p:spPr/>
        <p:txBody>
          <a:bodyPr/>
          <a:lstStyle>
            <a:lvl1pPr fontAlgn="auto">
              <a:spcBef>
                <a:spcPts val="0"/>
              </a:spcBef>
              <a:spcAft>
                <a:spcPts val="0"/>
              </a:spcAft>
              <a:buSzTx/>
              <a:buFontTx/>
              <a:buNone/>
              <a:defRPr>
                <a:solidFill>
                  <a:srgbClr val="2DA2BF">
                    <a:tint val="20000"/>
                  </a:srgbClr>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3" name="灯片编号占位符 26"/>
          <p:cNvSpPr>
            <a:spLocks noGrp="1"/>
          </p:cNvSpPr>
          <p:nvPr>
            <p:ph type="sldNum" sz="quarter" idx="12"/>
          </p:nvPr>
        </p:nvSpPr>
        <p:spPr/>
        <p:txBody>
          <a:bodyPr/>
          <a:lstStyle>
            <a:lvl1pPr fontAlgn="auto">
              <a:spcBef>
                <a:spcPts val="0"/>
              </a:spcBef>
              <a:spcAft>
                <a:spcPts val="0"/>
              </a:spcAft>
              <a:buSzTx/>
              <a:buFontTx/>
              <a:buNone/>
              <a:defRPr>
                <a:solidFill>
                  <a:srgbClr val="FFFFFF"/>
                </a:solidFill>
                <a:latin typeface="+mn-lt"/>
              </a:defRPr>
            </a:lvl1pPr>
            <a:extLst/>
          </a:lstStyle>
          <a:p>
            <a:pPr>
              <a:defRPr/>
            </a:pPr>
            <a:fld id="{71931761-A00E-4794-910E-D95AC5DEC9B6}" type="slidenum">
              <a:rPr lang="en-US" altLang="zh-CN"/>
              <a:pPr>
                <a:defRPr/>
              </a:pPr>
              <a:t>‹#›</a:t>
            </a:fld>
            <a:endParaRPr lang="en-US" altLang="zh-CN"/>
          </a:p>
        </p:txBody>
      </p:sp>
    </p:spTree>
    <p:extLst>
      <p:ext uri="{BB962C8B-B14F-4D97-AF65-F5344CB8AC3E}">
        <p14:creationId xmlns:p14="http://schemas.microsoft.com/office/powerpoint/2010/main" val="1345319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4" name="日期占位符 3"/>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F3F4E6C6-AB1E-48AA-8BAC-7A22AB876B9B}" type="slidenum">
              <a:rPr lang="en-US" altLang="zh-CN"/>
              <a:pPr>
                <a:defRPr/>
              </a:pPr>
              <a:t>‹#›</a:t>
            </a:fld>
            <a:endParaRPr lang="en-US" altLang="zh-CN"/>
          </a:p>
        </p:txBody>
      </p:sp>
    </p:spTree>
    <p:extLst>
      <p:ext uri="{BB962C8B-B14F-4D97-AF65-F5344CB8AC3E}">
        <p14:creationId xmlns:p14="http://schemas.microsoft.com/office/powerpoint/2010/main" val="347446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2" name="标题 1"/>
          <p:cNvSpPr>
            <a:spLocks noGrp="1"/>
          </p:cNvSpPr>
          <p:nvPr>
            <p:ph type="title"/>
          </p:nvPr>
        </p:nvSpPr>
        <p:spPr>
          <a:xfrm>
            <a:off x="722376" y="1059712"/>
            <a:ext cx="7772400" cy="1828800"/>
          </a:xfrm>
        </p:spPr>
        <p:txBody>
          <a:bodyPr anchor="b"/>
          <a:lstStyle>
            <a:lvl1pPr algn="r">
              <a:buNone/>
              <a:defRPr sz="36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BB2F43D2-DA98-4612-B881-9C2303D7FB95}" type="datetime1">
              <a:rPr lang="zh-CN" altLang="en-US"/>
              <a:pPr>
                <a:defRPr/>
              </a:pPr>
              <a:t>2017/5/15</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A2EDE07B-307B-41E6-B489-0BAE0416432B}" type="slidenum">
              <a:rPr lang="zh-CN" altLang="en-US"/>
              <a:pPr>
                <a:defRPr/>
              </a:pPr>
              <a:t>‹#›</a:t>
            </a:fld>
            <a:endParaRPr lang="zh-CN" altLang="en-US"/>
          </a:p>
        </p:txBody>
      </p:sp>
    </p:spTree>
    <p:extLst>
      <p:ext uri="{BB962C8B-B14F-4D97-AF65-F5344CB8AC3E}">
        <p14:creationId xmlns:p14="http://schemas.microsoft.com/office/powerpoint/2010/main" val="274166410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7" name="页脚占位符 4"/>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8" name="灯片编号占位符 5"/>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21BDD88C-B7B7-44DD-A6F7-F00D10787537}" type="slidenum">
              <a:rPr lang="en-US" altLang="zh-CN"/>
              <a:pPr>
                <a:defRPr/>
              </a:pPr>
              <a:t>‹#›</a:t>
            </a:fld>
            <a:endParaRPr lang="en-US" altLang="zh-CN"/>
          </a:p>
        </p:txBody>
      </p:sp>
    </p:spTree>
    <p:extLst>
      <p:ext uri="{BB962C8B-B14F-4D97-AF65-F5344CB8AC3E}">
        <p14:creationId xmlns:p14="http://schemas.microsoft.com/office/powerpoint/2010/main" val="152258651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6EC65F9F-144E-41F8-B70E-A4BC331ECC0F}" type="slidenum">
              <a:rPr lang="en-US" altLang="zh-CN"/>
              <a:pPr>
                <a:defRPr/>
              </a:pPr>
              <a:t>‹#›</a:t>
            </a:fld>
            <a:endParaRPr lang="en-US" altLang="zh-CN"/>
          </a:p>
        </p:txBody>
      </p:sp>
    </p:spTree>
    <p:extLst>
      <p:ext uri="{BB962C8B-B14F-4D97-AF65-F5344CB8AC3E}">
        <p14:creationId xmlns:p14="http://schemas.microsoft.com/office/powerpoint/2010/main" val="68627155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9" name="灯片编号占位符 8"/>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2F48D72B-3C5E-49FF-8F2B-3F4E5900DB05}" type="slidenum">
              <a:rPr lang="en-US" altLang="zh-CN"/>
              <a:pPr>
                <a:defRPr/>
              </a:pPr>
              <a:t>‹#›</a:t>
            </a:fld>
            <a:endParaRPr lang="en-US" altLang="zh-CN"/>
          </a:p>
        </p:txBody>
      </p:sp>
    </p:spTree>
    <p:extLst>
      <p:ext uri="{BB962C8B-B14F-4D97-AF65-F5344CB8AC3E}">
        <p14:creationId xmlns:p14="http://schemas.microsoft.com/office/powerpoint/2010/main" val="567405217"/>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5" name="灯片编号占位符 4"/>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B55000DE-FE30-473A-8B4F-DD1C35823FCD}" type="slidenum">
              <a:rPr lang="en-US" altLang="zh-CN"/>
              <a:pPr>
                <a:defRPr/>
              </a:pPr>
              <a:t>‹#›</a:t>
            </a:fld>
            <a:endParaRPr lang="en-US" altLang="zh-CN"/>
          </a:p>
        </p:txBody>
      </p:sp>
    </p:spTree>
    <p:extLst>
      <p:ext uri="{BB962C8B-B14F-4D97-AF65-F5344CB8AC3E}">
        <p14:creationId xmlns:p14="http://schemas.microsoft.com/office/powerpoint/2010/main" val="295373563"/>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4" name="灯片编号占位符 3"/>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B92A8C14-C362-4CE3-A697-F5A6749C0492}" type="slidenum">
              <a:rPr lang="en-US" altLang="zh-CN"/>
              <a:pPr>
                <a:defRPr/>
              </a:pPr>
              <a:t>‹#›</a:t>
            </a:fld>
            <a:endParaRPr lang="en-US" altLang="zh-CN"/>
          </a:p>
        </p:txBody>
      </p:sp>
    </p:spTree>
    <p:extLst>
      <p:ext uri="{BB962C8B-B14F-4D97-AF65-F5344CB8AC3E}">
        <p14:creationId xmlns:p14="http://schemas.microsoft.com/office/powerpoint/2010/main" val="24047248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DF5D4265-EA01-4670-9F91-B3346C1C5286}" type="slidenum">
              <a:rPr lang="en-US" altLang="zh-CN"/>
              <a:pPr>
                <a:defRPr/>
              </a:pPr>
              <a:t>‹#›</a:t>
            </a:fld>
            <a:endParaRPr lang="en-US" altLang="zh-CN"/>
          </a:p>
        </p:txBody>
      </p:sp>
    </p:spTree>
    <p:extLst>
      <p:ext uri="{BB962C8B-B14F-4D97-AF65-F5344CB8AC3E}">
        <p14:creationId xmlns:p14="http://schemas.microsoft.com/office/powerpoint/2010/main" val="202329898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rgbClr val="44B9E8"/>
              </a:buClr>
              <a:buSzPct val="60000"/>
              <a:buFont typeface="Wingdings" pitchFamily="2" charset="2"/>
              <a:buNone/>
              <a:defRPr/>
            </a:pPr>
            <a:endParaRPr lang="en-US">
              <a:solidFill>
                <a:prstClr val="white"/>
              </a:solidFill>
              <a:latin typeface="Arial" pitchFamily="34" charset="0"/>
            </a:endParaRPr>
          </a:p>
        </p:txBody>
      </p:sp>
      <p:sp>
        <p:nvSpPr>
          <p:cNvPr id="6" name="任意多边形 15"/>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rgbClr val="44B9E8"/>
              </a:buClr>
              <a:buSzPct val="60000"/>
              <a:buFont typeface="Wingdings" pitchFamily="2" charset="2"/>
              <a:buNone/>
              <a:defRPr/>
            </a:pPr>
            <a:endParaRPr lang="en-US">
              <a:solidFill>
                <a:prstClr val="white"/>
              </a:solidFill>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fontAlgn="auto">
              <a:spcBef>
                <a:spcPts val="0"/>
              </a:spcBef>
              <a:spcAft>
                <a:spcPts val="0"/>
              </a:spcAft>
              <a:buSzTx/>
              <a:buFontTx/>
              <a:buNone/>
              <a:defRPr>
                <a:solidFill>
                  <a:prstClr val="white"/>
                </a:solidFill>
                <a:latin typeface="+mn-lt"/>
              </a:defRPr>
            </a:lvl1pPr>
            <a:extLst/>
          </a:lstStyle>
          <a:p>
            <a:pPr>
              <a:defRPr/>
            </a:pPr>
            <a:endParaRPr lang="en-US" altLang="zh-CN"/>
          </a:p>
        </p:txBody>
      </p:sp>
      <p:sp>
        <p:nvSpPr>
          <p:cNvPr id="12" name="页脚占位符 5"/>
          <p:cNvSpPr>
            <a:spLocks noGrp="1"/>
          </p:cNvSpPr>
          <p:nvPr>
            <p:ph type="ftr" sz="quarter" idx="11"/>
          </p:nvPr>
        </p:nvSpPr>
        <p:spPr/>
        <p:txBody>
          <a:bodyPr/>
          <a:lstStyle>
            <a:lvl1pPr fontAlgn="auto">
              <a:spcBef>
                <a:spcPts val="0"/>
              </a:spcBef>
              <a:spcAft>
                <a:spcPts val="0"/>
              </a:spcAft>
              <a:buSzTx/>
              <a:buFontTx/>
              <a:buNone/>
              <a:defRPr>
                <a:solidFill>
                  <a:prstClr val="white"/>
                </a:solidFill>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3" name="灯片编号占位符 6"/>
          <p:cNvSpPr>
            <a:spLocks noGrp="1"/>
          </p:cNvSpPr>
          <p:nvPr>
            <p:ph type="sldNum" sz="quarter" idx="12"/>
          </p:nvPr>
        </p:nvSpPr>
        <p:spPr/>
        <p:txBody>
          <a:bodyPr/>
          <a:lstStyle>
            <a:lvl1pPr fontAlgn="auto">
              <a:spcBef>
                <a:spcPts val="0"/>
              </a:spcBef>
              <a:spcAft>
                <a:spcPts val="0"/>
              </a:spcAft>
              <a:buSzTx/>
              <a:buFontTx/>
              <a:buNone/>
              <a:defRPr>
                <a:solidFill>
                  <a:prstClr val="white"/>
                </a:solidFill>
                <a:latin typeface="+mn-lt"/>
              </a:defRPr>
            </a:lvl1pPr>
            <a:extLst/>
          </a:lstStyle>
          <a:p>
            <a:pPr>
              <a:defRPr/>
            </a:pPr>
            <a:fld id="{BC2DA882-50C8-4FD5-9BDA-3E05ED7370FD}" type="slidenum">
              <a:rPr lang="en-US" altLang="zh-CN"/>
              <a:pPr>
                <a:defRPr/>
              </a:pPr>
              <a:t>‹#›</a:t>
            </a:fld>
            <a:endParaRPr lang="en-US" altLang="zh-CN"/>
          </a:p>
        </p:txBody>
      </p:sp>
    </p:spTree>
    <p:extLst>
      <p:ext uri="{BB962C8B-B14F-4D97-AF65-F5344CB8AC3E}">
        <p14:creationId xmlns:p14="http://schemas.microsoft.com/office/powerpoint/2010/main" val="399512702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ACAD40A8-6B63-44C7-9F39-687C29E90FD0}" type="slidenum">
              <a:rPr lang="en-US" altLang="zh-CN"/>
              <a:pPr>
                <a:defRPr/>
              </a:pPr>
              <a:t>‹#›</a:t>
            </a:fld>
            <a:endParaRPr lang="en-US" altLang="zh-CN"/>
          </a:p>
        </p:txBody>
      </p:sp>
    </p:spTree>
    <p:extLst>
      <p:ext uri="{BB962C8B-B14F-4D97-AF65-F5344CB8AC3E}">
        <p14:creationId xmlns:p14="http://schemas.microsoft.com/office/powerpoint/2010/main" val="33217050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fontAlgn="auto">
              <a:spcBef>
                <a:spcPts val="0"/>
              </a:spcBef>
              <a:spcAft>
                <a:spcPts val="0"/>
              </a:spcAft>
              <a:buSzTx/>
              <a:buFontTx/>
              <a:buNone/>
              <a:defRPr>
                <a:latin typeface="+mn-lt"/>
              </a:defRPr>
            </a:lvl1pPr>
            <a:extLst/>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buSzTx/>
              <a:buFontTx/>
              <a:buNone/>
              <a:defRPr>
                <a:latin typeface="+mn-lt"/>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p:txBody>
          <a:bodyPr/>
          <a:lstStyle>
            <a:lvl1pPr fontAlgn="auto">
              <a:spcBef>
                <a:spcPts val="0"/>
              </a:spcBef>
              <a:spcAft>
                <a:spcPts val="0"/>
              </a:spcAft>
              <a:buSzTx/>
              <a:buFontTx/>
              <a:buNone/>
              <a:defRPr>
                <a:latin typeface="+mn-lt"/>
              </a:defRPr>
            </a:lvl1pPr>
            <a:extLst/>
          </a:lstStyle>
          <a:p>
            <a:pPr>
              <a:defRPr/>
            </a:pPr>
            <a:fld id="{176BC3B5-0FAA-45DD-A88E-8F8241C74FE2}" type="slidenum">
              <a:rPr lang="en-US" altLang="zh-CN"/>
              <a:pPr>
                <a:defRPr/>
              </a:pPr>
              <a:t>‹#›</a:t>
            </a:fld>
            <a:endParaRPr lang="en-US" altLang="zh-CN"/>
          </a:p>
        </p:txBody>
      </p:sp>
    </p:spTree>
    <p:extLst>
      <p:ext uri="{BB962C8B-B14F-4D97-AF65-F5344CB8AC3E}">
        <p14:creationId xmlns:p14="http://schemas.microsoft.com/office/powerpoint/2010/main" val="42046682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fontAlgn="auto">
              <a:spcBef>
                <a:spcPts val="0"/>
              </a:spcBef>
              <a:spcAft>
                <a:spcPts val="0"/>
              </a:spcAft>
              <a:buSzTx/>
              <a:buFontTx/>
              <a:buNone/>
              <a:defRPr>
                <a:latin typeface="+mn-lt"/>
              </a:defRPr>
            </a:lvl1pPr>
          </a:lstStyle>
          <a:p>
            <a:pPr>
              <a:defRPr/>
            </a:pPr>
            <a:endParaRPr lang="en-US" altLang="zh-CN"/>
          </a:p>
        </p:txBody>
      </p:sp>
      <p:sp>
        <p:nvSpPr>
          <p:cNvPr id="6" name="页脚占位符 5"/>
          <p:cNvSpPr>
            <a:spLocks noGrp="1"/>
          </p:cNvSpPr>
          <p:nvPr>
            <p:ph type="ftr" sz="quarter" idx="11"/>
          </p:nvPr>
        </p:nvSpPr>
        <p:spPr>
          <a:xfrm>
            <a:off x="6284913" y="6237288"/>
            <a:ext cx="2895600" cy="457200"/>
          </a:xfrm>
        </p:spPr>
        <p:txBody>
          <a:bodyPr/>
          <a:lstStyle>
            <a:lvl1pPr fontAlgn="auto">
              <a:spcBef>
                <a:spcPts val="0"/>
              </a:spcBef>
              <a:spcAft>
                <a:spcPts val="0"/>
              </a:spcAft>
              <a:buSzTx/>
              <a:buFontTx/>
              <a:buNone/>
              <a:defRPr>
                <a:latin typeface="+mn-lt"/>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a:xfrm>
            <a:off x="7042150" y="6243638"/>
            <a:ext cx="1905000" cy="457200"/>
          </a:xfrm>
        </p:spPr>
        <p:txBody>
          <a:bodyPr/>
          <a:lstStyle>
            <a:lvl1pPr fontAlgn="auto">
              <a:spcBef>
                <a:spcPts val="0"/>
              </a:spcBef>
              <a:spcAft>
                <a:spcPts val="0"/>
              </a:spcAft>
              <a:buSzTx/>
              <a:buFontTx/>
              <a:buNone/>
              <a:defRPr>
                <a:latin typeface="+mn-lt"/>
              </a:defRPr>
            </a:lvl1pPr>
          </a:lstStyle>
          <a:p>
            <a:pPr>
              <a:defRPr/>
            </a:pPr>
            <a:fld id="{07163FE7-5F40-4423-8D70-F8A4A8B5D0C5}" type="slidenum">
              <a:rPr lang="en-US" altLang="zh-CN"/>
              <a:pPr>
                <a:defRPr/>
              </a:pPr>
              <a:t>‹#›</a:t>
            </a:fld>
            <a:endParaRPr lang="en-US" altLang="zh-CN"/>
          </a:p>
        </p:txBody>
      </p:sp>
    </p:spTree>
    <p:extLst>
      <p:ext uri="{BB962C8B-B14F-4D97-AF65-F5344CB8AC3E}">
        <p14:creationId xmlns:p14="http://schemas.microsoft.com/office/powerpoint/2010/main" val="125133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30"/>
            <a:ext cx="4038600" cy="4525963"/>
          </a:xfrm>
        </p:spPr>
        <p:txBody>
          <a:bodyPr/>
          <a:lstStyle>
            <a:lvl1pPr>
              <a:defRPr sz="2100"/>
            </a:lvl1pPr>
            <a:lvl2pPr>
              <a:defRPr sz="1800"/>
            </a:lvl2pPr>
            <a:lvl3pPr>
              <a:defRPr sz="1500"/>
            </a:lvl3pPr>
            <a:lvl4pPr>
              <a:defRPr sz="1350"/>
            </a:lvl4pPr>
            <a:lvl5pPr>
              <a:defRPr sz="13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30"/>
            <a:ext cx="4038600" cy="4525963"/>
          </a:xfrm>
        </p:spPr>
        <p:txBody>
          <a:bodyPr/>
          <a:lstStyle>
            <a:lvl1pPr>
              <a:defRPr sz="2100"/>
            </a:lvl1pPr>
            <a:lvl2pPr>
              <a:defRPr sz="1800"/>
            </a:lvl2pPr>
            <a:lvl3pPr>
              <a:defRPr sz="1500"/>
            </a:lvl3pPr>
            <a:lvl4pPr>
              <a:defRPr sz="1350"/>
            </a:lvl4pPr>
            <a:lvl5pPr>
              <a:defRPr sz="13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0840470-0914-4596-B57D-BC9ABADEDC6D}" type="datetime1">
              <a:rPr lang="zh-CN" altLang="en-US"/>
              <a:pPr>
                <a:defRPr/>
              </a:pPr>
              <a:t>2017/5/15</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DF470C58-19EF-4C01-A711-2AA1EC97BFDD}" type="slidenum">
              <a:rPr lang="zh-CN" altLang="en-US"/>
              <a:pPr>
                <a:defRPr/>
              </a:pPr>
              <a:t>‹#›</a:t>
            </a:fld>
            <a:endParaRPr lang="zh-CN" altLang="en-US"/>
          </a:p>
        </p:txBody>
      </p:sp>
    </p:spTree>
    <p:extLst>
      <p:ext uri="{BB962C8B-B14F-4D97-AF65-F5344CB8AC3E}">
        <p14:creationId xmlns:p14="http://schemas.microsoft.com/office/powerpoint/2010/main" val="131858499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normAutofit/>
          </a:bodyPr>
          <a:lstStyle/>
          <a:p>
            <a:pPr lvl="0"/>
            <a:endParaRPr lang="zh-CN" altLang="en-US" noProof="0"/>
          </a:p>
        </p:txBody>
      </p:sp>
      <p:sp>
        <p:nvSpPr>
          <p:cNvPr id="4" name="日期占位符 3"/>
          <p:cNvSpPr>
            <a:spLocks noGrp="1"/>
          </p:cNvSpPr>
          <p:nvPr>
            <p:ph type="dt" sz="half" idx="10"/>
          </p:nvPr>
        </p:nvSpPr>
        <p:spPr>
          <a:xfrm>
            <a:off x="1162050" y="6243638"/>
            <a:ext cx="1905000" cy="457200"/>
          </a:xfrm>
        </p:spPr>
        <p:txBody>
          <a:bodyPr/>
          <a:lstStyle>
            <a:lvl1pPr fontAlgn="auto">
              <a:spcBef>
                <a:spcPts val="0"/>
              </a:spcBef>
              <a:spcAft>
                <a:spcPts val="0"/>
              </a:spcAft>
              <a:buSzTx/>
              <a:buFontTx/>
              <a:buNone/>
              <a:defRPr>
                <a:latin typeface="+mn-lt"/>
              </a:defRPr>
            </a:lvl1pPr>
          </a:lstStyle>
          <a:p>
            <a:pPr>
              <a:defRPr/>
            </a:pPr>
            <a:endParaRPr lang="en-US" altLang="zh-CN"/>
          </a:p>
        </p:txBody>
      </p:sp>
      <p:sp>
        <p:nvSpPr>
          <p:cNvPr id="5" name="页脚占位符 4"/>
          <p:cNvSpPr>
            <a:spLocks noGrp="1"/>
          </p:cNvSpPr>
          <p:nvPr>
            <p:ph type="ftr" sz="quarter" idx="11"/>
          </p:nvPr>
        </p:nvSpPr>
        <p:spPr>
          <a:xfrm>
            <a:off x="6284913" y="6237288"/>
            <a:ext cx="2895600" cy="457200"/>
          </a:xfrm>
        </p:spPr>
        <p:txBody>
          <a:bodyPr/>
          <a:lstStyle>
            <a:lvl1pPr fontAlgn="auto">
              <a:spcBef>
                <a:spcPts val="0"/>
              </a:spcBef>
              <a:spcAft>
                <a:spcPts val="0"/>
              </a:spcAft>
              <a:buSzTx/>
              <a:buFontTx/>
              <a:buNone/>
              <a:defRPr>
                <a:latin typeface="+mn-lt"/>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5"/>
          <p:cNvSpPr>
            <a:spLocks noGrp="1"/>
          </p:cNvSpPr>
          <p:nvPr>
            <p:ph type="sldNum" sz="quarter" idx="12"/>
          </p:nvPr>
        </p:nvSpPr>
        <p:spPr>
          <a:xfrm>
            <a:off x="7042150" y="6243638"/>
            <a:ext cx="1905000" cy="457200"/>
          </a:xfrm>
        </p:spPr>
        <p:txBody>
          <a:bodyPr/>
          <a:lstStyle>
            <a:lvl1pPr fontAlgn="auto">
              <a:spcBef>
                <a:spcPts val="0"/>
              </a:spcBef>
              <a:spcAft>
                <a:spcPts val="0"/>
              </a:spcAft>
              <a:buSzTx/>
              <a:buFontTx/>
              <a:buNone/>
              <a:defRPr>
                <a:latin typeface="+mn-lt"/>
              </a:defRPr>
            </a:lvl1pPr>
          </a:lstStyle>
          <a:p>
            <a:pPr>
              <a:defRPr/>
            </a:pPr>
            <a:fld id="{B0ECEA7A-171F-444B-93CE-56C661C1C199}" type="slidenum">
              <a:rPr lang="en-US" altLang="zh-CN"/>
              <a:pPr>
                <a:defRPr/>
              </a:pPr>
              <a:t>‹#›</a:t>
            </a:fld>
            <a:endParaRPr lang="en-US" altLang="zh-CN"/>
          </a:p>
        </p:txBody>
      </p:sp>
    </p:spTree>
    <p:extLst>
      <p:ext uri="{BB962C8B-B14F-4D97-AF65-F5344CB8AC3E}">
        <p14:creationId xmlns:p14="http://schemas.microsoft.com/office/powerpoint/2010/main" val="116447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6"/>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6" y="1444296"/>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79D58D85-B884-457B-B347-D3059822F3AB}" type="datetime1">
              <a:rPr lang="zh-CN" altLang="en-US"/>
              <a:pPr>
                <a:defRPr/>
              </a:pPr>
              <a:t>2017/5/15</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6CFCC2A1-9641-4757-AB22-4E47BF413992}" type="slidenum">
              <a:rPr lang="zh-CN" altLang="en-US"/>
              <a:pPr>
                <a:defRPr/>
              </a:pPr>
              <a:t>‹#›</a:t>
            </a:fld>
            <a:endParaRPr lang="zh-CN" altLang="en-US"/>
          </a:p>
        </p:txBody>
      </p:sp>
    </p:spTree>
    <p:extLst>
      <p:ext uri="{BB962C8B-B14F-4D97-AF65-F5344CB8AC3E}">
        <p14:creationId xmlns:p14="http://schemas.microsoft.com/office/powerpoint/2010/main" val="351314892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EA6BB3D8-65CC-4FF5-97EF-D237CE2AABEE}" type="datetime1">
              <a:rPr lang="zh-CN" altLang="en-US"/>
              <a:pPr>
                <a:defRPr/>
              </a:pPr>
              <a:t>2017/5/15</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D7EBC45-C4F4-43DA-B8EF-15578840C916}" type="slidenum">
              <a:rPr lang="zh-CN" altLang="en-US"/>
              <a:pPr>
                <a:defRPr/>
              </a:pPr>
              <a:t>‹#›</a:t>
            </a:fld>
            <a:endParaRPr lang="zh-CN" altLang="en-US"/>
          </a:p>
        </p:txBody>
      </p:sp>
    </p:spTree>
    <p:extLst>
      <p:ext uri="{BB962C8B-B14F-4D97-AF65-F5344CB8AC3E}">
        <p14:creationId xmlns:p14="http://schemas.microsoft.com/office/powerpoint/2010/main" val="141289543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EA357998-258F-41EB-BC78-54B9ACE2346B}" type="datetime1">
              <a:rPr lang="zh-CN" altLang="en-US"/>
              <a:pPr>
                <a:defRPr/>
              </a:pPr>
              <a:t>2017/5/15</a:t>
            </a:fld>
            <a:endParaRPr lang="zh-CN" altLang="en-US"/>
          </a:p>
        </p:txBody>
      </p:sp>
      <p:sp>
        <p:nvSpPr>
          <p:cNvPr id="3"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F2440795-B8D2-4441-8DB9-BA2832AB0C35}" type="slidenum">
              <a:rPr lang="zh-CN" altLang="en-US"/>
              <a:pPr>
                <a:defRPr/>
              </a:pPr>
              <a:t>‹#›</a:t>
            </a:fld>
            <a:endParaRPr lang="zh-CN" altLang="en-US"/>
          </a:p>
        </p:txBody>
      </p:sp>
    </p:spTree>
    <p:extLst>
      <p:ext uri="{BB962C8B-B14F-4D97-AF65-F5344CB8AC3E}">
        <p14:creationId xmlns:p14="http://schemas.microsoft.com/office/powerpoint/2010/main" val="318698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1110E2E-03B0-458A-B54B-1A7F8D8368B2}" type="datetime1">
              <a:rPr lang="zh-CN" altLang="en-US"/>
              <a:pPr>
                <a:defRPr/>
              </a:pPr>
              <a:t>2017/5/15</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0AC25B69-FD95-4800-8444-AF0E8ECF27B3}" type="slidenum">
              <a:rPr lang="zh-CN" altLang="en-US"/>
              <a:pPr>
                <a:defRPr/>
              </a:pPr>
              <a:t>‹#›</a:t>
            </a:fld>
            <a:endParaRPr lang="zh-CN" altLang="en-US"/>
          </a:p>
        </p:txBody>
      </p:sp>
    </p:spTree>
    <p:extLst>
      <p:ext uri="{BB962C8B-B14F-4D97-AF65-F5344CB8AC3E}">
        <p14:creationId xmlns:p14="http://schemas.microsoft.com/office/powerpoint/2010/main" val="159942599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8" name="直接连接符 7"/>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4" name="文本占位符 3"/>
          <p:cNvSpPr>
            <a:spLocks noGrp="1"/>
          </p:cNvSpPr>
          <p:nvPr>
            <p:ph type="body" sz="half" idx="2"/>
          </p:nvPr>
        </p:nvSpPr>
        <p:spPr>
          <a:xfrm>
            <a:off x="1141232" y="5443402"/>
            <a:ext cx="7162800" cy="648232"/>
          </a:xfrm>
          <a:noFill/>
        </p:spPr>
        <p:txBody>
          <a:bodyPr tIns="0"/>
          <a:lstStyle>
            <a:lvl1pPr marL="0" marR="13716" indent="0" algn="r">
              <a:buNone/>
              <a:defRPr sz="1050"/>
            </a:lvl1pPr>
            <a:lvl2pPr>
              <a:defRPr sz="900"/>
            </a:lvl2pPr>
            <a:lvl3pPr>
              <a:defRPr sz="750"/>
            </a:lvl3pPr>
            <a:lvl4pPr>
              <a:defRPr sz="675"/>
            </a:lvl4pPr>
            <a:lvl5pPr>
              <a:defRPr sz="675"/>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24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BDDBAB43-9082-42DC-86E3-E2139CF3EC3D}" type="datetime1">
              <a:rPr lang="zh-CN" altLang="en-US"/>
              <a:pPr>
                <a:defRPr/>
              </a:pPr>
              <a:t>2017/5/15</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r>
              <a:rPr lang="en-US" altLang="zh-CN"/>
              <a:t>Foundations of Java Programming</a:t>
            </a:r>
            <a:endParaRPr lang="zh-CN" alt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D58DFA57-D37A-4B3F-A521-F03E9203C482}" type="slidenum">
              <a:rPr lang="zh-CN" altLang="en-US"/>
              <a:pPr>
                <a:defRPr/>
              </a:pPr>
              <a:t>‹#›</a:t>
            </a:fld>
            <a:endParaRPr lang="zh-CN" altLang="en-US"/>
          </a:p>
        </p:txBody>
      </p:sp>
    </p:spTree>
    <p:extLst>
      <p:ext uri="{BB962C8B-B14F-4D97-AF65-F5344CB8AC3E}">
        <p14:creationId xmlns:p14="http://schemas.microsoft.com/office/powerpoint/2010/main" val="19000666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jpe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15" name="直接连接符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a:defRPr/>
            </a:pPr>
            <a:fld id="{67C125E9-E00D-4213-B1A4-8B8D8C7C3B13}" type="datetime1">
              <a:rPr lang="zh-CN" altLang="en-US"/>
              <a:pPr>
                <a:defRPr/>
              </a:pPr>
              <a:t>2017/5/15</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a:defRPr/>
            </a:pPr>
            <a:r>
              <a:rPr lang="en-US" altLang="zh-CN"/>
              <a:t>Foundations of Java Programming</a:t>
            </a: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a:defRPr/>
            </a:pPr>
            <a:fld id="{FE368FE0-5544-40C2-B5DE-4E92767423D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1" r:id="rId1"/>
    <p:sldLayoutId id="2147483827" r:id="rId2"/>
    <p:sldLayoutId id="2147483832" r:id="rId3"/>
    <p:sldLayoutId id="2147483833" r:id="rId4"/>
    <p:sldLayoutId id="2147483834" r:id="rId5"/>
    <p:sldLayoutId id="2147483835" r:id="rId6"/>
    <p:sldLayoutId id="2147483828" r:id="rId7"/>
    <p:sldLayoutId id="2147483836" r:id="rId8"/>
    <p:sldLayoutId id="2147483837" r:id="rId9"/>
    <p:sldLayoutId id="2147483829" r:id="rId10"/>
    <p:sldLayoutId id="2147483830" r:id="rId11"/>
    <p:sldLayoutId id="2147483838" r:id="rId12"/>
    <p:sldLayoutId id="2147483839" r:id="rId13"/>
    <p:sldLayoutId id="2147483840" r:id="rId14"/>
  </p:sldLayoutIdLst>
  <p:hf hdr="0" ftr="0" dt="0"/>
  <p:txStyles>
    <p:titleStyle>
      <a:lvl1pPr algn="l" rtl="0" eaLnBrk="0" fontAlgn="base" hangingPunct="0">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050" indent="-190500" algn="l" rtl="0" eaLnBrk="0" fontAlgn="base" hangingPunct="0">
        <a:spcBef>
          <a:spcPts val="300"/>
        </a:spcBef>
        <a:spcAft>
          <a:spcPct val="0"/>
        </a:spcAft>
        <a:buClr>
          <a:schemeClr val="accent1"/>
        </a:buClr>
        <a:buSzPct val="68000"/>
        <a:buFont typeface="Wingdings 3" panose="05040102010807070707" pitchFamily="18" charset="2"/>
        <a:buChar char=""/>
        <a:defRPr sz="2000" kern="1200">
          <a:solidFill>
            <a:schemeClr val="tx1"/>
          </a:solidFill>
          <a:latin typeface="+mn-lt"/>
          <a:ea typeface="+mn-ea"/>
          <a:cs typeface="+mn-cs"/>
        </a:defRPr>
      </a:lvl1pPr>
      <a:lvl2pPr marL="465138" indent="-171450" algn="l" rtl="0" eaLnBrk="0" fontAlgn="base" hangingPunct="0">
        <a:spcBef>
          <a:spcPts val="250"/>
        </a:spcBef>
        <a:spcAft>
          <a:spcPct val="0"/>
        </a:spcAft>
        <a:buClr>
          <a:schemeClr val="accent1"/>
        </a:buClr>
        <a:buFont typeface="Verdana" panose="020B0604030504040204" pitchFamily="34" charset="0"/>
        <a:buChar char="◦"/>
        <a:defRPr sz="1700" kern="1200">
          <a:solidFill>
            <a:schemeClr val="tx1"/>
          </a:solidFill>
          <a:latin typeface="+mn-lt"/>
          <a:ea typeface="+mn-ea"/>
          <a:cs typeface="+mn-cs"/>
        </a:defRPr>
      </a:lvl2pPr>
      <a:lvl3pPr marL="642938" indent="-171450" algn="l" rtl="0" eaLnBrk="0" fontAlgn="base" hangingPunct="0">
        <a:spcBef>
          <a:spcPts val="263"/>
        </a:spcBef>
        <a:spcAft>
          <a:spcPct val="0"/>
        </a:spcAft>
        <a:buClr>
          <a:schemeClr val="accent2"/>
        </a:buClr>
        <a:buSzPct val="100000"/>
        <a:buFont typeface="Wingdings 2" panose="05020102010507070707" pitchFamily="18" charset="2"/>
        <a:buChar char=""/>
        <a:defRPr sz="1500" kern="1200">
          <a:solidFill>
            <a:schemeClr val="tx1"/>
          </a:solidFill>
          <a:latin typeface="+mn-lt"/>
          <a:ea typeface="+mn-ea"/>
          <a:cs typeface="+mn-cs"/>
        </a:defRPr>
      </a:lvl3pPr>
      <a:lvl4pPr marL="857250" indent="-171450" algn="l" rtl="0" eaLnBrk="0" fontAlgn="base" hangingPunct="0">
        <a:spcBef>
          <a:spcPts val="263"/>
        </a:spcBef>
        <a:spcAft>
          <a:spcPct val="0"/>
        </a:spcAft>
        <a:buClr>
          <a:schemeClr val="accent2"/>
        </a:buClr>
        <a:buFont typeface="Wingdings 2" panose="05020102010507070707" pitchFamily="18" charset="2"/>
        <a:buChar char=""/>
        <a:defRPr sz="1400" kern="1200">
          <a:solidFill>
            <a:schemeClr val="tx1"/>
          </a:solidFill>
          <a:latin typeface="+mn-lt"/>
          <a:ea typeface="+mn-ea"/>
          <a:cs typeface="+mn-cs"/>
        </a:defRPr>
      </a:lvl4pPr>
      <a:lvl5pPr marL="1028700" indent="-171450" algn="l" rtl="0" eaLnBrk="0" fontAlgn="base" hangingPunct="0">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rgbClr val="44B9E8"/>
              </a:buClr>
              <a:buSzPct val="60000"/>
              <a:buFont typeface="Wingdings" pitchFamily="2" charset="2"/>
              <a:buNone/>
              <a:defRPr/>
            </a:pPr>
            <a:endParaRPr lang="en-US">
              <a:solidFill>
                <a:prstClr val="black"/>
              </a:solidFill>
              <a:latin typeface="Arial" pitchFamily="34" charset="0"/>
            </a:endParaRPr>
          </a:p>
        </p:txBody>
      </p:sp>
      <p:sp>
        <p:nvSpPr>
          <p:cNvPr id="2051" name="任意多边形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205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spcBef>
                <a:spcPct val="20000"/>
              </a:spcBef>
              <a:buClr>
                <a:srgbClr val="44B9E8"/>
              </a:buClr>
              <a:buSzPct val="60000"/>
              <a:buFont typeface="Wingdings" pitchFamily="2" charset="2"/>
              <a:buNone/>
              <a:defRPr kumimoji="0" sz="1000">
                <a:solidFill>
                  <a:prstClr val="black"/>
                </a:solidFill>
                <a:latin typeface="Arial" pitchFamily="34" charset="0"/>
                <a:ea typeface="+mn-ea"/>
              </a:defRPr>
            </a:lvl1pPr>
            <a:extLst/>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spcBef>
                <a:spcPct val="20000"/>
              </a:spcBef>
              <a:buClr>
                <a:srgbClr val="44B9E8"/>
              </a:buClr>
              <a:buSzPct val="60000"/>
              <a:buFont typeface="Wingdings" pitchFamily="2" charset="2"/>
              <a:buNone/>
              <a:defRPr kumimoji="0" sz="1000">
                <a:solidFill>
                  <a:prstClr val="black"/>
                </a:solidFill>
                <a:latin typeface="Arial" pitchFamily="34" charset="0"/>
                <a:ea typeface="+mn-ea"/>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spcBef>
                <a:spcPct val="20000"/>
              </a:spcBef>
              <a:buClr>
                <a:srgbClr val="44B9E8"/>
              </a:buClr>
              <a:buSzPct val="60000"/>
              <a:buFont typeface="Wingdings" pitchFamily="2" charset="2"/>
              <a:buNone/>
              <a:defRPr kumimoji="0" sz="1000" b="0">
                <a:solidFill>
                  <a:prstClr val="black"/>
                </a:solidFill>
                <a:latin typeface="Arial" pitchFamily="34" charset="0"/>
                <a:ea typeface="+mn-ea"/>
              </a:defRPr>
            </a:lvl1pPr>
            <a:extLst/>
          </a:lstStyle>
          <a:p>
            <a:pPr>
              <a:defRPr/>
            </a:pPr>
            <a:fld id="{2EFB450E-62DF-4BAD-89D4-73F912EC939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rgbClr val="44B9E8"/>
              </a:buClr>
              <a:buSzPct val="60000"/>
              <a:buFont typeface="Wingdings" pitchFamily="2" charset="2"/>
              <a:buNone/>
              <a:defRPr/>
            </a:pPr>
            <a:endParaRPr lang="en-US">
              <a:solidFill>
                <a:prstClr val="black"/>
              </a:solidFill>
              <a:latin typeface="Arial" pitchFamily="34" charset="0"/>
            </a:endParaRPr>
          </a:p>
        </p:txBody>
      </p:sp>
      <p:sp>
        <p:nvSpPr>
          <p:cNvPr id="3075" name="任意多边形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rgbClr val="44B9E8"/>
              </a:buClr>
              <a:buSzPct val="60000"/>
              <a:buFont typeface="Wingdings" pitchFamily="2" charset="2"/>
              <a:buNone/>
              <a:defRPr/>
            </a:pPr>
            <a:endParaRPr lang="en-US">
              <a:solidFill>
                <a:prstClr val="white"/>
              </a:solidFill>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308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spcBef>
                <a:spcPct val="20000"/>
              </a:spcBef>
              <a:buClr>
                <a:srgbClr val="44B9E8"/>
              </a:buClr>
              <a:buSzPct val="60000"/>
              <a:buFont typeface="Wingdings" pitchFamily="2" charset="2"/>
              <a:buNone/>
              <a:defRPr kumimoji="0" sz="1000">
                <a:solidFill>
                  <a:prstClr val="black"/>
                </a:solidFill>
                <a:latin typeface="Arial" pitchFamily="34" charset="0"/>
                <a:ea typeface="+mn-ea"/>
              </a:defRPr>
            </a:lvl1pPr>
            <a:extLst/>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spcBef>
                <a:spcPct val="20000"/>
              </a:spcBef>
              <a:buClr>
                <a:srgbClr val="44B9E8"/>
              </a:buClr>
              <a:buSzPct val="60000"/>
              <a:buFont typeface="Wingdings" pitchFamily="2" charset="2"/>
              <a:buNone/>
              <a:defRPr kumimoji="0" sz="1000">
                <a:solidFill>
                  <a:prstClr val="black"/>
                </a:solidFill>
                <a:latin typeface="Arial" pitchFamily="34" charset="0"/>
                <a:ea typeface="+mn-ea"/>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spcBef>
                <a:spcPct val="20000"/>
              </a:spcBef>
              <a:buClr>
                <a:srgbClr val="44B9E8"/>
              </a:buClr>
              <a:buSzPct val="60000"/>
              <a:buFont typeface="Wingdings" pitchFamily="2" charset="2"/>
              <a:buNone/>
              <a:defRPr kumimoji="0" sz="1000" b="0">
                <a:solidFill>
                  <a:prstClr val="black"/>
                </a:solidFill>
                <a:latin typeface="Arial" pitchFamily="34" charset="0"/>
                <a:ea typeface="+mn-ea"/>
              </a:defRPr>
            </a:lvl1pPr>
            <a:extLst/>
          </a:lstStyle>
          <a:p>
            <a:pPr>
              <a:defRPr/>
            </a:pPr>
            <a:fld id="{60A4A3A6-1128-4B18-818B-BC4A017E7F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eaLnBrk="1" hangingPunct="1">
              <a:defRPr/>
            </a:pPr>
            <a:r>
              <a:rPr lang="en-US" altLang="zh-CN" sz="4400" dirty="0" smtClean="0"/>
              <a:t>Enumeration and Generic Type</a:t>
            </a:r>
            <a:br>
              <a:rPr lang="en-US" altLang="zh-CN" sz="4400" dirty="0" smtClean="0"/>
            </a:br>
            <a:r>
              <a:rPr lang="zh-CN" altLang="en-US" sz="4400" dirty="0"/>
              <a:t>枚举与范型</a:t>
            </a:r>
          </a:p>
        </p:txBody>
      </p:sp>
      <p:sp>
        <p:nvSpPr>
          <p:cNvPr id="41987" name="副标题 2"/>
          <p:cNvSpPr>
            <a:spLocks noGrp="1"/>
          </p:cNvSpPr>
          <p:nvPr>
            <p:ph type="subTitle" idx="1"/>
          </p:nvPr>
        </p:nvSpPr>
        <p:spPr>
          <a:xfrm>
            <a:off x="685800" y="3611563"/>
            <a:ext cx="7772400" cy="1200150"/>
          </a:xfrm>
        </p:spPr>
        <p:txBody>
          <a:bodyPr/>
          <a:lstStyle/>
          <a:p>
            <a:pPr marR="0" eaLnBrk="1" hangingPunct="1"/>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Java</a:t>
            </a:r>
            <a:r>
              <a:rPr lang="zh-CN" altLang="en-US" sz="3075" dirty="0" smtClean="0"/>
              <a:t>泛型</a:t>
            </a:r>
            <a:endParaRPr lang="zh-CN" altLang="en-US" sz="3075" dirty="0"/>
          </a:p>
        </p:txBody>
      </p:sp>
      <p:sp>
        <p:nvSpPr>
          <p:cNvPr id="3" name="内容占位符 2"/>
          <p:cNvSpPr>
            <a:spLocks noGrp="1"/>
          </p:cNvSpPr>
          <p:nvPr>
            <p:ph idx="1"/>
          </p:nvPr>
        </p:nvSpPr>
        <p:spPr/>
        <p:txBody>
          <a:bodyPr/>
          <a:lstStyle/>
          <a:p>
            <a:pPr eaLnBrk="1" hangingPunct="1"/>
            <a:r>
              <a:rPr lang="zh-CN" altLang="en-US" sz="2400" smtClean="0"/>
              <a:t>泛型本质上讲是指</a:t>
            </a:r>
            <a:r>
              <a:rPr lang="zh-CN" altLang="en-US" sz="2400" smtClean="0">
                <a:solidFill>
                  <a:srgbClr val="FF0000"/>
                </a:solidFill>
              </a:rPr>
              <a:t>参数化类型</a:t>
            </a:r>
            <a:endParaRPr lang="en-US" altLang="zh-CN" sz="2400" smtClean="0">
              <a:solidFill>
                <a:srgbClr val="FF0000"/>
              </a:solidFill>
            </a:endParaRPr>
          </a:p>
          <a:p>
            <a:pPr marL="563563" lvl="1" indent="-342900" eaLnBrk="1" hangingPunct="1">
              <a:buSzPct val="60000"/>
            </a:pPr>
            <a:r>
              <a:rPr lang="zh-CN" altLang="en-US" sz="2500" smtClean="0"/>
              <a:t>参数化类型允许创建这样一些类、方法或接口，其所操作的数据类型被指定为一个参数</a:t>
            </a:r>
            <a:endParaRPr lang="en-US" altLang="zh-CN" sz="2500" smtClean="0"/>
          </a:p>
          <a:p>
            <a:pPr marL="563563" lvl="1" indent="-342900" eaLnBrk="1" hangingPunct="1">
              <a:buSzPct val="60000"/>
            </a:pPr>
            <a:r>
              <a:rPr lang="zh-CN" altLang="en-US" sz="2500" smtClean="0"/>
              <a:t>类、方法或接口中的变量类型由一个参数决定</a:t>
            </a:r>
            <a:endParaRPr lang="en-US" altLang="zh-CN" sz="2500" smtClean="0"/>
          </a:p>
          <a:p>
            <a:pPr marL="563563" lvl="1" indent="-342900" eaLnBrk="1" hangingPunct="1">
              <a:buSzPct val="60000"/>
            </a:pPr>
            <a:r>
              <a:rPr lang="zh-CN" altLang="en-US" sz="2500" smtClean="0"/>
              <a:t>这种参数叫做</a:t>
            </a:r>
            <a:r>
              <a:rPr lang="zh-CN" altLang="en-US" sz="2500" smtClean="0">
                <a:solidFill>
                  <a:srgbClr val="C00000"/>
                </a:solidFill>
              </a:rPr>
              <a:t>类型参数</a:t>
            </a:r>
            <a:endParaRPr lang="en-US" altLang="zh-CN" sz="2500" smtClean="0">
              <a:solidFill>
                <a:srgbClr val="C00000"/>
              </a:solidFill>
            </a:endParaRPr>
          </a:p>
          <a:p>
            <a:pPr marL="563563" lvl="1" indent="-342900" eaLnBrk="1" hangingPunct="1">
              <a:buSzPct val="60000"/>
            </a:pPr>
            <a:endParaRPr lang="en-US" altLang="zh-CN" sz="2500" smtClean="0">
              <a:solidFill>
                <a:srgbClr val="C00000"/>
              </a:solidFill>
            </a:endParaRPr>
          </a:p>
          <a:p>
            <a:pPr algn="ctr" eaLnBrk="1" hangingPunct="1">
              <a:buFont typeface="Wingdings" panose="05000000000000000000" pitchFamily="2" charset="2"/>
              <a:buNone/>
            </a:pPr>
            <a:r>
              <a:rPr lang="en-US" altLang="zh-CN" sz="2400" smtClean="0"/>
              <a:t>public static </a:t>
            </a:r>
            <a:r>
              <a:rPr lang="en-US" altLang="zh-CN" sz="2400" smtClean="0">
                <a:solidFill>
                  <a:srgbClr val="C00000"/>
                </a:solidFill>
              </a:rPr>
              <a:t>String</a:t>
            </a:r>
            <a:r>
              <a:rPr lang="en-US" altLang="zh-CN" sz="2400" smtClean="0"/>
              <a:t> getMiddle(</a:t>
            </a:r>
            <a:r>
              <a:rPr lang="en-US" altLang="zh-CN" sz="2400" smtClean="0">
                <a:solidFill>
                  <a:srgbClr val="FF0000"/>
                </a:solidFill>
              </a:rPr>
              <a:t>String[]</a:t>
            </a:r>
            <a:r>
              <a:rPr lang="en-US" altLang="zh-CN" sz="2400" smtClean="0">
                <a:solidFill>
                  <a:srgbClr val="C00000"/>
                </a:solidFill>
              </a:rPr>
              <a:t> s</a:t>
            </a:r>
            <a:r>
              <a:rPr lang="en-US" altLang="zh-CN" sz="2400" smtClean="0"/>
              <a:t>)</a:t>
            </a:r>
          </a:p>
          <a:p>
            <a:pPr algn="ctr" eaLnBrk="1" hangingPunct="1">
              <a:buFont typeface="Wingdings" panose="05000000000000000000" pitchFamily="2" charset="2"/>
              <a:buNone/>
            </a:pPr>
            <a:r>
              <a:rPr lang="en-US" altLang="zh-CN" sz="2400" smtClean="0"/>
              <a:t>public static </a:t>
            </a:r>
            <a:r>
              <a:rPr lang="en-US" altLang="zh-CN" sz="2400" smtClean="0">
                <a:solidFill>
                  <a:srgbClr val="C00000"/>
                </a:solidFill>
              </a:rPr>
              <a:t>&lt;T&gt;</a:t>
            </a:r>
            <a:r>
              <a:rPr lang="en-US" altLang="zh-CN" sz="2400" smtClean="0"/>
              <a:t> </a:t>
            </a:r>
            <a:r>
              <a:rPr lang="en-US" altLang="zh-CN" sz="2400" smtClean="0">
                <a:solidFill>
                  <a:srgbClr val="C00000"/>
                </a:solidFill>
              </a:rPr>
              <a:t>T</a:t>
            </a:r>
            <a:r>
              <a:rPr lang="en-US" altLang="zh-CN" sz="2400" smtClean="0"/>
              <a:t> getMiddle(</a:t>
            </a:r>
            <a:r>
              <a:rPr lang="en-US" altLang="zh-CN" sz="2400" smtClean="0">
                <a:solidFill>
                  <a:srgbClr val="C00000"/>
                </a:solidFill>
              </a:rPr>
              <a:t>T[] t</a:t>
            </a:r>
            <a:r>
              <a:rPr lang="en-US" altLang="zh-CN" sz="2400" smtClean="0"/>
              <a:t>)</a:t>
            </a:r>
          </a:p>
          <a:p>
            <a:pPr eaLnBrk="1" hangingPunct="1">
              <a:buFont typeface="Wingdings" panose="05000000000000000000" pitchFamily="2" charset="2"/>
              <a:buNone/>
            </a:pPr>
            <a:endParaRPr lang="en-US" altLang="zh-CN" sz="2400" smtClean="0"/>
          </a:p>
        </p:txBody>
      </p:sp>
      <p:sp>
        <p:nvSpPr>
          <p:cNvPr id="4" name="灯片编号占位符 3"/>
          <p:cNvSpPr>
            <a:spLocks noGrp="1"/>
          </p:cNvSpPr>
          <p:nvPr>
            <p:ph type="sldNum" sz="quarter" idx="12"/>
          </p:nvPr>
        </p:nvSpPr>
        <p:spPr/>
        <p:txBody>
          <a:bodyPr/>
          <a:lstStyle/>
          <a:p>
            <a:pPr>
              <a:defRPr/>
            </a:pPr>
            <a:fld id="{F0DF5C87-877F-4B6C-9E68-E8DAA773C58B}" type="slidenum">
              <a:rPr lang="en-US" altLang="zh-CN"/>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FD13E4B-75A5-48CF-A41A-50F9F9C35D9D}" type="slidenum">
              <a:rPr lang="en-US" altLang="zh-CN"/>
              <a:pPr>
                <a:defRPr/>
              </a:pPr>
              <a:t>11</a:t>
            </a:fld>
            <a:endParaRPr lang="en-US" altLang="zh-CN"/>
          </a:p>
        </p:txBody>
      </p:sp>
      <p:sp>
        <p:nvSpPr>
          <p:cNvPr id="15362" name="Rectangle 2"/>
          <p:cNvSpPr>
            <a:spLocks noGrp="1" noChangeArrowheads="1"/>
          </p:cNvSpPr>
          <p:nvPr>
            <p:ph type="title"/>
          </p:nvPr>
        </p:nvSpPr>
        <p:spPr>
          <a:xfrm>
            <a:off x="395536" y="116632"/>
            <a:ext cx="8229600" cy="1143000"/>
          </a:xfrm>
        </p:spPr>
        <p:txBody>
          <a:bodyPr/>
          <a:lstStyle/>
          <a:p>
            <a:pPr eaLnBrk="1" hangingPunct="1">
              <a:defRPr/>
            </a:pPr>
            <a:r>
              <a:rPr lang="zh-CN" altLang="en-US" sz="3075" dirty="0" smtClean="0">
                <a:latin typeface="宋体" charset="-122"/>
              </a:rPr>
              <a:t>泛</a:t>
            </a:r>
            <a:r>
              <a:rPr lang="zh-CN" altLang="en-US" sz="3075" dirty="0">
                <a:latin typeface="宋体" charset="-122"/>
              </a:rPr>
              <a:t>型类</a:t>
            </a:r>
          </a:p>
        </p:txBody>
      </p:sp>
      <p:sp>
        <p:nvSpPr>
          <p:cNvPr id="53252" name="Rectangle 3"/>
          <p:cNvSpPr>
            <a:spLocks noGrp="1" noChangeArrowheads="1"/>
          </p:cNvSpPr>
          <p:nvPr>
            <p:ph type="body" idx="1"/>
          </p:nvPr>
        </p:nvSpPr>
        <p:spPr>
          <a:xfrm>
            <a:off x="539750" y="1125538"/>
            <a:ext cx="7772400" cy="3825875"/>
          </a:xfrm>
        </p:spPr>
        <p:txBody>
          <a:bodyPr/>
          <a:lstStyle/>
          <a:p>
            <a:pPr eaLnBrk="1" hangingPunct="1"/>
            <a:r>
              <a:rPr lang="zh-CN" altLang="en-US" sz="2400" smtClean="0"/>
              <a:t>泛型类举例  </a:t>
            </a:r>
            <a:endParaRPr lang="en-US" altLang="zh-CN" sz="2400" smtClean="0"/>
          </a:p>
          <a:p>
            <a:pPr lvl="1" eaLnBrk="1" hangingPunct="1"/>
            <a:r>
              <a:rPr lang="zh-CN" altLang="en-US" sz="2400" smtClean="0"/>
              <a:t>定义一个泛型类</a:t>
            </a:r>
            <a:r>
              <a:rPr lang="en-US" altLang="zh-CN" sz="2400" smtClean="0"/>
              <a:t>,</a:t>
            </a:r>
            <a:r>
              <a:rPr lang="zh-CN" altLang="en-US" sz="2400" smtClean="0"/>
              <a:t>成员变量是类型变量对象</a:t>
            </a:r>
            <a:r>
              <a:rPr lang="en-US" altLang="zh-CN" sz="2400" smtClean="0"/>
              <a:t>,</a:t>
            </a:r>
            <a:r>
              <a:rPr lang="zh-CN" altLang="en-US" sz="2400" smtClean="0"/>
              <a:t>并定义</a:t>
            </a:r>
            <a:r>
              <a:rPr lang="en-US" altLang="zh-CN" sz="2400" smtClean="0"/>
              <a:t>setter/getter</a:t>
            </a:r>
            <a:r>
              <a:rPr lang="zh-CN" altLang="en-US" sz="2400" smtClean="0"/>
              <a:t>方法</a:t>
            </a:r>
            <a:endParaRPr lang="en-US" altLang="zh-CN" sz="2400" smtClean="0"/>
          </a:p>
          <a:p>
            <a:pPr lvl="1" eaLnBrk="1" hangingPunct="1"/>
            <a:r>
              <a:rPr lang="zh-CN" altLang="en-US" sz="2400" smtClean="0"/>
              <a:t>创建该泛型类</a:t>
            </a:r>
            <a:r>
              <a:rPr lang="en-US" altLang="zh-CN" sz="2400" smtClean="0"/>
              <a:t>String</a:t>
            </a:r>
            <a:r>
              <a:rPr lang="zh-CN" altLang="en-US" sz="2400" smtClean="0"/>
              <a:t>版的对象</a:t>
            </a:r>
            <a:endParaRPr lang="en-US" altLang="zh-CN" sz="2400" smtClean="0"/>
          </a:p>
          <a:p>
            <a:pPr lvl="1" eaLnBrk="1" hangingPunct="1"/>
            <a:r>
              <a:rPr lang="zh-CN" altLang="en-US" sz="2400" smtClean="0"/>
              <a:t>创建该泛型类</a:t>
            </a:r>
            <a:r>
              <a:rPr lang="en-US" altLang="zh-CN" sz="2400" smtClean="0"/>
              <a:t>Integer</a:t>
            </a:r>
            <a:r>
              <a:rPr lang="zh-CN" altLang="en-US" sz="2400" smtClean="0"/>
              <a:t>版的对象</a:t>
            </a:r>
          </a:p>
        </p:txBody>
      </p:sp>
      <p:sp>
        <p:nvSpPr>
          <p:cNvPr id="53253" name="矩形 1"/>
          <p:cNvSpPr>
            <a:spLocks noChangeArrowheads="1"/>
          </p:cNvSpPr>
          <p:nvPr/>
        </p:nvSpPr>
        <p:spPr bwMode="auto">
          <a:xfrm>
            <a:off x="2159000" y="3187700"/>
            <a:ext cx="39243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lnSpc>
                <a:spcPct val="90000"/>
              </a:lnSpc>
            </a:pPr>
            <a:r>
              <a:rPr lang="zh-CN" altLang="en-US" sz="2000">
                <a:latin typeface="宋体" panose="02010600030101010101" pitchFamily="2" charset="-122"/>
              </a:rPr>
              <a:t>泛型类的定义</a:t>
            </a:r>
            <a:r>
              <a:rPr lang="en-US" altLang="zh-CN" sz="2000">
                <a:latin typeface="宋体" panose="02010600030101010101" pitchFamily="2" charset="-122"/>
              </a:rPr>
              <a:t/>
            </a:r>
            <a:br>
              <a:rPr lang="en-US" altLang="zh-CN" sz="2000">
                <a:latin typeface="宋体" panose="02010600030101010101" pitchFamily="2" charset="-122"/>
              </a:rPr>
            </a:br>
            <a:r>
              <a:rPr lang="en-US" altLang="zh-CN" b="1">
                <a:solidFill>
                  <a:srgbClr val="000000"/>
                </a:solidFill>
                <a:latin typeface="Courier New" panose="02070309020205020404" pitchFamily="49" charset="0"/>
                <a:cs typeface="Courier New" panose="02070309020205020404" pitchFamily="49" charset="0"/>
              </a:rPr>
              <a:t>class Box</a:t>
            </a:r>
            <a:r>
              <a:rPr lang="en-US" altLang="zh-CN" b="1">
                <a:solidFill>
                  <a:srgbClr val="C00000"/>
                </a:solidFill>
                <a:latin typeface="Courier New" panose="02070309020205020404" pitchFamily="49" charset="0"/>
                <a:cs typeface="Courier New" panose="02070309020205020404" pitchFamily="49" charset="0"/>
              </a:rPr>
              <a:t>&lt;T&gt; </a:t>
            </a:r>
            <a:endParaRPr lang="en-US" altLang="zh-CN" b="1">
              <a:solidFill>
                <a:srgbClr val="C00000"/>
              </a:solidFill>
            </a:endParaRPr>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private </a:t>
            </a:r>
            <a:r>
              <a:rPr lang="en-US" altLang="zh-CN" b="1">
                <a:solidFill>
                  <a:srgbClr val="C00000"/>
                </a:solidFill>
                <a:latin typeface="Courier New" panose="02070309020205020404" pitchFamily="49" charset="0"/>
                <a:cs typeface="Courier New" panose="02070309020205020404" pitchFamily="49" charset="0"/>
              </a:rPr>
              <a:t>T </a:t>
            </a:r>
            <a:r>
              <a:rPr lang="en-US" altLang="zh-CN" b="1">
                <a:latin typeface="Courier New" panose="02070309020205020404" pitchFamily="49" charset="0"/>
                <a:cs typeface="Courier New" panose="02070309020205020404" pitchFamily="49" charset="0"/>
              </a:rPr>
              <a:t>t</a:t>
            </a:r>
            <a:r>
              <a:rPr lang="en-US" altLang="zh-CN" b="1">
                <a:solidFill>
                  <a:srgbClr val="000000"/>
                </a:solidFill>
                <a:latin typeface="Courier New" panose="02070309020205020404" pitchFamily="49" charset="0"/>
                <a:cs typeface="Courier New" panose="02070309020205020404" pitchFamily="49" charset="0"/>
              </a:rPr>
              <a:t>;</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void set(</a:t>
            </a:r>
            <a:r>
              <a:rPr lang="en-US" altLang="zh-CN" b="1">
                <a:solidFill>
                  <a:srgbClr val="C00000"/>
                </a:solidFill>
                <a:latin typeface="Courier New" panose="02070309020205020404" pitchFamily="49" charset="0"/>
                <a:cs typeface="Courier New" panose="02070309020205020404" pitchFamily="49" charset="0"/>
              </a:rPr>
              <a:t>T </a:t>
            </a:r>
            <a:r>
              <a:rPr lang="en-US" altLang="zh-CN" b="1">
                <a:latin typeface="Courier New" panose="02070309020205020404" pitchFamily="49" charset="0"/>
                <a:cs typeface="Courier New" panose="02070309020205020404" pitchFamily="49" charset="0"/>
              </a:rPr>
              <a:t>t</a:t>
            </a:r>
            <a:r>
              <a:rPr lang="en-US" altLang="zh-CN" b="1">
                <a:solidFill>
                  <a:srgbClr val="000000"/>
                </a:solidFill>
                <a:latin typeface="Courier New" panose="02070309020205020404" pitchFamily="49" charset="0"/>
                <a:cs typeface="Courier New" panose="02070309020205020404" pitchFamily="49" charset="0"/>
              </a:rPr>
              <a:t>)</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this.t = t;</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T get() </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return t;</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	 }</a:t>
            </a:r>
            <a:endParaRPr lang="en-US" altLang="zh-CN" b="1"/>
          </a:p>
          <a:p>
            <a:pPr eaLnBrk="1" hangingPunct="1">
              <a:lnSpc>
                <a:spcPct val="90000"/>
              </a:lnSpc>
            </a:pPr>
            <a:r>
              <a:rPr lang="en-US" altLang="zh-CN" b="1">
                <a:solidFill>
                  <a:srgbClr val="000000"/>
                </a:solidFill>
                <a:latin typeface="Courier New" panose="02070309020205020404" pitchFamily="49" charset="0"/>
                <a:cs typeface="Courier New" panose="02070309020205020404" pitchFamily="49" charset="0"/>
              </a:rPr>
              <a:t>}</a:t>
            </a:r>
            <a:endParaRPr lang="en-US" altLang="zh-CN"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8EE8F62-5418-4374-8346-23768256C78B}" type="slidenum">
              <a:rPr lang="en-US" altLang="zh-CN"/>
              <a:pPr>
                <a:defRPr/>
              </a:pPr>
              <a:t>12</a:t>
            </a:fld>
            <a:endParaRPr lang="en-US" altLang="zh-CN"/>
          </a:p>
        </p:txBody>
      </p:sp>
      <p:sp>
        <p:nvSpPr>
          <p:cNvPr id="1026" name="Rectangle 2"/>
          <p:cNvSpPr>
            <a:spLocks noGrp="1" noChangeArrowheads="1"/>
          </p:cNvSpPr>
          <p:nvPr>
            <p:ph type="title"/>
          </p:nvPr>
        </p:nvSpPr>
        <p:spPr/>
        <p:txBody>
          <a:bodyPr/>
          <a:lstStyle/>
          <a:p>
            <a:pPr eaLnBrk="1" hangingPunct="1">
              <a:defRPr/>
            </a:pPr>
            <a:r>
              <a:rPr lang="zh-CN" altLang="en-US" sz="3075" dirty="0" smtClean="0">
                <a:latin typeface="宋体" charset="-122"/>
              </a:rPr>
              <a:t>泛</a:t>
            </a:r>
            <a:r>
              <a:rPr lang="zh-CN" altLang="en-US" sz="3075" dirty="0">
                <a:latin typeface="宋体" charset="-122"/>
              </a:rPr>
              <a:t>型类</a:t>
            </a:r>
          </a:p>
        </p:txBody>
      </p:sp>
      <p:sp>
        <p:nvSpPr>
          <p:cNvPr id="54276" name="Rectangle 3"/>
          <p:cNvSpPr>
            <a:spLocks noGrp="1" noChangeArrowheads="1"/>
          </p:cNvSpPr>
          <p:nvPr>
            <p:ph type="body" idx="1"/>
          </p:nvPr>
        </p:nvSpPr>
        <p:spPr>
          <a:xfrm>
            <a:off x="685800" y="1497013"/>
            <a:ext cx="7772400" cy="4114800"/>
          </a:xfrm>
        </p:spPr>
        <p:txBody>
          <a:bodyPr/>
          <a:lstStyle/>
          <a:p>
            <a:pPr eaLnBrk="1" hangingPunct="1">
              <a:buFont typeface="Wingdings 3" panose="05040102010807070707" pitchFamily="18" charset="2"/>
              <a:buNone/>
            </a:pPr>
            <a:r>
              <a:rPr lang="en-US" altLang="zh-CN" b="1" smtClean="0">
                <a:solidFill>
                  <a:srgbClr val="000000"/>
                </a:solidFill>
                <a:latin typeface="Courier New" panose="02070309020205020404" pitchFamily="49" charset="0"/>
                <a:cs typeface="Courier New" panose="02070309020205020404" pitchFamily="49" charset="0"/>
              </a:rPr>
              <a:t>public class GenericTest </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public static void main(String[] args) </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Box&lt;</a:t>
            </a:r>
            <a:r>
              <a:rPr lang="en-US" altLang="zh-CN" b="1" smtClean="0">
                <a:solidFill>
                  <a:srgbClr val="C00000"/>
                </a:solidFill>
                <a:latin typeface="Courier New" panose="02070309020205020404" pitchFamily="49" charset="0"/>
                <a:cs typeface="Courier New" panose="02070309020205020404" pitchFamily="49" charset="0"/>
              </a:rPr>
              <a:t>String</a:t>
            </a:r>
            <a:r>
              <a:rPr lang="en-US" altLang="zh-CN" b="1" smtClean="0">
                <a:solidFill>
                  <a:srgbClr val="000000"/>
                </a:solidFill>
                <a:latin typeface="Courier New" panose="02070309020205020404" pitchFamily="49" charset="0"/>
                <a:cs typeface="Courier New" panose="02070309020205020404" pitchFamily="49" charset="0"/>
              </a:rPr>
              <a:t>&gt; b = new Box&lt;</a:t>
            </a:r>
            <a:r>
              <a:rPr lang="en-US" altLang="zh-CN" b="1" smtClean="0">
                <a:solidFill>
                  <a:srgbClr val="C00000"/>
                </a:solidFill>
                <a:latin typeface="Courier New" panose="02070309020205020404" pitchFamily="49" charset="0"/>
                <a:cs typeface="Courier New" panose="02070309020205020404" pitchFamily="49" charset="0"/>
              </a:rPr>
              <a:t>String</a:t>
            </a:r>
            <a:r>
              <a:rPr lang="en-US" altLang="zh-CN" b="1" smtClean="0">
                <a:solidFill>
                  <a:srgbClr val="000000"/>
                </a:solidFill>
                <a:latin typeface="Courier New" panose="02070309020205020404" pitchFamily="49" charset="0"/>
                <a:cs typeface="Courier New" panose="02070309020205020404" pitchFamily="49" charset="0"/>
              </a:rPr>
              <a:t>&gt;( );</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b.set("Hello!");</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String s = b.get();</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System.</a:t>
            </a:r>
            <a:r>
              <a:rPr lang="en-US" altLang="zh-CN" b="1" i="1" smtClean="0">
                <a:solidFill>
                  <a:srgbClr val="000000"/>
                </a:solidFill>
                <a:latin typeface="Courier New" panose="02070309020205020404" pitchFamily="49" charset="0"/>
                <a:cs typeface="Courier New" panose="02070309020205020404" pitchFamily="49" charset="0"/>
              </a:rPr>
              <a:t>out</a:t>
            </a:r>
            <a:r>
              <a:rPr lang="en-US" altLang="zh-CN" b="1" smtClean="0">
                <a:solidFill>
                  <a:srgbClr val="000000"/>
                </a:solidFill>
                <a:latin typeface="Courier New" panose="02070309020205020404" pitchFamily="49" charset="0"/>
                <a:cs typeface="Courier New" panose="02070309020205020404" pitchFamily="49" charset="0"/>
              </a:rPr>
              <a:t>.println(s);</a:t>
            </a:r>
            <a:endParaRPr lang="en-US" altLang="zh-CN" b="1" smtClean="0"/>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a:t>
            </a:r>
            <a:r>
              <a:rPr lang="en-US" altLang="zh-CN" b="1" smtClean="0">
                <a:solidFill>
                  <a:srgbClr val="FF0000"/>
                </a:solidFill>
                <a:latin typeface="Courier New" panose="02070309020205020404" pitchFamily="49" charset="0"/>
                <a:cs typeface="Courier New" panose="02070309020205020404" pitchFamily="49" charset="0"/>
              </a:rPr>
              <a:t>//b.set(new Integer(22));</a:t>
            </a:r>
            <a:endParaRPr lang="en-US" altLang="zh-CN" b="1" smtClean="0">
              <a:solidFill>
                <a:srgbClr val="FF0000"/>
              </a:solidFill>
            </a:endParaRPr>
          </a:p>
          <a:p>
            <a:pPr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	}</a:t>
            </a:r>
            <a:endParaRPr lang="en-US" altLang="zh-CN" b="1" smtClean="0"/>
          </a:p>
          <a:p>
            <a:pPr algn="just" eaLnBrk="1" hangingPunct="1">
              <a:buFont typeface="Wingdings" panose="05000000000000000000" pitchFamily="2" charset="2"/>
              <a:buNone/>
            </a:pPr>
            <a:r>
              <a:rPr lang="en-US" altLang="zh-CN" b="1" smtClean="0">
                <a:solidFill>
                  <a:srgbClr val="000000"/>
                </a:solidFill>
                <a:latin typeface="Courier New" panose="02070309020205020404" pitchFamily="49" charset="0"/>
                <a:cs typeface="Courier New" panose="02070309020205020404" pitchFamily="49" charset="0"/>
              </a:rPr>
              <a:t>}</a:t>
            </a:r>
            <a:endParaRPr lang="en-US" altLang="zh-CN" b="1" smtClean="0"/>
          </a:p>
          <a:p>
            <a:pPr eaLnBrk="1" hangingPunct="1">
              <a:buFont typeface="Wingdings" panose="05000000000000000000" pitchFamily="2" charset="2"/>
              <a:buNone/>
            </a:pPr>
            <a:endParaRPr lang="en-US" altLang="zh-CN" sz="1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4E04F31-0156-47C1-AAC5-F155B2FA33A3}" type="slidenum">
              <a:rPr lang="en-US" altLang="zh-CN"/>
              <a:pPr>
                <a:defRPr/>
              </a:pPr>
              <a:t>13</a:t>
            </a:fld>
            <a:endParaRPr lang="en-US" altLang="zh-CN"/>
          </a:p>
        </p:txBody>
      </p:sp>
      <p:sp>
        <p:nvSpPr>
          <p:cNvPr id="12290" name="Rectangle 2"/>
          <p:cNvSpPr>
            <a:spLocks noGrp="1" noChangeArrowheads="1"/>
          </p:cNvSpPr>
          <p:nvPr>
            <p:ph type="title"/>
          </p:nvPr>
        </p:nvSpPr>
        <p:spPr/>
        <p:txBody>
          <a:bodyPr/>
          <a:lstStyle/>
          <a:p>
            <a:pPr eaLnBrk="1" hangingPunct="1">
              <a:defRPr/>
            </a:pPr>
            <a:r>
              <a:rPr lang="zh-CN" altLang="en-US" sz="3075" dirty="0" smtClean="0">
                <a:latin typeface="宋体" charset="-122"/>
              </a:rPr>
              <a:t>泛</a:t>
            </a:r>
            <a:r>
              <a:rPr lang="zh-CN" altLang="en-US" sz="3075" dirty="0">
                <a:latin typeface="宋体" charset="-122"/>
              </a:rPr>
              <a:t>型类</a:t>
            </a:r>
          </a:p>
        </p:txBody>
      </p:sp>
      <p:sp>
        <p:nvSpPr>
          <p:cNvPr id="55300" name="Rectangle 3"/>
          <p:cNvSpPr>
            <a:spLocks noGrp="1" noChangeArrowheads="1"/>
          </p:cNvSpPr>
          <p:nvPr>
            <p:ph type="body" idx="1"/>
          </p:nvPr>
        </p:nvSpPr>
        <p:spPr>
          <a:xfrm>
            <a:off x="784225" y="1544513"/>
            <a:ext cx="8229600" cy="4525962"/>
          </a:xfrm>
        </p:spPr>
        <p:txBody>
          <a:bodyPr/>
          <a:lstStyle/>
          <a:p>
            <a:pPr eaLnBrk="1" hangingPunct="1">
              <a:buFont typeface="Wingdings 3" panose="05040102010807070707" pitchFamily="18" charset="2"/>
              <a:buNone/>
            </a:pPr>
            <a:r>
              <a:rPr lang="en-US" altLang="zh-CN" b="1" dirty="0" smtClean="0">
                <a:solidFill>
                  <a:srgbClr val="000000"/>
                </a:solidFill>
                <a:latin typeface="Courier New" panose="02070309020205020404" pitchFamily="49" charset="0"/>
                <a:cs typeface="Courier New" panose="02070309020205020404" pitchFamily="49" charset="0"/>
              </a:rPr>
              <a:t>public class </a:t>
            </a:r>
            <a:r>
              <a:rPr lang="en-US" altLang="zh-CN" b="1" dirty="0" err="1" smtClean="0">
                <a:solidFill>
                  <a:srgbClr val="000000"/>
                </a:solidFill>
                <a:latin typeface="Courier New" panose="02070309020205020404" pitchFamily="49" charset="0"/>
                <a:cs typeface="Courier New" panose="02070309020205020404" pitchFamily="49" charset="0"/>
              </a:rPr>
              <a:t>GenericTest</a:t>
            </a:r>
            <a:r>
              <a:rPr lang="en-US" altLang="zh-CN" b="1" dirty="0" smtClean="0">
                <a:solidFill>
                  <a:srgbClr val="000000"/>
                </a:solidFill>
                <a:latin typeface="Courier New" panose="02070309020205020404" pitchFamily="49" charset="0"/>
                <a:cs typeface="Courier New" panose="02070309020205020404" pitchFamily="49" charset="0"/>
              </a:rPr>
              <a:t> </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	public static void main(String[] </a:t>
            </a:r>
            <a:r>
              <a:rPr lang="en-US" altLang="zh-CN" b="1" dirty="0" err="1" smtClean="0">
                <a:solidFill>
                  <a:srgbClr val="000000"/>
                </a:solidFill>
                <a:latin typeface="Courier New" panose="02070309020205020404" pitchFamily="49" charset="0"/>
                <a:cs typeface="Courier New" panose="02070309020205020404" pitchFamily="49" charset="0"/>
              </a:rPr>
              <a:t>args</a:t>
            </a:r>
            <a:r>
              <a:rPr lang="en-US" altLang="zh-CN" b="1" dirty="0" smtClean="0">
                <a:solidFill>
                  <a:srgbClr val="000000"/>
                </a:solidFill>
                <a:latin typeface="Courier New" panose="02070309020205020404" pitchFamily="49" charset="0"/>
                <a:cs typeface="Courier New" panose="02070309020205020404" pitchFamily="49" charset="0"/>
              </a:rPr>
              <a:t>) </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  {</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	Box&lt;</a:t>
            </a:r>
            <a:r>
              <a:rPr lang="en-US" altLang="zh-CN" b="1" dirty="0" smtClean="0">
                <a:solidFill>
                  <a:srgbClr val="C00000"/>
                </a:solidFill>
                <a:latin typeface="Courier New" panose="02070309020205020404" pitchFamily="49" charset="0"/>
                <a:cs typeface="Courier New" panose="02070309020205020404" pitchFamily="49" charset="0"/>
              </a:rPr>
              <a:t>Integer</a:t>
            </a:r>
            <a:r>
              <a:rPr lang="en-US" altLang="zh-CN" b="1" dirty="0" smtClean="0">
                <a:solidFill>
                  <a:srgbClr val="000000"/>
                </a:solidFill>
                <a:latin typeface="Courier New" panose="02070309020205020404" pitchFamily="49" charset="0"/>
                <a:cs typeface="Courier New" panose="02070309020205020404" pitchFamily="49" charset="0"/>
              </a:rPr>
              <a:t>&gt; d = new Box&lt;</a:t>
            </a:r>
            <a:r>
              <a:rPr lang="en-US" altLang="zh-CN" b="1" dirty="0" smtClean="0">
                <a:solidFill>
                  <a:srgbClr val="C00000"/>
                </a:solidFill>
                <a:latin typeface="Courier New" panose="02070309020205020404" pitchFamily="49" charset="0"/>
                <a:cs typeface="Courier New" panose="02070309020205020404" pitchFamily="49" charset="0"/>
              </a:rPr>
              <a:t>Integer</a:t>
            </a:r>
            <a:r>
              <a:rPr lang="en-US" altLang="zh-CN" b="1" dirty="0" smtClean="0">
                <a:solidFill>
                  <a:srgbClr val="000000"/>
                </a:solidFill>
                <a:latin typeface="Courier New" panose="02070309020205020404" pitchFamily="49" charset="0"/>
                <a:cs typeface="Courier New" panose="02070309020205020404" pitchFamily="49" charset="0"/>
              </a:rPr>
              <a:t>&gt;( );</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	</a:t>
            </a:r>
            <a:r>
              <a:rPr lang="en-US" altLang="zh-CN" b="1" dirty="0" err="1" smtClean="0">
                <a:solidFill>
                  <a:srgbClr val="000000"/>
                </a:solidFill>
                <a:latin typeface="Courier New" panose="02070309020205020404" pitchFamily="49" charset="0"/>
                <a:cs typeface="Courier New" panose="02070309020205020404" pitchFamily="49" charset="0"/>
              </a:rPr>
              <a:t>d.set</a:t>
            </a:r>
            <a:r>
              <a:rPr lang="en-US" altLang="zh-CN" b="1" dirty="0" smtClean="0">
                <a:solidFill>
                  <a:srgbClr val="000000"/>
                </a:solidFill>
                <a:latin typeface="Courier New" panose="02070309020205020404" pitchFamily="49" charset="0"/>
                <a:cs typeface="Courier New" panose="02070309020205020404" pitchFamily="49" charset="0"/>
              </a:rPr>
              <a:t>(new Integer(35));</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	Integer </a:t>
            </a:r>
            <a:r>
              <a:rPr lang="en-US" altLang="zh-CN" b="1" dirty="0" err="1" smtClean="0">
                <a:solidFill>
                  <a:srgbClr val="000000"/>
                </a:solidFill>
                <a:latin typeface="Courier New" panose="02070309020205020404" pitchFamily="49" charset="0"/>
                <a:cs typeface="Courier New" panose="02070309020205020404" pitchFamily="49" charset="0"/>
              </a:rPr>
              <a:t>i</a:t>
            </a:r>
            <a:r>
              <a:rPr lang="en-US" altLang="zh-CN" b="1" dirty="0" smtClean="0">
                <a:solidFill>
                  <a:srgbClr val="000000"/>
                </a:solidFill>
                <a:latin typeface="Courier New" panose="02070309020205020404" pitchFamily="49" charset="0"/>
                <a:cs typeface="Courier New" panose="02070309020205020404" pitchFamily="49" charset="0"/>
              </a:rPr>
              <a:t> = </a:t>
            </a:r>
            <a:r>
              <a:rPr lang="en-US" altLang="zh-CN" b="1" dirty="0" err="1" smtClean="0">
                <a:solidFill>
                  <a:srgbClr val="000000"/>
                </a:solidFill>
                <a:latin typeface="Courier New" panose="02070309020205020404" pitchFamily="49" charset="0"/>
                <a:cs typeface="Courier New" panose="02070309020205020404" pitchFamily="49" charset="0"/>
              </a:rPr>
              <a:t>d.get</a:t>
            </a:r>
            <a:r>
              <a:rPr lang="en-US" altLang="zh-CN" b="1" dirty="0" smtClean="0">
                <a:solidFill>
                  <a:srgbClr val="000000"/>
                </a:solidFill>
                <a:latin typeface="Courier New" panose="02070309020205020404" pitchFamily="49" charset="0"/>
                <a:cs typeface="Courier New" panose="02070309020205020404" pitchFamily="49" charset="0"/>
              </a:rPr>
              <a:t>();</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	</a:t>
            </a:r>
            <a:r>
              <a:rPr lang="en-US" altLang="zh-CN" b="1" dirty="0" err="1" smtClean="0">
                <a:solidFill>
                  <a:srgbClr val="000000"/>
                </a:solidFill>
                <a:latin typeface="Courier New" panose="02070309020205020404" pitchFamily="49" charset="0"/>
                <a:cs typeface="Courier New" panose="02070309020205020404" pitchFamily="49" charset="0"/>
              </a:rPr>
              <a:t>System.</a:t>
            </a:r>
            <a:r>
              <a:rPr lang="en-US" altLang="zh-CN" b="1" i="1" dirty="0" err="1" smtClean="0">
                <a:solidFill>
                  <a:srgbClr val="000000"/>
                </a:solidFill>
                <a:latin typeface="Courier New" panose="02070309020205020404" pitchFamily="49" charset="0"/>
                <a:cs typeface="Courier New" panose="02070309020205020404" pitchFamily="49" charset="0"/>
              </a:rPr>
              <a:t>out</a:t>
            </a:r>
            <a:r>
              <a:rPr lang="en-US" altLang="zh-CN" b="1" dirty="0" err="1" smtClean="0">
                <a:solidFill>
                  <a:srgbClr val="000000"/>
                </a:solidFill>
                <a:latin typeface="Courier New" panose="02070309020205020404" pitchFamily="49" charset="0"/>
                <a:cs typeface="Courier New" panose="02070309020205020404" pitchFamily="49" charset="0"/>
              </a:rPr>
              <a:t>.println</a:t>
            </a:r>
            <a:r>
              <a:rPr lang="en-US" altLang="zh-CN" b="1" dirty="0" smtClean="0">
                <a:solidFill>
                  <a:srgbClr val="000000"/>
                </a:solidFill>
                <a:latin typeface="Courier New" panose="02070309020205020404" pitchFamily="49" charset="0"/>
                <a:cs typeface="Courier New" panose="02070309020205020404" pitchFamily="49" charset="0"/>
              </a:rPr>
              <a:t>(</a:t>
            </a:r>
            <a:r>
              <a:rPr lang="en-US" altLang="zh-CN" b="1" dirty="0" err="1" smtClean="0">
                <a:solidFill>
                  <a:srgbClr val="000000"/>
                </a:solidFill>
                <a:latin typeface="Courier New" panose="02070309020205020404" pitchFamily="49" charset="0"/>
                <a:cs typeface="Courier New" panose="02070309020205020404" pitchFamily="49" charset="0"/>
              </a:rPr>
              <a:t>i</a:t>
            </a:r>
            <a:r>
              <a:rPr lang="en-US" altLang="zh-CN" b="1" dirty="0" smtClean="0">
                <a:solidFill>
                  <a:srgbClr val="000000"/>
                </a:solidFill>
                <a:latin typeface="Courier New" panose="02070309020205020404" pitchFamily="49" charset="0"/>
                <a:cs typeface="Courier New" panose="02070309020205020404" pitchFamily="49" charset="0"/>
              </a:rPr>
              <a:t>); //</a:t>
            </a:r>
            <a:r>
              <a:rPr lang="en-US" altLang="zh-CN" b="1" dirty="0" err="1" smtClean="0">
                <a:solidFill>
                  <a:srgbClr val="000000"/>
                </a:solidFill>
                <a:latin typeface="Courier New" panose="02070309020205020404" pitchFamily="49" charset="0"/>
                <a:cs typeface="Courier New" panose="02070309020205020404" pitchFamily="49" charset="0"/>
              </a:rPr>
              <a:t>i</a:t>
            </a:r>
            <a:r>
              <a:rPr lang="zh-CN" altLang="en-US" b="1" dirty="0" smtClean="0">
                <a:solidFill>
                  <a:srgbClr val="000000"/>
                </a:solidFill>
                <a:latin typeface="宋体" panose="02010600030101010101" pitchFamily="2" charset="-122"/>
              </a:rPr>
              <a:t>自动解包后输出</a:t>
            </a:r>
            <a:endParaRPr lang="en-US" altLang="zh-CN" b="1" dirty="0" smtClean="0">
              <a:solidFill>
                <a:srgbClr val="000000"/>
              </a:solidFill>
              <a:latin typeface="宋体" panose="02010600030101010101" pitchFamily="2" charset="-122"/>
            </a:endParaRPr>
          </a:p>
          <a:p>
            <a:pPr eaLnBrk="1" hangingPunct="1">
              <a:buFont typeface="Wingdings 3" panose="05040102010807070707" pitchFamily="18" charset="2"/>
              <a:buNone/>
            </a:pPr>
            <a:r>
              <a:rPr lang="en-US" altLang="zh-CN" b="1" dirty="0" smtClean="0">
                <a:solidFill>
                  <a:srgbClr val="FF0000"/>
                </a:solidFill>
                <a:latin typeface="Courier New" panose="02070309020205020404" pitchFamily="49" charset="0"/>
                <a:cs typeface="Courier New" panose="02070309020205020404" pitchFamily="49" charset="0"/>
              </a:rPr>
              <a:t>//</a:t>
            </a:r>
            <a:r>
              <a:rPr lang="en-US" altLang="zh-CN" b="1" dirty="0" err="1" smtClean="0">
                <a:solidFill>
                  <a:srgbClr val="FF0000"/>
                </a:solidFill>
                <a:latin typeface="Courier New" panose="02070309020205020404" pitchFamily="49" charset="0"/>
                <a:cs typeface="Courier New" panose="02070309020205020404" pitchFamily="49" charset="0"/>
              </a:rPr>
              <a:t>d.set</a:t>
            </a:r>
            <a:r>
              <a:rPr lang="en-US" altLang="zh-CN" b="1" dirty="0" smtClean="0">
                <a:solidFill>
                  <a:srgbClr val="FF0000"/>
                </a:solidFill>
                <a:latin typeface="Courier New" panose="02070309020205020404" pitchFamily="49" charset="0"/>
                <a:cs typeface="Courier New" panose="02070309020205020404" pitchFamily="49" charset="0"/>
              </a:rPr>
              <a:t>(new String(”22”));</a:t>
            </a:r>
            <a:endParaRPr lang="zh-CN" altLang="en-US" b="1" dirty="0" smtClean="0"/>
          </a:p>
          <a:p>
            <a:pPr eaLnBrk="1" hangingPunct="1">
              <a:buFont typeface="Wingdings" panose="05000000000000000000" pitchFamily="2" charset="2"/>
              <a:buNone/>
            </a:pPr>
            <a:r>
              <a:rPr lang="zh-CN" altLang="en-US" b="1" dirty="0" smtClean="0">
                <a:solidFill>
                  <a:srgbClr val="000000"/>
                </a:solidFill>
                <a:latin typeface="Courier New" panose="02070309020205020404" pitchFamily="49" charset="0"/>
                <a:cs typeface="Courier New" panose="02070309020205020404" pitchFamily="49" charset="0"/>
              </a:rPr>
              <a:t>	</a:t>
            </a:r>
            <a:r>
              <a:rPr lang="en-US" altLang="zh-CN" b="1" dirty="0" smtClean="0">
                <a:solidFill>
                  <a:srgbClr val="000000"/>
                </a:solidFill>
                <a:latin typeface="Courier New" panose="02070309020205020404" pitchFamily="49" charset="0"/>
                <a:cs typeface="Courier New" panose="02070309020205020404" pitchFamily="49" charset="0"/>
              </a:rPr>
              <a:t>}</a:t>
            </a:r>
            <a:endParaRPr lang="en-US" altLang="zh-CN" b="1" dirty="0" smtClean="0"/>
          </a:p>
          <a:p>
            <a:pPr eaLnBrk="1" hangingPunct="1">
              <a:buFont typeface="Wingdings" panose="05000000000000000000" pitchFamily="2" charset="2"/>
              <a:buNone/>
            </a:pPr>
            <a:r>
              <a:rPr lang="en-US" altLang="zh-CN" b="1" dirty="0" smtClean="0">
                <a:solidFill>
                  <a:srgbClr val="000000"/>
                </a:solidFill>
                <a:latin typeface="Courier New" panose="02070309020205020404" pitchFamily="49" charset="0"/>
                <a:cs typeface="Courier New" panose="02070309020205020404" pitchFamily="49" charset="0"/>
              </a:rPr>
              <a:t>}</a:t>
            </a:r>
            <a:endParaRPr lang="en-US" altLang="zh-CN"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6533A2B-9D1B-42A5-AB2E-9D388A18B180}" type="slidenum">
              <a:rPr lang="en-US" altLang="zh-CN"/>
              <a:pPr>
                <a:defRPr/>
              </a:pPr>
              <a:t>14</a:t>
            </a:fld>
            <a:endParaRPr lang="en-US" altLang="zh-CN"/>
          </a:p>
        </p:txBody>
      </p:sp>
      <p:sp>
        <p:nvSpPr>
          <p:cNvPr id="16386" name="Rectangle 2"/>
          <p:cNvSpPr>
            <a:spLocks noGrp="1" noChangeArrowheads="1"/>
          </p:cNvSpPr>
          <p:nvPr>
            <p:ph type="title"/>
          </p:nvPr>
        </p:nvSpPr>
        <p:spPr/>
        <p:txBody>
          <a:bodyPr/>
          <a:lstStyle/>
          <a:p>
            <a:pPr eaLnBrk="1" hangingPunct="1">
              <a:defRPr/>
            </a:pPr>
            <a:r>
              <a:rPr lang="zh-CN" altLang="en-US" sz="3075" dirty="0" smtClean="0"/>
              <a:t>泛</a:t>
            </a:r>
            <a:r>
              <a:rPr lang="zh-CN" altLang="en-US" sz="3075" dirty="0"/>
              <a:t>型方法 </a:t>
            </a:r>
          </a:p>
        </p:txBody>
      </p:sp>
      <p:sp>
        <p:nvSpPr>
          <p:cNvPr id="56324" name="Rectangle 3"/>
          <p:cNvSpPr>
            <a:spLocks noGrp="1" noChangeArrowheads="1"/>
          </p:cNvSpPr>
          <p:nvPr>
            <p:ph type="body" idx="1"/>
          </p:nvPr>
        </p:nvSpPr>
        <p:spPr>
          <a:xfrm>
            <a:off x="684213" y="1268413"/>
            <a:ext cx="7772400" cy="4114800"/>
          </a:xfrm>
        </p:spPr>
        <p:txBody>
          <a:bodyPr/>
          <a:lstStyle/>
          <a:p>
            <a:pPr eaLnBrk="1" hangingPunct="1"/>
            <a:r>
              <a:rPr lang="zh-CN" altLang="en-US" sz="2400" smtClean="0"/>
              <a:t>泛型方法是在方法的定义中使用类型变量。</a:t>
            </a:r>
          </a:p>
          <a:p>
            <a:pPr eaLnBrk="1" hangingPunct="1"/>
            <a:r>
              <a:rPr lang="zh-CN" altLang="en-US" sz="2400" smtClean="0"/>
              <a:t>定义求数组的中间元素的泛型方法，并求</a:t>
            </a:r>
            <a:r>
              <a:rPr lang="en-US" altLang="zh-CN" sz="2400" smtClean="0"/>
              <a:t>String</a:t>
            </a:r>
            <a:r>
              <a:rPr lang="zh-CN" altLang="en-US" sz="2400" smtClean="0"/>
              <a:t>和</a:t>
            </a:r>
            <a:r>
              <a:rPr lang="en-US" altLang="zh-CN" sz="2400" smtClean="0"/>
              <a:t>Integer</a:t>
            </a:r>
            <a:r>
              <a:rPr lang="zh-CN" altLang="en-US" sz="2400" smtClean="0"/>
              <a:t>数组的中间元素。</a:t>
            </a:r>
          </a:p>
          <a:p>
            <a:pPr eaLnBrk="1" hangingPunct="1">
              <a:buFont typeface="Wingdings" panose="05000000000000000000" pitchFamily="2" charset="2"/>
              <a:buNone/>
            </a:pPr>
            <a:r>
              <a:rPr lang="en-US" altLang="zh-CN" sz="1800" smtClean="0"/>
              <a:t>class ArrayGen</a:t>
            </a:r>
          </a:p>
          <a:p>
            <a:pPr eaLnBrk="1" hangingPunct="1">
              <a:buFont typeface="Wingdings" panose="05000000000000000000" pitchFamily="2" charset="2"/>
              <a:buNone/>
            </a:pPr>
            <a:r>
              <a:rPr lang="en-US" altLang="zh-CN" sz="1800" smtClean="0"/>
              <a:t>{</a:t>
            </a:r>
          </a:p>
          <a:p>
            <a:pPr eaLnBrk="1" hangingPunct="1">
              <a:buFont typeface="Wingdings" panose="05000000000000000000" pitchFamily="2" charset="2"/>
              <a:buNone/>
            </a:pPr>
            <a:r>
              <a:rPr lang="en-US" altLang="zh-CN" sz="1800" smtClean="0"/>
              <a:t>	public static </a:t>
            </a:r>
            <a:r>
              <a:rPr lang="en-US" altLang="zh-CN" sz="1800" smtClean="0">
                <a:solidFill>
                  <a:srgbClr val="C00000"/>
                </a:solidFill>
              </a:rPr>
              <a:t>&lt;T&gt;</a:t>
            </a:r>
            <a:r>
              <a:rPr lang="en-US" altLang="zh-CN" sz="1800" smtClean="0"/>
              <a:t> </a:t>
            </a:r>
            <a:r>
              <a:rPr lang="en-US" altLang="zh-CN" sz="1800" smtClean="0">
                <a:solidFill>
                  <a:srgbClr val="C00000"/>
                </a:solidFill>
              </a:rPr>
              <a:t>T</a:t>
            </a:r>
            <a:r>
              <a:rPr lang="en-US" altLang="zh-CN" sz="1800" smtClean="0"/>
              <a:t> getMiddle(</a:t>
            </a:r>
            <a:r>
              <a:rPr lang="en-US" altLang="zh-CN" sz="1800" smtClean="0">
                <a:solidFill>
                  <a:srgbClr val="C00000"/>
                </a:solidFill>
              </a:rPr>
              <a:t>T[] t</a:t>
            </a:r>
            <a:r>
              <a:rPr lang="en-US" altLang="zh-CN" sz="1800" smtClean="0"/>
              <a:t>)</a:t>
            </a:r>
          </a:p>
          <a:p>
            <a:pPr eaLnBrk="1" hangingPunct="1">
              <a:buFont typeface="Wingdings" panose="05000000000000000000" pitchFamily="2" charset="2"/>
              <a:buNone/>
            </a:pPr>
            <a:r>
              <a:rPr lang="en-US" altLang="zh-CN" sz="1800" smtClean="0"/>
              <a:t>    {</a:t>
            </a:r>
          </a:p>
          <a:p>
            <a:pPr eaLnBrk="1" hangingPunct="1">
              <a:buFont typeface="Wingdings" panose="05000000000000000000" pitchFamily="2" charset="2"/>
              <a:buNone/>
            </a:pPr>
            <a:r>
              <a:rPr lang="en-US" altLang="zh-CN" sz="1800" smtClean="0"/>
              <a:t>		return t[t.length/2];</a:t>
            </a:r>
          </a:p>
          <a:p>
            <a:pPr eaLnBrk="1" hangingPunct="1">
              <a:buFont typeface="Wingdings" panose="05000000000000000000" pitchFamily="2" charset="2"/>
              <a:buNone/>
            </a:pPr>
            <a:r>
              <a:rPr lang="en-US" altLang="zh-CN" sz="1800" smtClean="0"/>
              <a:t>	}</a:t>
            </a:r>
          </a:p>
          <a:p>
            <a:pPr eaLnBrk="1" hangingPunct="1">
              <a:buFont typeface="Wingdings" panose="05000000000000000000" pitchFamily="2" charset="2"/>
              <a:buNone/>
            </a:pPr>
            <a:r>
              <a:rPr lang="en-US" altLang="zh-CN" sz="180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B1A6FF7-E01C-4CF9-91EA-78D81D03D97B}" type="slidenum">
              <a:rPr lang="en-US" altLang="zh-CN"/>
              <a:pPr>
                <a:defRPr/>
              </a:pPr>
              <a:t>15</a:t>
            </a:fld>
            <a:endParaRPr lang="en-US" altLang="zh-CN"/>
          </a:p>
        </p:txBody>
      </p:sp>
      <p:sp>
        <p:nvSpPr>
          <p:cNvPr id="17410" name="Rectangle 2"/>
          <p:cNvSpPr>
            <a:spLocks noGrp="1" noChangeArrowheads="1"/>
          </p:cNvSpPr>
          <p:nvPr>
            <p:ph type="title"/>
          </p:nvPr>
        </p:nvSpPr>
        <p:spPr/>
        <p:txBody>
          <a:bodyPr/>
          <a:lstStyle/>
          <a:p>
            <a:pPr eaLnBrk="1" hangingPunct="1">
              <a:defRPr/>
            </a:pPr>
            <a:r>
              <a:rPr lang="zh-CN" altLang="en-US" sz="3075" dirty="0" smtClean="0"/>
              <a:t>泛</a:t>
            </a:r>
            <a:r>
              <a:rPr lang="zh-CN" altLang="en-US" sz="3075" dirty="0"/>
              <a:t>型方法</a:t>
            </a:r>
          </a:p>
        </p:txBody>
      </p:sp>
      <p:sp>
        <p:nvSpPr>
          <p:cNvPr id="57348" name="Rectangle 3"/>
          <p:cNvSpPr>
            <a:spLocks noGrp="1" noChangeArrowheads="1"/>
          </p:cNvSpPr>
          <p:nvPr>
            <p:ph type="body" idx="1"/>
          </p:nvPr>
        </p:nvSpPr>
        <p:spPr>
          <a:xfrm>
            <a:off x="468313" y="1412875"/>
            <a:ext cx="8059737" cy="4762500"/>
          </a:xfrm>
        </p:spPr>
        <p:txBody>
          <a:bodyPr/>
          <a:lstStyle/>
          <a:p>
            <a:pPr eaLnBrk="1" hangingPunct="1">
              <a:lnSpc>
                <a:spcPct val="80000"/>
              </a:lnSpc>
              <a:buFont typeface="Wingdings 3" panose="05040102010807070707" pitchFamily="18" charset="2"/>
              <a:buNone/>
            </a:pPr>
            <a:r>
              <a:rPr lang="en-US" altLang="zh-CN" smtClean="0"/>
              <a:t>public class </a:t>
            </a:r>
            <a:r>
              <a:rPr lang="en-US" altLang="zh-CN" smtClean="0">
                <a:solidFill>
                  <a:srgbClr val="000000"/>
                </a:solidFill>
                <a:latin typeface="Courier New" panose="02070309020205020404" pitchFamily="49" charset="0"/>
                <a:cs typeface="Courier New" panose="02070309020205020404" pitchFamily="49" charset="0"/>
              </a:rPr>
              <a:t>GenericClass</a:t>
            </a:r>
            <a:r>
              <a:rPr lang="en-US" altLang="zh-CN" smtClean="0"/>
              <a:t> </a:t>
            </a:r>
          </a:p>
          <a:p>
            <a:pPr eaLnBrk="1" hangingPunct="1">
              <a:lnSpc>
                <a:spcPct val="80000"/>
              </a:lnSpc>
              <a:buFont typeface="Wingdings" panose="05000000000000000000" pitchFamily="2" charset="2"/>
              <a:buNone/>
            </a:pPr>
            <a:r>
              <a:rPr lang="en-US" altLang="zh-CN" smtClean="0"/>
              <a:t>{</a:t>
            </a:r>
          </a:p>
          <a:p>
            <a:pPr eaLnBrk="1" hangingPunct="1">
              <a:lnSpc>
                <a:spcPct val="80000"/>
              </a:lnSpc>
              <a:buFont typeface="Wingdings" panose="05000000000000000000" pitchFamily="2" charset="2"/>
              <a:buNone/>
            </a:pPr>
            <a:r>
              <a:rPr lang="en-US" altLang="zh-CN" smtClean="0"/>
              <a:t>	public static void main(String[] args) </a:t>
            </a:r>
          </a:p>
          <a:p>
            <a:pPr eaLnBrk="1" hangingPunct="1">
              <a:lnSpc>
                <a:spcPct val="80000"/>
              </a:lnSpc>
              <a:buFont typeface="Wingdings" panose="05000000000000000000" pitchFamily="2" charset="2"/>
              <a:buNone/>
            </a:pPr>
            <a:r>
              <a:rPr lang="en-US" altLang="zh-CN" smtClean="0"/>
              <a:t>     {</a:t>
            </a:r>
          </a:p>
          <a:p>
            <a:pPr eaLnBrk="1" hangingPunct="1">
              <a:lnSpc>
                <a:spcPct val="80000"/>
              </a:lnSpc>
              <a:buFont typeface="Wingdings" panose="05000000000000000000" pitchFamily="2" charset="2"/>
              <a:buNone/>
            </a:pPr>
            <a:r>
              <a:rPr lang="en-US" altLang="zh-CN" smtClean="0"/>
              <a:t>		String s[] = {"we","are","studying","Java","language!"};</a:t>
            </a:r>
          </a:p>
          <a:p>
            <a:pPr eaLnBrk="1" hangingPunct="1">
              <a:lnSpc>
                <a:spcPct val="80000"/>
              </a:lnSpc>
              <a:buFont typeface="Wingdings" panose="05000000000000000000" pitchFamily="2" charset="2"/>
              <a:buNone/>
            </a:pPr>
            <a:r>
              <a:rPr lang="en-US" altLang="zh-CN" smtClean="0"/>
              <a:t>		String middle1 = ArrayGen.&lt;String&gt;</a:t>
            </a:r>
            <a:r>
              <a:rPr lang="en-US" altLang="zh-CN" i="1" smtClean="0"/>
              <a:t>getMiddle</a:t>
            </a:r>
            <a:r>
              <a:rPr lang="en-US" altLang="zh-CN" smtClean="0"/>
              <a:t>(s);</a:t>
            </a:r>
          </a:p>
          <a:p>
            <a:pPr eaLnBrk="1" hangingPunct="1">
              <a:lnSpc>
                <a:spcPct val="80000"/>
              </a:lnSpc>
              <a:buFont typeface="Wingdings" panose="05000000000000000000" pitchFamily="2" charset="2"/>
              <a:buNone/>
            </a:pPr>
            <a:r>
              <a:rPr lang="en-US" altLang="zh-CN" smtClean="0"/>
              <a:t>		//&lt;String&gt;</a:t>
            </a:r>
            <a:r>
              <a:rPr lang="zh-CN" altLang="en-US" smtClean="0"/>
              <a:t>可省略</a:t>
            </a:r>
          </a:p>
          <a:p>
            <a:pPr eaLnBrk="1" hangingPunct="1">
              <a:lnSpc>
                <a:spcPct val="80000"/>
              </a:lnSpc>
              <a:buFont typeface="Wingdings" panose="05000000000000000000" pitchFamily="2" charset="2"/>
              <a:buNone/>
            </a:pPr>
            <a:r>
              <a:rPr lang="zh-CN" altLang="en-US" smtClean="0"/>
              <a:t>		</a:t>
            </a:r>
            <a:r>
              <a:rPr lang="en-US" altLang="zh-CN" smtClean="0"/>
              <a:t>System.</a:t>
            </a:r>
            <a:r>
              <a:rPr lang="en-US" altLang="zh-CN" i="1" smtClean="0"/>
              <a:t>out</a:t>
            </a:r>
            <a:r>
              <a:rPr lang="en-US" altLang="zh-CN" smtClean="0"/>
              <a:t>.println(middle1);</a:t>
            </a:r>
          </a:p>
          <a:p>
            <a:pPr eaLnBrk="1" hangingPunct="1">
              <a:lnSpc>
                <a:spcPct val="80000"/>
              </a:lnSpc>
              <a:buFont typeface="Wingdings" panose="05000000000000000000" pitchFamily="2" charset="2"/>
              <a:buNone/>
            </a:pPr>
            <a:r>
              <a:rPr lang="en-US" altLang="zh-CN" smtClean="0"/>
              <a:t>		Integer i[] = {new Integer(1),2,3,4};</a:t>
            </a:r>
          </a:p>
          <a:p>
            <a:pPr eaLnBrk="1" hangingPunct="1">
              <a:lnSpc>
                <a:spcPct val="80000"/>
              </a:lnSpc>
              <a:buFont typeface="Wingdings" panose="05000000000000000000" pitchFamily="2" charset="2"/>
              <a:buNone/>
            </a:pPr>
            <a:r>
              <a:rPr lang="en-US" altLang="zh-CN" smtClean="0"/>
              <a:t>		//</a:t>
            </a:r>
            <a:r>
              <a:rPr lang="zh-CN" altLang="en-US" smtClean="0"/>
              <a:t>后</a:t>
            </a:r>
            <a:r>
              <a:rPr lang="en-US" altLang="zh-CN" smtClean="0"/>
              <a:t>3</a:t>
            </a:r>
            <a:r>
              <a:rPr lang="zh-CN" altLang="en-US" smtClean="0"/>
              <a:t>个元素自动包装成</a:t>
            </a:r>
            <a:r>
              <a:rPr lang="en-US" altLang="zh-CN" smtClean="0"/>
              <a:t>Integer</a:t>
            </a:r>
            <a:r>
              <a:rPr lang="zh-CN" altLang="en-US" smtClean="0"/>
              <a:t>对象</a:t>
            </a:r>
          </a:p>
          <a:p>
            <a:pPr eaLnBrk="1" hangingPunct="1">
              <a:lnSpc>
                <a:spcPct val="80000"/>
              </a:lnSpc>
              <a:buFont typeface="Wingdings" panose="05000000000000000000" pitchFamily="2" charset="2"/>
              <a:buNone/>
            </a:pPr>
            <a:r>
              <a:rPr lang="zh-CN" altLang="en-US" smtClean="0"/>
              <a:t>		</a:t>
            </a:r>
            <a:r>
              <a:rPr lang="en-US" altLang="zh-CN" smtClean="0"/>
              <a:t>Integer middle2 = ArrayGen.</a:t>
            </a:r>
            <a:r>
              <a:rPr lang="en-US" altLang="zh-CN" i="1" smtClean="0"/>
              <a:t>getMiddle</a:t>
            </a:r>
            <a:r>
              <a:rPr lang="en-US" altLang="zh-CN" smtClean="0"/>
              <a:t>(i);</a:t>
            </a:r>
          </a:p>
          <a:p>
            <a:pPr eaLnBrk="1" hangingPunct="1">
              <a:lnSpc>
                <a:spcPct val="80000"/>
              </a:lnSpc>
              <a:buFont typeface="Wingdings" panose="05000000000000000000" pitchFamily="2" charset="2"/>
              <a:buNone/>
            </a:pPr>
            <a:r>
              <a:rPr lang="en-US" altLang="zh-CN" smtClean="0"/>
              <a:t>		System.</a:t>
            </a:r>
            <a:r>
              <a:rPr lang="en-US" altLang="zh-CN" i="1" smtClean="0"/>
              <a:t>out</a:t>
            </a:r>
            <a:r>
              <a:rPr lang="en-US" altLang="zh-CN" smtClean="0"/>
              <a:t>.println(middle2);</a:t>
            </a:r>
          </a:p>
          <a:p>
            <a:pPr eaLnBrk="1" hangingPunct="1">
              <a:lnSpc>
                <a:spcPct val="80000"/>
              </a:lnSpc>
              <a:buFont typeface="Wingdings" panose="05000000000000000000" pitchFamily="2" charset="2"/>
              <a:buNone/>
            </a:pPr>
            <a:r>
              <a:rPr lang="en-US" altLang="zh-CN" smtClean="0"/>
              <a:t>	}</a:t>
            </a:r>
          </a:p>
          <a:p>
            <a:pPr eaLnBrk="1" hangingPunct="1">
              <a:lnSpc>
                <a:spcPct val="80000"/>
              </a:lnSpc>
              <a:buFont typeface="Wingdings" panose="05000000000000000000" pitchFamily="2" charset="2"/>
              <a:buNone/>
            </a:pPr>
            <a:r>
              <a:rPr lang="en-US" altLang="zh-CN"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39916F5-ED8B-4D0D-990B-A23DDD8D8D40}" type="slidenum">
              <a:rPr lang="en-US" altLang="zh-CN"/>
              <a:pPr>
                <a:defRPr/>
              </a:pPr>
              <a:t>16</a:t>
            </a:fld>
            <a:endParaRPr lang="en-US" altLang="zh-CN"/>
          </a:p>
        </p:txBody>
      </p:sp>
      <p:sp>
        <p:nvSpPr>
          <p:cNvPr id="18434" name="Rectangle 2"/>
          <p:cNvSpPr>
            <a:spLocks noGrp="1" noChangeArrowheads="1"/>
          </p:cNvSpPr>
          <p:nvPr>
            <p:ph type="title"/>
          </p:nvPr>
        </p:nvSpPr>
        <p:spPr/>
        <p:txBody>
          <a:bodyPr/>
          <a:lstStyle/>
          <a:p>
            <a:pPr eaLnBrk="1" hangingPunct="1">
              <a:defRPr/>
            </a:pPr>
            <a:r>
              <a:rPr lang="zh-CN" altLang="en-US" sz="3075" dirty="0" smtClean="0"/>
              <a:t>泛</a:t>
            </a:r>
            <a:r>
              <a:rPr lang="zh-CN" altLang="en-US" sz="3075" dirty="0"/>
              <a:t>型接口</a:t>
            </a:r>
          </a:p>
        </p:txBody>
      </p:sp>
      <p:sp>
        <p:nvSpPr>
          <p:cNvPr id="58372" name="Rectangle 3"/>
          <p:cNvSpPr>
            <a:spLocks noGrp="1" noChangeArrowheads="1"/>
          </p:cNvSpPr>
          <p:nvPr>
            <p:ph type="body" idx="1"/>
          </p:nvPr>
        </p:nvSpPr>
        <p:spPr>
          <a:xfrm>
            <a:off x="539750" y="1989138"/>
            <a:ext cx="7772400" cy="4114800"/>
          </a:xfrm>
        </p:spPr>
        <p:txBody>
          <a:bodyPr/>
          <a:lstStyle/>
          <a:p>
            <a:pPr eaLnBrk="1" hangingPunct="1"/>
            <a:r>
              <a:rPr lang="zh-CN" altLang="en-US" sz="2400" smtClean="0"/>
              <a:t>例</a:t>
            </a:r>
            <a:r>
              <a:rPr lang="en-US" altLang="zh-CN" sz="2400" smtClean="0"/>
              <a:t>:</a:t>
            </a:r>
            <a:r>
              <a:rPr lang="zh-CN" altLang="en-US" sz="2400" smtClean="0"/>
              <a:t>定义一个泛型接口</a:t>
            </a:r>
            <a:r>
              <a:rPr lang="en-US" altLang="zh-CN" sz="2400" smtClean="0"/>
              <a:t>GenInterfaceBox</a:t>
            </a:r>
            <a:r>
              <a:rPr lang="zh-CN" altLang="en-US" sz="2400" smtClean="0"/>
              <a:t>，其中的方法</a:t>
            </a:r>
            <a:r>
              <a:rPr lang="en-US" altLang="zh-CN" sz="2400" smtClean="0"/>
              <a:t>contains()</a:t>
            </a:r>
            <a:r>
              <a:rPr lang="zh-CN" altLang="en-US" sz="2400" smtClean="0"/>
              <a:t>判断调用对象是否包含指定的值</a:t>
            </a:r>
            <a:r>
              <a:rPr lang="en-US" altLang="zh-CN" sz="2400" smtClean="0"/>
              <a:t>.</a:t>
            </a:r>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r>
              <a:rPr lang="en-US" altLang="zh-CN" smtClean="0"/>
              <a:t>interface GenInterfaceBox&lt;T&gt;</a:t>
            </a:r>
          </a:p>
          <a:p>
            <a:pPr eaLnBrk="1" hangingPunct="1">
              <a:buFont typeface="Wingdings" panose="05000000000000000000" pitchFamily="2" charset="2"/>
              <a:buNone/>
            </a:pPr>
            <a:r>
              <a:rPr lang="en-US" altLang="zh-CN" smtClean="0"/>
              <a:t>{</a:t>
            </a:r>
          </a:p>
          <a:p>
            <a:pPr eaLnBrk="1" hangingPunct="1">
              <a:buFont typeface="Wingdings" panose="05000000000000000000" pitchFamily="2" charset="2"/>
              <a:buNone/>
            </a:pPr>
            <a:r>
              <a:rPr lang="en-US" altLang="zh-CN" smtClean="0"/>
              <a:t>	boolean contains(T t);</a:t>
            </a:r>
          </a:p>
          <a:p>
            <a:pPr eaLnBrk="1" hangingPunct="1">
              <a:buFont typeface="Wingdings" panose="05000000000000000000" pitchFamily="2" charset="2"/>
              <a:buNone/>
            </a:pPr>
            <a:r>
              <a:rPr lang="en-US" altLang="zh-CN"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975F03D-7D15-4A9A-BD7A-F109F2677E39}" type="slidenum">
              <a:rPr lang="en-US" altLang="zh-CN"/>
              <a:pPr>
                <a:defRPr/>
              </a:pPr>
              <a:t>17</a:t>
            </a:fld>
            <a:endParaRPr lang="en-US" altLang="zh-CN"/>
          </a:p>
        </p:txBody>
      </p:sp>
      <p:sp>
        <p:nvSpPr>
          <p:cNvPr id="19458" name="Rectangle 2"/>
          <p:cNvSpPr>
            <a:spLocks noGrp="1" noChangeArrowheads="1"/>
          </p:cNvSpPr>
          <p:nvPr>
            <p:ph type="title"/>
          </p:nvPr>
        </p:nvSpPr>
        <p:spPr/>
        <p:txBody>
          <a:bodyPr/>
          <a:lstStyle/>
          <a:p>
            <a:pPr eaLnBrk="1" hangingPunct="1">
              <a:defRPr/>
            </a:pPr>
            <a:r>
              <a:rPr lang="zh-CN" altLang="en-US" sz="3075" dirty="0" smtClean="0"/>
              <a:t>泛</a:t>
            </a:r>
            <a:r>
              <a:rPr lang="zh-CN" altLang="en-US" sz="3075" dirty="0"/>
              <a:t>型接口</a:t>
            </a:r>
          </a:p>
        </p:txBody>
      </p:sp>
      <p:sp>
        <p:nvSpPr>
          <p:cNvPr id="59396" name="Rectangle 3"/>
          <p:cNvSpPr>
            <a:spLocks noGrp="1" noChangeArrowheads="1"/>
          </p:cNvSpPr>
          <p:nvPr>
            <p:ph type="body" idx="1"/>
          </p:nvPr>
        </p:nvSpPr>
        <p:spPr>
          <a:xfrm>
            <a:off x="827088" y="2060575"/>
            <a:ext cx="7772400" cy="4114800"/>
          </a:xfrm>
        </p:spPr>
        <p:txBody>
          <a:bodyPr/>
          <a:lstStyle/>
          <a:p>
            <a:pPr eaLnBrk="1" hangingPunct="1">
              <a:lnSpc>
                <a:spcPct val="80000"/>
              </a:lnSpc>
              <a:buFont typeface="Wingdings" panose="05000000000000000000" pitchFamily="2" charset="2"/>
              <a:buNone/>
            </a:pPr>
            <a:r>
              <a:rPr lang="en-US" altLang="zh-CN" sz="1800" smtClean="0"/>
              <a:t>class GenClassBox&lt;T&gt; implements GenInterfaceBox&lt;T&gt;</a:t>
            </a:r>
          </a:p>
          <a:p>
            <a:pPr eaLnBrk="1" hangingPunct="1">
              <a:lnSpc>
                <a:spcPct val="80000"/>
              </a:lnSpc>
              <a:buFont typeface="Wingdings" panose="05000000000000000000" pitchFamily="2" charset="2"/>
              <a:buNone/>
            </a:pPr>
            <a:r>
              <a:rPr lang="en-US" altLang="zh-CN" sz="1800" smtClean="0"/>
              <a:t>{</a:t>
            </a:r>
          </a:p>
          <a:p>
            <a:pPr eaLnBrk="1" hangingPunct="1">
              <a:lnSpc>
                <a:spcPct val="80000"/>
              </a:lnSpc>
              <a:buFont typeface="Wingdings" panose="05000000000000000000" pitchFamily="2" charset="2"/>
              <a:buNone/>
            </a:pPr>
            <a:r>
              <a:rPr lang="en-US" altLang="zh-CN" sz="1800" smtClean="0"/>
              <a:t>	T[] elements;</a:t>
            </a:r>
          </a:p>
          <a:p>
            <a:pPr eaLnBrk="1" hangingPunct="1">
              <a:lnSpc>
                <a:spcPct val="80000"/>
              </a:lnSpc>
              <a:buFont typeface="Wingdings" panose="05000000000000000000" pitchFamily="2" charset="2"/>
              <a:buNone/>
            </a:pPr>
            <a:r>
              <a:rPr lang="en-US" altLang="zh-CN" sz="1800" smtClean="0"/>
              <a:t>	GenClassBox(T[] elements)</a:t>
            </a:r>
          </a:p>
          <a:p>
            <a:pPr eaLnBrk="1" hangingPunct="1">
              <a:lnSpc>
                <a:spcPct val="80000"/>
              </a:lnSpc>
              <a:buFont typeface="Wingdings" panose="05000000000000000000" pitchFamily="2" charset="2"/>
              <a:buNone/>
            </a:pPr>
            <a:r>
              <a:rPr lang="en-US" altLang="zh-CN" sz="1800" smtClean="0"/>
              <a:t>     {</a:t>
            </a:r>
          </a:p>
          <a:p>
            <a:pPr eaLnBrk="1" hangingPunct="1">
              <a:lnSpc>
                <a:spcPct val="80000"/>
              </a:lnSpc>
              <a:buFont typeface="Wingdings" panose="05000000000000000000" pitchFamily="2" charset="2"/>
              <a:buNone/>
            </a:pPr>
            <a:r>
              <a:rPr lang="en-US" altLang="zh-CN" sz="1800" smtClean="0"/>
              <a:t>		this.elements=elements;</a:t>
            </a:r>
          </a:p>
          <a:p>
            <a:pPr eaLnBrk="1" hangingPunct="1">
              <a:lnSpc>
                <a:spcPct val="80000"/>
              </a:lnSpc>
              <a:buFont typeface="Wingdings" panose="05000000000000000000" pitchFamily="2" charset="2"/>
              <a:buNone/>
            </a:pPr>
            <a:r>
              <a:rPr lang="en-US" altLang="zh-CN" sz="1800" smtClean="0"/>
              <a:t>	}</a:t>
            </a:r>
          </a:p>
          <a:p>
            <a:pPr eaLnBrk="1" hangingPunct="1">
              <a:lnSpc>
                <a:spcPct val="80000"/>
              </a:lnSpc>
              <a:buFont typeface="Wingdings" panose="05000000000000000000" pitchFamily="2" charset="2"/>
              <a:buNone/>
            </a:pPr>
            <a:r>
              <a:rPr lang="en-US" altLang="zh-CN" sz="1800" smtClean="0"/>
              <a:t>	public boolean contains(T t)</a:t>
            </a:r>
          </a:p>
          <a:p>
            <a:pPr eaLnBrk="1" hangingPunct="1">
              <a:lnSpc>
                <a:spcPct val="80000"/>
              </a:lnSpc>
              <a:buFont typeface="Wingdings" panose="05000000000000000000" pitchFamily="2" charset="2"/>
              <a:buNone/>
            </a:pPr>
            <a:r>
              <a:rPr lang="en-US" altLang="zh-CN" sz="1800" smtClean="0"/>
              <a:t>     {</a:t>
            </a:r>
          </a:p>
          <a:p>
            <a:pPr eaLnBrk="1" hangingPunct="1">
              <a:lnSpc>
                <a:spcPct val="80000"/>
              </a:lnSpc>
              <a:buFont typeface="Wingdings" panose="05000000000000000000" pitchFamily="2" charset="2"/>
              <a:buNone/>
            </a:pPr>
            <a:r>
              <a:rPr lang="en-US" altLang="zh-CN" sz="1800" smtClean="0"/>
              <a:t>		for(T x:elements)</a:t>
            </a:r>
          </a:p>
          <a:p>
            <a:pPr eaLnBrk="1" hangingPunct="1">
              <a:lnSpc>
                <a:spcPct val="80000"/>
              </a:lnSpc>
              <a:buFont typeface="Wingdings" panose="05000000000000000000" pitchFamily="2" charset="2"/>
              <a:buNone/>
            </a:pPr>
            <a:r>
              <a:rPr lang="en-US" altLang="zh-CN" sz="1800" smtClean="0"/>
              <a:t>			if(x.equals(t)) return true;</a:t>
            </a:r>
          </a:p>
          <a:p>
            <a:pPr eaLnBrk="1" hangingPunct="1">
              <a:lnSpc>
                <a:spcPct val="80000"/>
              </a:lnSpc>
              <a:buFont typeface="Wingdings" panose="05000000000000000000" pitchFamily="2" charset="2"/>
              <a:buNone/>
            </a:pPr>
            <a:r>
              <a:rPr lang="en-US" altLang="zh-CN" sz="1800" smtClean="0"/>
              <a:t>		return false;</a:t>
            </a:r>
          </a:p>
          <a:p>
            <a:pPr eaLnBrk="1" hangingPunct="1">
              <a:lnSpc>
                <a:spcPct val="80000"/>
              </a:lnSpc>
              <a:buFont typeface="Wingdings" panose="05000000000000000000" pitchFamily="2" charset="2"/>
              <a:buNone/>
            </a:pPr>
            <a:r>
              <a:rPr lang="en-US" altLang="zh-CN" sz="1800" smtClean="0"/>
              <a:t>	}</a:t>
            </a:r>
          </a:p>
          <a:p>
            <a:pPr eaLnBrk="1" hangingPunct="1">
              <a:lnSpc>
                <a:spcPct val="80000"/>
              </a:lnSpc>
              <a:buFont typeface="Wingdings" panose="05000000000000000000" pitchFamily="2" charset="2"/>
              <a:buNone/>
            </a:pPr>
            <a:r>
              <a:rPr lang="en-US" altLang="zh-CN" sz="180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F2FCA63-573F-4282-8DDE-13454ED7334C}" type="slidenum">
              <a:rPr lang="en-US" altLang="zh-CN"/>
              <a:pPr>
                <a:defRPr/>
              </a:pPr>
              <a:t>18</a:t>
            </a:fld>
            <a:endParaRPr lang="en-US" altLang="zh-CN"/>
          </a:p>
        </p:txBody>
      </p:sp>
      <p:sp>
        <p:nvSpPr>
          <p:cNvPr id="21506" name="Rectangle 2"/>
          <p:cNvSpPr>
            <a:spLocks noGrp="1" noChangeArrowheads="1"/>
          </p:cNvSpPr>
          <p:nvPr>
            <p:ph type="title"/>
          </p:nvPr>
        </p:nvSpPr>
        <p:spPr/>
        <p:txBody>
          <a:bodyPr/>
          <a:lstStyle/>
          <a:p>
            <a:pPr eaLnBrk="1" hangingPunct="1">
              <a:defRPr/>
            </a:pPr>
            <a:r>
              <a:rPr lang="zh-CN" altLang="en-US" sz="3075" dirty="0" smtClean="0"/>
              <a:t>约束</a:t>
            </a:r>
            <a:r>
              <a:rPr lang="zh-CN" altLang="en-US" sz="3075" dirty="0"/>
              <a:t>类型变量 </a:t>
            </a:r>
          </a:p>
        </p:txBody>
      </p:sp>
      <p:sp>
        <p:nvSpPr>
          <p:cNvPr id="21507" name="Rectangle 3"/>
          <p:cNvSpPr>
            <a:spLocks noGrp="1" noChangeArrowheads="1"/>
          </p:cNvSpPr>
          <p:nvPr>
            <p:ph type="body" idx="1"/>
          </p:nvPr>
        </p:nvSpPr>
        <p:spPr>
          <a:xfrm>
            <a:off x="755650" y="2133600"/>
            <a:ext cx="7772400" cy="4114800"/>
          </a:xfrm>
        </p:spPr>
        <p:txBody>
          <a:bodyPr/>
          <a:lstStyle/>
          <a:p>
            <a:pPr marL="273844" indent="-191691" eaLnBrk="1" hangingPunct="1">
              <a:defRPr/>
            </a:pPr>
            <a:r>
              <a:rPr lang="zh-CN" altLang="en-US" sz="2025" dirty="0"/>
              <a:t>声明约束类型变量，是在类型变量的后面使用</a:t>
            </a:r>
            <a:r>
              <a:rPr lang="en-US" altLang="zh-CN" sz="2025" dirty="0">
                <a:solidFill>
                  <a:srgbClr val="FF0000"/>
                </a:solidFill>
              </a:rPr>
              <a:t>extends</a:t>
            </a:r>
            <a:r>
              <a:rPr lang="zh-CN" altLang="en-US" sz="2025" dirty="0"/>
              <a:t>指定其超类，以这个超类作为类型变量的上界约束，传送给类型变量的类只能是这个超类的子类或者就是这个超</a:t>
            </a:r>
            <a:r>
              <a:rPr lang="zh-CN" altLang="en-US" sz="2025" dirty="0" smtClean="0"/>
              <a:t>类</a:t>
            </a:r>
            <a:endParaRPr lang="zh-CN" altLang="en-US" sz="2025"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D4B94B4-3E3A-4B98-B151-AD619E7FE3EC}" type="slidenum">
              <a:rPr lang="en-US" altLang="zh-CN"/>
              <a:pPr>
                <a:defRPr/>
              </a:pPr>
              <a:t>19</a:t>
            </a:fld>
            <a:endParaRPr lang="en-US" altLang="zh-CN"/>
          </a:p>
        </p:txBody>
      </p:sp>
      <p:sp>
        <p:nvSpPr>
          <p:cNvPr id="22530" name="Rectangle 2"/>
          <p:cNvSpPr>
            <a:spLocks noGrp="1" noChangeArrowheads="1"/>
          </p:cNvSpPr>
          <p:nvPr>
            <p:ph type="title"/>
          </p:nvPr>
        </p:nvSpPr>
        <p:spPr/>
        <p:txBody>
          <a:bodyPr/>
          <a:lstStyle/>
          <a:p>
            <a:pPr eaLnBrk="1" hangingPunct="1">
              <a:defRPr/>
            </a:pPr>
            <a:r>
              <a:rPr lang="zh-CN" altLang="en-US" sz="3075" dirty="0" smtClean="0"/>
              <a:t>约束</a:t>
            </a:r>
            <a:r>
              <a:rPr lang="zh-CN" altLang="en-US" sz="3075" dirty="0"/>
              <a:t>类型变量</a:t>
            </a:r>
          </a:p>
        </p:txBody>
      </p:sp>
      <p:sp>
        <p:nvSpPr>
          <p:cNvPr id="61444" name="Rectangle 3"/>
          <p:cNvSpPr>
            <a:spLocks noGrp="1" noChangeArrowheads="1"/>
          </p:cNvSpPr>
          <p:nvPr>
            <p:ph type="body" idx="1"/>
          </p:nvPr>
        </p:nvSpPr>
        <p:spPr>
          <a:xfrm>
            <a:off x="900113" y="1196975"/>
            <a:ext cx="7699375" cy="4978400"/>
          </a:xfrm>
        </p:spPr>
        <p:txBody>
          <a:bodyPr/>
          <a:lstStyle/>
          <a:p>
            <a:pPr eaLnBrk="1" hangingPunct="1">
              <a:lnSpc>
                <a:spcPct val="80000"/>
              </a:lnSpc>
              <a:buFont typeface="Wingdings" panose="05000000000000000000" pitchFamily="2" charset="2"/>
              <a:buNone/>
            </a:pPr>
            <a:r>
              <a:rPr lang="en-US" altLang="zh-CN" sz="1600" smtClean="0"/>
              <a:t>class NumberFunc&lt;T </a:t>
            </a:r>
            <a:r>
              <a:rPr lang="en-US" altLang="zh-CN" sz="1600" smtClean="0">
                <a:solidFill>
                  <a:srgbClr val="FF0000"/>
                </a:solidFill>
              </a:rPr>
              <a:t>extends Number</a:t>
            </a:r>
            <a:r>
              <a:rPr lang="en-US" altLang="zh-CN" sz="1600" smtClean="0"/>
              <a:t>&gt; </a:t>
            </a:r>
          </a:p>
          <a:p>
            <a:pPr eaLnBrk="1" hangingPunct="1">
              <a:lnSpc>
                <a:spcPct val="80000"/>
              </a:lnSpc>
              <a:buFont typeface="Wingdings" panose="05000000000000000000" pitchFamily="2" charset="2"/>
              <a:buNone/>
            </a:pPr>
            <a:r>
              <a:rPr lang="en-US" altLang="zh-CN" sz="1600" smtClean="0"/>
              <a:t>{</a:t>
            </a:r>
          </a:p>
          <a:p>
            <a:pPr eaLnBrk="1" hangingPunct="1">
              <a:lnSpc>
                <a:spcPct val="80000"/>
              </a:lnSpc>
              <a:buFont typeface="Wingdings" panose="05000000000000000000" pitchFamily="2" charset="2"/>
              <a:buNone/>
            </a:pPr>
            <a:r>
              <a:rPr lang="en-US" altLang="zh-CN" sz="1600" smtClean="0"/>
              <a:t>	T number;</a:t>
            </a:r>
          </a:p>
          <a:p>
            <a:pPr eaLnBrk="1" hangingPunct="1">
              <a:lnSpc>
                <a:spcPct val="80000"/>
              </a:lnSpc>
              <a:buFont typeface="Wingdings" panose="05000000000000000000" pitchFamily="2" charset="2"/>
              <a:buNone/>
            </a:pPr>
            <a:r>
              <a:rPr lang="en-US" altLang="zh-CN" sz="1600" smtClean="0"/>
              <a:t>	NumberFunc(T t) </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number = t;</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double getReciprocal() </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return 1 / number.doubleValue();</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double getFraction() </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		return number.doubleValue() - number.intValue();</a:t>
            </a:r>
          </a:p>
          <a:p>
            <a:pPr eaLnBrk="1" hangingPunct="1">
              <a:lnSpc>
                <a:spcPct val="80000"/>
              </a:lnSpc>
              <a:buFont typeface="Wingdings" panose="05000000000000000000" pitchFamily="2" charset="2"/>
              <a:buNone/>
            </a:pPr>
            <a:r>
              <a:rPr lang="en-US" altLang="zh-CN" sz="1600" smtClean="0"/>
              <a:t>	}</a:t>
            </a:r>
          </a:p>
          <a:p>
            <a:pPr eaLnBrk="1" hangingPunct="1">
              <a:lnSpc>
                <a:spcPct val="80000"/>
              </a:lnSpc>
              <a:buFont typeface="Wingdings" panose="05000000000000000000" pitchFamily="2" charset="2"/>
              <a:buNone/>
            </a:pPr>
            <a:r>
              <a:rPr lang="en-US" altLang="zh-CN" sz="1600" smtClean="0"/>
              <a:t>}</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4486275"/>
            <a:ext cx="54102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5A4B692-0057-4893-8F2D-AF680A2B1D41}" type="slidenum">
              <a:rPr lang="en-US" altLang="zh-CN"/>
              <a:pPr>
                <a:defRPr/>
              </a:pPr>
              <a:t>2</a:t>
            </a:fld>
            <a:endParaRPr lang="en-US" altLang="zh-CN"/>
          </a:p>
        </p:txBody>
      </p:sp>
      <p:sp>
        <p:nvSpPr>
          <p:cNvPr id="5122" name="Rectangle 2"/>
          <p:cNvSpPr>
            <a:spLocks noGrp="1" noChangeArrowheads="1"/>
          </p:cNvSpPr>
          <p:nvPr>
            <p:ph type="title"/>
          </p:nvPr>
        </p:nvSpPr>
        <p:spPr/>
        <p:txBody>
          <a:bodyPr/>
          <a:lstStyle/>
          <a:p>
            <a:pPr eaLnBrk="1" hangingPunct="1">
              <a:defRPr/>
            </a:pPr>
            <a:r>
              <a:rPr lang="en-US" altLang="zh-CN" sz="3075" dirty="0" smtClean="0">
                <a:effectLst/>
                <a:latin typeface="Times New Roman" pitchFamily="18" charset="0"/>
              </a:rPr>
              <a:t>Enumeration </a:t>
            </a:r>
            <a:r>
              <a:rPr lang="zh-CN" altLang="en-US" sz="3075" dirty="0" smtClean="0">
                <a:latin typeface="Times New Roman" pitchFamily="18" charset="0"/>
              </a:rPr>
              <a:t>枚举</a:t>
            </a:r>
            <a:r>
              <a:rPr lang="zh-CN" altLang="en-US" sz="3075" dirty="0" smtClean="0"/>
              <a:t> </a:t>
            </a:r>
            <a:endParaRPr lang="zh-CN" altLang="en-US" sz="3075" dirty="0"/>
          </a:p>
        </p:txBody>
      </p:sp>
      <p:sp>
        <p:nvSpPr>
          <p:cNvPr id="5123" name="Rectangle 3"/>
          <p:cNvSpPr>
            <a:spLocks noGrp="1" noChangeArrowheads="1"/>
          </p:cNvSpPr>
          <p:nvPr>
            <p:ph type="body" idx="1"/>
          </p:nvPr>
        </p:nvSpPr>
        <p:spPr>
          <a:xfrm>
            <a:off x="755650" y="1341438"/>
            <a:ext cx="7772400" cy="4114800"/>
          </a:xfrm>
        </p:spPr>
        <p:txBody>
          <a:bodyPr>
            <a:normAutofit lnSpcReduction="10000"/>
          </a:bodyPr>
          <a:lstStyle/>
          <a:p>
            <a:pPr marL="273844" indent="-191691" algn="just" eaLnBrk="1" hangingPunct="1">
              <a:lnSpc>
                <a:spcPct val="90000"/>
              </a:lnSpc>
              <a:defRPr/>
            </a:pPr>
            <a:r>
              <a:rPr lang="zh-CN" altLang="en-US" sz="2400" dirty="0" smtClean="0">
                <a:latin typeface="Times New Roman" pitchFamily="18" charset="0"/>
              </a:rPr>
              <a:t>枚举</a:t>
            </a:r>
            <a:r>
              <a:rPr lang="zh-CN" altLang="en-US" sz="2400" dirty="0">
                <a:latin typeface="Times New Roman" pitchFamily="18" charset="0"/>
              </a:rPr>
              <a:t>使用关键字</a:t>
            </a:r>
            <a:r>
              <a:rPr lang="en-US" altLang="zh-CN" sz="2400" dirty="0" err="1"/>
              <a:t>enum</a:t>
            </a:r>
            <a:r>
              <a:rPr lang="zh-CN" altLang="en-US" sz="2400" dirty="0" smtClean="0">
                <a:latin typeface="Times New Roman" pitchFamily="18" charset="0"/>
              </a:rPr>
              <a:t>定义，是限定了对象取值范围的特殊类。</a:t>
            </a:r>
            <a:endParaRPr lang="en-US" altLang="zh-CN" sz="2400" dirty="0" smtClean="0">
              <a:latin typeface="Times New Roman" pitchFamily="18" charset="0"/>
            </a:endParaRPr>
          </a:p>
          <a:p>
            <a:pPr marL="273844" indent="-191691" algn="just" eaLnBrk="1" hangingPunct="1">
              <a:lnSpc>
                <a:spcPct val="90000"/>
              </a:lnSpc>
              <a:defRPr/>
            </a:pPr>
            <a:r>
              <a:rPr lang="zh-CN" altLang="en-US" sz="2400" dirty="0" smtClean="0">
                <a:latin typeface="Times New Roman" pitchFamily="18" charset="0"/>
              </a:rPr>
              <a:t>下列</a:t>
            </a:r>
            <a:r>
              <a:rPr lang="zh-CN" altLang="en-US" sz="2400" dirty="0">
                <a:latin typeface="Times New Roman" pitchFamily="18" charset="0"/>
              </a:rPr>
              <a:t>代码定义了一个表示季节的枚举</a:t>
            </a:r>
            <a:r>
              <a:rPr lang="en-US" altLang="zh-CN" sz="2400" dirty="0"/>
              <a:t>Season</a:t>
            </a:r>
            <a:r>
              <a:rPr lang="zh-CN" altLang="en-US" sz="2400" dirty="0">
                <a:latin typeface="Times New Roman" pitchFamily="18" charset="0"/>
              </a:rPr>
              <a:t>：</a:t>
            </a:r>
            <a:endParaRPr lang="zh-CN" altLang="en-US" sz="2400" dirty="0"/>
          </a:p>
          <a:p>
            <a:pPr marL="273844" indent="-191691" algn="just" eaLnBrk="1" hangingPunct="1">
              <a:lnSpc>
                <a:spcPct val="90000"/>
              </a:lnSpc>
              <a:buFont typeface="Wingdings" pitchFamily="2" charset="2"/>
              <a:buNone/>
              <a:defRPr/>
            </a:pPr>
            <a:r>
              <a:rPr lang="zh-CN" altLang="en-US" sz="1800" dirty="0"/>
              <a:t>      </a:t>
            </a:r>
            <a:r>
              <a:rPr lang="en-US" altLang="zh-CN" sz="1800" dirty="0" err="1"/>
              <a:t>enum</a:t>
            </a:r>
            <a:r>
              <a:rPr lang="en-US" altLang="zh-CN" sz="1800" dirty="0"/>
              <a:t> Season </a:t>
            </a:r>
          </a:p>
          <a:p>
            <a:pPr marL="273844" indent="-191691" algn="just" eaLnBrk="1" hangingPunct="1">
              <a:lnSpc>
                <a:spcPct val="90000"/>
              </a:lnSpc>
              <a:buFont typeface="Wingdings" pitchFamily="2" charset="2"/>
              <a:buNone/>
              <a:defRPr/>
            </a:pPr>
            <a:r>
              <a:rPr lang="en-US" altLang="zh-CN" sz="1800" dirty="0"/>
              <a:t> </a:t>
            </a:r>
            <a:r>
              <a:rPr lang="en-US" altLang="zh-CN" sz="1800" dirty="0" smtClean="0"/>
              <a:t>	     {</a:t>
            </a:r>
          </a:p>
          <a:p>
            <a:pPr marL="273844" indent="-191691" algn="just" eaLnBrk="1" hangingPunct="1">
              <a:lnSpc>
                <a:spcPct val="90000"/>
              </a:lnSpc>
              <a:buFont typeface="Wingdings" pitchFamily="2" charset="2"/>
              <a:buNone/>
              <a:defRPr/>
            </a:pPr>
            <a:r>
              <a:rPr lang="en-US" altLang="zh-CN" sz="1800" dirty="0" smtClean="0"/>
              <a:t>              SPRING, SUMMER, AUTUMN, WINTER</a:t>
            </a:r>
          </a:p>
          <a:p>
            <a:pPr marL="273844" indent="-191691" algn="just" eaLnBrk="1" hangingPunct="1">
              <a:lnSpc>
                <a:spcPct val="90000"/>
              </a:lnSpc>
              <a:buFont typeface="Wingdings" pitchFamily="2" charset="2"/>
              <a:buNone/>
              <a:defRPr/>
            </a:pPr>
            <a:r>
              <a:rPr lang="en-US" altLang="zh-CN" sz="1800" dirty="0" smtClean="0"/>
              <a:t>         </a:t>
            </a:r>
            <a:r>
              <a:rPr lang="en-US" altLang="zh-CN" sz="1800" dirty="0"/>
              <a:t>}</a:t>
            </a:r>
          </a:p>
          <a:p>
            <a:pPr marL="273844" indent="-191691" algn="just" eaLnBrk="1" hangingPunct="1">
              <a:lnSpc>
                <a:spcPct val="90000"/>
              </a:lnSpc>
              <a:buFont typeface="Wingdings" pitchFamily="2" charset="2"/>
              <a:buNone/>
              <a:defRPr/>
            </a:pPr>
            <a:endParaRPr lang="en-US" altLang="zh-CN" sz="1800" dirty="0"/>
          </a:p>
          <a:p>
            <a:pPr marL="273844" indent="-191691" eaLnBrk="1" hangingPunct="1">
              <a:lnSpc>
                <a:spcPct val="90000"/>
              </a:lnSpc>
              <a:defRPr/>
            </a:pPr>
            <a:r>
              <a:rPr lang="zh-CN" altLang="en-US" sz="2400" dirty="0">
                <a:latin typeface="Times New Roman" pitchFamily="18" charset="0"/>
              </a:rPr>
              <a:t>其中的标识符</a:t>
            </a:r>
            <a:r>
              <a:rPr lang="en-US" altLang="zh-CN" sz="2400" dirty="0"/>
              <a:t>SPRING</a:t>
            </a:r>
            <a:r>
              <a:rPr lang="zh-CN" altLang="en-US" sz="2400" dirty="0">
                <a:latin typeface="Times New Roman" pitchFamily="18" charset="0"/>
              </a:rPr>
              <a:t>、</a:t>
            </a:r>
            <a:r>
              <a:rPr lang="en-US" altLang="zh-CN" sz="2400" dirty="0"/>
              <a:t>SUMMER</a:t>
            </a:r>
            <a:r>
              <a:rPr lang="zh-CN" altLang="en-US" sz="2400" dirty="0">
                <a:latin typeface="Times New Roman" pitchFamily="18" charset="0"/>
              </a:rPr>
              <a:t>、</a:t>
            </a:r>
            <a:r>
              <a:rPr lang="en-US" altLang="zh-CN" sz="2400" dirty="0"/>
              <a:t>AUTUMN</a:t>
            </a:r>
            <a:r>
              <a:rPr lang="zh-CN" altLang="en-US" sz="2400" dirty="0">
                <a:latin typeface="Times New Roman" pitchFamily="18" charset="0"/>
              </a:rPr>
              <a:t>和</a:t>
            </a:r>
            <a:r>
              <a:rPr lang="en-US" altLang="zh-CN" sz="2400" dirty="0"/>
              <a:t>WINTER</a:t>
            </a:r>
            <a:r>
              <a:rPr lang="zh-CN" altLang="en-US" sz="2400" dirty="0">
                <a:latin typeface="Times New Roman" pitchFamily="18" charset="0"/>
              </a:rPr>
              <a:t>称为枚举常量，它们都是</a:t>
            </a:r>
            <a:r>
              <a:rPr lang="en-US" altLang="zh-CN" sz="2400" dirty="0"/>
              <a:t>Season</a:t>
            </a:r>
            <a:r>
              <a:rPr lang="zh-CN" altLang="en-US" sz="2400" dirty="0">
                <a:latin typeface="Times New Roman" pitchFamily="18" charset="0"/>
              </a:rPr>
              <a:t>的</a:t>
            </a:r>
            <a:r>
              <a:rPr lang="en-US" altLang="zh-CN" sz="2400" dirty="0"/>
              <a:t>public</a:t>
            </a:r>
            <a:r>
              <a:rPr lang="zh-CN" altLang="en-US" sz="2400" dirty="0">
                <a:latin typeface="Times New Roman" pitchFamily="18" charset="0"/>
              </a:rPr>
              <a:t>和</a:t>
            </a:r>
            <a:r>
              <a:rPr lang="en-US" altLang="zh-CN" sz="2400" dirty="0"/>
              <a:t>static</a:t>
            </a:r>
            <a:r>
              <a:rPr lang="zh-CN" altLang="en-US" sz="2400" dirty="0">
                <a:latin typeface="Times New Roman" pitchFamily="18" charset="0"/>
              </a:rPr>
              <a:t>成员</a:t>
            </a:r>
            <a:r>
              <a:rPr lang="zh-CN" altLang="en-US" sz="2400" dirty="0"/>
              <a:t> </a:t>
            </a:r>
          </a:p>
          <a:p>
            <a:pPr marL="273844" indent="-191691" algn="just" eaLnBrk="1" hangingPunct="1">
              <a:lnSpc>
                <a:spcPct val="90000"/>
              </a:lnSpc>
              <a:defRPr/>
            </a:pPr>
            <a:r>
              <a:rPr lang="zh-CN" altLang="en-US" sz="2400" dirty="0" smtClean="0">
                <a:latin typeface="Times New Roman" pitchFamily="18" charset="0"/>
              </a:rPr>
              <a:t>声明</a:t>
            </a:r>
            <a:r>
              <a:rPr lang="zh-CN" altLang="en-US" sz="2400" dirty="0">
                <a:latin typeface="Times New Roman" pitchFamily="18" charset="0"/>
              </a:rPr>
              <a:t>枚举变量：</a:t>
            </a:r>
            <a:endParaRPr lang="zh-CN" altLang="en-US" sz="2400" dirty="0"/>
          </a:p>
          <a:p>
            <a:pPr marL="273844" indent="-191691" algn="just" eaLnBrk="1" hangingPunct="1">
              <a:lnSpc>
                <a:spcPct val="90000"/>
              </a:lnSpc>
              <a:buFont typeface="Wingdings" pitchFamily="2" charset="2"/>
              <a:buNone/>
              <a:defRPr/>
            </a:pPr>
            <a:r>
              <a:rPr lang="zh-CN" altLang="en-US" sz="1800" dirty="0"/>
              <a:t>             </a:t>
            </a:r>
            <a:r>
              <a:rPr lang="en-US" altLang="zh-CN" sz="1800" dirty="0"/>
              <a:t>Season </a:t>
            </a:r>
            <a:r>
              <a:rPr lang="en-US" altLang="zh-CN" sz="1800" dirty="0" err="1"/>
              <a:t>season</a:t>
            </a:r>
            <a:r>
              <a:rPr lang="en-US" altLang="zh-CN" sz="1800"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DA4445B-9A7E-416B-B1D9-B3D8D3A1FD13}" type="slidenum">
              <a:rPr lang="en-US" altLang="zh-CN"/>
              <a:pPr>
                <a:defRPr/>
              </a:pPr>
              <a:t>20</a:t>
            </a:fld>
            <a:endParaRPr lang="en-US" altLang="zh-CN"/>
          </a:p>
        </p:txBody>
      </p:sp>
      <p:sp>
        <p:nvSpPr>
          <p:cNvPr id="23554" name="Rectangle 2"/>
          <p:cNvSpPr>
            <a:spLocks noGrp="1" noChangeArrowheads="1"/>
          </p:cNvSpPr>
          <p:nvPr>
            <p:ph type="title"/>
          </p:nvPr>
        </p:nvSpPr>
        <p:spPr/>
        <p:txBody>
          <a:bodyPr/>
          <a:lstStyle/>
          <a:p>
            <a:pPr eaLnBrk="1" hangingPunct="1">
              <a:defRPr/>
            </a:pPr>
            <a:r>
              <a:rPr lang="zh-CN" altLang="en-US" sz="3075" dirty="0" smtClean="0"/>
              <a:t>约束</a:t>
            </a:r>
            <a:r>
              <a:rPr lang="zh-CN" altLang="en-US" sz="3075" dirty="0"/>
              <a:t>类型变量</a:t>
            </a:r>
          </a:p>
        </p:txBody>
      </p:sp>
      <p:sp>
        <p:nvSpPr>
          <p:cNvPr id="62468" name="Rectangle 3"/>
          <p:cNvSpPr>
            <a:spLocks noGrp="1" noChangeArrowheads="1"/>
          </p:cNvSpPr>
          <p:nvPr>
            <p:ph type="body" idx="1"/>
          </p:nvPr>
        </p:nvSpPr>
        <p:spPr>
          <a:xfrm>
            <a:off x="250825" y="1762125"/>
            <a:ext cx="8426450" cy="4114800"/>
          </a:xfrm>
        </p:spPr>
        <p:txBody>
          <a:bodyPr/>
          <a:lstStyle/>
          <a:p>
            <a:pPr eaLnBrk="1" hangingPunct="1">
              <a:lnSpc>
                <a:spcPct val="80000"/>
              </a:lnSpc>
              <a:buFont typeface="Wingdings" panose="05000000000000000000" pitchFamily="2" charset="2"/>
              <a:buNone/>
            </a:pPr>
            <a:r>
              <a:rPr lang="en-US" altLang="zh-CN" sz="1800" smtClean="0"/>
              <a:t>public class GenericTest </a:t>
            </a:r>
          </a:p>
          <a:p>
            <a:pPr eaLnBrk="1" hangingPunct="1">
              <a:lnSpc>
                <a:spcPct val="80000"/>
              </a:lnSpc>
              <a:buFont typeface="Wingdings" panose="05000000000000000000" pitchFamily="2" charset="2"/>
              <a:buNone/>
            </a:pPr>
            <a:r>
              <a:rPr lang="en-US" altLang="zh-CN" sz="1800" smtClean="0"/>
              <a:t>{</a:t>
            </a:r>
          </a:p>
          <a:p>
            <a:pPr eaLnBrk="1" hangingPunct="1">
              <a:lnSpc>
                <a:spcPct val="80000"/>
              </a:lnSpc>
              <a:buFont typeface="Wingdings" panose="05000000000000000000" pitchFamily="2" charset="2"/>
              <a:buNone/>
            </a:pPr>
            <a:r>
              <a:rPr lang="en-US" altLang="zh-CN" sz="1800" smtClean="0"/>
              <a:t>	public static void main(String[] args) </a:t>
            </a:r>
          </a:p>
          <a:p>
            <a:pPr eaLnBrk="1" hangingPunct="1">
              <a:lnSpc>
                <a:spcPct val="80000"/>
              </a:lnSpc>
              <a:buFont typeface="Wingdings" panose="05000000000000000000" pitchFamily="2" charset="2"/>
              <a:buNone/>
            </a:pPr>
            <a:r>
              <a:rPr lang="en-US" altLang="zh-CN" sz="1800" smtClean="0"/>
              <a:t>    {</a:t>
            </a:r>
          </a:p>
          <a:p>
            <a:pPr eaLnBrk="1" hangingPunct="1">
              <a:lnSpc>
                <a:spcPct val="80000"/>
              </a:lnSpc>
              <a:buFont typeface="Wingdings" panose="05000000000000000000" pitchFamily="2" charset="2"/>
              <a:buNone/>
            </a:pPr>
            <a:r>
              <a:rPr lang="en-US" altLang="zh-CN" sz="1800" smtClean="0"/>
              <a:t>		NumberFunc&lt;Integer&gt; i = new NumberFunc&lt;Integer&gt;(10);</a:t>
            </a:r>
          </a:p>
          <a:p>
            <a:pPr eaLnBrk="1" hangingPunct="1">
              <a:lnSpc>
                <a:spcPct val="80000"/>
              </a:lnSpc>
              <a:buFont typeface="Wingdings" panose="05000000000000000000" pitchFamily="2" charset="2"/>
              <a:buNone/>
            </a:pPr>
            <a:r>
              <a:rPr lang="en-US" altLang="zh-CN" sz="1800" smtClean="0"/>
              <a:t>		System.</a:t>
            </a:r>
            <a:r>
              <a:rPr lang="en-US" altLang="zh-CN" sz="1800" i="1" smtClean="0"/>
              <a:t>out</a:t>
            </a:r>
            <a:r>
              <a:rPr lang="en-US" altLang="zh-CN" sz="1800" smtClean="0"/>
              <a:t>.println("i</a:t>
            </a:r>
            <a:r>
              <a:rPr lang="zh-CN" altLang="en-US" sz="1800" smtClean="0"/>
              <a:t>的倒数是</a:t>
            </a:r>
            <a:r>
              <a:rPr lang="en-US" altLang="zh-CN" sz="1800" smtClean="0"/>
              <a:t>:" + i.getReciprocal());</a:t>
            </a:r>
          </a:p>
          <a:p>
            <a:pPr eaLnBrk="1" hangingPunct="1">
              <a:lnSpc>
                <a:spcPct val="80000"/>
              </a:lnSpc>
              <a:buFont typeface="Wingdings" panose="05000000000000000000" pitchFamily="2" charset="2"/>
              <a:buNone/>
            </a:pPr>
            <a:r>
              <a:rPr lang="en-US" altLang="zh-CN" sz="1800" smtClean="0"/>
              <a:t>		System.</a:t>
            </a:r>
            <a:r>
              <a:rPr lang="en-US" altLang="zh-CN" sz="1800" i="1" smtClean="0"/>
              <a:t>out</a:t>
            </a:r>
            <a:r>
              <a:rPr lang="en-US" altLang="zh-CN" sz="1800" smtClean="0"/>
              <a:t>.println("i</a:t>
            </a:r>
            <a:r>
              <a:rPr lang="zh-CN" altLang="en-US" sz="1800" smtClean="0"/>
              <a:t>的小数是</a:t>
            </a:r>
            <a:r>
              <a:rPr lang="en-US" altLang="zh-CN" sz="1800" smtClean="0"/>
              <a:t>:" + i.getFraction());</a:t>
            </a:r>
          </a:p>
          <a:p>
            <a:pPr eaLnBrk="1" hangingPunct="1">
              <a:lnSpc>
                <a:spcPct val="80000"/>
              </a:lnSpc>
              <a:buFont typeface="Wingdings" panose="05000000000000000000" pitchFamily="2" charset="2"/>
              <a:buNone/>
            </a:pPr>
            <a:r>
              <a:rPr lang="en-US" altLang="zh-CN" sz="1800" smtClean="0"/>
              <a:t>		NumberFunc&lt;Double&gt; d = new NumberFunc&lt;Double&gt;(8.5);</a:t>
            </a:r>
          </a:p>
          <a:p>
            <a:pPr eaLnBrk="1" hangingPunct="1">
              <a:lnSpc>
                <a:spcPct val="80000"/>
              </a:lnSpc>
              <a:buFont typeface="Wingdings" panose="05000000000000000000" pitchFamily="2" charset="2"/>
              <a:buNone/>
            </a:pPr>
            <a:r>
              <a:rPr lang="en-US" altLang="zh-CN" sz="1800" smtClean="0"/>
              <a:t>		System.</a:t>
            </a:r>
            <a:r>
              <a:rPr lang="en-US" altLang="zh-CN" sz="1800" i="1" smtClean="0"/>
              <a:t>out</a:t>
            </a:r>
            <a:r>
              <a:rPr lang="en-US" altLang="zh-CN" sz="1800" smtClean="0"/>
              <a:t>.println("d</a:t>
            </a:r>
            <a:r>
              <a:rPr lang="zh-CN" altLang="en-US" sz="1800" smtClean="0"/>
              <a:t>的倒数是</a:t>
            </a:r>
            <a:r>
              <a:rPr lang="en-US" altLang="zh-CN" sz="1800" smtClean="0"/>
              <a:t>:" + d.getReciprocal());</a:t>
            </a:r>
          </a:p>
          <a:p>
            <a:pPr eaLnBrk="1" hangingPunct="1">
              <a:lnSpc>
                <a:spcPct val="80000"/>
              </a:lnSpc>
              <a:buFont typeface="Wingdings" panose="05000000000000000000" pitchFamily="2" charset="2"/>
              <a:buNone/>
            </a:pPr>
            <a:r>
              <a:rPr lang="en-US" altLang="zh-CN" sz="1800" smtClean="0"/>
              <a:t>		System.</a:t>
            </a:r>
            <a:r>
              <a:rPr lang="en-US" altLang="zh-CN" sz="1800" i="1" smtClean="0"/>
              <a:t>out</a:t>
            </a:r>
            <a:r>
              <a:rPr lang="en-US" altLang="zh-CN" sz="1800" smtClean="0"/>
              <a:t>.println("d</a:t>
            </a:r>
            <a:r>
              <a:rPr lang="zh-CN" altLang="en-US" sz="1800" smtClean="0"/>
              <a:t>的小数是</a:t>
            </a:r>
            <a:r>
              <a:rPr lang="en-US" altLang="zh-CN" sz="1800" smtClean="0"/>
              <a:t>:" + d.getFraction());</a:t>
            </a:r>
          </a:p>
          <a:p>
            <a:pPr eaLnBrk="1" hangingPunct="1">
              <a:lnSpc>
                <a:spcPct val="80000"/>
              </a:lnSpc>
              <a:buFont typeface="Wingdings" panose="05000000000000000000" pitchFamily="2" charset="2"/>
              <a:buNone/>
            </a:pPr>
            <a:r>
              <a:rPr lang="en-US" altLang="zh-CN" sz="1800" smtClean="0"/>
              <a:t>		// </a:t>
            </a:r>
            <a:r>
              <a:rPr lang="en-US" altLang="zh-CN" sz="1800" smtClean="0">
                <a:solidFill>
                  <a:srgbClr val="FF0000"/>
                </a:solidFill>
              </a:rPr>
              <a:t>NumberFunc&lt;String&gt; s;</a:t>
            </a:r>
          </a:p>
          <a:p>
            <a:pPr eaLnBrk="1" hangingPunct="1">
              <a:lnSpc>
                <a:spcPct val="80000"/>
              </a:lnSpc>
              <a:buFont typeface="Wingdings" panose="05000000000000000000" pitchFamily="2" charset="2"/>
              <a:buNone/>
            </a:pPr>
            <a:r>
              <a:rPr lang="en-US" altLang="zh-CN" sz="1800" smtClean="0"/>
              <a:t>	}</a:t>
            </a:r>
          </a:p>
          <a:p>
            <a:pPr eaLnBrk="1" hangingPunct="1">
              <a:lnSpc>
                <a:spcPct val="80000"/>
              </a:lnSpc>
              <a:buFont typeface="Wingdings" panose="05000000000000000000" pitchFamily="2" charset="2"/>
              <a:buNone/>
            </a:pPr>
            <a:r>
              <a:rPr lang="en-US" altLang="zh-CN" sz="180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en-US" sz="3600" dirty="0">
                <a:effectLst/>
              </a:rPr>
              <a:t>接收类型参数方法中的通配符</a:t>
            </a:r>
          </a:p>
        </p:txBody>
      </p:sp>
      <p:sp>
        <p:nvSpPr>
          <p:cNvPr id="275459" name="Rectangle 3"/>
          <p:cNvSpPr>
            <a:spLocks noGrp="1" noChangeArrowheads="1"/>
          </p:cNvSpPr>
          <p:nvPr>
            <p:ph type="body" idx="1"/>
          </p:nvPr>
        </p:nvSpPr>
        <p:spPr/>
        <p:txBody>
          <a:bodyPr/>
          <a:lstStyle/>
          <a:p>
            <a:pPr marL="273844" indent="-191691" eaLnBrk="1" hangingPunct="1">
              <a:defRPr/>
            </a:pPr>
            <a:r>
              <a:rPr lang="en-US" altLang="zh-CN" sz="2025" dirty="0" err="1" smtClean="0"/>
              <a:t>ArrayList</a:t>
            </a:r>
            <a:r>
              <a:rPr lang="en-US" altLang="zh-CN" sz="2025" dirty="0" smtClean="0"/>
              <a:t>&lt;Number</a:t>
            </a:r>
            <a:r>
              <a:rPr lang="en-US" altLang="zh-CN" sz="2025" dirty="0"/>
              <a:t>&gt; al;</a:t>
            </a:r>
          </a:p>
          <a:p>
            <a:pPr marL="273844" indent="-191691" eaLnBrk="1" hangingPunct="1">
              <a:defRPr/>
            </a:pPr>
            <a:r>
              <a:rPr lang="en-US" altLang="zh-CN" sz="2025" dirty="0" smtClean="0"/>
              <a:t>al </a:t>
            </a:r>
            <a:r>
              <a:rPr lang="en-US" altLang="zh-CN" sz="2025" dirty="0"/>
              <a:t>= new </a:t>
            </a:r>
            <a:r>
              <a:rPr lang="en-US" altLang="zh-CN" sz="2025" dirty="0" err="1"/>
              <a:t>ArrayList</a:t>
            </a:r>
            <a:r>
              <a:rPr lang="en-US" altLang="zh-CN" sz="2025" dirty="0"/>
              <a:t>&lt;Integer&gt;();</a:t>
            </a:r>
          </a:p>
          <a:p>
            <a:pPr marL="465535" lvl="1" eaLnBrk="1" hangingPunct="1">
              <a:spcBef>
                <a:spcPts val="244"/>
              </a:spcBef>
              <a:defRPr/>
            </a:pPr>
            <a:r>
              <a:rPr lang="zh-CN" altLang="en-US" sz="2000" dirty="0" smtClean="0"/>
              <a:t>编译</a:t>
            </a:r>
            <a:r>
              <a:rPr lang="zh-CN" altLang="en-US" sz="2000" dirty="0"/>
              <a:t>报</a:t>
            </a:r>
            <a:r>
              <a:rPr lang="zh-CN" altLang="en-US" sz="2000" dirty="0" smtClean="0"/>
              <a:t>错</a:t>
            </a:r>
            <a:endParaRPr lang="en-US" altLang="zh-CN" sz="2000" dirty="0" smtClean="0"/>
          </a:p>
          <a:p>
            <a:pPr marL="465535" lvl="1" eaLnBrk="1" hangingPunct="1">
              <a:spcBef>
                <a:spcPts val="244"/>
              </a:spcBef>
              <a:defRPr/>
            </a:pPr>
            <a:r>
              <a:rPr lang="zh-CN" altLang="en-US" sz="2000" dirty="0"/>
              <a:t>因为编译器不认为</a:t>
            </a:r>
            <a:r>
              <a:rPr lang="en-US" altLang="zh-CN" sz="2000" dirty="0" err="1"/>
              <a:t>ArrayList</a:t>
            </a:r>
            <a:r>
              <a:rPr lang="en-US" altLang="zh-CN" sz="2000" dirty="0"/>
              <a:t>&lt;Number&gt;</a:t>
            </a:r>
            <a:r>
              <a:rPr lang="zh-CN" altLang="en-US" sz="2000" dirty="0" smtClean="0"/>
              <a:t>是</a:t>
            </a:r>
            <a:r>
              <a:rPr lang="en-US" altLang="zh-CN" sz="2000" dirty="0" err="1" smtClean="0"/>
              <a:t>ArrayList</a:t>
            </a:r>
            <a:r>
              <a:rPr lang="en-US" altLang="zh-CN" sz="2000" dirty="0" smtClean="0"/>
              <a:t>&lt;Integer</a:t>
            </a:r>
            <a:r>
              <a:rPr lang="en-US" altLang="zh-CN" sz="2000" dirty="0"/>
              <a:t>&gt;</a:t>
            </a:r>
            <a:r>
              <a:rPr lang="zh-CN" altLang="en-US" sz="2000" dirty="0"/>
              <a:t>的超类。</a:t>
            </a:r>
          </a:p>
          <a:p>
            <a:pPr marL="465535" lvl="1" eaLnBrk="1" hangingPunct="1">
              <a:spcBef>
                <a:spcPts val="244"/>
              </a:spcBef>
              <a:defRPr/>
            </a:pPr>
            <a:r>
              <a:rPr lang="zh-CN" altLang="en-US" sz="2000" dirty="0"/>
              <a:t>如果是，则</a:t>
            </a:r>
            <a:r>
              <a:rPr lang="en-US" altLang="zh-CN" sz="2000" dirty="0" err="1"/>
              <a:t>ArrayList</a:t>
            </a:r>
            <a:r>
              <a:rPr lang="en-US" altLang="zh-CN" sz="2000" dirty="0"/>
              <a:t>&lt;Number&gt;</a:t>
            </a:r>
            <a:r>
              <a:rPr lang="zh-CN" altLang="en-US" sz="2000" dirty="0"/>
              <a:t>的所有操作都能应用到</a:t>
            </a:r>
            <a:r>
              <a:rPr lang="en-US" altLang="zh-CN" sz="2000" dirty="0" err="1"/>
              <a:t>ArrayList</a:t>
            </a:r>
            <a:r>
              <a:rPr lang="en-US" altLang="zh-CN" sz="2000" dirty="0"/>
              <a:t>&lt;Integer&gt;</a:t>
            </a:r>
            <a:r>
              <a:rPr lang="zh-CN" altLang="en-US" sz="2000" dirty="0"/>
              <a:t>中，那么</a:t>
            </a:r>
            <a:r>
              <a:rPr lang="en-US" altLang="zh-CN" sz="2000" dirty="0"/>
              <a:t>Double</a:t>
            </a:r>
            <a:r>
              <a:rPr lang="zh-CN" altLang="en-US" sz="2000" dirty="0"/>
              <a:t>是一个</a:t>
            </a:r>
            <a:r>
              <a:rPr lang="en-US" altLang="zh-CN" sz="2000" dirty="0"/>
              <a:t>Number</a:t>
            </a:r>
            <a:r>
              <a:rPr lang="zh-CN" altLang="en-US" sz="2000" dirty="0"/>
              <a:t>，但是</a:t>
            </a:r>
            <a:r>
              <a:rPr lang="en-US" altLang="zh-CN" sz="2000" dirty="0"/>
              <a:t>Double</a:t>
            </a:r>
            <a:r>
              <a:rPr lang="zh-CN" altLang="en-US" sz="2000" dirty="0"/>
              <a:t>无法被添加到</a:t>
            </a:r>
            <a:r>
              <a:rPr lang="en-US" altLang="zh-CN" sz="2000" dirty="0" err="1"/>
              <a:t>ArrayList</a:t>
            </a:r>
            <a:r>
              <a:rPr lang="en-US" altLang="zh-CN" sz="2000" dirty="0"/>
              <a:t>&lt;Integer&gt;</a:t>
            </a:r>
            <a:r>
              <a:rPr lang="zh-CN" altLang="en-US" sz="2000" dirty="0"/>
              <a:t>中。</a:t>
            </a:r>
          </a:p>
          <a:p>
            <a:pPr marL="465535" lvl="1" eaLnBrk="1" hangingPunct="1">
              <a:spcBef>
                <a:spcPts val="244"/>
              </a:spcBef>
              <a:defRPr/>
            </a:pPr>
            <a:endParaRPr lang="zh-CN" altLang="en-US" sz="1725" dirty="0"/>
          </a:p>
        </p:txBody>
      </p:sp>
    </p:spTree>
    <p:extLst>
      <p:ext uri="{BB962C8B-B14F-4D97-AF65-F5344CB8AC3E}">
        <p14:creationId xmlns:p14="http://schemas.microsoft.com/office/powerpoint/2010/main" val="1559627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275459">
                                            <p:txEl>
                                              <p:pRg st="1" end="1"/>
                                            </p:txEl>
                                          </p:spTgt>
                                        </p:tgtEl>
                                        <p:attrNameLst>
                                          <p:attrName>style.visibility</p:attrName>
                                        </p:attrNameLst>
                                      </p:cBhvr>
                                      <p:to>
                                        <p:strVal val="visible"/>
                                      </p:to>
                                    </p:set>
                                    <p:animEffect transition="in" filter="fade">
                                      <p:cBhvr>
                                        <p:cTn id="11" dur="2000"/>
                                        <p:tgtEl>
                                          <p:spTgt spid="27545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75459">
                                            <p:txEl>
                                              <p:pRg st="2" end="2"/>
                                            </p:txEl>
                                          </p:spTgt>
                                        </p:tgtEl>
                                        <p:attrNameLst>
                                          <p:attrName>style.visibility</p:attrName>
                                        </p:attrNameLst>
                                      </p:cBhvr>
                                      <p:to>
                                        <p:strVal val="visible"/>
                                      </p:to>
                                    </p:set>
                                    <p:animEffect transition="in" filter="fade">
                                      <p:cBhvr>
                                        <p:cTn id="16" dur="2000"/>
                                        <p:tgtEl>
                                          <p:spTgt spid="27545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75459">
                                            <p:txEl>
                                              <p:pRg st="3" end="3"/>
                                            </p:txEl>
                                          </p:spTgt>
                                        </p:tgtEl>
                                        <p:attrNameLst>
                                          <p:attrName>style.visibility</p:attrName>
                                        </p:attrNameLst>
                                      </p:cBhvr>
                                      <p:to>
                                        <p:strVal val="visible"/>
                                      </p:to>
                                    </p:set>
                                    <p:animEffect transition="in" filter="fade">
                                      <p:cBhvr>
                                        <p:cTn id="21" dur="2000"/>
                                        <p:tgtEl>
                                          <p:spTgt spid="27545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75459">
                                            <p:txEl>
                                              <p:pRg st="4" end="4"/>
                                            </p:txEl>
                                          </p:spTgt>
                                        </p:tgtEl>
                                        <p:attrNameLst>
                                          <p:attrName>style.visibility</p:attrName>
                                        </p:attrNameLst>
                                      </p:cBhvr>
                                      <p:to>
                                        <p:strVal val="visible"/>
                                      </p:to>
                                    </p:set>
                                    <p:animEffect transition="in" filter="fade">
                                      <p:cBhvr>
                                        <p:cTn id="26" dur="2000"/>
                                        <p:tgtEl>
                                          <p:spTgt spid="275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en-US" sz="3600" dirty="0" smtClean="0">
                <a:effectLst/>
              </a:rPr>
              <a:t>使用通配符</a:t>
            </a:r>
            <a:endParaRPr lang="zh-CN" altLang="en-US" sz="3600" dirty="0">
              <a:effectLst/>
            </a:endParaRPr>
          </a:p>
        </p:txBody>
      </p:sp>
      <p:sp>
        <p:nvSpPr>
          <p:cNvPr id="275459" name="Rectangle 3"/>
          <p:cNvSpPr>
            <a:spLocks noGrp="1" noChangeArrowheads="1"/>
          </p:cNvSpPr>
          <p:nvPr>
            <p:ph type="body" idx="1"/>
          </p:nvPr>
        </p:nvSpPr>
        <p:spPr/>
        <p:txBody>
          <a:bodyPr/>
          <a:lstStyle/>
          <a:p>
            <a:pPr marL="273844" indent="-191691" eaLnBrk="1" hangingPunct="1">
              <a:defRPr/>
            </a:pPr>
            <a:r>
              <a:rPr lang="en-US" altLang="zh-CN" sz="2025" dirty="0"/>
              <a:t>Java</a:t>
            </a:r>
            <a:r>
              <a:rPr lang="zh-CN" altLang="en-US" sz="2025" dirty="0"/>
              <a:t>泛型是强类型检测的，泛型类型的子类型互不相关。</a:t>
            </a:r>
          </a:p>
          <a:p>
            <a:pPr marL="273844" indent="-191691" eaLnBrk="1" hangingPunct="1">
              <a:defRPr/>
            </a:pPr>
            <a:endParaRPr lang="zh-CN" altLang="en-US" sz="2025" dirty="0"/>
          </a:p>
          <a:p>
            <a:pPr marL="273844" indent="-191691" eaLnBrk="1" hangingPunct="1">
              <a:defRPr/>
            </a:pPr>
            <a:r>
              <a:rPr lang="zh-CN" altLang="en-US" sz="2025" dirty="0" smtClean="0"/>
              <a:t>我们希望</a:t>
            </a:r>
            <a:r>
              <a:rPr lang="zh-CN" altLang="en-US" sz="2025" dirty="0"/>
              <a:t>能够像使用普通类那样使泛型类型也具有面向对象的一些特性，例如：</a:t>
            </a:r>
          </a:p>
          <a:p>
            <a:pPr marL="273844" indent="-191691" eaLnBrk="1" hangingPunct="1">
              <a:defRPr/>
            </a:pPr>
            <a:r>
              <a:rPr lang="zh-CN" altLang="en-US" sz="2025" dirty="0"/>
              <a:t>向上转型一个泛型对象</a:t>
            </a:r>
          </a:p>
          <a:p>
            <a:pPr marL="273844" indent="-191691" eaLnBrk="1" hangingPunct="1">
              <a:defRPr/>
            </a:pPr>
            <a:r>
              <a:rPr lang="zh-CN" altLang="en-US" sz="2025" dirty="0"/>
              <a:t>向下转型一个泛型对象</a:t>
            </a:r>
          </a:p>
          <a:p>
            <a:pPr marL="273844" indent="-191691" eaLnBrk="1" hangingPunct="1">
              <a:defRPr/>
            </a:pPr>
            <a:endParaRPr lang="zh-CN" altLang="en-US" sz="2025" dirty="0"/>
          </a:p>
          <a:p>
            <a:pPr marL="273844" indent="-191691" eaLnBrk="1" hangingPunct="1">
              <a:defRPr/>
            </a:pPr>
            <a:r>
              <a:rPr lang="zh-CN" altLang="en-US" sz="2025" dirty="0"/>
              <a:t>为了使泛型类型具有面向对象的继承关系，</a:t>
            </a:r>
            <a:r>
              <a:rPr lang="en-US" altLang="zh-CN" sz="2025" dirty="0"/>
              <a:t>Java</a:t>
            </a:r>
            <a:r>
              <a:rPr lang="zh-CN" altLang="en-US" sz="2025" dirty="0"/>
              <a:t>引入了</a:t>
            </a:r>
            <a:r>
              <a:rPr lang="zh-CN" altLang="en-US" sz="2025" dirty="0" smtClean="0"/>
              <a:t>通配符</a:t>
            </a:r>
            <a:endParaRPr lang="en-US" altLang="zh-CN" sz="2025" dirty="0" smtClean="0"/>
          </a:p>
          <a:p>
            <a:pPr marL="465932" lvl="1" indent="-191691" eaLnBrk="1" hangingPunct="1">
              <a:defRPr/>
            </a:pPr>
            <a:r>
              <a:rPr lang="zh-CN" altLang="en-US" sz="1725" dirty="0"/>
              <a:t>无界通配符“</a:t>
            </a:r>
            <a:r>
              <a:rPr lang="en-US" altLang="zh-CN" sz="1725" dirty="0"/>
              <a:t>?”</a:t>
            </a:r>
          </a:p>
          <a:p>
            <a:pPr marL="465932" lvl="1" indent="-191691" eaLnBrk="1" hangingPunct="1">
              <a:defRPr/>
            </a:pPr>
            <a:r>
              <a:rPr lang="zh-CN" altLang="en-US" sz="1725" dirty="0"/>
              <a:t>通配符上界“</a:t>
            </a:r>
            <a:r>
              <a:rPr lang="en-US" altLang="zh-CN" sz="1725" dirty="0"/>
              <a:t>? extends T”</a:t>
            </a:r>
          </a:p>
          <a:p>
            <a:pPr marL="465932" lvl="1" indent="-191691" eaLnBrk="1" hangingPunct="1">
              <a:defRPr/>
            </a:pPr>
            <a:r>
              <a:rPr lang="zh-CN" altLang="en-US" sz="1725" dirty="0"/>
              <a:t>通配符下界“</a:t>
            </a:r>
            <a:r>
              <a:rPr lang="en-US" altLang="zh-CN" sz="1725" dirty="0"/>
              <a:t>? super T”</a:t>
            </a:r>
          </a:p>
          <a:p>
            <a:pPr marL="465932" lvl="1" indent="-191691" eaLnBrk="1" hangingPunct="1">
              <a:defRPr/>
            </a:pPr>
            <a:endParaRPr lang="zh-CN" altLang="en-US" sz="1725" dirty="0" smtClean="0"/>
          </a:p>
          <a:p>
            <a:pPr marL="273844" indent="-191691" eaLnBrk="1" hangingPunct="1">
              <a:defRPr/>
            </a:pPr>
            <a:endParaRPr lang="zh-CN" altLang="en-US" sz="2025" dirty="0"/>
          </a:p>
          <a:p>
            <a:pPr marL="273844" indent="-191691" eaLnBrk="1" hangingPunct="1">
              <a:defRPr/>
            </a:pPr>
            <a:endParaRPr lang="zh-CN" altLang="en-US" sz="2025" dirty="0" err="1"/>
          </a:p>
        </p:txBody>
      </p:sp>
    </p:spTree>
    <p:extLst>
      <p:ext uri="{BB962C8B-B14F-4D97-AF65-F5344CB8AC3E}">
        <p14:creationId xmlns:p14="http://schemas.microsoft.com/office/powerpoint/2010/main" val="3622120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2" end="2"/>
                                            </p:txEl>
                                          </p:spTgt>
                                        </p:tgtEl>
                                        <p:attrNameLst>
                                          <p:attrName>style.visibility</p:attrName>
                                        </p:attrNameLst>
                                      </p:cBhvr>
                                      <p:to>
                                        <p:strVal val="visible"/>
                                      </p:to>
                                    </p:set>
                                    <p:animEffect transition="in" filter="fade">
                                      <p:cBhvr>
                                        <p:cTn id="10" dur="2000"/>
                                        <p:tgtEl>
                                          <p:spTgt spid="27545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5459">
                                            <p:txEl>
                                              <p:pRg st="3" end="3"/>
                                            </p:txEl>
                                          </p:spTgt>
                                        </p:tgtEl>
                                        <p:attrNameLst>
                                          <p:attrName>style.visibility</p:attrName>
                                        </p:attrNameLst>
                                      </p:cBhvr>
                                      <p:to>
                                        <p:strVal val="visible"/>
                                      </p:to>
                                    </p:set>
                                    <p:animEffect transition="in" filter="fade">
                                      <p:cBhvr>
                                        <p:cTn id="13" dur="2000"/>
                                        <p:tgtEl>
                                          <p:spTgt spid="27545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5459">
                                            <p:txEl>
                                              <p:pRg st="4" end="4"/>
                                            </p:txEl>
                                          </p:spTgt>
                                        </p:tgtEl>
                                        <p:attrNameLst>
                                          <p:attrName>style.visibility</p:attrName>
                                        </p:attrNameLst>
                                      </p:cBhvr>
                                      <p:to>
                                        <p:strVal val="visible"/>
                                      </p:to>
                                    </p:set>
                                    <p:animEffect transition="in" filter="fade">
                                      <p:cBhvr>
                                        <p:cTn id="16" dur="2000"/>
                                        <p:tgtEl>
                                          <p:spTgt spid="27545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5459">
                                            <p:txEl>
                                              <p:pRg st="6" end="6"/>
                                            </p:txEl>
                                          </p:spTgt>
                                        </p:tgtEl>
                                        <p:attrNameLst>
                                          <p:attrName>style.visibility</p:attrName>
                                        </p:attrNameLst>
                                      </p:cBhvr>
                                      <p:to>
                                        <p:strVal val="visible"/>
                                      </p:to>
                                    </p:set>
                                    <p:animEffect transition="in" filter="fade">
                                      <p:cBhvr>
                                        <p:cTn id="19" dur="2000"/>
                                        <p:tgtEl>
                                          <p:spTgt spid="275459">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75459">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75459">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5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en-US" sz="3600" dirty="0">
                <a:effectLst/>
              </a:rPr>
              <a:t>无界通配符“</a:t>
            </a:r>
            <a:r>
              <a:rPr lang="en-US" altLang="zh-CN" sz="3600" dirty="0">
                <a:effectLst/>
              </a:rPr>
              <a: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为了使泛型的子类型仍然具有相关性，可以直接使用无界通配符“</a:t>
            </a:r>
            <a:r>
              <a:rPr lang="en-US" altLang="zh-CN" sz="2025" dirty="0"/>
              <a:t>? ”</a:t>
            </a:r>
            <a:r>
              <a:rPr lang="zh-CN" altLang="en-US" sz="2025" dirty="0"/>
              <a:t>例如：</a:t>
            </a:r>
          </a:p>
          <a:p>
            <a:pPr marL="465932" lvl="1" indent="-191691" eaLnBrk="1" hangingPunct="1">
              <a:defRPr/>
            </a:pPr>
            <a:r>
              <a:rPr lang="en-US" altLang="zh-CN" sz="1725" dirty="0"/>
              <a:t>1. List&lt;?&gt; apples = new </a:t>
            </a:r>
            <a:r>
              <a:rPr lang="en-US" altLang="zh-CN" sz="1725" dirty="0" err="1"/>
              <a:t>ArrayList</a:t>
            </a:r>
            <a:r>
              <a:rPr lang="en-US" altLang="zh-CN" sz="1725" dirty="0"/>
              <a:t>&lt;Apple&gt;();</a:t>
            </a:r>
          </a:p>
          <a:p>
            <a:pPr marL="465932" lvl="1" indent="-191691" eaLnBrk="1" hangingPunct="1">
              <a:defRPr/>
            </a:pPr>
            <a:r>
              <a:rPr lang="en-US" altLang="zh-CN" sz="1725" dirty="0"/>
              <a:t>2. List&lt;?&gt; fruits = new </a:t>
            </a:r>
            <a:r>
              <a:rPr lang="en-US" altLang="zh-CN" sz="1725" dirty="0" err="1"/>
              <a:t>ArrayList</a:t>
            </a:r>
            <a:r>
              <a:rPr lang="en-US" altLang="zh-CN" sz="1725" dirty="0"/>
              <a:t>&lt;Fruit&gt;();</a:t>
            </a:r>
          </a:p>
          <a:p>
            <a:pPr marL="465932" lvl="1" indent="-191691" eaLnBrk="1" hangingPunct="1">
              <a:defRPr/>
            </a:pPr>
            <a:r>
              <a:rPr lang="en-US" altLang="zh-CN" sz="1725" dirty="0"/>
              <a:t>3. List&lt;?&gt; cats = new </a:t>
            </a:r>
            <a:r>
              <a:rPr lang="en-US" altLang="zh-CN" sz="1725" dirty="0" err="1"/>
              <a:t>ArrayList</a:t>
            </a:r>
            <a:r>
              <a:rPr lang="en-US" altLang="zh-CN" sz="1725" dirty="0"/>
              <a:t>&lt;Cat&gt;(){};</a:t>
            </a:r>
          </a:p>
          <a:p>
            <a:pPr marL="465932" lvl="1" indent="-191691" eaLnBrk="1" hangingPunct="1">
              <a:defRPr/>
            </a:pPr>
            <a:r>
              <a:rPr lang="en-US" altLang="zh-CN" sz="1725" dirty="0"/>
              <a:t>4. fruits=apples; </a:t>
            </a:r>
          </a:p>
          <a:p>
            <a:pPr marL="465932" lvl="1" indent="-191691" eaLnBrk="1" hangingPunct="1">
              <a:defRPr/>
            </a:pPr>
            <a:r>
              <a:rPr lang="en-US" altLang="zh-CN" sz="1725" dirty="0"/>
              <a:t>5. apples=fruits; </a:t>
            </a:r>
          </a:p>
          <a:p>
            <a:pPr marL="465932" lvl="1" indent="-191691" eaLnBrk="1" hangingPunct="1">
              <a:defRPr/>
            </a:pPr>
            <a:r>
              <a:rPr lang="en-US" altLang="zh-CN" sz="1725" dirty="0"/>
              <a:t>6. cats = fruits1; </a:t>
            </a:r>
          </a:p>
          <a:p>
            <a:pPr marL="465932" lvl="1" indent="-191691" eaLnBrk="1" hangingPunct="1">
              <a:defRPr/>
            </a:pPr>
            <a:r>
              <a:rPr lang="en-US" altLang="zh-CN" sz="1725" dirty="0"/>
              <a:t>7. </a:t>
            </a:r>
            <a:r>
              <a:rPr lang="en-US" altLang="zh-CN" sz="1725" strike="sngStrike" dirty="0" err="1"/>
              <a:t>fruits.add</a:t>
            </a:r>
            <a:r>
              <a:rPr lang="en-US" altLang="zh-CN" sz="1725" strike="sngStrike" dirty="0"/>
              <a:t>(new Apple()); </a:t>
            </a:r>
            <a:r>
              <a:rPr lang="en-US" altLang="zh-CN" sz="1725" dirty="0"/>
              <a:t>//</a:t>
            </a:r>
            <a:r>
              <a:rPr lang="zh-CN" altLang="en-US" sz="1725" dirty="0"/>
              <a:t>无法赋值</a:t>
            </a:r>
          </a:p>
          <a:p>
            <a:pPr marL="465932" lvl="1" indent="-191691" eaLnBrk="1" hangingPunct="1">
              <a:defRPr/>
            </a:pPr>
            <a:r>
              <a:rPr lang="en-US" altLang="zh-CN" sz="1725" dirty="0"/>
              <a:t>8. </a:t>
            </a:r>
            <a:r>
              <a:rPr lang="en-US" altLang="zh-CN" sz="1725" strike="sngStrike" dirty="0" err="1"/>
              <a:t>apples.add</a:t>
            </a:r>
            <a:r>
              <a:rPr lang="en-US" altLang="zh-CN" sz="1725" strike="sngStrike" dirty="0"/>
              <a:t>(new Apple()); </a:t>
            </a:r>
            <a:r>
              <a:rPr lang="en-US" altLang="zh-CN" sz="1725" dirty="0"/>
              <a:t>//</a:t>
            </a:r>
            <a:r>
              <a:rPr lang="zh-CN" altLang="en-US" sz="1725" dirty="0"/>
              <a:t>无法</a:t>
            </a:r>
            <a:r>
              <a:rPr lang="zh-CN" altLang="en-US" sz="1725" dirty="0" smtClean="0"/>
              <a:t>赋值</a:t>
            </a:r>
            <a:endParaRPr lang="en-US" altLang="zh-CN" sz="1725" dirty="0" smtClean="0"/>
          </a:p>
          <a:p>
            <a:pPr marL="273844" indent="-191691" eaLnBrk="1" hangingPunct="1">
              <a:defRPr/>
            </a:pPr>
            <a:r>
              <a:rPr lang="zh-CN" altLang="en-US" sz="2025" dirty="0"/>
              <a:t>给</a:t>
            </a:r>
            <a:r>
              <a:rPr lang="en-US" altLang="zh-CN" sz="2025" dirty="0"/>
              <a:t>List&lt;?&gt;</a:t>
            </a:r>
            <a:r>
              <a:rPr lang="zh-CN" altLang="en-US" sz="2025" dirty="0"/>
              <a:t>初始化之后就不能够再往里添加任何类型的对象了，</a:t>
            </a:r>
            <a:r>
              <a:rPr lang="en-US" altLang="zh-CN" sz="2025" dirty="0"/>
              <a:t>Object</a:t>
            </a:r>
            <a:r>
              <a:rPr lang="zh-CN" altLang="en-US" sz="2025" dirty="0"/>
              <a:t>的对象也不可以，但是可以添加</a:t>
            </a:r>
            <a:r>
              <a:rPr lang="en-US" altLang="zh-CN" sz="2025" dirty="0"/>
              <a:t>null</a:t>
            </a:r>
            <a:r>
              <a:rPr lang="zh-CN" altLang="en-US" sz="2025" dirty="0"/>
              <a:t>。</a:t>
            </a:r>
          </a:p>
          <a:p>
            <a:pPr marL="273844" indent="-191691" eaLnBrk="1" hangingPunct="1">
              <a:defRPr/>
            </a:pPr>
            <a:r>
              <a:rPr lang="en-US" altLang="zh-CN" sz="2025" dirty="0"/>
              <a:t>List&lt;?&gt;</a:t>
            </a:r>
            <a:r>
              <a:rPr lang="zh-CN" altLang="en-US" sz="2025" dirty="0"/>
              <a:t>与</a:t>
            </a:r>
            <a:r>
              <a:rPr lang="en-US" altLang="zh-CN" sz="2025" dirty="0"/>
              <a:t>List&lt;Object&gt;</a:t>
            </a:r>
            <a:r>
              <a:rPr lang="zh-CN" altLang="en-US" sz="2025" dirty="0"/>
              <a:t>的区别，</a:t>
            </a:r>
            <a:r>
              <a:rPr lang="en-US" altLang="zh-CN" sz="2025" dirty="0"/>
              <a:t>List&lt;?&gt;</a:t>
            </a:r>
            <a:r>
              <a:rPr lang="zh-CN" altLang="en-US" sz="2025" dirty="0"/>
              <a:t>只能容纳一种类型的对象，是一个同构集合；但是</a:t>
            </a:r>
            <a:r>
              <a:rPr lang="en-US" altLang="zh-CN" sz="2025" dirty="0"/>
              <a:t>List&lt;Object&gt;</a:t>
            </a:r>
            <a:r>
              <a:rPr lang="zh-CN" altLang="en-US" sz="2025" dirty="0"/>
              <a:t>可以容纳任意</a:t>
            </a:r>
            <a:r>
              <a:rPr lang="en-US" altLang="zh-CN" sz="2025" dirty="0"/>
              <a:t>Object</a:t>
            </a:r>
            <a:r>
              <a:rPr lang="zh-CN" altLang="en-US" sz="2025" dirty="0"/>
              <a:t>类型或</a:t>
            </a:r>
            <a:r>
              <a:rPr lang="en-US" altLang="zh-CN" sz="2025" dirty="0"/>
              <a:t>Object</a:t>
            </a:r>
            <a:r>
              <a:rPr lang="zh-CN" altLang="en-US" sz="2025" dirty="0"/>
              <a:t>子类的对象，是一个异构集合。</a:t>
            </a:r>
          </a:p>
          <a:p>
            <a:pPr marL="465932" lvl="1" indent="-191691" eaLnBrk="1" hangingPunct="1">
              <a:defRPr/>
            </a:pPr>
            <a:endParaRPr lang="zh-CN" altLang="en-US" sz="1725" dirty="0"/>
          </a:p>
        </p:txBody>
      </p:sp>
    </p:spTree>
    <p:extLst>
      <p:ext uri="{BB962C8B-B14F-4D97-AF65-F5344CB8AC3E}">
        <p14:creationId xmlns:p14="http://schemas.microsoft.com/office/powerpoint/2010/main" val="44689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fade">
                                      <p:cBhvr>
                                        <p:cTn id="10" dur="2000"/>
                                        <p:tgtEl>
                                          <p:spTgt spid="27545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5459">
                                            <p:txEl>
                                              <p:pRg st="2" end="2"/>
                                            </p:txEl>
                                          </p:spTgt>
                                        </p:tgtEl>
                                        <p:attrNameLst>
                                          <p:attrName>style.visibility</p:attrName>
                                        </p:attrNameLst>
                                      </p:cBhvr>
                                      <p:to>
                                        <p:strVal val="visible"/>
                                      </p:to>
                                    </p:set>
                                    <p:animEffect transition="in" filter="fade">
                                      <p:cBhvr>
                                        <p:cTn id="13" dur="2000"/>
                                        <p:tgtEl>
                                          <p:spTgt spid="275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5459">
                                            <p:txEl>
                                              <p:pRg st="3" end="3"/>
                                            </p:txEl>
                                          </p:spTgt>
                                        </p:tgtEl>
                                        <p:attrNameLst>
                                          <p:attrName>style.visibility</p:attrName>
                                        </p:attrNameLst>
                                      </p:cBhvr>
                                      <p:to>
                                        <p:strVal val="visible"/>
                                      </p:to>
                                    </p:set>
                                    <p:animEffect transition="in" filter="fade">
                                      <p:cBhvr>
                                        <p:cTn id="16" dur="2000"/>
                                        <p:tgtEl>
                                          <p:spTgt spid="27545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5459">
                                            <p:txEl>
                                              <p:pRg st="4" end="4"/>
                                            </p:txEl>
                                          </p:spTgt>
                                        </p:tgtEl>
                                        <p:attrNameLst>
                                          <p:attrName>style.visibility</p:attrName>
                                        </p:attrNameLst>
                                      </p:cBhvr>
                                      <p:to>
                                        <p:strVal val="visible"/>
                                      </p:to>
                                    </p:set>
                                    <p:animEffect transition="in" filter="fade">
                                      <p:cBhvr>
                                        <p:cTn id="19" dur="2000"/>
                                        <p:tgtEl>
                                          <p:spTgt spid="27545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5459">
                                            <p:txEl>
                                              <p:pRg st="5" end="5"/>
                                            </p:txEl>
                                          </p:spTgt>
                                        </p:tgtEl>
                                        <p:attrNameLst>
                                          <p:attrName>style.visibility</p:attrName>
                                        </p:attrNameLst>
                                      </p:cBhvr>
                                      <p:to>
                                        <p:strVal val="visible"/>
                                      </p:to>
                                    </p:set>
                                    <p:animEffect transition="in" filter="fade">
                                      <p:cBhvr>
                                        <p:cTn id="22" dur="2000"/>
                                        <p:tgtEl>
                                          <p:spTgt spid="27545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5459">
                                            <p:txEl>
                                              <p:pRg st="6" end="6"/>
                                            </p:txEl>
                                          </p:spTgt>
                                        </p:tgtEl>
                                        <p:attrNameLst>
                                          <p:attrName>style.visibility</p:attrName>
                                        </p:attrNameLst>
                                      </p:cBhvr>
                                      <p:to>
                                        <p:strVal val="visible"/>
                                      </p:to>
                                    </p:set>
                                    <p:animEffect transition="in" filter="fade">
                                      <p:cBhvr>
                                        <p:cTn id="25" dur="2000"/>
                                        <p:tgtEl>
                                          <p:spTgt spid="27545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5459">
                                            <p:txEl>
                                              <p:pRg st="7" end="7"/>
                                            </p:txEl>
                                          </p:spTgt>
                                        </p:tgtEl>
                                        <p:attrNameLst>
                                          <p:attrName>style.visibility</p:attrName>
                                        </p:attrNameLst>
                                      </p:cBhvr>
                                      <p:to>
                                        <p:strVal val="visible"/>
                                      </p:to>
                                    </p:set>
                                    <p:animEffect transition="in" filter="fade">
                                      <p:cBhvr>
                                        <p:cTn id="28" dur="2000"/>
                                        <p:tgtEl>
                                          <p:spTgt spid="27545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5459">
                                            <p:txEl>
                                              <p:pRg st="8" end="8"/>
                                            </p:txEl>
                                          </p:spTgt>
                                        </p:tgtEl>
                                        <p:attrNameLst>
                                          <p:attrName>style.visibility</p:attrName>
                                        </p:attrNameLst>
                                      </p:cBhvr>
                                      <p:to>
                                        <p:strVal val="visible"/>
                                      </p:to>
                                    </p:set>
                                    <p:animEffect transition="in" filter="fade">
                                      <p:cBhvr>
                                        <p:cTn id="31" dur="2000"/>
                                        <p:tgtEl>
                                          <p:spTgt spid="275459">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5459">
                                            <p:txEl>
                                              <p:pRg st="9" end="9"/>
                                            </p:txEl>
                                          </p:spTgt>
                                        </p:tgtEl>
                                        <p:attrNameLst>
                                          <p:attrName>style.visibility</p:attrName>
                                        </p:attrNameLst>
                                      </p:cBhvr>
                                      <p:to>
                                        <p:strVal val="visible"/>
                                      </p:to>
                                    </p:set>
                                    <p:animEffect transition="in" filter="fade">
                                      <p:cBhvr>
                                        <p:cTn id="34" dur="2000"/>
                                        <p:tgtEl>
                                          <p:spTgt spid="275459">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75459">
                                            <p:txEl>
                                              <p:pRg st="10" end="10"/>
                                            </p:txEl>
                                          </p:spTgt>
                                        </p:tgtEl>
                                        <p:attrNameLst>
                                          <p:attrName>style.visibility</p:attrName>
                                        </p:attrNameLst>
                                      </p:cBhvr>
                                      <p:to>
                                        <p:strVal val="visible"/>
                                      </p:to>
                                    </p:set>
                                    <p:animEffect transition="in" filter="fade">
                                      <p:cBhvr>
                                        <p:cTn id="37" dur="20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en-US" sz="3600" dirty="0">
                <a:effectLst/>
              </a:rPr>
              <a:t>通配符上界“</a:t>
            </a:r>
            <a:r>
              <a:rPr lang="en-US" altLang="zh-CN" sz="3600" dirty="0">
                <a:effectLst/>
              </a:rPr>
              <a:t>? extends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以上无界通配符的例子中</a:t>
            </a:r>
            <a:r>
              <a:rPr lang="en-US" altLang="zh-CN" sz="2025" dirty="0"/>
              <a:t>Fruit</a:t>
            </a:r>
            <a:r>
              <a:rPr lang="zh-CN" altLang="en-US" sz="2025" dirty="0"/>
              <a:t>与</a:t>
            </a:r>
            <a:r>
              <a:rPr lang="en-US" altLang="zh-CN" sz="2025" dirty="0"/>
              <a:t>Cat</a:t>
            </a:r>
            <a:r>
              <a:rPr lang="zh-CN" altLang="en-US" sz="2025" dirty="0"/>
              <a:t>并没有继承关系。这需要通配符上界</a:t>
            </a:r>
            <a:r>
              <a:rPr lang="en-US" altLang="zh-CN" sz="2025" dirty="0"/>
              <a:t>&lt;? extends T&gt;</a:t>
            </a:r>
            <a:r>
              <a:rPr lang="zh-CN" altLang="en-US" sz="2025" dirty="0"/>
              <a:t>语法规则进行限制。例如：</a:t>
            </a:r>
          </a:p>
          <a:p>
            <a:pPr marL="465932" lvl="1" indent="-191691" eaLnBrk="1" hangingPunct="1">
              <a:defRPr/>
            </a:pPr>
            <a:r>
              <a:rPr lang="zh-CN" altLang="en-US" sz="1725" dirty="0" smtClean="0"/>
              <a:t>        </a:t>
            </a:r>
            <a:r>
              <a:rPr lang="en-US" altLang="zh-CN" sz="1725" dirty="0"/>
              <a:t>1. List&lt;Apple&gt; apples = new </a:t>
            </a:r>
            <a:r>
              <a:rPr lang="en-US" altLang="zh-CN" sz="1725" dirty="0" err="1"/>
              <a:t>ArrayList</a:t>
            </a:r>
            <a:r>
              <a:rPr lang="en-US" altLang="zh-CN" sz="1725" dirty="0"/>
              <a:t>&lt;Apple&gt;(); </a:t>
            </a:r>
          </a:p>
          <a:p>
            <a:pPr marL="465932" lvl="1" indent="-191691" eaLnBrk="1" hangingPunct="1">
              <a:defRPr/>
            </a:pPr>
            <a:r>
              <a:rPr lang="en-US" altLang="zh-CN" sz="1725" dirty="0"/>
              <a:t>        2. List&lt;? extends Fruit&gt; fruits = new </a:t>
            </a:r>
            <a:r>
              <a:rPr lang="en-US" altLang="zh-CN" sz="1725" dirty="0" err="1"/>
              <a:t>ArrayList</a:t>
            </a:r>
            <a:r>
              <a:rPr lang="en-US" altLang="zh-CN" sz="1725" dirty="0"/>
              <a:t>&lt;Fruit&gt;();</a:t>
            </a:r>
          </a:p>
          <a:p>
            <a:pPr marL="465932" lvl="1" indent="-191691" eaLnBrk="1" hangingPunct="1">
              <a:defRPr/>
            </a:pPr>
            <a:r>
              <a:rPr lang="en-US" altLang="zh-CN" sz="1725" dirty="0"/>
              <a:t>        3. List&lt;Cat&gt; cats = new </a:t>
            </a:r>
            <a:r>
              <a:rPr lang="en-US" altLang="zh-CN" sz="1725" dirty="0" err="1"/>
              <a:t>ArrayList</a:t>
            </a:r>
            <a:r>
              <a:rPr lang="en-US" altLang="zh-CN" sz="1725" dirty="0"/>
              <a:t>&lt;Cat&gt;();</a:t>
            </a:r>
          </a:p>
          <a:p>
            <a:pPr marL="465932" lvl="1" indent="-191691" eaLnBrk="1" hangingPunct="1">
              <a:defRPr/>
            </a:pPr>
            <a:r>
              <a:rPr lang="en-US" altLang="zh-CN" sz="1725" dirty="0"/>
              <a:t>        4. fruits = apples;</a:t>
            </a:r>
          </a:p>
          <a:p>
            <a:pPr marL="465932" lvl="1" indent="-191691" eaLnBrk="1" hangingPunct="1">
              <a:defRPr/>
            </a:pPr>
            <a:r>
              <a:rPr lang="en-US" altLang="zh-CN" sz="1725" dirty="0"/>
              <a:t>        5. </a:t>
            </a:r>
            <a:r>
              <a:rPr lang="en-US" altLang="zh-CN" sz="1725" strike="sngStrike" dirty="0"/>
              <a:t>fruits = cats; </a:t>
            </a:r>
            <a:r>
              <a:rPr lang="en-US" altLang="zh-CN" sz="1725" dirty="0"/>
              <a:t>//</a:t>
            </a:r>
            <a:r>
              <a:rPr lang="zh-CN" altLang="en-US" sz="1725" dirty="0"/>
              <a:t>无法赋值</a:t>
            </a:r>
          </a:p>
          <a:p>
            <a:pPr marL="465932" lvl="1" indent="-191691" eaLnBrk="1" hangingPunct="1">
              <a:defRPr/>
            </a:pPr>
            <a:r>
              <a:rPr lang="zh-CN" altLang="en-US" sz="1725" dirty="0"/>
              <a:t>        </a:t>
            </a:r>
            <a:r>
              <a:rPr lang="en-US" altLang="zh-CN" sz="1725" dirty="0"/>
              <a:t>6. </a:t>
            </a:r>
            <a:r>
              <a:rPr lang="en-US" altLang="zh-CN" sz="1725" strike="sngStrike" dirty="0" err="1"/>
              <a:t>fruits.add</a:t>
            </a:r>
            <a:r>
              <a:rPr lang="en-US" altLang="zh-CN" sz="1725" strike="sngStrike" dirty="0"/>
              <a:t>(new Apple()); </a:t>
            </a:r>
            <a:r>
              <a:rPr lang="en-US" altLang="zh-CN" sz="1725" dirty="0"/>
              <a:t>//</a:t>
            </a:r>
            <a:r>
              <a:rPr lang="zh-CN" altLang="en-US" sz="1725" dirty="0"/>
              <a:t>无法赋值</a:t>
            </a:r>
          </a:p>
          <a:p>
            <a:pPr marL="465932" lvl="1" indent="-191691" eaLnBrk="1" hangingPunct="1">
              <a:defRPr/>
            </a:pPr>
            <a:r>
              <a:rPr lang="zh-CN" altLang="en-US" sz="1725" dirty="0"/>
              <a:t>        </a:t>
            </a:r>
            <a:r>
              <a:rPr lang="en-US" altLang="zh-CN" sz="1725" dirty="0"/>
              <a:t>7. Fruit </a:t>
            </a:r>
            <a:r>
              <a:rPr lang="en-US" altLang="zh-CN" sz="1725" dirty="0" err="1"/>
              <a:t>fruit</a:t>
            </a:r>
            <a:r>
              <a:rPr lang="en-US" altLang="zh-CN" sz="1725" dirty="0"/>
              <a:t> = </a:t>
            </a:r>
            <a:r>
              <a:rPr lang="en-US" altLang="zh-CN" sz="1725" dirty="0" err="1"/>
              <a:t>fruits.get</a:t>
            </a:r>
            <a:r>
              <a:rPr lang="en-US" altLang="zh-CN" sz="1725" dirty="0"/>
              <a:t>(0); //ok</a:t>
            </a:r>
          </a:p>
          <a:p>
            <a:pPr marL="465932" lvl="1" indent="-191691" eaLnBrk="1" hangingPunct="1">
              <a:defRPr/>
            </a:pPr>
            <a:r>
              <a:rPr lang="en-US" altLang="zh-CN" sz="1725" dirty="0"/>
              <a:t>        8. </a:t>
            </a:r>
            <a:r>
              <a:rPr lang="en-US" altLang="zh-CN" sz="1725" strike="sngStrike" dirty="0"/>
              <a:t>apples = </a:t>
            </a:r>
            <a:r>
              <a:rPr lang="en-US" altLang="zh-CN" sz="1725" strike="sngStrike" dirty="0" smtClean="0"/>
              <a:t>fruits</a:t>
            </a:r>
            <a:r>
              <a:rPr lang="en-US" altLang="zh-CN" sz="1725" dirty="0" smtClean="0"/>
              <a:t>; </a:t>
            </a:r>
            <a:r>
              <a:rPr lang="en-US" altLang="zh-CN" sz="1725" dirty="0"/>
              <a:t>//</a:t>
            </a:r>
            <a:r>
              <a:rPr lang="zh-CN" altLang="en-US" sz="1725" dirty="0"/>
              <a:t>无法赋值</a:t>
            </a:r>
          </a:p>
          <a:p>
            <a:pPr marL="465932" lvl="1" indent="-191691" eaLnBrk="1" hangingPunct="1">
              <a:defRPr/>
            </a:pPr>
            <a:r>
              <a:rPr lang="zh-CN" altLang="en-US" sz="1725" dirty="0"/>
              <a:t>        </a:t>
            </a:r>
            <a:r>
              <a:rPr lang="en-US" altLang="zh-CN" sz="1725" dirty="0"/>
              <a:t>9. apples = (List&lt;Apple&gt;)fruits; </a:t>
            </a:r>
          </a:p>
        </p:txBody>
      </p:sp>
    </p:spTree>
    <p:extLst>
      <p:ext uri="{BB962C8B-B14F-4D97-AF65-F5344CB8AC3E}">
        <p14:creationId xmlns:p14="http://schemas.microsoft.com/office/powerpoint/2010/main" val="1498350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fade">
                                      <p:cBhvr>
                                        <p:cTn id="10" dur="2000"/>
                                        <p:tgtEl>
                                          <p:spTgt spid="27545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5459">
                                            <p:txEl>
                                              <p:pRg st="2" end="2"/>
                                            </p:txEl>
                                          </p:spTgt>
                                        </p:tgtEl>
                                        <p:attrNameLst>
                                          <p:attrName>style.visibility</p:attrName>
                                        </p:attrNameLst>
                                      </p:cBhvr>
                                      <p:to>
                                        <p:strVal val="visible"/>
                                      </p:to>
                                    </p:set>
                                    <p:animEffect transition="in" filter="fade">
                                      <p:cBhvr>
                                        <p:cTn id="13" dur="2000"/>
                                        <p:tgtEl>
                                          <p:spTgt spid="275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5459">
                                            <p:txEl>
                                              <p:pRg st="3" end="3"/>
                                            </p:txEl>
                                          </p:spTgt>
                                        </p:tgtEl>
                                        <p:attrNameLst>
                                          <p:attrName>style.visibility</p:attrName>
                                        </p:attrNameLst>
                                      </p:cBhvr>
                                      <p:to>
                                        <p:strVal val="visible"/>
                                      </p:to>
                                    </p:set>
                                    <p:animEffect transition="in" filter="fade">
                                      <p:cBhvr>
                                        <p:cTn id="16" dur="2000"/>
                                        <p:tgtEl>
                                          <p:spTgt spid="27545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5459">
                                            <p:txEl>
                                              <p:pRg st="4" end="4"/>
                                            </p:txEl>
                                          </p:spTgt>
                                        </p:tgtEl>
                                        <p:attrNameLst>
                                          <p:attrName>style.visibility</p:attrName>
                                        </p:attrNameLst>
                                      </p:cBhvr>
                                      <p:to>
                                        <p:strVal val="visible"/>
                                      </p:to>
                                    </p:set>
                                    <p:animEffect transition="in" filter="fade">
                                      <p:cBhvr>
                                        <p:cTn id="19" dur="2000"/>
                                        <p:tgtEl>
                                          <p:spTgt spid="27545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5459">
                                            <p:txEl>
                                              <p:pRg st="5" end="5"/>
                                            </p:txEl>
                                          </p:spTgt>
                                        </p:tgtEl>
                                        <p:attrNameLst>
                                          <p:attrName>style.visibility</p:attrName>
                                        </p:attrNameLst>
                                      </p:cBhvr>
                                      <p:to>
                                        <p:strVal val="visible"/>
                                      </p:to>
                                    </p:set>
                                    <p:animEffect transition="in" filter="fade">
                                      <p:cBhvr>
                                        <p:cTn id="22" dur="2000"/>
                                        <p:tgtEl>
                                          <p:spTgt spid="27545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5459">
                                            <p:txEl>
                                              <p:pRg st="6" end="6"/>
                                            </p:txEl>
                                          </p:spTgt>
                                        </p:tgtEl>
                                        <p:attrNameLst>
                                          <p:attrName>style.visibility</p:attrName>
                                        </p:attrNameLst>
                                      </p:cBhvr>
                                      <p:to>
                                        <p:strVal val="visible"/>
                                      </p:to>
                                    </p:set>
                                    <p:animEffect transition="in" filter="fade">
                                      <p:cBhvr>
                                        <p:cTn id="25" dur="2000"/>
                                        <p:tgtEl>
                                          <p:spTgt spid="27545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5459">
                                            <p:txEl>
                                              <p:pRg st="7" end="7"/>
                                            </p:txEl>
                                          </p:spTgt>
                                        </p:tgtEl>
                                        <p:attrNameLst>
                                          <p:attrName>style.visibility</p:attrName>
                                        </p:attrNameLst>
                                      </p:cBhvr>
                                      <p:to>
                                        <p:strVal val="visible"/>
                                      </p:to>
                                    </p:set>
                                    <p:animEffect transition="in" filter="fade">
                                      <p:cBhvr>
                                        <p:cTn id="28" dur="2000"/>
                                        <p:tgtEl>
                                          <p:spTgt spid="27545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5459">
                                            <p:txEl>
                                              <p:pRg st="8" end="8"/>
                                            </p:txEl>
                                          </p:spTgt>
                                        </p:tgtEl>
                                        <p:attrNameLst>
                                          <p:attrName>style.visibility</p:attrName>
                                        </p:attrNameLst>
                                      </p:cBhvr>
                                      <p:to>
                                        <p:strVal val="visible"/>
                                      </p:to>
                                    </p:set>
                                    <p:animEffect transition="in" filter="fade">
                                      <p:cBhvr>
                                        <p:cTn id="31" dur="2000"/>
                                        <p:tgtEl>
                                          <p:spTgt spid="275459">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5459">
                                            <p:txEl>
                                              <p:pRg st="9" end="9"/>
                                            </p:txEl>
                                          </p:spTgt>
                                        </p:tgtEl>
                                        <p:attrNameLst>
                                          <p:attrName>style.visibility</p:attrName>
                                        </p:attrNameLst>
                                      </p:cBhvr>
                                      <p:to>
                                        <p:strVal val="visible"/>
                                      </p:to>
                                    </p:set>
                                    <p:animEffect transition="in" filter="fade">
                                      <p:cBhvr>
                                        <p:cTn id="34" dur="2000"/>
                                        <p:tgtEl>
                                          <p:spTgt spid="275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en-US" sz="3600" dirty="0">
                <a:effectLst/>
              </a:rPr>
              <a:t>通配符上界“</a:t>
            </a:r>
            <a:r>
              <a:rPr lang="en-US" altLang="zh-CN" sz="3600" dirty="0">
                <a:effectLst/>
              </a:rPr>
              <a:t>? extends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实际上“</a:t>
            </a:r>
            <a:r>
              <a:rPr lang="en-US" altLang="zh-CN" sz="2025" dirty="0"/>
              <a:t>? extends T”</a:t>
            </a:r>
            <a:r>
              <a:rPr lang="zh-CN" altLang="en-US" sz="2025" dirty="0"/>
              <a:t>的机制本质上实现的是泛型的自动向上转型，它更多的时候用在方法传参上</a:t>
            </a:r>
          </a:p>
          <a:p>
            <a:pPr marL="273844" indent="-191691" eaLnBrk="1" hangingPunct="1">
              <a:defRPr/>
            </a:pPr>
            <a:r>
              <a:rPr lang="zh-CN" altLang="en-US" sz="2025" dirty="0"/>
              <a:t>假设有以下的类继承关系：一个抽象类</a:t>
            </a:r>
            <a:r>
              <a:rPr lang="en-US" altLang="zh-CN" sz="2025" dirty="0"/>
              <a:t>Shape</a:t>
            </a:r>
            <a:r>
              <a:rPr lang="zh-CN" altLang="en-US" sz="2025" dirty="0"/>
              <a:t>，包含一个抽象方法</a:t>
            </a:r>
            <a:r>
              <a:rPr lang="en-US" altLang="zh-CN" sz="2025" dirty="0"/>
              <a:t>draw()</a:t>
            </a:r>
            <a:r>
              <a:rPr lang="zh-CN" altLang="en-US" sz="2025" dirty="0"/>
              <a:t>，非抽象类</a:t>
            </a:r>
            <a:r>
              <a:rPr lang="en-US" altLang="zh-CN" sz="2025" dirty="0"/>
              <a:t>Circle</a:t>
            </a:r>
            <a:r>
              <a:rPr lang="zh-CN" altLang="en-US" sz="2025" dirty="0"/>
              <a:t>和</a:t>
            </a:r>
            <a:r>
              <a:rPr lang="en-US" altLang="zh-CN" sz="2025" dirty="0"/>
              <a:t>Rectangle</a:t>
            </a:r>
            <a:r>
              <a:rPr lang="zh-CN" altLang="en-US" sz="2025" dirty="0"/>
              <a:t>都继承了</a:t>
            </a:r>
            <a:r>
              <a:rPr lang="en-US" altLang="zh-CN" sz="2025" dirty="0"/>
              <a:t>Shape</a:t>
            </a:r>
            <a:r>
              <a:rPr lang="zh-CN" altLang="en-US" sz="2025" dirty="0"/>
              <a:t>，并且实现了</a:t>
            </a:r>
            <a:r>
              <a:rPr lang="en-US" altLang="zh-CN" sz="2025" dirty="0"/>
              <a:t>draw()</a:t>
            </a:r>
            <a:r>
              <a:rPr lang="zh-CN" altLang="en-US" sz="2025" dirty="0"/>
              <a:t>方法。现在有一个</a:t>
            </a:r>
            <a:r>
              <a:rPr lang="en-US" altLang="zh-CN" sz="2025" dirty="0"/>
              <a:t>Canvas</a:t>
            </a:r>
            <a:r>
              <a:rPr lang="zh-CN" altLang="en-US" sz="2025" dirty="0"/>
              <a:t>类的</a:t>
            </a:r>
            <a:r>
              <a:rPr lang="en-US" altLang="zh-CN" sz="2025" dirty="0" err="1"/>
              <a:t>drawAll</a:t>
            </a:r>
            <a:r>
              <a:rPr lang="en-US" altLang="zh-CN" sz="2025" dirty="0"/>
              <a:t>()</a:t>
            </a:r>
            <a:r>
              <a:rPr lang="zh-CN" altLang="en-US" sz="2025" dirty="0"/>
              <a:t>方法想要画出所有继承和实现了</a:t>
            </a:r>
            <a:r>
              <a:rPr lang="en-US" altLang="zh-CN" sz="2025" dirty="0"/>
              <a:t>Shape</a:t>
            </a:r>
            <a:r>
              <a:rPr lang="zh-CN" altLang="en-US" sz="2025" dirty="0"/>
              <a:t>类的图形。例如：</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33" y="3567921"/>
            <a:ext cx="2383755" cy="219347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787" y="3567922"/>
            <a:ext cx="5283546" cy="1742013"/>
          </a:xfrm>
          <a:prstGeom prst="rect">
            <a:avLst/>
          </a:prstGeom>
        </p:spPr>
      </p:pic>
    </p:spTree>
    <p:extLst>
      <p:ext uri="{BB962C8B-B14F-4D97-AF65-F5344CB8AC3E}">
        <p14:creationId xmlns:p14="http://schemas.microsoft.com/office/powerpoint/2010/main" val="2855647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fade">
                                      <p:cBhvr>
                                        <p:cTn id="10" dur="2000"/>
                                        <p:tgtEl>
                                          <p:spTgt spid="275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en-US" sz="3600" dirty="0">
                <a:effectLst/>
              </a:rPr>
              <a:t>通配符上界“</a:t>
            </a:r>
            <a:r>
              <a:rPr lang="en-US" altLang="zh-CN" sz="3600" dirty="0">
                <a:effectLst/>
              </a:rPr>
              <a:t>? extends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泛型规则导致</a:t>
            </a:r>
            <a:r>
              <a:rPr lang="en-US" altLang="zh-CN" sz="2025" dirty="0" err="1"/>
              <a:t>drawAll</a:t>
            </a:r>
            <a:r>
              <a:rPr lang="zh-CN" altLang="en-US" sz="2025" dirty="0"/>
              <a:t>方法只能接受持有</a:t>
            </a:r>
            <a:r>
              <a:rPr lang="en-US" altLang="zh-CN" sz="2025" dirty="0"/>
              <a:t>Shape</a:t>
            </a:r>
            <a:r>
              <a:rPr lang="zh-CN" altLang="en-US" sz="2025" dirty="0"/>
              <a:t>对象的</a:t>
            </a:r>
            <a:r>
              <a:rPr lang="en-US" altLang="zh-CN" sz="2025" dirty="0"/>
              <a:t>List</a:t>
            </a:r>
            <a:r>
              <a:rPr lang="zh-CN" altLang="en-US" sz="2025" dirty="0"/>
              <a:t>。普通泛型</a:t>
            </a:r>
            <a:r>
              <a:rPr lang="en-US" altLang="zh-CN" sz="2025" dirty="0"/>
              <a:t>T</a:t>
            </a:r>
            <a:r>
              <a:rPr lang="zh-CN" altLang="en-US" sz="2025" dirty="0"/>
              <a:t>是强类型检测的，只能接受某种特定的类型。而此时“</a:t>
            </a:r>
            <a:r>
              <a:rPr lang="en-US" altLang="zh-CN" sz="2025" dirty="0"/>
              <a:t>? extends T”</a:t>
            </a:r>
            <a:r>
              <a:rPr lang="zh-CN" altLang="en-US" sz="2025" dirty="0"/>
              <a:t>则可以发挥作用</a:t>
            </a:r>
            <a:r>
              <a:rPr lang="zh-CN" altLang="en-US" sz="2025" dirty="0" smtClean="0"/>
              <a:t>。</a:t>
            </a: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r>
              <a:rPr lang="zh-CN" altLang="en-US" sz="2025" dirty="0"/>
              <a:t>有上界限制的通配符“</a:t>
            </a:r>
            <a:r>
              <a:rPr lang="en-US" altLang="zh-CN" sz="2025" dirty="0"/>
              <a:t>? extends T”</a:t>
            </a:r>
            <a:r>
              <a:rPr lang="zh-CN" altLang="en-US" sz="2025" dirty="0"/>
              <a:t>，限制了所接受的对象必须具有类型</a:t>
            </a:r>
            <a:r>
              <a:rPr lang="en-US" altLang="zh-CN" sz="2025" dirty="0"/>
              <a:t>T</a:t>
            </a:r>
            <a:r>
              <a:rPr lang="zh-CN" altLang="en-US" sz="2025" dirty="0"/>
              <a:t>的方法和属性，这在许多场合是非常重要的。</a:t>
            </a:r>
          </a:p>
          <a:p>
            <a:pPr marL="273844" indent="-191691" eaLnBrk="1" hangingPunct="1">
              <a:defRPr/>
            </a:pPr>
            <a:endParaRPr lang="zh-CN" altLang="en-US" sz="2025"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846" y="2581851"/>
            <a:ext cx="3988135" cy="1455130"/>
          </a:xfrm>
          <a:prstGeom prst="rect">
            <a:avLst/>
          </a:prstGeom>
        </p:spPr>
      </p:pic>
    </p:spTree>
    <p:extLst>
      <p:ext uri="{BB962C8B-B14F-4D97-AF65-F5344CB8AC3E}">
        <p14:creationId xmlns:p14="http://schemas.microsoft.com/office/powerpoint/2010/main" val="2273068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6" end="6"/>
                                            </p:txEl>
                                          </p:spTgt>
                                        </p:tgtEl>
                                        <p:attrNameLst>
                                          <p:attrName>style.visibility</p:attrName>
                                        </p:attrNameLst>
                                      </p:cBhvr>
                                      <p:to>
                                        <p:strVal val="visible"/>
                                      </p:to>
                                    </p:set>
                                    <p:animEffect transition="in" filter="fade">
                                      <p:cBhvr>
                                        <p:cTn id="10" dur="2000"/>
                                        <p:tgtEl>
                                          <p:spTgt spid="27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fr-FR" sz="3600" dirty="0">
                <a:effectLst/>
              </a:rPr>
              <a:t>通配符下界“</a:t>
            </a:r>
            <a:r>
              <a:rPr lang="fr-FR" altLang="zh-CN" sz="3600" dirty="0">
                <a:effectLst/>
              </a:rPr>
              <a:t>? super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与“</a:t>
            </a:r>
            <a:r>
              <a:rPr lang="en-US" altLang="zh-CN" sz="2025" dirty="0"/>
              <a:t>? extends T”</a:t>
            </a:r>
            <a:r>
              <a:rPr lang="zh-CN" altLang="en-US" sz="2025" dirty="0"/>
              <a:t>相对的是通配符下界“</a:t>
            </a:r>
            <a:r>
              <a:rPr lang="en-US" altLang="zh-CN" sz="2025" dirty="0"/>
              <a:t>? Super T</a:t>
            </a:r>
            <a:r>
              <a:rPr lang="en-US" altLang="zh-CN" sz="2025" dirty="0" smtClean="0"/>
              <a:t>”</a:t>
            </a:r>
          </a:p>
          <a:p>
            <a:pPr marL="465932" lvl="1" indent="-191691" eaLnBrk="1" hangingPunct="1">
              <a:defRPr/>
            </a:pPr>
            <a:r>
              <a:rPr lang="en-US" altLang="zh-CN" sz="1725" dirty="0" smtClean="0"/>
              <a:t>1</a:t>
            </a:r>
            <a:r>
              <a:rPr lang="en-US" altLang="zh-CN" sz="1725" dirty="0"/>
              <a:t>. List&lt;Fruit&gt; fruits = new </a:t>
            </a:r>
            <a:r>
              <a:rPr lang="en-US" altLang="zh-CN" sz="1725" dirty="0" err="1"/>
              <a:t>ArrayList</a:t>
            </a:r>
            <a:r>
              <a:rPr lang="en-US" altLang="zh-CN" sz="1725" dirty="0"/>
              <a:t>&lt;Fruit&gt;();</a:t>
            </a:r>
          </a:p>
          <a:p>
            <a:pPr marL="465932" lvl="1" indent="-191691" eaLnBrk="1" hangingPunct="1">
              <a:defRPr/>
            </a:pPr>
            <a:r>
              <a:rPr lang="en-US" altLang="zh-CN" sz="1725" dirty="0"/>
              <a:t>2. List&lt;? super Apple&gt; apples = new </a:t>
            </a:r>
            <a:r>
              <a:rPr lang="en-US" altLang="zh-CN" sz="1725" dirty="0" err="1"/>
              <a:t>ArrayList</a:t>
            </a:r>
            <a:r>
              <a:rPr lang="en-US" altLang="zh-CN" sz="1725" dirty="0"/>
              <a:t>&lt;Apple&gt;();</a:t>
            </a:r>
          </a:p>
          <a:p>
            <a:pPr marL="465932" lvl="1" indent="-191691" eaLnBrk="1" hangingPunct="1">
              <a:defRPr/>
            </a:pPr>
            <a:r>
              <a:rPr lang="en-US" altLang="zh-CN" sz="1725" dirty="0"/>
              <a:t>3. List&lt;Cat&gt; cats = new </a:t>
            </a:r>
            <a:r>
              <a:rPr lang="en-US" altLang="zh-CN" sz="1725" dirty="0" err="1"/>
              <a:t>ArrayList</a:t>
            </a:r>
            <a:r>
              <a:rPr lang="en-US" altLang="zh-CN" sz="1725" dirty="0"/>
              <a:t>&lt;Cat&gt;();</a:t>
            </a:r>
          </a:p>
          <a:p>
            <a:pPr marL="465932" lvl="1" indent="-191691" eaLnBrk="1" hangingPunct="1">
              <a:defRPr/>
            </a:pPr>
            <a:r>
              <a:rPr lang="en-US" altLang="zh-CN" sz="1725" dirty="0"/>
              <a:t>4. apples = fruits;</a:t>
            </a:r>
          </a:p>
          <a:p>
            <a:pPr marL="465932" lvl="1" indent="-191691" eaLnBrk="1" hangingPunct="1">
              <a:defRPr/>
            </a:pPr>
            <a:r>
              <a:rPr lang="en-US" altLang="zh-CN" sz="1725" dirty="0"/>
              <a:t>5. apples = cats; //</a:t>
            </a:r>
            <a:r>
              <a:rPr lang="zh-CN" altLang="en-US" sz="1725" dirty="0"/>
              <a:t>无法赋值</a:t>
            </a:r>
          </a:p>
          <a:p>
            <a:pPr marL="465932" lvl="1" indent="-191691" eaLnBrk="1" hangingPunct="1">
              <a:defRPr/>
            </a:pPr>
            <a:r>
              <a:rPr lang="en-US" altLang="zh-CN" sz="1725" dirty="0"/>
              <a:t>6. </a:t>
            </a:r>
            <a:r>
              <a:rPr lang="en-US" altLang="zh-CN" sz="1725" dirty="0" err="1"/>
              <a:t>apples.add</a:t>
            </a:r>
            <a:r>
              <a:rPr lang="en-US" altLang="zh-CN" sz="1725" dirty="0"/>
              <a:t>(new Apple()); //ok</a:t>
            </a:r>
          </a:p>
          <a:p>
            <a:pPr marL="465932" lvl="1" indent="-191691" eaLnBrk="1" hangingPunct="1">
              <a:defRPr/>
            </a:pPr>
            <a:r>
              <a:rPr lang="en-US" altLang="zh-CN" sz="1725" dirty="0"/>
              <a:t>7. </a:t>
            </a:r>
            <a:r>
              <a:rPr lang="en-US" altLang="zh-CN" sz="1725" dirty="0" err="1"/>
              <a:t>apples.add</a:t>
            </a:r>
            <a:r>
              <a:rPr lang="en-US" altLang="zh-CN" sz="1725" dirty="0"/>
              <a:t>(new Fruit()); //</a:t>
            </a:r>
            <a:r>
              <a:rPr lang="zh-CN" altLang="en-US" sz="1725" dirty="0"/>
              <a:t>无法赋值</a:t>
            </a:r>
          </a:p>
          <a:p>
            <a:pPr marL="465932" lvl="1" indent="-191691" eaLnBrk="1" hangingPunct="1">
              <a:defRPr/>
            </a:pPr>
            <a:r>
              <a:rPr lang="en-US" altLang="zh-CN" sz="1725" dirty="0"/>
              <a:t>8. Apple </a:t>
            </a:r>
            <a:r>
              <a:rPr lang="en-US" altLang="zh-CN" sz="1725" dirty="0" err="1"/>
              <a:t>apple</a:t>
            </a:r>
            <a:r>
              <a:rPr lang="en-US" altLang="zh-CN" sz="1725" dirty="0"/>
              <a:t> = </a:t>
            </a:r>
            <a:r>
              <a:rPr lang="en-US" altLang="zh-CN" sz="1725" dirty="0" err="1"/>
              <a:t>apples.get</a:t>
            </a:r>
            <a:r>
              <a:rPr lang="en-US" altLang="zh-CN" sz="1725" dirty="0"/>
              <a:t>(0); //</a:t>
            </a:r>
            <a:r>
              <a:rPr lang="zh-CN" altLang="en-US" sz="1725" dirty="0"/>
              <a:t>无法</a:t>
            </a:r>
            <a:r>
              <a:rPr lang="zh-CN" altLang="en-US" sz="1725" dirty="0" smtClean="0"/>
              <a:t>赋值</a:t>
            </a:r>
            <a:endParaRPr lang="en-US" altLang="zh-CN" sz="1725" dirty="0" smtClean="0"/>
          </a:p>
          <a:p>
            <a:pPr marL="273844" indent="-191691" eaLnBrk="1" hangingPunct="1">
              <a:defRPr/>
            </a:pPr>
            <a:r>
              <a:rPr lang="zh-CN" altLang="en-US" sz="2025" dirty="0"/>
              <a:t>“</a:t>
            </a:r>
            <a:r>
              <a:rPr lang="en-US" altLang="zh-CN" sz="2025" dirty="0"/>
              <a:t>? super Apple”</a:t>
            </a:r>
            <a:r>
              <a:rPr lang="zh-CN" altLang="en-US" sz="2025" dirty="0"/>
              <a:t>表示可以接受的类型的下界为</a:t>
            </a:r>
            <a:r>
              <a:rPr lang="en-US" altLang="zh-CN" sz="2025" dirty="0"/>
              <a:t>Apple</a:t>
            </a:r>
            <a:r>
              <a:rPr lang="zh-CN" altLang="en-US" sz="2025" dirty="0"/>
              <a:t>类型，也即只能接受</a:t>
            </a:r>
            <a:r>
              <a:rPr lang="en-US" altLang="zh-CN" sz="2025" dirty="0"/>
              <a:t>Apple</a:t>
            </a:r>
            <a:r>
              <a:rPr lang="zh-CN" altLang="en-US" sz="2025" dirty="0"/>
              <a:t>类型或者</a:t>
            </a:r>
            <a:r>
              <a:rPr lang="en-US" altLang="zh-CN" sz="2025" dirty="0"/>
              <a:t>Apple</a:t>
            </a:r>
            <a:r>
              <a:rPr lang="zh-CN" altLang="en-US" sz="2025" dirty="0"/>
              <a:t>的父类型，本质上实现的是泛型的自动向下转型</a:t>
            </a:r>
            <a:r>
              <a:rPr lang="zh-CN" altLang="en-US" sz="2025" dirty="0" smtClean="0"/>
              <a:t>。 </a:t>
            </a:r>
            <a:endParaRPr lang="en-US" altLang="zh-CN" sz="1725" dirty="0"/>
          </a:p>
        </p:txBody>
      </p:sp>
    </p:spTree>
    <p:extLst>
      <p:ext uri="{BB962C8B-B14F-4D97-AF65-F5344CB8AC3E}">
        <p14:creationId xmlns:p14="http://schemas.microsoft.com/office/powerpoint/2010/main" val="4122350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fade">
                                      <p:cBhvr>
                                        <p:cTn id="10" dur="2000"/>
                                        <p:tgtEl>
                                          <p:spTgt spid="27545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5459">
                                            <p:txEl>
                                              <p:pRg st="2" end="2"/>
                                            </p:txEl>
                                          </p:spTgt>
                                        </p:tgtEl>
                                        <p:attrNameLst>
                                          <p:attrName>style.visibility</p:attrName>
                                        </p:attrNameLst>
                                      </p:cBhvr>
                                      <p:to>
                                        <p:strVal val="visible"/>
                                      </p:to>
                                    </p:set>
                                    <p:animEffect transition="in" filter="fade">
                                      <p:cBhvr>
                                        <p:cTn id="13" dur="2000"/>
                                        <p:tgtEl>
                                          <p:spTgt spid="275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5459">
                                            <p:txEl>
                                              <p:pRg st="3" end="3"/>
                                            </p:txEl>
                                          </p:spTgt>
                                        </p:tgtEl>
                                        <p:attrNameLst>
                                          <p:attrName>style.visibility</p:attrName>
                                        </p:attrNameLst>
                                      </p:cBhvr>
                                      <p:to>
                                        <p:strVal val="visible"/>
                                      </p:to>
                                    </p:set>
                                    <p:animEffect transition="in" filter="fade">
                                      <p:cBhvr>
                                        <p:cTn id="16" dur="2000"/>
                                        <p:tgtEl>
                                          <p:spTgt spid="27545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5459">
                                            <p:txEl>
                                              <p:pRg st="4" end="4"/>
                                            </p:txEl>
                                          </p:spTgt>
                                        </p:tgtEl>
                                        <p:attrNameLst>
                                          <p:attrName>style.visibility</p:attrName>
                                        </p:attrNameLst>
                                      </p:cBhvr>
                                      <p:to>
                                        <p:strVal val="visible"/>
                                      </p:to>
                                    </p:set>
                                    <p:animEffect transition="in" filter="fade">
                                      <p:cBhvr>
                                        <p:cTn id="19" dur="2000"/>
                                        <p:tgtEl>
                                          <p:spTgt spid="27545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5459">
                                            <p:txEl>
                                              <p:pRg st="5" end="5"/>
                                            </p:txEl>
                                          </p:spTgt>
                                        </p:tgtEl>
                                        <p:attrNameLst>
                                          <p:attrName>style.visibility</p:attrName>
                                        </p:attrNameLst>
                                      </p:cBhvr>
                                      <p:to>
                                        <p:strVal val="visible"/>
                                      </p:to>
                                    </p:set>
                                    <p:animEffect transition="in" filter="fade">
                                      <p:cBhvr>
                                        <p:cTn id="22" dur="2000"/>
                                        <p:tgtEl>
                                          <p:spTgt spid="27545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5459">
                                            <p:txEl>
                                              <p:pRg st="6" end="6"/>
                                            </p:txEl>
                                          </p:spTgt>
                                        </p:tgtEl>
                                        <p:attrNameLst>
                                          <p:attrName>style.visibility</p:attrName>
                                        </p:attrNameLst>
                                      </p:cBhvr>
                                      <p:to>
                                        <p:strVal val="visible"/>
                                      </p:to>
                                    </p:set>
                                    <p:animEffect transition="in" filter="fade">
                                      <p:cBhvr>
                                        <p:cTn id="25" dur="2000"/>
                                        <p:tgtEl>
                                          <p:spTgt spid="27545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5459">
                                            <p:txEl>
                                              <p:pRg st="7" end="7"/>
                                            </p:txEl>
                                          </p:spTgt>
                                        </p:tgtEl>
                                        <p:attrNameLst>
                                          <p:attrName>style.visibility</p:attrName>
                                        </p:attrNameLst>
                                      </p:cBhvr>
                                      <p:to>
                                        <p:strVal val="visible"/>
                                      </p:to>
                                    </p:set>
                                    <p:animEffect transition="in" filter="fade">
                                      <p:cBhvr>
                                        <p:cTn id="28" dur="2000"/>
                                        <p:tgtEl>
                                          <p:spTgt spid="27545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5459">
                                            <p:txEl>
                                              <p:pRg st="8" end="8"/>
                                            </p:txEl>
                                          </p:spTgt>
                                        </p:tgtEl>
                                        <p:attrNameLst>
                                          <p:attrName>style.visibility</p:attrName>
                                        </p:attrNameLst>
                                      </p:cBhvr>
                                      <p:to>
                                        <p:strVal val="visible"/>
                                      </p:to>
                                    </p:set>
                                    <p:animEffect transition="in" filter="fade">
                                      <p:cBhvr>
                                        <p:cTn id="31" dur="2000"/>
                                        <p:tgtEl>
                                          <p:spTgt spid="275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fr-FR" sz="3600" dirty="0">
                <a:effectLst/>
              </a:rPr>
              <a:t>通配符下界“</a:t>
            </a:r>
            <a:r>
              <a:rPr lang="fr-FR" altLang="zh-CN" sz="3600" dirty="0">
                <a:effectLst/>
              </a:rPr>
              <a:t>? super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在通配符下界的限制下，</a:t>
            </a:r>
          </a:p>
          <a:p>
            <a:pPr marL="465932" lvl="1" indent="-191691" eaLnBrk="1" hangingPunct="1">
              <a:defRPr/>
            </a:pPr>
            <a:r>
              <a:rPr lang="zh-CN" altLang="en-US" sz="1725" dirty="0"/>
              <a:t>持有</a:t>
            </a:r>
            <a:r>
              <a:rPr lang="en-US" altLang="zh-CN" sz="1725" dirty="0"/>
              <a:t>T</a:t>
            </a:r>
            <a:r>
              <a:rPr lang="zh-CN" altLang="en-US" sz="1725" dirty="0"/>
              <a:t>类型或者其子类型对象的容器是可写入的。</a:t>
            </a:r>
          </a:p>
          <a:p>
            <a:pPr marL="465932" lvl="1" indent="-191691" eaLnBrk="1" hangingPunct="1">
              <a:defRPr/>
            </a:pPr>
            <a:r>
              <a:rPr lang="zh-CN" altLang="en-US" sz="1725" dirty="0"/>
              <a:t>无法有效地自动获取对象的类型。</a:t>
            </a:r>
          </a:p>
          <a:p>
            <a:pPr marL="273844" indent="-191691" eaLnBrk="1" hangingPunct="1">
              <a:defRPr/>
            </a:pPr>
            <a:r>
              <a:rPr lang="zh-CN" altLang="en-US" sz="2025" dirty="0"/>
              <a:t>同</a:t>
            </a:r>
            <a:r>
              <a:rPr lang="en-US" altLang="zh-CN" sz="2025" dirty="0"/>
              <a:t>List&lt;? extends T&gt;</a:t>
            </a:r>
            <a:r>
              <a:rPr lang="zh-CN" altLang="en-US" sz="2025" dirty="0"/>
              <a:t>类似，</a:t>
            </a:r>
            <a:r>
              <a:rPr lang="en-US" altLang="zh-CN" sz="2025" dirty="0"/>
              <a:t>List&lt;? super T&gt;</a:t>
            </a:r>
            <a:r>
              <a:rPr lang="zh-CN" altLang="en-US" sz="2025" dirty="0"/>
              <a:t>在方法传参中被大量采用。</a:t>
            </a:r>
          </a:p>
          <a:p>
            <a:pPr marL="465932" lvl="1" indent="-191691" eaLnBrk="1" hangingPunct="1">
              <a:defRPr/>
            </a:pPr>
            <a:r>
              <a:rPr lang="zh-CN" altLang="en-US" sz="1725" dirty="0" smtClean="0"/>
              <a:t>例如</a:t>
            </a:r>
            <a:r>
              <a:rPr lang="zh-CN" altLang="en-US" sz="1725" dirty="0"/>
              <a:t>：在对象的比较中，类</a:t>
            </a:r>
            <a:r>
              <a:rPr lang="en-US" altLang="zh-CN" sz="1725" dirty="0"/>
              <a:t>Fruit</a:t>
            </a:r>
            <a:r>
              <a:rPr lang="zh-CN" altLang="en-US" sz="1725" dirty="0"/>
              <a:t>实现了</a:t>
            </a:r>
            <a:r>
              <a:rPr lang="en-US" altLang="zh-CN" sz="1725" dirty="0"/>
              <a:t>Comparable</a:t>
            </a:r>
            <a:r>
              <a:rPr lang="zh-CN" altLang="en-US" sz="1725" dirty="0"/>
              <a:t>接口，即</a:t>
            </a:r>
            <a:r>
              <a:rPr lang="en-US" altLang="zh-CN" sz="1725" dirty="0"/>
              <a:t>Fruit</a:t>
            </a:r>
            <a:r>
              <a:rPr lang="zh-CN" altLang="en-US" sz="1725" dirty="0"/>
              <a:t>类的对象         集合是可以进行排序的，但是我们希望所有继承</a:t>
            </a:r>
            <a:r>
              <a:rPr lang="en-US" altLang="zh-CN" sz="1725" dirty="0"/>
              <a:t>Fruit</a:t>
            </a:r>
            <a:r>
              <a:rPr lang="zh-CN" altLang="en-US" sz="1725" dirty="0"/>
              <a:t>类的子类对象集合也能  够进行排序</a:t>
            </a:r>
            <a:r>
              <a:rPr lang="zh-CN" altLang="en-US" sz="1725" dirty="0" smtClean="0"/>
              <a:t>。</a:t>
            </a:r>
            <a:endParaRPr lang="en-US" altLang="zh-CN" sz="1725" dirty="0" smtClean="0"/>
          </a:p>
          <a:p>
            <a:pPr marL="465932" lvl="1" indent="-191691" eaLnBrk="1" hangingPunct="1">
              <a:defRPr/>
            </a:pPr>
            <a:endParaRPr lang="en-US" altLang="zh-CN" sz="1725" dirty="0"/>
          </a:p>
          <a:p>
            <a:pPr marL="465932" lvl="1" indent="-191691" eaLnBrk="1" hangingPunct="1">
              <a:defRPr/>
            </a:pPr>
            <a:endParaRPr lang="en-US" altLang="zh-CN" sz="1725" dirty="0" smtClean="0"/>
          </a:p>
          <a:p>
            <a:pPr marL="465932" lvl="1" indent="-191691" eaLnBrk="1" hangingPunct="1">
              <a:defRPr/>
            </a:pPr>
            <a:endParaRPr lang="en-US" altLang="zh-CN" sz="1725" dirty="0"/>
          </a:p>
          <a:p>
            <a:pPr marL="465932" lvl="1" indent="-191691" eaLnBrk="1" hangingPunct="1">
              <a:defRPr/>
            </a:pPr>
            <a:endParaRPr lang="en-US" altLang="zh-CN" sz="1725" dirty="0" smtClean="0"/>
          </a:p>
          <a:p>
            <a:pPr marL="465932" lvl="1" indent="-191691" eaLnBrk="1" hangingPunct="1">
              <a:defRPr/>
            </a:pPr>
            <a:endParaRPr lang="en-US" altLang="zh-CN" sz="1725" dirty="0"/>
          </a:p>
          <a:p>
            <a:pPr marL="465932" lvl="1" indent="-191691" eaLnBrk="1" hangingPunct="1">
              <a:defRPr/>
            </a:pPr>
            <a:r>
              <a:rPr lang="zh-CN" altLang="en-US" sz="1725" dirty="0"/>
              <a:t> 使用简单泛型</a:t>
            </a:r>
            <a:r>
              <a:rPr lang="en-US" altLang="zh-CN" sz="1725" dirty="0"/>
              <a:t>T</a:t>
            </a:r>
            <a:r>
              <a:rPr lang="zh-CN" altLang="en-US" sz="1725" dirty="0"/>
              <a:t>不能实现目标。</a:t>
            </a:r>
          </a:p>
          <a:p>
            <a:pPr marL="465932" lvl="1" indent="-191691" eaLnBrk="1" hangingPunct="1">
              <a:defRPr/>
            </a:pPr>
            <a:endParaRPr lang="zh-CN" altLang="en-US" sz="1725"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60" y="4048158"/>
            <a:ext cx="3855198" cy="1269619"/>
          </a:xfrm>
          <a:prstGeom prst="rect">
            <a:avLst/>
          </a:prstGeom>
        </p:spPr>
      </p:pic>
      <p:sp>
        <p:nvSpPr>
          <p:cNvPr id="3" name="Rectangle 1"/>
          <p:cNvSpPr>
            <a:spLocks noChangeArrowheads="1"/>
          </p:cNvSpPr>
          <p:nvPr/>
        </p:nvSpPr>
        <p:spPr bwMode="auto">
          <a:xfrm>
            <a:off x="4851700" y="5381277"/>
            <a:ext cx="3915784"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353833"/>
                </a:solidFill>
                <a:effectLst/>
                <a:latin typeface="Arial Unicode MS"/>
                <a:ea typeface="DejaVu Sans Mono"/>
              </a:rPr>
              <a:t>public interface </a:t>
            </a:r>
            <a:r>
              <a:rPr kumimoji="0" lang="zh-CN" altLang="zh-CN" b="1" i="0" u="none" strike="noStrike" cap="none" normalizeH="0" baseline="0" dirty="0" smtClean="0">
                <a:ln>
                  <a:noFill/>
                </a:ln>
                <a:solidFill>
                  <a:srgbClr val="353833"/>
                </a:solidFill>
                <a:effectLst/>
                <a:latin typeface="Arial Unicode MS"/>
                <a:ea typeface="DejaVu Sans Mono"/>
              </a:rPr>
              <a:t>Comparable&lt;T&gt;</a:t>
            </a:r>
            <a:endParaRPr kumimoji="0" lang="en-US" altLang="zh-CN" b="1" i="0" u="none" strike="noStrike" cap="none" normalizeH="0" baseline="0" dirty="0" smtClean="0">
              <a:ln>
                <a:noFill/>
              </a:ln>
              <a:solidFill>
                <a:srgbClr val="353833"/>
              </a:solidFill>
              <a:effectLst/>
              <a:latin typeface="Arial Unicode MS"/>
              <a:ea typeface="DejaVu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b="1" dirty="0">
              <a:solidFill>
                <a:srgbClr val="353833"/>
              </a:solidFill>
              <a:latin typeface="Arial Unicode MS"/>
            </a:endParaRPr>
          </a:p>
          <a:p>
            <a:pPr lvl="0"/>
            <a:r>
              <a:rPr lang="en-US" altLang="zh-CN" dirty="0" err="1"/>
              <a:t>int</a:t>
            </a:r>
            <a:r>
              <a:rPr lang="en-US" altLang="zh-CN" dirty="0"/>
              <a:t> </a:t>
            </a:r>
            <a:r>
              <a:rPr lang="en-US" altLang="zh-CN" dirty="0" err="1"/>
              <a:t>compareTo</a:t>
            </a:r>
            <a:r>
              <a:rPr lang="en-US" altLang="zh-CN" dirty="0"/>
              <a:t>(T o)</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861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fade">
                                      <p:cBhvr>
                                        <p:cTn id="10" dur="2000"/>
                                        <p:tgtEl>
                                          <p:spTgt spid="27545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5459">
                                            <p:txEl>
                                              <p:pRg st="2" end="2"/>
                                            </p:txEl>
                                          </p:spTgt>
                                        </p:tgtEl>
                                        <p:attrNameLst>
                                          <p:attrName>style.visibility</p:attrName>
                                        </p:attrNameLst>
                                      </p:cBhvr>
                                      <p:to>
                                        <p:strVal val="visible"/>
                                      </p:to>
                                    </p:set>
                                    <p:animEffect transition="in" filter="fade">
                                      <p:cBhvr>
                                        <p:cTn id="13" dur="2000"/>
                                        <p:tgtEl>
                                          <p:spTgt spid="275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5459">
                                            <p:txEl>
                                              <p:pRg st="3" end="3"/>
                                            </p:txEl>
                                          </p:spTgt>
                                        </p:tgtEl>
                                        <p:attrNameLst>
                                          <p:attrName>style.visibility</p:attrName>
                                        </p:attrNameLst>
                                      </p:cBhvr>
                                      <p:to>
                                        <p:strVal val="visible"/>
                                      </p:to>
                                    </p:set>
                                    <p:animEffect transition="in" filter="fade">
                                      <p:cBhvr>
                                        <p:cTn id="16" dur="2000"/>
                                        <p:tgtEl>
                                          <p:spTgt spid="27545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5459">
                                            <p:txEl>
                                              <p:pRg st="4" end="4"/>
                                            </p:txEl>
                                          </p:spTgt>
                                        </p:tgtEl>
                                        <p:attrNameLst>
                                          <p:attrName>style.visibility</p:attrName>
                                        </p:attrNameLst>
                                      </p:cBhvr>
                                      <p:to>
                                        <p:strVal val="visible"/>
                                      </p:to>
                                    </p:set>
                                    <p:animEffect transition="in" filter="fade">
                                      <p:cBhvr>
                                        <p:cTn id="19" dur="2000"/>
                                        <p:tgtEl>
                                          <p:spTgt spid="27545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5459">
                                            <p:txEl>
                                              <p:pRg st="10" end="10"/>
                                            </p:txEl>
                                          </p:spTgt>
                                        </p:tgtEl>
                                        <p:attrNameLst>
                                          <p:attrName>style.visibility</p:attrName>
                                        </p:attrNameLst>
                                      </p:cBhvr>
                                      <p:to>
                                        <p:strVal val="visible"/>
                                      </p:to>
                                    </p:set>
                                    <p:animEffect transition="in" filter="fade">
                                      <p:cBhvr>
                                        <p:cTn id="22" dur="20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fr-FR" sz="3600" dirty="0">
                <a:effectLst/>
              </a:rPr>
              <a:t>通配符下界“</a:t>
            </a:r>
            <a:r>
              <a:rPr lang="fr-FR" altLang="zh-CN" sz="3600" dirty="0">
                <a:effectLst/>
              </a:rPr>
              <a:t>? super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在通配符下界的限制下，</a:t>
            </a:r>
          </a:p>
          <a:p>
            <a:pPr marL="465932" lvl="1" indent="-191691" eaLnBrk="1" hangingPunct="1">
              <a:defRPr/>
            </a:pPr>
            <a:r>
              <a:rPr lang="zh-CN" altLang="en-US" sz="1725" dirty="0"/>
              <a:t>持有</a:t>
            </a:r>
            <a:r>
              <a:rPr lang="en-US" altLang="zh-CN" sz="1725" dirty="0"/>
              <a:t>T</a:t>
            </a:r>
            <a:r>
              <a:rPr lang="zh-CN" altLang="en-US" sz="1725" dirty="0"/>
              <a:t>类型或者其子类型对象的容器是可写入的。</a:t>
            </a:r>
          </a:p>
          <a:p>
            <a:pPr marL="465932" lvl="1" indent="-191691" eaLnBrk="1" hangingPunct="1">
              <a:defRPr/>
            </a:pPr>
            <a:r>
              <a:rPr lang="zh-CN" altLang="en-US" sz="1725" dirty="0"/>
              <a:t>无法有效地自动获取对象的类型。</a:t>
            </a:r>
          </a:p>
          <a:p>
            <a:pPr marL="273844" indent="-191691" eaLnBrk="1" hangingPunct="1">
              <a:defRPr/>
            </a:pPr>
            <a:r>
              <a:rPr lang="zh-CN" altLang="en-US" sz="2025" dirty="0"/>
              <a:t>同</a:t>
            </a:r>
            <a:r>
              <a:rPr lang="en-US" altLang="zh-CN" sz="2025" dirty="0"/>
              <a:t>List&lt;? extends T&gt;</a:t>
            </a:r>
            <a:r>
              <a:rPr lang="zh-CN" altLang="en-US" sz="2025" dirty="0"/>
              <a:t>类似，</a:t>
            </a:r>
            <a:r>
              <a:rPr lang="en-US" altLang="zh-CN" sz="2025" dirty="0"/>
              <a:t>List&lt;? super T&gt;</a:t>
            </a:r>
            <a:r>
              <a:rPr lang="zh-CN" altLang="en-US" sz="2025" dirty="0"/>
              <a:t>在方法传参中被大量采用。</a:t>
            </a:r>
          </a:p>
          <a:p>
            <a:pPr marL="465932" lvl="1" indent="-191691" eaLnBrk="1" hangingPunct="1">
              <a:defRPr/>
            </a:pPr>
            <a:r>
              <a:rPr lang="zh-CN" altLang="en-US" sz="1725" dirty="0" smtClean="0"/>
              <a:t>例如</a:t>
            </a:r>
            <a:r>
              <a:rPr lang="zh-CN" altLang="en-US" sz="1725" dirty="0"/>
              <a:t>：在对象的比较中，类</a:t>
            </a:r>
            <a:r>
              <a:rPr lang="en-US" altLang="zh-CN" sz="1725" dirty="0"/>
              <a:t>Fruit</a:t>
            </a:r>
            <a:r>
              <a:rPr lang="zh-CN" altLang="en-US" sz="1725" dirty="0"/>
              <a:t>实现了</a:t>
            </a:r>
            <a:r>
              <a:rPr lang="en-US" altLang="zh-CN" sz="1725" dirty="0"/>
              <a:t>Comparable</a:t>
            </a:r>
            <a:r>
              <a:rPr lang="zh-CN" altLang="en-US" sz="1725" dirty="0"/>
              <a:t>接口，即</a:t>
            </a:r>
            <a:r>
              <a:rPr lang="en-US" altLang="zh-CN" sz="1725" dirty="0"/>
              <a:t>Fruit</a:t>
            </a:r>
            <a:r>
              <a:rPr lang="zh-CN" altLang="en-US" sz="1725" dirty="0"/>
              <a:t>类的对象         集合是可以进行排序的，但是我们希望所有继承</a:t>
            </a:r>
            <a:r>
              <a:rPr lang="en-US" altLang="zh-CN" sz="1725" dirty="0"/>
              <a:t>Fruit</a:t>
            </a:r>
            <a:r>
              <a:rPr lang="zh-CN" altLang="en-US" sz="1725" dirty="0"/>
              <a:t>类的子类对象集合也能  够进行排序</a:t>
            </a:r>
            <a:r>
              <a:rPr lang="zh-CN" altLang="en-US" sz="1725" dirty="0" smtClean="0"/>
              <a:t>。</a:t>
            </a:r>
            <a:endParaRPr lang="en-US" altLang="zh-CN" sz="1725" dirty="0" smtClean="0"/>
          </a:p>
          <a:p>
            <a:pPr marL="465932" lvl="1" indent="-191691" eaLnBrk="1" hangingPunct="1">
              <a:defRPr/>
            </a:pPr>
            <a:endParaRPr lang="en-US" altLang="zh-CN" sz="1725" dirty="0"/>
          </a:p>
          <a:p>
            <a:pPr marL="465932" lvl="1" indent="-191691" eaLnBrk="1" hangingPunct="1">
              <a:defRPr/>
            </a:pPr>
            <a:endParaRPr lang="en-US" altLang="zh-CN" sz="1725" dirty="0" smtClean="0"/>
          </a:p>
          <a:p>
            <a:pPr marL="465932" lvl="1" indent="-191691" eaLnBrk="1" hangingPunct="1">
              <a:defRPr/>
            </a:pPr>
            <a:endParaRPr lang="en-US" altLang="zh-CN" sz="1725" dirty="0"/>
          </a:p>
          <a:p>
            <a:pPr marL="465932" lvl="1" indent="-191691" eaLnBrk="1" hangingPunct="1">
              <a:defRPr/>
            </a:pPr>
            <a:endParaRPr lang="en-US" altLang="zh-CN" sz="1725" dirty="0" smtClean="0"/>
          </a:p>
          <a:p>
            <a:pPr marL="465932" lvl="1" indent="-191691" eaLnBrk="1" hangingPunct="1">
              <a:defRPr/>
            </a:pPr>
            <a:endParaRPr lang="en-US" altLang="zh-CN" sz="1725" dirty="0"/>
          </a:p>
          <a:p>
            <a:pPr marL="465932" lvl="1" indent="-191691" eaLnBrk="1" hangingPunct="1">
              <a:defRPr/>
            </a:pPr>
            <a:r>
              <a:rPr lang="zh-CN" altLang="en-US" sz="1725" dirty="0"/>
              <a:t> 使用简单泛型</a:t>
            </a:r>
            <a:r>
              <a:rPr lang="en-US" altLang="zh-CN" sz="1725" dirty="0"/>
              <a:t>T</a:t>
            </a:r>
            <a:r>
              <a:rPr lang="zh-CN" altLang="en-US" sz="1725" dirty="0"/>
              <a:t>不能实现目标。</a:t>
            </a:r>
          </a:p>
          <a:p>
            <a:pPr marL="465932" lvl="1" indent="-191691" eaLnBrk="1" hangingPunct="1">
              <a:defRPr/>
            </a:pPr>
            <a:endParaRPr lang="zh-CN" altLang="en-US" sz="1725"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560" y="4048158"/>
            <a:ext cx="3855198" cy="1269619"/>
          </a:xfrm>
          <a:prstGeom prst="rect">
            <a:avLst/>
          </a:prstGeom>
        </p:spPr>
      </p:pic>
    </p:spTree>
    <p:extLst>
      <p:ext uri="{BB962C8B-B14F-4D97-AF65-F5344CB8AC3E}">
        <p14:creationId xmlns:p14="http://schemas.microsoft.com/office/powerpoint/2010/main" val="4023594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fade">
                                      <p:cBhvr>
                                        <p:cTn id="10" dur="2000"/>
                                        <p:tgtEl>
                                          <p:spTgt spid="27545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5459">
                                            <p:txEl>
                                              <p:pRg st="2" end="2"/>
                                            </p:txEl>
                                          </p:spTgt>
                                        </p:tgtEl>
                                        <p:attrNameLst>
                                          <p:attrName>style.visibility</p:attrName>
                                        </p:attrNameLst>
                                      </p:cBhvr>
                                      <p:to>
                                        <p:strVal val="visible"/>
                                      </p:to>
                                    </p:set>
                                    <p:animEffect transition="in" filter="fade">
                                      <p:cBhvr>
                                        <p:cTn id="13" dur="2000"/>
                                        <p:tgtEl>
                                          <p:spTgt spid="275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5459">
                                            <p:txEl>
                                              <p:pRg st="3" end="3"/>
                                            </p:txEl>
                                          </p:spTgt>
                                        </p:tgtEl>
                                        <p:attrNameLst>
                                          <p:attrName>style.visibility</p:attrName>
                                        </p:attrNameLst>
                                      </p:cBhvr>
                                      <p:to>
                                        <p:strVal val="visible"/>
                                      </p:to>
                                    </p:set>
                                    <p:animEffect transition="in" filter="fade">
                                      <p:cBhvr>
                                        <p:cTn id="16" dur="2000"/>
                                        <p:tgtEl>
                                          <p:spTgt spid="27545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5459">
                                            <p:txEl>
                                              <p:pRg st="4" end="4"/>
                                            </p:txEl>
                                          </p:spTgt>
                                        </p:tgtEl>
                                        <p:attrNameLst>
                                          <p:attrName>style.visibility</p:attrName>
                                        </p:attrNameLst>
                                      </p:cBhvr>
                                      <p:to>
                                        <p:strVal val="visible"/>
                                      </p:to>
                                    </p:set>
                                    <p:animEffect transition="in" filter="fade">
                                      <p:cBhvr>
                                        <p:cTn id="19" dur="2000"/>
                                        <p:tgtEl>
                                          <p:spTgt spid="27545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5459">
                                            <p:txEl>
                                              <p:pRg st="10" end="10"/>
                                            </p:txEl>
                                          </p:spTgt>
                                        </p:tgtEl>
                                        <p:attrNameLst>
                                          <p:attrName>style.visibility</p:attrName>
                                        </p:attrNameLst>
                                      </p:cBhvr>
                                      <p:to>
                                        <p:strVal val="visible"/>
                                      </p:to>
                                    </p:set>
                                    <p:animEffect transition="in" filter="fade">
                                      <p:cBhvr>
                                        <p:cTn id="22" dur="20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388" y="1196975"/>
            <a:ext cx="8964612" cy="4810125"/>
          </a:xfrm>
        </p:spPr>
        <p:txBody>
          <a:bodyPr>
            <a:normAutofit fontScale="85000" lnSpcReduction="20000"/>
          </a:bodyPr>
          <a:lstStyle/>
          <a:p>
            <a:pPr marL="273844" indent="-191691" eaLnBrk="1" hangingPunct="1">
              <a:defRPr/>
            </a:pPr>
            <a:r>
              <a:rPr lang="en-US" altLang="zh-CN" sz="2200" dirty="0" smtClean="0"/>
              <a:t>class Color{</a:t>
            </a:r>
            <a:br>
              <a:rPr lang="en-US" altLang="zh-CN" sz="2200" dirty="0" smtClean="0"/>
            </a:br>
            <a:r>
              <a:rPr lang="en-US" altLang="zh-CN" sz="2200" dirty="0" smtClean="0"/>
              <a:t>public static final Color </a:t>
            </a:r>
            <a:r>
              <a:rPr lang="en-US" altLang="zh-CN" sz="2200" dirty="0" smtClean="0">
                <a:solidFill>
                  <a:srgbClr val="FF0000"/>
                </a:solidFill>
              </a:rPr>
              <a:t>RED</a:t>
            </a:r>
            <a:r>
              <a:rPr lang="en-US" altLang="zh-CN" sz="2200" dirty="0" smtClean="0"/>
              <a:t> = new Color("</a:t>
            </a:r>
            <a:r>
              <a:rPr lang="zh-CN" altLang="zh-CN" sz="2200" dirty="0" smtClean="0"/>
              <a:t>红色</a:t>
            </a:r>
            <a:r>
              <a:rPr lang="en-US" altLang="zh-CN" sz="2200" dirty="0" smtClean="0"/>
              <a:t>") ;//</a:t>
            </a:r>
            <a:r>
              <a:rPr lang="zh-CN" altLang="zh-CN" sz="2200" dirty="0" smtClean="0"/>
              <a:t>定义第一个对象</a:t>
            </a:r>
            <a:r>
              <a:rPr lang="en-US" altLang="zh-CN" sz="2200" dirty="0" smtClean="0"/>
              <a:t/>
            </a:r>
            <a:br>
              <a:rPr lang="en-US" altLang="zh-CN" sz="2200" dirty="0" smtClean="0"/>
            </a:br>
            <a:r>
              <a:rPr lang="en-US" altLang="zh-CN" sz="2200" dirty="0" smtClean="0"/>
              <a:t>public static final Color </a:t>
            </a:r>
            <a:r>
              <a:rPr lang="en-US" altLang="zh-CN" sz="2200" dirty="0" smtClean="0">
                <a:solidFill>
                  <a:srgbClr val="FF0000"/>
                </a:solidFill>
              </a:rPr>
              <a:t>GREEN</a:t>
            </a:r>
            <a:r>
              <a:rPr lang="en-US" altLang="zh-CN" sz="2200" dirty="0" smtClean="0"/>
              <a:t> = new Color("</a:t>
            </a:r>
            <a:r>
              <a:rPr lang="zh-CN" altLang="zh-CN" sz="2200" dirty="0" smtClean="0"/>
              <a:t>绿色</a:t>
            </a:r>
            <a:r>
              <a:rPr lang="en-US" altLang="zh-CN" sz="2200" dirty="0" smtClean="0"/>
              <a:t>") ;//</a:t>
            </a:r>
            <a:r>
              <a:rPr lang="zh-CN" altLang="zh-CN" sz="2200" dirty="0" smtClean="0"/>
              <a:t>定义第二个对象</a:t>
            </a:r>
            <a:r>
              <a:rPr lang="en-US" altLang="zh-CN" sz="2200" dirty="0" smtClean="0"/>
              <a:t/>
            </a:r>
            <a:br>
              <a:rPr lang="en-US" altLang="zh-CN" sz="2200" dirty="0" smtClean="0"/>
            </a:br>
            <a:r>
              <a:rPr lang="en-US" altLang="zh-CN" sz="2200" dirty="0" smtClean="0"/>
              <a:t>public static final Color </a:t>
            </a:r>
            <a:r>
              <a:rPr lang="en-US" altLang="zh-CN" sz="2200" dirty="0" smtClean="0">
                <a:solidFill>
                  <a:srgbClr val="FF0000"/>
                </a:solidFill>
              </a:rPr>
              <a:t>BLUE</a:t>
            </a:r>
            <a:r>
              <a:rPr lang="en-US" altLang="zh-CN" sz="2200" dirty="0" smtClean="0"/>
              <a:t> = new Color("</a:t>
            </a:r>
            <a:r>
              <a:rPr lang="zh-CN" altLang="zh-CN" sz="2200" dirty="0" smtClean="0"/>
              <a:t>蓝色</a:t>
            </a:r>
            <a:r>
              <a:rPr lang="en-US" altLang="zh-CN" sz="2200" dirty="0" smtClean="0"/>
              <a:t>") ;//</a:t>
            </a:r>
            <a:r>
              <a:rPr lang="zh-CN" altLang="zh-CN" sz="2200" dirty="0" smtClean="0"/>
              <a:t>定义第三个对象</a:t>
            </a:r>
            <a:r>
              <a:rPr lang="en-US" altLang="zh-CN" sz="2200" dirty="0" smtClean="0"/>
              <a:t/>
            </a:r>
            <a:br>
              <a:rPr lang="en-US" altLang="zh-CN" sz="2200" dirty="0" smtClean="0"/>
            </a:br>
            <a:r>
              <a:rPr lang="en-US" altLang="zh-CN" sz="2200" dirty="0" smtClean="0"/>
              <a:t>private String name ;</a:t>
            </a:r>
            <a:br>
              <a:rPr lang="en-US" altLang="zh-CN" sz="2200" dirty="0" smtClean="0"/>
            </a:br>
            <a:r>
              <a:rPr lang="en-US" altLang="zh-CN" sz="2200" dirty="0" smtClean="0">
                <a:solidFill>
                  <a:srgbClr val="FF0000"/>
                </a:solidFill>
              </a:rPr>
              <a:t>private</a:t>
            </a:r>
            <a:r>
              <a:rPr lang="en-US" altLang="zh-CN" sz="2200" dirty="0" smtClean="0"/>
              <a:t> Color(String name){ //</a:t>
            </a:r>
            <a:r>
              <a:rPr lang="zh-CN" altLang="zh-CN" sz="2200" dirty="0" smtClean="0"/>
              <a:t>构造方法私有化，同时设置颜色的名称</a:t>
            </a:r>
            <a:r>
              <a:rPr lang="en-US" altLang="zh-CN" sz="2200" dirty="0" smtClean="0"/>
              <a:t/>
            </a:r>
            <a:br>
              <a:rPr lang="en-US" altLang="zh-CN" sz="2200" dirty="0" smtClean="0"/>
            </a:br>
            <a:r>
              <a:rPr lang="en-US" altLang="zh-CN" sz="2200" dirty="0" smtClean="0"/>
              <a:t>   </a:t>
            </a:r>
            <a:r>
              <a:rPr lang="en-US" altLang="zh-CN" sz="2200" dirty="0" err="1" smtClean="0"/>
              <a:t>this.setName</a:t>
            </a:r>
            <a:r>
              <a:rPr lang="en-US" altLang="zh-CN" sz="2200" dirty="0" smtClean="0"/>
              <a:t>(name) ; //</a:t>
            </a:r>
            <a:r>
              <a:rPr lang="zh-CN" altLang="zh-CN" sz="2200" dirty="0" smtClean="0"/>
              <a:t>为颜色的名字赋值</a:t>
            </a:r>
            <a:r>
              <a:rPr lang="en-US" altLang="zh-CN" sz="2200" dirty="0" smtClean="0"/>
              <a:t/>
            </a:r>
            <a:br>
              <a:rPr lang="en-US" altLang="zh-CN" sz="2200" dirty="0" smtClean="0"/>
            </a:br>
            <a:r>
              <a:rPr lang="en-US" altLang="zh-CN" sz="2200" dirty="0" smtClean="0"/>
              <a:t>	}</a:t>
            </a:r>
            <a:br>
              <a:rPr lang="en-US" altLang="zh-CN" sz="2200" dirty="0" smtClean="0"/>
            </a:br>
            <a:r>
              <a:rPr lang="en-US" altLang="zh-CN" sz="2200" dirty="0" smtClean="0"/>
              <a:t>public String </a:t>
            </a:r>
            <a:r>
              <a:rPr lang="en-US" altLang="zh-CN" sz="2200" dirty="0" err="1" smtClean="0"/>
              <a:t>getName</a:t>
            </a:r>
            <a:r>
              <a:rPr lang="en-US" altLang="zh-CN" sz="2200" dirty="0" smtClean="0"/>
              <a:t>() { //</a:t>
            </a:r>
            <a:r>
              <a:rPr lang="zh-CN" altLang="zh-CN" sz="2200" dirty="0" smtClean="0"/>
              <a:t>取得颜色名称</a:t>
            </a:r>
            <a:r>
              <a:rPr lang="en-US" altLang="zh-CN" sz="2200" dirty="0" smtClean="0"/>
              <a:t/>
            </a:r>
            <a:br>
              <a:rPr lang="en-US" altLang="zh-CN" sz="2200" dirty="0" smtClean="0"/>
            </a:br>
            <a:r>
              <a:rPr lang="en-US" altLang="zh-CN" sz="2200" dirty="0" smtClean="0"/>
              <a:t>   return this.name;</a:t>
            </a:r>
            <a:br>
              <a:rPr lang="en-US" altLang="zh-CN" sz="2200" dirty="0" smtClean="0"/>
            </a:br>
            <a:r>
              <a:rPr lang="en-US" altLang="zh-CN" sz="2200" dirty="0" smtClean="0"/>
              <a:t>	}</a:t>
            </a:r>
            <a:r>
              <a:rPr lang="en-US" altLang="zh-CN" sz="2025" dirty="0" smtClean="0"/>
              <a:t/>
            </a:r>
            <a:br>
              <a:rPr lang="en-US" altLang="zh-CN" sz="2025" dirty="0" smtClean="0"/>
            </a:br>
            <a:r>
              <a:rPr lang="en-US" altLang="zh-CN" sz="2200" dirty="0" smtClean="0"/>
              <a:t>}</a:t>
            </a:r>
          </a:p>
          <a:p>
            <a:pPr marL="273844" indent="-191691" eaLnBrk="1" hangingPunct="1">
              <a:defRPr/>
            </a:pPr>
            <a:r>
              <a:rPr lang="en-US" altLang="zh-CN" sz="2200" dirty="0" smtClean="0"/>
              <a:t>public class </a:t>
            </a:r>
            <a:r>
              <a:rPr lang="en-US" altLang="zh-CN" sz="2200" dirty="0" err="1" smtClean="0"/>
              <a:t>ColorDemo</a:t>
            </a:r>
            <a:r>
              <a:rPr lang="en-US" altLang="zh-CN" sz="2200" dirty="0" smtClean="0"/>
              <a:t> {</a:t>
            </a:r>
            <a:br>
              <a:rPr lang="en-US" altLang="zh-CN" sz="2200" dirty="0" smtClean="0"/>
            </a:br>
            <a:r>
              <a:rPr lang="en-US" altLang="zh-CN" sz="2200" dirty="0" smtClean="0"/>
              <a:t>public static void main(String </a:t>
            </a:r>
            <a:r>
              <a:rPr lang="en-US" altLang="zh-CN" sz="2200" dirty="0" err="1" smtClean="0"/>
              <a:t>args</a:t>
            </a:r>
            <a:r>
              <a:rPr lang="en-US" altLang="zh-CN" sz="2200" dirty="0" smtClean="0"/>
              <a:t>[]){</a:t>
            </a:r>
            <a:br>
              <a:rPr lang="en-US" altLang="zh-CN" sz="2200" dirty="0" smtClean="0"/>
            </a:br>
            <a:r>
              <a:rPr lang="en-US" altLang="zh-CN" sz="2200" dirty="0" smtClean="0"/>
              <a:t>   Color c1 = </a:t>
            </a:r>
            <a:r>
              <a:rPr lang="en-US" altLang="zh-CN" sz="2200" dirty="0" err="1" smtClean="0"/>
              <a:t>Color.RED</a:t>
            </a:r>
            <a:r>
              <a:rPr lang="en-US" altLang="zh-CN" sz="2200" dirty="0" smtClean="0"/>
              <a:t> ;   //</a:t>
            </a:r>
            <a:r>
              <a:rPr lang="zh-CN" altLang="zh-CN" sz="2200" dirty="0" smtClean="0"/>
              <a:t>取得红色</a:t>
            </a:r>
            <a:r>
              <a:rPr lang="en-US" altLang="zh-CN" sz="2200" dirty="0" smtClean="0"/>
              <a:t/>
            </a:r>
            <a:br>
              <a:rPr lang="en-US" altLang="zh-CN" sz="2200" dirty="0" smtClean="0"/>
            </a:br>
            <a:r>
              <a:rPr lang="en-US" altLang="zh-CN" sz="2200" dirty="0" smtClean="0"/>
              <a:t>   </a:t>
            </a:r>
            <a:r>
              <a:rPr lang="en-US" altLang="zh-CN" sz="2200" dirty="0" err="1" smtClean="0"/>
              <a:t>System.out.println</a:t>
            </a:r>
            <a:r>
              <a:rPr lang="en-US" altLang="zh-CN" sz="2200" dirty="0" smtClean="0"/>
              <a:t>(c1.getName());//</a:t>
            </a:r>
            <a:r>
              <a:rPr lang="zh-CN" altLang="zh-CN" sz="2200" dirty="0" smtClean="0"/>
              <a:t>输出名字</a:t>
            </a:r>
            <a:r>
              <a:rPr lang="en-US" altLang="zh-CN" sz="2200" dirty="0" smtClean="0"/>
              <a:t/>
            </a:r>
            <a:br>
              <a:rPr lang="en-US" altLang="zh-CN" sz="2200" dirty="0" smtClean="0"/>
            </a:br>
            <a:r>
              <a:rPr lang="en-US" altLang="zh-CN" sz="2200" dirty="0" smtClean="0"/>
              <a:t>	}</a:t>
            </a:r>
            <a:br>
              <a:rPr lang="en-US" altLang="zh-CN" sz="2200" dirty="0" smtClean="0"/>
            </a:br>
            <a:r>
              <a:rPr lang="en-US" altLang="zh-CN" sz="2200" dirty="0" smtClean="0"/>
              <a:t>}</a:t>
            </a:r>
            <a:endParaRPr lang="zh-CN" altLang="en-US" sz="2200" dirty="0"/>
          </a:p>
        </p:txBody>
      </p:sp>
      <p:sp>
        <p:nvSpPr>
          <p:cNvPr id="3" name="灯片编号占位符 2"/>
          <p:cNvSpPr>
            <a:spLocks noGrp="1"/>
          </p:cNvSpPr>
          <p:nvPr>
            <p:ph type="sldNum" sz="quarter" idx="12"/>
          </p:nvPr>
        </p:nvSpPr>
        <p:spPr/>
        <p:txBody>
          <a:bodyPr/>
          <a:lstStyle/>
          <a:p>
            <a:pPr>
              <a:defRPr/>
            </a:pPr>
            <a:fld id="{7CB90474-5A51-4102-B6A9-9DA1D17BEC14}" type="slidenum">
              <a:rPr lang="en-US" altLang="zh-CN"/>
              <a:pPr>
                <a:defRPr/>
              </a:pPr>
              <a:t>3</a:t>
            </a:fld>
            <a:endParaRPr lang="en-US" altLang="zh-CN"/>
          </a:p>
        </p:txBody>
      </p:sp>
      <p:sp>
        <p:nvSpPr>
          <p:cNvPr id="4" name="标题 3"/>
          <p:cNvSpPr>
            <a:spLocks noGrp="1"/>
          </p:cNvSpPr>
          <p:nvPr>
            <p:ph type="title"/>
          </p:nvPr>
        </p:nvSpPr>
        <p:spPr>
          <a:xfrm>
            <a:off x="32540" y="3196"/>
            <a:ext cx="8229600" cy="1143000"/>
          </a:xfrm>
        </p:spPr>
        <p:txBody>
          <a:bodyPr/>
          <a:lstStyle/>
          <a:p>
            <a:pPr eaLnBrk="1" hangingPunct="1">
              <a:defRPr/>
            </a:pPr>
            <a:r>
              <a:rPr lang="zh-CN" altLang="en-US" sz="3075" dirty="0" smtClean="0"/>
              <a:t>使用类限制对象取值范围</a:t>
            </a:r>
            <a:endParaRPr lang="zh-CN" altLang="en-US" sz="3075" dirty="0"/>
          </a:p>
        </p:txBody>
      </p:sp>
      <p:sp>
        <p:nvSpPr>
          <p:cNvPr id="6" name="矩形 5"/>
          <p:cNvSpPr>
            <a:spLocks noChangeArrowheads="1"/>
          </p:cNvSpPr>
          <p:nvPr/>
        </p:nvSpPr>
        <p:spPr bwMode="auto">
          <a:xfrm>
            <a:off x="1860550" y="536098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zh-CN" b="1">
                <a:solidFill>
                  <a:srgbClr val="FF0000"/>
                </a:solidFill>
                <a:ea typeface="宋体" panose="02010600030101010101" pitchFamily="2" charset="-122"/>
                <a:cs typeface="Arial" panose="020B0604020202020204" pitchFamily="34" charset="0"/>
              </a:rPr>
              <a:t>输出：</a:t>
            </a:r>
            <a:r>
              <a:rPr lang="en-US" altLang="zh-CN" b="1">
                <a:solidFill>
                  <a:srgbClr val="FF0000"/>
                </a:solidFill>
                <a:ea typeface="宋体" panose="02010600030101010101" pitchFamily="2" charset="-122"/>
                <a:cs typeface="Arial" panose="020B0604020202020204" pitchFamily="34" charset="0"/>
              </a:rPr>
              <a:t/>
            </a:r>
            <a:br>
              <a:rPr lang="en-US" altLang="zh-CN" b="1">
                <a:solidFill>
                  <a:srgbClr val="FF0000"/>
                </a:solidFill>
                <a:ea typeface="宋体" panose="02010600030101010101" pitchFamily="2" charset="-122"/>
                <a:cs typeface="Arial" panose="020B0604020202020204" pitchFamily="34" charset="0"/>
              </a:rPr>
            </a:br>
            <a:r>
              <a:rPr lang="zh-CN" altLang="zh-CN" b="1">
                <a:solidFill>
                  <a:srgbClr val="FF0000"/>
                </a:solidFill>
                <a:ea typeface="宋体" panose="02010600030101010101" pitchFamily="2" charset="-122"/>
                <a:cs typeface="Arial" panose="020B0604020202020204" pitchFamily="34" charset="0"/>
              </a:rPr>
              <a:t>红色</a:t>
            </a:r>
            <a:endParaRPr lang="zh-CN" altLang="en-US">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fr-FR" sz="3600" dirty="0">
                <a:effectLst/>
              </a:rPr>
              <a:t>通配符下界“</a:t>
            </a:r>
            <a:r>
              <a:rPr lang="fr-FR" altLang="zh-CN" sz="3600" dirty="0">
                <a:effectLst/>
              </a:rPr>
              <a:t>? super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a:t> 明确的限定类型</a:t>
            </a:r>
            <a:r>
              <a:rPr lang="en-US" altLang="zh-CN" sz="2025" dirty="0"/>
              <a:t>T</a:t>
            </a:r>
            <a:r>
              <a:rPr lang="zh-CN" altLang="en-US" sz="2025" dirty="0"/>
              <a:t>需实现</a:t>
            </a:r>
            <a:r>
              <a:rPr lang="en-US" altLang="zh-CN" sz="2025" dirty="0"/>
              <a:t>Comparable</a:t>
            </a:r>
            <a:r>
              <a:rPr lang="zh-CN" altLang="en-US" sz="2025" dirty="0" smtClean="0"/>
              <a:t>接口</a:t>
            </a: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r>
              <a:rPr lang="zh-CN" altLang="en-US" sz="1725" dirty="0"/>
              <a:t> 不能实现目标。</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20" y="2128102"/>
            <a:ext cx="6597413" cy="2074009"/>
          </a:xfrm>
          <a:prstGeom prst="rect">
            <a:avLst/>
          </a:prstGeom>
        </p:spPr>
      </p:pic>
    </p:spTree>
    <p:extLst>
      <p:ext uri="{BB962C8B-B14F-4D97-AF65-F5344CB8AC3E}">
        <p14:creationId xmlns:p14="http://schemas.microsoft.com/office/powerpoint/2010/main" val="3659910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5459">
                                            <p:txEl>
                                              <p:pRg st="9" end="9"/>
                                            </p:txEl>
                                          </p:spTgt>
                                        </p:tgtEl>
                                        <p:attrNameLst>
                                          <p:attrName>style.visibility</p:attrName>
                                        </p:attrNameLst>
                                      </p:cBhvr>
                                      <p:to>
                                        <p:strVal val="visible"/>
                                      </p:to>
                                    </p:set>
                                    <p:animEffect transition="in" filter="fade">
                                      <p:cBhvr>
                                        <p:cTn id="10" dur="2000"/>
                                        <p:tgtEl>
                                          <p:spTgt spid="275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pPr eaLnBrk="1" hangingPunct="1">
              <a:defRPr/>
            </a:pPr>
            <a:r>
              <a:rPr lang="zh-CN" altLang="fr-FR" sz="3600" dirty="0">
                <a:effectLst/>
              </a:rPr>
              <a:t>通配符下界“</a:t>
            </a:r>
            <a:r>
              <a:rPr lang="fr-FR" altLang="zh-CN" sz="3600" dirty="0">
                <a:effectLst/>
              </a:rPr>
              <a:t>? super T”</a:t>
            </a:r>
            <a:endParaRPr lang="zh-CN" altLang="en-US" sz="3600" dirty="0">
              <a:effectLst/>
            </a:endParaRPr>
          </a:p>
        </p:txBody>
      </p:sp>
      <p:sp>
        <p:nvSpPr>
          <p:cNvPr id="275459" name="Rectangle 3"/>
          <p:cNvSpPr>
            <a:spLocks noGrp="1" noChangeArrowheads="1"/>
          </p:cNvSpPr>
          <p:nvPr>
            <p:ph type="body" idx="1"/>
          </p:nvPr>
        </p:nvSpPr>
        <p:spPr>
          <a:xfrm>
            <a:off x="457200" y="1481138"/>
            <a:ext cx="8229600" cy="4947094"/>
          </a:xfrm>
        </p:spPr>
        <p:txBody>
          <a:bodyPr/>
          <a:lstStyle/>
          <a:p>
            <a:pPr marL="273844" indent="-191691" eaLnBrk="1" hangingPunct="1">
              <a:defRPr/>
            </a:pPr>
            <a:r>
              <a:rPr lang="zh-CN" altLang="en-US" sz="2025" dirty="0" smtClean="0"/>
              <a:t>使用</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 super T</a:t>
            </a:r>
            <a:r>
              <a:rPr lang="zh-CN" altLang="zh-CN" sz="2400" dirty="0">
                <a:latin typeface="华文楷体" panose="02010600040101010101" pitchFamily="2" charset="-122"/>
                <a:ea typeface="华文楷体" panose="02010600040101010101" pitchFamily="2" charset="-122"/>
              </a:rPr>
              <a:t>”</a:t>
            </a: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endParaRPr lang="en-US" altLang="zh-CN" sz="2025" dirty="0"/>
          </a:p>
          <a:p>
            <a:pPr marL="273844" indent="-191691" eaLnBrk="1" hangingPunct="1">
              <a:defRPr/>
            </a:pPr>
            <a:endParaRPr lang="en-US" altLang="zh-CN" sz="2025" dirty="0" smtClean="0"/>
          </a:p>
          <a:p>
            <a:pPr marL="273844" indent="-191691" eaLnBrk="1" hangingPunct="1">
              <a:defRPr/>
            </a:pPr>
            <a:r>
              <a:rPr lang="zh-CN" altLang="en-US" sz="1725" dirty="0" smtClean="0"/>
              <a:t>实现</a:t>
            </a:r>
            <a:r>
              <a:rPr lang="zh-CN" altLang="en-US" sz="1725" dirty="0"/>
              <a:t>目标。</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57" y="1925690"/>
            <a:ext cx="7325881" cy="2291308"/>
          </a:xfrm>
          <a:prstGeom prst="rect">
            <a:avLst/>
          </a:prstGeom>
        </p:spPr>
      </p:pic>
    </p:spTree>
    <p:extLst>
      <p:ext uri="{BB962C8B-B14F-4D97-AF65-F5344CB8AC3E}">
        <p14:creationId xmlns:p14="http://schemas.microsoft.com/office/powerpoint/2010/main" val="2021104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75459">
                                            <p:txEl>
                                              <p:pRg st="8" end="8"/>
                                            </p:txEl>
                                          </p:spTgt>
                                        </p:tgtEl>
                                        <p:attrNameLst>
                                          <p:attrName>style.visibility</p:attrName>
                                        </p:attrNameLst>
                                      </p:cBhvr>
                                      <p:to>
                                        <p:strVal val="visible"/>
                                      </p:to>
                                    </p:set>
                                    <p:animEffect transition="in" filter="fade">
                                      <p:cBhvr>
                                        <p:cTn id="7" dur="2000"/>
                                        <p:tgtEl>
                                          <p:spTgt spid="275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sz="3075" dirty="0" smtClean="0"/>
              <a:t>泛型示例</a:t>
            </a:r>
            <a:r>
              <a:rPr lang="en-US" altLang="zh-CN" sz="3075" dirty="0" smtClean="0"/>
              <a:t>——</a:t>
            </a:r>
            <a:r>
              <a:rPr lang="zh-CN" altLang="en-US" sz="3075" dirty="0" smtClean="0"/>
              <a:t>保证程序安全</a:t>
            </a:r>
            <a:endParaRPr lang="zh-CN" altLang="en-US" sz="3075" dirty="0"/>
          </a:p>
        </p:txBody>
      </p:sp>
      <p:sp>
        <p:nvSpPr>
          <p:cNvPr id="4" name="灯片编号占位符 3"/>
          <p:cNvSpPr>
            <a:spLocks noGrp="1"/>
          </p:cNvSpPr>
          <p:nvPr>
            <p:ph type="sldNum" sz="quarter" idx="12"/>
          </p:nvPr>
        </p:nvSpPr>
        <p:spPr/>
        <p:txBody>
          <a:bodyPr/>
          <a:lstStyle/>
          <a:p>
            <a:pPr>
              <a:defRPr/>
            </a:pPr>
            <a:fld id="{C56E54C5-5C34-4061-BCC2-DA1E2796E79E}" type="slidenum">
              <a:rPr lang="en-US" altLang="zh-CN"/>
              <a:pPr>
                <a:defRPr/>
              </a:pPr>
              <a:t>32</a:t>
            </a:fld>
            <a:endParaRPr lang="en-US" altLang="zh-CN"/>
          </a:p>
        </p:txBody>
      </p:sp>
      <p:sp>
        <p:nvSpPr>
          <p:cNvPr id="5" name="内容占位符 4"/>
          <p:cNvSpPr>
            <a:spLocks noGrp="1"/>
          </p:cNvSpPr>
          <p:nvPr>
            <p:ph idx="1"/>
          </p:nvPr>
        </p:nvSpPr>
        <p:spPr>
          <a:extLst/>
        </p:spPr>
        <p:txBody>
          <a:bodyPr>
            <a:noAutofit/>
          </a:bodyPr>
          <a:lstStyle/>
          <a:p>
            <a:pPr marL="273844" indent="-191691" eaLnBrk="1" hangingPunct="1">
              <a:defRPr/>
            </a:pPr>
            <a:r>
              <a:rPr lang="en-US" altLang="zh-CN" sz="1600" b="1" dirty="0">
                <a:solidFill>
                  <a:srgbClr val="7F0055"/>
                </a:solidFill>
                <a:latin typeface="Courier New"/>
              </a:rPr>
              <a:t>import</a:t>
            </a:r>
            <a:r>
              <a:rPr lang="en-US" altLang="zh-CN" sz="1600" b="1" dirty="0">
                <a:solidFill>
                  <a:srgbClr val="000000"/>
                </a:solidFill>
                <a:latin typeface="Courier New"/>
              </a:rPr>
              <a:t> </a:t>
            </a:r>
            <a:r>
              <a:rPr lang="en-US" altLang="zh-CN" sz="1600" b="1" dirty="0" err="1">
                <a:solidFill>
                  <a:srgbClr val="000000"/>
                </a:solidFill>
                <a:latin typeface="Courier New"/>
              </a:rPr>
              <a:t>java.util.ArrayList</a:t>
            </a:r>
            <a:r>
              <a:rPr lang="en-US" altLang="zh-CN" sz="1600" b="1" dirty="0">
                <a:solidFill>
                  <a:srgbClr val="000000"/>
                </a:solidFill>
                <a:latin typeface="Courier New"/>
              </a:rPr>
              <a:t>;</a:t>
            </a:r>
          </a:p>
          <a:p>
            <a:pPr marL="273844" indent="-191691" eaLnBrk="1" hangingPunct="1">
              <a:defRPr/>
            </a:pPr>
            <a:r>
              <a:rPr lang="en-US" altLang="zh-CN" sz="1600" b="1" dirty="0">
                <a:solidFill>
                  <a:srgbClr val="7F0055"/>
                </a:solidFill>
                <a:latin typeface="Courier New"/>
              </a:rPr>
              <a:t>import</a:t>
            </a:r>
            <a:r>
              <a:rPr lang="en-US" altLang="zh-CN" sz="1600" b="1" dirty="0">
                <a:solidFill>
                  <a:srgbClr val="000000"/>
                </a:solidFill>
                <a:latin typeface="Courier New"/>
              </a:rPr>
              <a:t> </a:t>
            </a:r>
            <a:r>
              <a:rPr lang="en-US" altLang="zh-CN" sz="1600" b="1" dirty="0" err="1">
                <a:solidFill>
                  <a:srgbClr val="000000"/>
                </a:solidFill>
                <a:latin typeface="Courier New"/>
              </a:rPr>
              <a:t>java.util.Collection</a:t>
            </a:r>
            <a:r>
              <a:rPr lang="en-US" altLang="zh-CN" sz="1600" b="1" dirty="0">
                <a:solidFill>
                  <a:srgbClr val="000000"/>
                </a:solidFill>
                <a:latin typeface="Courier New"/>
              </a:rPr>
              <a:t>;</a:t>
            </a:r>
          </a:p>
          <a:p>
            <a:pPr marL="273844" indent="-191691" eaLnBrk="1" hangingPunct="1">
              <a:defRPr/>
            </a:pPr>
            <a:r>
              <a:rPr lang="en-US" altLang="zh-CN" sz="1600" b="1" dirty="0">
                <a:solidFill>
                  <a:srgbClr val="7F0055"/>
                </a:solidFill>
                <a:latin typeface="Courier New"/>
              </a:rPr>
              <a:t>import</a:t>
            </a:r>
            <a:r>
              <a:rPr lang="en-US" altLang="zh-CN" sz="1600" b="1" dirty="0">
                <a:solidFill>
                  <a:srgbClr val="000000"/>
                </a:solidFill>
                <a:latin typeface="Courier New"/>
              </a:rPr>
              <a:t> </a:t>
            </a:r>
            <a:r>
              <a:rPr lang="en-US" altLang="zh-CN" sz="1600" b="1" dirty="0" err="1">
                <a:solidFill>
                  <a:srgbClr val="000000"/>
                </a:solidFill>
                <a:latin typeface="Courier New"/>
              </a:rPr>
              <a:t>java.util.Iterator</a:t>
            </a:r>
            <a:r>
              <a:rPr lang="en-US" altLang="zh-CN" sz="1600" b="1" dirty="0">
                <a:solidFill>
                  <a:srgbClr val="000000"/>
                </a:solidFill>
                <a:latin typeface="Courier New"/>
              </a:rPr>
              <a:t>;</a:t>
            </a:r>
          </a:p>
          <a:p>
            <a:pPr marL="273844" indent="-191691" eaLnBrk="1" hangingPunct="1">
              <a:defRPr/>
            </a:pPr>
            <a:endParaRPr lang="zh-CN" altLang="en-US" sz="1600" dirty="0">
              <a:latin typeface="Courier New"/>
            </a:endParaRPr>
          </a:p>
          <a:p>
            <a:pPr marL="273844" indent="-191691" eaLnBrk="1" hangingPunct="1">
              <a:defRPr/>
            </a:pPr>
            <a:r>
              <a:rPr lang="en-US" altLang="zh-CN" sz="1600" b="1" dirty="0">
                <a:solidFill>
                  <a:srgbClr val="7F0055"/>
                </a:solidFill>
                <a:latin typeface="Courier New"/>
              </a:rPr>
              <a:t>public</a:t>
            </a:r>
            <a:r>
              <a:rPr lang="en-US" altLang="zh-CN" sz="1600" b="1" dirty="0">
                <a:solidFill>
                  <a:srgbClr val="000000"/>
                </a:solidFill>
                <a:latin typeface="Courier New"/>
              </a:rPr>
              <a:t> </a:t>
            </a:r>
            <a:r>
              <a:rPr lang="en-US" altLang="zh-CN" sz="1600" b="1" dirty="0">
                <a:solidFill>
                  <a:srgbClr val="7F0055"/>
                </a:solidFill>
                <a:latin typeface="Courier New"/>
              </a:rPr>
              <a:t>class</a:t>
            </a:r>
            <a:r>
              <a:rPr lang="en-US" altLang="zh-CN" sz="1600" b="1" dirty="0">
                <a:solidFill>
                  <a:srgbClr val="000000"/>
                </a:solidFill>
                <a:latin typeface="Courier New"/>
              </a:rPr>
              <a:t> </a:t>
            </a:r>
            <a:r>
              <a:rPr lang="en-US" altLang="zh-CN" sz="1600" b="1" dirty="0" err="1">
                <a:solidFill>
                  <a:srgbClr val="000000"/>
                </a:solidFill>
                <a:latin typeface="Courier New"/>
              </a:rPr>
              <a:t>GenericTest</a:t>
            </a:r>
            <a:r>
              <a:rPr lang="en-US" altLang="zh-CN" sz="1600" b="1" dirty="0">
                <a:solidFill>
                  <a:srgbClr val="000000"/>
                </a:solidFill>
                <a:latin typeface="Courier New"/>
              </a:rPr>
              <a:t> {</a:t>
            </a:r>
          </a:p>
          <a:p>
            <a:pPr marL="273844" indent="-191691" eaLnBrk="1" hangingPunct="1">
              <a:defRPr/>
            </a:pPr>
            <a:r>
              <a:rPr lang="en-US" altLang="zh-CN" sz="1600" b="1" dirty="0" smtClean="0">
                <a:solidFill>
                  <a:srgbClr val="7F0055"/>
                </a:solidFill>
                <a:latin typeface="Courier New"/>
              </a:rPr>
              <a:t>    public</a:t>
            </a:r>
            <a:r>
              <a:rPr lang="en-US" altLang="zh-CN" sz="1600" b="1" dirty="0" smtClean="0">
                <a:solidFill>
                  <a:srgbClr val="000000"/>
                </a:solidFill>
                <a:latin typeface="Courier New"/>
              </a:rPr>
              <a:t> </a:t>
            </a:r>
            <a:r>
              <a:rPr lang="en-US" altLang="zh-CN" sz="1600" b="1" dirty="0">
                <a:solidFill>
                  <a:srgbClr val="7F0055"/>
                </a:solidFill>
                <a:latin typeface="Courier New"/>
              </a:rPr>
              <a:t>static</a:t>
            </a:r>
            <a:r>
              <a:rPr lang="en-US" altLang="zh-CN" sz="1600" b="1" dirty="0">
                <a:solidFill>
                  <a:srgbClr val="000000"/>
                </a:solidFill>
                <a:latin typeface="Courier New"/>
              </a:rPr>
              <a:t> </a:t>
            </a:r>
            <a:r>
              <a:rPr lang="en-US" altLang="zh-CN" sz="1600" b="1" dirty="0">
                <a:solidFill>
                  <a:srgbClr val="7F0055"/>
                </a:solidFill>
                <a:latin typeface="Courier New"/>
              </a:rPr>
              <a:t>void</a:t>
            </a:r>
            <a:r>
              <a:rPr lang="en-US" altLang="zh-CN" sz="1600" b="1" dirty="0">
                <a:solidFill>
                  <a:srgbClr val="000000"/>
                </a:solidFill>
                <a:latin typeface="Courier New"/>
              </a:rPr>
              <a:t> main(String[] </a:t>
            </a:r>
            <a:r>
              <a:rPr lang="en-US" altLang="zh-CN" sz="1600" b="1" dirty="0" err="1">
                <a:solidFill>
                  <a:srgbClr val="000000"/>
                </a:solidFill>
                <a:latin typeface="Courier New"/>
              </a:rPr>
              <a:t>args</a:t>
            </a:r>
            <a:r>
              <a:rPr lang="en-US" altLang="zh-CN" sz="1600" b="1" dirty="0">
                <a:solidFill>
                  <a:srgbClr val="000000"/>
                </a:solidFill>
                <a:latin typeface="Courier New"/>
              </a:rPr>
              <a:t>) {</a:t>
            </a:r>
          </a:p>
          <a:p>
            <a:pPr marL="273844" indent="-191691" eaLnBrk="1" hangingPunct="1">
              <a:defRPr/>
            </a:pPr>
            <a:r>
              <a:rPr lang="en-US" altLang="zh-CN" sz="1600" dirty="0" smtClean="0">
                <a:solidFill>
                  <a:srgbClr val="000000"/>
                </a:solidFill>
                <a:latin typeface="Courier New"/>
              </a:rPr>
              <a:t>        Collection </a:t>
            </a:r>
            <a:r>
              <a:rPr lang="en-US" altLang="zh-CN" sz="1600" dirty="0">
                <a:solidFill>
                  <a:srgbClr val="000000"/>
                </a:solidFill>
                <a:highlight>
                  <a:srgbClr val="F0D8A8"/>
                </a:highlight>
                <a:latin typeface="Courier New"/>
              </a:rPr>
              <a:t>c = </a:t>
            </a:r>
            <a:r>
              <a:rPr lang="en-US" altLang="zh-CN" sz="1600" b="1" dirty="0">
                <a:solidFill>
                  <a:srgbClr val="7F0055"/>
                </a:solidFill>
                <a:highlight>
                  <a:srgbClr val="F0D8A8"/>
                </a:highlight>
                <a:latin typeface="Courier New"/>
              </a:rPr>
              <a:t>new</a:t>
            </a:r>
            <a:r>
              <a:rPr lang="en-US" altLang="zh-CN" sz="1600" b="1" dirty="0">
                <a:solidFill>
                  <a:srgbClr val="000000"/>
                </a:solidFill>
                <a:highlight>
                  <a:srgbClr val="F0D8A8"/>
                </a:highlight>
                <a:latin typeface="Courier New"/>
              </a:rPr>
              <a:t> </a:t>
            </a:r>
            <a:r>
              <a:rPr lang="en-US" altLang="zh-CN" sz="1600" b="1" dirty="0" err="1">
                <a:solidFill>
                  <a:srgbClr val="000000"/>
                </a:solidFill>
                <a:highlight>
                  <a:srgbClr val="F0D8A8"/>
                </a:highlight>
                <a:latin typeface="Courier New"/>
              </a:rPr>
              <a:t>ArrayList</a:t>
            </a:r>
            <a:r>
              <a:rPr lang="en-US" altLang="zh-CN" sz="1600" b="1" dirty="0">
                <a:solidFill>
                  <a:srgbClr val="000000"/>
                </a:solidFill>
                <a:highlight>
                  <a:srgbClr val="F0D8A8"/>
                </a:highlight>
                <a:latin typeface="Courier New"/>
              </a:rPr>
              <a:t>();</a:t>
            </a: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err="1" smtClean="0">
                <a:solidFill>
                  <a:srgbClr val="000000"/>
                </a:solidFill>
                <a:highlight>
                  <a:srgbClr val="D4D4D4"/>
                </a:highlight>
                <a:latin typeface="Courier New"/>
              </a:rPr>
              <a:t>c.add</a:t>
            </a:r>
            <a:r>
              <a:rPr lang="en-US" altLang="zh-CN" sz="1600" dirty="0">
                <a:solidFill>
                  <a:srgbClr val="000000"/>
                </a:solidFill>
                <a:highlight>
                  <a:srgbClr val="D4D4D4"/>
                </a:highlight>
                <a:latin typeface="Courier New"/>
              </a:rPr>
              <a:t>(</a:t>
            </a:r>
            <a:r>
              <a:rPr lang="en-US" altLang="zh-CN" sz="1600" dirty="0">
                <a:solidFill>
                  <a:srgbClr val="2A00FF"/>
                </a:solidFill>
                <a:highlight>
                  <a:srgbClr val="D4D4D4"/>
                </a:highlight>
                <a:latin typeface="Courier New"/>
              </a:rPr>
              <a:t>"1"</a:t>
            </a:r>
            <a:r>
              <a:rPr lang="en-US" altLang="zh-CN" sz="1600" dirty="0">
                <a:solidFill>
                  <a:srgbClr val="000000"/>
                </a:solidFill>
                <a:highlight>
                  <a:srgbClr val="D4D4D4"/>
                </a:highlight>
                <a:latin typeface="Courier New"/>
              </a:rPr>
              <a:t>);</a:t>
            </a: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err="1" smtClean="0">
                <a:solidFill>
                  <a:srgbClr val="000000"/>
                </a:solidFill>
                <a:highlight>
                  <a:srgbClr val="D4D4D4"/>
                </a:highlight>
                <a:latin typeface="Courier New"/>
              </a:rPr>
              <a:t>c.add</a:t>
            </a:r>
            <a:r>
              <a:rPr lang="en-US" altLang="zh-CN" sz="1600" dirty="0">
                <a:solidFill>
                  <a:srgbClr val="000000"/>
                </a:solidFill>
                <a:highlight>
                  <a:srgbClr val="D4D4D4"/>
                </a:highlight>
                <a:latin typeface="Courier New"/>
              </a:rPr>
              <a:t>(</a:t>
            </a:r>
            <a:r>
              <a:rPr lang="en-US" altLang="zh-CN" sz="1600" dirty="0">
                <a:solidFill>
                  <a:srgbClr val="2A00FF"/>
                </a:solidFill>
                <a:highlight>
                  <a:srgbClr val="D4D4D4"/>
                </a:highlight>
                <a:latin typeface="Courier New"/>
              </a:rPr>
              <a:t>"2"</a:t>
            </a:r>
            <a:r>
              <a:rPr lang="en-US" altLang="zh-CN" sz="1600" dirty="0">
                <a:solidFill>
                  <a:srgbClr val="000000"/>
                </a:solidFill>
                <a:highlight>
                  <a:srgbClr val="D4D4D4"/>
                </a:highlight>
                <a:latin typeface="Courier New"/>
              </a:rPr>
              <a:t>);</a:t>
            </a: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a:solidFill>
                  <a:srgbClr val="3F7F5F"/>
                </a:solidFill>
                <a:highlight>
                  <a:srgbClr val="E8F2FE"/>
                </a:highlight>
                <a:latin typeface="Courier New"/>
              </a:rPr>
              <a:t>//</a:t>
            </a:r>
            <a:r>
              <a:rPr lang="en-US" altLang="zh-CN" sz="1600" dirty="0" err="1">
                <a:solidFill>
                  <a:srgbClr val="3F7F5F"/>
                </a:solidFill>
                <a:highlight>
                  <a:srgbClr val="E8F2FE"/>
                </a:highlight>
                <a:latin typeface="Courier New"/>
              </a:rPr>
              <a:t>c.add</a:t>
            </a:r>
            <a:r>
              <a:rPr lang="en-US" altLang="zh-CN" sz="1600" dirty="0">
                <a:solidFill>
                  <a:srgbClr val="3F7F5F"/>
                </a:solidFill>
                <a:highlight>
                  <a:srgbClr val="E8F2FE"/>
                </a:highlight>
                <a:latin typeface="Courier New"/>
              </a:rPr>
              <a:t>(new Object</a:t>
            </a:r>
            <a:r>
              <a:rPr lang="en-US" altLang="zh-CN" sz="1600" dirty="0" smtClean="0">
                <a:solidFill>
                  <a:srgbClr val="3F7F5F"/>
                </a:solidFill>
                <a:highlight>
                  <a:srgbClr val="E8F2FE"/>
                </a:highlight>
                <a:latin typeface="Courier New"/>
              </a:rPr>
              <a:t>());</a:t>
            </a:r>
            <a:endParaRPr lang="en-US" altLang="zh-CN" sz="1600" b="1" dirty="0" smtClean="0">
              <a:solidFill>
                <a:srgbClr val="000000"/>
              </a:solidFill>
              <a:highlight>
                <a:srgbClr val="D4D4D4"/>
              </a:highlight>
              <a:latin typeface="Courier New"/>
            </a:endParaRPr>
          </a:p>
          <a:p>
            <a:pPr marL="273844" indent="-191691" eaLnBrk="1" hangingPunct="1">
              <a:defRPr/>
            </a:pPr>
            <a:r>
              <a:rPr lang="en-US" altLang="zh-CN" sz="1600" dirty="0" smtClean="0">
                <a:solidFill>
                  <a:srgbClr val="000000"/>
                </a:solidFill>
                <a:latin typeface="Courier New"/>
              </a:rPr>
              <a:t>        Iterator </a:t>
            </a:r>
            <a:r>
              <a:rPr lang="en-US" altLang="zh-CN" sz="1600" dirty="0" err="1" smtClean="0">
                <a:solidFill>
                  <a:srgbClr val="000000"/>
                </a:solidFill>
                <a:latin typeface="Courier New"/>
              </a:rPr>
              <a:t>i</a:t>
            </a:r>
            <a:r>
              <a:rPr lang="en-US" altLang="zh-CN" sz="1600" dirty="0" smtClean="0">
                <a:solidFill>
                  <a:srgbClr val="000000"/>
                </a:solidFill>
                <a:latin typeface="Courier New"/>
              </a:rPr>
              <a:t> = </a:t>
            </a:r>
            <a:r>
              <a:rPr lang="en-US" altLang="zh-CN" sz="1600" dirty="0" err="1" smtClean="0">
                <a:solidFill>
                  <a:srgbClr val="000000"/>
                </a:solidFill>
                <a:highlight>
                  <a:srgbClr val="D4D4D4"/>
                </a:highlight>
                <a:latin typeface="Courier New"/>
              </a:rPr>
              <a:t>c.iterator</a:t>
            </a:r>
            <a:r>
              <a:rPr lang="en-US" altLang="zh-CN" sz="1600" dirty="0" smtClean="0">
                <a:solidFill>
                  <a:srgbClr val="000000"/>
                </a:solidFill>
                <a:highlight>
                  <a:srgbClr val="D4D4D4"/>
                </a:highlight>
                <a:latin typeface="Courier New"/>
              </a:rPr>
              <a:t>();</a:t>
            </a:r>
          </a:p>
          <a:p>
            <a:pPr marL="273844" indent="-191691" eaLnBrk="1" hangingPunct="1">
              <a:defRPr/>
            </a:pPr>
            <a:r>
              <a:rPr lang="en-US" altLang="zh-CN" sz="1600" b="1" dirty="0" smtClean="0">
                <a:solidFill>
                  <a:srgbClr val="7F0055"/>
                </a:solidFill>
                <a:latin typeface="Courier New"/>
              </a:rPr>
              <a:t>        while</a:t>
            </a:r>
            <a:r>
              <a:rPr lang="en-US" altLang="zh-CN" sz="1600" b="1" dirty="0" smtClean="0">
                <a:solidFill>
                  <a:srgbClr val="000000"/>
                </a:solidFill>
                <a:latin typeface="Courier New"/>
              </a:rPr>
              <a:t> </a:t>
            </a:r>
            <a:r>
              <a:rPr lang="en-US" altLang="zh-CN" sz="1600" b="1" dirty="0">
                <a:solidFill>
                  <a:srgbClr val="000000"/>
                </a:solidFill>
                <a:latin typeface="Courier New"/>
              </a:rPr>
              <a:t>(</a:t>
            </a:r>
            <a:r>
              <a:rPr lang="en-US" altLang="zh-CN" sz="1600" b="1" dirty="0" err="1">
                <a:solidFill>
                  <a:srgbClr val="000000"/>
                </a:solidFill>
                <a:latin typeface="Courier New"/>
              </a:rPr>
              <a:t>i.hasNext</a:t>
            </a:r>
            <a:r>
              <a:rPr lang="en-US" altLang="zh-CN" sz="1600" b="1" dirty="0">
                <a:solidFill>
                  <a:srgbClr val="000000"/>
                </a:solidFill>
                <a:latin typeface="Courier New"/>
              </a:rPr>
              <a:t>()) {</a:t>
            </a:r>
          </a:p>
          <a:p>
            <a:pPr marL="273844" indent="-191691" eaLnBrk="1" hangingPunct="1">
              <a:defRPr/>
            </a:pPr>
            <a:r>
              <a:rPr lang="en-US" altLang="zh-CN" sz="1600" dirty="0" smtClean="0">
                <a:solidFill>
                  <a:srgbClr val="000000"/>
                </a:solidFill>
                <a:latin typeface="Courier New"/>
              </a:rPr>
              <a:t>             String </a:t>
            </a:r>
            <a:r>
              <a:rPr lang="en-US" altLang="zh-CN" sz="1600" dirty="0">
                <a:solidFill>
                  <a:srgbClr val="000000"/>
                </a:solidFill>
                <a:latin typeface="Courier New"/>
              </a:rPr>
              <a:t>s = (String) </a:t>
            </a:r>
            <a:r>
              <a:rPr lang="en-US" altLang="zh-CN" sz="1600" dirty="0" err="1">
                <a:solidFill>
                  <a:srgbClr val="000000"/>
                </a:solidFill>
                <a:latin typeface="Courier New"/>
              </a:rPr>
              <a:t>i.next</a:t>
            </a:r>
            <a:r>
              <a:rPr lang="en-US" altLang="zh-CN" sz="1600" dirty="0">
                <a:solidFill>
                  <a:srgbClr val="000000"/>
                </a:solidFill>
                <a:latin typeface="Courier New"/>
              </a:rPr>
              <a:t>();</a:t>
            </a:r>
          </a:p>
          <a:p>
            <a:pPr marL="273844" indent="-191691" eaLnBrk="1" hangingPunct="1">
              <a:defRPr/>
            </a:pPr>
            <a:r>
              <a:rPr lang="en-US" altLang="zh-CN" sz="1600" dirty="0" smtClean="0">
                <a:solidFill>
                  <a:srgbClr val="000000"/>
                </a:solidFill>
                <a:latin typeface="Courier New"/>
              </a:rPr>
              <a:t>             </a:t>
            </a:r>
            <a:r>
              <a:rPr lang="en-US" altLang="zh-CN" sz="1600" dirty="0" err="1" smtClean="0">
                <a:solidFill>
                  <a:srgbClr val="000000"/>
                </a:solidFill>
                <a:latin typeface="Courier New"/>
              </a:rPr>
              <a:t>System.</a:t>
            </a:r>
            <a:r>
              <a:rPr lang="en-US" altLang="zh-CN" sz="1600" i="1" dirty="0" err="1" smtClean="0">
                <a:solidFill>
                  <a:srgbClr val="0000C0"/>
                </a:solidFill>
                <a:latin typeface="Courier New"/>
              </a:rPr>
              <a:t>out</a:t>
            </a:r>
            <a:r>
              <a:rPr lang="en-US" altLang="zh-CN" sz="1600" i="1" dirty="0" err="1" smtClean="0">
                <a:solidFill>
                  <a:srgbClr val="000000"/>
                </a:solidFill>
                <a:latin typeface="Courier New"/>
              </a:rPr>
              <a:t>.println</a:t>
            </a:r>
            <a:r>
              <a:rPr lang="en-US" altLang="zh-CN" sz="1600" i="1" dirty="0" smtClean="0">
                <a:solidFill>
                  <a:srgbClr val="000000"/>
                </a:solidFill>
                <a:latin typeface="Courier New"/>
              </a:rPr>
              <a:t>(s</a:t>
            </a:r>
            <a:r>
              <a:rPr lang="en-US" altLang="zh-CN" sz="1600" i="1" dirty="0">
                <a:solidFill>
                  <a:srgbClr val="000000"/>
                </a:solidFill>
                <a:latin typeface="Courier New"/>
              </a:rPr>
              <a:t>);</a:t>
            </a:r>
          </a:p>
          <a:p>
            <a:pPr marL="273844" indent="-191691" eaLnBrk="1" hangingPunct="1">
              <a:defRPr/>
            </a:pPr>
            <a:r>
              <a:rPr lang="en-US" altLang="zh-CN" sz="1600" dirty="0" smtClean="0">
                <a:solidFill>
                  <a:srgbClr val="000000"/>
                </a:solidFill>
                <a:latin typeface="Courier New"/>
              </a:rPr>
              <a:t>        }</a:t>
            </a:r>
            <a:endParaRPr lang="en-US" altLang="zh-CN" sz="1600" dirty="0">
              <a:solidFill>
                <a:srgbClr val="000000"/>
              </a:solidFill>
              <a:latin typeface="Courier New"/>
            </a:endParaRPr>
          </a:p>
          <a:p>
            <a:pPr marL="273844" indent="-191691" eaLnBrk="1" hangingPunct="1">
              <a:defRPr/>
            </a:pPr>
            <a:r>
              <a:rPr lang="en-US" altLang="zh-CN" sz="1600" dirty="0" smtClean="0">
                <a:solidFill>
                  <a:srgbClr val="000000"/>
                </a:solidFill>
                <a:latin typeface="Courier New"/>
              </a:rPr>
              <a:t>    }</a:t>
            </a:r>
            <a:endParaRPr lang="en-US" altLang="zh-CN" sz="1600" dirty="0">
              <a:solidFill>
                <a:srgbClr val="000000"/>
              </a:solidFill>
              <a:latin typeface="Courier New"/>
            </a:endParaRPr>
          </a:p>
          <a:p>
            <a:pPr marL="273844" indent="-191691" eaLnBrk="1" hangingPunct="1">
              <a:defRPr/>
            </a:pPr>
            <a:r>
              <a:rPr lang="en-US" altLang="zh-CN" sz="1600" dirty="0">
                <a:solidFill>
                  <a:srgbClr val="000000"/>
                </a:solidFill>
                <a:latin typeface="Courier New"/>
              </a:rPr>
              <a:t>}</a:t>
            </a:r>
            <a:endParaRPr lang="zh-CN" altLang="en-US" sz="1600" dirty="0"/>
          </a:p>
        </p:txBody>
      </p:sp>
    </p:spTree>
    <p:extLst>
      <p:ext uri="{BB962C8B-B14F-4D97-AF65-F5344CB8AC3E}">
        <p14:creationId xmlns:p14="http://schemas.microsoft.com/office/powerpoint/2010/main" val="3794661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EA8121E-40A6-4AB7-95C9-4CE0399F9EE8}" type="slidenum">
              <a:rPr lang="en-US" altLang="zh-CN"/>
              <a:pPr>
                <a:defRPr/>
              </a:pPr>
              <a:t>33</a:t>
            </a:fld>
            <a:endParaRPr lang="en-US" altLang="zh-CN"/>
          </a:p>
        </p:txBody>
      </p:sp>
      <p:sp>
        <p:nvSpPr>
          <p:cNvPr id="5" name="内容占位符 4"/>
          <p:cNvSpPr>
            <a:spLocks noGrp="1"/>
          </p:cNvSpPr>
          <p:nvPr>
            <p:ph idx="1"/>
          </p:nvPr>
        </p:nvSpPr>
        <p:spPr>
          <a:xfrm>
            <a:off x="457200" y="260648"/>
            <a:ext cx="8229600" cy="4525963"/>
          </a:xfrm>
          <a:extLst/>
        </p:spPr>
        <p:txBody>
          <a:bodyPr>
            <a:noAutofit/>
          </a:bodyPr>
          <a:lstStyle/>
          <a:p>
            <a:pPr marL="273844" indent="-191691" eaLnBrk="1" hangingPunct="1">
              <a:defRPr/>
            </a:pPr>
            <a:r>
              <a:rPr lang="en-US" altLang="zh-CN" sz="1600" b="1" dirty="0">
                <a:solidFill>
                  <a:srgbClr val="7F0055"/>
                </a:solidFill>
                <a:latin typeface="Courier New"/>
              </a:rPr>
              <a:t>import</a:t>
            </a:r>
            <a:r>
              <a:rPr lang="en-US" altLang="zh-CN" sz="1600" b="1" dirty="0">
                <a:solidFill>
                  <a:srgbClr val="000000"/>
                </a:solidFill>
                <a:latin typeface="Courier New"/>
              </a:rPr>
              <a:t> </a:t>
            </a:r>
            <a:r>
              <a:rPr lang="en-US" altLang="zh-CN" sz="1600" b="1" dirty="0" err="1">
                <a:solidFill>
                  <a:srgbClr val="000000"/>
                </a:solidFill>
                <a:latin typeface="Courier New"/>
              </a:rPr>
              <a:t>java.util.ArrayList</a:t>
            </a:r>
            <a:r>
              <a:rPr lang="en-US" altLang="zh-CN" sz="1600" b="1" dirty="0">
                <a:solidFill>
                  <a:srgbClr val="000000"/>
                </a:solidFill>
                <a:latin typeface="Courier New"/>
              </a:rPr>
              <a:t>;</a:t>
            </a:r>
          </a:p>
          <a:p>
            <a:pPr marL="273844" indent="-191691" eaLnBrk="1" hangingPunct="1">
              <a:defRPr/>
            </a:pPr>
            <a:r>
              <a:rPr lang="en-US" altLang="zh-CN" sz="1600" b="1" dirty="0">
                <a:solidFill>
                  <a:srgbClr val="7F0055"/>
                </a:solidFill>
                <a:latin typeface="Courier New"/>
              </a:rPr>
              <a:t>import</a:t>
            </a:r>
            <a:r>
              <a:rPr lang="en-US" altLang="zh-CN" sz="1600" b="1" dirty="0">
                <a:solidFill>
                  <a:srgbClr val="000000"/>
                </a:solidFill>
                <a:latin typeface="Courier New"/>
              </a:rPr>
              <a:t> </a:t>
            </a:r>
            <a:r>
              <a:rPr lang="en-US" altLang="zh-CN" sz="1600" b="1" dirty="0" err="1">
                <a:solidFill>
                  <a:srgbClr val="000000"/>
                </a:solidFill>
                <a:latin typeface="Courier New"/>
              </a:rPr>
              <a:t>java.util.Collection</a:t>
            </a:r>
            <a:r>
              <a:rPr lang="en-US" altLang="zh-CN" sz="1600" b="1" dirty="0">
                <a:solidFill>
                  <a:srgbClr val="000000"/>
                </a:solidFill>
                <a:latin typeface="Courier New"/>
              </a:rPr>
              <a:t>;</a:t>
            </a:r>
          </a:p>
          <a:p>
            <a:pPr marL="273844" indent="-191691" eaLnBrk="1" hangingPunct="1">
              <a:defRPr/>
            </a:pPr>
            <a:r>
              <a:rPr lang="en-US" altLang="zh-CN" sz="1600" b="1" dirty="0">
                <a:solidFill>
                  <a:srgbClr val="7F0055"/>
                </a:solidFill>
                <a:latin typeface="Courier New"/>
              </a:rPr>
              <a:t>import</a:t>
            </a:r>
            <a:r>
              <a:rPr lang="en-US" altLang="zh-CN" sz="1600" b="1" dirty="0">
                <a:solidFill>
                  <a:srgbClr val="000000"/>
                </a:solidFill>
                <a:latin typeface="Courier New"/>
              </a:rPr>
              <a:t> </a:t>
            </a:r>
            <a:r>
              <a:rPr lang="en-US" altLang="zh-CN" sz="1600" b="1" dirty="0" err="1">
                <a:solidFill>
                  <a:srgbClr val="000000"/>
                </a:solidFill>
                <a:latin typeface="Courier New"/>
              </a:rPr>
              <a:t>java.util.Iterator</a:t>
            </a:r>
            <a:r>
              <a:rPr lang="en-US" altLang="zh-CN" sz="1600" b="1" dirty="0">
                <a:solidFill>
                  <a:srgbClr val="000000"/>
                </a:solidFill>
                <a:latin typeface="Courier New"/>
              </a:rPr>
              <a:t>;</a:t>
            </a:r>
          </a:p>
          <a:p>
            <a:pPr marL="273844" indent="-191691" eaLnBrk="1" hangingPunct="1">
              <a:defRPr/>
            </a:pPr>
            <a:endParaRPr lang="zh-CN" altLang="en-US" sz="1600" dirty="0">
              <a:latin typeface="Courier New"/>
            </a:endParaRPr>
          </a:p>
          <a:p>
            <a:pPr marL="273844" indent="-191691" eaLnBrk="1" hangingPunct="1">
              <a:defRPr/>
            </a:pPr>
            <a:r>
              <a:rPr lang="en-US" altLang="zh-CN" sz="1600" b="1" dirty="0">
                <a:solidFill>
                  <a:srgbClr val="7F0055"/>
                </a:solidFill>
                <a:latin typeface="Courier New"/>
              </a:rPr>
              <a:t>public</a:t>
            </a:r>
            <a:r>
              <a:rPr lang="en-US" altLang="zh-CN" sz="1600" b="1" dirty="0">
                <a:solidFill>
                  <a:srgbClr val="000000"/>
                </a:solidFill>
                <a:latin typeface="Courier New"/>
              </a:rPr>
              <a:t> </a:t>
            </a:r>
            <a:r>
              <a:rPr lang="en-US" altLang="zh-CN" sz="1600" b="1" dirty="0">
                <a:solidFill>
                  <a:srgbClr val="7F0055"/>
                </a:solidFill>
                <a:latin typeface="Courier New"/>
              </a:rPr>
              <a:t>class</a:t>
            </a:r>
            <a:r>
              <a:rPr lang="en-US" altLang="zh-CN" sz="1600" b="1" dirty="0">
                <a:solidFill>
                  <a:srgbClr val="000000"/>
                </a:solidFill>
                <a:latin typeface="Courier New"/>
              </a:rPr>
              <a:t> </a:t>
            </a:r>
            <a:r>
              <a:rPr lang="en-US" altLang="zh-CN" sz="1600" b="1" dirty="0" err="1">
                <a:solidFill>
                  <a:srgbClr val="000000"/>
                </a:solidFill>
                <a:latin typeface="Courier New"/>
              </a:rPr>
              <a:t>GenericTest</a:t>
            </a:r>
            <a:r>
              <a:rPr lang="en-US" altLang="zh-CN" sz="1600" b="1" dirty="0">
                <a:solidFill>
                  <a:srgbClr val="000000"/>
                </a:solidFill>
                <a:latin typeface="Courier New"/>
              </a:rPr>
              <a:t> {</a:t>
            </a:r>
          </a:p>
          <a:p>
            <a:pPr marL="273844" indent="-191691" eaLnBrk="1" hangingPunct="1">
              <a:defRPr/>
            </a:pPr>
            <a:r>
              <a:rPr lang="en-US" altLang="zh-CN" sz="1600" b="1" dirty="0" smtClean="0">
                <a:solidFill>
                  <a:srgbClr val="7F0055"/>
                </a:solidFill>
                <a:latin typeface="Courier New"/>
              </a:rPr>
              <a:t>    public</a:t>
            </a:r>
            <a:r>
              <a:rPr lang="en-US" altLang="zh-CN" sz="1600" b="1" dirty="0" smtClean="0">
                <a:solidFill>
                  <a:srgbClr val="000000"/>
                </a:solidFill>
                <a:latin typeface="Courier New"/>
              </a:rPr>
              <a:t> </a:t>
            </a:r>
            <a:r>
              <a:rPr lang="en-US" altLang="zh-CN" sz="1600" b="1" dirty="0">
                <a:solidFill>
                  <a:srgbClr val="7F0055"/>
                </a:solidFill>
                <a:latin typeface="Courier New"/>
              </a:rPr>
              <a:t>static</a:t>
            </a:r>
            <a:r>
              <a:rPr lang="en-US" altLang="zh-CN" sz="1600" b="1" dirty="0">
                <a:solidFill>
                  <a:srgbClr val="000000"/>
                </a:solidFill>
                <a:latin typeface="Courier New"/>
              </a:rPr>
              <a:t> </a:t>
            </a:r>
            <a:r>
              <a:rPr lang="en-US" altLang="zh-CN" sz="1600" b="1" dirty="0">
                <a:solidFill>
                  <a:srgbClr val="7F0055"/>
                </a:solidFill>
                <a:latin typeface="Courier New"/>
              </a:rPr>
              <a:t>void</a:t>
            </a:r>
            <a:r>
              <a:rPr lang="en-US" altLang="zh-CN" sz="1600" b="1" dirty="0">
                <a:solidFill>
                  <a:srgbClr val="000000"/>
                </a:solidFill>
                <a:latin typeface="Courier New"/>
              </a:rPr>
              <a:t> main(String[] </a:t>
            </a:r>
            <a:r>
              <a:rPr lang="en-US" altLang="zh-CN" sz="1600" b="1" dirty="0" err="1">
                <a:solidFill>
                  <a:srgbClr val="000000"/>
                </a:solidFill>
                <a:latin typeface="Courier New"/>
              </a:rPr>
              <a:t>args</a:t>
            </a:r>
            <a:r>
              <a:rPr lang="en-US" altLang="zh-CN" sz="1600" b="1" dirty="0">
                <a:solidFill>
                  <a:srgbClr val="000000"/>
                </a:solidFill>
                <a:latin typeface="Courier New"/>
              </a:rPr>
              <a:t>) {</a:t>
            </a:r>
          </a:p>
          <a:p>
            <a:pPr marL="273844" indent="-191691" eaLnBrk="1" hangingPunct="1">
              <a:defRPr/>
            </a:pPr>
            <a:r>
              <a:rPr lang="en-US" altLang="zh-CN" sz="1600" dirty="0" smtClean="0">
                <a:solidFill>
                  <a:srgbClr val="000000"/>
                </a:solidFill>
                <a:latin typeface="Courier New"/>
              </a:rPr>
              <a:t>        Collection </a:t>
            </a:r>
            <a:r>
              <a:rPr lang="en-US" altLang="zh-CN" sz="1600" dirty="0">
                <a:solidFill>
                  <a:srgbClr val="000000"/>
                </a:solidFill>
                <a:highlight>
                  <a:srgbClr val="F0D8A8"/>
                </a:highlight>
                <a:latin typeface="Courier New"/>
              </a:rPr>
              <a:t>c = </a:t>
            </a:r>
            <a:r>
              <a:rPr lang="en-US" altLang="zh-CN" sz="1600" b="1" dirty="0">
                <a:solidFill>
                  <a:srgbClr val="7F0055"/>
                </a:solidFill>
                <a:highlight>
                  <a:srgbClr val="F0D8A8"/>
                </a:highlight>
                <a:latin typeface="Courier New"/>
              </a:rPr>
              <a:t>new</a:t>
            </a:r>
            <a:r>
              <a:rPr lang="en-US" altLang="zh-CN" sz="1600" b="1" dirty="0">
                <a:solidFill>
                  <a:srgbClr val="000000"/>
                </a:solidFill>
                <a:highlight>
                  <a:srgbClr val="F0D8A8"/>
                </a:highlight>
                <a:latin typeface="Courier New"/>
              </a:rPr>
              <a:t> </a:t>
            </a:r>
            <a:r>
              <a:rPr lang="en-US" altLang="zh-CN" sz="1600" b="1" dirty="0" err="1">
                <a:solidFill>
                  <a:srgbClr val="000000"/>
                </a:solidFill>
                <a:highlight>
                  <a:srgbClr val="F0D8A8"/>
                </a:highlight>
                <a:latin typeface="Courier New"/>
              </a:rPr>
              <a:t>ArrayList</a:t>
            </a:r>
            <a:r>
              <a:rPr lang="en-US" altLang="zh-CN" sz="1600" b="1" dirty="0">
                <a:solidFill>
                  <a:srgbClr val="000000"/>
                </a:solidFill>
                <a:highlight>
                  <a:srgbClr val="F0D8A8"/>
                </a:highlight>
                <a:latin typeface="Courier New"/>
              </a:rPr>
              <a:t>();</a:t>
            </a: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err="1" smtClean="0">
                <a:solidFill>
                  <a:srgbClr val="000000"/>
                </a:solidFill>
                <a:highlight>
                  <a:srgbClr val="D4D4D4"/>
                </a:highlight>
                <a:latin typeface="Courier New"/>
              </a:rPr>
              <a:t>c.add</a:t>
            </a:r>
            <a:r>
              <a:rPr lang="en-US" altLang="zh-CN" sz="1600" dirty="0">
                <a:solidFill>
                  <a:srgbClr val="000000"/>
                </a:solidFill>
                <a:highlight>
                  <a:srgbClr val="D4D4D4"/>
                </a:highlight>
                <a:latin typeface="Courier New"/>
              </a:rPr>
              <a:t>(</a:t>
            </a:r>
            <a:r>
              <a:rPr lang="en-US" altLang="zh-CN" sz="1600" dirty="0">
                <a:solidFill>
                  <a:srgbClr val="2A00FF"/>
                </a:solidFill>
                <a:highlight>
                  <a:srgbClr val="D4D4D4"/>
                </a:highlight>
                <a:latin typeface="Courier New"/>
              </a:rPr>
              <a:t>"1"</a:t>
            </a:r>
            <a:r>
              <a:rPr lang="en-US" altLang="zh-CN" sz="1600" dirty="0">
                <a:solidFill>
                  <a:srgbClr val="000000"/>
                </a:solidFill>
                <a:highlight>
                  <a:srgbClr val="D4D4D4"/>
                </a:highlight>
                <a:latin typeface="Courier New"/>
              </a:rPr>
              <a:t>);</a:t>
            </a: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err="1" smtClean="0">
                <a:solidFill>
                  <a:srgbClr val="000000"/>
                </a:solidFill>
                <a:highlight>
                  <a:srgbClr val="D4D4D4"/>
                </a:highlight>
                <a:latin typeface="Courier New"/>
              </a:rPr>
              <a:t>c.add</a:t>
            </a:r>
            <a:r>
              <a:rPr lang="en-US" altLang="zh-CN" sz="1600" dirty="0">
                <a:solidFill>
                  <a:srgbClr val="000000"/>
                </a:solidFill>
                <a:highlight>
                  <a:srgbClr val="D4D4D4"/>
                </a:highlight>
                <a:latin typeface="Courier New"/>
              </a:rPr>
              <a:t>(</a:t>
            </a:r>
            <a:r>
              <a:rPr lang="en-US" altLang="zh-CN" sz="1600" dirty="0">
                <a:solidFill>
                  <a:srgbClr val="2A00FF"/>
                </a:solidFill>
                <a:highlight>
                  <a:srgbClr val="D4D4D4"/>
                </a:highlight>
                <a:latin typeface="Courier New"/>
              </a:rPr>
              <a:t>"2"</a:t>
            </a:r>
            <a:r>
              <a:rPr lang="en-US" altLang="zh-CN" sz="1600" dirty="0">
                <a:solidFill>
                  <a:srgbClr val="000000"/>
                </a:solidFill>
                <a:highlight>
                  <a:srgbClr val="D4D4D4"/>
                </a:highlight>
                <a:latin typeface="Courier New"/>
              </a:rPr>
              <a:t>);</a:t>
            </a: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err="1" smtClean="0">
                <a:solidFill>
                  <a:srgbClr val="000000"/>
                </a:solidFill>
                <a:highlight>
                  <a:srgbClr val="D4D4D4"/>
                </a:highlight>
                <a:latin typeface="Courier New"/>
              </a:rPr>
              <a:t>c.add</a:t>
            </a:r>
            <a:r>
              <a:rPr lang="en-US" altLang="zh-CN" sz="1600" dirty="0" smtClean="0">
                <a:solidFill>
                  <a:srgbClr val="000000"/>
                </a:solidFill>
                <a:highlight>
                  <a:srgbClr val="D4D4D4"/>
                </a:highlight>
                <a:latin typeface="Courier New"/>
              </a:rPr>
              <a:t>(</a:t>
            </a:r>
            <a:r>
              <a:rPr lang="en-US" altLang="zh-CN" sz="1600" b="1" dirty="0" smtClean="0">
                <a:solidFill>
                  <a:srgbClr val="7F0055"/>
                </a:solidFill>
                <a:highlight>
                  <a:srgbClr val="D4D4D4"/>
                </a:highlight>
                <a:latin typeface="Courier New"/>
              </a:rPr>
              <a:t>new</a:t>
            </a:r>
            <a:r>
              <a:rPr lang="en-US" altLang="zh-CN" sz="1600" b="1" dirty="0" smtClean="0">
                <a:solidFill>
                  <a:srgbClr val="000000"/>
                </a:solidFill>
                <a:highlight>
                  <a:srgbClr val="D4D4D4"/>
                </a:highlight>
                <a:latin typeface="Courier New"/>
              </a:rPr>
              <a:t> </a:t>
            </a:r>
            <a:r>
              <a:rPr lang="en-US" altLang="zh-CN" sz="1600" b="1" dirty="0">
                <a:solidFill>
                  <a:srgbClr val="000000"/>
                </a:solidFill>
                <a:highlight>
                  <a:srgbClr val="D4D4D4"/>
                </a:highlight>
                <a:latin typeface="Courier New"/>
              </a:rPr>
              <a:t>Object());</a:t>
            </a:r>
          </a:p>
          <a:p>
            <a:pPr marL="273844" indent="-191691" eaLnBrk="1" hangingPunct="1">
              <a:defRPr/>
            </a:pPr>
            <a:r>
              <a:rPr lang="en-US" altLang="zh-CN" sz="1600" dirty="0" smtClean="0">
                <a:solidFill>
                  <a:srgbClr val="000000"/>
                </a:solidFill>
                <a:latin typeface="Courier New"/>
              </a:rPr>
              <a:t>        Iterator </a:t>
            </a:r>
            <a:r>
              <a:rPr lang="en-US" altLang="zh-CN" sz="1600" dirty="0" err="1">
                <a:solidFill>
                  <a:srgbClr val="000000"/>
                </a:solidFill>
                <a:latin typeface="Courier New"/>
              </a:rPr>
              <a:t>i</a:t>
            </a:r>
            <a:r>
              <a:rPr lang="en-US" altLang="zh-CN" sz="1600" dirty="0">
                <a:solidFill>
                  <a:srgbClr val="000000"/>
                </a:solidFill>
                <a:latin typeface="Courier New"/>
              </a:rPr>
              <a:t> = </a:t>
            </a:r>
            <a:r>
              <a:rPr lang="en-US" altLang="zh-CN" sz="1600" dirty="0" err="1">
                <a:solidFill>
                  <a:srgbClr val="000000"/>
                </a:solidFill>
                <a:highlight>
                  <a:srgbClr val="D4D4D4"/>
                </a:highlight>
                <a:latin typeface="Courier New"/>
              </a:rPr>
              <a:t>c.iterator</a:t>
            </a:r>
            <a:r>
              <a:rPr lang="en-US" altLang="zh-CN" sz="1600" dirty="0">
                <a:solidFill>
                  <a:srgbClr val="000000"/>
                </a:solidFill>
                <a:highlight>
                  <a:srgbClr val="D4D4D4"/>
                </a:highlight>
                <a:latin typeface="Courier New"/>
              </a:rPr>
              <a:t>();</a:t>
            </a:r>
          </a:p>
          <a:p>
            <a:pPr marL="273844" indent="-191691" eaLnBrk="1" hangingPunct="1">
              <a:defRPr/>
            </a:pPr>
            <a:r>
              <a:rPr lang="en-US" altLang="zh-CN" sz="1600" b="1" dirty="0" smtClean="0">
                <a:solidFill>
                  <a:srgbClr val="7F0055"/>
                </a:solidFill>
                <a:latin typeface="Courier New"/>
              </a:rPr>
              <a:t>        while</a:t>
            </a:r>
            <a:r>
              <a:rPr lang="en-US" altLang="zh-CN" sz="1600" b="1" dirty="0" smtClean="0">
                <a:solidFill>
                  <a:srgbClr val="000000"/>
                </a:solidFill>
                <a:latin typeface="Courier New"/>
              </a:rPr>
              <a:t> </a:t>
            </a:r>
            <a:r>
              <a:rPr lang="en-US" altLang="zh-CN" sz="1600" b="1" dirty="0">
                <a:solidFill>
                  <a:srgbClr val="000000"/>
                </a:solidFill>
                <a:latin typeface="Courier New"/>
              </a:rPr>
              <a:t>(</a:t>
            </a:r>
            <a:r>
              <a:rPr lang="en-US" altLang="zh-CN" sz="1600" b="1" dirty="0" err="1">
                <a:solidFill>
                  <a:srgbClr val="000000"/>
                </a:solidFill>
                <a:latin typeface="Courier New"/>
              </a:rPr>
              <a:t>i.hasNext</a:t>
            </a:r>
            <a:r>
              <a:rPr lang="en-US" altLang="zh-CN" sz="1600" b="1" dirty="0">
                <a:solidFill>
                  <a:srgbClr val="000000"/>
                </a:solidFill>
                <a:latin typeface="Courier New"/>
              </a:rPr>
              <a:t>()) {</a:t>
            </a:r>
          </a:p>
          <a:p>
            <a:pPr marL="273844" indent="-191691" eaLnBrk="1" hangingPunct="1">
              <a:defRPr/>
            </a:pPr>
            <a:r>
              <a:rPr lang="en-US" altLang="zh-CN" sz="1600" dirty="0" smtClean="0">
                <a:solidFill>
                  <a:srgbClr val="000000"/>
                </a:solidFill>
                <a:latin typeface="Courier New"/>
              </a:rPr>
              <a:t>             String </a:t>
            </a:r>
            <a:r>
              <a:rPr lang="en-US" altLang="zh-CN" sz="1600" dirty="0">
                <a:solidFill>
                  <a:srgbClr val="000000"/>
                </a:solidFill>
                <a:latin typeface="Courier New"/>
              </a:rPr>
              <a:t>s = (String) </a:t>
            </a:r>
            <a:r>
              <a:rPr lang="en-US" altLang="zh-CN" sz="1600" dirty="0" err="1">
                <a:solidFill>
                  <a:srgbClr val="000000"/>
                </a:solidFill>
                <a:latin typeface="Courier New"/>
              </a:rPr>
              <a:t>i.next</a:t>
            </a:r>
            <a:r>
              <a:rPr lang="en-US" altLang="zh-CN" sz="1600" dirty="0">
                <a:solidFill>
                  <a:srgbClr val="000000"/>
                </a:solidFill>
                <a:latin typeface="Courier New"/>
              </a:rPr>
              <a:t>();</a:t>
            </a:r>
          </a:p>
          <a:p>
            <a:pPr marL="273844" indent="-191691" eaLnBrk="1" hangingPunct="1">
              <a:defRPr/>
            </a:pPr>
            <a:r>
              <a:rPr lang="en-US" altLang="zh-CN" sz="1600" dirty="0" smtClean="0">
                <a:solidFill>
                  <a:srgbClr val="000000"/>
                </a:solidFill>
                <a:latin typeface="Courier New"/>
              </a:rPr>
              <a:t>             </a:t>
            </a:r>
            <a:r>
              <a:rPr lang="en-US" altLang="zh-CN" sz="1600" dirty="0" err="1" smtClean="0">
                <a:solidFill>
                  <a:srgbClr val="000000"/>
                </a:solidFill>
                <a:latin typeface="Courier New"/>
              </a:rPr>
              <a:t>System.</a:t>
            </a:r>
            <a:r>
              <a:rPr lang="en-US" altLang="zh-CN" sz="1600" i="1" dirty="0" err="1" smtClean="0">
                <a:solidFill>
                  <a:srgbClr val="0000C0"/>
                </a:solidFill>
                <a:latin typeface="Courier New"/>
              </a:rPr>
              <a:t>out</a:t>
            </a:r>
            <a:r>
              <a:rPr lang="en-US" altLang="zh-CN" sz="1600" i="1" dirty="0" err="1" smtClean="0">
                <a:solidFill>
                  <a:srgbClr val="000000"/>
                </a:solidFill>
                <a:latin typeface="Courier New"/>
              </a:rPr>
              <a:t>.println</a:t>
            </a:r>
            <a:r>
              <a:rPr lang="en-US" altLang="zh-CN" sz="1600" i="1" dirty="0" smtClean="0">
                <a:solidFill>
                  <a:srgbClr val="000000"/>
                </a:solidFill>
                <a:latin typeface="Courier New"/>
              </a:rPr>
              <a:t>(s</a:t>
            </a:r>
            <a:r>
              <a:rPr lang="en-US" altLang="zh-CN" sz="1600" i="1" dirty="0">
                <a:solidFill>
                  <a:srgbClr val="000000"/>
                </a:solidFill>
                <a:latin typeface="Courier New"/>
              </a:rPr>
              <a:t>);</a:t>
            </a:r>
          </a:p>
          <a:p>
            <a:pPr marL="273844" indent="-191691" eaLnBrk="1" hangingPunct="1">
              <a:defRPr/>
            </a:pPr>
            <a:r>
              <a:rPr lang="en-US" altLang="zh-CN" sz="1600" dirty="0" smtClean="0">
                <a:solidFill>
                  <a:srgbClr val="000000"/>
                </a:solidFill>
                <a:latin typeface="Courier New"/>
              </a:rPr>
              <a:t>        }</a:t>
            </a:r>
            <a:endParaRPr lang="en-US" altLang="zh-CN" sz="1600" dirty="0">
              <a:solidFill>
                <a:srgbClr val="000000"/>
              </a:solidFill>
              <a:latin typeface="Courier New"/>
            </a:endParaRPr>
          </a:p>
          <a:p>
            <a:pPr marL="273844" indent="-191691" eaLnBrk="1" hangingPunct="1">
              <a:defRPr/>
            </a:pPr>
            <a:r>
              <a:rPr lang="en-US" altLang="zh-CN" sz="1600" dirty="0" smtClean="0">
                <a:solidFill>
                  <a:srgbClr val="000000"/>
                </a:solidFill>
                <a:latin typeface="Courier New"/>
              </a:rPr>
              <a:t>    }</a:t>
            </a:r>
            <a:endParaRPr lang="en-US" altLang="zh-CN" sz="1600" dirty="0">
              <a:solidFill>
                <a:srgbClr val="000000"/>
              </a:solidFill>
              <a:latin typeface="Courier New"/>
            </a:endParaRPr>
          </a:p>
          <a:p>
            <a:pPr marL="273844" indent="-191691" eaLnBrk="1" hangingPunct="1">
              <a:defRPr/>
            </a:pPr>
            <a:r>
              <a:rPr lang="en-US" altLang="zh-CN" sz="1600" dirty="0">
                <a:solidFill>
                  <a:srgbClr val="000000"/>
                </a:solidFill>
                <a:latin typeface="Courier New"/>
              </a:rPr>
              <a:t>}</a:t>
            </a:r>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5237163"/>
            <a:ext cx="84391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512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B69B7F4-58E4-42E4-9D5F-0AFE0EF7B3F2}" type="slidenum">
              <a:rPr lang="en-US" altLang="zh-CN"/>
              <a:pPr>
                <a:defRPr/>
              </a:pPr>
              <a:t>34</a:t>
            </a:fld>
            <a:endParaRPr lang="en-US" altLang="zh-CN"/>
          </a:p>
        </p:txBody>
      </p:sp>
      <p:sp>
        <p:nvSpPr>
          <p:cNvPr id="5" name="内容占位符 4"/>
          <p:cNvSpPr>
            <a:spLocks noGrp="1"/>
          </p:cNvSpPr>
          <p:nvPr>
            <p:ph idx="1"/>
          </p:nvPr>
        </p:nvSpPr>
        <p:spPr>
          <a:xfrm>
            <a:off x="539552" y="404664"/>
            <a:ext cx="8229600" cy="5256584"/>
          </a:xfrm>
          <a:extLst/>
        </p:spPr>
        <p:txBody>
          <a:bodyPr>
            <a:noAutofit/>
          </a:bodyPr>
          <a:lstStyle/>
          <a:p>
            <a:pPr marL="273844" indent="-191691" eaLnBrk="1" hangingPunct="1">
              <a:defRPr/>
            </a:pPr>
            <a:r>
              <a:rPr lang="en-US" altLang="zh-CN" sz="1600" b="1" dirty="0" smtClean="0">
                <a:solidFill>
                  <a:srgbClr val="7F0055"/>
                </a:solidFill>
                <a:latin typeface="Courier New"/>
              </a:rPr>
              <a:t>import</a:t>
            </a:r>
            <a:r>
              <a:rPr lang="en-US" altLang="zh-CN" sz="1600" b="1" dirty="0" smtClean="0">
                <a:solidFill>
                  <a:srgbClr val="000000"/>
                </a:solidFill>
                <a:latin typeface="Courier New"/>
              </a:rPr>
              <a:t> </a:t>
            </a:r>
            <a:r>
              <a:rPr lang="en-US" altLang="zh-CN" sz="1600" b="1" dirty="0" err="1" smtClean="0">
                <a:solidFill>
                  <a:srgbClr val="000000"/>
                </a:solidFill>
                <a:latin typeface="Courier New"/>
              </a:rPr>
              <a:t>java.util.ArrayList</a:t>
            </a:r>
            <a:r>
              <a:rPr lang="en-US" altLang="zh-CN" sz="1600" b="1" dirty="0" smtClean="0">
                <a:solidFill>
                  <a:srgbClr val="000000"/>
                </a:solidFill>
                <a:latin typeface="Courier New"/>
              </a:rPr>
              <a:t>;</a:t>
            </a:r>
          </a:p>
          <a:p>
            <a:pPr marL="273844" indent="-191691" eaLnBrk="1" hangingPunct="1">
              <a:defRPr/>
            </a:pPr>
            <a:r>
              <a:rPr lang="en-US" altLang="zh-CN" sz="1600" b="1" dirty="0" smtClean="0">
                <a:solidFill>
                  <a:srgbClr val="7F0055"/>
                </a:solidFill>
                <a:latin typeface="Courier New"/>
              </a:rPr>
              <a:t>import</a:t>
            </a:r>
            <a:r>
              <a:rPr lang="en-US" altLang="zh-CN" sz="1600" b="1" dirty="0" smtClean="0">
                <a:solidFill>
                  <a:srgbClr val="000000"/>
                </a:solidFill>
                <a:latin typeface="Courier New"/>
              </a:rPr>
              <a:t> </a:t>
            </a:r>
            <a:r>
              <a:rPr lang="en-US" altLang="zh-CN" sz="1600" b="1" dirty="0" err="1" smtClean="0">
                <a:solidFill>
                  <a:srgbClr val="000000"/>
                </a:solidFill>
                <a:latin typeface="Courier New"/>
              </a:rPr>
              <a:t>java.util.Collection</a:t>
            </a:r>
            <a:r>
              <a:rPr lang="en-US" altLang="zh-CN" sz="1600" b="1" dirty="0" smtClean="0">
                <a:solidFill>
                  <a:srgbClr val="000000"/>
                </a:solidFill>
                <a:latin typeface="Courier New"/>
              </a:rPr>
              <a:t>;</a:t>
            </a:r>
          </a:p>
          <a:p>
            <a:pPr marL="273844" indent="-191691" eaLnBrk="1" hangingPunct="1">
              <a:defRPr/>
            </a:pPr>
            <a:r>
              <a:rPr lang="en-US" altLang="zh-CN" sz="1600" b="1" dirty="0" smtClean="0">
                <a:solidFill>
                  <a:srgbClr val="7F0055"/>
                </a:solidFill>
                <a:latin typeface="Courier New"/>
              </a:rPr>
              <a:t>import</a:t>
            </a:r>
            <a:r>
              <a:rPr lang="en-US" altLang="zh-CN" sz="1600" b="1" dirty="0" smtClean="0">
                <a:solidFill>
                  <a:srgbClr val="000000"/>
                </a:solidFill>
                <a:latin typeface="Courier New"/>
              </a:rPr>
              <a:t> </a:t>
            </a:r>
            <a:r>
              <a:rPr lang="en-US" altLang="zh-CN" sz="1600" b="1" dirty="0" err="1" smtClean="0">
                <a:solidFill>
                  <a:srgbClr val="000000"/>
                </a:solidFill>
                <a:latin typeface="Courier New"/>
              </a:rPr>
              <a:t>java.util.Iterator</a:t>
            </a:r>
            <a:r>
              <a:rPr lang="en-US" altLang="zh-CN" sz="1600" b="1" dirty="0" smtClean="0">
                <a:solidFill>
                  <a:srgbClr val="000000"/>
                </a:solidFill>
                <a:latin typeface="Courier New"/>
              </a:rPr>
              <a:t>;</a:t>
            </a:r>
          </a:p>
          <a:p>
            <a:pPr marL="273844" indent="-191691" eaLnBrk="1" hangingPunct="1">
              <a:defRPr/>
            </a:pPr>
            <a:endParaRPr lang="zh-CN" altLang="en-US" sz="1600" dirty="0" smtClean="0">
              <a:latin typeface="Courier New"/>
            </a:endParaRPr>
          </a:p>
          <a:p>
            <a:pPr marL="273844" indent="-191691" eaLnBrk="1" hangingPunct="1">
              <a:defRPr/>
            </a:pPr>
            <a:r>
              <a:rPr lang="en-US" altLang="zh-CN" sz="1600" b="1" dirty="0" smtClean="0">
                <a:solidFill>
                  <a:srgbClr val="7F0055"/>
                </a:solidFill>
                <a:latin typeface="Courier New"/>
              </a:rPr>
              <a:t>public</a:t>
            </a:r>
            <a:r>
              <a:rPr lang="en-US" altLang="zh-CN" sz="1600" b="1" dirty="0" smtClean="0">
                <a:solidFill>
                  <a:srgbClr val="000000"/>
                </a:solidFill>
                <a:latin typeface="Courier New"/>
              </a:rPr>
              <a:t> </a:t>
            </a:r>
            <a:r>
              <a:rPr lang="en-US" altLang="zh-CN" sz="1600" b="1" dirty="0" smtClean="0">
                <a:solidFill>
                  <a:srgbClr val="7F0055"/>
                </a:solidFill>
                <a:latin typeface="Courier New"/>
              </a:rPr>
              <a:t>class</a:t>
            </a:r>
            <a:r>
              <a:rPr lang="en-US" altLang="zh-CN" sz="1600" b="1" dirty="0" smtClean="0">
                <a:solidFill>
                  <a:srgbClr val="000000"/>
                </a:solidFill>
                <a:latin typeface="Courier New"/>
              </a:rPr>
              <a:t> </a:t>
            </a:r>
            <a:r>
              <a:rPr lang="en-US" altLang="zh-CN" sz="1600" b="1" dirty="0" err="1" smtClean="0">
                <a:solidFill>
                  <a:srgbClr val="000000"/>
                </a:solidFill>
                <a:latin typeface="Courier New"/>
              </a:rPr>
              <a:t>GenericTest</a:t>
            </a:r>
            <a:r>
              <a:rPr lang="en-US" altLang="zh-CN" sz="1600" b="1" dirty="0" smtClean="0">
                <a:solidFill>
                  <a:srgbClr val="000000"/>
                </a:solidFill>
                <a:latin typeface="Courier New"/>
              </a:rPr>
              <a:t> {</a:t>
            </a:r>
          </a:p>
          <a:p>
            <a:pPr marL="273844" indent="-191691" eaLnBrk="1" hangingPunct="1">
              <a:defRPr/>
            </a:pPr>
            <a:r>
              <a:rPr lang="en-US" altLang="zh-CN" sz="1600" b="1" dirty="0" smtClean="0">
                <a:solidFill>
                  <a:srgbClr val="7F0055"/>
                </a:solidFill>
                <a:latin typeface="Courier New"/>
              </a:rPr>
              <a:t>    public</a:t>
            </a:r>
            <a:r>
              <a:rPr lang="en-US" altLang="zh-CN" sz="1600" b="1" dirty="0" smtClean="0">
                <a:solidFill>
                  <a:srgbClr val="000000"/>
                </a:solidFill>
                <a:latin typeface="Courier New"/>
              </a:rPr>
              <a:t> </a:t>
            </a:r>
            <a:r>
              <a:rPr lang="en-US" altLang="zh-CN" sz="1600" b="1" dirty="0" smtClean="0">
                <a:solidFill>
                  <a:srgbClr val="7F0055"/>
                </a:solidFill>
                <a:latin typeface="Courier New"/>
              </a:rPr>
              <a:t>static</a:t>
            </a:r>
            <a:r>
              <a:rPr lang="en-US" altLang="zh-CN" sz="1600" b="1" dirty="0" smtClean="0">
                <a:solidFill>
                  <a:srgbClr val="000000"/>
                </a:solidFill>
                <a:latin typeface="Courier New"/>
              </a:rPr>
              <a:t> </a:t>
            </a:r>
            <a:r>
              <a:rPr lang="en-US" altLang="zh-CN" sz="1600" b="1" dirty="0" smtClean="0">
                <a:solidFill>
                  <a:srgbClr val="7F0055"/>
                </a:solidFill>
                <a:latin typeface="Courier New"/>
              </a:rPr>
              <a:t>void</a:t>
            </a:r>
            <a:r>
              <a:rPr lang="en-US" altLang="zh-CN" sz="1600" b="1" dirty="0" smtClean="0">
                <a:solidFill>
                  <a:srgbClr val="000000"/>
                </a:solidFill>
                <a:latin typeface="Courier New"/>
              </a:rPr>
              <a:t> main(String[] </a:t>
            </a:r>
            <a:r>
              <a:rPr lang="en-US" altLang="zh-CN" sz="1600" b="1" dirty="0" err="1" smtClean="0">
                <a:solidFill>
                  <a:srgbClr val="000000"/>
                </a:solidFill>
                <a:latin typeface="Courier New"/>
              </a:rPr>
              <a:t>args</a:t>
            </a:r>
            <a:r>
              <a:rPr lang="en-US" altLang="zh-CN" sz="1600" b="1" dirty="0" smtClean="0">
                <a:solidFill>
                  <a:srgbClr val="000000"/>
                </a:solidFill>
                <a:latin typeface="Courier New"/>
              </a:rPr>
              <a:t>) {</a:t>
            </a:r>
          </a:p>
          <a:p>
            <a:pPr marL="273844" indent="-191691" eaLnBrk="1" hangingPunct="1">
              <a:defRPr/>
            </a:pPr>
            <a:r>
              <a:rPr lang="en-US" altLang="zh-CN" sz="1600" dirty="0" smtClean="0">
                <a:solidFill>
                  <a:srgbClr val="000000"/>
                </a:solidFill>
                <a:highlight>
                  <a:srgbClr val="E8F2FE"/>
                </a:highlight>
                <a:latin typeface="Courier New"/>
              </a:rPr>
              <a:t>        Collection&lt;String</a:t>
            </a:r>
            <a:r>
              <a:rPr lang="en-US" altLang="zh-CN" sz="1600" dirty="0">
                <a:solidFill>
                  <a:srgbClr val="000000"/>
                </a:solidFill>
                <a:highlight>
                  <a:srgbClr val="E8F2FE"/>
                </a:highlight>
                <a:latin typeface="Courier New"/>
              </a:rPr>
              <a:t>&gt; c = </a:t>
            </a:r>
            <a:r>
              <a:rPr lang="en-US" altLang="zh-CN" sz="1600" b="1" dirty="0">
                <a:solidFill>
                  <a:srgbClr val="7F0055"/>
                </a:solidFill>
                <a:highlight>
                  <a:srgbClr val="E8F2FE"/>
                </a:highlight>
                <a:latin typeface="Courier New"/>
              </a:rPr>
              <a:t>new</a:t>
            </a:r>
            <a:r>
              <a:rPr lang="en-US" altLang="zh-CN" sz="1600" b="1" dirty="0">
                <a:solidFill>
                  <a:srgbClr val="000000"/>
                </a:solidFill>
                <a:highlight>
                  <a:srgbClr val="E8F2FE"/>
                </a:highlight>
                <a:latin typeface="Courier New"/>
              </a:rPr>
              <a:t> </a:t>
            </a:r>
            <a:r>
              <a:rPr lang="en-US" altLang="zh-CN" sz="1600" b="1" dirty="0" err="1">
                <a:solidFill>
                  <a:srgbClr val="000000"/>
                </a:solidFill>
                <a:highlight>
                  <a:srgbClr val="E8F2FE"/>
                </a:highlight>
                <a:latin typeface="Courier New"/>
              </a:rPr>
              <a:t>ArrayList</a:t>
            </a:r>
            <a:r>
              <a:rPr lang="en-US" altLang="zh-CN" sz="1600" b="1" dirty="0">
                <a:solidFill>
                  <a:srgbClr val="000000"/>
                </a:solidFill>
                <a:highlight>
                  <a:srgbClr val="E8F2FE"/>
                </a:highlight>
                <a:latin typeface="Courier New"/>
              </a:rPr>
              <a:t>&lt;String&gt;();</a:t>
            </a:r>
            <a:endParaRPr lang="en-US" altLang="zh-CN" sz="1600" b="1" dirty="0" smtClean="0">
              <a:solidFill>
                <a:srgbClr val="000000"/>
              </a:solidFill>
              <a:highlight>
                <a:srgbClr val="F0D8A8"/>
              </a:highlight>
              <a:latin typeface="Courier New"/>
            </a:endParaRP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err="1" smtClean="0">
                <a:solidFill>
                  <a:srgbClr val="000000"/>
                </a:solidFill>
                <a:highlight>
                  <a:srgbClr val="D4D4D4"/>
                </a:highlight>
                <a:latin typeface="Courier New"/>
              </a:rPr>
              <a:t>c.add</a:t>
            </a:r>
            <a:r>
              <a:rPr lang="en-US" altLang="zh-CN" sz="1600" dirty="0" smtClean="0">
                <a:solidFill>
                  <a:srgbClr val="000000"/>
                </a:solidFill>
                <a:highlight>
                  <a:srgbClr val="D4D4D4"/>
                </a:highlight>
                <a:latin typeface="Courier New"/>
              </a:rPr>
              <a:t>(</a:t>
            </a:r>
            <a:r>
              <a:rPr lang="en-US" altLang="zh-CN" sz="1600" dirty="0" smtClean="0">
                <a:solidFill>
                  <a:srgbClr val="2A00FF"/>
                </a:solidFill>
                <a:highlight>
                  <a:srgbClr val="D4D4D4"/>
                </a:highlight>
                <a:latin typeface="Courier New"/>
              </a:rPr>
              <a:t>"1"</a:t>
            </a:r>
            <a:r>
              <a:rPr lang="en-US" altLang="zh-CN" sz="1600" dirty="0" smtClean="0">
                <a:solidFill>
                  <a:srgbClr val="000000"/>
                </a:solidFill>
                <a:highlight>
                  <a:srgbClr val="D4D4D4"/>
                </a:highlight>
                <a:latin typeface="Courier New"/>
              </a:rPr>
              <a:t>);</a:t>
            </a:r>
          </a:p>
          <a:p>
            <a:pPr marL="273844" indent="-191691" eaLnBrk="1" hangingPunct="1">
              <a:defRPr/>
            </a:pPr>
            <a:r>
              <a:rPr lang="en-US" altLang="zh-CN" sz="1600" dirty="0" smtClean="0">
                <a:solidFill>
                  <a:srgbClr val="000000"/>
                </a:solidFill>
                <a:highlight>
                  <a:srgbClr val="D4D4D4"/>
                </a:highlight>
                <a:latin typeface="Courier New"/>
              </a:rPr>
              <a:t>        </a:t>
            </a:r>
            <a:r>
              <a:rPr lang="en-US" altLang="zh-CN" sz="1600" dirty="0" err="1" smtClean="0">
                <a:solidFill>
                  <a:srgbClr val="000000"/>
                </a:solidFill>
                <a:highlight>
                  <a:srgbClr val="D4D4D4"/>
                </a:highlight>
                <a:latin typeface="Courier New"/>
              </a:rPr>
              <a:t>c.add</a:t>
            </a:r>
            <a:r>
              <a:rPr lang="en-US" altLang="zh-CN" sz="1600" dirty="0" smtClean="0">
                <a:solidFill>
                  <a:srgbClr val="000000"/>
                </a:solidFill>
                <a:highlight>
                  <a:srgbClr val="D4D4D4"/>
                </a:highlight>
                <a:latin typeface="Courier New"/>
              </a:rPr>
              <a:t>(</a:t>
            </a:r>
            <a:r>
              <a:rPr lang="en-US" altLang="zh-CN" sz="1600" dirty="0" smtClean="0">
                <a:solidFill>
                  <a:srgbClr val="2A00FF"/>
                </a:solidFill>
                <a:highlight>
                  <a:srgbClr val="D4D4D4"/>
                </a:highlight>
                <a:latin typeface="Courier New"/>
              </a:rPr>
              <a:t>"2"</a:t>
            </a:r>
            <a:r>
              <a:rPr lang="en-US" altLang="zh-CN" sz="1600" dirty="0" smtClean="0">
                <a:solidFill>
                  <a:srgbClr val="000000"/>
                </a:solidFill>
                <a:highlight>
                  <a:srgbClr val="D4D4D4"/>
                </a:highlight>
                <a:latin typeface="Courier New"/>
              </a:rPr>
              <a:t>);</a:t>
            </a:r>
          </a:p>
          <a:p>
            <a:pPr marL="273844" indent="-191691" eaLnBrk="1" hangingPunct="1">
              <a:defRPr/>
            </a:pPr>
            <a:r>
              <a:rPr lang="en-US" altLang="zh-CN" sz="1600" dirty="0">
                <a:solidFill>
                  <a:srgbClr val="000000"/>
                </a:solidFill>
                <a:highlight>
                  <a:srgbClr val="D4D4D4"/>
                </a:highlight>
                <a:latin typeface="Courier New"/>
              </a:rPr>
              <a:t>        </a:t>
            </a:r>
            <a:r>
              <a:rPr lang="en-US" altLang="zh-CN" sz="1600" u="sng" dirty="0" err="1" smtClean="0">
                <a:solidFill>
                  <a:srgbClr val="FF0000"/>
                </a:solidFill>
                <a:highlight>
                  <a:srgbClr val="D4D4D4"/>
                </a:highlight>
                <a:latin typeface="Courier New"/>
              </a:rPr>
              <a:t>c</a:t>
            </a:r>
            <a:r>
              <a:rPr lang="en-US" altLang="zh-CN" sz="1600" u="sng" dirty="0" err="1" smtClean="0">
                <a:solidFill>
                  <a:srgbClr val="FF0000"/>
                </a:solidFill>
                <a:highlight>
                  <a:srgbClr val="E8F2FE"/>
                </a:highlight>
                <a:latin typeface="Courier New"/>
              </a:rPr>
              <a:t>.</a:t>
            </a:r>
            <a:r>
              <a:rPr lang="en-US" altLang="zh-CN" sz="1600" u="sng" dirty="0" err="1" smtClean="0">
                <a:solidFill>
                  <a:srgbClr val="FF0000"/>
                </a:solidFill>
                <a:highlight>
                  <a:srgbClr val="E8F2FE"/>
                </a:highlight>
                <a:uFill>
                  <a:solidFill>
                    <a:srgbClr val="FF0000"/>
                  </a:solidFill>
                </a:uFill>
                <a:latin typeface="Courier New"/>
              </a:rPr>
              <a:t>add</a:t>
            </a:r>
            <a:r>
              <a:rPr lang="en-US" altLang="zh-CN" sz="1600" u="sng" dirty="0" smtClean="0">
                <a:solidFill>
                  <a:srgbClr val="FF0000"/>
                </a:solidFill>
                <a:highlight>
                  <a:srgbClr val="E8F2FE"/>
                </a:highlight>
                <a:latin typeface="Courier New"/>
              </a:rPr>
              <a:t>(</a:t>
            </a:r>
            <a:r>
              <a:rPr lang="en-US" altLang="zh-CN" sz="1600" b="1" u="sng" dirty="0" smtClean="0">
                <a:solidFill>
                  <a:srgbClr val="FF0000"/>
                </a:solidFill>
                <a:highlight>
                  <a:srgbClr val="E8F2FE"/>
                </a:highlight>
                <a:latin typeface="Courier New"/>
              </a:rPr>
              <a:t>new Object());</a:t>
            </a:r>
            <a:endParaRPr lang="en-US" altLang="zh-CN" sz="1600" b="1" u="sng" dirty="0" smtClean="0">
              <a:solidFill>
                <a:srgbClr val="FF0000"/>
              </a:solidFill>
              <a:highlight>
                <a:srgbClr val="D4D4D4"/>
              </a:highlight>
              <a:latin typeface="Courier New"/>
            </a:endParaRPr>
          </a:p>
          <a:p>
            <a:pPr marL="273844" indent="-191691" eaLnBrk="1" hangingPunct="1">
              <a:defRPr/>
            </a:pPr>
            <a:r>
              <a:rPr lang="en-US" altLang="zh-CN" sz="1600" dirty="0" smtClean="0">
                <a:solidFill>
                  <a:srgbClr val="000000"/>
                </a:solidFill>
                <a:latin typeface="Courier New"/>
              </a:rPr>
              <a:t>        Iterator</a:t>
            </a:r>
            <a:r>
              <a:rPr lang="en-US" altLang="zh-CN" sz="1600" dirty="0" smtClean="0">
                <a:solidFill>
                  <a:srgbClr val="000000"/>
                </a:solidFill>
                <a:highlight>
                  <a:srgbClr val="E8F2FE"/>
                </a:highlight>
                <a:latin typeface="Courier New"/>
              </a:rPr>
              <a:t>&lt;String&gt;</a:t>
            </a:r>
            <a:r>
              <a:rPr lang="en-US" altLang="zh-CN" sz="1600" dirty="0" smtClean="0">
                <a:solidFill>
                  <a:srgbClr val="000000"/>
                </a:solidFill>
                <a:latin typeface="Courier New"/>
              </a:rPr>
              <a:t> </a:t>
            </a:r>
            <a:r>
              <a:rPr lang="en-US" altLang="zh-CN" sz="1600" dirty="0" err="1" smtClean="0">
                <a:solidFill>
                  <a:srgbClr val="000000"/>
                </a:solidFill>
                <a:latin typeface="Courier New"/>
              </a:rPr>
              <a:t>i</a:t>
            </a:r>
            <a:r>
              <a:rPr lang="en-US" altLang="zh-CN" sz="1600" dirty="0" smtClean="0">
                <a:solidFill>
                  <a:srgbClr val="000000"/>
                </a:solidFill>
                <a:latin typeface="Courier New"/>
              </a:rPr>
              <a:t> = </a:t>
            </a:r>
            <a:r>
              <a:rPr lang="en-US" altLang="zh-CN" sz="1600" dirty="0" err="1" smtClean="0">
                <a:solidFill>
                  <a:srgbClr val="000000"/>
                </a:solidFill>
                <a:highlight>
                  <a:srgbClr val="D4D4D4"/>
                </a:highlight>
                <a:latin typeface="Courier New"/>
              </a:rPr>
              <a:t>c.iterator</a:t>
            </a:r>
            <a:r>
              <a:rPr lang="en-US" altLang="zh-CN" sz="1600" dirty="0" smtClean="0">
                <a:solidFill>
                  <a:srgbClr val="000000"/>
                </a:solidFill>
                <a:highlight>
                  <a:srgbClr val="D4D4D4"/>
                </a:highlight>
                <a:latin typeface="Courier New"/>
              </a:rPr>
              <a:t>();</a:t>
            </a:r>
          </a:p>
          <a:p>
            <a:pPr marL="273844" indent="-191691" eaLnBrk="1" hangingPunct="1">
              <a:defRPr/>
            </a:pPr>
            <a:r>
              <a:rPr lang="en-US" altLang="zh-CN" sz="1600" b="1" dirty="0" smtClean="0">
                <a:solidFill>
                  <a:srgbClr val="7F0055"/>
                </a:solidFill>
                <a:latin typeface="Courier New"/>
              </a:rPr>
              <a:t>        while</a:t>
            </a:r>
            <a:r>
              <a:rPr lang="en-US" altLang="zh-CN" sz="1600" b="1" dirty="0" smtClean="0">
                <a:solidFill>
                  <a:srgbClr val="000000"/>
                </a:solidFill>
                <a:latin typeface="Courier New"/>
              </a:rPr>
              <a:t> (</a:t>
            </a:r>
            <a:r>
              <a:rPr lang="en-US" altLang="zh-CN" sz="1600" b="1" dirty="0" err="1" smtClean="0">
                <a:solidFill>
                  <a:srgbClr val="000000"/>
                </a:solidFill>
                <a:latin typeface="Courier New"/>
              </a:rPr>
              <a:t>i.hasNext</a:t>
            </a:r>
            <a:r>
              <a:rPr lang="en-US" altLang="zh-CN" sz="1600" b="1" dirty="0" smtClean="0">
                <a:solidFill>
                  <a:srgbClr val="000000"/>
                </a:solidFill>
                <a:latin typeface="Courier New"/>
              </a:rPr>
              <a:t>()) {</a:t>
            </a:r>
          </a:p>
          <a:p>
            <a:pPr marL="273844" indent="-191691" eaLnBrk="1" hangingPunct="1">
              <a:defRPr/>
            </a:pPr>
            <a:r>
              <a:rPr lang="en-US" altLang="zh-CN" sz="1600" dirty="0" smtClean="0">
                <a:solidFill>
                  <a:srgbClr val="000000"/>
                </a:solidFill>
                <a:latin typeface="Courier New"/>
              </a:rPr>
              <a:t>             String s = </a:t>
            </a:r>
            <a:r>
              <a:rPr lang="en-US" altLang="zh-CN" sz="1600" dirty="0" err="1" smtClean="0">
                <a:solidFill>
                  <a:srgbClr val="000000"/>
                </a:solidFill>
                <a:latin typeface="Courier New"/>
              </a:rPr>
              <a:t>i.next</a:t>
            </a:r>
            <a:r>
              <a:rPr lang="en-US" altLang="zh-CN" sz="1600" dirty="0" smtClean="0">
                <a:solidFill>
                  <a:srgbClr val="000000"/>
                </a:solidFill>
                <a:latin typeface="Courier New"/>
              </a:rPr>
              <a:t>();</a:t>
            </a:r>
          </a:p>
          <a:p>
            <a:pPr marL="273844" indent="-191691" eaLnBrk="1" hangingPunct="1">
              <a:defRPr/>
            </a:pPr>
            <a:r>
              <a:rPr lang="en-US" altLang="zh-CN" sz="1600" dirty="0" smtClean="0">
                <a:solidFill>
                  <a:srgbClr val="000000"/>
                </a:solidFill>
                <a:latin typeface="Courier New"/>
              </a:rPr>
              <a:t>             </a:t>
            </a:r>
            <a:r>
              <a:rPr lang="en-US" altLang="zh-CN" sz="1600" dirty="0" err="1" smtClean="0">
                <a:solidFill>
                  <a:srgbClr val="000000"/>
                </a:solidFill>
                <a:latin typeface="Courier New"/>
              </a:rPr>
              <a:t>System.</a:t>
            </a:r>
            <a:r>
              <a:rPr lang="en-US" altLang="zh-CN" sz="1600" i="1" dirty="0" err="1" smtClean="0">
                <a:solidFill>
                  <a:srgbClr val="0000C0"/>
                </a:solidFill>
                <a:latin typeface="Courier New"/>
              </a:rPr>
              <a:t>out</a:t>
            </a:r>
            <a:r>
              <a:rPr lang="en-US" altLang="zh-CN" sz="1600" i="1" dirty="0" err="1" smtClean="0">
                <a:solidFill>
                  <a:srgbClr val="000000"/>
                </a:solidFill>
                <a:latin typeface="Courier New"/>
              </a:rPr>
              <a:t>.println</a:t>
            </a:r>
            <a:r>
              <a:rPr lang="en-US" altLang="zh-CN" sz="1600" i="1" dirty="0" smtClean="0">
                <a:solidFill>
                  <a:srgbClr val="000000"/>
                </a:solidFill>
                <a:latin typeface="Courier New"/>
              </a:rPr>
              <a:t>(s);</a:t>
            </a:r>
          </a:p>
          <a:p>
            <a:pPr marL="273844" indent="-191691" eaLnBrk="1" hangingPunct="1">
              <a:defRPr/>
            </a:pPr>
            <a:r>
              <a:rPr lang="en-US" altLang="zh-CN" sz="1600" dirty="0" smtClean="0">
                <a:solidFill>
                  <a:srgbClr val="000000"/>
                </a:solidFill>
                <a:latin typeface="Courier New"/>
              </a:rPr>
              <a:t>        }</a:t>
            </a:r>
          </a:p>
          <a:p>
            <a:pPr marL="273844" indent="-191691" eaLnBrk="1" hangingPunct="1">
              <a:defRPr/>
            </a:pPr>
            <a:r>
              <a:rPr lang="en-US" altLang="zh-CN" sz="1600" dirty="0" smtClean="0">
                <a:solidFill>
                  <a:srgbClr val="000000"/>
                </a:solidFill>
                <a:latin typeface="Courier New"/>
              </a:rPr>
              <a:t>    }</a:t>
            </a:r>
          </a:p>
          <a:p>
            <a:pPr marL="273844" indent="-191691" eaLnBrk="1" hangingPunct="1">
              <a:defRPr/>
            </a:pPr>
            <a:r>
              <a:rPr lang="en-US" altLang="zh-CN" sz="1600" dirty="0" smtClean="0">
                <a:solidFill>
                  <a:srgbClr val="000000"/>
                </a:solidFill>
                <a:latin typeface="Courier New"/>
              </a:rPr>
              <a:t>}</a:t>
            </a:r>
            <a:endParaRPr lang="zh-CN" altLang="en-US" sz="1600" dirty="0"/>
          </a:p>
        </p:txBody>
      </p:sp>
      <p:pic>
        <p:nvPicPr>
          <p:cNvPr id="6758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984750"/>
            <a:ext cx="66865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671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zh-CN" altLang="en-US" sz="3075" dirty="0" smtClean="0"/>
              <a:t>泛型示例</a:t>
            </a:r>
            <a:r>
              <a:rPr lang="en-US" altLang="zh-CN" sz="3075" dirty="0" smtClean="0"/>
              <a:t>——</a:t>
            </a:r>
            <a:r>
              <a:rPr lang="zh-CN" altLang="en-US" sz="3075" dirty="0" smtClean="0"/>
              <a:t>实现重载</a:t>
            </a:r>
            <a:endParaRPr lang="zh-CN" altLang="zh-CN" sz="3075" dirty="0"/>
          </a:p>
        </p:txBody>
      </p:sp>
      <p:sp>
        <p:nvSpPr>
          <p:cNvPr id="250883" name="Rectangle 3"/>
          <p:cNvSpPr>
            <a:spLocks noGrp="1" noChangeArrowheads="1"/>
          </p:cNvSpPr>
          <p:nvPr>
            <p:ph type="body" idx="1"/>
          </p:nvPr>
        </p:nvSpPr>
        <p:spPr/>
        <p:txBody>
          <a:bodyPr>
            <a:normAutofit/>
          </a:bodyPr>
          <a:lstStyle/>
          <a:p>
            <a:pPr marL="273844" indent="-191691" eaLnBrk="1" hangingPunct="1">
              <a:defRPr/>
            </a:pPr>
            <a:r>
              <a:rPr lang="zh-CN" altLang="en-US" sz="2800" dirty="0"/>
              <a:t>使用泛型方法，可以更方法快捷的重载方法，</a:t>
            </a:r>
          </a:p>
          <a:p>
            <a:pPr marL="465535" lvl="1" eaLnBrk="1" hangingPunct="1">
              <a:spcBef>
                <a:spcPts val="244"/>
              </a:spcBef>
              <a:defRPr/>
            </a:pPr>
            <a:r>
              <a:rPr lang="zh-CN" altLang="en-US" sz="2000" dirty="0" smtClean="0"/>
              <a:t>设计</a:t>
            </a:r>
            <a:r>
              <a:rPr lang="en-US" altLang="zh-CN" sz="2000" dirty="0"/>
              <a:t>maximum</a:t>
            </a:r>
            <a:r>
              <a:rPr lang="zh-CN" altLang="en-US" sz="2000" dirty="0"/>
              <a:t>方法，能确定并返回三个同类型实参中的最大者</a:t>
            </a:r>
            <a:r>
              <a:rPr lang="zh-CN" altLang="en-US" sz="2000" dirty="0" smtClean="0"/>
              <a:t>。该</a:t>
            </a:r>
            <a:r>
              <a:rPr lang="zh-CN" altLang="en-US" sz="2000" dirty="0"/>
              <a:t>程序应能接收不同类型参数并比较大小，例如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en-US" altLang="zh-CN" sz="2000" dirty="0">
                <a:latin typeface="Arial" panose="020B0604020202020204" pitchFamily="34" charset="0"/>
              </a:rPr>
              <a:t>……</a:t>
            </a:r>
            <a:r>
              <a:rPr lang="zh-CN" altLang="en-US" sz="2000" dirty="0"/>
              <a:t>，并能返回相应类型的最大者。</a:t>
            </a:r>
          </a:p>
          <a:p>
            <a:pPr marL="273844" indent="-191691" eaLnBrk="1" hangingPunct="1">
              <a:defRPr/>
            </a:pPr>
            <a:r>
              <a:rPr lang="en-US" altLang="zh-CN" sz="2800" dirty="0"/>
              <a:t>Public static </a:t>
            </a:r>
            <a:r>
              <a:rPr lang="en-US" altLang="zh-CN" sz="2800" dirty="0">
                <a:solidFill>
                  <a:schemeClr val="hlink"/>
                </a:solidFill>
              </a:rPr>
              <a:t>&lt;</a:t>
            </a:r>
            <a:r>
              <a:rPr lang="en-US" altLang="zh-CN" sz="2800" dirty="0">
                <a:solidFill>
                  <a:srgbClr val="FF0000"/>
                </a:solidFill>
              </a:rPr>
              <a:t>T extends Comparable&lt;T&gt;</a:t>
            </a:r>
            <a:r>
              <a:rPr lang="en-US" altLang="zh-CN" sz="2800" dirty="0">
                <a:solidFill>
                  <a:schemeClr val="hlink"/>
                </a:solidFill>
              </a:rPr>
              <a:t>&gt;</a:t>
            </a:r>
            <a:r>
              <a:rPr lang="en-US" altLang="zh-CN" sz="2800" dirty="0"/>
              <a:t>  </a:t>
            </a:r>
            <a:r>
              <a:rPr lang="en-US" altLang="zh-CN" sz="2800" dirty="0">
                <a:solidFill>
                  <a:schemeClr val="folHlink"/>
                </a:solidFill>
              </a:rPr>
              <a:t>T</a:t>
            </a:r>
            <a:r>
              <a:rPr lang="en-US" altLang="zh-CN" sz="2800" dirty="0"/>
              <a:t> maximum(T x, T y, T z)</a:t>
            </a:r>
          </a:p>
          <a:p>
            <a:pPr marL="465535" lvl="1" eaLnBrk="1" hangingPunct="1">
              <a:spcBef>
                <a:spcPts val="244"/>
              </a:spcBef>
              <a:defRPr/>
            </a:pPr>
            <a:r>
              <a:rPr lang="zh-CN" altLang="en-US" sz="2000" dirty="0"/>
              <a:t>泛型方法中，不管类型参数是扩展自类还是实现了其他接口，</a:t>
            </a:r>
            <a:r>
              <a:rPr lang="zh-CN" altLang="en-US" sz="2000" dirty="0">
                <a:solidFill>
                  <a:srgbClr val="FF0000"/>
                </a:solidFill>
              </a:rPr>
              <a:t>一律使用</a:t>
            </a:r>
            <a:r>
              <a:rPr lang="zh-CN" altLang="en-US" sz="2000" dirty="0"/>
              <a:t>关键字</a:t>
            </a:r>
            <a:r>
              <a:rPr lang="en-US" altLang="zh-CN" sz="2000" dirty="0">
                <a:solidFill>
                  <a:srgbClr val="FF0000"/>
                </a:solidFill>
              </a:rPr>
              <a:t>extends</a:t>
            </a:r>
            <a:r>
              <a:rPr lang="zh-CN" altLang="en-US" sz="2000" dirty="0"/>
              <a:t>。</a:t>
            </a:r>
          </a:p>
          <a:p>
            <a:pPr marL="465535" lvl="1" eaLnBrk="1" hangingPunct="1">
              <a:spcBef>
                <a:spcPts val="244"/>
              </a:spcBef>
              <a:defRPr/>
            </a:pPr>
            <a:r>
              <a:rPr lang="zh-CN" altLang="en-US" sz="2000" dirty="0"/>
              <a:t>此处</a:t>
            </a:r>
            <a:r>
              <a:rPr lang="en-US" altLang="zh-CN" sz="2000" dirty="0"/>
              <a:t>Comparable</a:t>
            </a:r>
            <a:r>
              <a:rPr lang="zh-CN" altLang="en-US" sz="2000" dirty="0"/>
              <a:t>被称为类型参数的上界。</a:t>
            </a:r>
          </a:p>
          <a:p>
            <a:pPr marL="465535" lvl="1" eaLnBrk="1" hangingPunct="1">
              <a:spcBef>
                <a:spcPts val="244"/>
              </a:spcBef>
              <a:defRPr/>
            </a:pPr>
            <a:endParaRPr lang="zh-CN" altLang="en-US" sz="1725"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a:xfrm>
            <a:off x="268288" y="941560"/>
            <a:ext cx="8496300" cy="4639461"/>
          </a:xfrm>
        </p:spPr>
        <p:txBody>
          <a:bodyPr/>
          <a:lstStyle/>
          <a:p>
            <a:pPr eaLnBrk="1" hangingPunct="1">
              <a:buFont typeface="Wingdings" panose="05000000000000000000" pitchFamily="2" charset="2"/>
              <a:buNone/>
            </a:pPr>
            <a:r>
              <a:rPr lang="en-US" altLang="zh-CN" sz="2400" dirty="0" smtClean="0">
                <a:solidFill>
                  <a:schemeClr val="tx1"/>
                </a:solidFill>
              </a:rPr>
              <a:t> </a:t>
            </a:r>
            <a:r>
              <a:rPr lang="zh-CN" altLang="en-US" sz="2400" dirty="0" smtClean="0">
                <a:solidFill>
                  <a:schemeClr val="tx1"/>
                </a:solidFill>
              </a:rPr>
              <a:t>编译时，使用擦拭技术，将泛型类型用类型参数的上界替换。</a:t>
            </a:r>
            <a:endParaRPr lang="en-US" altLang="zh-CN" sz="2800" dirty="0" smtClean="0"/>
          </a:p>
          <a:p>
            <a:pPr eaLnBrk="1" hangingPunct="1">
              <a:buFont typeface="Wingdings" panose="05000000000000000000" pitchFamily="2" charset="2"/>
              <a:buNone/>
            </a:pPr>
            <a:r>
              <a:rPr lang="en-US" altLang="zh-CN" sz="2400" dirty="0" smtClean="0"/>
              <a:t>Public static </a:t>
            </a:r>
            <a:r>
              <a:rPr lang="en-US" altLang="zh-CN" sz="2400" dirty="0" smtClean="0">
                <a:solidFill>
                  <a:schemeClr val="folHlink"/>
                </a:solidFill>
              </a:rPr>
              <a:t>Comparable</a:t>
            </a:r>
            <a:r>
              <a:rPr lang="en-US" altLang="zh-CN" sz="2400" dirty="0" smtClean="0"/>
              <a:t> maximum (</a:t>
            </a:r>
            <a:r>
              <a:rPr lang="en-US" altLang="zh-CN" sz="2400" dirty="0" smtClean="0">
                <a:solidFill>
                  <a:schemeClr val="folHlink"/>
                </a:solidFill>
              </a:rPr>
              <a:t>Comparable</a:t>
            </a:r>
            <a:r>
              <a:rPr lang="en-US" altLang="zh-CN" sz="2400" dirty="0" smtClean="0"/>
              <a:t> x, </a:t>
            </a:r>
            <a:r>
              <a:rPr lang="en-US" altLang="zh-CN" sz="2400" dirty="0" smtClean="0">
                <a:solidFill>
                  <a:schemeClr val="folHlink"/>
                </a:solidFill>
              </a:rPr>
              <a:t>Comparable</a:t>
            </a:r>
            <a:r>
              <a:rPr lang="en-US" altLang="zh-CN" sz="2400" dirty="0" smtClean="0"/>
              <a:t> y, </a:t>
            </a:r>
            <a:r>
              <a:rPr lang="en-US" altLang="zh-CN" sz="2400" dirty="0" smtClean="0">
                <a:solidFill>
                  <a:schemeClr val="folHlink"/>
                </a:solidFill>
              </a:rPr>
              <a:t>Comparable</a:t>
            </a:r>
            <a:r>
              <a:rPr lang="en-US" altLang="zh-CN" sz="2400" dirty="0" smtClean="0"/>
              <a:t> z)</a:t>
            </a:r>
          </a:p>
          <a:p>
            <a:pPr eaLnBrk="1" hangingPunct="1">
              <a:buFont typeface="Wingdings" panose="05000000000000000000" pitchFamily="2" charset="2"/>
              <a:buNone/>
            </a:pPr>
            <a:r>
              <a:rPr lang="en-US" altLang="zh-CN" sz="2400" dirty="0" smtClean="0"/>
              <a:t>{</a:t>
            </a:r>
          </a:p>
          <a:p>
            <a:pPr eaLnBrk="1" hangingPunct="1">
              <a:buFont typeface="Wingdings" panose="05000000000000000000" pitchFamily="2" charset="2"/>
              <a:buNone/>
            </a:pPr>
            <a:r>
              <a:rPr lang="en-US" altLang="zh-CN" sz="2400" dirty="0" smtClean="0"/>
              <a:t>    </a:t>
            </a:r>
            <a:r>
              <a:rPr lang="en-US" altLang="zh-CN" sz="2400" dirty="0" smtClean="0">
                <a:solidFill>
                  <a:schemeClr val="folHlink"/>
                </a:solidFill>
              </a:rPr>
              <a:t>Comparable</a:t>
            </a:r>
            <a:r>
              <a:rPr lang="en-US" altLang="zh-CN" sz="2400" dirty="0" smtClean="0"/>
              <a:t> max =x;</a:t>
            </a:r>
          </a:p>
          <a:p>
            <a:pPr eaLnBrk="1" hangingPunct="1">
              <a:buFont typeface="Wingdings" panose="05000000000000000000" pitchFamily="2" charset="2"/>
              <a:buNone/>
            </a:pPr>
            <a:r>
              <a:rPr lang="en-US" altLang="zh-CN" sz="2400" dirty="0" smtClean="0"/>
              <a:t>    </a:t>
            </a:r>
            <a:r>
              <a:rPr lang="en-US" altLang="zh-CN" sz="2400" dirty="0" smtClean="0">
                <a:latin typeface="Arial" panose="020B0604020202020204" pitchFamily="34" charset="0"/>
              </a:rPr>
              <a:t>……</a:t>
            </a:r>
            <a:endParaRPr lang="en-US" altLang="zh-CN" sz="2400" dirty="0" smtClean="0"/>
          </a:p>
          <a:p>
            <a:pPr eaLnBrk="1" hangingPunct="1">
              <a:buFont typeface="Wingdings" panose="05000000000000000000" pitchFamily="2" charset="2"/>
              <a:buNone/>
            </a:pPr>
            <a:r>
              <a:rPr lang="en-US" altLang="zh-CN" sz="2400" dirty="0" smtClean="0"/>
              <a:t>}</a:t>
            </a:r>
          </a:p>
        </p:txBody>
      </p:sp>
      <p:sp>
        <p:nvSpPr>
          <p:cNvPr id="64516" name="Rectangle 3"/>
          <p:cNvSpPr txBox="1">
            <a:spLocks noChangeArrowheads="1"/>
          </p:cNvSpPr>
          <p:nvPr/>
        </p:nvSpPr>
        <p:spPr bwMode="auto">
          <a:xfrm>
            <a:off x="268288" y="3777149"/>
            <a:ext cx="78486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620713" indent="-22860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858838"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1430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13716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ts val="400"/>
              </a:spcBef>
            </a:pPr>
            <a:r>
              <a:rPr lang="en-US" altLang="zh-CN" sz="2700" dirty="0"/>
              <a:t>maximum(3, 4, 5)</a:t>
            </a:r>
          </a:p>
          <a:p>
            <a:pPr lvl="1" eaLnBrk="1" hangingPunct="1">
              <a:spcBef>
                <a:spcPts val="325"/>
              </a:spcBef>
            </a:pPr>
            <a:r>
              <a:rPr lang="zh-CN" altLang="en-US" sz="2300" dirty="0"/>
              <a:t>调用时，泛型方法的实参必须是引用类型的，因此编译器会将三个</a:t>
            </a:r>
            <a:r>
              <a:rPr lang="en-US" altLang="zh-CN" sz="2300" dirty="0" err="1"/>
              <a:t>int</a:t>
            </a:r>
            <a:r>
              <a:rPr lang="zh-CN" altLang="en-US" sz="2300" dirty="0"/>
              <a:t>值自动装箱成</a:t>
            </a:r>
            <a:r>
              <a:rPr lang="en-US" altLang="zh-CN" sz="2300" dirty="0"/>
              <a:t>Integer</a:t>
            </a:r>
            <a:r>
              <a:rPr lang="zh-CN" altLang="en-US" sz="2300" dirty="0"/>
              <a:t>对象，并指定三个</a:t>
            </a:r>
            <a:r>
              <a:rPr lang="en-US" altLang="zh-CN" sz="2300" dirty="0"/>
              <a:t>Integer</a:t>
            </a:r>
            <a:r>
              <a:rPr lang="zh-CN" altLang="en-US" sz="2300" dirty="0"/>
              <a:t>对象被传递给</a:t>
            </a:r>
            <a:r>
              <a:rPr lang="en-US" altLang="zh-CN" sz="2300" dirty="0"/>
              <a:t>maximum</a:t>
            </a:r>
            <a:r>
              <a:rPr lang="zh-CN" altLang="en-US" sz="2300" dirty="0"/>
              <a:t>方法。</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340769"/>
            <a:ext cx="9144000" cy="2259682"/>
          </a:xfrm>
        </p:spPr>
        <p:txBody>
          <a:bodyPr/>
          <a:lstStyle/>
          <a:p>
            <a:pPr eaLnBrk="1" hangingPunct="1">
              <a:defRPr/>
            </a:pPr>
            <a:r>
              <a:rPr lang="en-US" altLang="zh-CN" dirty="0" smtClean="0"/>
              <a:t>Foundations of Java Programming</a:t>
            </a:r>
            <a:br>
              <a:rPr lang="en-US" altLang="zh-CN" dirty="0" smtClean="0"/>
            </a:br>
            <a:r>
              <a:rPr lang="en-US" altLang="zh-CN" dirty="0" smtClean="0"/>
              <a:t>Chapter 6 Collections Framework</a:t>
            </a:r>
            <a:endParaRPr lang="zh-CN" altLang="en-US" dirty="0"/>
          </a:p>
        </p:txBody>
      </p:sp>
      <p:sp>
        <p:nvSpPr>
          <p:cNvPr id="70659" name="副标题 2"/>
          <p:cNvSpPr>
            <a:spLocks noGrp="1"/>
          </p:cNvSpPr>
          <p:nvPr>
            <p:ph type="subTitle" idx="1"/>
          </p:nvPr>
        </p:nvSpPr>
        <p:spPr>
          <a:xfrm>
            <a:off x="685800" y="3611563"/>
            <a:ext cx="7772400" cy="1200150"/>
          </a:xfrm>
        </p:spPr>
        <p:txBody>
          <a:bodyPr/>
          <a:lstStyle/>
          <a:p>
            <a:pPr marR="0" eaLnBrk="1" hangingPunct="1"/>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To explore the Java Collections Framework</a:t>
            </a:r>
            <a:endParaRPr lang="zh-CN" altLang="zh-CN" sz="2025" dirty="0" smtClean="0"/>
          </a:p>
          <a:p>
            <a:pPr marL="273844" indent="-191691" eaLnBrk="1" hangingPunct="1">
              <a:defRPr/>
            </a:pPr>
            <a:r>
              <a:rPr lang="en-US" altLang="zh-CN" sz="2025" dirty="0" smtClean="0"/>
              <a:t>To understand the separation of interface and implementation</a:t>
            </a:r>
            <a:endParaRPr lang="zh-CN" altLang="zh-CN" sz="2025" dirty="0" smtClean="0"/>
          </a:p>
          <a:p>
            <a:pPr marL="273844" indent="-191691" eaLnBrk="1" hangingPunct="1">
              <a:defRPr/>
            </a:pPr>
            <a:r>
              <a:rPr lang="en-US" altLang="zh-CN" sz="2025" dirty="0" smtClean="0"/>
              <a:t>To be able to utilize the classic linear data structures such as list, stack and queue</a:t>
            </a:r>
            <a:endParaRPr lang="zh-CN" altLang="zh-CN" sz="2025" dirty="0" smtClean="0"/>
          </a:p>
          <a:p>
            <a:pPr marL="273844" indent="-191691" eaLnBrk="1" hangingPunct="1">
              <a:defRPr/>
            </a:pPr>
            <a:r>
              <a:rPr lang="en-US" altLang="zh-CN" sz="2025" dirty="0" smtClean="0"/>
              <a:t>To be able to exploit nonlinear data structures such as trees and graphs. </a:t>
            </a:r>
            <a:endParaRPr lang="zh-CN" altLang="zh-CN" sz="2025" dirty="0" smtClean="0"/>
          </a:p>
          <a:p>
            <a:pPr marL="273844" indent="-191691" eaLnBrk="1" hangingPunct="1">
              <a:defRPr/>
            </a:pPr>
            <a:r>
              <a:rPr lang="en-US" altLang="zh-CN" sz="2025" dirty="0" smtClean="0"/>
              <a:t>To be familiar with algorithms in Collections</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Objectives</a:t>
            </a:r>
            <a:endParaRPr lang="zh-CN" altLang="en-US" sz="3075" dirty="0"/>
          </a:p>
        </p:txBody>
      </p:sp>
      <p:sp>
        <p:nvSpPr>
          <p:cNvPr id="6" name="灯片编号占位符 5"/>
          <p:cNvSpPr>
            <a:spLocks noGrp="1"/>
          </p:cNvSpPr>
          <p:nvPr>
            <p:ph type="sldNum" sz="quarter" idx="12"/>
          </p:nvPr>
        </p:nvSpPr>
        <p:spPr/>
        <p:txBody>
          <a:bodyPr/>
          <a:lstStyle/>
          <a:p>
            <a:pPr>
              <a:defRPr/>
            </a:pPr>
            <a:fld id="{9430F69A-6CB6-4920-A1BD-601EA649A264}" type="slidenum">
              <a:rPr lang="zh-CN" altLang="en-US"/>
              <a:pPr>
                <a:defRPr/>
              </a:pPr>
              <a:t>38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A collection represents a group of objects, known as its elements, which may be stored in structured manner or not. </a:t>
            </a:r>
          </a:p>
          <a:p>
            <a:pPr marL="273844" indent="-191691" eaLnBrk="1" hangingPunct="1">
              <a:defRPr/>
            </a:pPr>
            <a:r>
              <a:rPr lang="en-US" altLang="zh-CN" sz="2025" dirty="0" smtClean="0"/>
              <a:t>The Java Collections Framework provides a well-designed set of interfaces and classes for storing and manipulating a collection such as addition, deletion, replacement, searching and traversal.</a:t>
            </a:r>
          </a:p>
          <a:p>
            <a:pPr marL="273844" indent="-191691" eaLnBrk="1" hangingPunct="1">
              <a:defRPr/>
            </a:pPr>
            <a:r>
              <a:rPr lang="en-US" altLang="zh-CN" sz="2025" dirty="0" smtClean="0"/>
              <a:t>It consists of three parts: </a:t>
            </a:r>
          </a:p>
          <a:p>
            <a:pPr marL="465535" lvl="1" eaLnBrk="1" hangingPunct="1">
              <a:spcBef>
                <a:spcPts val="244"/>
              </a:spcBef>
              <a:defRPr/>
            </a:pPr>
            <a:r>
              <a:rPr lang="en-US" altLang="zh-CN" sz="1725" dirty="0" smtClean="0"/>
              <a:t>interfaces, </a:t>
            </a:r>
            <a:r>
              <a:rPr lang="zh-CN" altLang="en-US" sz="1725" dirty="0"/>
              <a:t>接口</a:t>
            </a:r>
            <a:endParaRPr lang="en-US" altLang="zh-CN" sz="1725" dirty="0" smtClean="0"/>
          </a:p>
          <a:p>
            <a:pPr marL="465535" lvl="1" eaLnBrk="1" hangingPunct="1">
              <a:spcBef>
                <a:spcPts val="244"/>
              </a:spcBef>
              <a:defRPr/>
            </a:pPr>
            <a:r>
              <a:rPr lang="en-US" altLang="zh-CN" sz="1725" dirty="0" smtClean="0"/>
              <a:t>implementations </a:t>
            </a:r>
            <a:r>
              <a:rPr lang="zh-CN" altLang="en-US" sz="1725" dirty="0" smtClean="0"/>
              <a:t>实现</a:t>
            </a:r>
            <a:endParaRPr lang="en-US" altLang="zh-CN" sz="1725" dirty="0" smtClean="0"/>
          </a:p>
          <a:p>
            <a:pPr marL="465535" lvl="1" eaLnBrk="1" hangingPunct="1">
              <a:spcBef>
                <a:spcPts val="244"/>
              </a:spcBef>
              <a:defRPr/>
            </a:pPr>
            <a:r>
              <a:rPr lang="en-US" altLang="zh-CN" sz="1725" dirty="0" smtClean="0"/>
              <a:t>algorithms. </a:t>
            </a:r>
            <a:r>
              <a:rPr lang="zh-CN" altLang="en-US" sz="1725" dirty="0" smtClean="0"/>
              <a:t>功能算法</a:t>
            </a:r>
            <a:endParaRPr lang="zh-CN" altLang="zh-CN" sz="17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9F937DC1-FF58-400E-BF8E-8216C42C1001}" type="slidenum">
              <a:rPr lang="zh-CN" altLang="en-US"/>
              <a:pPr>
                <a:defRPr/>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lnSpc>
                <a:spcPct val="80000"/>
              </a:lnSpc>
            </a:pPr>
            <a:r>
              <a:rPr lang="en-US" altLang="zh-CN" sz="1900" smtClean="0"/>
              <a:t>public enum Color{   //</a:t>
            </a:r>
            <a:r>
              <a:rPr lang="zh-CN" altLang="en-US" sz="1900" smtClean="0"/>
              <a:t>定义枚举类型</a:t>
            </a:r>
          </a:p>
          <a:p>
            <a:pPr eaLnBrk="1" hangingPunct="1">
              <a:lnSpc>
                <a:spcPct val="80000"/>
              </a:lnSpc>
            </a:pPr>
            <a:r>
              <a:rPr lang="en-US" altLang="zh-CN" sz="1900" smtClean="0"/>
              <a:t>    RED,GREEN,BLUE ; //</a:t>
            </a:r>
            <a:r>
              <a:rPr lang="zh-CN" altLang="en-US" sz="1900" smtClean="0"/>
              <a:t>定义枚举的</a:t>
            </a:r>
            <a:r>
              <a:rPr lang="en-US" altLang="zh-CN" sz="1900" smtClean="0"/>
              <a:t>3</a:t>
            </a:r>
            <a:r>
              <a:rPr lang="zh-CN" altLang="en-US" sz="1900" smtClean="0"/>
              <a:t>个类型</a:t>
            </a:r>
          </a:p>
          <a:p>
            <a:pPr eaLnBrk="1" hangingPunct="1">
              <a:lnSpc>
                <a:spcPct val="80000"/>
              </a:lnSpc>
            </a:pPr>
            <a:r>
              <a:rPr lang="en-US" altLang="zh-CN" sz="1900" smtClean="0"/>
              <a:t>}</a:t>
            </a:r>
          </a:p>
          <a:p>
            <a:pPr eaLnBrk="1" hangingPunct="1"/>
            <a:endParaRPr lang="en-US" altLang="zh-CN" smtClean="0"/>
          </a:p>
          <a:p>
            <a:pPr eaLnBrk="1" hangingPunct="1">
              <a:lnSpc>
                <a:spcPct val="80000"/>
              </a:lnSpc>
            </a:pPr>
            <a:r>
              <a:rPr lang="en-US" altLang="zh-CN" sz="1900" smtClean="0"/>
              <a:t>public class GetEnumContent {</a:t>
            </a:r>
            <a:br>
              <a:rPr lang="en-US" altLang="zh-CN" sz="1900" smtClean="0"/>
            </a:br>
            <a:r>
              <a:rPr lang="en-US" altLang="zh-CN" sz="1900" smtClean="0"/>
              <a:t>public static void main(String args[]){</a:t>
            </a:r>
            <a:br>
              <a:rPr lang="en-US" altLang="zh-CN" sz="1900" smtClean="0"/>
            </a:br>
            <a:r>
              <a:rPr lang="en-US" altLang="zh-CN" sz="1900" smtClean="0"/>
              <a:t>   Color c = Color.BLUE ; //</a:t>
            </a:r>
            <a:r>
              <a:rPr lang="zh-CN" altLang="zh-CN" sz="1900" smtClean="0"/>
              <a:t>取出蓝色</a:t>
            </a:r>
            <a:r>
              <a:rPr lang="en-US" altLang="zh-CN" sz="1900" smtClean="0"/>
              <a:t/>
            </a:r>
            <a:br>
              <a:rPr lang="en-US" altLang="zh-CN" sz="1900" smtClean="0"/>
            </a:br>
            <a:r>
              <a:rPr lang="en-US" altLang="zh-CN" sz="1900" smtClean="0"/>
              <a:t>   System.out.println(c); //</a:t>
            </a:r>
            <a:r>
              <a:rPr lang="zh-CN" altLang="zh-CN" sz="1900" smtClean="0"/>
              <a:t>输出信息</a:t>
            </a:r>
            <a:r>
              <a:rPr lang="en-US" altLang="zh-CN" sz="1900" smtClean="0"/>
              <a:t/>
            </a:r>
            <a:br>
              <a:rPr lang="en-US" altLang="zh-CN" sz="1900" smtClean="0"/>
            </a:br>
            <a:r>
              <a:rPr lang="en-US" altLang="zh-CN" sz="1900" smtClean="0"/>
              <a:t>	}</a:t>
            </a:r>
            <a:br>
              <a:rPr lang="en-US" altLang="zh-CN" sz="1900" smtClean="0"/>
            </a:br>
            <a:r>
              <a:rPr lang="en-US" altLang="zh-CN" sz="1900" smtClean="0"/>
              <a:t>}</a:t>
            </a:r>
            <a:endParaRPr lang="zh-CN" altLang="en-US" sz="1900" smtClean="0"/>
          </a:p>
        </p:txBody>
      </p:sp>
      <p:sp>
        <p:nvSpPr>
          <p:cNvPr id="3" name="灯片编号占位符 2"/>
          <p:cNvSpPr>
            <a:spLocks noGrp="1"/>
          </p:cNvSpPr>
          <p:nvPr>
            <p:ph type="sldNum" sz="quarter" idx="12"/>
          </p:nvPr>
        </p:nvSpPr>
        <p:spPr/>
        <p:txBody>
          <a:bodyPr/>
          <a:lstStyle/>
          <a:p>
            <a:pPr>
              <a:defRPr/>
            </a:pPr>
            <a:fld id="{E314F439-C08A-4CC2-93F7-F1A815C9A592}" type="slidenum">
              <a:rPr lang="en-US" altLang="zh-CN"/>
              <a:pPr>
                <a:defRPr/>
              </a:pPr>
              <a:t>4</a:t>
            </a:fld>
            <a:endParaRPr lang="en-US" altLang="zh-CN"/>
          </a:p>
        </p:txBody>
      </p:sp>
      <p:sp>
        <p:nvSpPr>
          <p:cNvPr id="4" name="标题 3"/>
          <p:cNvSpPr>
            <a:spLocks noGrp="1"/>
          </p:cNvSpPr>
          <p:nvPr>
            <p:ph type="title"/>
          </p:nvPr>
        </p:nvSpPr>
        <p:spPr/>
        <p:txBody>
          <a:bodyPr/>
          <a:lstStyle/>
          <a:p>
            <a:pPr eaLnBrk="1" hangingPunct="1">
              <a:defRPr/>
            </a:pPr>
            <a:r>
              <a:rPr lang="zh-CN" altLang="en-US" sz="3075" dirty="0" smtClean="0"/>
              <a:t>使用枚举</a:t>
            </a:r>
            <a:endParaRPr lang="zh-CN" altLang="en-US" sz="3075" dirty="0"/>
          </a:p>
        </p:txBody>
      </p:sp>
      <p:sp>
        <p:nvSpPr>
          <p:cNvPr id="5" name="矩形 4"/>
          <p:cNvSpPr/>
          <p:nvPr/>
        </p:nvSpPr>
        <p:spPr>
          <a:xfrm>
            <a:off x="1692275" y="4508500"/>
            <a:ext cx="4572000" cy="606425"/>
          </a:xfrm>
          <a:prstGeom prst="rect">
            <a:avLst/>
          </a:prstGeom>
        </p:spPr>
        <p:txBody>
          <a:bodyPr>
            <a:spAutoFit/>
          </a:bodyPr>
          <a:lstStyle/>
          <a:p>
            <a:pPr eaLnBrk="1" fontAlgn="auto" hangingPunct="1">
              <a:lnSpc>
                <a:spcPts val="1950"/>
              </a:lnSpc>
              <a:spcBef>
                <a:spcPts val="0"/>
              </a:spcBef>
              <a:spcAft>
                <a:spcPts val="1200"/>
              </a:spcAft>
              <a:defRPr/>
            </a:pPr>
            <a:r>
              <a:rPr lang="zh-CN" altLang="zh-CN" b="1" kern="0" dirty="0">
                <a:solidFill>
                  <a:srgbClr val="FF0000"/>
                </a:solidFill>
                <a:latin typeface="+mn-lt"/>
                <a:ea typeface="宋体" panose="02010600030101010101" pitchFamily="2" charset="-122"/>
                <a:cs typeface="Arial" panose="020B0604020202020204" pitchFamily="34" charset="0"/>
              </a:rPr>
              <a:t>输出：</a:t>
            </a:r>
            <a:r>
              <a:rPr lang="en-US" altLang="zh-CN" b="1" kern="0" dirty="0">
                <a:solidFill>
                  <a:srgbClr val="FF0000"/>
                </a:solidFill>
                <a:latin typeface="+mn-lt"/>
                <a:ea typeface="宋体" panose="02010600030101010101" pitchFamily="2" charset="-122"/>
              </a:rPr>
              <a:t/>
            </a:r>
            <a:br>
              <a:rPr lang="en-US" altLang="zh-CN" b="1" kern="0" dirty="0">
                <a:solidFill>
                  <a:srgbClr val="FF0000"/>
                </a:solidFill>
                <a:latin typeface="+mn-lt"/>
                <a:ea typeface="宋体" panose="02010600030101010101" pitchFamily="2" charset="-122"/>
              </a:rPr>
            </a:br>
            <a:r>
              <a:rPr lang="en-US" altLang="zh-CN" b="1" kern="0" dirty="0">
                <a:solidFill>
                  <a:srgbClr val="FF0000"/>
                </a:solidFill>
                <a:latin typeface="+mn-lt"/>
                <a:ea typeface="宋体" panose="02010600030101010101" pitchFamily="2" charset="-122"/>
              </a:rPr>
              <a:t>BLUE</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There are four basic interfaces of the framework which forms a hierarchical relationship as depicted in Fig. 6.1: </a:t>
            </a:r>
          </a:p>
          <a:p>
            <a:pPr marL="465535" lvl="1" eaLnBrk="1" hangingPunct="1">
              <a:spcBef>
                <a:spcPts val="244"/>
              </a:spcBef>
              <a:defRPr/>
            </a:pPr>
            <a:r>
              <a:rPr lang="en-US" altLang="zh-CN" sz="1725" dirty="0" smtClean="0"/>
              <a:t>Collection&lt;E&gt;, </a:t>
            </a:r>
          </a:p>
          <a:p>
            <a:pPr marL="465535" lvl="1" eaLnBrk="1" hangingPunct="1">
              <a:spcBef>
                <a:spcPts val="244"/>
              </a:spcBef>
              <a:defRPr/>
            </a:pPr>
            <a:r>
              <a:rPr lang="en-US" altLang="zh-CN" sz="1725" dirty="0" smtClean="0"/>
              <a:t>Set&lt;E&gt;, </a:t>
            </a:r>
          </a:p>
          <a:p>
            <a:pPr marL="465535" lvl="1" eaLnBrk="1" hangingPunct="1">
              <a:spcBef>
                <a:spcPts val="244"/>
              </a:spcBef>
              <a:defRPr/>
            </a:pPr>
            <a:r>
              <a:rPr lang="en-US" altLang="zh-CN" sz="1725" dirty="0" smtClean="0"/>
              <a:t>List&lt;E&gt; ,</a:t>
            </a:r>
          </a:p>
          <a:p>
            <a:pPr marL="465535" lvl="1" eaLnBrk="1" hangingPunct="1">
              <a:spcBef>
                <a:spcPts val="244"/>
              </a:spcBef>
              <a:defRPr/>
            </a:pPr>
            <a:r>
              <a:rPr lang="en-US" altLang="zh-CN" sz="1725" dirty="0" smtClean="0"/>
              <a:t>Map&lt;K,V&gt;.</a:t>
            </a:r>
            <a:endParaRPr lang="zh-CN" altLang="zh-CN" sz="17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1B491597-E955-4F41-9ED8-C658A206D2EF}" type="slidenum">
              <a:rPr lang="zh-CN" altLang="en-US"/>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ltLang="zh-CN" dirty="0" smtClean="0"/>
              <a:t>Java</a:t>
            </a:r>
            <a:r>
              <a:rPr lang="zh-CN" altLang="en-US" dirty="0"/>
              <a:t> </a:t>
            </a:r>
            <a:r>
              <a:rPr lang="en-US" altLang="zh-CN" dirty="0"/>
              <a:t>c</a:t>
            </a:r>
            <a:r>
              <a:rPr lang="en-US" altLang="zh-CN" dirty="0" smtClean="0"/>
              <a:t>ollection</a:t>
            </a:r>
            <a:endParaRPr lang="zh-CN" altLang="en-US" dirty="0"/>
          </a:p>
        </p:txBody>
      </p:sp>
      <p:sp>
        <p:nvSpPr>
          <p:cNvPr id="74755" name="Oval 42"/>
          <p:cNvSpPr>
            <a:spLocks noChangeArrowheads="1"/>
          </p:cNvSpPr>
          <p:nvPr/>
        </p:nvSpPr>
        <p:spPr bwMode="auto">
          <a:xfrm>
            <a:off x="1622425" y="2479675"/>
            <a:ext cx="1524000" cy="404813"/>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Set</a:t>
            </a:r>
          </a:p>
        </p:txBody>
      </p:sp>
      <p:sp>
        <p:nvSpPr>
          <p:cNvPr id="74756" name="Oval 43"/>
          <p:cNvSpPr>
            <a:spLocks noChangeArrowheads="1"/>
          </p:cNvSpPr>
          <p:nvPr/>
        </p:nvSpPr>
        <p:spPr bwMode="auto">
          <a:xfrm>
            <a:off x="3070225" y="1916113"/>
            <a:ext cx="2667000" cy="406400"/>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Collection</a:t>
            </a:r>
          </a:p>
        </p:txBody>
      </p:sp>
      <p:sp>
        <p:nvSpPr>
          <p:cNvPr id="74757" name="Oval 44"/>
          <p:cNvSpPr>
            <a:spLocks noChangeArrowheads="1"/>
          </p:cNvSpPr>
          <p:nvPr/>
        </p:nvSpPr>
        <p:spPr bwMode="auto">
          <a:xfrm>
            <a:off x="5584825" y="2619375"/>
            <a:ext cx="1828800" cy="404813"/>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List</a:t>
            </a:r>
          </a:p>
        </p:txBody>
      </p:sp>
      <p:sp>
        <p:nvSpPr>
          <p:cNvPr id="74758" name="AutoShape 45"/>
          <p:cNvSpPr>
            <a:spLocks noChangeArrowheads="1"/>
          </p:cNvSpPr>
          <p:nvPr/>
        </p:nvSpPr>
        <p:spPr bwMode="auto">
          <a:xfrm>
            <a:off x="2994025" y="3186113"/>
            <a:ext cx="2363788" cy="339725"/>
          </a:xfrm>
          <a:prstGeom prst="roundRect">
            <a:avLst>
              <a:gd name="adj" fmla="val 16667"/>
            </a:avLst>
          </a:prstGeom>
          <a:solidFill>
            <a:srgbClr val="CCFFCC"/>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AbstractCollection</a:t>
            </a:r>
          </a:p>
        </p:txBody>
      </p:sp>
      <p:sp>
        <p:nvSpPr>
          <p:cNvPr id="74759" name="AutoShape 46"/>
          <p:cNvSpPr>
            <a:spLocks noChangeArrowheads="1"/>
          </p:cNvSpPr>
          <p:nvPr/>
        </p:nvSpPr>
        <p:spPr bwMode="auto">
          <a:xfrm>
            <a:off x="6423025" y="3397250"/>
            <a:ext cx="2058988" cy="339725"/>
          </a:xfrm>
          <a:prstGeom prst="roundRect">
            <a:avLst>
              <a:gd name="adj" fmla="val 16667"/>
            </a:avLst>
          </a:prstGeom>
          <a:solidFill>
            <a:srgbClr val="CCFFCC"/>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AbstractList</a:t>
            </a:r>
          </a:p>
        </p:txBody>
      </p:sp>
      <p:sp>
        <p:nvSpPr>
          <p:cNvPr id="74760" name="AutoShape 47"/>
          <p:cNvSpPr>
            <a:spLocks noChangeArrowheads="1"/>
          </p:cNvSpPr>
          <p:nvPr/>
        </p:nvSpPr>
        <p:spPr bwMode="auto">
          <a:xfrm>
            <a:off x="2079625" y="4030663"/>
            <a:ext cx="2058988" cy="339725"/>
          </a:xfrm>
          <a:prstGeom prst="roundRect">
            <a:avLst>
              <a:gd name="adj" fmla="val 16667"/>
            </a:avLst>
          </a:prstGeom>
          <a:solidFill>
            <a:srgbClr val="CCFFCC"/>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AbstracSet</a:t>
            </a:r>
          </a:p>
        </p:txBody>
      </p:sp>
      <p:sp>
        <p:nvSpPr>
          <p:cNvPr id="74761" name="Oval 48"/>
          <p:cNvSpPr>
            <a:spLocks noChangeArrowheads="1"/>
          </p:cNvSpPr>
          <p:nvPr/>
        </p:nvSpPr>
        <p:spPr bwMode="auto">
          <a:xfrm>
            <a:off x="250825" y="3338513"/>
            <a:ext cx="2057400" cy="374650"/>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SortedSet</a:t>
            </a:r>
          </a:p>
        </p:txBody>
      </p:sp>
      <p:sp>
        <p:nvSpPr>
          <p:cNvPr id="74762" name="Rectangle 49"/>
          <p:cNvSpPr>
            <a:spLocks noChangeArrowheads="1"/>
          </p:cNvSpPr>
          <p:nvPr/>
        </p:nvSpPr>
        <p:spPr bwMode="auto">
          <a:xfrm>
            <a:off x="327025" y="4873625"/>
            <a:ext cx="1752600" cy="317500"/>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TreeSet</a:t>
            </a:r>
            <a:endParaRPr lang="en-US" altLang="zh-CN"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63" name="Rectangle 50"/>
          <p:cNvSpPr>
            <a:spLocks noChangeArrowheads="1"/>
          </p:cNvSpPr>
          <p:nvPr/>
        </p:nvSpPr>
        <p:spPr bwMode="auto">
          <a:xfrm>
            <a:off x="2460625" y="4873625"/>
            <a:ext cx="1752600" cy="317500"/>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HashSet</a:t>
            </a:r>
            <a:endParaRPr lang="en-US" altLang="zh-CN"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64" name="Rectangle 51"/>
          <p:cNvSpPr>
            <a:spLocks noChangeArrowheads="1"/>
          </p:cNvSpPr>
          <p:nvPr/>
        </p:nvSpPr>
        <p:spPr bwMode="auto">
          <a:xfrm>
            <a:off x="7413625" y="4322763"/>
            <a:ext cx="1295400" cy="317500"/>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Vector</a:t>
            </a:r>
            <a:endParaRPr lang="en-US" altLang="zh-CN"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65" name="AutoShape 52"/>
          <p:cNvSpPr>
            <a:spLocks noChangeArrowheads="1"/>
          </p:cNvSpPr>
          <p:nvPr/>
        </p:nvSpPr>
        <p:spPr bwMode="auto">
          <a:xfrm>
            <a:off x="4518025" y="4322763"/>
            <a:ext cx="2601913" cy="319087"/>
          </a:xfrm>
          <a:prstGeom prst="roundRect">
            <a:avLst>
              <a:gd name="adj" fmla="val 16667"/>
            </a:avLst>
          </a:prstGeom>
          <a:solidFill>
            <a:srgbClr val="CCFFCC"/>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AbstractSquentialList</a:t>
            </a:r>
          </a:p>
        </p:txBody>
      </p:sp>
      <p:sp>
        <p:nvSpPr>
          <p:cNvPr id="74766" name="Rectangle 53"/>
          <p:cNvSpPr>
            <a:spLocks noChangeArrowheads="1"/>
          </p:cNvSpPr>
          <p:nvPr/>
        </p:nvSpPr>
        <p:spPr bwMode="auto">
          <a:xfrm>
            <a:off x="5051425" y="5024438"/>
            <a:ext cx="1524000" cy="319087"/>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LinkedList</a:t>
            </a:r>
            <a:endParaRPr lang="en-US" altLang="zh-CN"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67" name="Line 54"/>
          <p:cNvSpPr>
            <a:spLocks noChangeShapeType="1"/>
          </p:cNvSpPr>
          <p:nvPr/>
        </p:nvSpPr>
        <p:spPr bwMode="auto">
          <a:xfrm flipV="1">
            <a:off x="1393825" y="2916238"/>
            <a:ext cx="685800" cy="4222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68" name="Line 55"/>
          <p:cNvSpPr>
            <a:spLocks noChangeShapeType="1"/>
          </p:cNvSpPr>
          <p:nvPr/>
        </p:nvSpPr>
        <p:spPr bwMode="auto">
          <a:xfrm flipV="1">
            <a:off x="2460625" y="2284413"/>
            <a:ext cx="1219200" cy="209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69" name="Line 56"/>
          <p:cNvSpPr>
            <a:spLocks noChangeShapeType="1"/>
          </p:cNvSpPr>
          <p:nvPr/>
        </p:nvSpPr>
        <p:spPr bwMode="auto">
          <a:xfrm flipH="1" flipV="1">
            <a:off x="5508625" y="2284413"/>
            <a:ext cx="685800" cy="3508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0" name="Line 57"/>
          <p:cNvSpPr>
            <a:spLocks noChangeShapeType="1"/>
          </p:cNvSpPr>
          <p:nvPr/>
        </p:nvSpPr>
        <p:spPr bwMode="auto">
          <a:xfrm flipV="1">
            <a:off x="1317625" y="4392613"/>
            <a:ext cx="1447800" cy="4921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1" name="Line 58"/>
          <p:cNvSpPr>
            <a:spLocks noChangeShapeType="1"/>
          </p:cNvSpPr>
          <p:nvPr/>
        </p:nvSpPr>
        <p:spPr bwMode="auto">
          <a:xfrm flipH="1" flipV="1">
            <a:off x="2994025" y="4392613"/>
            <a:ext cx="304800" cy="4921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2" name="Line 59"/>
          <p:cNvSpPr>
            <a:spLocks noChangeShapeType="1"/>
          </p:cNvSpPr>
          <p:nvPr/>
        </p:nvSpPr>
        <p:spPr bwMode="auto">
          <a:xfrm flipV="1">
            <a:off x="5737225" y="4673600"/>
            <a:ext cx="0" cy="3508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3" name="Line 60"/>
          <p:cNvSpPr>
            <a:spLocks noChangeShapeType="1"/>
          </p:cNvSpPr>
          <p:nvPr/>
        </p:nvSpPr>
        <p:spPr bwMode="auto">
          <a:xfrm flipH="1" flipV="1">
            <a:off x="7642225" y="3759200"/>
            <a:ext cx="304800" cy="5635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4" name="Line 61"/>
          <p:cNvSpPr>
            <a:spLocks noChangeShapeType="1"/>
          </p:cNvSpPr>
          <p:nvPr/>
        </p:nvSpPr>
        <p:spPr bwMode="auto">
          <a:xfrm flipV="1">
            <a:off x="5737225" y="3759200"/>
            <a:ext cx="1219200" cy="56356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74775" name="Group 72"/>
          <p:cNvGrpSpPr>
            <a:grpSpLocks/>
          </p:cNvGrpSpPr>
          <p:nvPr/>
        </p:nvGrpSpPr>
        <p:grpSpPr bwMode="auto">
          <a:xfrm>
            <a:off x="327025" y="5175250"/>
            <a:ext cx="8602663" cy="1316038"/>
            <a:chOff x="206" y="3411"/>
            <a:chExt cx="5419" cy="829"/>
          </a:xfrm>
        </p:grpSpPr>
        <p:sp>
          <p:nvSpPr>
            <p:cNvPr id="74782" name="Oval 39"/>
            <p:cNvSpPr>
              <a:spLocks noChangeArrowheads="1"/>
            </p:cNvSpPr>
            <p:nvPr/>
          </p:nvSpPr>
          <p:spPr bwMode="auto">
            <a:xfrm>
              <a:off x="4465" y="3411"/>
              <a:ext cx="1077" cy="273"/>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interface</a:t>
              </a:r>
              <a:endParaRPr lang="zh-CN" altLang="en-US" sz="14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83" name="AutoShape 40"/>
            <p:cNvSpPr>
              <a:spLocks noChangeArrowheads="1"/>
            </p:cNvSpPr>
            <p:nvPr/>
          </p:nvSpPr>
          <p:spPr bwMode="auto">
            <a:xfrm>
              <a:off x="4382" y="3734"/>
              <a:ext cx="1243" cy="214"/>
            </a:xfrm>
            <a:prstGeom prst="roundRect">
              <a:avLst>
                <a:gd name="adj" fmla="val 16667"/>
              </a:avLst>
            </a:prstGeom>
            <a:solidFill>
              <a:srgbClr val="CCFFCC"/>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abstract class</a:t>
              </a:r>
              <a:endParaRPr lang="zh-CN" altLang="en-US" sz="14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84" name="Rectangle 41"/>
            <p:cNvSpPr>
              <a:spLocks noChangeArrowheads="1"/>
            </p:cNvSpPr>
            <p:nvPr/>
          </p:nvSpPr>
          <p:spPr bwMode="auto">
            <a:xfrm>
              <a:off x="4449" y="4040"/>
              <a:ext cx="1056" cy="200"/>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class</a:t>
              </a:r>
              <a:endParaRPr lang="zh-CN" altLang="en-US"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85" name="Line 62"/>
            <p:cNvSpPr>
              <a:spLocks noChangeShapeType="1"/>
            </p:cNvSpPr>
            <p:nvPr/>
          </p:nvSpPr>
          <p:spPr bwMode="auto">
            <a:xfrm>
              <a:off x="206" y="3830"/>
              <a:ext cx="576"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86" name="Line 63"/>
            <p:cNvSpPr>
              <a:spLocks noChangeShapeType="1"/>
            </p:cNvSpPr>
            <p:nvPr/>
          </p:nvSpPr>
          <p:spPr bwMode="auto">
            <a:xfrm>
              <a:off x="206" y="4051"/>
              <a:ext cx="576"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87" name="Text Box 64"/>
            <p:cNvSpPr txBox="1">
              <a:spLocks noChangeArrowheads="1"/>
            </p:cNvSpPr>
            <p:nvPr/>
          </p:nvSpPr>
          <p:spPr bwMode="auto">
            <a:xfrm>
              <a:off x="830" y="3741"/>
              <a:ext cx="1104" cy="19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spcAft>
                  <a:spcPct val="15000"/>
                </a:spcAft>
                <a:buClr>
                  <a:srgbClr val="DA1F28"/>
                </a:buClr>
                <a:buSzPct val="60000"/>
                <a:buFont typeface="Arial" panose="020B0604020202020204" pitchFamily="34" charset="0"/>
                <a:buNone/>
              </a:pPr>
              <a:r>
                <a:rPr lang="en-US" altLang="zh-CN" sz="1400">
                  <a:solidFill>
                    <a:srgbClr val="000000"/>
                  </a:solidFill>
                  <a:latin typeface="Arial" panose="020B0604020202020204" pitchFamily="34" charset="0"/>
                  <a:ea typeface="宋体" panose="02010600030101010101" pitchFamily="2" charset="-122"/>
                  <a:cs typeface="Arial" panose="020B0604020202020204" pitchFamily="34" charset="0"/>
                </a:rPr>
                <a:t>inheritance</a:t>
              </a:r>
              <a:endParaRPr lang="zh-CN" altLang="en-US" sz="140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4788" name="Text Box 65"/>
            <p:cNvSpPr txBox="1">
              <a:spLocks noChangeArrowheads="1"/>
            </p:cNvSpPr>
            <p:nvPr/>
          </p:nvSpPr>
          <p:spPr bwMode="auto">
            <a:xfrm>
              <a:off x="830" y="3921"/>
              <a:ext cx="1366" cy="19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spcAft>
                  <a:spcPct val="15000"/>
                </a:spcAft>
                <a:buClr>
                  <a:srgbClr val="DA1F28"/>
                </a:buClr>
                <a:buSzPct val="60000"/>
                <a:buFont typeface="Arial" panose="020B0604020202020204" pitchFamily="34" charset="0"/>
                <a:buNone/>
              </a:pPr>
              <a:r>
                <a:rPr lang="en-US" altLang="zh-CN" sz="1400">
                  <a:solidFill>
                    <a:srgbClr val="000000"/>
                  </a:solidFill>
                  <a:latin typeface="Arial" panose="020B0604020202020204" pitchFamily="34" charset="0"/>
                  <a:ea typeface="宋体" panose="02010600030101010101" pitchFamily="2" charset="-122"/>
                  <a:cs typeface="Arial" panose="020B0604020202020204" pitchFamily="34" charset="0"/>
                </a:rPr>
                <a:t>implementation</a:t>
              </a:r>
              <a:endParaRPr lang="zh-CN" altLang="en-US" sz="140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grpSp>
      <p:sp>
        <p:nvSpPr>
          <p:cNvPr id="74776" name="Line 66"/>
          <p:cNvSpPr>
            <a:spLocks noChangeShapeType="1"/>
          </p:cNvSpPr>
          <p:nvPr/>
        </p:nvSpPr>
        <p:spPr bwMode="auto">
          <a:xfrm flipV="1">
            <a:off x="936625" y="3689350"/>
            <a:ext cx="228600" cy="1195388"/>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7" name="Line 67"/>
          <p:cNvSpPr>
            <a:spLocks noChangeShapeType="1"/>
          </p:cNvSpPr>
          <p:nvPr/>
        </p:nvSpPr>
        <p:spPr bwMode="auto">
          <a:xfrm flipH="1" flipV="1">
            <a:off x="2460625" y="2916238"/>
            <a:ext cx="609600" cy="1125537"/>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8" name="Line 68"/>
          <p:cNvSpPr>
            <a:spLocks noChangeShapeType="1"/>
          </p:cNvSpPr>
          <p:nvPr/>
        </p:nvSpPr>
        <p:spPr bwMode="auto">
          <a:xfrm flipV="1">
            <a:off x="4060825" y="2284413"/>
            <a:ext cx="76200" cy="912812"/>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9" name="Line 69"/>
          <p:cNvSpPr>
            <a:spLocks noChangeShapeType="1"/>
          </p:cNvSpPr>
          <p:nvPr/>
        </p:nvSpPr>
        <p:spPr bwMode="auto">
          <a:xfrm flipH="1" flipV="1">
            <a:off x="6804025" y="2986088"/>
            <a:ext cx="685800" cy="42227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80" name="Line 70"/>
          <p:cNvSpPr>
            <a:spLocks noChangeShapeType="1"/>
          </p:cNvSpPr>
          <p:nvPr/>
        </p:nvSpPr>
        <p:spPr bwMode="auto">
          <a:xfrm flipH="1" flipV="1">
            <a:off x="5356225" y="3338513"/>
            <a:ext cx="1066800" cy="2111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81" name="Line 71"/>
          <p:cNvSpPr>
            <a:spLocks noChangeShapeType="1"/>
          </p:cNvSpPr>
          <p:nvPr/>
        </p:nvSpPr>
        <p:spPr bwMode="auto">
          <a:xfrm flipV="1">
            <a:off x="3222625" y="3549650"/>
            <a:ext cx="838200" cy="4921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ltLang="zh-CN" dirty="0" smtClean="0"/>
              <a:t>Java</a:t>
            </a:r>
            <a:r>
              <a:rPr lang="zh-CN" altLang="en-US" dirty="0" smtClean="0"/>
              <a:t> </a:t>
            </a:r>
            <a:r>
              <a:rPr lang="en-US" altLang="zh-CN" dirty="0" smtClean="0"/>
              <a:t>collection</a:t>
            </a:r>
            <a:endParaRPr lang="zh-CN" altLang="en-US" dirty="0"/>
          </a:p>
        </p:txBody>
      </p:sp>
      <p:grpSp>
        <p:nvGrpSpPr>
          <p:cNvPr id="75779" name="Group 55"/>
          <p:cNvGrpSpPr>
            <a:grpSpLocks/>
          </p:cNvGrpSpPr>
          <p:nvPr/>
        </p:nvGrpSpPr>
        <p:grpSpPr bwMode="auto">
          <a:xfrm>
            <a:off x="2124075" y="2263775"/>
            <a:ext cx="5472113" cy="2820988"/>
            <a:chOff x="1338" y="1418"/>
            <a:chExt cx="2948" cy="1367"/>
          </a:xfrm>
        </p:grpSpPr>
        <p:sp>
          <p:nvSpPr>
            <p:cNvPr id="75788" name="Oval 4"/>
            <p:cNvSpPr>
              <a:spLocks noChangeArrowheads="1"/>
            </p:cNvSpPr>
            <p:nvPr/>
          </p:nvSpPr>
          <p:spPr bwMode="auto">
            <a:xfrm>
              <a:off x="1973" y="1418"/>
              <a:ext cx="1152" cy="196"/>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Map</a:t>
              </a:r>
            </a:p>
          </p:txBody>
        </p:sp>
        <p:sp>
          <p:nvSpPr>
            <p:cNvPr id="75789" name="Rectangle 5"/>
            <p:cNvSpPr>
              <a:spLocks noChangeArrowheads="1"/>
            </p:cNvSpPr>
            <p:nvPr/>
          </p:nvSpPr>
          <p:spPr bwMode="auto">
            <a:xfrm>
              <a:off x="1565" y="2069"/>
              <a:ext cx="907" cy="217"/>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HashMap</a:t>
              </a:r>
              <a:endParaRPr lang="en-US" altLang="zh-CN"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5790" name="Line 6"/>
            <p:cNvSpPr>
              <a:spLocks noChangeShapeType="1"/>
            </p:cNvSpPr>
            <p:nvPr/>
          </p:nvSpPr>
          <p:spPr bwMode="auto">
            <a:xfrm flipV="1">
              <a:off x="2018" y="1661"/>
              <a:ext cx="318" cy="408"/>
            </a:xfrm>
            <a:prstGeom prst="line">
              <a:avLst/>
            </a:prstGeom>
            <a:noFill/>
            <a:ln w="9525">
              <a:solidFill>
                <a:schemeClr val="hlink"/>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1" name="Oval 41"/>
            <p:cNvSpPr>
              <a:spLocks noChangeArrowheads="1"/>
            </p:cNvSpPr>
            <p:nvPr/>
          </p:nvSpPr>
          <p:spPr bwMode="auto">
            <a:xfrm>
              <a:off x="2836" y="2045"/>
              <a:ext cx="1450" cy="196"/>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SortedMap</a:t>
              </a:r>
            </a:p>
          </p:txBody>
        </p:sp>
        <p:sp>
          <p:nvSpPr>
            <p:cNvPr id="75792" name="Line 42"/>
            <p:cNvSpPr>
              <a:spLocks noChangeShapeType="1"/>
            </p:cNvSpPr>
            <p:nvPr/>
          </p:nvSpPr>
          <p:spPr bwMode="auto">
            <a:xfrm flipH="1" flipV="1">
              <a:off x="2744" y="1661"/>
              <a:ext cx="771" cy="363"/>
            </a:xfrm>
            <a:prstGeom prst="line">
              <a:avLst/>
            </a:prstGeom>
            <a:noFill/>
            <a:ln w="9525">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3" name="Rectangle 43"/>
            <p:cNvSpPr>
              <a:spLocks noChangeArrowheads="1"/>
            </p:cNvSpPr>
            <p:nvPr/>
          </p:nvSpPr>
          <p:spPr bwMode="auto">
            <a:xfrm>
              <a:off x="1338" y="2568"/>
              <a:ext cx="1270" cy="217"/>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LinkedHashMap</a:t>
              </a:r>
            </a:p>
          </p:txBody>
        </p:sp>
        <p:sp>
          <p:nvSpPr>
            <p:cNvPr id="75794" name="Rectangle 44"/>
            <p:cNvSpPr>
              <a:spLocks noChangeArrowheads="1"/>
            </p:cNvSpPr>
            <p:nvPr/>
          </p:nvSpPr>
          <p:spPr bwMode="auto">
            <a:xfrm>
              <a:off x="3198" y="2568"/>
              <a:ext cx="816" cy="217"/>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TreeMap</a:t>
              </a:r>
              <a:endParaRPr lang="en-US" altLang="zh-CN"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5795" name="Line 45"/>
            <p:cNvSpPr>
              <a:spLocks noChangeShapeType="1"/>
            </p:cNvSpPr>
            <p:nvPr/>
          </p:nvSpPr>
          <p:spPr bwMode="auto">
            <a:xfrm flipV="1">
              <a:off x="2018" y="2251"/>
              <a:ext cx="0"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6" name="Line 46"/>
            <p:cNvSpPr>
              <a:spLocks noChangeShapeType="1"/>
            </p:cNvSpPr>
            <p:nvPr/>
          </p:nvSpPr>
          <p:spPr bwMode="auto">
            <a:xfrm flipV="1">
              <a:off x="3606" y="2251"/>
              <a:ext cx="0" cy="317"/>
            </a:xfrm>
            <a:prstGeom prst="line">
              <a:avLst/>
            </a:prstGeom>
            <a:noFill/>
            <a:ln w="9525">
              <a:solidFill>
                <a:schemeClr val="hlink"/>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780" name="Group 72"/>
          <p:cNvGrpSpPr>
            <a:grpSpLocks/>
          </p:cNvGrpSpPr>
          <p:nvPr/>
        </p:nvGrpSpPr>
        <p:grpSpPr bwMode="auto">
          <a:xfrm>
            <a:off x="327025" y="5292725"/>
            <a:ext cx="8602663" cy="1316038"/>
            <a:chOff x="206" y="3411"/>
            <a:chExt cx="5419" cy="829"/>
          </a:xfrm>
        </p:grpSpPr>
        <p:sp>
          <p:nvSpPr>
            <p:cNvPr id="75781" name="Oval 39"/>
            <p:cNvSpPr>
              <a:spLocks noChangeArrowheads="1"/>
            </p:cNvSpPr>
            <p:nvPr/>
          </p:nvSpPr>
          <p:spPr bwMode="auto">
            <a:xfrm>
              <a:off x="4465" y="3411"/>
              <a:ext cx="1077" cy="273"/>
            </a:xfrm>
            <a:prstGeom prst="ellipse">
              <a:avLst/>
            </a:prstGeom>
            <a:solidFill>
              <a:srgbClr val="FFCC99"/>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nchorCtr="1">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interface</a:t>
              </a:r>
              <a:endParaRPr lang="zh-CN" altLang="en-US" sz="14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5782" name="AutoShape 40"/>
            <p:cNvSpPr>
              <a:spLocks noChangeArrowheads="1"/>
            </p:cNvSpPr>
            <p:nvPr/>
          </p:nvSpPr>
          <p:spPr bwMode="auto">
            <a:xfrm>
              <a:off x="4382" y="3734"/>
              <a:ext cx="1243" cy="214"/>
            </a:xfrm>
            <a:prstGeom prst="roundRect">
              <a:avLst>
                <a:gd name="adj" fmla="val 16667"/>
              </a:avLst>
            </a:prstGeom>
            <a:solidFill>
              <a:srgbClr val="CCFFCC"/>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abstract class</a:t>
              </a:r>
              <a:endParaRPr lang="zh-CN" altLang="en-US" sz="14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5783" name="Rectangle 41"/>
            <p:cNvSpPr>
              <a:spLocks noChangeArrowheads="1"/>
            </p:cNvSpPr>
            <p:nvPr/>
          </p:nvSpPr>
          <p:spPr bwMode="auto">
            <a:xfrm>
              <a:off x="4449" y="4040"/>
              <a:ext cx="1056" cy="200"/>
            </a:xfrm>
            <a:prstGeom prst="rect">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5000"/>
                </a:spcBef>
                <a:spcAft>
                  <a:spcPct val="15000"/>
                </a:spcAft>
                <a:buClr>
                  <a:srgbClr val="DA1F28"/>
                </a:buClr>
                <a:buSzPct val="60000"/>
                <a:buFont typeface="Arial" panose="020B0604020202020204" pitchFamily="34" charset="0"/>
                <a:buNone/>
              </a:pPr>
              <a:r>
                <a:rPr lang="en-US" altLang="zh-CN" sz="1400" b="1">
                  <a:solidFill>
                    <a:srgbClr val="000000"/>
                  </a:solidFill>
                  <a:latin typeface="Arial" panose="020B0604020202020204" pitchFamily="34" charset="0"/>
                  <a:ea typeface="宋体" panose="02010600030101010101" pitchFamily="2" charset="-122"/>
                  <a:cs typeface="Arial" panose="020B0604020202020204" pitchFamily="34" charset="0"/>
                </a:rPr>
                <a:t>class</a:t>
              </a:r>
              <a:endParaRPr lang="zh-CN" altLang="en-US" sz="2000" b="1">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5784" name="Line 62"/>
            <p:cNvSpPr>
              <a:spLocks noChangeShapeType="1"/>
            </p:cNvSpPr>
            <p:nvPr/>
          </p:nvSpPr>
          <p:spPr bwMode="auto">
            <a:xfrm>
              <a:off x="206" y="3830"/>
              <a:ext cx="576"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785" name="Line 63"/>
            <p:cNvSpPr>
              <a:spLocks noChangeShapeType="1"/>
            </p:cNvSpPr>
            <p:nvPr/>
          </p:nvSpPr>
          <p:spPr bwMode="auto">
            <a:xfrm>
              <a:off x="206" y="4051"/>
              <a:ext cx="576"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786" name="Text Box 64"/>
            <p:cNvSpPr txBox="1">
              <a:spLocks noChangeArrowheads="1"/>
            </p:cNvSpPr>
            <p:nvPr/>
          </p:nvSpPr>
          <p:spPr bwMode="auto">
            <a:xfrm>
              <a:off x="830" y="3741"/>
              <a:ext cx="1104" cy="19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spcAft>
                  <a:spcPct val="15000"/>
                </a:spcAft>
                <a:buClr>
                  <a:srgbClr val="DA1F28"/>
                </a:buClr>
                <a:buSzPct val="60000"/>
                <a:buFont typeface="Arial" panose="020B0604020202020204" pitchFamily="34" charset="0"/>
                <a:buNone/>
              </a:pPr>
              <a:r>
                <a:rPr lang="en-US" altLang="zh-CN" sz="1400">
                  <a:solidFill>
                    <a:srgbClr val="000000"/>
                  </a:solidFill>
                  <a:latin typeface="Arial" panose="020B0604020202020204" pitchFamily="34" charset="0"/>
                  <a:ea typeface="宋体" panose="02010600030101010101" pitchFamily="2" charset="-122"/>
                  <a:cs typeface="Arial" panose="020B0604020202020204" pitchFamily="34" charset="0"/>
                </a:rPr>
                <a:t>inheritance</a:t>
              </a:r>
              <a:endParaRPr lang="zh-CN" altLang="en-US" sz="140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75787" name="Text Box 65"/>
            <p:cNvSpPr txBox="1">
              <a:spLocks noChangeArrowheads="1"/>
            </p:cNvSpPr>
            <p:nvPr/>
          </p:nvSpPr>
          <p:spPr bwMode="auto">
            <a:xfrm>
              <a:off x="830" y="3921"/>
              <a:ext cx="1366" cy="19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0888" indent="-2857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spcAft>
                  <a:spcPct val="15000"/>
                </a:spcAft>
                <a:buClr>
                  <a:srgbClr val="DA1F28"/>
                </a:buClr>
                <a:buSzPct val="60000"/>
                <a:buFont typeface="Arial" panose="020B0604020202020204" pitchFamily="34" charset="0"/>
                <a:buNone/>
              </a:pPr>
              <a:r>
                <a:rPr lang="en-US" altLang="zh-CN" sz="1400">
                  <a:solidFill>
                    <a:srgbClr val="000000"/>
                  </a:solidFill>
                  <a:latin typeface="Arial" panose="020B0604020202020204" pitchFamily="34" charset="0"/>
                  <a:ea typeface="宋体" panose="02010600030101010101" pitchFamily="2" charset="-122"/>
                  <a:cs typeface="Arial" panose="020B0604020202020204" pitchFamily="34" charset="0"/>
                </a:rPr>
                <a:t>implementation</a:t>
              </a:r>
              <a:endParaRPr lang="zh-CN" altLang="en-US" sz="140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 Collection&lt;E&gt; </a:t>
            </a:r>
            <a:r>
              <a:rPr lang="zh-CN" altLang="en-US" sz="2025" dirty="0" smtClean="0"/>
              <a:t>集合 </a:t>
            </a:r>
            <a:r>
              <a:rPr lang="en-US" altLang="zh-CN" sz="2025" dirty="0" smtClean="0"/>
              <a:t>interface is the common ancestor. </a:t>
            </a:r>
          </a:p>
          <a:p>
            <a:pPr marL="273844" indent="-191691" eaLnBrk="1" hangingPunct="1">
              <a:defRPr/>
            </a:pPr>
            <a:r>
              <a:rPr lang="en-US" altLang="zh-CN" sz="2025" dirty="0" smtClean="0"/>
              <a:t>This parameterized interface represents a group of elements of some generic type E. </a:t>
            </a:r>
            <a:r>
              <a:rPr lang="zh-CN" altLang="en-US" sz="2025" dirty="0" smtClean="0"/>
              <a:t>范型</a:t>
            </a:r>
            <a:r>
              <a:rPr lang="en-US" altLang="zh-CN" sz="2025" dirty="0" smtClean="0"/>
              <a:t>E</a:t>
            </a:r>
          </a:p>
          <a:p>
            <a:pPr marL="273844" indent="-191691" eaLnBrk="1" hangingPunct="1">
              <a:defRPr/>
            </a:pPr>
            <a:r>
              <a:rPr lang="en-US" altLang="zh-CN" sz="2025" dirty="0" smtClean="0"/>
              <a:t>E is a type parameter declared in the interface Collection definition. </a:t>
            </a:r>
          </a:p>
          <a:p>
            <a:pPr marL="273844" indent="-191691" eaLnBrk="1" hangingPunct="1">
              <a:defRPr/>
            </a:pPr>
            <a:r>
              <a:rPr lang="en-US" altLang="zh-CN" sz="2025" dirty="0" smtClean="0"/>
              <a:t>When you use this interface in your code, you may provide any type except primitive types as an argument. </a:t>
            </a:r>
            <a:r>
              <a:rPr lang="zh-CN" altLang="en-US" sz="2025" dirty="0" smtClean="0"/>
              <a:t>不能存放基本数据类型</a:t>
            </a: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388D6F47-7DD9-4F91-B0C2-23D2CEB409A4}" type="slidenum">
              <a:rPr lang="zh-CN" altLang="en-US"/>
              <a:pPr>
                <a:defRPr/>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The Set</a:t>
            </a:r>
            <a:r>
              <a:rPr lang="en-US" altLang="zh-CN" sz="2025" b="1" dirty="0" smtClean="0"/>
              <a:t>&lt;</a:t>
            </a:r>
            <a:r>
              <a:rPr lang="en-US" altLang="zh-CN" sz="2025" dirty="0" smtClean="0"/>
              <a:t>E</a:t>
            </a:r>
            <a:r>
              <a:rPr lang="en-US" altLang="zh-CN" sz="2025" b="1" dirty="0" smtClean="0"/>
              <a:t>&gt; </a:t>
            </a:r>
            <a:r>
              <a:rPr lang="zh-CN" altLang="en-US" sz="2025" b="1" dirty="0" smtClean="0"/>
              <a:t>集</a:t>
            </a:r>
            <a:r>
              <a:rPr lang="en-US" altLang="zh-CN" sz="2025" dirty="0" smtClean="0"/>
              <a:t> interface is a collection of type E that </a:t>
            </a:r>
            <a:r>
              <a:rPr lang="en-US" altLang="zh-CN" sz="2025" dirty="0" smtClean="0">
                <a:solidFill>
                  <a:srgbClr val="FF0000"/>
                </a:solidFill>
              </a:rPr>
              <a:t>cannot contain duplicate elements</a:t>
            </a:r>
            <a:r>
              <a:rPr lang="en-US" altLang="zh-CN" sz="2025" dirty="0" smtClean="0"/>
              <a:t>. </a:t>
            </a:r>
            <a:r>
              <a:rPr lang="zh-CN" altLang="en-US" sz="2025" dirty="0" smtClean="0"/>
              <a:t>不能包含重复元素</a:t>
            </a:r>
            <a:endParaRPr lang="en-US" altLang="zh-CN" sz="2025" dirty="0" smtClean="0"/>
          </a:p>
          <a:p>
            <a:pPr marL="273844" indent="-191691" eaLnBrk="1" hangingPunct="1">
              <a:defRPr/>
            </a:pPr>
            <a:r>
              <a:rPr lang="en-US" altLang="zh-CN" sz="2025" dirty="0" smtClean="0"/>
              <a:t>This interface models the mathematical set abstraction and is used to represent sets, such as the cards comprising a poker hand. </a:t>
            </a:r>
          </a:p>
          <a:p>
            <a:pPr marL="273844" indent="-191691" eaLnBrk="1" hangingPunct="1">
              <a:defRPr/>
            </a:pPr>
            <a:r>
              <a:rPr lang="en-US" altLang="zh-CN" sz="2025" dirty="0" smtClean="0"/>
              <a:t>List</a:t>
            </a:r>
            <a:r>
              <a:rPr lang="en-US" altLang="zh-CN" sz="2025" b="1" dirty="0" smtClean="0"/>
              <a:t>&lt;</a:t>
            </a:r>
            <a:r>
              <a:rPr lang="en-US" altLang="zh-CN" sz="2025" dirty="0" smtClean="0"/>
              <a:t>E</a:t>
            </a:r>
            <a:r>
              <a:rPr lang="en-US" altLang="zh-CN" sz="2025" b="1" dirty="0" smtClean="0"/>
              <a:t>&gt;</a:t>
            </a:r>
            <a:r>
              <a:rPr lang="en-US" altLang="zh-CN" sz="2025" dirty="0" smtClean="0"/>
              <a:t> </a:t>
            </a:r>
            <a:r>
              <a:rPr lang="zh-CN" altLang="en-US" sz="2025" dirty="0" smtClean="0"/>
              <a:t>表 </a:t>
            </a:r>
            <a:r>
              <a:rPr lang="en-US" altLang="zh-CN" sz="2025" dirty="0" smtClean="0"/>
              <a:t>is an ordered collection of type E and introduces </a:t>
            </a:r>
            <a:r>
              <a:rPr lang="en-US" altLang="zh-CN" sz="2025" dirty="0" smtClean="0">
                <a:solidFill>
                  <a:srgbClr val="FF0000"/>
                </a:solidFill>
              </a:rPr>
              <a:t>positional indexing</a:t>
            </a:r>
            <a:r>
              <a:rPr lang="en-US" altLang="zh-CN" sz="2025" dirty="0" smtClean="0"/>
              <a:t>. </a:t>
            </a:r>
            <a:r>
              <a:rPr lang="zh-CN" altLang="en-US" sz="2025" dirty="0" smtClean="0"/>
              <a:t>有索引</a:t>
            </a:r>
            <a:endParaRPr lang="en-US" altLang="zh-CN" sz="2025" dirty="0" smtClean="0"/>
          </a:p>
          <a:p>
            <a:pPr marL="273844" indent="-191691" eaLnBrk="1" hangingPunct="1">
              <a:defRPr/>
            </a:pPr>
            <a:r>
              <a:rPr lang="en-US" altLang="zh-CN" sz="2025" dirty="0" smtClean="0"/>
              <a:t>The client of a List generally has precise control over it. In the list each element can be inserted and accessed by their integer index.</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D6AF8BD1-4950-4432-81AB-AD83C8C0DF14}" type="slidenum">
              <a:rPr lang="zh-CN" altLang="en-US"/>
              <a:pPr>
                <a:defRPr/>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 interfaces Map</a:t>
            </a:r>
            <a:r>
              <a:rPr lang="en-US" altLang="zh-CN" sz="2025" b="1" dirty="0" smtClean="0"/>
              <a:t>&lt;</a:t>
            </a:r>
            <a:r>
              <a:rPr lang="en-US" altLang="zh-CN" sz="2025" dirty="0" smtClean="0"/>
              <a:t>K</a:t>
            </a:r>
            <a:r>
              <a:rPr lang="en-US" altLang="zh-CN" sz="2025" b="1" dirty="0" smtClean="0"/>
              <a:t>,</a:t>
            </a:r>
            <a:r>
              <a:rPr lang="en-US" altLang="zh-CN" sz="2025" dirty="0" smtClean="0"/>
              <a:t>V</a:t>
            </a:r>
            <a:r>
              <a:rPr lang="en-US" altLang="zh-CN" sz="2025" b="1" dirty="0" smtClean="0"/>
              <a:t>&gt; </a:t>
            </a:r>
            <a:r>
              <a:rPr lang="zh-CN" altLang="en-US" sz="2025" b="1" dirty="0" smtClean="0"/>
              <a:t>映射</a:t>
            </a:r>
            <a:r>
              <a:rPr lang="en-US" altLang="zh-CN" sz="2025" dirty="0" smtClean="0"/>
              <a:t> manipulate </a:t>
            </a:r>
            <a:r>
              <a:rPr lang="en-US" altLang="zh-CN" sz="2025" dirty="0" smtClean="0">
                <a:solidFill>
                  <a:srgbClr val="FF0000"/>
                </a:solidFill>
              </a:rPr>
              <a:t>key-value pairs</a:t>
            </a:r>
            <a:r>
              <a:rPr lang="en-US" altLang="zh-CN" sz="2025" dirty="0" smtClean="0"/>
              <a:t>. </a:t>
            </a:r>
            <a:r>
              <a:rPr lang="zh-CN" altLang="en-US" sz="2025" dirty="0" smtClean="0"/>
              <a:t>键值对</a:t>
            </a:r>
            <a:endParaRPr lang="en-US" altLang="zh-CN" sz="2025" dirty="0" smtClean="0"/>
          </a:p>
          <a:p>
            <a:pPr marL="273844" indent="-191691" eaLnBrk="1" hangingPunct="1">
              <a:defRPr/>
            </a:pPr>
            <a:r>
              <a:rPr lang="en-US" altLang="zh-CN" sz="2025" dirty="0" smtClean="0"/>
              <a:t>Each key can map to at most one value. </a:t>
            </a:r>
          </a:p>
          <a:p>
            <a:pPr marL="273844" indent="-191691" eaLnBrk="1" hangingPunct="1">
              <a:defRPr/>
            </a:pPr>
            <a:r>
              <a:rPr lang="en-US" altLang="zh-CN" sz="2025" dirty="0" smtClean="0"/>
              <a:t>A Map</a:t>
            </a:r>
            <a:r>
              <a:rPr lang="en-US" altLang="zh-CN" sz="2025" b="1" dirty="0" smtClean="0"/>
              <a:t>&lt;</a:t>
            </a:r>
            <a:r>
              <a:rPr lang="en-US" altLang="zh-CN" sz="2025" dirty="0" smtClean="0"/>
              <a:t>K</a:t>
            </a:r>
            <a:r>
              <a:rPr lang="en-US" altLang="zh-CN" sz="2025" b="1" dirty="0" smtClean="0"/>
              <a:t>,</a:t>
            </a:r>
            <a:r>
              <a:rPr lang="en-US" altLang="zh-CN" sz="2025" dirty="0" smtClean="0"/>
              <a:t>V</a:t>
            </a:r>
            <a:r>
              <a:rPr lang="en-US" altLang="zh-CN" sz="2025" b="1" dirty="0" smtClean="0"/>
              <a:t>&gt;</a:t>
            </a:r>
            <a:r>
              <a:rPr lang="en-US" altLang="zh-CN" sz="2025" dirty="0" smtClean="0"/>
              <a:t> object </a:t>
            </a:r>
            <a:r>
              <a:rPr lang="en-US" altLang="zh-CN" sz="2025" dirty="0" smtClean="0">
                <a:solidFill>
                  <a:srgbClr val="FF0000"/>
                </a:solidFill>
              </a:rPr>
              <a:t>cannot contain duplicate keys</a:t>
            </a:r>
            <a:r>
              <a:rPr lang="en-US" altLang="zh-CN" sz="2025" dirty="0" smtClean="0"/>
              <a:t>. </a:t>
            </a:r>
            <a:r>
              <a:rPr lang="zh-CN" altLang="en-US" sz="2025" dirty="0" smtClean="0"/>
              <a:t>不能包含重复键</a:t>
            </a:r>
            <a:endParaRPr lang="en-US" altLang="zh-CN" sz="2025" dirty="0" smtClean="0"/>
          </a:p>
          <a:p>
            <a:pPr marL="273844" indent="-191691" eaLnBrk="1" hangingPunct="1">
              <a:defRPr/>
            </a:pPr>
            <a:r>
              <a:rPr lang="en-US" altLang="zh-CN" sz="2025" dirty="0" smtClean="0"/>
              <a:t>Here, K and V stand for any type except for the primitive types.</a:t>
            </a: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5BB60D67-7CC5-47BE-8BCF-CF9DEAE06DB1}" type="slidenum">
              <a:rPr lang="zh-CN" altLang="en-US"/>
              <a:pPr>
                <a:defRPr/>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 Java collection framework provides a set of standard classes that implement collection interfaces. </a:t>
            </a:r>
          </a:p>
          <a:p>
            <a:pPr marL="273844" indent="-191691" eaLnBrk="1" hangingPunct="1">
              <a:defRPr/>
            </a:pPr>
            <a:r>
              <a:rPr lang="en-US" altLang="zh-CN" sz="2025" dirty="0" smtClean="0"/>
              <a:t>Some of the classes provide full implementations that can be used directly and others are abstract classes, providing skeletal implementations that are used as starting points for creating your concrete collections.</a:t>
            </a:r>
          </a:p>
          <a:p>
            <a:pPr marL="273844" indent="-191691" eaLnBrk="1" hangingPunct="1">
              <a:defRPr/>
            </a:pPr>
            <a:r>
              <a:rPr lang="en-US" altLang="zh-CN" sz="2025" dirty="0" err="1"/>
              <a:t>HashSet</a:t>
            </a:r>
            <a:r>
              <a:rPr lang="en-US" altLang="zh-CN" sz="2025" dirty="0"/>
              <a:t> extends </a:t>
            </a:r>
            <a:r>
              <a:rPr lang="en-US" altLang="zh-CN" sz="2025" dirty="0" err="1"/>
              <a:t>AbstractSet</a:t>
            </a:r>
            <a:r>
              <a:rPr lang="en-US" altLang="zh-CN" sz="2025" dirty="0"/>
              <a:t> for use with a hash table. </a:t>
            </a:r>
            <a:endParaRPr lang="en-US" altLang="zh-CN" sz="2025" dirty="0" smtClean="0"/>
          </a:p>
          <a:p>
            <a:pPr marL="273844" indent="-191691" eaLnBrk="1" hangingPunct="1">
              <a:defRPr/>
            </a:pPr>
            <a:r>
              <a:rPr lang="en-US" altLang="zh-CN" sz="2025" dirty="0" err="1" smtClean="0"/>
              <a:t>ArrayList</a:t>
            </a:r>
            <a:r>
              <a:rPr lang="en-US" altLang="zh-CN" sz="2025" dirty="0" smtClean="0"/>
              <a:t> </a:t>
            </a:r>
            <a:r>
              <a:rPr lang="en-US" altLang="zh-CN" sz="2025" dirty="0"/>
              <a:t>implements a dynamic array by extending </a:t>
            </a:r>
            <a:r>
              <a:rPr lang="en-US" altLang="zh-CN" sz="2025" dirty="0" err="1"/>
              <a:t>AbstractList</a:t>
            </a:r>
            <a:r>
              <a:rPr lang="en-US" altLang="zh-CN" sz="2025" dirty="0"/>
              <a:t>. </a:t>
            </a:r>
            <a:endParaRPr lang="zh-CN" altLang="en-US" sz="2025" dirty="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B05693C2-5BC7-4B2D-863B-39E60DE1E020}" type="slidenum">
              <a:rPr lang="zh-CN" altLang="en-US"/>
              <a:pPr>
                <a:defRPr/>
              </a:pPr>
              <a:t>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273844" indent="-191691" eaLnBrk="1" hangingPunct="1">
              <a:defRPr/>
            </a:pPr>
            <a:endParaRPr lang="zh-CN" altLang="en-US" sz="2025"/>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5" name="灯片编号占位符 4"/>
          <p:cNvSpPr>
            <a:spLocks noGrp="1"/>
          </p:cNvSpPr>
          <p:nvPr>
            <p:ph type="sldNum" sz="quarter" idx="12"/>
          </p:nvPr>
        </p:nvSpPr>
        <p:spPr/>
        <p:txBody>
          <a:bodyPr/>
          <a:lstStyle/>
          <a:p>
            <a:pPr>
              <a:defRPr/>
            </a:pPr>
            <a:fld id="{9B923F09-A23A-4752-9787-FE42AC73B119}" type="slidenum">
              <a:rPr lang="zh-CN" altLang="en-US"/>
              <a:pPr>
                <a:defRPr/>
              </a:pPr>
              <a:t>47</a:t>
            </a:fld>
            <a:endParaRPr lang="zh-CN" altLang="en-US"/>
          </a:p>
        </p:txBody>
      </p:sp>
      <p:pic>
        <p:nvPicPr>
          <p:cNvPr id="819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2636838"/>
            <a:ext cx="8891587"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 collections framework defines several algorithms that perform useful computation, such as searching and sorting,</a:t>
            </a:r>
            <a:r>
              <a:rPr lang="zh-CN" altLang="en-US" sz="2025" dirty="0" smtClean="0"/>
              <a:t>搜索和排序</a:t>
            </a:r>
            <a:r>
              <a:rPr lang="en-US" altLang="zh-CN" sz="2025" dirty="0" smtClean="0"/>
              <a:t> on objects that implement collection interfaces. </a:t>
            </a:r>
          </a:p>
          <a:p>
            <a:pPr marL="273844" indent="-191691" eaLnBrk="1" hangingPunct="1">
              <a:defRPr/>
            </a:pPr>
            <a:r>
              <a:rPr lang="en-US" altLang="zh-CN" sz="2025" dirty="0" smtClean="0"/>
              <a:t>These algorithms are defined as static methods within the </a:t>
            </a:r>
            <a:r>
              <a:rPr lang="en-US" altLang="zh-CN" sz="2025" dirty="0" smtClean="0">
                <a:solidFill>
                  <a:srgbClr val="FF0000"/>
                </a:solidFill>
              </a:rPr>
              <a:t>Collections</a:t>
            </a:r>
            <a:r>
              <a:rPr lang="en-US" altLang="zh-CN" sz="2025" dirty="0" smtClean="0"/>
              <a:t> class</a:t>
            </a:r>
            <a:r>
              <a:rPr lang="zh-CN" altLang="en-US" sz="2025" dirty="0" smtClean="0"/>
              <a:t>（工具类：</a:t>
            </a:r>
            <a:r>
              <a:rPr lang="en-US" altLang="zh-CN" sz="2025" dirty="0" smtClean="0"/>
              <a:t>Collections</a:t>
            </a:r>
            <a:r>
              <a:rPr lang="zh-CN" altLang="en-US" sz="2025" dirty="0" smtClean="0"/>
              <a:t>）</a:t>
            </a:r>
            <a:r>
              <a:rPr lang="en-US" altLang="zh-CN" sz="2025" dirty="0" smtClean="0"/>
              <a:t>. The algorithms are reusable functionality in essence. </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22B302A7-1781-4DDD-97EA-84863E6410FD}" type="slidenum">
              <a:rPr lang="zh-CN" altLang="en-US"/>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The benefits provided by the collections framework include:</a:t>
            </a:r>
            <a:endParaRPr lang="zh-CN" altLang="zh-CN" sz="2025" dirty="0" smtClean="0"/>
          </a:p>
          <a:p>
            <a:pPr marL="465535" lvl="1" eaLnBrk="1" hangingPunct="1">
              <a:spcBef>
                <a:spcPts val="244"/>
              </a:spcBef>
              <a:defRPr/>
            </a:pPr>
            <a:r>
              <a:rPr lang="en-US" altLang="zh-CN" sz="1725" dirty="0" smtClean="0"/>
              <a:t>High-performance: The implementations for the fundamental collections are highly efficient.</a:t>
            </a:r>
            <a:r>
              <a:rPr lang="zh-CN" altLang="en-US" sz="1725" dirty="0"/>
              <a:t>高性能</a:t>
            </a:r>
            <a:endParaRPr lang="zh-CN" altLang="zh-CN" sz="1725" dirty="0" smtClean="0"/>
          </a:p>
          <a:p>
            <a:pPr marL="465535" lvl="1" eaLnBrk="1" hangingPunct="1">
              <a:spcBef>
                <a:spcPts val="244"/>
              </a:spcBef>
              <a:defRPr/>
            </a:pPr>
            <a:r>
              <a:rPr lang="en-US" altLang="zh-CN" sz="1725" dirty="0" smtClean="0"/>
              <a:t>Easy-programming: Useful data structures and algorithms are provided in the framework and can be employed easily. You don not have to write them yourself. </a:t>
            </a:r>
            <a:r>
              <a:rPr lang="zh-CN" altLang="en-US" sz="1725" dirty="0" smtClean="0"/>
              <a:t>简化编程</a:t>
            </a:r>
            <a:endParaRPr lang="zh-CN" altLang="zh-CN" sz="1725" dirty="0" smtClean="0"/>
          </a:p>
          <a:p>
            <a:pPr marL="465535" lvl="1" eaLnBrk="1" hangingPunct="1">
              <a:spcBef>
                <a:spcPts val="244"/>
              </a:spcBef>
              <a:defRPr/>
            </a:pPr>
            <a:r>
              <a:rPr lang="en-US" altLang="zh-CN" sz="1725" dirty="0" smtClean="0"/>
              <a:t>Consistency: Different types of collections work in a similar manner.</a:t>
            </a:r>
            <a:r>
              <a:rPr lang="zh-CN" altLang="en-US" sz="1725" dirty="0" smtClean="0"/>
              <a:t>一致性</a:t>
            </a:r>
            <a:endParaRPr lang="zh-CN" altLang="zh-CN" sz="1725" dirty="0" smtClean="0"/>
          </a:p>
          <a:p>
            <a:pPr marL="465535" lvl="1" eaLnBrk="1" hangingPunct="1">
              <a:spcBef>
                <a:spcPts val="244"/>
              </a:spcBef>
              <a:defRPr/>
            </a:pPr>
            <a:r>
              <a:rPr lang="en-US" altLang="zh-CN" sz="1725" dirty="0" smtClean="0"/>
              <a:t>Extendibility: Extending and/or adapting a collection is easy. New data structures that conform to the standard collection interfaces are by nature reusable.</a:t>
            </a:r>
            <a:r>
              <a:rPr lang="zh-CN" altLang="en-US" sz="1725" dirty="0" smtClean="0"/>
              <a:t>可扩展</a:t>
            </a:r>
            <a:endParaRPr lang="zh-CN" altLang="zh-CN" sz="17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6.1 Introduction</a:t>
            </a:r>
            <a:endParaRPr lang="zh-CN" altLang="en-US" sz="3075" dirty="0"/>
          </a:p>
        </p:txBody>
      </p:sp>
      <p:sp>
        <p:nvSpPr>
          <p:cNvPr id="6" name="灯片编号占位符 5"/>
          <p:cNvSpPr>
            <a:spLocks noGrp="1"/>
          </p:cNvSpPr>
          <p:nvPr>
            <p:ph type="sldNum" sz="quarter" idx="12"/>
          </p:nvPr>
        </p:nvSpPr>
        <p:spPr/>
        <p:txBody>
          <a:bodyPr/>
          <a:lstStyle/>
          <a:p>
            <a:pPr>
              <a:defRPr/>
            </a:pPr>
            <a:fld id="{E1267C10-01DC-4FDF-A9FE-A1F3A726BE92}" type="slidenum">
              <a:rPr lang="zh-CN" altLang="en-US"/>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p:cNvSpPr>
            <a:spLocks noGrp="1"/>
          </p:cNvSpPr>
          <p:nvPr>
            <p:ph idx="1"/>
          </p:nvPr>
        </p:nvSpPr>
        <p:spPr/>
        <p:txBody>
          <a:bodyPr/>
          <a:lstStyle/>
          <a:p>
            <a:pPr eaLnBrk="1" hangingPunct="1"/>
            <a:r>
              <a:rPr lang="en-US" altLang="zh-CN" smtClean="0"/>
              <a:t>public class PrintDemo {</a:t>
            </a:r>
            <a:br>
              <a:rPr lang="en-US" altLang="zh-CN" smtClean="0"/>
            </a:br>
            <a:r>
              <a:rPr lang="en-US" altLang="zh-CN" smtClean="0"/>
              <a:t>public static void main(String args[]){</a:t>
            </a:r>
            <a:br>
              <a:rPr lang="en-US" altLang="zh-CN" smtClean="0"/>
            </a:br>
            <a:r>
              <a:rPr lang="en-US" altLang="zh-CN" smtClean="0"/>
              <a:t>   for(Color c : Color.values()){ //</a:t>
            </a:r>
            <a:r>
              <a:rPr lang="zh-CN" altLang="zh-CN" smtClean="0"/>
              <a:t>枚举</a:t>
            </a:r>
            <a:r>
              <a:rPr lang="en-US" altLang="zh-CN" smtClean="0"/>
              <a:t>.values()</a:t>
            </a:r>
            <a:r>
              <a:rPr lang="zh-CN" altLang="zh-CN" smtClean="0"/>
              <a:t>表示得到全部枚举的内容</a:t>
            </a:r>
            <a:r>
              <a:rPr lang="en-US" altLang="zh-CN" smtClean="0"/>
              <a:t/>
            </a:r>
            <a:br>
              <a:rPr lang="en-US" altLang="zh-CN" smtClean="0"/>
            </a:br>
            <a:r>
              <a:rPr lang="en-US" altLang="zh-CN" smtClean="0"/>
              <a:t>    System.out.println(c);</a:t>
            </a:r>
            <a:br>
              <a:rPr lang="en-US" altLang="zh-CN" smtClean="0"/>
            </a:br>
            <a:r>
              <a:rPr lang="en-US" altLang="zh-CN" smtClean="0"/>
              <a:t>   		}</a:t>
            </a:r>
            <a:br>
              <a:rPr lang="en-US" altLang="zh-CN" smtClean="0"/>
            </a:br>
            <a:r>
              <a:rPr lang="en-US" altLang="zh-CN" smtClean="0"/>
              <a:t>	}</a:t>
            </a:r>
            <a:br>
              <a:rPr lang="en-US" altLang="zh-CN" smtClean="0"/>
            </a:br>
            <a:r>
              <a:rPr lang="en-US" altLang="zh-CN" smtClean="0"/>
              <a:t>}</a:t>
            </a:r>
            <a:endParaRPr lang="zh-CN" altLang="en-US" smtClean="0"/>
          </a:p>
        </p:txBody>
      </p:sp>
      <p:sp>
        <p:nvSpPr>
          <p:cNvPr id="3" name="灯片编号占位符 2"/>
          <p:cNvSpPr>
            <a:spLocks noGrp="1"/>
          </p:cNvSpPr>
          <p:nvPr>
            <p:ph type="sldNum" sz="quarter" idx="12"/>
          </p:nvPr>
        </p:nvSpPr>
        <p:spPr/>
        <p:txBody>
          <a:bodyPr/>
          <a:lstStyle/>
          <a:p>
            <a:pPr>
              <a:defRPr/>
            </a:pPr>
            <a:fld id="{0E3B5743-F66E-44EE-9BC2-E0DABFC3E5A5}" type="slidenum">
              <a:rPr lang="en-US" altLang="zh-CN"/>
              <a:pPr>
                <a:defRPr/>
              </a:pPr>
              <a:t>5</a:t>
            </a:fld>
            <a:endParaRPr lang="en-US" altLang="zh-CN"/>
          </a:p>
        </p:txBody>
      </p:sp>
      <p:sp>
        <p:nvSpPr>
          <p:cNvPr id="4" name="标题 3"/>
          <p:cNvSpPr>
            <a:spLocks noGrp="1"/>
          </p:cNvSpPr>
          <p:nvPr>
            <p:ph type="title"/>
          </p:nvPr>
        </p:nvSpPr>
        <p:spPr/>
        <p:txBody>
          <a:bodyPr/>
          <a:lstStyle/>
          <a:p>
            <a:pPr eaLnBrk="1" hangingPunct="1">
              <a:defRPr/>
            </a:pPr>
            <a:r>
              <a:rPr lang="zh-CN" altLang="en-US" sz="3075" dirty="0"/>
              <a:t>使用</a:t>
            </a:r>
            <a:r>
              <a:rPr lang="en-US" altLang="zh-CN" sz="3075" dirty="0" err="1"/>
              <a:t>foreach</a:t>
            </a:r>
            <a:r>
              <a:rPr lang="zh-CN" altLang="en-US" sz="3075" dirty="0"/>
              <a:t>输出枚举内容</a:t>
            </a:r>
          </a:p>
        </p:txBody>
      </p:sp>
      <p:sp>
        <p:nvSpPr>
          <p:cNvPr id="5" name="矩形 4"/>
          <p:cNvSpPr/>
          <p:nvPr/>
        </p:nvSpPr>
        <p:spPr>
          <a:xfrm>
            <a:off x="1042988" y="4365625"/>
            <a:ext cx="4572000" cy="1117600"/>
          </a:xfrm>
          <a:prstGeom prst="rect">
            <a:avLst/>
          </a:prstGeom>
        </p:spPr>
        <p:txBody>
          <a:bodyPr>
            <a:spAutoFit/>
          </a:bodyPr>
          <a:lstStyle/>
          <a:p>
            <a:pPr eaLnBrk="1" fontAlgn="auto" hangingPunct="1">
              <a:lnSpc>
                <a:spcPts val="1950"/>
              </a:lnSpc>
              <a:spcBef>
                <a:spcPts val="0"/>
              </a:spcBef>
              <a:spcAft>
                <a:spcPts val="1200"/>
              </a:spcAft>
              <a:defRPr/>
            </a:pPr>
            <a:r>
              <a:rPr lang="zh-CN" altLang="zh-CN" b="1" kern="0" dirty="0">
                <a:solidFill>
                  <a:srgbClr val="FF0000"/>
                </a:solidFill>
                <a:latin typeface="+mn-lt"/>
                <a:ea typeface="宋体" panose="02010600030101010101" pitchFamily="2" charset="-122"/>
                <a:cs typeface="Arial" panose="020B0604020202020204" pitchFamily="34" charset="0"/>
              </a:rPr>
              <a:t>输出：</a:t>
            </a:r>
            <a:r>
              <a:rPr lang="en-US" altLang="zh-CN" b="1" kern="0" dirty="0">
                <a:solidFill>
                  <a:srgbClr val="FF0000"/>
                </a:solidFill>
                <a:latin typeface="+mn-lt"/>
                <a:ea typeface="宋体" panose="02010600030101010101" pitchFamily="2" charset="-122"/>
              </a:rPr>
              <a:t/>
            </a:r>
            <a:br>
              <a:rPr lang="en-US" altLang="zh-CN" b="1" kern="0" dirty="0">
                <a:solidFill>
                  <a:srgbClr val="FF0000"/>
                </a:solidFill>
                <a:latin typeface="+mn-lt"/>
                <a:ea typeface="宋体" panose="02010600030101010101" pitchFamily="2" charset="-122"/>
              </a:rPr>
            </a:br>
            <a:r>
              <a:rPr lang="en-US" altLang="zh-CN" b="1" kern="0" dirty="0">
                <a:solidFill>
                  <a:srgbClr val="FF0000"/>
                </a:solidFill>
                <a:latin typeface="+mn-lt"/>
                <a:ea typeface="宋体" panose="02010600030101010101" pitchFamily="2" charset="-122"/>
              </a:rPr>
              <a:t>RED</a:t>
            </a:r>
            <a:br>
              <a:rPr lang="en-US" altLang="zh-CN" b="1" kern="0" dirty="0">
                <a:solidFill>
                  <a:srgbClr val="FF0000"/>
                </a:solidFill>
                <a:latin typeface="+mn-lt"/>
                <a:ea typeface="宋体" panose="02010600030101010101" pitchFamily="2" charset="-122"/>
              </a:rPr>
            </a:br>
            <a:r>
              <a:rPr lang="en-US" altLang="zh-CN" b="1" kern="0" dirty="0">
                <a:solidFill>
                  <a:srgbClr val="FF0000"/>
                </a:solidFill>
                <a:latin typeface="+mn-lt"/>
                <a:ea typeface="宋体" panose="02010600030101010101" pitchFamily="2" charset="-122"/>
              </a:rPr>
              <a:t>GREEN</a:t>
            </a:r>
            <a:br>
              <a:rPr lang="en-US" altLang="zh-CN" b="1" kern="0" dirty="0">
                <a:solidFill>
                  <a:srgbClr val="FF0000"/>
                </a:solidFill>
                <a:latin typeface="+mn-lt"/>
                <a:ea typeface="宋体" panose="02010600030101010101" pitchFamily="2" charset="-122"/>
              </a:rPr>
            </a:br>
            <a:r>
              <a:rPr lang="en-US" altLang="zh-CN" b="1" kern="0" dirty="0">
                <a:solidFill>
                  <a:srgbClr val="FF0000"/>
                </a:solidFill>
                <a:latin typeface="+mn-lt"/>
                <a:ea typeface="宋体" panose="02010600030101010101" pitchFamily="2" charset="-122"/>
              </a:rPr>
              <a:t>BLUE</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7513" y="258763"/>
            <a:ext cx="8229600" cy="6599237"/>
          </a:xfrm>
          <a:solidFill>
            <a:schemeClr val="bg1"/>
          </a:solidFill>
        </p:spPr>
        <p:txBody>
          <a:bodyPr>
            <a:noAutofit/>
          </a:bodyPr>
          <a:lstStyle/>
          <a:p>
            <a:pPr marL="273844" indent="-191691" eaLnBrk="1" hangingPunct="1">
              <a:defRPr/>
            </a:pPr>
            <a:r>
              <a:rPr lang="en-US" altLang="zh-CN" sz="1500" dirty="0" smtClean="0"/>
              <a:t>public interface Collection&lt;E&gt; extends Iterable&lt;E&gt; {	// "E" stand for any type except for the primitive types. </a:t>
            </a:r>
            <a:endParaRPr lang="zh-CN" altLang="zh-CN" sz="1500" dirty="0" smtClean="0"/>
          </a:p>
          <a:p>
            <a:pPr marL="273844" indent="-191691" eaLnBrk="1" hangingPunct="1">
              <a:defRPr/>
            </a:pPr>
            <a:r>
              <a:rPr lang="en-US" altLang="zh-CN" sz="1500" dirty="0" smtClean="0"/>
              <a:t>    // Basic operations</a:t>
            </a:r>
            <a:r>
              <a:rPr lang="zh-CN" altLang="en-US" sz="1500" dirty="0" smtClean="0"/>
              <a:t>基础操作</a:t>
            </a:r>
            <a:endParaRPr lang="zh-CN" altLang="zh-CN" sz="1500" dirty="0" smtClean="0"/>
          </a:p>
          <a:p>
            <a:pPr marL="273844" indent="-191691" eaLnBrk="1" hangingPunct="1">
              <a:defRPr/>
            </a:pPr>
            <a:r>
              <a:rPr lang="en-US" altLang="zh-CN" sz="1500" dirty="0" smtClean="0">
                <a:solidFill>
                  <a:srgbClr val="FF0000"/>
                </a:solidFill>
              </a:rPr>
              <a:t>    int size();</a:t>
            </a:r>
            <a:endParaRPr lang="zh-CN" altLang="zh-CN" sz="1500" dirty="0" smtClean="0">
              <a:solidFill>
                <a:srgbClr val="FF0000"/>
              </a:solidFill>
            </a:endParaRPr>
          </a:p>
          <a:p>
            <a:pPr marL="273844" indent="-191691" eaLnBrk="1" hangingPunct="1">
              <a:defRPr/>
            </a:pPr>
            <a:r>
              <a:rPr lang="en-US" altLang="zh-CN" sz="1500" dirty="0" smtClean="0">
                <a:solidFill>
                  <a:srgbClr val="FF0000"/>
                </a:solidFill>
              </a:rPr>
              <a:t>    boolean isEmpty();</a:t>
            </a:r>
            <a:endParaRPr lang="zh-CN" altLang="zh-CN" sz="1500" dirty="0" smtClean="0">
              <a:solidFill>
                <a:srgbClr val="FF0000"/>
              </a:solidFill>
            </a:endParaRPr>
          </a:p>
          <a:p>
            <a:pPr marL="273844" indent="-191691" eaLnBrk="1" hangingPunct="1">
              <a:defRPr/>
            </a:pPr>
            <a:r>
              <a:rPr lang="en-US" altLang="zh-CN" sz="1500" dirty="0" smtClean="0">
                <a:solidFill>
                  <a:srgbClr val="FF0000"/>
                </a:solidFill>
              </a:rPr>
              <a:t>    boolean contains(Object element);</a:t>
            </a:r>
            <a:r>
              <a:rPr lang="en-US" altLang="zh-CN" sz="1500" dirty="0" smtClean="0"/>
              <a:t>	//returns true if this collection contains the specified element</a:t>
            </a:r>
            <a:endParaRPr lang="zh-CN" altLang="zh-CN" sz="1500" dirty="0" smtClean="0"/>
          </a:p>
          <a:p>
            <a:pPr marL="273844" indent="-191691" eaLnBrk="1" hangingPunct="1">
              <a:defRPr/>
            </a:pPr>
            <a:r>
              <a:rPr lang="en-US" altLang="zh-CN" sz="1500" dirty="0" smtClean="0">
                <a:solidFill>
                  <a:srgbClr val="FF0000"/>
                </a:solidFill>
              </a:rPr>
              <a:t>    boolean add(E element);         </a:t>
            </a:r>
            <a:r>
              <a:rPr lang="en-US" altLang="zh-CN" sz="1500" dirty="0" smtClean="0"/>
              <a:t>	//optional, add an element into this collection</a:t>
            </a:r>
            <a:endParaRPr lang="zh-CN" altLang="zh-CN" sz="1500" dirty="0" smtClean="0"/>
          </a:p>
          <a:p>
            <a:pPr marL="273844" indent="-191691" eaLnBrk="1" hangingPunct="1">
              <a:defRPr/>
            </a:pPr>
            <a:r>
              <a:rPr lang="en-US" altLang="zh-CN" sz="1500" dirty="0" smtClean="0">
                <a:solidFill>
                  <a:srgbClr val="FF0000"/>
                </a:solidFill>
              </a:rPr>
              <a:t>    boolean remove(Object element); </a:t>
            </a:r>
            <a:r>
              <a:rPr lang="en-US" altLang="zh-CN" sz="1500" dirty="0" smtClean="0"/>
              <a:t>	//optional, Removes a single instance of the specified element </a:t>
            </a:r>
            <a:endParaRPr lang="zh-CN" altLang="zh-CN" sz="1500" dirty="0" smtClean="0"/>
          </a:p>
          <a:p>
            <a:pPr marL="273844" indent="-191691" eaLnBrk="1" hangingPunct="1">
              <a:defRPr/>
            </a:pPr>
            <a:r>
              <a:rPr lang="en-US" altLang="zh-CN" sz="1500" dirty="0" smtClean="0"/>
              <a:t>	//from this collection</a:t>
            </a:r>
            <a:endParaRPr lang="zh-CN" altLang="zh-CN" sz="1500" dirty="0" smtClean="0"/>
          </a:p>
          <a:p>
            <a:pPr marL="273844" indent="-191691" eaLnBrk="1" hangingPunct="1">
              <a:defRPr/>
            </a:pPr>
            <a:r>
              <a:rPr lang="en-US" altLang="zh-CN" sz="1500" dirty="0" smtClean="0"/>
              <a:t>    </a:t>
            </a:r>
            <a:r>
              <a:rPr lang="en-US" altLang="zh-CN" sz="1500" dirty="0" smtClean="0">
                <a:solidFill>
                  <a:srgbClr val="FF0000"/>
                </a:solidFill>
              </a:rPr>
              <a:t>Iterator&lt;E&gt; iterator();</a:t>
            </a:r>
            <a:endParaRPr lang="zh-CN" altLang="zh-CN" sz="1500" dirty="0" smtClean="0">
              <a:solidFill>
                <a:srgbClr val="FF0000"/>
              </a:solidFill>
            </a:endParaRPr>
          </a:p>
          <a:p>
            <a:pPr marL="273844" indent="-191691" eaLnBrk="1" hangingPunct="1">
              <a:defRPr/>
            </a:pPr>
            <a:r>
              <a:rPr lang="en-US" altLang="zh-CN" sz="1500" dirty="0" smtClean="0"/>
              <a:t> </a:t>
            </a:r>
            <a:endParaRPr lang="zh-CN" altLang="zh-CN" sz="1500" dirty="0" smtClean="0"/>
          </a:p>
          <a:p>
            <a:pPr marL="273844" indent="-191691" eaLnBrk="1" hangingPunct="1">
              <a:defRPr/>
            </a:pPr>
            <a:r>
              <a:rPr lang="en-US" altLang="zh-CN" sz="1500" dirty="0" smtClean="0"/>
              <a:t>    // Bulk operations</a:t>
            </a:r>
            <a:r>
              <a:rPr lang="zh-CN" altLang="en-US" sz="1500" dirty="0" smtClean="0"/>
              <a:t>批量操作</a:t>
            </a:r>
            <a:endParaRPr lang="zh-CN" altLang="zh-CN" sz="1500" dirty="0" smtClean="0"/>
          </a:p>
          <a:p>
            <a:pPr marL="273844" indent="-191691" eaLnBrk="1" hangingPunct="1">
              <a:defRPr/>
            </a:pPr>
            <a:r>
              <a:rPr lang="en-US" altLang="zh-CN" sz="1500" dirty="0" smtClean="0">
                <a:solidFill>
                  <a:srgbClr val="FF0000"/>
                </a:solidFill>
              </a:rPr>
              <a:t>    boolean </a:t>
            </a:r>
            <a:r>
              <a:rPr lang="en-US" altLang="zh-CN" sz="1500" dirty="0" err="1" smtClean="0">
                <a:solidFill>
                  <a:srgbClr val="FF0000"/>
                </a:solidFill>
              </a:rPr>
              <a:t>containsAll</a:t>
            </a:r>
            <a:r>
              <a:rPr lang="en-US" altLang="zh-CN" sz="1500" dirty="0" smtClean="0">
                <a:solidFill>
                  <a:srgbClr val="FF0000"/>
                </a:solidFill>
              </a:rPr>
              <a:t>(Collection&lt;?&gt; c);</a:t>
            </a:r>
            <a:r>
              <a:rPr lang="en-US" altLang="zh-CN" sz="1500" dirty="0" smtClean="0"/>
              <a:t>	//"?" is a wildcard. It matches any type. </a:t>
            </a:r>
            <a:endParaRPr lang="zh-CN" altLang="zh-CN" sz="1500" dirty="0" smtClean="0"/>
          </a:p>
          <a:p>
            <a:pPr marL="273844" indent="-191691" eaLnBrk="1" hangingPunct="1">
              <a:defRPr/>
            </a:pPr>
            <a:r>
              <a:rPr lang="en-US" altLang="zh-CN" sz="1500" dirty="0" smtClean="0">
                <a:solidFill>
                  <a:srgbClr val="FF0000"/>
                </a:solidFill>
              </a:rPr>
              <a:t>    boolean </a:t>
            </a:r>
            <a:r>
              <a:rPr lang="en-US" altLang="zh-CN" sz="1500" dirty="0" err="1" smtClean="0">
                <a:solidFill>
                  <a:srgbClr val="FF0000"/>
                </a:solidFill>
              </a:rPr>
              <a:t>addAll</a:t>
            </a:r>
            <a:r>
              <a:rPr lang="en-US" altLang="zh-CN" sz="1500" dirty="0" smtClean="0">
                <a:solidFill>
                  <a:srgbClr val="FF0000"/>
                </a:solidFill>
              </a:rPr>
              <a:t>(Collection&lt;? extends E&gt; c); </a:t>
            </a:r>
            <a:r>
              <a:rPr lang="en-US" altLang="zh-CN" sz="1500" dirty="0" smtClean="0"/>
              <a:t>	//optional</a:t>
            </a:r>
            <a:endParaRPr lang="zh-CN" altLang="zh-CN" sz="1500" dirty="0" smtClean="0"/>
          </a:p>
          <a:p>
            <a:pPr marL="273844" indent="-191691" eaLnBrk="1" hangingPunct="1">
              <a:defRPr/>
            </a:pPr>
            <a:r>
              <a:rPr lang="en-US" altLang="zh-CN" sz="1500" dirty="0" smtClean="0">
                <a:solidFill>
                  <a:srgbClr val="FF0000"/>
                </a:solidFill>
              </a:rPr>
              <a:t>    boolean </a:t>
            </a:r>
            <a:r>
              <a:rPr lang="en-US" altLang="zh-CN" sz="1500" dirty="0" err="1" smtClean="0">
                <a:solidFill>
                  <a:srgbClr val="FF0000"/>
                </a:solidFill>
              </a:rPr>
              <a:t>removeAll</a:t>
            </a:r>
            <a:r>
              <a:rPr lang="en-US" altLang="zh-CN" sz="1500" dirty="0" smtClean="0">
                <a:solidFill>
                  <a:srgbClr val="FF0000"/>
                </a:solidFill>
              </a:rPr>
              <a:t>(Collection&lt;?&gt; c);	</a:t>
            </a:r>
            <a:r>
              <a:rPr lang="en-US" altLang="zh-CN" sz="1500" dirty="0" smtClean="0"/>
              <a:t>//optional</a:t>
            </a:r>
            <a:endParaRPr lang="zh-CN" altLang="zh-CN" sz="1500" dirty="0" smtClean="0"/>
          </a:p>
          <a:p>
            <a:pPr marL="273844" indent="-191691" eaLnBrk="1" hangingPunct="1">
              <a:defRPr/>
            </a:pPr>
            <a:r>
              <a:rPr lang="en-US" altLang="zh-CN" sz="1500" dirty="0" smtClean="0"/>
              <a:t>    </a:t>
            </a:r>
            <a:r>
              <a:rPr lang="en-US" altLang="zh-CN" sz="1500" dirty="0" smtClean="0">
                <a:solidFill>
                  <a:srgbClr val="FF0000"/>
                </a:solidFill>
              </a:rPr>
              <a:t>boolean </a:t>
            </a:r>
            <a:r>
              <a:rPr lang="en-US" altLang="zh-CN" sz="1500" dirty="0" err="1" smtClean="0">
                <a:solidFill>
                  <a:srgbClr val="FF0000"/>
                </a:solidFill>
              </a:rPr>
              <a:t>retainAll</a:t>
            </a:r>
            <a:r>
              <a:rPr lang="en-US" altLang="zh-CN" sz="1500" dirty="0" smtClean="0">
                <a:solidFill>
                  <a:srgbClr val="FF0000"/>
                </a:solidFill>
              </a:rPr>
              <a:t>(Collection&lt;?&gt; c);        </a:t>
            </a:r>
            <a:r>
              <a:rPr lang="en-US" altLang="zh-CN" sz="1500" dirty="0" smtClean="0"/>
              <a:t>	//optional</a:t>
            </a:r>
            <a:endParaRPr lang="zh-CN" altLang="zh-CN" sz="1500" dirty="0" smtClean="0"/>
          </a:p>
          <a:p>
            <a:pPr marL="273844" indent="-191691" eaLnBrk="1" hangingPunct="1">
              <a:defRPr/>
            </a:pPr>
            <a:r>
              <a:rPr lang="en-US" altLang="zh-CN" sz="1500" dirty="0" smtClean="0"/>
              <a:t>    void clear();         	//optional</a:t>
            </a:r>
            <a:endParaRPr lang="zh-CN" altLang="zh-CN" sz="1500" dirty="0" smtClean="0"/>
          </a:p>
          <a:p>
            <a:pPr marL="273844" indent="-191691" eaLnBrk="1" hangingPunct="1">
              <a:defRPr/>
            </a:pPr>
            <a:r>
              <a:rPr lang="en-US" altLang="zh-CN" sz="1500" dirty="0" smtClean="0"/>
              <a:t> </a:t>
            </a:r>
            <a:endParaRPr lang="zh-CN" altLang="zh-CN" sz="1500" dirty="0" smtClean="0"/>
          </a:p>
          <a:p>
            <a:pPr marL="273844" indent="-191691" eaLnBrk="1" hangingPunct="1">
              <a:defRPr/>
            </a:pPr>
            <a:r>
              <a:rPr lang="en-US" altLang="zh-CN" sz="1500" dirty="0" smtClean="0"/>
              <a:t>    // Array operations</a:t>
            </a:r>
            <a:r>
              <a:rPr lang="zh-CN" altLang="en-US" sz="1500" dirty="0" smtClean="0"/>
              <a:t>数组操作</a:t>
            </a:r>
            <a:endParaRPr lang="zh-CN" altLang="zh-CN" sz="1500" dirty="0" smtClean="0"/>
          </a:p>
          <a:p>
            <a:pPr marL="273844" indent="-191691" eaLnBrk="1" hangingPunct="1">
              <a:defRPr/>
            </a:pPr>
            <a:r>
              <a:rPr lang="en-US" altLang="zh-CN" sz="1500" dirty="0" smtClean="0">
                <a:solidFill>
                  <a:srgbClr val="FF0000"/>
                </a:solidFill>
              </a:rPr>
              <a:t>    Object[] toArray();</a:t>
            </a:r>
            <a:endParaRPr lang="zh-CN" altLang="zh-CN" sz="1500" dirty="0" smtClean="0">
              <a:solidFill>
                <a:srgbClr val="FF0000"/>
              </a:solidFill>
            </a:endParaRPr>
          </a:p>
          <a:p>
            <a:pPr marL="273844" indent="-191691" eaLnBrk="1" hangingPunct="1">
              <a:defRPr/>
            </a:pPr>
            <a:r>
              <a:rPr lang="en-US" altLang="zh-CN" sz="1500" dirty="0" smtClean="0">
                <a:solidFill>
                  <a:srgbClr val="FF0000"/>
                </a:solidFill>
              </a:rPr>
              <a:t>    </a:t>
            </a:r>
            <a:r>
              <a:rPr lang="fr-FR" altLang="zh-CN" sz="1500" dirty="0" smtClean="0">
                <a:solidFill>
                  <a:srgbClr val="FF0000"/>
                </a:solidFill>
              </a:rPr>
              <a:t>&lt;T&gt; T[] toArray(T[] a);</a:t>
            </a:r>
            <a:endParaRPr lang="zh-CN" altLang="zh-CN" sz="1500" dirty="0" smtClean="0">
              <a:solidFill>
                <a:srgbClr val="FF0000"/>
              </a:solidFill>
            </a:endParaRPr>
          </a:p>
          <a:p>
            <a:pPr marL="273844" indent="-191691" eaLnBrk="1" hangingPunct="1">
              <a:defRPr/>
            </a:pPr>
            <a:r>
              <a:rPr lang="en-US" altLang="zh-CN" sz="1500" dirty="0" smtClean="0"/>
              <a:t>}</a:t>
            </a:r>
            <a:endParaRPr lang="zh-CN" altLang="zh-CN" sz="1500" dirty="0" smtClean="0"/>
          </a:p>
          <a:p>
            <a:pPr marL="0" indent="0" eaLnBrk="1" hangingPunct="1">
              <a:spcBef>
                <a:spcPts val="0"/>
              </a:spcBef>
              <a:defRPr/>
            </a:pPr>
            <a:endParaRPr lang="zh-CN" altLang="en-US" sz="1400" dirty="0"/>
          </a:p>
        </p:txBody>
      </p:sp>
      <p:sp>
        <p:nvSpPr>
          <p:cNvPr id="7" name="灯片编号占位符 6"/>
          <p:cNvSpPr>
            <a:spLocks noGrp="1"/>
          </p:cNvSpPr>
          <p:nvPr>
            <p:ph type="sldNum" sz="quarter" idx="12"/>
          </p:nvPr>
        </p:nvSpPr>
        <p:spPr/>
        <p:txBody>
          <a:bodyPr/>
          <a:lstStyle/>
          <a:p>
            <a:pPr>
              <a:defRPr/>
            </a:pPr>
            <a:fld id="{C7E52AF0-8CF4-460E-9829-657E6C57806E}" type="slidenum">
              <a:rPr lang="zh-CN" altLang="en-US"/>
              <a:pPr>
                <a:defRPr/>
              </a:pPr>
              <a:t>50</a:t>
            </a:fld>
            <a:endParaRPr lang="zh-CN" altLang="en-US"/>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4650" name="Group 202"/>
          <p:cNvGraphicFramePr>
            <a:graphicFrameLocks noGrp="1"/>
          </p:cNvGraphicFramePr>
          <p:nvPr/>
        </p:nvGraphicFramePr>
        <p:xfrm>
          <a:off x="73025" y="90488"/>
          <a:ext cx="8963025" cy="6951663"/>
        </p:xfrm>
        <a:graphic>
          <a:graphicData uri="http://schemas.openxmlformats.org/drawingml/2006/table">
            <a:tbl>
              <a:tblPr/>
              <a:tblGrid>
                <a:gridCol w="3356229">
                  <a:extLst>
                    <a:ext uri="{9D8B030D-6E8A-4147-A177-3AD203B41FA5}">
                      <a16:colId xmlns:a16="http://schemas.microsoft.com/office/drawing/2014/main" val="20000"/>
                    </a:ext>
                  </a:extLst>
                </a:gridCol>
                <a:gridCol w="5606796">
                  <a:extLst>
                    <a:ext uri="{9D8B030D-6E8A-4147-A177-3AD203B41FA5}">
                      <a16:colId xmlns:a16="http://schemas.microsoft.com/office/drawing/2014/main" val="20001"/>
                    </a:ext>
                  </a:extLst>
                </a:gridCol>
              </a:tblGrid>
              <a:tr h="3069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方 法 名 称</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功 能 简 介</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06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add(E obj)</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将指定的对象添加到该集合中</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06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addAll(Collection&lt;? extends E&gt; col)</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将指定集合中的所有对象添加到该集合中</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20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remove(Object obj)</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将指定的对象从该集合中移除。返回值为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boolean</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型，如果存在指定的对象则返回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true</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，否则返回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false</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7337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removeAll(Collection&lt;?&gt; col)</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从该集合中移除同时包含在指定集合中的对象，与</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retainAll()</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方法正好相反。返回值为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boolean</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型，如果存在符合移除条件的对象则返回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true</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，否则返回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false</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7337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retainAll(Collection&lt;?&gt; col)</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仅保留该集合中同时包含在指定集合中的对象，与</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removeAll()</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方法正好相反。返回值为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boolean</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型，如果存在符合移除条件的对象则返回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true</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，否则返回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false</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520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contains(Object obj)</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用来查看在该集合中是否存在指定的对象。返回值为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boolean</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型，如果存在则返回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true</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，否则返回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false</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520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containsAll(Collection&lt;?&gt; col)</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用来查看在该集合中是否存在指定集合中的所有对象。返回值为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boolean</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型，如果存在则返回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true</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，否则返回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false</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520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isEmpty()</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用来查看该集合是否为空。返回值为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boolean</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型，如果在集合中未存放任何对象则返回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true</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，否则返回</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false</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520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size()</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用来获得该集合中存放对象的个数。返回值为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int</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型，为集合中存放对象的个数</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r h="306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clear()</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移除该集合中的所有对象，清空该集合</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0"/>
                  </a:ext>
                </a:extLst>
              </a:tr>
              <a:tr h="520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iterator()</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用来序列化该集合中的所有对象。返回值为</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Iterator&lt;E&gt;</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型，通过返回的</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Iterator&lt;E&gt;</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型实例可以遍历集合中的对象</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1"/>
                  </a:ext>
                </a:extLst>
              </a:tr>
              <a:tr h="306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toArray()</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用来获得一个包含所有对象的</a:t>
                      </a: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Object</a:t>
                      </a: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型数组</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2"/>
                  </a:ext>
                </a:extLst>
              </a:tr>
              <a:tr h="3069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toArray(T[] t)</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用来获得一个包含所有对象的指定类型的数组</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3"/>
                  </a:ext>
                </a:extLst>
              </a:tr>
              <a:tr h="520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equals(Object obj)</a:t>
                      </a:r>
                    </a:p>
                  </a:txBody>
                  <a:tcPr marL="17998" marR="17998" marT="46802" marB="468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用来查看指定的对象与该对象是否为同一个对象。返回值为</a:t>
                      </a:r>
                      <a:r>
                        <a:rPr kumimoji="0" lang="en-US" altLang="zh-CN" sz="1400" b="0" i="0" u="none" strike="noStrike" cap="none" normalizeH="0" baseline="0" dirty="0" err="1" smtClean="0">
                          <a:ln>
                            <a:noFill/>
                          </a:ln>
                          <a:solidFill>
                            <a:schemeClr val="tx1"/>
                          </a:solidFill>
                          <a:effectLst/>
                          <a:latin typeface="黑体" pitchFamily="49" charset="-122"/>
                          <a:ea typeface="黑体" pitchFamily="49" charset="-122"/>
                          <a:cs typeface="Times New Roman" pitchFamily="18" charset="0"/>
                        </a:rPr>
                        <a:t>boolean</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型，如果为同一个对象则返回</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true</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，否则返回</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false</a:t>
                      </a:r>
                    </a:p>
                  </a:txBody>
                  <a:tcPr marL="17998" marR="17998" marT="46802" marB="468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4"/>
                  </a:ext>
                </a:extLst>
              </a:tr>
            </a:tbl>
          </a:graphicData>
        </a:graphic>
      </p:graphicFrame>
      <p:sp>
        <p:nvSpPr>
          <p:cNvPr id="2" name="灯片编号占位符 1"/>
          <p:cNvSpPr>
            <a:spLocks noGrp="1"/>
          </p:cNvSpPr>
          <p:nvPr>
            <p:ph type="sldNum" sz="quarter" idx="12"/>
          </p:nvPr>
        </p:nvSpPr>
        <p:spPr/>
        <p:txBody>
          <a:bodyPr/>
          <a:lstStyle/>
          <a:p>
            <a:pPr>
              <a:defRPr/>
            </a:pPr>
            <a:fld id="{8035CBF1-BC21-43C4-8B1F-CC75117AB944}" type="slidenum">
              <a:rPr lang="en-US" altLang="zh-CN"/>
              <a:pPr>
                <a:defRPr/>
              </a:pPr>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44650"/>
                                        </p:tgtEl>
                                        <p:attrNameLst>
                                          <p:attrName>style.visibility</p:attrName>
                                        </p:attrNameLst>
                                      </p:cBhvr>
                                      <p:to>
                                        <p:strVal val="visible"/>
                                      </p:to>
                                    </p:set>
                                    <p:anim calcmode="lin" valueType="num">
                                      <p:cBhvr>
                                        <p:cTn id="7" dur="1000" fill="hold"/>
                                        <p:tgtEl>
                                          <p:spTgt spid="744650"/>
                                        </p:tgtEl>
                                        <p:attrNameLst>
                                          <p:attrName>ppt_x</p:attrName>
                                        </p:attrNameLst>
                                      </p:cBhvr>
                                      <p:tavLst>
                                        <p:tav tm="0">
                                          <p:val>
                                            <p:strVal val="#ppt_x-.2"/>
                                          </p:val>
                                        </p:tav>
                                        <p:tav tm="100000">
                                          <p:val>
                                            <p:strVal val="#ppt_x"/>
                                          </p:val>
                                        </p:tav>
                                      </p:tavLst>
                                    </p:anim>
                                    <p:anim calcmode="lin" valueType="num">
                                      <p:cBhvr>
                                        <p:cTn id="8" dur="1000" fill="hold"/>
                                        <p:tgtEl>
                                          <p:spTgt spid="7446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744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Sets contain no pair of elements e1 and e2 such that </a:t>
            </a:r>
            <a:r>
              <a:rPr lang="en-US" altLang="zh-CN" sz="2025" dirty="0" smtClean="0">
                <a:solidFill>
                  <a:srgbClr val="FF0000"/>
                </a:solidFill>
              </a:rPr>
              <a:t>e1.equals(e2)</a:t>
            </a:r>
            <a:r>
              <a:rPr lang="en-US" altLang="zh-CN" sz="2025" dirty="0" smtClean="0"/>
              <a:t>, and at most one null element.</a:t>
            </a: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6.2 Set Interface</a:t>
            </a:r>
            <a:endParaRPr lang="zh-CN" altLang="en-US" sz="3075" dirty="0"/>
          </a:p>
        </p:txBody>
      </p:sp>
      <p:sp>
        <p:nvSpPr>
          <p:cNvPr id="6" name="灯片编号占位符 5"/>
          <p:cNvSpPr>
            <a:spLocks noGrp="1"/>
          </p:cNvSpPr>
          <p:nvPr>
            <p:ph type="sldNum" sz="quarter" idx="12"/>
          </p:nvPr>
        </p:nvSpPr>
        <p:spPr/>
        <p:txBody>
          <a:bodyPr/>
          <a:lstStyle/>
          <a:p>
            <a:pPr>
              <a:defRPr/>
            </a:pPr>
            <a:fld id="{8C90E248-8E53-4FFC-B7F0-B073A7D85222}" type="slidenum">
              <a:rPr lang="zh-CN" altLang="en-US"/>
              <a:pPr>
                <a:defRPr/>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417513" y="733425"/>
            <a:ext cx="8229600" cy="6124575"/>
          </a:xfrm>
          <a:solidFill>
            <a:schemeClr val="bg1"/>
          </a:solidFill>
        </p:spPr>
        <p:txBody>
          <a:bodyPr/>
          <a:lstStyle/>
          <a:p>
            <a:pPr eaLnBrk="1" hangingPunct="1"/>
            <a:r>
              <a:rPr lang="en-US" altLang="zh-CN" sz="1400" smtClean="0"/>
              <a:t>public interface Set&lt;E&gt; extends Collection&lt;E&gt; {</a:t>
            </a:r>
            <a:endParaRPr lang="zh-CN" altLang="zh-CN" sz="1400" smtClean="0"/>
          </a:p>
          <a:p>
            <a:pPr eaLnBrk="1" hangingPunct="1"/>
            <a:r>
              <a:rPr lang="en-US" altLang="zh-CN" sz="1400" smtClean="0"/>
              <a:t> </a:t>
            </a:r>
            <a:endParaRPr lang="zh-CN" altLang="zh-CN" sz="1400" smtClean="0"/>
          </a:p>
          <a:p>
            <a:pPr eaLnBrk="1" hangingPunct="1"/>
            <a:r>
              <a:rPr lang="en-US" altLang="zh-CN" sz="1400" smtClean="0"/>
              <a:t>    // Basic operations</a:t>
            </a:r>
            <a:endParaRPr lang="zh-CN" altLang="zh-CN" sz="1400" smtClean="0"/>
          </a:p>
          <a:p>
            <a:pPr eaLnBrk="1" hangingPunct="1"/>
            <a:r>
              <a:rPr lang="en-US" altLang="zh-CN" sz="1400" smtClean="0"/>
              <a:t>    int size();</a:t>
            </a:r>
            <a:endParaRPr lang="zh-CN" altLang="zh-CN" sz="1400" smtClean="0"/>
          </a:p>
          <a:p>
            <a:pPr eaLnBrk="1" hangingPunct="1"/>
            <a:r>
              <a:rPr lang="en-US" altLang="zh-CN" sz="1400" smtClean="0"/>
              <a:t>    boolean isEmpty();</a:t>
            </a:r>
            <a:endParaRPr lang="zh-CN" altLang="zh-CN" sz="1400" smtClean="0"/>
          </a:p>
          <a:p>
            <a:pPr eaLnBrk="1" hangingPunct="1"/>
            <a:r>
              <a:rPr lang="en-US" altLang="zh-CN" sz="1400" smtClean="0"/>
              <a:t>    boolean contains(Object element);	// Returns true if this set contains the specified element</a:t>
            </a:r>
            <a:endParaRPr lang="zh-CN" altLang="zh-CN" sz="1400" smtClean="0"/>
          </a:p>
          <a:p>
            <a:pPr eaLnBrk="1" hangingPunct="1"/>
            <a:r>
              <a:rPr lang="en-US" altLang="zh-CN" sz="1400" smtClean="0"/>
              <a:t>    boolean add(E o);	// Adds the specified element to this set if it is not already present</a:t>
            </a:r>
            <a:endParaRPr lang="zh-CN" altLang="zh-CN" sz="1400" smtClean="0"/>
          </a:p>
          <a:p>
            <a:pPr eaLnBrk="1" hangingPunct="1"/>
            <a:r>
              <a:rPr lang="en-US" altLang="zh-CN" sz="1400" smtClean="0"/>
              <a:t>    boolean remove(Object o);	// Removes the specified element from this set if it is present</a:t>
            </a:r>
            <a:endParaRPr lang="zh-CN" altLang="zh-CN" sz="1400" smtClean="0"/>
          </a:p>
          <a:p>
            <a:pPr eaLnBrk="1" hangingPunct="1"/>
            <a:r>
              <a:rPr lang="en-US" altLang="zh-CN" sz="1400" smtClean="0"/>
              <a:t> </a:t>
            </a:r>
            <a:endParaRPr lang="zh-CN" altLang="zh-CN" sz="1400" smtClean="0"/>
          </a:p>
          <a:p>
            <a:pPr eaLnBrk="1" hangingPunct="1"/>
            <a:r>
              <a:rPr lang="en-US" altLang="zh-CN" sz="1400" smtClean="0"/>
              <a:t>    Iterator&lt;E&gt; iterator();</a:t>
            </a:r>
            <a:endParaRPr lang="zh-CN" altLang="zh-CN" sz="1400" smtClean="0"/>
          </a:p>
          <a:p>
            <a:pPr eaLnBrk="1" hangingPunct="1"/>
            <a:r>
              <a:rPr lang="en-US" altLang="zh-CN" sz="1400" smtClean="0"/>
              <a:t> </a:t>
            </a:r>
            <a:endParaRPr lang="zh-CN" altLang="zh-CN" sz="1400" smtClean="0"/>
          </a:p>
          <a:p>
            <a:pPr eaLnBrk="1" hangingPunct="1"/>
            <a:r>
              <a:rPr lang="en-US" altLang="zh-CN" sz="1400" smtClean="0"/>
              <a:t>    // Bulk operations</a:t>
            </a:r>
            <a:endParaRPr lang="zh-CN" altLang="zh-CN" sz="1400" smtClean="0"/>
          </a:p>
          <a:p>
            <a:pPr eaLnBrk="1" hangingPunct="1"/>
            <a:r>
              <a:rPr lang="en-US" altLang="zh-CN" sz="1400" smtClean="0"/>
              <a:t>    boolean addAll(Collection&lt;? extends E&gt; c);</a:t>
            </a:r>
            <a:endParaRPr lang="zh-CN" altLang="zh-CN" sz="1400" smtClean="0"/>
          </a:p>
          <a:p>
            <a:pPr eaLnBrk="1" hangingPunct="1"/>
            <a:r>
              <a:rPr lang="en-US" altLang="zh-CN" sz="1400" smtClean="0"/>
              <a:t>    boolean retainAll(Collection&lt;?&gt; c);</a:t>
            </a:r>
            <a:endParaRPr lang="zh-CN" altLang="zh-CN" sz="1400" smtClean="0"/>
          </a:p>
          <a:p>
            <a:pPr eaLnBrk="1" hangingPunct="1"/>
            <a:r>
              <a:rPr lang="en-US" altLang="zh-CN" sz="1400" smtClean="0"/>
              <a:t>    boolean containsAll(Collection&lt;?&gt; c);</a:t>
            </a:r>
            <a:endParaRPr lang="zh-CN" altLang="zh-CN" sz="1400" smtClean="0"/>
          </a:p>
          <a:p>
            <a:pPr eaLnBrk="1" hangingPunct="1"/>
            <a:r>
              <a:rPr lang="en-US" altLang="zh-CN" sz="1400" smtClean="0"/>
              <a:t>    boolean removeAll(Collection&lt;?&gt; c);</a:t>
            </a:r>
            <a:endParaRPr lang="zh-CN" altLang="zh-CN" sz="1400" smtClean="0"/>
          </a:p>
          <a:p>
            <a:pPr eaLnBrk="1" hangingPunct="1"/>
            <a:r>
              <a:rPr lang="en-US" altLang="zh-CN" sz="1400" smtClean="0"/>
              <a:t>    void clear(); </a:t>
            </a:r>
            <a:endParaRPr lang="zh-CN" altLang="zh-CN" sz="1400" smtClean="0"/>
          </a:p>
          <a:p>
            <a:pPr eaLnBrk="1" hangingPunct="1"/>
            <a:r>
              <a:rPr lang="en-US" altLang="zh-CN" sz="1400" smtClean="0"/>
              <a:t>    // Array Operations</a:t>
            </a:r>
            <a:endParaRPr lang="zh-CN" altLang="zh-CN" sz="1400" smtClean="0"/>
          </a:p>
          <a:p>
            <a:pPr eaLnBrk="1" hangingPunct="1"/>
            <a:r>
              <a:rPr lang="en-US" altLang="zh-CN" sz="1400" smtClean="0"/>
              <a:t>    Object[] toArray();</a:t>
            </a:r>
            <a:endParaRPr lang="zh-CN" altLang="zh-CN" sz="1400" smtClean="0"/>
          </a:p>
          <a:p>
            <a:pPr eaLnBrk="1" hangingPunct="1"/>
            <a:r>
              <a:rPr lang="en-US" altLang="zh-CN" sz="1400" smtClean="0"/>
              <a:t>    &lt;T&gt; T[] toArray(T[] a);</a:t>
            </a:r>
            <a:endParaRPr lang="zh-CN" altLang="zh-CN" sz="1400" smtClean="0"/>
          </a:p>
          <a:p>
            <a:pPr eaLnBrk="1" hangingPunct="1"/>
            <a:r>
              <a:rPr lang="en-US" altLang="zh-CN" sz="1400" smtClean="0"/>
              <a:t>}</a:t>
            </a:r>
            <a:endParaRPr lang="zh-CN" altLang="zh-CN" sz="1400" smtClean="0"/>
          </a:p>
          <a:p>
            <a:pPr eaLnBrk="1" hangingPunct="1"/>
            <a:endParaRPr lang="zh-CN" altLang="en-US" sz="1400" smtClean="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6.2 Set Interface</a:t>
            </a:r>
            <a:endParaRPr lang="zh-CN" altLang="en-US" sz="3075" dirty="0"/>
          </a:p>
        </p:txBody>
      </p:sp>
      <p:sp>
        <p:nvSpPr>
          <p:cNvPr id="7" name="灯片编号占位符 6"/>
          <p:cNvSpPr>
            <a:spLocks noGrp="1"/>
          </p:cNvSpPr>
          <p:nvPr>
            <p:ph type="sldNum" sz="quarter" idx="12"/>
          </p:nvPr>
        </p:nvSpPr>
        <p:spPr/>
        <p:txBody>
          <a:bodyPr/>
          <a:lstStyle/>
          <a:p>
            <a:pPr>
              <a:defRPr/>
            </a:pPr>
            <a:fld id="{DB506F77-BAD6-47F0-9BE5-B485FB46E5E9}" type="slidenum">
              <a:rPr lang="zh-CN" altLang="en-US"/>
              <a:pPr>
                <a:defRPr/>
              </a:pPr>
              <a:t>53</a:t>
            </a:fld>
            <a:endParaRPr lang="zh-CN" altLang="en-US"/>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There are two general-purpose Set implementations: </a:t>
            </a:r>
          </a:p>
          <a:p>
            <a:pPr marL="465535" lvl="1" eaLnBrk="1" hangingPunct="1">
              <a:spcBef>
                <a:spcPts val="244"/>
              </a:spcBef>
              <a:defRPr/>
            </a:pPr>
            <a:r>
              <a:rPr lang="en-US" altLang="zh-CN" sz="1725" dirty="0" smtClean="0"/>
              <a:t>HashSet </a:t>
            </a:r>
          </a:p>
          <a:p>
            <a:pPr marL="465535" lvl="1" eaLnBrk="1" hangingPunct="1">
              <a:spcBef>
                <a:spcPts val="244"/>
              </a:spcBef>
              <a:defRPr/>
            </a:pPr>
            <a:r>
              <a:rPr lang="en-US" altLang="zh-CN" sz="1725" dirty="0" smtClean="0"/>
              <a:t>TreeSet</a:t>
            </a:r>
            <a:endParaRPr lang="zh-CN" altLang="en-US" sz="1725" dirty="0"/>
          </a:p>
        </p:txBody>
      </p:sp>
      <p:sp>
        <p:nvSpPr>
          <p:cNvPr id="2" name="标题 1"/>
          <p:cNvSpPr>
            <a:spLocks noGrp="1"/>
          </p:cNvSpPr>
          <p:nvPr>
            <p:ph type="title"/>
          </p:nvPr>
        </p:nvSpPr>
        <p:spPr/>
        <p:txBody>
          <a:bodyPr/>
          <a:lstStyle/>
          <a:p>
            <a:pPr eaLnBrk="1" hangingPunct="1">
              <a:defRPr/>
            </a:pPr>
            <a:r>
              <a:rPr lang="en-US" altLang="zh-CN" sz="3075" dirty="0" smtClean="0"/>
              <a:t>6.2 Set Interface</a:t>
            </a:r>
            <a:endParaRPr lang="zh-CN" altLang="en-US" sz="3075" dirty="0"/>
          </a:p>
        </p:txBody>
      </p:sp>
      <p:sp>
        <p:nvSpPr>
          <p:cNvPr id="6" name="灯片编号占位符 5"/>
          <p:cNvSpPr>
            <a:spLocks noGrp="1"/>
          </p:cNvSpPr>
          <p:nvPr>
            <p:ph type="sldNum" sz="quarter" idx="12"/>
          </p:nvPr>
        </p:nvSpPr>
        <p:spPr/>
        <p:txBody>
          <a:bodyPr/>
          <a:lstStyle/>
          <a:p>
            <a:pPr>
              <a:defRPr/>
            </a:pPr>
            <a:fld id="{CA88512E-212D-4AD7-93A6-5207D8E0B088}" type="slidenum">
              <a:rPr lang="zh-CN" altLang="en-US"/>
              <a:pPr>
                <a:defRPr/>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481013" y="796925"/>
            <a:ext cx="8229600" cy="5976938"/>
          </a:xfrm>
          <a:solidFill>
            <a:schemeClr val="bg1"/>
          </a:solidFill>
        </p:spPr>
        <p:txBody>
          <a:bodyPr/>
          <a:lstStyle/>
          <a:p>
            <a:pPr eaLnBrk="1" hangingPunct="1"/>
            <a:r>
              <a:rPr lang="fr-FR" altLang="zh-CN" sz="1600" dirty="0" smtClean="0"/>
              <a:t>import java.util.Set;</a:t>
            </a:r>
            <a:endParaRPr lang="zh-CN" altLang="zh-CN" sz="1600" dirty="0" smtClean="0"/>
          </a:p>
          <a:p>
            <a:pPr eaLnBrk="1" hangingPunct="1"/>
            <a:r>
              <a:rPr lang="fr-FR" altLang="zh-CN" sz="1600" dirty="0" smtClean="0"/>
              <a:t>import java.util.HashSet;</a:t>
            </a:r>
            <a:endParaRPr lang="zh-CN" altLang="zh-CN" sz="1600" dirty="0" smtClean="0"/>
          </a:p>
          <a:p>
            <a:pPr eaLnBrk="1" hangingPunct="1"/>
            <a:r>
              <a:rPr lang="fr-FR" altLang="zh-CN" sz="1600" dirty="0" smtClean="0"/>
              <a:t>import java.util.Iterator;</a:t>
            </a:r>
            <a:endParaRPr lang="zh-CN" altLang="zh-CN" sz="1600" dirty="0" smtClean="0"/>
          </a:p>
          <a:p>
            <a:pPr eaLnBrk="1" hangingPunct="1"/>
            <a:r>
              <a:rPr lang="fr-FR" altLang="zh-CN" sz="1600" dirty="0" smtClean="0"/>
              <a:t> </a:t>
            </a:r>
            <a:endParaRPr lang="zh-CN" altLang="zh-CN" sz="1600" dirty="0" smtClean="0"/>
          </a:p>
          <a:p>
            <a:pPr eaLnBrk="1" hangingPunct="1"/>
            <a:r>
              <a:rPr lang="fr-FR" altLang="zh-CN" sz="1600" dirty="0" smtClean="0"/>
              <a:t>public class SetTest {</a:t>
            </a:r>
            <a:endParaRPr lang="zh-CN" altLang="zh-CN" sz="1600" dirty="0" smtClean="0"/>
          </a:p>
          <a:p>
            <a:pPr eaLnBrk="1" hangingPunct="1"/>
            <a:r>
              <a:rPr lang="fr-FR" altLang="zh-CN" sz="1600" dirty="0" smtClean="0"/>
              <a:t>	public static void main(String[] args) {</a:t>
            </a:r>
            <a:endParaRPr lang="zh-CN" altLang="zh-CN" sz="1600" dirty="0" smtClean="0"/>
          </a:p>
          <a:p>
            <a:pPr eaLnBrk="1" hangingPunct="1"/>
            <a:r>
              <a:rPr lang="fr-FR" altLang="zh-CN" sz="1600" dirty="0" smtClean="0"/>
              <a:t>		Set&lt;String&gt; h = new HashSet&lt;String&gt;();</a:t>
            </a:r>
            <a:endParaRPr lang="zh-CN" altLang="zh-CN" sz="1600" dirty="0" smtClean="0"/>
          </a:p>
          <a:p>
            <a:pPr eaLnBrk="1" hangingPunct="1"/>
            <a:r>
              <a:rPr lang="fr-FR" altLang="zh-CN" sz="1600" dirty="0" smtClean="0"/>
              <a:t>		System.out.println("Is the set empty? " + h.isEmpty());</a:t>
            </a:r>
            <a:endParaRPr lang="zh-CN" altLang="zh-CN" sz="1600" dirty="0" smtClean="0"/>
          </a:p>
          <a:p>
            <a:pPr eaLnBrk="1" hangingPunct="1"/>
            <a:r>
              <a:rPr lang="fr-FR" altLang="zh-CN" sz="1600" dirty="0" smtClean="0"/>
              <a:t>		h.add("A");</a:t>
            </a:r>
            <a:endParaRPr lang="zh-CN" altLang="zh-CN" sz="1600" dirty="0" smtClean="0"/>
          </a:p>
          <a:p>
            <a:pPr eaLnBrk="1" hangingPunct="1"/>
            <a:r>
              <a:rPr lang="fr-FR" altLang="zh-CN" sz="1600" dirty="0" smtClean="0"/>
              <a:t>		</a:t>
            </a:r>
            <a:r>
              <a:rPr lang="fr-FR" altLang="zh-CN" sz="1600" dirty="0" smtClean="0">
                <a:solidFill>
                  <a:srgbClr val="00B050"/>
                </a:solidFill>
              </a:rPr>
              <a:t>h.add("B");</a:t>
            </a:r>
            <a:endParaRPr lang="zh-CN" altLang="zh-CN" sz="1600" dirty="0" smtClean="0">
              <a:solidFill>
                <a:srgbClr val="00B050"/>
              </a:solidFill>
            </a:endParaRPr>
          </a:p>
          <a:p>
            <a:pPr eaLnBrk="1" hangingPunct="1"/>
            <a:r>
              <a:rPr lang="fr-FR" altLang="zh-CN" sz="1600" dirty="0" smtClean="0"/>
              <a:t>		h.add("C");</a:t>
            </a:r>
            <a:endParaRPr lang="zh-CN" altLang="zh-CN" sz="1600" dirty="0" smtClean="0"/>
          </a:p>
          <a:p>
            <a:pPr eaLnBrk="1" hangingPunct="1"/>
            <a:r>
              <a:rPr lang="fr-FR" altLang="zh-CN" sz="1600" dirty="0" smtClean="0"/>
              <a:t>		h.add("D");</a:t>
            </a:r>
            <a:endParaRPr lang="zh-CN" altLang="zh-CN" sz="1600" dirty="0" smtClean="0"/>
          </a:p>
          <a:p>
            <a:pPr eaLnBrk="1" hangingPunct="1"/>
            <a:r>
              <a:rPr lang="fr-FR" altLang="zh-CN" sz="1600" dirty="0" smtClean="0"/>
              <a:t>		h.add("E");</a:t>
            </a:r>
            <a:endParaRPr lang="zh-CN" altLang="zh-CN" sz="1600" dirty="0" smtClean="0"/>
          </a:p>
          <a:p>
            <a:pPr eaLnBrk="1" hangingPunct="1"/>
            <a:r>
              <a:rPr lang="fr-FR" altLang="zh-CN" sz="1600" dirty="0" smtClean="0"/>
              <a:t>		</a:t>
            </a:r>
            <a:r>
              <a:rPr lang="fr-FR" altLang="zh-CN" sz="1600" dirty="0" smtClean="0">
                <a:solidFill>
                  <a:srgbClr val="FF0000"/>
                </a:solidFill>
              </a:rPr>
              <a:t>h.add(null);</a:t>
            </a:r>
            <a:endParaRPr lang="zh-CN" altLang="zh-CN" sz="1600" dirty="0" smtClean="0">
              <a:solidFill>
                <a:srgbClr val="FF0000"/>
              </a:solidFill>
            </a:endParaRPr>
          </a:p>
          <a:p>
            <a:pPr eaLnBrk="1" hangingPunct="1"/>
            <a:r>
              <a:rPr lang="fr-FR" altLang="zh-CN" sz="1600" dirty="0" smtClean="0"/>
              <a:t>		</a:t>
            </a:r>
            <a:r>
              <a:rPr lang="fr-FR" altLang="zh-CN" sz="1600" dirty="0" smtClean="0">
                <a:solidFill>
                  <a:srgbClr val="00B050"/>
                </a:solidFill>
              </a:rPr>
              <a:t>h.add("B");</a:t>
            </a:r>
            <a:endParaRPr lang="zh-CN" altLang="zh-CN" sz="1600" dirty="0" smtClean="0">
              <a:solidFill>
                <a:srgbClr val="00B050"/>
              </a:solidFill>
            </a:endParaRPr>
          </a:p>
          <a:p>
            <a:pPr eaLnBrk="1" hangingPunct="1"/>
            <a:r>
              <a:rPr lang="fr-FR" altLang="zh-CN" sz="1600" dirty="0" smtClean="0"/>
              <a:t>		</a:t>
            </a:r>
            <a:r>
              <a:rPr lang="fr-FR" altLang="zh-CN" sz="1600" dirty="0" smtClean="0">
                <a:solidFill>
                  <a:srgbClr val="FF0000"/>
                </a:solidFill>
              </a:rPr>
              <a:t>h.add(null);</a:t>
            </a:r>
            <a:endParaRPr lang="zh-CN" altLang="zh-CN" sz="1600" dirty="0" smtClean="0">
              <a:solidFill>
                <a:srgbClr val="FF0000"/>
              </a:solidFill>
            </a:endParaRPr>
          </a:p>
          <a:p>
            <a:pPr eaLnBrk="1" hangingPunct="1"/>
            <a:r>
              <a:rPr lang="fr-FR" altLang="zh-CN" sz="1600" dirty="0" smtClean="0"/>
              <a:t>		System.out.println("The number of elements in the set</a:t>
            </a:r>
            <a:r>
              <a:rPr lang="zh-CN" altLang="zh-CN" sz="1600" dirty="0" smtClean="0"/>
              <a:t>：</a:t>
            </a:r>
            <a:r>
              <a:rPr lang="fr-FR" altLang="zh-CN" sz="1600" dirty="0" smtClean="0"/>
              <a:t>" + h.size());</a:t>
            </a:r>
            <a:endParaRPr lang="zh-CN" altLang="zh-CN" sz="1600" dirty="0" smtClean="0"/>
          </a:p>
          <a:p>
            <a:pPr eaLnBrk="1" hangingPunct="1"/>
            <a:r>
              <a:rPr lang="fr-FR" altLang="zh-CN" sz="1600" dirty="0" smtClean="0"/>
              <a:t>		System.out.println(h);</a:t>
            </a:r>
            <a:endParaRPr lang="zh-CN" altLang="zh-CN" sz="1600" dirty="0" smtClean="0"/>
          </a:p>
          <a:p>
            <a:pPr eaLnBrk="1" hangingPunct="1"/>
            <a:r>
              <a:rPr lang="fr-FR" altLang="zh-CN" sz="1600" dirty="0" smtClean="0"/>
              <a:t>		System.out.println("Does the set contain null? " + h.contains(null));</a:t>
            </a:r>
            <a:endParaRPr lang="zh-CN" altLang="en-US" sz="1600" dirty="0" smtClean="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6.2 Set Interface</a:t>
            </a:r>
            <a:endParaRPr lang="zh-CN" altLang="en-US" sz="3075" dirty="0"/>
          </a:p>
        </p:txBody>
      </p:sp>
      <p:sp>
        <p:nvSpPr>
          <p:cNvPr id="7" name="灯片编号占位符 6"/>
          <p:cNvSpPr>
            <a:spLocks noGrp="1"/>
          </p:cNvSpPr>
          <p:nvPr>
            <p:ph type="sldNum" sz="quarter" idx="12"/>
          </p:nvPr>
        </p:nvSpPr>
        <p:spPr/>
        <p:txBody>
          <a:bodyPr/>
          <a:lstStyle/>
          <a:p>
            <a:pPr>
              <a:defRPr/>
            </a:pPr>
            <a:fld id="{87AB5C0A-3101-47A4-BB1C-58953E554413}" type="slidenum">
              <a:rPr lang="zh-CN" altLang="en-US"/>
              <a:pPr>
                <a:defRPr/>
              </a:pPr>
              <a:t>55</a:t>
            </a:fld>
            <a:endParaRPr lang="zh-CN" altLang="en-US"/>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438" y="890588"/>
            <a:ext cx="8488362" cy="5967412"/>
          </a:xfrm>
          <a:solidFill>
            <a:schemeClr val="bg1"/>
          </a:solidFill>
        </p:spPr>
        <p:txBody>
          <a:bodyPr>
            <a:normAutofit fontScale="55000" lnSpcReduction="20000"/>
          </a:bodyPr>
          <a:lstStyle/>
          <a:p>
            <a:pPr marL="273844" indent="-191691" eaLnBrk="1" hangingPunct="1">
              <a:defRPr/>
            </a:pPr>
            <a:r>
              <a:rPr lang="fr-FR" altLang="zh-CN" sz="2900" dirty="0" smtClean="0"/>
              <a:t>		// The element removed is determined via the equals() method of the element.</a:t>
            </a:r>
            <a:endParaRPr lang="zh-CN" altLang="zh-CN" sz="2900" dirty="0" smtClean="0"/>
          </a:p>
          <a:p>
            <a:pPr marL="273844" indent="-191691" eaLnBrk="1" hangingPunct="1">
              <a:defRPr/>
            </a:pPr>
            <a:r>
              <a:rPr lang="fr-FR" altLang="zh-CN" sz="2900" dirty="0" smtClean="0"/>
              <a:t>		// If the element is found, the element is removed and true is returned. If not found, false is returned.</a:t>
            </a:r>
            <a:endParaRPr lang="zh-CN" altLang="zh-CN" sz="2900" dirty="0" smtClean="0"/>
          </a:p>
          <a:p>
            <a:pPr marL="273844" indent="-191691" eaLnBrk="1" hangingPunct="1">
              <a:defRPr/>
            </a:pPr>
            <a:r>
              <a:rPr lang="fr-FR" altLang="zh-CN" sz="2900" dirty="0" smtClean="0"/>
              <a:t>		System.out.println("Is null removed? " + h.remove(null));</a:t>
            </a:r>
            <a:endParaRPr lang="zh-CN" altLang="zh-CN" sz="2900" dirty="0" smtClean="0"/>
          </a:p>
          <a:p>
            <a:pPr marL="273844" indent="-191691" eaLnBrk="1" hangingPunct="1">
              <a:defRPr/>
            </a:pPr>
            <a:r>
              <a:rPr lang="fr-FR" altLang="zh-CN" sz="2900" dirty="0" smtClean="0"/>
              <a:t>		System.out.println(h);</a:t>
            </a:r>
            <a:endParaRPr lang="zh-CN" altLang="zh-CN" sz="2900" dirty="0" smtClean="0"/>
          </a:p>
          <a:p>
            <a:pPr marL="273844" indent="-191691" eaLnBrk="1" hangingPunct="1">
              <a:defRPr/>
            </a:pPr>
            <a:r>
              <a:rPr lang="fr-FR" altLang="zh-CN" sz="2900" dirty="0" smtClean="0"/>
              <a:t> </a:t>
            </a:r>
            <a:endParaRPr lang="zh-CN" altLang="zh-CN" sz="2900" dirty="0" smtClean="0"/>
          </a:p>
          <a:p>
            <a:pPr marL="273844" indent="-191691" eaLnBrk="1" hangingPunct="1">
              <a:defRPr/>
            </a:pPr>
            <a:r>
              <a:rPr lang="fr-FR" altLang="zh-CN" sz="2900" dirty="0" smtClean="0"/>
              <a:t>		// Traversal by an iterator</a:t>
            </a:r>
            <a:endParaRPr lang="zh-CN" altLang="zh-CN" sz="2900" dirty="0" smtClean="0"/>
          </a:p>
          <a:p>
            <a:pPr marL="273844" indent="-191691" eaLnBrk="1" hangingPunct="1">
              <a:defRPr/>
            </a:pPr>
            <a:r>
              <a:rPr lang="fr-FR" altLang="zh-CN" sz="2900" dirty="0" smtClean="0"/>
              <a:t>		</a:t>
            </a:r>
            <a:r>
              <a:rPr lang="fr-FR" altLang="zh-CN" sz="2900" dirty="0" smtClean="0">
                <a:solidFill>
                  <a:srgbClr val="C00000"/>
                </a:solidFill>
              </a:rPr>
              <a:t>Iterator&lt;String&gt; iter = h.iterator();</a:t>
            </a:r>
            <a:endParaRPr lang="zh-CN" altLang="zh-CN" sz="2900" dirty="0" smtClean="0">
              <a:solidFill>
                <a:srgbClr val="C00000"/>
              </a:solidFill>
            </a:endParaRPr>
          </a:p>
          <a:p>
            <a:pPr marL="273844" indent="-191691" eaLnBrk="1" hangingPunct="1">
              <a:defRPr/>
            </a:pPr>
            <a:r>
              <a:rPr lang="fr-FR" altLang="zh-CN" sz="2900" dirty="0" smtClean="0">
                <a:solidFill>
                  <a:srgbClr val="C00000"/>
                </a:solidFill>
              </a:rPr>
              <a:t>		while (iter.hasNext()) {</a:t>
            </a:r>
            <a:endParaRPr lang="zh-CN" altLang="zh-CN" sz="2900" dirty="0" smtClean="0">
              <a:solidFill>
                <a:srgbClr val="C00000"/>
              </a:solidFill>
            </a:endParaRPr>
          </a:p>
          <a:p>
            <a:pPr marL="273844" indent="-191691" eaLnBrk="1" hangingPunct="1">
              <a:defRPr/>
            </a:pPr>
            <a:r>
              <a:rPr lang="fr-FR" altLang="zh-CN" sz="2900" dirty="0" smtClean="0">
                <a:solidFill>
                  <a:srgbClr val="C00000"/>
                </a:solidFill>
              </a:rPr>
              <a:t>			System.out.print(iter.next());</a:t>
            </a:r>
            <a:endParaRPr lang="zh-CN" altLang="zh-CN" sz="2900" dirty="0" smtClean="0">
              <a:solidFill>
                <a:srgbClr val="C00000"/>
              </a:solidFill>
            </a:endParaRPr>
          </a:p>
          <a:p>
            <a:pPr marL="273844" indent="-191691" eaLnBrk="1" hangingPunct="1">
              <a:defRPr/>
            </a:pPr>
            <a:r>
              <a:rPr lang="fr-FR" altLang="zh-CN" sz="2900" dirty="0" smtClean="0">
                <a:solidFill>
                  <a:srgbClr val="C00000"/>
                </a:solidFill>
              </a:rPr>
              <a:t>		}</a:t>
            </a:r>
            <a:endParaRPr lang="zh-CN" altLang="zh-CN" sz="2900" dirty="0" smtClean="0">
              <a:solidFill>
                <a:srgbClr val="C00000"/>
              </a:solidFill>
            </a:endParaRPr>
          </a:p>
          <a:p>
            <a:pPr marL="273844" indent="-191691" eaLnBrk="1" hangingPunct="1">
              <a:defRPr/>
            </a:pPr>
            <a:r>
              <a:rPr lang="fr-FR" altLang="zh-CN" sz="2900" dirty="0" smtClean="0"/>
              <a:t>		System.out.println();</a:t>
            </a:r>
            <a:endParaRPr lang="zh-CN" altLang="zh-CN" sz="2900" dirty="0" smtClean="0"/>
          </a:p>
          <a:p>
            <a:pPr marL="273844" indent="-191691" eaLnBrk="1" hangingPunct="1">
              <a:defRPr/>
            </a:pPr>
            <a:r>
              <a:rPr lang="fr-FR" altLang="zh-CN" sz="2900" dirty="0" smtClean="0"/>
              <a:t>		// Traversal by enhanced for loop</a:t>
            </a:r>
            <a:endParaRPr lang="zh-CN" altLang="zh-CN" sz="2900" dirty="0" smtClean="0"/>
          </a:p>
          <a:p>
            <a:pPr marL="273844" indent="-191691" eaLnBrk="1" hangingPunct="1">
              <a:defRPr/>
            </a:pPr>
            <a:r>
              <a:rPr lang="fr-FR" altLang="zh-CN" sz="2900" dirty="0" smtClean="0">
                <a:solidFill>
                  <a:srgbClr val="C00000"/>
                </a:solidFill>
              </a:rPr>
              <a:t>		for (String e : h) {</a:t>
            </a:r>
            <a:endParaRPr lang="zh-CN" altLang="zh-CN" sz="2900" dirty="0" smtClean="0">
              <a:solidFill>
                <a:srgbClr val="C00000"/>
              </a:solidFill>
            </a:endParaRPr>
          </a:p>
          <a:p>
            <a:pPr marL="273844" indent="-191691" eaLnBrk="1" hangingPunct="1">
              <a:defRPr/>
            </a:pPr>
            <a:r>
              <a:rPr lang="fr-FR" altLang="zh-CN" sz="2900" dirty="0" smtClean="0">
                <a:solidFill>
                  <a:srgbClr val="C00000"/>
                </a:solidFill>
              </a:rPr>
              <a:t>			System.out.print(e);</a:t>
            </a:r>
            <a:endParaRPr lang="zh-CN" altLang="zh-CN" sz="2900" dirty="0" smtClean="0">
              <a:solidFill>
                <a:srgbClr val="C00000"/>
              </a:solidFill>
            </a:endParaRPr>
          </a:p>
          <a:p>
            <a:pPr marL="273844" indent="-191691" eaLnBrk="1" hangingPunct="1">
              <a:defRPr/>
            </a:pPr>
            <a:r>
              <a:rPr lang="fr-FR" altLang="zh-CN" sz="2900" dirty="0" smtClean="0">
                <a:solidFill>
                  <a:srgbClr val="C00000"/>
                </a:solidFill>
              </a:rPr>
              <a:t>		}</a:t>
            </a:r>
            <a:endParaRPr lang="zh-CN" altLang="zh-CN" sz="2900" dirty="0" smtClean="0">
              <a:solidFill>
                <a:srgbClr val="C00000"/>
              </a:solidFill>
            </a:endParaRPr>
          </a:p>
          <a:p>
            <a:pPr marL="273844" indent="-191691" eaLnBrk="1" hangingPunct="1">
              <a:defRPr/>
            </a:pPr>
            <a:r>
              <a:rPr lang="fr-FR" altLang="zh-CN" sz="2900" dirty="0" smtClean="0"/>
              <a:t>		System.out.println();</a:t>
            </a:r>
            <a:endParaRPr lang="zh-CN" altLang="zh-CN" sz="2900" dirty="0" smtClean="0"/>
          </a:p>
          <a:p>
            <a:pPr marL="273844" indent="-191691" eaLnBrk="1" hangingPunct="1">
              <a:defRPr/>
            </a:pPr>
            <a:r>
              <a:rPr lang="fr-FR" altLang="zh-CN" sz="2900" dirty="0" smtClean="0"/>
              <a:t> </a:t>
            </a:r>
            <a:endParaRPr lang="zh-CN" altLang="zh-CN" sz="2900" dirty="0" smtClean="0"/>
          </a:p>
          <a:p>
            <a:pPr marL="273844" indent="-191691" eaLnBrk="1" hangingPunct="1">
              <a:defRPr/>
            </a:pPr>
            <a:r>
              <a:rPr lang="fr-FR" altLang="zh-CN" sz="2900" dirty="0" smtClean="0"/>
              <a:t>		// Removing all elements</a:t>
            </a:r>
            <a:endParaRPr lang="zh-CN" altLang="zh-CN" sz="2900" dirty="0" smtClean="0"/>
          </a:p>
          <a:p>
            <a:pPr marL="273844" indent="-191691" eaLnBrk="1" hangingPunct="1">
              <a:defRPr/>
            </a:pPr>
            <a:r>
              <a:rPr lang="fr-FR" altLang="zh-CN" sz="2900" dirty="0" smtClean="0"/>
              <a:t>		h.clear();</a:t>
            </a:r>
            <a:endParaRPr lang="zh-CN" altLang="zh-CN" sz="2900" dirty="0" smtClean="0"/>
          </a:p>
          <a:p>
            <a:pPr marL="273844" indent="-191691" eaLnBrk="1" hangingPunct="1">
              <a:defRPr/>
            </a:pPr>
            <a:r>
              <a:rPr lang="fr-FR" altLang="zh-CN" sz="2900" dirty="0" smtClean="0"/>
              <a:t>		System.out.println("Is the set cleared? " + h.isEmpty());</a:t>
            </a:r>
            <a:endParaRPr lang="zh-CN" altLang="zh-CN" sz="2900" dirty="0" smtClean="0"/>
          </a:p>
          <a:p>
            <a:pPr marL="273844" indent="-191691" eaLnBrk="1" hangingPunct="1">
              <a:defRPr/>
            </a:pPr>
            <a:r>
              <a:rPr lang="fr-FR" altLang="zh-CN" sz="2900" dirty="0" smtClean="0"/>
              <a:t>	}</a:t>
            </a:r>
            <a:endParaRPr lang="zh-CN" altLang="zh-CN" sz="2900" dirty="0" smtClean="0"/>
          </a:p>
          <a:p>
            <a:pPr marL="273844" indent="-191691" eaLnBrk="1" hangingPunct="1">
              <a:defRPr/>
            </a:pPr>
            <a:r>
              <a:rPr lang="fr-FR" altLang="zh-CN" sz="2900" dirty="0" smtClean="0"/>
              <a:t>}</a:t>
            </a:r>
            <a:endParaRPr lang="zh-CN" altLang="zh-CN" sz="2900" dirty="0" smtClean="0"/>
          </a:p>
          <a:p>
            <a:pPr marL="273844" indent="-191691" eaLnBrk="1" hangingPunct="1">
              <a:defRPr/>
            </a:pPr>
            <a:endParaRPr lang="zh-CN" altLang="en-US" sz="2025" dirty="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6.2 Set Interface</a:t>
            </a:r>
            <a:endParaRPr lang="zh-CN" altLang="en-US" sz="3075" dirty="0"/>
          </a:p>
        </p:txBody>
      </p:sp>
      <p:sp>
        <p:nvSpPr>
          <p:cNvPr id="7" name="灯片编号占位符 6"/>
          <p:cNvSpPr>
            <a:spLocks noGrp="1"/>
          </p:cNvSpPr>
          <p:nvPr>
            <p:ph type="sldNum" sz="quarter" idx="12"/>
          </p:nvPr>
        </p:nvSpPr>
        <p:spPr/>
        <p:txBody>
          <a:bodyPr/>
          <a:lstStyle/>
          <a:p>
            <a:pPr>
              <a:defRPr/>
            </a:pPr>
            <a:fld id="{F0AA56C7-D470-4B3E-AA03-C70B22AFE5FE}" type="slidenum">
              <a:rPr lang="zh-CN" altLang="en-US"/>
              <a:pPr>
                <a:defRPr/>
              </a:pPr>
              <a:t>56</a:t>
            </a:fld>
            <a:endParaRPr lang="zh-CN" altLang="en-US"/>
          </a:p>
        </p:txBody>
      </p:sp>
      <p:sp>
        <p:nvSpPr>
          <p:cNvPr id="4" name="内容占位符 3"/>
          <p:cNvSpPr>
            <a:spLocks noGrp="1"/>
          </p:cNvSpPr>
          <p:nvPr>
            <p:ph sz="half" idx="4294967295"/>
          </p:nvPr>
        </p:nvSpPr>
        <p:spPr>
          <a:xfrm>
            <a:off x="5792788" y="2389188"/>
            <a:ext cx="3708400" cy="2520950"/>
          </a:xfrm>
          <a:solidFill>
            <a:schemeClr val="bg2"/>
          </a:solidFill>
        </p:spPr>
        <p:txBody>
          <a:bodyPr>
            <a:normAutofit fontScale="70000" lnSpcReduction="20000"/>
          </a:bodyPr>
          <a:lstStyle/>
          <a:p>
            <a:pPr marL="273844" indent="-191691" eaLnBrk="1" hangingPunct="1">
              <a:defRPr/>
            </a:pPr>
            <a:r>
              <a:rPr lang="en-US" altLang="zh-CN" sz="2025" dirty="0" smtClean="0"/>
              <a:t>The output is:</a:t>
            </a:r>
            <a:endParaRPr lang="zh-CN" altLang="zh-CN" sz="2025" dirty="0" smtClean="0"/>
          </a:p>
          <a:p>
            <a:pPr marL="273844" indent="-191691" eaLnBrk="1" hangingPunct="1">
              <a:defRPr/>
            </a:pPr>
            <a:r>
              <a:rPr lang="en-US" altLang="zh-CN" sz="2025" dirty="0" smtClean="0"/>
              <a:t>Is the set empty? true</a:t>
            </a:r>
            <a:endParaRPr lang="zh-CN" altLang="zh-CN" sz="2025" dirty="0" smtClean="0"/>
          </a:p>
          <a:p>
            <a:pPr marL="273844" indent="-191691" eaLnBrk="1" hangingPunct="1">
              <a:defRPr/>
            </a:pPr>
            <a:r>
              <a:rPr lang="en-US" altLang="zh-CN" sz="2025" dirty="0" smtClean="0"/>
              <a:t>The number of elements in the set</a:t>
            </a:r>
            <a:r>
              <a:rPr lang="zh-CN" altLang="zh-CN" sz="2025" dirty="0" smtClean="0"/>
              <a:t>：</a:t>
            </a:r>
            <a:r>
              <a:rPr lang="en-US" altLang="zh-CN" sz="2025" dirty="0" smtClean="0"/>
              <a:t>6</a:t>
            </a:r>
            <a:endParaRPr lang="zh-CN" altLang="zh-CN" sz="2025" dirty="0" smtClean="0"/>
          </a:p>
          <a:p>
            <a:pPr marL="273844" indent="-191691" eaLnBrk="1" hangingPunct="1">
              <a:defRPr/>
            </a:pPr>
            <a:r>
              <a:rPr lang="en-US" altLang="zh-CN" sz="2025" dirty="0" smtClean="0"/>
              <a:t>[null, D, E, A, B, C]</a:t>
            </a:r>
            <a:endParaRPr lang="zh-CN" altLang="zh-CN" sz="2025" dirty="0" smtClean="0"/>
          </a:p>
          <a:p>
            <a:pPr marL="273844" indent="-191691" eaLnBrk="1" hangingPunct="1">
              <a:defRPr/>
            </a:pPr>
            <a:r>
              <a:rPr lang="en-US" altLang="zh-CN" sz="2025" dirty="0" smtClean="0"/>
              <a:t>Does the set contain null? true</a:t>
            </a:r>
            <a:endParaRPr lang="zh-CN" altLang="zh-CN" sz="2025" dirty="0" smtClean="0"/>
          </a:p>
          <a:p>
            <a:pPr marL="273844" indent="-191691" eaLnBrk="1" hangingPunct="1">
              <a:defRPr/>
            </a:pPr>
            <a:r>
              <a:rPr lang="en-US" altLang="zh-CN" sz="2025" dirty="0" smtClean="0"/>
              <a:t>Is null removed? true</a:t>
            </a:r>
            <a:endParaRPr lang="zh-CN" altLang="zh-CN" sz="2025" dirty="0" smtClean="0"/>
          </a:p>
          <a:p>
            <a:pPr marL="273844" indent="-191691" eaLnBrk="1" hangingPunct="1">
              <a:defRPr/>
            </a:pPr>
            <a:r>
              <a:rPr lang="en-US" altLang="zh-CN" sz="2025" dirty="0" smtClean="0"/>
              <a:t>[D, E, A, B, C]</a:t>
            </a:r>
            <a:endParaRPr lang="zh-CN" altLang="zh-CN" sz="2025" dirty="0" smtClean="0"/>
          </a:p>
          <a:p>
            <a:pPr marL="273844" indent="-191691" eaLnBrk="1" hangingPunct="1">
              <a:defRPr/>
            </a:pPr>
            <a:r>
              <a:rPr lang="en-US" altLang="zh-CN" sz="2025" dirty="0" err="1" smtClean="0"/>
              <a:t>DEABC</a:t>
            </a:r>
            <a:endParaRPr lang="zh-CN" altLang="zh-CN" sz="2025" dirty="0" smtClean="0"/>
          </a:p>
          <a:p>
            <a:pPr marL="273844" indent="-191691" eaLnBrk="1" hangingPunct="1">
              <a:defRPr/>
            </a:pPr>
            <a:r>
              <a:rPr lang="en-US" altLang="zh-CN" sz="2025" dirty="0" err="1" smtClean="0"/>
              <a:t>DEABC</a:t>
            </a:r>
            <a:endParaRPr lang="zh-CN" altLang="zh-CN" sz="2025" dirty="0" smtClean="0"/>
          </a:p>
          <a:p>
            <a:pPr marL="273844" indent="-191691" eaLnBrk="1" hangingPunct="1">
              <a:defRPr/>
            </a:pPr>
            <a:r>
              <a:rPr lang="en-US" altLang="zh-CN" sz="2025" dirty="0" smtClean="0"/>
              <a:t>Is the set cleared? true</a:t>
            </a:r>
            <a:endParaRPr lang="zh-CN" altLang="zh-CN" sz="2025" dirty="0" smtClean="0"/>
          </a:p>
          <a:p>
            <a:pPr marL="273844" indent="-191691" eaLnBrk="1" hangingPunct="1">
              <a:defRPr/>
            </a:pPr>
            <a:endParaRPr lang="zh-CN" altLang="en-US" sz="2025"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zh-CN" sz="3075"/>
              <a:t>HashSet</a:t>
            </a:r>
            <a:r>
              <a:rPr lang="zh-CN" altLang="en-US" sz="3075"/>
              <a:t>类</a:t>
            </a:r>
          </a:p>
        </p:txBody>
      </p:sp>
      <p:sp>
        <p:nvSpPr>
          <p:cNvPr id="93187" name="Rectangle 3"/>
          <p:cNvSpPr>
            <a:spLocks noGrp="1" noChangeArrowheads="1"/>
          </p:cNvSpPr>
          <p:nvPr>
            <p:ph type="body" idx="1"/>
          </p:nvPr>
        </p:nvSpPr>
        <p:spPr/>
        <p:txBody>
          <a:bodyPr/>
          <a:lstStyle/>
          <a:p>
            <a:pPr eaLnBrk="1" hangingPunct="1"/>
            <a:r>
              <a:rPr lang="en-US" altLang="zh-CN" sz="2800" smtClean="0"/>
              <a:t>HashSet</a:t>
            </a:r>
            <a:r>
              <a:rPr lang="zh-CN" altLang="en-US" sz="2800" smtClean="0"/>
              <a:t>类按照哈希算法来存取集合中的对象，具有很好的存取和查找性能。</a:t>
            </a:r>
          </a:p>
          <a:p>
            <a:pPr eaLnBrk="1" hangingPunct="1"/>
            <a:r>
              <a:rPr lang="zh-CN" altLang="en-US" sz="2800" smtClean="0"/>
              <a:t>当向集合中加入一个对象时，</a:t>
            </a:r>
            <a:r>
              <a:rPr lang="en-US" altLang="zh-CN" sz="2800" smtClean="0"/>
              <a:t>HashSet</a:t>
            </a:r>
            <a:r>
              <a:rPr lang="zh-CN" altLang="en-US" sz="2800" smtClean="0"/>
              <a:t>会调用对象的</a:t>
            </a:r>
            <a:r>
              <a:rPr lang="en-US" altLang="zh-CN" sz="2800" smtClean="0"/>
              <a:t>hashCode()</a:t>
            </a:r>
            <a:r>
              <a:rPr lang="zh-CN" altLang="en-US" sz="2800" smtClean="0"/>
              <a:t>方法来获得</a:t>
            </a:r>
            <a:r>
              <a:rPr lang="zh-CN" altLang="en-US" sz="2800" smtClean="0">
                <a:solidFill>
                  <a:schemeClr val="folHlink"/>
                </a:solidFill>
              </a:rPr>
              <a:t>哈希码</a:t>
            </a:r>
            <a:r>
              <a:rPr lang="zh-CN" altLang="en-US" sz="2800" smtClean="0"/>
              <a:t>，然后根据哈希码进一步计算出对象在集合中的位置。</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281488"/>
            <a:ext cx="64484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sz="3075"/>
              <a:t>散列技术的原理</a:t>
            </a:r>
          </a:p>
        </p:txBody>
      </p:sp>
      <p:sp>
        <p:nvSpPr>
          <p:cNvPr id="94211" name="Rectangle 3"/>
          <p:cNvSpPr>
            <a:spLocks noGrp="1" noChangeArrowheads="1"/>
          </p:cNvSpPr>
          <p:nvPr>
            <p:ph type="body" idx="1"/>
          </p:nvPr>
        </p:nvSpPr>
        <p:spPr/>
        <p:txBody>
          <a:bodyPr/>
          <a:lstStyle/>
          <a:p>
            <a:pPr eaLnBrk="1" hangingPunct="1"/>
            <a:r>
              <a:rPr lang="zh-CN" altLang="en-US" sz="2800" smtClean="0"/>
              <a:t>把对象的哈希码直接用一个固定的公式计算，得出存储位置的方法。</a:t>
            </a:r>
          </a:p>
          <a:p>
            <a:pPr eaLnBrk="1" hangingPunct="1"/>
            <a:r>
              <a:rPr lang="zh-CN" altLang="en-US" sz="2800" smtClean="0"/>
              <a:t>优点是：可以快速命中搜索的目标。</a:t>
            </a:r>
          </a:p>
        </p:txBody>
      </p:sp>
      <p:grpSp>
        <p:nvGrpSpPr>
          <p:cNvPr id="94212" name="Group 4"/>
          <p:cNvGrpSpPr>
            <a:grpSpLocks/>
          </p:cNvGrpSpPr>
          <p:nvPr/>
        </p:nvGrpSpPr>
        <p:grpSpPr bwMode="auto">
          <a:xfrm>
            <a:off x="684213" y="3500438"/>
            <a:ext cx="8207375" cy="3168650"/>
            <a:chOff x="340" y="2024"/>
            <a:chExt cx="5170" cy="1996"/>
          </a:xfrm>
        </p:grpSpPr>
        <p:sp>
          <p:nvSpPr>
            <p:cNvPr id="94213" name="Rectangle 5"/>
            <p:cNvSpPr>
              <a:spLocks noChangeArrowheads="1"/>
            </p:cNvSpPr>
            <p:nvPr/>
          </p:nvSpPr>
          <p:spPr bwMode="auto">
            <a:xfrm>
              <a:off x="3227"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grpSp>
          <p:nvGrpSpPr>
            <p:cNvPr id="94214" name="Group 6"/>
            <p:cNvGrpSpPr>
              <a:grpSpLocks/>
            </p:cNvGrpSpPr>
            <p:nvPr/>
          </p:nvGrpSpPr>
          <p:grpSpPr bwMode="auto">
            <a:xfrm>
              <a:off x="340" y="2024"/>
              <a:ext cx="5170" cy="1996"/>
              <a:chOff x="340" y="2024"/>
              <a:chExt cx="5170" cy="1996"/>
            </a:xfrm>
          </p:grpSpPr>
          <p:sp>
            <p:nvSpPr>
              <p:cNvPr id="94215" name="Freeform 7"/>
              <p:cNvSpPr>
                <a:spLocks/>
              </p:cNvSpPr>
              <p:nvPr/>
            </p:nvSpPr>
            <p:spPr bwMode="auto">
              <a:xfrm>
                <a:off x="3424" y="2599"/>
                <a:ext cx="1225" cy="377"/>
              </a:xfrm>
              <a:custGeom>
                <a:avLst/>
                <a:gdLst>
                  <a:gd name="T0" fmla="*/ 1141 w 1315"/>
                  <a:gd name="T1" fmla="*/ 428 h 332"/>
                  <a:gd name="T2" fmla="*/ 669 w 1315"/>
                  <a:gd name="T3" fmla="*/ 135 h 332"/>
                  <a:gd name="T4" fmla="*/ 118 w 1315"/>
                  <a:gd name="T5" fmla="*/ 19 h 332"/>
                  <a:gd name="T6" fmla="*/ 0 w 1315"/>
                  <a:gd name="T7" fmla="*/ 253 h 3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5" h="332">
                    <a:moveTo>
                      <a:pt x="1315" y="332"/>
                    </a:moveTo>
                    <a:cubicBezTo>
                      <a:pt x="1141" y="245"/>
                      <a:pt x="967" y="158"/>
                      <a:pt x="771" y="105"/>
                    </a:cubicBezTo>
                    <a:cubicBezTo>
                      <a:pt x="575" y="52"/>
                      <a:pt x="264" y="0"/>
                      <a:pt x="136" y="15"/>
                    </a:cubicBezTo>
                    <a:cubicBezTo>
                      <a:pt x="8" y="30"/>
                      <a:pt x="4" y="113"/>
                      <a:pt x="0" y="196"/>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6" name="Freeform 8"/>
              <p:cNvSpPr>
                <a:spLocks/>
              </p:cNvSpPr>
              <p:nvPr/>
            </p:nvSpPr>
            <p:spPr bwMode="auto">
              <a:xfrm>
                <a:off x="2721" y="2470"/>
                <a:ext cx="1928" cy="824"/>
              </a:xfrm>
              <a:custGeom>
                <a:avLst/>
                <a:gdLst>
                  <a:gd name="T0" fmla="*/ 1928 w 1928"/>
                  <a:gd name="T1" fmla="*/ 824 h 824"/>
                  <a:gd name="T2" fmla="*/ 1293 w 1928"/>
                  <a:gd name="T3" fmla="*/ 416 h 824"/>
                  <a:gd name="T4" fmla="*/ 431 w 1928"/>
                  <a:gd name="T5" fmla="*/ 53 h 824"/>
                  <a:gd name="T6" fmla="*/ 68 w 1928"/>
                  <a:gd name="T7" fmla="*/ 98 h 824"/>
                  <a:gd name="T8" fmla="*/ 23 w 1928"/>
                  <a:gd name="T9" fmla="*/ 234 h 8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8" h="824">
                    <a:moveTo>
                      <a:pt x="1928" y="824"/>
                    </a:moveTo>
                    <a:cubicBezTo>
                      <a:pt x="1735" y="684"/>
                      <a:pt x="1543" y="544"/>
                      <a:pt x="1293" y="416"/>
                    </a:cubicBezTo>
                    <a:cubicBezTo>
                      <a:pt x="1043" y="288"/>
                      <a:pt x="635" y="106"/>
                      <a:pt x="431" y="53"/>
                    </a:cubicBezTo>
                    <a:cubicBezTo>
                      <a:pt x="227" y="0"/>
                      <a:pt x="136" y="68"/>
                      <a:pt x="68" y="98"/>
                    </a:cubicBezTo>
                    <a:cubicBezTo>
                      <a:pt x="0" y="128"/>
                      <a:pt x="11" y="181"/>
                      <a:pt x="23" y="234"/>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217" name="Group 9"/>
              <p:cNvGrpSpPr>
                <a:grpSpLocks/>
              </p:cNvGrpSpPr>
              <p:nvPr/>
            </p:nvGrpSpPr>
            <p:grpSpPr bwMode="auto">
              <a:xfrm>
                <a:off x="340" y="2024"/>
                <a:ext cx="5170" cy="1996"/>
                <a:chOff x="340" y="2024"/>
                <a:chExt cx="5170" cy="1996"/>
              </a:xfrm>
            </p:grpSpPr>
            <p:sp>
              <p:nvSpPr>
                <p:cNvPr id="94218" name="Rectangle 10"/>
                <p:cNvSpPr>
                  <a:spLocks noChangeArrowheads="1"/>
                </p:cNvSpPr>
                <p:nvPr/>
              </p:nvSpPr>
              <p:spPr bwMode="auto">
                <a:xfrm>
                  <a:off x="1965"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19" name="Rectangle 11"/>
                <p:cNvSpPr>
                  <a:spLocks noChangeArrowheads="1"/>
                </p:cNvSpPr>
                <p:nvPr/>
              </p:nvSpPr>
              <p:spPr bwMode="auto">
                <a:xfrm>
                  <a:off x="2600"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20" name="Rectangle 12"/>
                <p:cNvSpPr>
                  <a:spLocks noChangeArrowheads="1"/>
                </p:cNvSpPr>
                <p:nvPr/>
              </p:nvSpPr>
              <p:spPr bwMode="auto">
                <a:xfrm>
                  <a:off x="2917"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21" name="Freeform 13"/>
                <p:cNvSpPr>
                  <a:spLocks/>
                </p:cNvSpPr>
                <p:nvPr/>
              </p:nvSpPr>
              <p:spPr bwMode="auto">
                <a:xfrm>
                  <a:off x="2835" y="3158"/>
                  <a:ext cx="1769" cy="597"/>
                </a:xfrm>
                <a:custGeom>
                  <a:avLst/>
                  <a:gdLst>
                    <a:gd name="T0" fmla="*/ 1769 w 1769"/>
                    <a:gd name="T1" fmla="*/ 590 h 597"/>
                    <a:gd name="T2" fmla="*/ 907 w 1769"/>
                    <a:gd name="T3" fmla="*/ 363 h 597"/>
                    <a:gd name="T4" fmla="*/ 363 w 1769"/>
                    <a:gd name="T5" fmla="*/ 317 h 597"/>
                    <a:gd name="T6" fmla="*/ 90 w 1769"/>
                    <a:gd name="T7" fmla="*/ 544 h 597"/>
                    <a:gd name="T8" fmla="*/ 0 w 1769"/>
                    <a:gd name="T9" fmla="*/ 0 h 5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9" h="597">
                      <a:moveTo>
                        <a:pt x="1769" y="590"/>
                      </a:moveTo>
                      <a:cubicBezTo>
                        <a:pt x="1455" y="499"/>
                        <a:pt x="1141" y="408"/>
                        <a:pt x="907" y="363"/>
                      </a:cubicBezTo>
                      <a:cubicBezTo>
                        <a:pt x="673" y="318"/>
                        <a:pt x="499" y="287"/>
                        <a:pt x="363" y="317"/>
                      </a:cubicBezTo>
                      <a:cubicBezTo>
                        <a:pt x="227" y="347"/>
                        <a:pt x="151" y="597"/>
                        <a:pt x="90" y="544"/>
                      </a:cubicBezTo>
                      <a:cubicBezTo>
                        <a:pt x="29" y="491"/>
                        <a:pt x="14" y="245"/>
                        <a:pt x="0" y="0"/>
                      </a:cubicBezTo>
                    </a:path>
                  </a:pathLst>
                </a:custGeom>
                <a:noFill/>
                <a:ln w="9525" cap="flat" cmpd="sng">
                  <a:solidFill>
                    <a:srgbClr val="FF0000"/>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2" name="Rectangle 14"/>
                <p:cNvSpPr>
                  <a:spLocks noChangeArrowheads="1"/>
                </p:cNvSpPr>
                <p:nvPr/>
              </p:nvSpPr>
              <p:spPr bwMode="auto">
                <a:xfrm>
                  <a:off x="703"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23" name="Rectangle 15"/>
                <p:cNvSpPr>
                  <a:spLocks noChangeArrowheads="1"/>
                </p:cNvSpPr>
                <p:nvPr/>
              </p:nvSpPr>
              <p:spPr bwMode="auto">
                <a:xfrm>
                  <a:off x="1020"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24" name="Rectangle 16"/>
                <p:cNvSpPr>
                  <a:spLocks noChangeArrowheads="1"/>
                </p:cNvSpPr>
                <p:nvPr/>
              </p:nvSpPr>
              <p:spPr bwMode="auto">
                <a:xfrm>
                  <a:off x="1338"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25" name="Rectangle 17"/>
                <p:cNvSpPr>
                  <a:spLocks noChangeArrowheads="1"/>
                </p:cNvSpPr>
                <p:nvPr/>
              </p:nvSpPr>
              <p:spPr bwMode="auto">
                <a:xfrm>
                  <a:off x="1655"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26" name="Rectangle 18"/>
                <p:cNvSpPr>
                  <a:spLocks noChangeArrowheads="1"/>
                </p:cNvSpPr>
                <p:nvPr/>
              </p:nvSpPr>
              <p:spPr bwMode="auto">
                <a:xfrm>
                  <a:off x="2282" y="2750"/>
                  <a:ext cx="317" cy="363"/>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sp>
              <p:nvSpPr>
                <p:cNvPr id="94227" name="Rectangle 19"/>
                <p:cNvSpPr>
                  <a:spLocks noChangeArrowheads="1"/>
                </p:cNvSpPr>
                <p:nvPr/>
              </p:nvSpPr>
              <p:spPr bwMode="auto">
                <a:xfrm>
                  <a:off x="3061" y="2024"/>
                  <a:ext cx="2449" cy="453"/>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en-US">
                      <a:latin typeface="Arial Black" panose="020B0A04020102020204" pitchFamily="34" charset="0"/>
                    </a:rPr>
                    <a:t>最简单的哈希码公式：模 </a:t>
                  </a:r>
                  <a:r>
                    <a:rPr lang="en-US" altLang="zh-CN">
                      <a:latin typeface="Arial Black" panose="020B0A04020102020204" pitchFamily="34" charset="0"/>
                    </a:rPr>
                    <a:t>9 </a:t>
                  </a:r>
                  <a:r>
                    <a:rPr lang="zh-CN" altLang="en-US">
                      <a:latin typeface="Arial Black" panose="020B0A04020102020204" pitchFamily="34" charset="0"/>
                    </a:rPr>
                    <a:t>运算</a:t>
                  </a:r>
                </a:p>
              </p:txBody>
            </p:sp>
            <p:sp>
              <p:nvSpPr>
                <p:cNvPr id="94228" name="Rectangle 20"/>
                <p:cNvSpPr>
                  <a:spLocks noChangeArrowheads="1"/>
                </p:cNvSpPr>
                <p:nvPr/>
              </p:nvSpPr>
              <p:spPr bwMode="auto">
                <a:xfrm>
                  <a:off x="340" y="3521"/>
                  <a:ext cx="2042" cy="499"/>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en-US">
                      <a:latin typeface="Arial Black" panose="020B0A04020102020204" pitchFamily="34" charset="0"/>
                    </a:rPr>
                    <a:t>冲突的解决方案：顺序检测</a:t>
                  </a:r>
                </a:p>
              </p:txBody>
            </p:sp>
            <p:sp>
              <p:nvSpPr>
                <p:cNvPr id="94229" name="Text Box 21"/>
                <p:cNvSpPr txBox="1">
                  <a:spLocks noChangeArrowheads="1"/>
                </p:cNvSpPr>
                <p:nvPr/>
              </p:nvSpPr>
              <p:spPr bwMode="auto">
                <a:xfrm>
                  <a:off x="703" y="3203"/>
                  <a:ext cx="285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pPr>
                  <a:r>
                    <a:rPr lang="en-US" altLang="zh-CN" sz="2400">
                      <a:latin typeface="Arial Black" panose="020B0A04020102020204" pitchFamily="34" charset="0"/>
                    </a:rPr>
                    <a:t>0   1   2   3   4   5   6   7   8</a:t>
                  </a:r>
                </a:p>
              </p:txBody>
            </p:sp>
            <p:sp>
              <p:nvSpPr>
                <p:cNvPr id="94230" name="Rectangle 22"/>
                <p:cNvSpPr>
                  <a:spLocks noChangeArrowheads="1"/>
                </p:cNvSpPr>
                <p:nvPr/>
              </p:nvSpPr>
              <p:spPr bwMode="auto">
                <a:xfrm>
                  <a:off x="4513" y="2840"/>
                  <a:ext cx="590" cy="1134"/>
                </a:xfrm>
                <a:prstGeom prst="rect">
                  <a:avLst/>
                </a:prstGeom>
                <a:solidFill>
                  <a:srgbClr val="CC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algn="ctr" eaLnBrk="1" hangingPunct="1"/>
                  <a:r>
                    <a:rPr lang="en-US" altLang="zh-CN" sz="2400">
                      <a:latin typeface="Arial Black" panose="020B0A04020102020204" pitchFamily="34" charset="0"/>
                    </a:rPr>
                    <a:t>26</a:t>
                  </a:r>
                </a:p>
                <a:p>
                  <a:pPr algn="ctr" eaLnBrk="1" hangingPunct="1"/>
                  <a:r>
                    <a:rPr lang="en-US" altLang="zh-CN" sz="2400">
                      <a:latin typeface="Arial Black" panose="020B0A04020102020204" pitchFamily="34" charset="0"/>
                    </a:rPr>
                    <a:t>15</a:t>
                  </a:r>
                </a:p>
                <a:p>
                  <a:pPr algn="ctr" eaLnBrk="1" hangingPunct="1"/>
                  <a:r>
                    <a:rPr lang="en-US" altLang="zh-CN" sz="2400">
                      <a:latin typeface="Arial Black" panose="020B0A04020102020204" pitchFamily="34" charset="0"/>
                    </a:rPr>
                    <a:t>22</a:t>
                  </a:r>
                </a:p>
                <a:p>
                  <a:pPr algn="ctr" eaLnBrk="1" hangingPunct="1"/>
                  <a:r>
                    <a:rPr lang="en-US" altLang="zh-CN" sz="2400">
                      <a:latin typeface="Arial Black" panose="020B0A04020102020204" pitchFamily="34" charset="0"/>
                    </a:rPr>
                    <a:t>24</a:t>
                  </a:r>
                </a:p>
              </p:txBody>
            </p:sp>
            <p:sp>
              <p:nvSpPr>
                <p:cNvPr id="94231" name="Text Box 23"/>
                <p:cNvSpPr txBox="1">
                  <a:spLocks noChangeArrowheads="1"/>
                </p:cNvSpPr>
                <p:nvPr/>
              </p:nvSpPr>
              <p:spPr bwMode="auto">
                <a:xfrm>
                  <a:off x="3243" y="2840"/>
                  <a:ext cx="317"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pPr>
                  <a:r>
                    <a:rPr lang="en-US" altLang="zh-CN">
                      <a:latin typeface="Arial Black" panose="020B0A04020102020204" pitchFamily="34" charset="0"/>
                    </a:rPr>
                    <a:t>26</a:t>
                  </a:r>
                </a:p>
              </p:txBody>
            </p:sp>
            <p:sp>
              <p:nvSpPr>
                <p:cNvPr id="94232" name="Text Box 24"/>
                <p:cNvSpPr txBox="1">
                  <a:spLocks noChangeArrowheads="1"/>
                </p:cNvSpPr>
                <p:nvPr/>
              </p:nvSpPr>
              <p:spPr bwMode="auto">
                <a:xfrm>
                  <a:off x="2608" y="2840"/>
                  <a:ext cx="317"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pPr>
                  <a:r>
                    <a:rPr lang="en-US" altLang="zh-CN">
                      <a:latin typeface="Arial Black" panose="020B0A04020102020204" pitchFamily="34" charset="0"/>
                    </a:rPr>
                    <a:t>15</a:t>
                  </a:r>
                </a:p>
              </p:txBody>
            </p:sp>
            <p:sp>
              <p:nvSpPr>
                <p:cNvPr id="94233" name="Freeform 25"/>
                <p:cNvSpPr>
                  <a:spLocks/>
                </p:cNvSpPr>
                <p:nvPr/>
              </p:nvSpPr>
              <p:spPr bwMode="auto">
                <a:xfrm>
                  <a:off x="2064" y="2296"/>
                  <a:ext cx="2585" cy="1225"/>
                </a:xfrm>
                <a:custGeom>
                  <a:avLst/>
                  <a:gdLst>
                    <a:gd name="T0" fmla="*/ 2585 w 2585"/>
                    <a:gd name="T1" fmla="*/ 1225 h 1225"/>
                    <a:gd name="T2" fmla="*/ 1632 w 2585"/>
                    <a:gd name="T3" fmla="*/ 635 h 1225"/>
                    <a:gd name="T4" fmla="*/ 272 w 2585"/>
                    <a:gd name="T5" fmla="*/ 45 h 1225"/>
                    <a:gd name="T6" fmla="*/ 0 w 2585"/>
                    <a:gd name="T7" fmla="*/ 363 h 1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5" h="1225">
                      <a:moveTo>
                        <a:pt x="2585" y="1225"/>
                      </a:moveTo>
                      <a:cubicBezTo>
                        <a:pt x="2301" y="1028"/>
                        <a:pt x="2017" y="832"/>
                        <a:pt x="1632" y="635"/>
                      </a:cubicBezTo>
                      <a:cubicBezTo>
                        <a:pt x="1247" y="438"/>
                        <a:pt x="544" y="90"/>
                        <a:pt x="272" y="45"/>
                      </a:cubicBezTo>
                      <a:cubicBezTo>
                        <a:pt x="0" y="0"/>
                        <a:pt x="0" y="181"/>
                        <a:pt x="0" y="363"/>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4" name="Text Box 26"/>
                <p:cNvSpPr txBox="1">
                  <a:spLocks noChangeArrowheads="1"/>
                </p:cNvSpPr>
                <p:nvPr/>
              </p:nvSpPr>
              <p:spPr bwMode="auto">
                <a:xfrm>
                  <a:off x="1973" y="2840"/>
                  <a:ext cx="317"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pPr>
                  <a:r>
                    <a:rPr lang="en-US" altLang="zh-CN">
                      <a:latin typeface="Arial Black" panose="020B0A04020102020204" pitchFamily="34" charset="0"/>
                    </a:rPr>
                    <a:t>22</a:t>
                  </a:r>
                </a:p>
              </p:txBody>
            </p:sp>
            <p:sp>
              <p:nvSpPr>
                <p:cNvPr id="94235" name="Text Box 27"/>
                <p:cNvSpPr txBox="1">
                  <a:spLocks noChangeArrowheads="1"/>
                </p:cNvSpPr>
                <p:nvPr/>
              </p:nvSpPr>
              <p:spPr bwMode="auto">
                <a:xfrm>
                  <a:off x="2925" y="2840"/>
                  <a:ext cx="317"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pPr>
                  <a:r>
                    <a:rPr lang="en-US" altLang="zh-CN">
                      <a:latin typeface="Arial Black" panose="020B0A04020102020204" pitchFamily="34" charset="0"/>
                    </a:rPr>
                    <a:t>24</a:t>
                  </a:r>
                </a:p>
              </p:txBody>
            </p:sp>
          </p:gr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Bulk operations</a:t>
            </a:r>
          </a:p>
          <a:p>
            <a:pPr marL="465535" lvl="1" eaLnBrk="1" hangingPunct="1">
              <a:spcBef>
                <a:spcPts val="244"/>
              </a:spcBef>
              <a:defRPr/>
            </a:pPr>
            <a:r>
              <a:rPr lang="en-US" altLang="zh-CN" sz="1725" dirty="0" err="1"/>
              <a:t>A.addAll</a:t>
            </a:r>
            <a:r>
              <a:rPr lang="en-US" altLang="zh-CN" sz="1725" dirty="0"/>
              <a:t>(B) — The union of A and B. //C = A ∪ B</a:t>
            </a:r>
          </a:p>
          <a:p>
            <a:pPr marL="465535" lvl="1" eaLnBrk="1" hangingPunct="1">
              <a:spcBef>
                <a:spcPts val="244"/>
              </a:spcBef>
              <a:defRPr/>
            </a:pPr>
            <a:endParaRPr lang="zh-CN" altLang="zh-CN" sz="1725" dirty="0" smtClean="0"/>
          </a:p>
          <a:p>
            <a:pPr marL="465535" lvl="1" eaLnBrk="1" hangingPunct="1">
              <a:spcBef>
                <a:spcPts val="244"/>
              </a:spcBef>
              <a:defRPr/>
            </a:pPr>
            <a:r>
              <a:rPr lang="en-US" altLang="zh-CN" sz="1725" dirty="0" err="1" smtClean="0"/>
              <a:t>A.retainAll</a:t>
            </a:r>
            <a:r>
              <a:rPr lang="en-US" altLang="zh-CN" sz="1725" dirty="0" smtClean="0"/>
              <a:t>(B) — The intersection of A and B. </a:t>
            </a:r>
            <a:r>
              <a:rPr lang="en-US" altLang="zh-CN" sz="1725" dirty="0"/>
              <a:t>//C = A ∩ </a:t>
            </a:r>
            <a:r>
              <a:rPr lang="en-US" altLang="zh-CN" sz="1725" dirty="0" smtClean="0"/>
              <a:t>B</a:t>
            </a:r>
          </a:p>
          <a:p>
            <a:pPr marL="465535" lvl="1" eaLnBrk="1" hangingPunct="1">
              <a:spcBef>
                <a:spcPts val="244"/>
              </a:spcBef>
              <a:defRPr/>
            </a:pPr>
            <a:endParaRPr lang="zh-CN" altLang="zh-CN" sz="1725" dirty="0" smtClean="0"/>
          </a:p>
          <a:p>
            <a:pPr marL="465535" lvl="1" eaLnBrk="1" hangingPunct="1">
              <a:spcBef>
                <a:spcPts val="244"/>
              </a:spcBef>
              <a:defRPr/>
            </a:pPr>
            <a:r>
              <a:rPr lang="en-US" altLang="zh-CN" sz="1725" dirty="0" err="1"/>
              <a:t>A.removeAll</a:t>
            </a:r>
            <a:r>
              <a:rPr lang="en-US" altLang="zh-CN" sz="1725" dirty="0"/>
              <a:t>(B) — The difference of A and B. //C = A - B</a:t>
            </a:r>
          </a:p>
          <a:p>
            <a:pPr marL="465535" lvl="1" eaLnBrk="1" hangingPunct="1">
              <a:spcBef>
                <a:spcPts val="244"/>
              </a:spcBef>
              <a:defRPr/>
            </a:pPr>
            <a:endParaRPr lang="zh-CN" altLang="zh-CN" sz="1725" dirty="0" smtClean="0"/>
          </a:p>
          <a:p>
            <a:pPr marL="465535" lvl="1" eaLnBrk="1" hangingPunct="1">
              <a:spcBef>
                <a:spcPts val="244"/>
              </a:spcBef>
              <a:defRPr/>
            </a:pPr>
            <a:r>
              <a:rPr lang="en-US" altLang="zh-CN" sz="1725" dirty="0" err="1" smtClean="0"/>
              <a:t>A.containsAll</a:t>
            </a:r>
            <a:r>
              <a:rPr lang="en-US" altLang="zh-CN" sz="1725" dirty="0" smtClean="0"/>
              <a:t>(B) — Is B subset of A?//</a:t>
            </a:r>
            <a:r>
              <a:rPr lang="zh-CN" altLang="en-US" sz="1725" dirty="0" smtClean="0"/>
              <a:t>判断</a:t>
            </a:r>
            <a:r>
              <a:rPr lang="en-US" altLang="zh-CN" sz="1725" dirty="0" smtClean="0"/>
              <a:t>B</a:t>
            </a:r>
            <a:r>
              <a:rPr lang="zh-CN" altLang="en-US" sz="1725" dirty="0" smtClean="0"/>
              <a:t>是否为</a:t>
            </a:r>
            <a:r>
              <a:rPr lang="en-US" altLang="zh-CN" sz="1725" dirty="0" smtClean="0"/>
              <a:t>A</a:t>
            </a:r>
            <a:r>
              <a:rPr lang="zh-CN" altLang="en-US" sz="1725" dirty="0" smtClean="0"/>
              <a:t>的子集</a:t>
            </a:r>
            <a:endParaRPr lang="zh-CN" altLang="zh-CN" sz="17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6.2 Set Interface</a:t>
            </a:r>
            <a:endParaRPr lang="zh-CN" altLang="en-US" sz="3075" dirty="0"/>
          </a:p>
        </p:txBody>
      </p:sp>
      <p:sp>
        <p:nvSpPr>
          <p:cNvPr id="6" name="灯片编号占位符 5"/>
          <p:cNvSpPr>
            <a:spLocks noGrp="1"/>
          </p:cNvSpPr>
          <p:nvPr>
            <p:ph type="sldNum" sz="quarter" idx="12"/>
          </p:nvPr>
        </p:nvSpPr>
        <p:spPr/>
        <p:txBody>
          <a:bodyPr/>
          <a:lstStyle/>
          <a:p>
            <a:pPr>
              <a:defRPr/>
            </a:pPr>
            <a:fld id="{6FA23B15-F56C-4A34-A7F9-C02A3998B9D4}" type="slidenum">
              <a:rPr lang="zh-CN" altLang="en-US"/>
              <a:pPr>
                <a:defRPr/>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5376862"/>
          </a:xfrm>
        </p:spPr>
        <p:txBody>
          <a:bodyPr>
            <a:normAutofit fontScale="77500" lnSpcReduction="20000"/>
          </a:bodyPr>
          <a:lstStyle/>
          <a:p>
            <a:pPr marL="273844" indent="-191691" eaLnBrk="1" hangingPunct="1">
              <a:defRPr/>
            </a:pPr>
            <a:r>
              <a:rPr lang="en-US" altLang="zh-CN" sz="2025" dirty="0"/>
              <a:t>public class </a:t>
            </a:r>
            <a:r>
              <a:rPr lang="en-US" altLang="zh-CN" sz="2025" dirty="0" err="1"/>
              <a:t>SwitchPrintDemo</a:t>
            </a:r>
            <a:r>
              <a:rPr lang="en-US" altLang="zh-CN" sz="2025" dirty="0"/>
              <a:t> {</a:t>
            </a:r>
            <a:br>
              <a:rPr lang="en-US" altLang="zh-CN" sz="2025" dirty="0"/>
            </a:br>
            <a:r>
              <a:rPr lang="en-US" altLang="zh-CN" sz="2025" dirty="0"/>
              <a:t>public static void main(String </a:t>
            </a:r>
            <a:r>
              <a:rPr lang="en-US" altLang="zh-CN" sz="2025" dirty="0" err="1"/>
              <a:t>args</a:t>
            </a:r>
            <a:r>
              <a:rPr lang="en-US" altLang="zh-CN" sz="2025" dirty="0"/>
              <a:t>[]){</a:t>
            </a:r>
            <a:br>
              <a:rPr lang="en-US" altLang="zh-CN" sz="2025" dirty="0"/>
            </a:br>
            <a:r>
              <a:rPr lang="en-US" altLang="zh-CN" sz="2025" dirty="0"/>
              <a:t>   for(Color c : </a:t>
            </a:r>
            <a:r>
              <a:rPr lang="en-US" altLang="zh-CN" sz="2025" dirty="0" err="1"/>
              <a:t>Color.values</a:t>
            </a:r>
            <a:r>
              <a:rPr lang="en-US" altLang="zh-CN" sz="2025" dirty="0"/>
              <a:t>()){   //</a:t>
            </a:r>
            <a:r>
              <a:rPr lang="zh-CN" altLang="zh-CN" sz="2025" dirty="0"/>
              <a:t>枚举</a:t>
            </a:r>
            <a:r>
              <a:rPr lang="en-US" altLang="zh-CN" sz="2025" dirty="0"/>
              <a:t>.values()</a:t>
            </a:r>
            <a:r>
              <a:rPr lang="zh-CN" altLang="zh-CN" sz="2025" dirty="0"/>
              <a:t>表示得到 全部枚举的内容</a:t>
            </a:r>
            <a:r>
              <a:rPr lang="en-US" altLang="zh-CN" sz="2025" dirty="0"/>
              <a:t/>
            </a:r>
            <a:br>
              <a:rPr lang="en-US" altLang="zh-CN" sz="2025" dirty="0"/>
            </a:br>
            <a:r>
              <a:rPr lang="en-US" altLang="zh-CN" sz="2025" dirty="0"/>
              <a:t>    print(c);</a:t>
            </a:r>
            <a:br>
              <a:rPr lang="en-US" altLang="zh-CN" sz="2025" dirty="0"/>
            </a:br>
            <a:r>
              <a:rPr lang="en-US" altLang="zh-CN" sz="2025" dirty="0"/>
              <a:t>   }</a:t>
            </a:r>
            <a:br>
              <a:rPr lang="en-US" altLang="zh-CN" sz="2025" dirty="0"/>
            </a:br>
            <a:r>
              <a:rPr lang="en-US" altLang="zh-CN" sz="2025" dirty="0"/>
              <a:t>}</a:t>
            </a:r>
            <a:br>
              <a:rPr lang="en-US" altLang="zh-CN" sz="2025" dirty="0"/>
            </a:br>
            <a:r>
              <a:rPr lang="en-US" altLang="zh-CN" sz="2025" dirty="0"/>
              <a:t>public static void print(Color color){</a:t>
            </a:r>
            <a:br>
              <a:rPr lang="en-US" altLang="zh-CN" sz="2025" dirty="0"/>
            </a:br>
            <a:r>
              <a:rPr lang="en-US" altLang="zh-CN" sz="2025" dirty="0"/>
              <a:t>   switch(color){    //</a:t>
            </a:r>
            <a:r>
              <a:rPr lang="zh-CN" altLang="zh-CN" sz="2025" dirty="0"/>
              <a:t>判断每个颜色</a:t>
            </a:r>
            <a:r>
              <a:rPr lang="en-US" altLang="zh-CN" sz="2025" dirty="0"/>
              <a:t/>
            </a:r>
            <a:br>
              <a:rPr lang="en-US" altLang="zh-CN" sz="2025" dirty="0"/>
            </a:br>
            <a:r>
              <a:rPr lang="en-US" altLang="zh-CN" sz="2025" dirty="0"/>
              <a:t>    case RED:{   //</a:t>
            </a:r>
            <a:r>
              <a:rPr lang="zh-CN" altLang="zh-CN" sz="2025" dirty="0"/>
              <a:t>直接判断枚举内容</a:t>
            </a:r>
            <a:r>
              <a:rPr lang="en-US" altLang="zh-CN" sz="2025" dirty="0"/>
              <a:t/>
            </a:r>
            <a:br>
              <a:rPr lang="en-US" altLang="zh-CN" sz="2025" dirty="0"/>
            </a:br>
            <a:r>
              <a:rPr lang="en-US" altLang="zh-CN" sz="2025" dirty="0"/>
              <a:t>     </a:t>
            </a:r>
            <a:r>
              <a:rPr lang="en-US" altLang="zh-CN" sz="2025" dirty="0" err="1"/>
              <a:t>System.out.println</a:t>
            </a:r>
            <a:r>
              <a:rPr lang="en-US" altLang="zh-CN" sz="2025" dirty="0"/>
              <a:t>("</a:t>
            </a:r>
            <a:r>
              <a:rPr lang="zh-CN" altLang="zh-CN" sz="2025" dirty="0"/>
              <a:t>红颜色</a:t>
            </a:r>
            <a:r>
              <a:rPr lang="en-US" altLang="zh-CN" sz="2025" dirty="0"/>
              <a:t>");</a:t>
            </a:r>
            <a:br>
              <a:rPr lang="en-US" altLang="zh-CN" sz="2025" dirty="0"/>
            </a:br>
            <a:r>
              <a:rPr lang="en-US" altLang="zh-CN" sz="2025" dirty="0"/>
              <a:t>     break ;</a:t>
            </a:r>
            <a:br>
              <a:rPr lang="en-US" altLang="zh-CN" sz="2025" dirty="0"/>
            </a:br>
            <a:r>
              <a:rPr lang="en-US" altLang="zh-CN" sz="2025" dirty="0"/>
              <a:t>    }</a:t>
            </a:r>
            <a:br>
              <a:rPr lang="en-US" altLang="zh-CN" sz="2025" dirty="0"/>
            </a:br>
            <a:r>
              <a:rPr lang="en-US" altLang="zh-CN" sz="2025" dirty="0"/>
              <a:t>    case GREEN:{   //</a:t>
            </a:r>
            <a:r>
              <a:rPr lang="zh-CN" altLang="zh-CN" sz="2025" dirty="0"/>
              <a:t>直接判断枚举内容</a:t>
            </a:r>
            <a:r>
              <a:rPr lang="en-US" altLang="zh-CN" sz="2025" dirty="0"/>
              <a:t/>
            </a:r>
            <a:br>
              <a:rPr lang="en-US" altLang="zh-CN" sz="2025" dirty="0"/>
            </a:br>
            <a:r>
              <a:rPr lang="en-US" altLang="zh-CN" sz="2025" dirty="0"/>
              <a:t>     </a:t>
            </a:r>
            <a:r>
              <a:rPr lang="en-US" altLang="zh-CN" sz="2025" dirty="0" err="1"/>
              <a:t>System.out.println</a:t>
            </a:r>
            <a:r>
              <a:rPr lang="en-US" altLang="zh-CN" sz="2025" dirty="0"/>
              <a:t>("</a:t>
            </a:r>
            <a:r>
              <a:rPr lang="zh-CN" altLang="zh-CN" sz="2025" dirty="0"/>
              <a:t>绿颜色</a:t>
            </a:r>
            <a:r>
              <a:rPr lang="en-US" altLang="zh-CN" sz="2025" dirty="0"/>
              <a:t>");</a:t>
            </a:r>
            <a:br>
              <a:rPr lang="en-US" altLang="zh-CN" sz="2025" dirty="0"/>
            </a:br>
            <a:r>
              <a:rPr lang="en-US" altLang="zh-CN" sz="2025" dirty="0"/>
              <a:t>     break ;</a:t>
            </a:r>
            <a:br>
              <a:rPr lang="en-US" altLang="zh-CN" sz="2025" dirty="0"/>
            </a:br>
            <a:r>
              <a:rPr lang="en-US" altLang="zh-CN" sz="2025" dirty="0"/>
              <a:t>    }</a:t>
            </a:r>
            <a:br>
              <a:rPr lang="en-US" altLang="zh-CN" sz="2025" dirty="0"/>
            </a:br>
            <a:r>
              <a:rPr lang="en-US" altLang="zh-CN" sz="2025" dirty="0"/>
              <a:t>    case BLUE:{   //</a:t>
            </a:r>
            <a:r>
              <a:rPr lang="zh-CN" altLang="zh-CN" sz="2025" dirty="0"/>
              <a:t>直接判断枚举内容</a:t>
            </a:r>
            <a:r>
              <a:rPr lang="en-US" altLang="zh-CN" sz="2025" dirty="0"/>
              <a:t/>
            </a:r>
            <a:br>
              <a:rPr lang="en-US" altLang="zh-CN" sz="2025" dirty="0"/>
            </a:br>
            <a:r>
              <a:rPr lang="en-US" altLang="zh-CN" sz="2025" dirty="0"/>
              <a:t>     </a:t>
            </a:r>
            <a:r>
              <a:rPr lang="en-US" altLang="zh-CN" sz="2025" dirty="0" err="1"/>
              <a:t>System.out.println</a:t>
            </a:r>
            <a:r>
              <a:rPr lang="en-US" altLang="zh-CN" sz="2025" dirty="0"/>
              <a:t>("</a:t>
            </a:r>
            <a:r>
              <a:rPr lang="zh-CN" altLang="zh-CN" sz="2025" dirty="0"/>
              <a:t>蓝颜色</a:t>
            </a:r>
            <a:r>
              <a:rPr lang="en-US" altLang="zh-CN" sz="2025" dirty="0"/>
              <a:t>");</a:t>
            </a:r>
            <a:br>
              <a:rPr lang="en-US" altLang="zh-CN" sz="2025" dirty="0"/>
            </a:br>
            <a:r>
              <a:rPr lang="en-US" altLang="zh-CN" sz="2025" dirty="0"/>
              <a:t>     break ;</a:t>
            </a:r>
            <a:br>
              <a:rPr lang="en-US" altLang="zh-CN" sz="2025" dirty="0"/>
            </a:br>
            <a:r>
              <a:rPr lang="en-US" altLang="zh-CN" sz="2025" dirty="0"/>
              <a:t>    }</a:t>
            </a:r>
            <a:br>
              <a:rPr lang="en-US" altLang="zh-CN" sz="2025" dirty="0"/>
            </a:br>
            <a:r>
              <a:rPr lang="en-US" altLang="zh-CN" sz="2025" dirty="0"/>
              <a:t>    default :{   //</a:t>
            </a:r>
            <a:r>
              <a:rPr lang="zh-CN" altLang="zh-CN" sz="2025" dirty="0"/>
              <a:t>未知内容</a:t>
            </a:r>
            <a:r>
              <a:rPr lang="en-US" altLang="zh-CN" sz="2025" dirty="0"/>
              <a:t/>
            </a:r>
            <a:br>
              <a:rPr lang="en-US" altLang="zh-CN" sz="2025" dirty="0"/>
            </a:br>
            <a:r>
              <a:rPr lang="en-US" altLang="zh-CN" sz="2025" dirty="0"/>
              <a:t>     </a:t>
            </a:r>
            <a:r>
              <a:rPr lang="en-US" altLang="zh-CN" sz="2025" dirty="0" err="1"/>
              <a:t>System.out.println</a:t>
            </a:r>
            <a:r>
              <a:rPr lang="en-US" altLang="zh-CN" sz="2025" dirty="0"/>
              <a:t>("</a:t>
            </a:r>
            <a:r>
              <a:rPr lang="zh-CN" altLang="zh-CN" sz="2025" dirty="0"/>
              <a:t>未知颜色</a:t>
            </a:r>
            <a:r>
              <a:rPr lang="en-US" altLang="zh-CN" sz="2025" dirty="0"/>
              <a:t>");</a:t>
            </a:r>
            <a:br>
              <a:rPr lang="en-US" altLang="zh-CN" sz="2025" dirty="0"/>
            </a:br>
            <a:r>
              <a:rPr lang="en-US" altLang="zh-CN" sz="2025" dirty="0"/>
              <a:t>     break ;</a:t>
            </a:r>
            <a:br>
              <a:rPr lang="en-US" altLang="zh-CN" sz="2025" dirty="0"/>
            </a:br>
            <a:r>
              <a:rPr lang="en-US" altLang="zh-CN" sz="2025" dirty="0"/>
              <a:t>    }</a:t>
            </a:r>
            <a:br>
              <a:rPr lang="en-US" altLang="zh-CN" sz="2025" dirty="0"/>
            </a:br>
            <a:r>
              <a:rPr lang="en-US" altLang="zh-CN" sz="2025" dirty="0"/>
              <a:t>   }</a:t>
            </a:r>
            <a:br>
              <a:rPr lang="en-US" altLang="zh-CN" sz="2025" dirty="0"/>
            </a:br>
            <a:r>
              <a:rPr lang="en-US" altLang="zh-CN" sz="2025" dirty="0"/>
              <a:t>}</a:t>
            </a:r>
            <a:br>
              <a:rPr lang="en-US" altLang="zh-CN" sz="2025" dirty="0"/>
            </a:br>
            <a:r>
              <a:rPr lang="en-US" altLang="zh-CN" sz="2025" dirty="0"/>
              <a:t>}</a:t>
            </a:r>
            <a:endParaRPr lang="zh-CN" altLang="en-US" sz="2025" dirty="0"/>
          </a:p>
        </p:txBody>
      </p:sp>
      <p:sp>
        <p:nvSpPr>
          <p:cNvPr id="3" name="灯片编号占位符 2"/>
          <p:cNvSpPr>
            <a:spLocks noGrp="1"/>
          </p:cNvSpPr>
          <p:nvPr>
            <p:ph type="sldNum" sz="quarter" idx="12"/>
          </p:nvPr>
        </p:nvSpPr>
        <p:spPr/>
        <p:txBody>
          <a:bodyPr/>
          <a:lstStyle/>
          <a:p>
            <a:pPr>
              <a:defRPr/>
            </a:pPr>
            <a:fld id="{54FA479C-E7FE-4871-A46F-7C97447D414A}" type="slidenum">
              <a:rPr lang="en-US" altLang="zh-CN"/>
              <a:pPr>
                <a:defRPr/>
              </a:pPr>
              <a:t>6</a:t>
            </a:fld>
            <a:endParaRPr lang="en-US" altLang="zh-CN"/>
          </a:p>
        </p:txBody>
      </p:sp>
      <p:sp>
        <p:nvSpPr>
          <p:cNvPr id="4" name="标题 3"/>
          <p:cNvSpPr>
            <a:spLocks noGrp="1"/>
          </p:cNvSpPr>
          <p:nvPr>
            <p:ph type="title"/>
          </p:nvPr>
        </p:nvSpPr>
        <p:spPr/>
        <p:txBody>
          <a:bodyPr/>
          <a:lstStyle/>
          <a:p>
            <a:pPr eaLnBrk="1" hangingPunct="1">
              <a:defRPr/>
            </a:pPr>
            <a:r>
              <a:rPr lang="zh-CN" altLang="zh-CN" sz="3075" dirty="0">
                <a:effectLst/>
              </a:rPr>
              <a:t>使用</a:t>
            </a:r>
            <a:r>
              <a:rPr lang="en-US" altLang="zh-CN" sz="3075" dirty="0">
                <a:effectLst/>
              </a:rPr>
              <a:t>switch</a:t>
            </a:r>
            <a:r>
              <a:rPr lang="zh-CN" altLang="zh-CN" sz="3075" dirty="0">
                <a:effectLst/>
              </a:rPr>
              <a:t>进行判断</a:t>
            </a:r>
            <a:endParaRPr lang="zh-CN" altLang="en-US" sz="3075" dirty="0"/>
          </a:p>
        </p:txBody>
      </p:sp>
      <p:sp>
        <p:nvSpPr>
          <p:cNvPr id="5" name="矩形 4"/>
          <p:cNvSpPr>
            <a:spLocks noChangeArrowheads="1"/>
          </p:cNvSpPr>
          <p:nvPr/>
        </p:nvSpPr>
        <p:spPr bwMode="auto">
          <a:xfrm>
            <a:off x="4859338" y="298132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zh-CN" b="1">
                <a:solidFill>
                  <a:srgbClr val="FF0000"/>
                </a:solidFill>
                <a:ea typeface="宋体" panose="02010600030101010101" pitchFamily="2" charset="-122"/>
                <a:cs typeface="Arial" panose="020B0604020202020204" pitchFamily="34" charset="0"/>
              </a:rPr>
              <a:t>输出：</a:t>
            </a:r>
            <a:r>
              <a:rPr lang="en-US" altLang="zh-CN" b="1">
                <a:solidFill>
                  <a:srgbClr val="FF0000"/>
                </a:solidFill>
                <a:ea typeface="宋体" panose="02010600030101010101" pitchFamily="2" charset="-122"/>
                <a:cs typeface="Arial" panose="020B0604020202020204" pitchFamily="34" charset="0"/>
              </a:rPr>
              <a:t/>
            </a:r>
            <a:br>
              <a:rPr lang="en-US" altLang="zh-CN" b="1">
                <a:solidFill>
                  <a:srgbClr val="FF0000"/>
                </a:solidFill>
                <a:ea typeface="宋体" panose="02010600030101010101" pitchFamily="2" charset="-122"/>
                <a:cs typeface="Arial" panose="020B0604020202020204" pitchFamily="34" charset="0"/>
              </a:rPr>
            </a:br>
            <a:r>
              <a:rPr lang="zh-CN" altLang="zh-CN" b="1">
                <a:solidFill>
                  <a:srgbClr val="FF0000"/>
                </a:solidFill>
                <a:ea typeface="宋体" panose="02010600030101010101" pitchFamily="2" charset="-122"/>
                <a:cs typeface="Arial" panose="020B0604020202020204" pitchFamily="34" charset="0"/>
              </a:rPr>
              <a:t>红颜色</a:t>
            </a:r>
            <a:r>
              <a:rPr lang="en-US" altLang="zh-CN" b="1">
                <a:solidFill>
                  <a:srgbClr val="FF0000"/>
                </a:solidFill>
                <a:ea typeface="宋体" panose="02010600030101010101" pitchFamily="2" charset="-122"/>
                <a:cs typeface="Arial" panose="020B0604020202020204" pitchFamily="34" charset="0"/>
              </a:rPr>
              <a:t/>
            </a:r>
            <a:br>
              <a:rPr lang="en-US" altLang="zh-CN" b="1">
                <a:solidFill>
                  <a:srgbClr val="FF0000"/>
                </a:solidFill>
                <a:ea typeface="宋体" panose="02010600030101010101" pitchFamily="2" charset="-122"/>
                <a:cs typeface="Arial" panose="020B0604020202020204" pitchFamily="34" charset="0"/>
              </a:rPr>
            </a:br>
            <a:r>
              <a:rPr lang="zh-CN" altLang="zh-CN" b="1">
                <a:solidFill>
                  <a:srgbClr val="FF0000"/>
                </a:solidFill>
                <a:ea typeface="宋体" panose="02010600030101010101" pitchFamily="2" charset="-122"/>
                <a:cs typeface="Arial" panose="020B0604020202020204" pitchFamily="34" charset="0"/>
              </a:rPr>
              <a:t>绿颜色</a:t>
            </a:r>
            <a:r>
              <a:rPr lang="en-US" altLang="zh-CN" b="1">
                <a:solidFill>
                  <a:srgbClr val="FF0000"/>
                </a:solidFill>
                <a:ea typeface="宋体" panose="02010600030101010101" pitchFamily="2" charset="-122"/>
                <a:cs typeface="Arial" panose="020B0604020202020204" pitchFamily="34" charset="0"/>
              </a:rPr>
              <a:t/>
            </a:r>
            <a:br>
              <a:rPr lang="en-US" altLang="zh-CN" b="1">
                <a:solidFill>
                  <a:srgbClr val="FF0000"/>
                </a:solidFill>
                <a:ea typeface="宋体" panose="02010600030101010101" pitchFamily="2" charset="-122"/>
                <a:cs typeface="Arial" panose="020B0604020202020204" pitchFamily="34" charset="0"/>
              </a:rPr>
            </a:br>
            <a:r>
              <a:rPr lang="zh-CN" altLang="zh-CN" b="1">
                <a:solidFill>
                  <a:srgbClr val="FF0000"/>
                </a:solidFill>
                <a:ea typeface="宋体" panose="02010600030101010101" pitchFamily="2" charset="-122"/>
                <a:cs typeface="Arial" panose="020B0604020202020204" pitchFamily="34" charset="0"/>
              </a:rPr>
              <a:t>蓝颜色</a:t>
            </a:r>
            <a:endParaRPr lang="zh-CN" altLang="en-US">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7513" y="1143000"/>
            <a:ext cx="8229600" cy="5265738"/>
          </a:xfrm>
        </p:spPr>
        <p:txBody>
          <a:bodyPr>
            <a:normAutofit fontScale="62500" lnSpcReduction="20000"/>
          </a:bodyPr>
          <a:lstStyle/>
          <a:p>
            <a:pPr marL="273844" indent="-191691" eaLnBrk="1" hangingPunct="1">
              <a:defRPr/>
            </a:pPr>
            <a:r>
              <a:rPr lang="fr-FR" altLang="zh-CN" sz="2600" dirty="0" smtClean="0"/>
              <a:t>import java.util.HashSet;</a:t>
            </a:r>
            <a:endParaRPr lang="zh-CN" altLang="zh-CN" sz="2600" dirty="0" smtClean="0"/>
          </a:p>
          <a:p>
            <a:pPr marL="273844" indent="-191691" eaLnBrk="1" hangingPunct="1">
              <a:defRPr/>
            </a:pPr>
            <a:r>
              <a:rPr lang="fr-FR" altLang="zh-CN" sz="2600" dirty="0" smtClean="0"/>
              <a:t>import java.util.Set;</a:t>
            </a:r>
            <a:endParaRPr lang="zh-CN" altLang="zh-CN" sz="2600" dirty="0" smtClean="0"/>
          </a:p>
          <a:p>
            <a:pPr marL="273844" indent="-191691" eaLnBrk="1" hangingPunct="1">
              <a:defRPr/>
            </a:pPr>
            <a:r>
              <a:rPr lang="fr-FR" altLang="zh-CN" sz="2600" dirty="0" smtClean="0"/>
              <a:t> </a:t>
            </a:r>
            <a:endParaRPr lang="zh-CN" altLang="zh-CN" sz="2600" dirty="0" smtClean="0"/>
          </a:p>
          <a:p>
            <a:pPr marL="273844" indent="-191691" eaLnBrk="1" hangingPunct="1">
              <a:defRPr/>
            </a:pPr>
            <a:r>
              <a:rPr lang="fr-FR" altLang="zh-CN" sz="2600" dirty="0" smtClean="0"/>
              <a:t>public class SetDemo {</a:t>
            </a:r>
            <a:endParaRPr lang="zh-CN" altLang="zh-CN" sz="2600" dirty="0" smtClean="0"/>
          </a:p>
          <a:p>
            <a:pPr marL="273844" indent="-191691" eaLnBrk="1" hangingPunct="1">
              <a:defRPr/>
            </a:pPr>
            <a:r>
              <a:rPr lang="fr-FR" altLang="zh-CN" sz="2600" dirty="0" smtClean="0"/>
              <a:t>	public static void main(String[] args) {</a:t>
            </a:r>
            <a:endParaRPr lang="zh-CN" altLang="zh-CN" sz="2600" dirty="0" smtClean="0"/>
          </a:p>
          <a:p>
            <a:pPr marL="273844" indent="-191691" eaLnBrk="1" hangingPunct="1">
              <a:defRPr/>
            </a:pPr>
            <a:r>
              <a:rPr lang="fr-FR" altLang="zh-CN" sz="2600" dirty="0" smtClean="0"/>
              <a:t>		String[] a = { "A", "B", "C", "D", "E" };</a:t>
            </a:r>
            <a:endParaRPr lang="zh-CN" altLang="zh-CN" sz="2600" dirty="0" smtClean="0"/>
          </a:p>
          <a:p>
            <a:pPr marL="273844" indent="-191691" eaLnBrk="1" hangingPunct="1">
              <a:defRPr/>
            </a:pPr>
            <a:r>
              <a:rPr lang="fr-FR" altLang="zh-CN" sz="2600" dirty="0" smtClean="0"/>
              <a:t>		String[] b = { "X", "Y", "E" };</a:t>
            </a:r>
            <a:endParaRPr lang="zh-CN" altLang="zh-CN" sz="2600" dirty="0" smtClean="0"/>
          </a:p>
          <a:p>
            <a:pPr marL="273844" indent="-191691" eaLnBrk="1" hangingPunct="1">
              <a:defRPr/>
            </a:pPr>
            <a:r>
              <a:rPr lang="fr-FR" altLang="zh-CN" sz="2600" dirty="0" smtClean="0"/>
              <a:t>		Set&lt;String&gt; A = new HashSet&lt;String&gt;();</a:t>
            </a:r>
            <a:endParaRPr lang="zh-CN" altLang="zh-CN" sz="2600" dirty="0" smtClean="0"/>
          </a:p>
          <a:p>
            <a:pPr marL="273844" indent="-191691" eaLnBrk="1" hangingPunct="1">
              <a:defRPr/>
            </a:pPr>
            <a:r>
              <a:rPr lang="fr-FR" altLang="zh-CN" sz="2600" dirty="0" smtClean="0"/>
              <a:t>		Set&lt;String&gt; B = new HashSet&lt;String&gt;();</a:t>
            </a:r>
            <a:endParaRPr lang="zh-CN" altLang="zh-CN" sz="2600" dirty="0" smtClean="0"/>
          </a:p>
          <a:p>
            <a:pPr marL="273844" indent="-191691" eaLnBrk="1" hangingPunct="1">
              <a:defRPr/>
            </a:pPr>
            <a:r>
              <a:rPr lang="fr-FR" altLang="zh-CN" sz="2600" dirty="0" smtClean="0"/>
              <a:t>		for (String e : a) {</a:t>
            </a:r>
            <a:endParaRPr lang="zh-CN" altLang="zh-CN" sz="2600" dirty="0" smtClean="0"/>
          </a:p>
          <a:p>
            <a:pPr marL="273844" indent="-191691" eaLnBrk="1" hangingPunct="1">
              <a:defRPr/>
            </a:pPr>
            <a:r>
              <a:rPr lang="fr-FR" altLang="zh-CN" sz="2600" dirty="0" smtClean="0"/>
              <a:t>			A.add(e);</a:t>
            </a:r>
            <a:endParaRPr lang="zh-CN" altLang="zh-CN" sz="2600" dirty="0" smtClean="0"/>
          </a:p>
          <a:p>
            <a:pPr marL="273844" indent="-191691" eaLnBrk="1" hangingPunct="1">
              <a:defRPr/>
            </a:pPr>
            <a:r>
              <a:rPr lang="fr-FR" altLang="zh-CN" sz="2600" dirty="0" smtClean="0"/>
              <a:t>		}</a:t>
            </a:r>
            <a:endParaRPr lang="zh-CN" altLang="zh-CN" sz="2600" dirty="0" smtClean="0"/>
          </a:p>
          <a:p>
            <a:pPr marL="273844" indent="-191691" eaLnBrk="1" hangingPunct="1">
              <a:defRPr/>
            </a:pPr>
            <a:r>
              <a:rPr lang="fr-FR" altLang="zh-CN" sz="2600" dirty="0" smtClean="0"/>
              <a:t>		for (String e : b) {</a:t>
            </a:r>
            <a:endParaRPr lang="zh-CN" altLang="zh-CN" sz="2600" dirty="0" smtClean="0"/>
          </a:p>
          <a:p>
            <a:pPr marL="273844" indent="-191691" eaLnBrk="1" hangingPunct="1">
              <a:defRPr/>
            </a:pPr>
            <a:r>
              <a:rPr lang="fr-FR" altLang="zh-CN" sz="2600" dirty="0" smtClean="0"/>
              <a:t>			B.add(e);</a:t>
            </a:r>
            <a:endParaRPr lang="zh-CN" altLang="zh-CN" sz="2600" dirty="0" smtClean="0"/>
          </a:p>
          <a:p>
            <a:pPr marL="273844" indent="-191691" eaLnBrk="1" hangingPunct="1">
              <a:defRPr/>
            </a:pPr>
            <a:r>
              <a:rPr lang="fr-FR" altLang="zh-CN" sz="2600" dirty="0" smtClean="0"/>
              <a:t>		}</a:t>
            </a:r>
            <a:endParaRPr lang="zh-CN" altLang="zh-CN" sz="2600" dirty="0" smtClean="0"/>
          </a:p>
          <a:p>
            <a:pPr marL="273844" indent="-191691" eaLnBrk="1" hangingPunct="1">
              <a:defRPr/>
            </a:pPr>
            <a:r>
              <a:rPr lang="fr-FR" altLang="zh-CN" sz="2600" dirty="0" smtClean="0"/>
              <a:t> </a:t>
            </a:r>
            <a:endParaRPr lang="zh-CN" altLang="zh-CN" sz="2600" dirty="0" smtClean="0"/>
          </a:p>
          <a:p>
            <a:pPr marL="273844" indent="-191691" eaLnBrk="1" hangingPunct="1">
              <a:defRPr/>
            </a:pPr>
            <a:r>
              <a:rPr lang="fr-FR" altLang="zh-CN" sz="2600" dirty="0" smtClean="0"/>
              <a:t>		Set&lt;String&gt; C;</a:t>
            </a:r>
            <a:endParaRPr lang="zh-CN" altLang="zh-CN" sz="2600" dirty="0" smtClean="0"/>
          </a:p>
          <a:p>
            <a:pPr marL="273844" indent="-191691" eaLnBrk="1" hangingPunct="1">
              <a:defRPr/>
            </a:pPr>
            <a:r>
              <a:rPr lang="fr-FR" altLang="zh-CN" sz="2600" dirty="0" smtClean="0"/>
              <a:t>		C = new HashSet&lt;String&gt;(A);</a:t>
            </a:r>
            <a:endParaRPr lang="zh-CN" altLang="zh-CN" sz="2600" dirty="0" smtClean="0"/>
          </a:p>
          <a:p>
            <a:pPr marL="273844" indent="-191691" eaLnBrk="1" hangingPunct="1">
              <a:defRPr/>
            </a:pPr>
            <a:r>
              <a:rPr lang="fr-FR" altLang="zh-CN" sz="2600" dirty="0" smtClean="0"/>
              <a:t>		// Union</a:t>
            </a:r>
            <a:endParaRPr lang="zh-CN" altLang="zh-CN" sz="2600" dirty="0" smtClean="0"/>
          </a:p>
          <a:p>
            <a:pPr marL="273844" indent="-191691" eaLnBrk="1" hangingPunct="1">
              <a:defRPr/>
            </a:pPr>
            <a:r>
              <a:rPr lang="fr-FR" altLang="zh-CN" sz="2600" dirty="0" smtClean="0"/>
              <a:t>		C.addAll(B);</a:t>
            </a:r>
            <a:endParaRPr lang="zh-CN" altLang="zh-CN" sz="2600" dirty="0" smtClean="0"/>
          </a:p>
          <a:p>
            <a:pPr marL="273844" indent="-191691" eaLnBrk="1" hangingPunct="1">
              <a:defRPr/>
            </a:pPr>
            <a:r>
              <a:rPr lang="fr-FR" altLang="zh-CN" sz="2600" dirty="0" smtClean="0"/>
              <a:t>		System.out.println(C);</a:t>
            </a:r>
            <a:endParaRPr lang="zh-CN" altLang="zh-CN" sz="2600" dirty="0" smtClean="0"/>
          </a:p>
          <a:p>
            <a:pPr marL="273844" indent="-191691" eaLnBrk="1" hangingPunct="1">
              <a:defRPr/>
            </a:pPr>
            <a:endParaRPr lang="zh-CN" altLang="en-US" sz="2025" dirty="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6.2 Set Interface</a:t>
            </a:r>
            <a:endParaRPr lang="zh-CN" altLang="en-US" sz="3075" dirty="0"/>
          </a:p>
        </p:txBody>
      </p:sp>
      <p:sp>
        <p:nvSpPr>
          <p:cNvPr id="7" name="灯片编号占位符 6"/>
          <p:cNvSpPr>
            <a:spLocks noGrp="1"/>
          </p:cNvSpPr>
          <p:nvPr>
            <p:ph type="sldNum" sz="quarter" idx="12"/>
          </p:nvPr>
        </p:nvSpPr>
        <p:spPr/>
        <p:txBody>
          <a:bodyPr/>
          <a:lstStyle/>
          <a:p>
            <a:pPr>
              <a:defRPr/>
            </a:pPr>
            <a:fld id="{4641FFF6-B1E0-465C-9CF8-95D5B290C0CA}" type="slidenum">
              <a:rPr lang="zh-CN" altLang="en-US"/>
              <a:pPr>
                <a:defRPr/>
              </a:pPr>
              <a:t>60</a:t>
            </a:fld>
            <a:endParaRPr lang="zh-CN" altLang="en-US"/>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73844" indent="-191691" eaLnBrk="1" hangingPunct="1">
              <a:defRPr/>
            </a:pPr>
            <a:r>
              <a:rPr lang="fr-FR" altLang="zh-CN" sz="1800" dirty="0" smtClean="0"/>
              <a:t>		// Intersection</a:t>
            </a:r>
            <a:endParaRPr lang="zh-CN" altLang="zh-CN" sz="1800" dirty="0" smtClean="0"/>
          </a:p>
          <a:p>
            <a:pPr marL="273844" indent="-191691" eaLnBrk="1" hangingPunct="1">
              <a:defRPr/>
            </a:pPr>
            <a:r>
              <a:rPr lang="fr-FR" altLang="zh-CN" sz="1800" dirty="0" smtClean="0"/>
              <a:t>		C = new HashSet&lt;String&gt;(A);</a:t>
            </a:r>
            <a:endParaRPr lang="zh-CN" altLang="zh-CN" sz="1800" dirty="0" smtClean="0"/>
          </a:p>
          <a:p>
            <a:pPr marL="273844" indent="-191691" eaLnBrk="1" hangingPunct="1">
              <a:defRPr/>
            </a:pPr>
            <a:r>
              <a:rPr lang="fr-FR" altLang="zh-CN" sz="1800" dirty="0" smtClean="0"/>
              <a:t>		C.retainAll(B);</a:t>
            </a:r>
            <a:endParaRPr lang="zh-CN" altLang="zh-CN" sz="1800" dirty="0" smtClean="0"/>
          </a:p>
          <a:p>
            <a:pPr marL="273844" indent="-191691" eaLnBrk="1" hangingPunct="1">
              <a:defRPr/>
            </a:pPr>
            <a:r>
              <a:rPr lang="fr-FR" altLang="zh-CN" sz="1800" dirty="0" smtClean="0"/>
              <a:t>		System.out.println(C);</a:t>
            </a:r>
            <a:endParaRPr lang="zh-CN" altLang="zh-CN" sz="1800" dirty="0" smtClean="0"/>
          </a:p>
          <a:p>
            <a:pPr marL="273844" indent="-191691" eaLnBrk="1" hangingPunct="1">
              <a:defRPr/>
            </a:pPr>
            <a:r>
              <a:rPr lang="fr-FR" altLang="zh-CN" sz="1800" dirty="0" smtClean="0"/>
              <a:t> </a:t>
            </a:r>
            <a:endParaRPr lang="zh-CN" altLang="zh-CN" sz="1800" dirty="0" smtClean="0"/>
          </a:p>
          <a:p>
            <a:pPr marL="273844" indent="-191691" eaLnBrk="1" hangingPunct="1">
              <a:defRPr/>
            </a:pPr>
            <a:r>
              <a:rPr lang="fr-FR" altLang="zh-CN" sz="1800" dirty="0" smtClean="0"/>
              <a:t>		// Difference</a:t>
            </a:r>
            <a:endParaRPr lang="zh-CN" altLang="zh-CN" sz="1800" dirty="0" smtClean="0"/>
          </a:p>
          <a:p>
            <a:pPr marL="273844" indent="-191691" eaLnBrk="1" hangingPunct="1">
              <a:defRPr/>
            </a:pPr>
            <a:r>
              <a:rPr lang="fr-FR" altLang="zh-CN" sz="1800" dirty="0" smtClean="0"/>
              <a:t>		C = new HashSet&lt;String&gt;(A);</a:t>
            </a:r>
            <a:endParaRPr lang="zh-CN" altLang="zh-CN" sz="1800" dirty="0" smtClean="0"/>
          </a:p>
          <a:p>
            <a:pPr marL="273844" indent="-191691" eaLnBrk="1" hangingPunct="1">
              <a:defRPr/>
            </a:pPr>
            <a:r>
              <a:rPr lang="fr-FR" altLang="zh-CN" sz="1800" dirty="0" smtClean="0"/>
              <a:t>		C.removeAll(B);</a:t>
            </a:r>
            <a:endParaRPr lang="zh-CN" altLang="zh-CN" sz="1800" dirty="0" smtClean="0"/>
          </a:p>
          <a:p>
            <a:pPr marL="273844" indent="-191691" eaLnBrk="1" hangingPunct="1">
              <a:defRPr/>
            </a:pPr>
            <a:r>
              <a:rPr lang="fr-FR" altLang="zh-CN" sz="1800" dirty="0" smtClean="0"/>
              <a:t>		System.out.println(C);</a:t>
            </a:r>
            <a:endParaRPr lang="zh-CN" altLang="zh-CN" sz="1800" dirty="0" smtClean="0"/>
          </a:p>
          <a:p>
            <a:pPr marL="273844" indent="-191691" eaLnBrk="1" hangingPunct="1">
              <a:defRPr/>
            </a:pPr>
            <a:r>
              <a:rPr lang="fr-FR" altLang="zh-CN" sz="1800" dirty="0" smtClean="0"/>
              <a:t>	}</a:t>
            </a:r>
            <a:endParaRPr lang="zh-CN" altLang="zh-CN" sz="1800" dirty="0" smtClean="0"/>
          </a:p>
          <a:p>
            <a:pPr marL="273844" indent="-191691" eaLnBrk="1" hangingPunct="1">
              <a:defRPr/>
            </a:pPr>
            <a:r>
              <a:rPr lang="fr-FR" altLang="zh-CN" sz="1800" dirty="0" smtClean="0"/>
              <a:t> </a:t>
            </a:r>
            <a:endParaRPr lang="zh-CN" altLang="zh-CN" sz="1800" dirty="0" smtClean="0"/>
          </a:p>
          <a:p>
            <a:pPr marL="273844" indent="-191691" eaLnBrk="1" hangingPunct="1">
              <a:defRPr/>
            </a:pPr>
            <a:r>
              <a:rPr lang="fr-FR" altLang="zh-CN" sz="1800" dirty="0" smtClean="0"/>
              <a:t>}</a:t>
            </a:r>
            <a:endParaRPr lang="zh-CN" altLang="zh-CN" sz="1800" dirty="0" smtClean="0"/>
          </a:p>
          <a:p>
            <a:pPr marL="273844" indent="-191691" eaLnBrk="1" hangingPunct="1">
              <a:defRPr/>
            </a:pPr>
            <a:endParaRPr lang="zh-CN" altLang="en-US" sz="1800" dirty="0"/>
          </a:p>
        </p:txBody>
      </p:sp>
      <p:sp>
        <p:nvSpPr>
          <p:cNvPr id="2" name="标题 1"/>
          <p:cNvSpPr>
            <a:spLocks noGrp="1"/>
          </p:cNvSpPr>
          <p:nvPr>
            <p:ph type="title"/>
          </p:nvPr>
        </p:nvSpPr>
        <p:spPr/>
        <p:txBody>
          <a:bodyPr/>
          <a:lstStyle/>
          <a:p>
            <a:pPr eaLnBrk="1" hangingPunct="1">
              <a:defRPr/>
            </a:pPr>
            <a:r>
              <a:rPr lang="en-US" altLang="zh-CN" sz="3075" dirty="0" smtClean="0"/>
              <a:t>6.2 Set Interface</a:t>
            </a:r>
            <a:endParaRPr lang="zh-CN" altLang="en-US" sz="3075" dirty="0"/>
          </a:p>
        </p:txBody>
      </p:sp>
      <p:sp>
        <p:nvSpPr>
          <p:cNvPr id="7" name="灯片编号占位符 6"/>
          <p:cNvSpPr>
            <a:spLocks noGrp="1"/>
          </p:cNvSpPr>
          <p:nvPr>
            <p:ph type="sldNum" sz="quarter" idx="12"/>
          </p:nvPr>
        </p:nvSpPr>
        <p:spPr/>
        <p:txBody>
          <a:bodyPr/>
          <a:lstStyle/>
          <a:p>
            <a:pPr>
              <a:defRPr/>
            </a:pPr>
            <a:fld id="{2AE924F5-2787-438D-BC3C-17635E7B92A4}" type="slidenum">
              <a:rPr lang="zh-CN" altLang="en-US"/>
              <a:pPr>
                <a:defRPr/>
              </a:pPr>
              <a:t>61</a:t>
            </a:fld>
            <a:endParaRPr lang="zh-CN" altLang="en-US"/>
          </a:p>
        </p:txBody>
      </p:sp>
      <p:sp>
        <p:nvSpPr>
          <p:cNvPr id="4" name="内容占位符 3"/>
          <p:cNvSpPr>
            <a:spLocks noGrp="1"/>
          </p:cNvSpPr>
          <p:nvPr>
            <p:ph sz="half" idx="4294967295"/>
          </p:nvPr>
        </p:nvSpPr>
        <p:spPr>
          <a:xfrm>
            <a:off x="4822825" y="4652963"/>
            <a:ext cx="4321175" cy="1833562"/>
          </a:xfrm>
          <a:solidFill>
            <a:schemeClr val="bg2"/>
          </a:solidFill>
        </p:spPr>
        <p:txBody>
          <a:bodyPr/>
          <a:lstStyle/>
          <a:p>
            <a:pPr eaLnBrk="1" hangingPunct="1"/>
            <a:r>
              <a:rPr lang="en-US" altLang="zh-CN" sz="2400" smtClean="0"/>
              <a:t>It displays:</a:t>
            </a:r>
            <a:endParaRPr lang="zh-CN" altLang="zh-CN" sz="2400" smtClean="0"/>
          </a:p>
          <a:p>
            <a:pPr eaLnBrk="1" hangingPunct="1"/>
            <a:r>
              <a:rPr lang="en-US" altLang="zh-CN" sz="2400" smtClean="0"/>
              <a:t>[D, E, A, B, C, Y, X]</a:t>
            </a:r>
            <a:endParaRPr lang="zh-CN" altLang="zh-CN" sz="2400" smtClean="0"/>
          </a:p>
          <a:p>
            <a:pPr eaLnBrk="1" hangingPunct="1"/>
            <a:r>
              <a:rPr lang="en-US" altLang="zh-CN" sz="2400" smtClean="0"/>
              <a:t>[E]</a:t>
            </a:r>
            <a:endParaRPr lang="zh-CN" altLang="zh-CN" sz="2400" smtClean="0"/>
          </a:p>
          <a:p>
            <a:pPr eaLnBrk="1" hangingPunct="1"/>
            <a:r>
              <a:rPr lang="en-US" altLang="zh-CN" sz="2400" smtClean="0"/>
              <a:t>[D, A, B, C]</a:t>
            </a:r>
            <a:endParaRPr lang="zh-CN" altLang="zh-CN" sz="2400" smtClean="0"/>
          </a:p>
          <a:p>
            <a:pPr eaLnBrk="1" hangingPunct="1"/>
            <a:endParaRPr lang="zh-CN" altLang="en-US" sz="2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solidFill>
                  <a:srgbClr val="C00000"/>
                </a:solidFill>
              </a:rPr>
              <a:t>Positional access </a:t>
            </a:r>
            <a:r>
              <a:rPr lang="en-US" altLang="zh-CN" sz="2025" dirty="0" smtClean="0"/>
              <a:t>— manipulates elements based on their numerical position in the list. </a:t>
            </a:r>
            <a:r>
              <a:rPr lang="zh-CN" altLang="en-US" sz="2025" dirty="0"/>
              <a:t>索引</a:t>
            </a:r>
            <a:r>
              <a:rPr lang="zh-CN" altLang="en-US" sz="2025" dirty="0" smtClean="0"/>
              <a:t>定位访问</a:t>
            </a:r>
            <a:endParaRPr lang="zh-CN" altLang="zh-CN" sz="2025" dirty="0" smtClean="0"/>
          </a:p>
          <a:p>
            <a:pPr marL="273844" indent="-191691" eaLnBrk="1" hangingPunct="1">
              <a:defRPr/>
            </a:pPr>
            <a:r>
              <a:rPr lang="en-US" altLang="zh-CN" sz="2025" dirty="0" smtClean="0">
                <a:solidFill>
                  <a:srgbClr val="C00000"/>
                </a:solidFill>
              </a:rPr>
              <a:t>Search</a:t>
            </a:r>
            <a:r>
              <a:rPr lang="en-US" altLang="zh-CN" sz="2025" dirty="0" smtClean="0"/>
              <a:t> — searches for a specified object in the list and returns its numerical position.</a:t>
            </a:r>
            <a:r>
              <a:rPr lang="zh-CN" altLang="en-US" sz="2025" dirty="0" smtClean="0"/>
              <a:t>根据索引搜索</a:t>
            </a:r>
            <a:endParaRPr lang="zh-CN" altLang="zh-CN" sz="2025" dirty="0" smtClean="0"/>
          </a:p>
          <a:p>
            <a:pPr marL="273844" indent="-191691" eaLnBrk="1" hangingPunct="1">
              <a:defRPr/>
            </a:pPr>
            <a:r>
              <a:rPr lang="en-US" altLang="zh-CN" sz="2025" dirty="0" smtClean="0">
                <a:solidFill>
                  <a:srgbClr val="C00000"/>
                </a:solidFill>
              </a:rPr>
              <a:t>Iteration</a:t>
            </a:r>
            <a:r>
              <a:rPr lang="en-US" altLang="zh-CN" sz="2025" dirty="0" smtClean="0"/>
              <a:t> —The Iterator associated with a List returns its members in the order that they were entered taking into account additions/removals/replacements.</a:t>
            </a:r>
            <a:r>
              <a:rPr lang="zh-CN" altLang="en-US" sz="2025" dirty="0" smtClean="0"/>
              <a:t>特殊的表迭代</a:t>
            </a:r>
            <a:endParaRPr lang="zh-CN" altLang="zh-CN" sz="2025" dirty="0" smtClean="0"/>
          </a:p>
          <a:p>
            <a:pPr marL="273844" indent="-191691" eaLnBrk="1" hangingPunct="1">
              <a:defRPr/>
            </a:pPr>
            <a:r>
              <a:rPr lang="en-US" altLang="zh-CN" sz="2025" dirty="0" smtClean="0">
                <a:solidFill>
                  <a:srgbClr val="C00000"/>
                </a:solidFill>
              </a:rPr>
              <a:t>Range-view</a:t>
            </a:r>
            <a:r>
              <a:rPr lang="en-US" altLang="zh-CN" sz="2025" dirty="0" smtClean="0"/>
              <a:t> — performs arbitrary range operations on the list.</a:t>
            </a:r>
            <a:r>
              <a:rPr lang="zh-CN" altLang="en-US" sz="2025" dirty="0" smtClean="0"/>
              <a:t>取子表</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6" name="灯片编号占位符 5"/>
          <p:cNvSpPr>
            <a:spLocks noGrp="1"/>
          </p:cNvSpPr>
          <p:nvPr>
            <p:ph type="sldNum" sz="quarter" idx="12"/>
          </p:nvPr>
        </p:nvSpPr>
        <p:spPr/>
        <p:txBody>
          <a:bodyPr/>
          <a:lstStyle/>
          <a:p>
            <a:pPr>
              <a:defRPr/>
            </a:pPr>
            <a:fld id="{184B56BD-2E5A-4F42-B742-CB7B6A96E882}" type="slidenum">
              <a:rPr lang="zh-CN" altLang="en-US"/>
              <a:pPr>
                <a:defRPr/>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1"/>
          </p:nvPr>
        </p:nvSpPr>
        <p:spPr>
          <a:xfrm>
            <a:off x="230188" y="985838"/>
            <a:ext cx="8456612" cy="5021262"/>
          </a:xfrm>
        </p:spPr>
        <p:txBody>
          <a:bodyPr/>
          <a:lstStyle/>
          <a:p>
            <a:pPr eaLnBrk="1" hangingPunct="1"/>
            <a:r>
              <a:rPr lang="en-US" altLang="zh-CN" sz="1500" dirty="0" smtClean="0"/>
              <a:t>public interface List&lt;E&gt; extends Collection&lt;E&gt; {</a:t>
            </a:r>
            <a:endParaRPr lang="zh-CN" altLang="zh-CN" sz="1500" dirty="0" smtClean="0"/>
          </a:p>
          <a:p>
            <a:pPr eaLnBrk="1" hangingPunct="1"/>
            <a:r>
              <a:rPr lang="en-US" altLang="zh-CN" sz="1500" dirty="0" smtClean="0"/>
              <a:t>    // Basic operations</a:t>
            </a:r>
            <a:endParaRPr lang="zh-CN" altLang="zh-CN" sz="1500" dirty="0" smtClean="0"/>
          </a:p>
          <a:p>
            <a:pPr eaLnBrk="1" hangingPunct="1"/>
            <a:r>
              <a:rPr lang="en-US" altLang="zh-CN" sz="1500" dirty="0" smtClean="0">
                <a:solidFill>
                  <a:srgbClr val="FF0000"/>
                </a:solidFill>
              </a:rPr>
              <a:t>    </a:t>
            </a:r>
            <a:r>
              <a:rPr lang="en-US" altLang="zh-CN" sz="1500" dirty="0" err="1" smtClean="0">
                <a:solidFill>
                  <a:srgbClr val="FF0000"/>
                </a:solidFill>
              </a:rPr>
              <a:t>int</a:t>
            </a:r>
            <a:r>
              <a:rPr lang="en-US" altLang="zh-CN" sz="1500" dirty="0" smtClean="0">
                <a:solidFill>
                  <a:srgbClr val="FF0000"/>
                </a:solidFill>
              </a:rPr>
              <a:t> size();</a:t>
            </a:r>
            <a:endParaRPr lang="zh-CN" altLang="zh-CN" sz="1500" dirty="0" smtClean="0">
              <a:solidFill>
                <a:srgbClr val="FF0000"/>
              </a:solidFill>
            </a:endParaRPr>
          </a:p>
          <a:p>
            <a:pPr eaLnBrk="1" hangingPunct="1"/>
            <a:r>
              <a:rPr lang="en-US" altLang="zh-CN" sz="1500" dirty="0" smtClean="0">
                <a:solidFill>
                  <a:srgbClr val="FF0000"/>
                </a:solidFill>
              </a:rPr>
              <a:t>    </a:t>
            </a:r>
            <a:r>
              <a:rPr lang="en-US" altLang="zh-CN" sz="1500" dirty="0" err="1" smtClean="0">
                <a:solidFill>
                  <a:srgbClr val="FF0000"/>
                </a:solidFill>
              </a:rPr>
              <a:t>boolean</a:t>
            </a:r>
            <a:r>
              <a:rPr lang="en-US" altLang="zh-CN" sz="1500" dirty="0" smtClean="0">
                <a:solidFill>
                  <a:srgbClr val="FF0000"/>
                </a:solidFill>
              </a:rPr>
              <a:t> </a:t>
            </a:r>
            <a:r>
              <a:rPr lang="en-US" altLang="zh-CN" sz="1500" dirty="0" err="1" smtClean="0">
                <a:solidFill>
                  <a:srgbClr val="FF0000"/>
                </a:solidFill>
              </a:rPr>
              <a:t>isEmpty</a:t>
            </a:r>
            <a:r>
              <a:rPr lang="en-US" altLang="zh-CN" sz="1500" dirty="0" smtClean="0">
                <a:solidFill>
                  <a:srgbClr val="FF0000"/>
                </a:solidFill>
              </a:rPr>
              <a:t>();</a:t>
            </a:r>
            <a:endParaRPr lang="zh-CN" altLang="zh-CN" sz="1500" dirty="0" smtClean="0">
              <a:solidFill>
                <a:srgbClr val="FF0000"/>
              </a:solidFill>
            </a:endParaRPr>
          </a:p>
          <a:p>
            <a:pPr eaLnBrk="1" hangingPunct="1"/>
            <a:r>
              <a:rPr lang="en-US" altLang="zh-CN" sz="1500" dirty="0" smtClean="0">
                <a:solidFill>
                  <a:srgbClr val="FF0000"/>
                </a:solidFill>
              </a:rPr>
              <a:t>    </a:t>
            </a:r>
            <a:r>
              <a:rPr lang="en-US" altLang="zh-CN" sz="1500" dirty="0" err="1" smtClean="0">
                <a:solidFill>
                  <a:srgbClr val="FF0000"/>
                </a:solidFill>
              </a:rPr>
              <a:t>boolean</a:t>
            </a:r>
            <a:r>
              <a:rPr lang="en-US" altLang="zh-CN" sz="1500" dirty="0" smtClean="0">
                <a:solidFill>
                  <a:srgbClr val="FF0000"/>
                </a:solidFill>
              </a:rPr>
              <a:t> contains(Object element);</a:t>
            </a:r>
            <a:r>
              <a:rPr lang="en-US" altLang="zh-CN" sz="1500" dirty="0" smtClean="0"/>
              <a:t>	//Returns true if this set contains the specified element</a:t>
            </a:r>
            <a:endParaRPr lang="zh-CN" altLang="zh-CN" sz="1500" dirty="0" smtClean="0"/>
          </a:p>
          <a:p>
            <a:pPr eaLnBrk="1" hangingPunct="1"/>
            <a:r>
              <a:rPr lang="en-US" altLang="zh-CN" sz="1500" dirty="0" smtClean="0">
                <a:solidFill>
                  <a:srgbClr val="FF0000"/>
                </a:solidFill>
              </a:rPr>
              <a:t>    </a:t>
            </a:r>
            <a:r>
              <a:rPr lang="en-US" altLang="zh-CN" sz="1500" dirty="0" err="1" smtClean="0">
                <a:solidFill>
                  <a:srgbClr val="FF0000"/>
                </a:solidFill>
              </a:rPr>
              <a:t>boolean</a:t>
            </a:r>
            <a:r>
              <a:rPr lang="en-US" altLang="zh-CN" sz="1500" dirty="0" smtClean="0">
                <a:solidFill>
                  <a:srgbClr val="FF0000"/>
                </a:solidFill>
              </a:rPr>
              <a:t> add(E element)</a:t>
            </a:r>
            <a:r>
              <a:rPr lang="en-US" altLang="zh-CN" sz="1500" dirty="0" smtClean="0"/>
              <a:t>	//Appends the specified element to the end of this list</a:t>
            </a:r>
            <a:endParaRPr lang="zh-CN" altLang="zh-CN" sz="1500" dirty="0" smtClean="0"/>
          </a:p>
          <a:p>
            <a:pPr eaLnBrk="1" hangingPunct="1"/>
            <a:r>
              <a:rPr lang="en-US" altLang="zh-CN" sz="1500" dirty="0" smtClean="0">
                <a:solidFill>
                  <a:srgbClr val="00B050"/>
                </a:solidFill>
              </a:rPr>
              <a:t>    void add(</a:t>
            </a:r>
            <a:r>
              <a:rPr lang="en-US" altLang="zh-CN" sz="1500" dirty="0" err="1" smtClean="0">
                <a:solidFill>
                  <a:srgbClr val="00B050"/>
                </a:solidFill>
              </a:rPr>
              <a:t>int</a:t>
            </a:r>
            <a:r>
              <a:rPr lang="en-US" altLang="zh-CN" sz="1500" dirty="0" smtClean="0">
                <a:solidFill>
                  <a:srgbClr val="00B050"/>
                </a:solidFill>
              </a:rPr>
              <a:t> index, E element)</a:t>
            </a:r>
            <a:r>
              <a:rPr lang="en-US" altLang="zh-CN" sz="1500" dirty="0" smtClean="0"/>
              <a:t>	//Inserts the specified element at the specified position</a:t>
            </a:r>
            <a:endParaRPr lang="zh-CN" altLang="zh-CN" sz="1500" dirty="0" smtClean="0"/>
          </a:p>
          <a:p>
            <a:pPr eaLnBrk="1" hangingPunct="1"/>
            <a:r>
              <a:rPr lang="en-US" altLang="zh-CN" sz="1500" dirty="0" smtClean="0">
                <a:solidFill>
                  <a:srgbClr val="FF0000"/>
                </a:solidFill>
              </a:rPr>
              <a:t>    </a:t>
            </a:r>
            <a:r>
              <a:rPr lang="en-US" altLang="zh-CN" sz="1500" dirty="0" err="1" smtClean="0">
                <a:solidFill>
                  <a:srgbClr val="FF0000"/>
                </a:solidFill>
              </a:rPr>
              <a:t>boolean</a:t>
            </a:r>
            <a:r>
              <a:rPr lang="en-US" altLang="zh-CN" sz="1500" dirty="0" smtClean="0">
                <a:solidFill>
                  <a:srgbClr val="FF0000"/>
                </a:solidFill>
              </a:rPr>
              <a:t> remove(Object o)</a:t>
            </a:r>
            <a:r>
              <a:rPr lang="en-US" altLang="zh-CN" sz="1500" dirty="0" smtClean="0"/>
              <a:t>	//Removes the first occurrence in this list of the specified element</a:t>
            </a:r>
            <a:endParaRPr lang="zh-CN" altLang="zh-CN" sz="1500" dirty="0" smtClean="0"/>
          </a:p>
          <a:p>
            <a:pPr eaLnBrk="1" hangingPunct="1"/>
            <a:r>
              <a:rPr lang="en-US" altLang="zh-CN" sz="1500" dirty="0" smtClean="0">
                <a:solidFill>
                  <a:srgbClr val="00B050"/>
                </a:solidFill>
              </a:rPr>
              <a:t>    E remove(</a:t>
            </a:r>
            <a:r>
              <a:rPr lang="en-US" altLang="zh-CN" sz="1500" dirty="0" err="1" smtClean="0">
                <a:solidFill>
                  <a:srgbClr val="00B050"/>
                </a:solidFill>
              </a:rPr>
              <a:t>int</a:t>
            </a:r>
            <a:r>
              <a:rPr lang="en-US" altLang="zh-CN" sz="1500" dirty="0" smtClean="0">
                <a:solidFill>
                  <a:srgbClr val="00B050"/>
                </a:solidFill>
              </a:rPr>
              <a:t> index)	</a:t>
            </a:r>
            <a:r>
              <a:rPr lang="en-US" altLang="zh-CN" sz="1500" dirty="0" smtClean="0"/>
              <a:t>//Removes the element at the specified position in this list</a:t>
            </a:r>
            <a:endParaRPr lang="zh-CN" altLang="zh-CN" sz="1500" dirty="0" smtClean="0"/>
          </a:p>
          <a:p>
            <a:pPr eaLnBrk="1" hangingPunct="1"/>
            <a:r>
              <a:rPr lang="en-US" altLang="zh-CN" sz="1500" dirty="0" smtClean="0">
                <a:solidFill>
                  <a:srgbClr val="00B050"/>
                </a:solidFill>
              </a:rPr>
              <a:t>    E get(</a:t>
            </a:r>
            <a:r>
              <a:rPr lang="en-US" altLang="zh-CN" sz="1500" dirty="0" err="1" smtClean="0">
                <a:solidFill>
                  <a:srgbClr val="00B050"/>
                </a:solidFill>
              </a:rPr>
              <a:t>int</a:t>
            </a:r>
            <a:r>
              <a:rPr lang="en-US" altLang="zh-CN" sz="1500" dirty="0" smtClean="0">
                <a:solidFill>
                  <a:srgbClr val="00B050"/>
                </a:solidFill>
              </a:rPr>
              <a:t> index);</a:t>
            </a:r>
            <a:r>
              <a:rPr lang="en-US" altLang="zh-CN" sz="1500" dirty="0" smtClean="0"/>
              <a:t>	//Returns the element at the specified position in this list</a:t>
            </a:r>
            <a:endParaRPr lang="zh-CN" altLang="zh-CN" sz="1500" dirty="0" smtClean="0"/>
          </a:p>
          <a:p>
            <a:pPr eaLnBrk="1" hangingPunct="1"/>
            <a:r>
              <a:rPr lang="en-US" altLang="zh-CN" sz="1500" dirty="0" smtClean="0">
                <a:solidFill>
                  <a:srgbClr val="00B050"/>
                </a:solidFill>
              </a:rPr>
              <a:t>    E set(</a:t>
            </a:r>
            <a:r>
              <a:rPr lang="en-US" altLang="zh-CN" sz="1500" dirty="0" err="1" smtClean="0">
                <a:solidFill>
                  <a:srgbClr val="00B050"/>
                </a:solidFill>
              </a:rPr>
              <a:t>int</a:t>
            </a:r>
            <a:r>
              <a:rPr lang="en-US" altLang="zh-CN" sz="1500" dirty="0" smtClean="0">
                <a:solidFill>
                  <a:srgbClr val="00B050"/>
                </a:solidFill>
              </a:rPr>
              <a:t> index, E element)</a:t>
            </a:r>
            <a:r>
              <a:rPr lang="en-US" altLang="zh-CN" sz="1500" dirty="0" smtClean="0"/>
              <a:t>	//Replaces the element at the specified position in this list with the </a:t>
            </a:r>
            <a:endParaRPr lang="zh-CN" altLang="zh-CN" sz="1500" dirty="0" smtClean="0"/>
          </a:p>
          <a:p>
            <a:pPr eaLnBrk="1" hangingPunct="1"/>
            <a:r>
              <a:rPr lang="en-US" altLang="zh-CN" sz="1500" dirty="0" smtClean="0"/>
              <a:t>	//specified element</a:t>
            </a:r>
            <a:endParaRPr lang="zh-CN" altLang="zh-CN" sz="1500" dirty="0" smtClean="0"/>
          </a:p>
          <a:p>
            <a:pPr eaLnBrk="1" hangingPunct="1"/>
            <a:endParaRPr lang="zh-CN" altLang="en-US" dirty="0" smtClean="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6.3 List Interface</a:t>
            </a:r>
            <a:endParaRPr lang="zh-CN" altLang="en-US" sz="3075" dirty="0"/>
          </a:p>
        </p:txBody>
      </p:sp>
      <p:sp>
        <p:nvSpPr>
          <p:cNvPr id="7" name="灯片编号占位符 6"/>
          <p:cNvSpPr>
            <a:spLocks noGrp="1"/>
          </p:cNvSpPr>
          <p:nvPr>
            <p:ph type="sldNum" sz="quarter" idx="12"/>
          </p:nvPr>
        </p:nvSpPr>
        <p:spPr/>
        <p:txBody>
          <a:bodyPr/>
          <a:lstStyle/>
          <a:p>
            <a:pPr>
              <a:defRPr/>
            </a:pPr>
            <a:fld id="{E72F3232-2156-4C04-9AC1-E2FCA6B50E3F}" type="slidenum">
              <a:rPr lang="zh-CN" altLang="en-US"/>
              <a:pPr>
                <a:defRPr/>
              </a:pPr>
              <a:t>63</a:t>
            </a:fld>
            <a:endParaRPr lang="zh-CN" altLang="en-US"/>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a:xfrm>
            <a:off x="457200" y="1228725"/>
            <a:ext cx="8229600" cy="5292725"/>
          </a:xfrm>
          <a:solidFill>
            <a:schemeClr val="bg1"/>
          </a:solidFill>
        </p:spPr>
        <p:txBody>
          <a:bodyPr/>
          <a:lstStyle/>
          <a:p>
            <a:pPr eaLnBrk="1" hangingPunct="1"/>
            <a:r>
              <a:rPr lang="en-US" altLang="zh-CN" sz="1400" dirty="0" smtClean="0"/>
              <a:t> // Search</a:t>
            </a:r>
            <a:endParaRPr lang="zh-CN" altLang="zh-CN" sz="1400" dirty="0" smtClean="0"/>
          </a:p>
          <a:p>
            <a:pPr eaLnBrk="1" hangingPunct="1"/>
            <a:r>
              <a:rPr lang="en-US" altLang="zh-CN" sz="1400" dirty="0" smtClean="0">
                <a:solidFill>
                  <a:srgbClr val="00B050"/>
                </a:solidFill>
              </a:rPr>
              <a:t>    </a:t>
            </a:r>
            <a:r>
              <a:rPr lang="en-US" altLang="zh-CN" sz="1400" dirty="0" err="1" smtClean="0">
                <a:solidFill>
                  <a:srgbClr val="00B050"/>
                </a:solidFill>
              </a:rPr>
              <a:t>int</a:t>
            </a:r>
            <a:r>
              <a:rPr lang="en-US" altLang="zh-CN" sz="1400" dirty="0" smtClean="0">
                <a:solidFill>
                  <a:srgbClr val="00B050"/>
                </a:solidFill>
              </a:rPr>
              <a:t> </a:t>
            </a:r>
            <a:r>
              <a:rPr lang="en-US" altLang="zh-CN" sz="1400" dirty="0" err="1" smtClean="0">
                <a:solidFill>
                  <a:srgbClr val="00B050"/>
                </a:solidFill>
              </a:rPr>
              <a:t>indexOf</a:t>
            </a:r>
            <a:r>
              <a:rPr lang="en-US" altLang="zh-CN" sz="1400" dirty="0" smtClean="0">
                <a:solidFill>
                  <a:srgbClr val="00B050"/>
                </a:solidFill>
              </a:rPr>
              <a:t>(Object o);</a:t>
            </a:r>
            <a:endParaRPr lang="zh-CN" altLang="zh-CN" sz="1400" dirty="0" smtClean="0">
              <a:solidFill>
                <a:srgbClr val="00B050"/>
              </a:solidFill>
            </a:endParaRPr>
          </a:p>
          <a:p>
            <a:pPr eaLnBrk="1" hangingPunct="1"/>
            <a:r>
              <a:rPr lang="en-US" altLang="zh-CN" sz="1400" dirty="0" smtClean="0">
                <a:solidFill>
                  <a:srgbClr val="00B050"/>
                </a:solidFill>
              </a:rPr>
              <a:t>    </a:t>
            </a:r>
            <a:r>
              <a:rPr lang="en-US" altLang="zh-CN" sz="1400" dirty="0" err="1" smtClean="0">
                <a:solidFill>
                  <a:srgbClr val="00B050"/>
                </a:solidFill>
              </a:rPr>
              <a:t>int</a:t>
            </a:r>
            <a:r>
              <a:rPr lang="en-US" altLang="zh-CN" sz="1400" dirty="0" smtClean="0">
                <a:solidFill>
                  <a:srgbClr val="00B050"/>
                </a:solidFill>
              </a:rPr>
              <a:t> </a:t>
            </a:r>
            <a:r>
              <a:rPr lang="en-US" altLang="zh-CN" sz="1400" dirty="0" err="1" smtClean="0">
                <a:solidFill>
                  <a:srgbClr val="00B050"/>
                </a:solidFill>
              </a:rPr>
              <a:t>lastIndexOf</a:t>
            </a:r>
            <a:r>
              <a:rPr lang="en-US" altLang="zh-CN" sz="1400" dirty="0" smtClean="0">
                <a:solidFill>
                  <a:srgbClr val="00B050"/>
                </a:solidFill>
              </a:rPr>
              <a:t>(Object o);</a:t>
            </a:r>
            <a:endParaRPr lang="zh-CN" altLang="zh-CN" sz="1400" dirty="0" smtClean="0">
              <a:solidFill>
                <a:srgbClr val="00B050"/>
              </a:solidFill>
            </a:endParaRPr>
          </a:p>
          <a:p>
            <a:pPr eaLnBrk="1" hangingPunct="1"/>
            <a:r>
              <a:rPr lang="en-US" altLang="zh-CN" sz="1400" dirty="0" smtClean="0"/>
              <a:t>    </a:t>
            </a:r>
            <a:r>
              <a:rPr lang="en-US" altLang="zh-CN" sz="1400" dirty="0" err="1" smtClean="0">
                <a:solidFill>
                  <a:srgbClr val="FF0000"/>
                </a:solidFill>
              </a:rPr>
              <a:t>boolean</a:t>
            </a:r>
            <a:r>
              <a:rPr lang="en-US" altLang="zh-CN" sz="1400" dirty="0" smtClean="0">
                <a:solidFill>
                  <a:srgbClr val="FF0000"/>
                </a:solidFill>
              </a:rPr>
              <a:t> contains(Object o)</a:t>
            </a:r>
            <a:r>
              <a:rPr lang="en-US" altLang="zh-CN" sz="1400" dirty="0" smtClean="0"/>
              <a:t>	//Returns true if this list contains the specified element</a:t>
            </a:r>
            <a:endParaRPr lang="zh-CN" altLang="zh-CN" sz="1400" dirty="0" smtClean="0"/>
          </a:p>
          <a:p>
            <a:pPr eaLnBrk="1" hangingPunct="1"/>
            <a:r>
              <a:rPr lang="en-US" altLang="zh-CN" sz="1400" dirty="0" smtClean="0"/>
              <a:t> </a:t>
            </a:r>
            <a:endParaRPr lang="zh-CN" altLang="zh-CN" sz="1400" dirty="0" smtClean="0"/>
          </a:p>
          <a:p>
            <a:pPr eaLnBrk="1" hangingPunct="1"/>
            <a:r>
              <a:rPr lang="en-US" altLang="zh-CN" sz="1400" dirty="0" smtClean="0"/>
              <a:t>    // Iteration</a:t>
            </a:r>
            <a:endParaRPr lang="zh-CN" altLang="zh-CN" sz="1400" dirty="0" smtClean="0"/>
          </a:p>
          <a:p>
            <a:pPr eaLnBrk="1" hangingPunct="1"/>
            <a:r>
              <a:rPr lang="en-US" altLang="zh-CN" sz="1400" dirty="0" smtClean="0">
                <a:solidFill>
                  <a:srgbClr val="00B050"/>
                </a:solidFill>
              </a:rPr>
              <a:t>    </a:t>
            </a:r>
            <a:r>
              <a:rPr lang="en-US" altLang="zh-CN" sz="1400" dirty="0" err="1" smtClean="0">
                <a:solidFill>
                  <a:srgbClr val="00B050"/>
                </a:solidFill>
              </a:rPr>
              <a:t>ListIterator</a:t>
            </a:r>
            <a:r>
              <a:rPr lang="en-US" altLang="zh-CN" sz="1400" dirty="0" smtClean="0">
                <a:solidFill>
                  <a:srgbClr val="00B050"/>
                </a:solidFill>
              </a:rPr>
              <a:t>&lt;E&gt; </a:t>
            </a:r>
            <a:r>
              <a:rPr lang="en-US" altLang="zh-CN" sz="1400" dirty="0" err="1" smtClean="0">
                <a:solidFill>
                  <a:srgbClr val="00B050"/>
                </a:solidFill>
              </a:rPr>
              <a:t>listIterator</a:t>
            </a:r>
            <a:r>
              <a:rPr lang="en-US" altLang="zh-CN" sz="1400" dirty="0" smtClean="0">
                <a:solidFill>
                  <a:srgbClr val="00B050"/>
                </a:solidFill>
              </a:rPr>
              <a:t>();</a:t>
            </a:r>
            <a:r>
              <a:rPr lang="en-US" altLang="zh-CN" sz="1400" dirty="0" smtClean="0"/>
              <a:t>	//Supplies not only the standard </a:t>
            </a:r>
            <a:r>
              <a:rPr lang="en-US" altLang="zh-CN" sz="1400" dirty="0" err="1" smtClean="0"/>
              <a:t>hasNext</a:t>
            </a:r>
            <a:r>
              <a:rPr lang="en-US" altLang="zh-CN" sz="1400" dirty="0" smtClean="0"/>
              <a:t>() and next() methods associated </a:t>
            </a:r>
            <a:endParaRPr lang="zh-CN" altLang="zh-CN" sz="1400" dirty="0" smtClean="0"/>
          </a:p>
          <a:p>
            <a:pPr eaLnBrk="1" hangingPunct="1"/>
            <a:r>
              <a:rPr lang="en-US" altLang="zh-CN" sz="1400" dirty="0" smtClean="0"/>
              <a:t>	//with an Iterator, but also </a:t>
            </a:r>
            <a:r>
              <a:rPr lang="en-US" altLang="zh-CN" sz="1400" dirty="0" err="1" smtClean="0">
                <a:solidFill>
                  <a:srgbClr val="00B050"/>
                </a:solidFill>
              </a:rPr>
              <a:t>hasPrevious</a:t>
            </a:r>
            <a:r>
              <a:rPr lang="en-US" altLang="zh-CN" sz="1400" dirty="0" smtClean="0"/>
              <a:t>() and </a:t>
            </a:r>
            <a:r>
              <a:rPr lang="en-US" altLang="zh-CN" sz="1400" dirty="0" smtClean="0">
                <a:solidFill>
                  <a:srgbClr val="00B050"/>
                </a:solidFill>
              </a:rPr>
              <a:t>previous</a:t>
            </a:r>
            <a:r>
              <a:rPr lang="en-US" altLang="zh-CN" sz="1400" dirty="0" smtClean="0"/>
              <a:t>() methods</a:t>
            </a:r>
            <a:endParaRPr lang="zh-CN" altLang="zh-CN" sz="1400" dirty="0" smtClean="0"/>
          </a:p>
          <a:p>
            <a:pPr eaLnBrk="1" hangingPunct="1"/>
            <a:r>
              <a:rPr lang="en-US" altLang="zh-CN" sz="1400" dirty="0" smtClean="0"/>
              <a:t>	// if you want to go back and forth at will.</a:t>
            </a:r>
            <a:endParaRPr lang="zh-CN" altLang="zh-CN" sz="1400" dirty="0" smtClean="0"/>
          </a:p>
          <a:p>
            <a:pPr eaLnBrk="1" hangingPunct="1"/>
            <a:r>
              <a:rPr lang="en-US" altLang="zh-CN" sz="1400" dirty="0" smtClean="0">
                <a:solidFill>
                  <a:srgbClr val="00B050"/>
                </a:solidFill>
              </a:rPr>
              <a:t>    </a:t>
            </a:r>
            <a:r>
              <a:rPr lang="en-US" altLang="zh-CN" sz="1400" dirty="0" err="1" smtClean="0">
                <a:solidFill>
                  <a:srgbClr val="00B050"/>
                </a:solidFill>
              </a:rPr>
              <a:t>ListIterator</a:t>
            </a:r>
            <a:r>
              <a:rPr lang="en-US" altLang="zh-CN" sz="1400" dirty="0" smtClean="0">
                <a:solidFill>
                  <a:srgbClr val="00B050"/>
                </a:solidFill>
              </a:rPr>
              <a:t>&lt;E&gt; </a:t>
            </a:r>
            <a:r>
              <a:rPr lang="en-US" altLang="zh-CN" sz="1400" dirty="0" err="1" smtClean="0">
                <a:solidFill>
                  <a:srgbClr val="00B050"/>
                </a:solidFill>
              </a:rPr>
              <a:t>listIterator</a:t>
            </a:r>
            <a:r>
              <a:rPr lang="en-US" altLang="zh-CN" sz="1400" dirty="0" smtClean="0">
                <a:solidFill>
                  <a:srgbClr val="00B050"/>
                </a:solidFill>
              </a:rPr>
              <a:t>(</a:t>
            </a:r>
            <a:r>
              <a:rPr lang="en-US" altLang="zh-CN" sz="1400" dirty="0" err="1" smtClean="0">
                <a:solidFill>
                  <a:srgbClr val="00B050"/>
                </a:solidFill>
              </a:rPr>
              <a:t>int</a:t>
            </a:r>
            <a:r>
              <a:rPr lang="en-US" altLang="zh-CN" sz="1400" dirty="0" smtClean="0">
                <a:solidFill>
                  <a:srgbClr val="00B050"/>
                </a:solidFill>
              </a:rPr>
              <a:t> index);</a:t>
            </a:r>
            <a:endParaRPr lang="zh-CN" altLang="zh-CN" sz="1400" dirty="0" smtClean="0">
              <a:solidFill>
                <a:srgbClr val="00B050"/>
              </a:solidFill>
            </a:endParaRPr>
          </a:p>
          <a:p>
            <a:pPr eaLnBrk="1" hangingPunct="1"/>
            <a:r>
              <a:rPr lang="en-US" altLang="zh-CN" sz="1400" dirty="0" smtClean="0"/>
              <a:t> </a:t>
            </a:r>
            <a:endParaRPr lang="zh-CN" altLang="zh-CN" sz="1400" dirty="0" smtClean="0"/>
          </a:p>
          <a:p>
            <a:pPr eaLnBrk="1" hangingPunct="1"/>
            <a:r>
              <a:rPr lang="en-US" altLang="zh-CN" sz="1400" dirty="0" smtClean="0"/>
              <a:t>    // Range-view</a:t>
            </a:r>
            <a:endParaRPr lang="zh-CN" altLang="zh-CN" sz="1400" dirty="0" smtClean="0"/>
          </a:p>
          <a:p>
            <a:pPr eaLnBrk="1" hangingPunct="1"/>
            <a:r>
              <a:rPr lang="en-US" altLang="zh-CN" sz="1400" dirty="0" smtClean="0">
                <a:solidFill>
                  <a:srgbClr val="00B050"/>
                </a:solidFill>
              </a:rPr>
              <a:t>    List&lt;E&gt; </a:t>
            </a:r>
            <a:r>
              <a:rPr lang="en-US" altLang="zh-CN" sz="1400" dirty="0" err="1" smtClean="0">
                <a:solidFill>
                  <a:srgbClr val="00B050"/>
                </a:solidFill>
              </a:rPr>
              <a:t>subList</a:t>
            </a:r>
            <a:r>
              <a:rPr lang="en-US" altLang="zh-CN" sz="1400" dirty="0" smtClean="0">
                <a:solidFill>
                  <a:srgbClr val="00B050"/>
                </a:solidFill>
              </a:rPr>
              <a:t>(</a:t>
            </a:r>
            <a:r>
              <a:rPr lang="en-US" altLang="zh-CN" sz="1400" dirty="0" err="1" smtClean="0">
                <a:solidFill>
                  <a:srgbClr val="00B050"/>
                </a:solidFill>
              </a:rPr>
              <a:t>int</a:t>
            </a:r>
            <a:r>
              <a:rPr lang="en-US" altLang="zh-CN" sz="1400" dirty="0" smtClean="0">
                <a:solidFill>
                  <a:srgbClr val="00B050"/>
                </a:solidFill>
              </a:rPr>
              <a:t> from, </a:t>
            </a:r>
            <a:r>
              <a:rPr lang="en-US" altLang="zh-CN" sz="1400" dirty="0" err="1" smtClean="0">
                <a:solidFill>
                  <a:srgbClr val="00B050"/>
                </a:solidFill>
              </a:rPr>
              <a:t>int</a:t>
            </a:r>
            <a:r>
              <a:rPr lang="en-US" altLang="zh-CN" sz="1400" dirty="0" smtClean="0">
                <a:solidFill>
                  <a:srgbClr val="00B050"/>
                </a:solidFill>
              </a:rPr>
              <a:t> to);</a:t>
            </a:r>
            <a:endParaRPr lang="zh-CN" altLang="zh-CN" sz="1400" dirty="0" smtClean="0">
              <a:solidFill>
                <a:srgbClr val="00B050"/>
              </a:solidFill>
            </a:endParaRPr>
          </a:p>
          <a:p>
            <a:pPr eaLnBrk="1" hangingPunct="1"/>
            <a:r>
              <a:rPr lang="en-US" altLang="zh-CN" sz="1400" dirty="0" smtClean="0"/>
              <a:t> </a:t>
            </a:r>
            <a:endParaRPr lang="zh-CN" altLang="zh-CN" sz="1400" dirty="0" smtClean="0"/>
          </a:p>
          <a:p>
            <a:pPr eaLnBrk="1" hangingPunct="1"/>
            <a:r>
              <a:rPr lang="en-US" altLang="zh-CN" sz="1400" dirty="0" smtClean="0"/>
              <a:t>    //Transformation</a:t>
            </a:r>
            <a:endParaRPr lang="zh-CN" altLang="zh-CN" sz="1400" dirty="0" smtClean="0"/>
          </a:p>
          <a:p>
            <a:pPr eaLnBrk="1" hangingPunct="1"/>
            <a:r>
              <a:rPr lang="en-US" altLang="zh-CN" sz="1400" dirty="0" smtClean="0"/>
              <a:t>    Object[] </a:t>
            </a:r>
            <a:r>
              <a:rPr lang="en-US" altLang="zh-CN" sz="1400" dirty="0" err="1" smtClean="0"/>
              <a:t>toArray</a:t>
            </a:r>
            <a:r>
              <a:rPr lang="en-US" altLang="zh-CN" sz="1400" dirty="0" smtClean="0"/>
              <a:t>() 	//Convert a List into an array. You can also convert an array to a List using</a:t>
            </a:r>
            <a:endParaRPr lang="zh-CN" altLang="zh-CN" sz="1400" dirty="0" smtClean="0"/>
          </a:p>
          <a:p>
            <a:pPr eaLnBrk="1" hangingPunct="1"/>
            <a:r>
              <a:rPr lang="en-US" altLang="zh-CN" sz="1400" dirty="0" smtClean="0"/>
              <a:t>	// the </a:t>
            </a:r>
            <a:r>
              <a:rPr lang="en-US" altLang="zh-CN" sz="1400" dirty="0" err="1" smtClean="0"/>
              <a:t>Arrays.asList</a:t>
            </a:r>
            <a:r>
              <a:rPr lang="en-US" altLang="zh-CN" sz="1400" dirty="0" smtClean="0"/>
              <a:t>(Object[]) method.</a:t>
            </a:r>
            <a:endParaRPr lang="zh-CN" altLang="zh-CN" sz="1400" dirty="0" smtClean="0"/>
          </a:p>
          <a:p>
            <a:pPr eaLnBrk="1" hangingPunct="1"/>
            <a:r>
              <a:rPr lang="en-US" altLang="zh-CN" sz="1400" dirty="0" smtClean="0"/>
              <a:t>}</a:t>
            </a:r>
            <a:endParaRPr lang="zh-CN" altLang="en-US" sz="1400" dirty="0" smtClean="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7" name="灯片编号占位符 6"/>
          <p:cNvSpPr>
            <a:spLocks noGrp="1"/>
          </p:cNvSpPr>
          <p:nvPr>
            <p:ph type="sldNum" sz="quarter" idx="12"/>
          </p:nvPr>
        </p:nvSpPr>
        <p:spPr/>
        <p:txBody>
          <a:bodyPr/>
          <a:lstStyle/>
          <a:p>
            <a:pPr>
              <a:defRPr/>
            </a:pPr>
            <a:fld id="{08DADE88-1057-4E8C-9F14-27BB26BDD7DF}" type="slidenum">
              <a:rPr lang="zh-CN" altLang="en-US"/>
              <a:pPr>
                <a:defRPr/>
              </a:pPr>
              <a:t>64</a:t>
            </a:fld>
            <a:endParaRPr lang="zh-CN" altLang="en-US"/>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198" name="Group 1182"/>
          <p:cNvGraphicFramePr>
            <a:graphicFrameLocks noGrp="1"/>
          </p:cNvGraphicFramePr>
          <p:nvPr>
            <p:ph/>
          </p:nvPr>
        </p:nvGraphicFramePr>
        <p:xfrm>
          <a:off x="179388" y="260350"/>
          <a:ext cx="8713787" cy="6218241"/>
        </p:xfrm>
        <a:graphic>
          <a:graphicData uri="http://schemas.openxmlformats.org/drawingml/2006/table">
            <a:tbl>
              <a:tblPr/>
              <a:tblGrid>
                <a:gridCol w="3313112">
                  <a:extLst>
                    <a:ext uri="{9D8B030D-6E8A-4147-A177-3AD203B41FA5}">
                      <a16:colId xmlns:a16="http://schemas.microsoft.com/office/drawing/2014/main" val="20000"/>
                    </a:ext>
                  </a:extLst>
                </a:gridCol>
                <a:gridCol w="5400675">
                  <a:extLst>
                    <a:ext uri="{9D8B030D-6E8A-4147-A177-3AD203B41FA5}">
                      <a16:colId xmlns:a16="http://schemas.microsoft.com/office/drawing/2014/main" val="20001"/>
                    </a:ext>
                  </a:extLst>
                </a:gridCol>
              </a:tblGrid>
              <a:tr h="3657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方 法 名 称</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功 能 简 介</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640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add(int index, Object obj)</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用来向集合的指定索引位置添加对象，其他对象的索引位置相对后移一位。索引位置从</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a:t>
                      </a: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开始</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640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addAll(int, Collection coll)</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用来向集合的指定索引位置添加指定集合中的所有对象</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remove(int index)</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用来清除集合中指定索引位置的对象</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640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set(int index, Object obj)</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用来将集合中指定索引位置的对象修改为指定的对象</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get(int index)</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用来获得指定索引位置的对象</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640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indexOf(Object obj)</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用来获得指定对象的索引位置。当存在多个时，返回第一个的索引位置；当不存在时，返回</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640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lastIndexOf(Object obj)</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用来获得指定对象的索引位置。当存在多个时，返回最后一个的索引位置；当不存在时，返回</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657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listIterator()</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用来获得一个包含所有对象的</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ListIterator</a:t>
                      </a: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型实例</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640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listIterator(int index)</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用来获得一个包含从指定索引位置到最后的</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ListIterator</a:t>
                      </a: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型实例</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r h="91444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subList(int fromIndex, int toIndex)</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通过截取从起始索引位置</a:t>
                      </a:r>
                      <a:r>
                        <a:rPr kumimoji="0" lang="en-US" altLang="zh-CN" sz="1800" b="0" i="0" u="none" strike="noStrike" cap="none" normalizeH="0" baseline="0" dirty="0" err="1" smtClean="0">
                          <a:ln>
                            <a:noFill/>
                          </a:ln>
                          <a:solidFill>
                            <a:schemeClr val="tx1"/>
                          </a:solidFill>
                          <a:effectLst/>
                          <a:latin typeface="黑体" pitchFamily="49" charset="-122"/>
                          <a:ea typeface="黑体" pitchFamily="49" charset="-122"/>
                          <a:cs typeface="Times New Roman" pitchFamily="18" charset="0"/>
                        </a:rPr>
                        <a:t>fromIndex</a:t>
                      </a: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（包含）到终止索引位置</a:t>
                      </a:r>
                      <a:r>
                        <a:rPr kumimoji="0" lang="en-US" altLang="zh-CN" sz="1800" b="0" i="0" u="none" strike="noStrike" cap="none" normalizeH="0" baseline="0" dirty="0" err="1" smtClean="0">
                          <a:ln>
                            <a:noFill/>
                          </a:ln>
                          <a:solidFill>
                            <a:schemeClr val="tx1"/>
                          </a:solidFill>
                          <a:effectLst/>
                          <a:latin typeface="黑体" pitchFamily="49" charset="-122"/>
                          <a:ea typeface="黑体" pitchFamily="49" charset="-122"/>
                          <a:cs typeface="Times New Roman" pitchFamily="18" charset="0"/>
                        </a:rPr>
                        <a:t>toIndex</a:t>
                      </a: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（不包含）的对象，重新生成一个</a:t>
                      </a:r>
                      <a:r>
                        <a:rPr kumimoji="0" lang="en-US" altLang="zh-CN"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List</a:t>
                      </a: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集合并返回</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0"/>
                  </a:ext>
                </a:extLst>
              </a:tr>
            </a:tbl>
          </a:graphicData>
        </a:graphic>
      </p:graphicFrame>
      <p:sp>
        <p:nvSpPr>
          <p:cNvPr id="2" name="灯片编号占位符 1"/>
          <p:cNvSpPr>
            <a:spLocks noGrp="1"/>
          </p:cNvSpPr>
          <p:nvPr>
            <p:ph type="sldNum" sz="quarter" idx="12"/>
          </p:nvPr>
        </p:nvSpPr>
        <p:spPr/>
        <p:txBody>
          <a:bodyPr/>
          <a:lstStyle/>
          <a:p>
            <a:pPr>
              <a:defRPr/>
            </a:pPr>
            <a:fld id="{D0EFE399-D1BD-4279-A95C-B0DBBD9540D8}" type="slidenum">
              <a:rPr lang="en-US" altLang="zh-CN" smtClean="0"/>
              <a:pPr>
                <a:defRPr/>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3198"/>
                                        </p:tgtEl>
                                        <p:attrNameLst>
                                          <p:attrName>style.visibility</p:attrName>
                                        </p:attrNameLst>
                                      </p:cBhvr>
                                      <p:to>
                                        <p:strVal val="visible"/>
                                      </p:to>
                                    </p:set>
                                    <p:animEffect transition="in" filter="dissolve">
                                      <p:cBhvr>
                                        <p:cTn id="7" dur="500"/>
                                        <p:tgtEl>
                                          <p:spTgt spid="343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 Java collection framework contains two general-purpose List implementations: </a:t>
            </a:r>
          </a:p>
          <a:p>
            <a:pPr marL="465535" lvl="1" eaLnBrk="1" hangingPunct="1">
              <a:spcBef>
                <a:spcPts val="244"/>
              </a:spcBef>
              <a:defRPr/>
            </a:pPr>
            <a:r>
              <a:rPr lang="en-US" altLang="zh-CN" sz="1725" dirty="0" smtClean="0"/>
              <a:t>ArrayList </a:t>
            </a:r>
          </a:p>
          <a:p>
            <a:pPr marL="465535" lvl="1" eaLnBrk="1" hangingPunct="1">
              <a:spcBef>
                <a:spcPts val="244"/>
              </a:spcBef>
              <a:defRPr/>
            </a:pPr>
            <a:r>
              <a:rPr lang="en-US" altLang="zh-CN" sz="1725" dirty="0" smtClean="0"/>
              <a:t>LinkedList. </a:t>
            </a:r>
          </a:p>
          <a:p>
            <a:pPr marL="273844" indent="-191691" eaLnBrk="1" hangingPunct="1">
              <a:defRPr/>
            </a:pPr>
            <a:r>
              <a:rPr lang="en-US" altLang="zh-CN" sz="2025" dirty="0" smtClean="0"/>
              <a:t>Also, Vector has been adapted historically to implement List.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6" name="灯片编号占位符 5"/>
          <p:cNvSpPr>
            <a:spLocks noGrp="1"/>
          </p:cNvSpPr>
          <p:nvPr>
            <p:ph type="sldNum" sz="quarter" idx="12"/>
          </p:nvPr>
        </p:nvSpPr>
        <p:spPr/>
        <p:txBody>
          <a:bodyPr/>
          <a:lstStyle/>
          <a:p>
            <a:pPr>
              <a:defRPr/>
            </a:pPr>
            <a:fld id="{F46A6F32-A837-49D9-8E72-7E8A05ADB043}" type="slidenum">
              <a:rPr lang="zh-CN" altLang="en-US"/>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0" y="56875"/>
            <a:ext cx="7092950" cy="1462087"/>
          </a:xfrm>
        </p:spPr>
        <p:txBody>
          <a:bodyPr/>
          <a:lstStyle/>
          <a:p>
            <a:pPr algn="ctr" eaLnBrk="1" fontAlgn="auto" hangingPunct="1">
              <a:spcAft>
                <a:spcPts val="0"/>
              </a:spcAft>
              <a:defRPr/>
            </a:pPr>
            <a:r>
              <a:rPr lang="en-US" altLang="zh-CN" dirty="0" err="1" smtClean="0"/>
              <a:t>ArrayList</a:t>
            </a:r>
            <a:r>
              <a:rPr lang="zh-CN" altLang="en-US" dirty="0" smtClean="0"/>
              <a:t> </a:t>
            </a:r>
            <a:r>
              <a:rPr lang="en-US" altLang="zh-CN" dirty="0" smtClean="0"/>
              <a:t>and </a:t>
            </a:r>
            <a:r>
              <a:rPr lang="en-US" altLang="zh-CN" dirty="0" err="1" smtClean="0"/>
              <a:t>LinkedList</a:t>
            </a:r>
            <a:endParaRPr lang="zh-CN" altLang="en-US" dirty="0"/>
          </a:p>
        </p:txBody>
      </p:sp>
      <p:sp>
        <p:nvSpPr>
          <p:cNvPr id="105475" name="Rectangle 1030"/>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rgbClr val="44B9E8"/>
              </a:buClr>
              <a:buSzPct val="60000"/>
              <a:buFont typeface="Wingdings" panose="05000000000000000000" pitchFamily="2" charset="2"/>
              <a:buNone/>
            </a:pPr>
            <a:endParaRPr lang="zh-CN" altLang="en-US">
              <a:solidFill>
                <a:srgbClr val="000000"/>
              </a:solidFill>
              <a:latin typeface="Arial" panose="020B0604020202020204" pitchFamily="34" charset="0"/>
            </a:endParaRPr>
          </a:p>
        </p:txBody>
      </p:sp>
      <p:pic>
        <p:nvPicPr>
          <p:cNvPr id="433157" name="Picture 1029" descr="0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225550"/>
            <a:ext cx="6264275"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9A27062-9FE9-4672-97CB-AF3216FA7ED3}" type="slidenum">
              <a:rPr lang="en-US" altLang="zh-CN" smtClean="0">
                <a:solidFill>
                  <a:srgbClr val="000000"/>
                </a:solidFill>
              </a:rPr>
              <a:pPr fontAlgn="base">
                <a:spcBef>
                  <a:spcPct val="0"/>
                </a:spcBef>
                <a:spcAft>
                  <a:spcPct val="0"/>
                </a:spcAft>
              </a:pPr>
              <a:t>67</a:t>
            </a:fld>
            <a:endParaRPr lang="en-US" altLang="zh-CN" smtClean="0">
              <a:solidFill>
                <a:srgbClr val="000000"/>
              </a:solidFill>
            </a:endParaRPr>
          </a:p>
        </p:txBody>
      </p:sp>
      <p:pic>
        <p:nvPicPr>
          <p:cNvPr id="8" name="Picture 13" descr="05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4438" y="4600575"/>
            <a:ext cx="6121400" cy="1624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5479" name="矩形 3"/>
          <p:cNvSpPr>
            <a:spLocks noChangeArrowheads="1"/>
          </p:cNvSpPr>
          <p:nvPr/>
        </p:nvSpPr>
        <p:spPr bwMode="auto">
          <a:xfrm>
            <a:off x="3546475" y="3976688"/>
            <a:ext cx="1174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t>ArrayList</a:t>
            </a:r>
            <a:endParaRPr lang="zh-CN" altLang="en-US"/>
          </a:p>
        </p:txBody>
      </p:sp>
      <p:sp>
        <p:nvSpPr>
          <p:cNvPr id="105480" name="矩形 4"/>
          <p:cNvSpPr>
            <a:spLocks noChangeArrowheads="1"/>
          </p:cNvSpPr>
          <p:nvPr/>
        </p:nvSpPr>
        <p:spPr bwMode="auto">
          <a:xfrm>
            <a:off x="3546475" y="6370638"/>
            <a:ext cx="1320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t>LinkedList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433157"/>
                                        </p:tgtEl>
                                        <p:attrNameLst>
                                          <p:attrName>style.visibility</p:attrName>
                                        </p:attrNameLst>
                                      </p:cBhvr>
                                      <p:to>
                                        <p:strVal val="visible"/>
                                      </p:to>
                                    </p:set>
                                    <p:anim calcmode="lin" valueType="num">
                                      <p:cBhvr>
                                        <p:cTn id="7" dur="1000" fill="hold"/>
                                        <p:tgtEl>
                                          <p:spTgt spid="433157"/>
                                        </p:tgtEl>
                                        <p:attrNameLst>
                                          <p:attrName>ppt_w</p:attrName>
                                        </p:attrNameLst>
                                      </p:cBhvr>
                                      <p:tavLst>
                                        <p:tav tm="0">
                                          <p:val>
                                            <p:fltVal val="0"/>
                                          </p:val>
                                        </p:tav>
                                        <p:tav tm="100000">
                                          <p:val>
                                            <p:strVal val="#ppt_w"/>
                                          </p:val>
                                        </p:tav>
                                      </p:tavLst>
                                    </p:anim>
                                    <p:anim calcmode="lin" valueType="num">
                                      <p:cBhvr>
                                        <p:cTn id="8" dur="1000" fill="hold"/>
                                        <p:tgtEl>
                                          <p:spTgt spid="433157"/>
                                        </p:tgtEl>
                                        <p:attrNameLst>
                                          <p:attrName>ppt_h</p:attrName>
                                        </p:attrNameLst>
                                      </p:cBhvr>
                                      <p:tavLst>
                                        <p:tav tm="0">
                                          <p:val>
                                            <p:fltVal val="0"/>
                                          </p:val>
                                        </p:tav>
                                        <p:tav tm="100000">
                                          <p:val>
                                            <p:strVal val="#ppt_h"/>
                                          </p:val>
                                        </p:tav>
                                      </p:tavLst>
                                    </p:anim>
                                    <p:anim calcmode="lin" valueType="num">
                                      <p:cBhvr>
                                        <p:cTn id="9" dur="1000" fill="hold"/>
                                        <p:tgtEl>
                                          <p:spTgt spid="43315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331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ArrayList is a resizable-array implementation of the List interface. </a:t>
            </a:r>
          </a:p>
          <a:p>
            <a:pPr marL="273844" indent="-191691" eaLnBrk="1" hangingPunct="1">
              <a:defRPr/>
            </a:pPr>
            <a:endParaRPr lang="en-US" altLang="zh-CN" sz="2025" dirty="0" smtClean="0"/>
          </a:p>
          <a:p>
            <a:pPr marL="273844" indent="-191691" eaLnBrk="1" hangingPunct="1">
              <a:defRPr/>
            </a:pPr>
            <a:r>
              <a:rPr lang="en-US" altLang="zh-CN" sz="2025" dirty="0" smtClean="0"/>
              <a:t>This class is roughly equivalent to </a:t>
            </a:r>
            <a:r>
              <a:rPr lang="en-US" altLang="zh-CN" sz="2025" dirty="0" smtClean="0">
                <a:solidFill>
                  <a:srgbClr val="FF0000"/>
                </a:solidFill>
              </a:rPr>
              <a:t>Vector</a:t>
            </a:r>
            <a:r>
              <a:rPr lang="zh-CN" altLang="en-US" sz="2025" dirty="0" smtClean="0"/>
              <a:t>向量表</a:t>
            </a:r>
            <a:r>
              <a:rPr lang="en-US" altLang="zh-CN" sz="2025" dirty="0" smtClean="0"/>
              <a:t>, except that it is unsynchronized(</a:t>
            </a:r>
            <a:r>
              <a:rPr lang="en-US" altLang="zh-CN" sz="2025" dirty="0" err="1" smtClean="0"/>
              <a:t>ArrayList</a:t>
            </a:r>
            <a:r>
              <a:rPr lang="zh-CN" altLang="en-US" sz="2025" dirty="0" smtClean="0"/>
              <a:t>是非同步的</a:t>
            </a: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6" name="灯片编号占位符 5"/>
          <p:cNvSpPr>
            <a:spLocks noGrp="1"/>
          </p:cNvSpPr>
          <p:nvPr>
            <p:ph type="sldNum" sz="quarter" idx="12"/>
          </p:nvPr>
        </p:nvSpPr>
        <p:spPr/>
        <p:txBody>
          <a:bodyPr/>
          <a:lstStyle/>
          <a:p>
            <a:pPr>
              <a:defRPr/>
            </a:pPr>
            <a:fld id="{057E9F72-09D8-4492-8C8B-503F2E5B53F7}" type="slidenum">
              <a:rPr lang="zh-CN" altLang="en-US"/>
              <a:pPr>
                <a:defRPr/>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6888" y="884238"/>
            <a:ext cx="8229600" cy="5349875"/>
          </a:xfrm>
        </p:spPr>
        <p:txBody>
          <a:bodyPr>
            <a:noAutofit/>
          </a:bodyPr>
          <a:lstStyle/>
          <a:p>
            <a:pPr marL="457200" indent="-457200" eaLnBrk="1" hangingPunct="1">
              <a:buFont typeface="+mj-lt"/>
              <a:buAutoNum type="arabicPeriod"/>
              <a:defRPr/>
            </a:pPr>
            <a:r>
              <a:rPr lang="fr-FR" altLang="zh-CN" sz="1600" dirty="0" smtClean="0"/>
              <a:t>import java.util.ArrayList;</a:t>
            </a:r>
            <a:endParaRPr lang="zh-CN" altLang="zh-CN" sz="1600" dirty="0" smtClean="0"/>
          </a:p>
          <a:p>
            <a:pPr marL="457200" indent="-457200" eaLnBrk="1" hangingPunct="1">
              <a:buFont typeface="+mj-lt"/>
              <a:buAutoNum type="arabicPeriod"/>
              <a:defRPr/>
            </a:pPr>
            <a:r>
              <a:rPr lang="fr-FR" altLang="zh-CN" sz="1600" dirty="0" smtClean="0"/>
              <a:t>import java.util.Arrays;</a:t>
            </a:r>
            <a:endParaRPr lang="zh-CN" altLang="zh-CN" sz="1600" dirty="0" smtClean="0"/>
          </a:p>
          <a:p>
            <a:pPr marL="457200" indent="-457200" eaLnBrk="1" hangingPunct="1">
              <a:buFont typeface="+mj-lt"/>
              <a:buAutoNum type="arabicPeriod"/>
              <a:defRPr/>
            </a:pPr>
            <a:r>
              <a:rPr lang="fr-FR" altLang="zh-CN" sz="1600" dirty="0" smtClean="0"/>
              <a:t>import java.util.List;</a:t>
            </a:r>
            <a:endParaRPr lang="zh-CN" altLang="zh-CN" sz="1600" dirty="0" smtClean="0"/>
          </a:p>
          <a:p>
            <a:pPr marL="457200" indent="-457200" eaLnBrk="1" hangingPunct="1">
              <a:buFont typeface="+mj-lt"/>
              <a:buAutoNum type="arabicPeriod"/>
              <a:defRPr/>
            </a:pPr>
            <a:r>
              <a:rPr lang="fr-FR" altLang="zh-CN" sz="1600" dirty="0" smtClean="0"/>
              <a:t>import java.util.ListIterator;</a:t>
            </a:r>
            <a:endParaRPr lang="zh-CN" altLang="zh-CN" sz="1600" dirty="0" smtClean="0"/>
          </a:p>
          <a:p>
            <a:pPr marL="457200" indent="-457200" eaLnBrk="1" hangingPunct="1">
              <a:buFont typeface="+mj-lt"/>
              <a:buAutoNum type="arabicPeriod"/>
              <a:defRPr/>
            </a:pPr>
            <a:r>
              <a:rPr lang="fr-FR" altLang="zh-CN" sz="1600" dirty="0" smtClean="0"/>
              <a:t> </a:t>
            </a:r>
            <a:endParaRPr lang="zh-CN" altLang="zh-CN" sz="1600" dirty="0" smtClean="0"/>
          </a:p>
          <a:p>
            <a:pPr marL="457200" indent="-457200" eaLnBrk="1" hangingPunct="1">
              <a:buFont typeface="+mj-lt"/>
              <a:buAutoNum type="arabicPeriod"/>
              <a:defRPr/>
            </a:pPr>
            <a:r>
              <a:rPr lang="fr-FR" altLang="zh-CN" sz="1600" dirty="0" smtClean="0"/>
              <a:t>public class ArrayListDemo {</a:t>
            </a:r>
            <a:endParaRPr lang="zh-CN" altLang="zh-CN" sz="1600" dirty="0" smtClean="0"/>
          </a:p>
          <a:p>
            <a:pPr marL="457200" indent="-457200" eaLnBrk="1" hangingPunct="1">
              <a:buFont typeface="+mj-lt"/>
              <a:buAutoNum type="arabicPeriod"/>
              <a:defRPr/>
            </a:pPr>
            <a:r>
              <a:rPr lang="fr-FR" altLang="zh-CN" sz="1600" dirty="0" smtClean="0"/>
              <a:t>	public static void main(String[] args) {</a:t>
            </a:r>
            <a:endParaRPr lang="zh-CN" altLang="zh-CN" sz="1600" dirty="0" smtClean="0"/>
          </a:p>
          <a:p>
            <a:pPr marL="457200" indent="-457200" eaLnBrk="1" hangingPunct="1">
              <a:buFont typeface="+mj-lt"/>
              <a:buAutoNum type="arabicPeriod"/>
              <a:defRPr/>
            </a:pPr>
            <a:r>
              <a:rPr lang="fr-FR" altLang="zh-CN" sz="1600" dirty="0" smtClean="0"/>
              <a:t>	    String[] items = {"A", "B", "C", "D", "E", null, "F"};</a:t>
            </a:r>
            <a:endParaRPr lang="zh-CN" altLang="zh-CN" sz="1600" dirty="0" smtClean="0"/>
          </a:p>
          <a:p>
            <a:pPr marL="457200" indent="-457200" eaLnBrk="1" hangingPunct="1">
              <a:buFont typeface="+mj-lt"/>
              <a:buAutoNum type="arabicPeriod"/>
              <a:defRPr/>
            </a:pPr>
            <a:r>
              <a:rPr lang="fr-FR" altLang="zh-CN" sz="1600" dirty="0" smtClean="0"/>
              <a:t>	    List&lt;String&gt; a = new ArrayList&lt;String&gt;(Arrays.asList(items));</a:t>
            </a:r>
            <a:endParaRPr lang="zh-CN" altLang="zh-CN" sz="1600" dirty="0" smtClean="0"/>
          </a:p>
          <a:p>
            <a:pPr marL="457200" indent="-457200" eaLnBrk="1" hangingPunct="1">
              <a:buFont typeface="+mj-lt"/>
              <a:buAutoNum type="arabicPeriod"/>
              <a:defRPr/>
            </a:pPr>
            <a:r>
              <a:rPr lang="fr-FR" altLang="zh-CN" sz="1600" dirty="0" smtClean="0"/>
              <a:t>	    System.out.println(a);</a:t>
            </a:r>
            <a:endParaRPr lang="zh-CN" altLang="zh-CN" sz="1600" dirty="0" smtClean="0"/>
          </a:p>
          <a:p>
            <a:pPr marL="457200" indent="-457200" eaLnBrk="1" hangingPunct="1">
              <a:buFont typeface="+mj-lt"/>
              <a:buAutoNum type="arabicPeriod"/>
              <a:defRPr/>
            </a:pPr>
            <a:r>
              <a:rPr lang="fr-FR" altLang="zh-CN" sz="1600" dirty="0" smtClean="0"/>
              <a:t>	    System.out.println("The element at 5: " + a.get(5));</a:t>
            </a:r>
            <a:endParaRPr lang="zh-CN" altLang="zh-CN" sz="1600" dirty="0" smtClean="0"/>
          </a:p>
          <a:p>
            <a:pPr marL="457200" indent="-457200" eaLnBrk="1" hangingPunct="1">
              <a:buFont typeface="+mj-lt"/>
              <a:buAutoNum type="arabicPeriod"/>
              <a:defRPr/>
            </a:pPr>
            <a:r>
              <a:rPr lang="fr-FR" altLang="zh-CN" sz="1600" dirty="0" smtClean="0"/>
              <a:t>	    System.out.println("Replace the element at 5 with \'X\'</a:t>
            </a:r>
            <a:r>
              <a:rPr lang="zh-CN" altLang="zh-CN" sz="1600" dirty="0" smtClean="0"/>
              <a:t>：</a:t>
            </a:r>
            <a:r>
              <a:rPr lang="fr-FR" altLang="zh-CN" sz="1600" dirty="0" smtClean="0"/>
              <a:t>"</a:t>
            </a:r>
            <a:endParaRPr lang="zh-CN" altLang="zh-CN" sz="1600" dirty="0" smtClean="0"/>
          </a:p>
          <a:p>
            <a:pPr marL="457200" indent="-457200" eaLnBrk="1" hangingPunct="1">
              <a:buFont typeface="+mj-lt"/>
              <a:buAutoNum type="arabicPeriod"/>
              <a:defRPr/>
            </a:pPr>
            <a:r>
              <a:rPr lang="fr-FR" altLang="zh-CN" sz="1600" dirty="0" smtClean="0"/>
              <a:t>	            + a.set(5, "X"));</a:t>
            </a:r>
            <a:endParaRPr lang="zh-CN" altLang="zh-CN" sz="1600" dirty="0" smtClean="0"/>
          </a:p>
          <a:p>
            <a:pPr marL="457200" indent="-457200" eaLnBrk="1" hangingPunct="1">
              <a:buFont typeface="+mj-lt"/>
              <a:buAutoNum type="arabicPeriod"/>
              <a:defRPr/>
            </a:pPr>
            <a:r>
              <a:rPr lang="fr-FR" altLang="zh-CN" sz="1600" dirty="0" smtClean="0"/>
              <a:t>	    System.out.println(a);</a:t>
            </a:r>
            <a:endParaRPr lang="zh-CN" altLang="zh-CN" sz="1600" dirty="0" smtClean="0"/>
          </a:p>
          <a:p>
            <a:pPr marL="457200" indent="-457200" eaLnBrk="1" hangingPunct="1">
              <a:buFont typeface="+mj-lt"/>
              <a:buAutoNum type="arabicPeriod"/>
              <a:defRPr/>
            </a:pPr>
            <a:r>
              <a:rPr lang="fr-FR" altLang="zh-CN" sz="1600" dirty="0" smtClean="0"/>
              <a:t>	    //Adding elements in the middle of a List</a:t>
            </a:r>
            <a:endParaRPr lang="zh-CN" altLang="zh-CN" sz="1600" dirty="0" smtClean="0"/>
          </a:p>
          <a:p>
            <a:pPr marL="457200" indent="-457200" eaLnBrk="1" hangingPunct="1">
              <a:buFont typeface="+mj-lt"/>
              <a:buAutoNum type="arabicPeriod"/>
              <a:defRPr/>
            </a:pPr>
            <a:r>
              <a:rPr lang="fr-FR" altLang="zh-CN" sz="1600" dirty="0" smtClean="0"/>
              <a:t>	    System.out.println("Insert \'Y\' before 6!");</a:t>
            </a:r>
            <a:endParaRPr lang="zh-CN" altLang="zh-CN" sz="1600" dirty="0" smtClean="0"/>
          </a:p>
          <a:p>
            <a:pPr marL="457200" indent="-457200" eaLnBrk="1" hangingPunct="1">
              <a:buFont typeface="+mj-lt"/>
              <a:buAutoNum type="arabicPeriod"/>
              <a:defRPr/>
            </a:pPr>
            <a:r>
              <a:rPr lang="fr-FR" altLang="zh-CN" sz="1600" dirty="0" smtClean="0"/>
              <a:t>	    a.add(6, "Y");</a:t>
            </a:r>
            <a:endParaRPr lang="zh-CN" altLang="zh-CN" sz="1600" dirty="0" smtClean="0"/>
          </a:p>
          <a:p>
            <a:pPr marL="457200" indent="-457200" eaLnBrk="1" hangingPunct="1">
              <a:buFont typeface="+mj-lt"/>
              <a:buAutoNum type="arabicPeriod"/>
              <a:defRPr/>
            </a:pPr>
            <a:r>
              <a:rPr lang="fr-FR" altLang="zh-CN" sz="1600" dirty="0" smtClean="0"/>
              <a:t>	    System.out.println(a);</a:t>
            </a:r>
            <a:endParaRPr lang="zh-CN" altLang="zh-CN" sz="1600" dirty="0" smtClean="0"/>
          </a:p>
          <a:p>
            <a:pPr marL="273844" indent="-191691" eaLnBrk="1" hangingPunct="1">
              <a:defRPr/>
            </a:pPr>
            <a:endParaRPr lang="zh-CN" altLang="en-US" sz="1600" dirty="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2400" dirty="0" smtClean="0"/>
              <a:t>6.3 List Interface</a:t>
            </a:r>
            <a:endParaRPr lang="zh-CN" altLang="en-US" sz="2400" dirty="0"/>
          </a:p>
        </p:txBody>
      </p:sp>
      <p:sp>
        <p:nvSpPr>
          <p:cNvPr id="10854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8B10BFE7-AD06-4537-AA05-D1B5F3A973DB}" type="slidenum">
              <a:rPr lang="zh-CN" altLang="en-US" sz="600" smtClean="0"/>
              <a:pPr fontAlgn="base">
                <a:spcBef>
                  <a:spcPct val="0"/>
                </a:spcBef>
                <a:spcAft>
                  <a:spcPct val="0"/>
                </a:spcAft>
              </a:pPr>
              <a:t>69</a:t>
            </a:fld>
            <a:endParaRPr lang="zh-CN" altLang="en-US" sz="600"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273844" indent="-191691" eaLnBrk="1" hangingPunct="1">
              <a:defRPr/>
            </a:pPr>
            <a:r>
              <a:rPr lang="zh-CN" altLang="zh-CN" sz="2025" dirty="0" smtClean="0"/>
              <a:t>用</a:t>
            </a:r>
            <a:r>
              <a:rPr lang="en-US" altLang="zh-CN" sz="2025" dirty="0" err="1" smtClean="0"/>
              <a:t>enum</a:t>
            </a:r>
            <a:r>
              <a:rPr lang="zh-CN" altLang="en-US" sz="2025" dirty="0" smtClean="0"/>
              <a:t>关键字</a:t>
            </a:r>
            <a:r>
              <a:rPr lang="zh-CN" altLang="zh-CN" sz="2025" dirty="0" smtClean="0"/>
              <a:t>声明</a:t>
            </a:r>
            <a:r>
              <a:rPr lang="zh-CN" altLang="zh-CN" sz="2025" dirty="0"/>
              <a:t>的枚举类型就相当于定义一个类，</a:t>
            </a:r>
            <a:r>
              <a:rPr lang="zh-CN" altLang="zh-CN" sz="2025" dirty="0" smtClean="0"/>
              <a:t>而此</a:t>
            </a:r>
            <a:r>
              <a:rPr lang="zh-CN" altLang="zh-CN" sz="2025" dirty="0"/>
              <a:t>类则默认继承</a:t>
            </a:r>
            <a:r>
              <a:rPr lang="en-US" altLang="zh-CN" sz="2025" dirty="0" err="1"/>
              <a:t>java.lang.Enum</a:t>
            </a:r>
            <a:r>
              <a:rPr lang="zh-CN" altLang="zh-CN" sz="2025" dirty="0"/>
              <a:t>类</a:t>
            </a:r>
            <a:r>
              <a:rPr lang="zh-CN" altLang="zh-CN" sz="2025" dirty="0" smtClean="0"/>
              <a:t>。</a:t>
            </a:r>
            <a:endParaRPr lang="en-US" altLang="zh-CN" sz="2025" dirty="0" smtClean="0"/>
          </a:p>
          <a:p>
            <a:pPr marL="273844" indent="-191691" eaLnBrk="1" hangingPunct="1">
              <a:defRPr/>
            </a:pPr>
            <a:r>
              <a:rPr lang="en-US" altLang="zh-CN" sz="2025" dirty="0" err="1" smtClean="0"/>
              <a:t>java.lang.Enum</a:t>
            </a:r>
            <a:r>
              <a:rPr lang="zh-CN" altLang="en-US" sz="2025" dirty="0" smtClean="0"/>
              <a:t>类的主要方法</a:t>
            </a:r>
            <a:endParaRPr lang="en-US" altLang="zh-CN" sz="2025" dirty="0" smtClean="0"/>
          </a:p>
          <a:p>
            <a:pPr marL="273844" indent="-191691" eaLnBrk="1" hangingPunct="1">
              <a:defRPr/>
            </a:pPr>
            <a:endParaRPr lang="zh-CN" altLang="en-US" sz="2025" dirty="0"/>
          </a:p>
        </p:txBody>
      </p:sp>
      <p:sp>
        <p:nvSpPr>
          <p:cNvPr id="3" name="灯片编号占位符 2"/>
          <p:cNvSpPr>
            <a:spLocks noGrp="1"/>
          </p:cNvSpPr>
          <p:nvPr>
            <p:ph type="sldNum" sz="quarter" idx="12"/>
          </p:nvPr>
        </p:nvSpPr>
        <p:spPr/>
        <p:txBody>
          <a:bodyPr/>
          <a:lstStyle/>
          <a:p>
            <a:pPr>
              <a:defRPr/>
            </a:pPr>
            <a:fld id="{B70FA115-10D9-4468-B32B-DFCEEC5CF166}" type="slidenum">
              <a:rPr lang="en-US" altLang="zh-CN"/>
              <a:pPr>
                <a:defRPr/>
              </a:pPr>
              <a:t>7</a:t>
            </a:fld>
            <a:endParaRPr lang="en-US" altLang="zh-CN"/>
          </a:p>
        </p:txBody>
      </p:sp>
      <p:sp>
        <p:nvSpPr>
          <p:cNvPr id="4" name="标题 3"/>
          <p:cNvSpPr>
            <a:spLocks noGrp="1"/>
          </p:cNvSpPr>
          <p:nvPr>
            <p:ph type="title"/>
          </p:nvPr>
        </p:nvSpPr>
        <p:spPr/>
        <p:txBody>
          <a:bodyPr/>
          <a:lstStyle/>
          <a:p>
            <a:pPr eaLnBrk="1" hangingPunct="1">
              <a:defRPr/>
            </a:pPr>
            <a:r>
              <a:rPr lang="zh-CN" altLang="en-US" sz="3075" dirty="0" smtClean="0"/>
              <a:t>枚举的实现方式</a:t>
            </a:r>
            <a:endParaRPr lang="zh-CN" altLang="en-US" sz="3075" dirty="0"/>
          </a:p>
        </p:txBody>
      </p:sp>
      <p:graphicFrame>
        <p:nvGraphicFramePr>
          <p:cNvPr id="6" name="表格 5"/>
          <p:cNvGraphicFramePr>
            <a:graphicFrameLocks noGrp="1"/>
          </p:cNvGraphicFramePr>
          <p:nvPr/>
        </p:nvGraphicFramePr>
        <p:xfrm>
          <a:off x="1187450" y="2997200"/>
          <a:ext cx="6089650" cy="1450975"/>
        </p:xfrm>
        <a:graphic>
          <a:graphicData uri="http://schemas.openxmlformats.org/drawingml/2006/table">
            <a:tbl>
              <a:tblPr firstRow="1" firstCol="1" lastRow="1" lastCol="1" bandRow="1" bandCol="1">
                <a:tableStyleId>{5C22544A-7EE6-4342-B048-85BDC9FD1C3A}</a:tableStyleId>
              </a:tblPr>
              <a:tblGrid>
                <a:gridCol w="3044825">
                  <a:extLst>
                    <a:ext uri="{9D8B030D-6E8A-4147-A177-3AD203B41FA5}">
                      <a16:colId xmlns:a16="http://schemas.microsoft.com/office/drawing/2014/main" val="20000"/>
                    </a:ext>
                  </a:extLst>
                </a:gridCol>
                <a:gridCol w="3044825">
                  <a:extLst>
                    <a:ext uri="{9D8B030D-6E8A-4147-A177-3AD203B41FA5}">
                      <a16:colId xmlns:a16="http://schemas.microsoft.com/office/drawing/2014/main" val="20001"/>
                    </a:ext>
                  </a:extLst>
                </a:gridCol>
              </a:tblGrid>
              <a:tr h="508079">
                <a:tc>
                  <a:txBody>
                    <a:bodyPr/>
                    <a:lstStyle/>
                    <a:p>
                      <a:pPr algn="l">
                        <a:lnSpc>
                          <a:spcPts val="1950"/>
                        </a:lnSpc>
                        <a:spcAft>
                          <a:spcPts val="1200"/>
                        </a:spcAft>
                      </a:pPr>
                      <a:r>
                        <a:rPr lang="en-US" altLang="zh-CN" sz="1800" b="0" i="1" kern="100" dirty="0" smtClean="0">
                          <a:solidFill>
                            <a:schemeClr val="tx1"/>
                          </a:solidFill>
                          <a:effectLst/>
                          <a:latin typeface="+mn-ea"/>
                          <a:ea typeface="+mn-ea"/>
                        </a:rPr>
                        <a:t>values()</a:t>
                      </a:r>
                      <a:endParaRPr lang="zh-CN" sz="1800" b="0" i="1" kern="100" dirty="0">
                        <a:solidFill>
                          <a:schemeClr val="tx1"/>
                        </a:solidFill>
                        <a:effectLst/>
                        <a:latin typeface="+mn-ea"/>
                        <a:ea typeface="+mn-ea"/>
                      </a:endParaRPr>
                    </a:p>
                  </a:txBody>
                  <a:tcPr marL="68575" marR="68575" marT="0" marB="0"/>
                </a:tc>
                <a:tc>
                  <a:txBody>
                    <a:bodyPr/>
                    <a:lstStyle/>
                    <a:p>
                      <a:pPr algn="l">
                        <a:lnSpc>
                          <a:spcPts val="1950"/>
                        </a:lnSpc>
                        <a:spcAft>
                          <a:spcPts val="1200"/>
                        </a:spcAft>
                      </a:pPr>
                      <a:r>
                        <a:rPr lang="zh-CN" altLang="en-US" sz="1800" b="0" kern="100" dirty="0" smtClean="0">
                          <a:solidFill>
                            <a:schemeClr val="tx1"/>
                          </a:solidFill>
                          <a:effectLst/>
                          <a:latin typeface="+mn-ea"/>
                          <a:ea typeface="+mn-ea"/>
                        </a:rPr>
                        <a:t>取得枚举中的全部内容，返回一个对象数组</a:t>
                      </a:r>
                      <a:endParaRPr lang="zh-CN" sz="1800" b="0" kern="100" dirty="0">
                        <a:solidFill>
                          <a:schemeClr val="tx1"/>
                        </a:solidFill>
                        <a:effectLst/>
                        <a:latin typeface="+mn-ea"/>
                        <a:ea typeface="+mn-ea"/>
                      </a:endParaRPr>
                    </a:p>
                  </a:txBody>
                  <a:tcPr marL="68575" marR="68575" marT="0" marB="0"/>
                </a:tc>
                <a:extLst>
                  <a:ext uri="{0D108BD9-81ED-4DB2-BD59-A6C34878D82A}">
                    <a16:rowId xmlns:a16="http://schemas.microsoft.com/office/drawing/2014/main" val="10000"/>
                  </a:ext>
                </a:extLst>
              </a:tr>
              <a:tr h="471448">
                <a:tc>
                  <a:txBody>
                    <a:bodyPr/>
                    <a:lstStyle/>
                    <a:p>
                      <a:pPr algn="l">
                        <a:lnSpc>
                          <a:spcPts val="1950"/>
                        </a:lnSpc>
                        <a:spcAft>
                          <a:spcPts val="1200"/>
                        </a:spcAft>
                      </a:pPr>
                      <a:r>
                        <a:rPr lang="en-US" sz="1800" b="0" kern="0" dirty="0" smtClean="0">
                          <a:solidFill>
                            <a:schemeClr val="tx1"/>
                          </a:solidFill>
                          <a:effectLst/>
                          <a:latin typeface="+mn-ea"/>
                          <a:ea typeface="+mn-ea"/>
                        </a:rPr>
                        <a:t>name</a:t>
                      </a:r>
                      <a:r>
                        <a:rPr lang="en-US" sz="1800" b="0" kern="0" dirty="0">
                          <a:solidFill>
                            <a:schemeClr val="tx1"/>
                          </a:solidFill>
                          <a:effectLst/>
                          <a:latin typeface="+mn-ea"/>
                          <a:ea typeface="+mn-ea"/>
                        </a:rPr>
                        <a:t>()   </a:t>
                      </a:r>
                      <a:endParaRPr lang="zh-CN" sz="1800" b="0" kern="100" dirty="0">
                        <a:solidFill>
                          <a:schemeClr val="tx1"/>
                        </a:solidFill>
                        <a:effectLst/>
                        <a:latin typeface="+mn-ea"/>
                        <a:ea typeface="+mn-ea"/>
                      </a:endParaRPr>
                    </a:p>
                  </a:txBody>
                  <a:tcPr marL="68575" marR="68575" marT="0" marB="0"/>
                </a:tc>
                <a:tc>
                  <a:txBody>
                    <a:bodyPr/>
                    <a:lstStyle/>
                    <a:p>
                      <a:pPr algn="l">
                        <a:lnSpc>
                          <a:spcPts val="1950"/>
                        </a:lnSpc>
                        <a:spcAft>
                          <a:spcPts val="1200"/>
                        </a:spcAft>
                      </a:pPr>
                      <a:r>
                        <a:rPr lang="zh-CN" sz="1800" b="0" kern="0" dirty="0">
                          <a:solidFill>
                            <a:schemeClr val="tx1"/>
                          </a:solidFill>
                          <a:effectLst/>
                          <a:latin typeface="+mn-ea"/>
                          <a:ea typeface="+mn-ea"/>
                        </a:rPr>
                        <a:t>返回此枚举的名称</a:t>
                      </a:r>
                      <a:endParaRPr lang="zh-CN" sz="1800" b="0" kern="100" dirty="0">
                        <a:solidFill>
                          <a:schemeClr val="tx1"/>
                        </a:solidFill>
                        <a:effectLst/>
                        <a:latin typeface="+mn-ea"/>
                        <a:ea typeface="+mn-ea"/>
                      </a:endParaRPr>
                    </a:p>
                  </a:txBody>
                  <a:tcPr marL="68575" marR="68575" marT="0" marB="0"/>
                </a:tc>
                <a:extLst>
                  <a:ext uri="{0D108BD9-81ED-4DB2-BD59-A6C34878D82A}">
                    <a16:rowId xmlns:a16="http://schemas.microsoft.com/office/drawing/2014/main" val="10001"/>
                  </a:ext>
                </a:extLst>
              </a:tr>
              <a:tr h="471448">
                <a:tc>
                  <a:txBody>
                    <a:bodyPr/>
                    <a:lstStyle/>
                    <a:p>
                      <a:pPr algn="l">
                        <a:lnSpc>
                          <a:spcPts val="1950"/>
                        </a:lnSpc>
                        <a:spcAft>
                          <a:spcPts val="1200"/>
                        </a:spcAft>
                      </a:pPr>
                      <a:r>
                        <a:rPr lang="en-US" sz="1800" b="0" kern="0" dirty="0" smtClean="0">
                          <a:solidFill>
                            <a:schemeClr val="tx1"/>
                          </a:solidFill>
                          <a:effectLst/>
                          <a:latin typeface="+mn-ea"/>
                          <a:ea typeface="+mn-ea"/>
                        </a:rPr>
                        <a:t>ordinal</a:t>
                      </a:r>
                      <a:r>
                        <a:rPr lang="en-US" sz="1800" b="0" kern="0" dirty="0">
                          <a:solidFill>
                            <a:schemeClr val="tx1"/>
                          </a:solidFill>
                          <a:effectLst/>
                          <a:latin typeface="+mn-ea"/>
                          <a:ea typeface="+mn-ea"/>
                        </a:rPr>
                        <a:t>()   </a:t>
                      </a:r>
                      <a:endParaRPr lang="zh-CN" sz="1800" b="0" kern="100" dirty="0">
                        <a:solidFill>
                          <a:schemeClr val="tx1"/>
                        </a:solidFill>
                        <a:effectLst/>
                        <a:latin typeface="+mn-ea"/>
                        <a:ea typeface="+mn-ea"/>
                      </a:endParaRPr>
                    </a:p>
                  </a:txBody>
                  <a:tcPr marL="68575" marR="68575" marT="0" marB="0"/>
                </a:tc>
                <a:tc>
                  <a:txBody>
                    <a:bodyPr/>
                    <a:lstStyle/>
                    <a:p>
                      <a:pPr algn="l">
                        <a:lnSpc>
                          <a:spcPts val="1950"/>
                        </a:lnSpc>
                        <a:spcAft>
                          <a:spcPts val="1200"/>
                        </a:spcAft>
                      </a:pPr>
                      <a:r>
                        <a:rPr lang="zh-CN" sz="1800" b="0" kern="0" dirty="0">
                          <a:solidFill>
                            <a:schemeClr val="tx1"/>
                          </a:solidFill>
                          <a:effectLst/>
                          <a:latin typeface="+mn-ea"/>
                          <a:ea typeface="+mn-ea"/>
                        </a:rPr>
                        <a:t>返回枚举常量的序数</a:t>
                      </a:r>
                      <a:endParaRPr lang="zh-CN" sz="1800" b="0" kern="100" dirty="0">
                        <a:solidFill>
                          <a:schemeClr val="tx1"/>
                        </a:solidFill>
                        <a:effectLst/>
                        <a:latin typeface="+mn-ea"/>
                        <a:ea typeface="+mn-ea"/>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638" y="1171575"/>
            <a:ext cx="8996362" cy="6008688"/>
          </a:xfrm>
          <a:solidFill>
            <a:schemeClr val="bg1"/>
          </a:solidFill>
        </p:spPr>
        <p:txBody>
          <a:bodyPr>
            <a:noAutofit/>
          </a:bodyPr>
          <a:lstStyle/>
          <a:p>
            <a:pPr marL="342900" indent="-342900" eaLnBrk="1" hangingPunct="1">
              <a:buFont typeface="+mj-lt"/>
              <a:buAutoNum type="arabicPeriod" startAt="19"/>
              <a:defRPr/>
            </a:pPr>
            <a:r>
              <a:rPr lang="fr-FR" altLang="zh-CN" sz="1600" dirty="0" smtClean="0"/>
              <a:t>	    System.out.println("Remove the element at 3</a:t>
            </a:r>
            <a:r>
              <a:rPr lang="zh-CN" altLang="zh-CN" sz="1600" dirty="0" smtClean="0"/>
              <a:t>：</a:t>
            </a:r>
            <a:r>
              <a:rPr lang="fr-FR" altLang="zh-CN" sz="1600" dirty="0" smtClean="0"/>
              <a:t>" + a.remove(3));</a:t>
            </a:r>
            <a:endParaRPr lang="zh-CN" altLang="zh-CN" sz="1600" dirty="0" smtClean="0"/>
          </a:p>
          <a:p>
            <a:pPr marL="342900" indent="-342900" eaLnBrk="1" hangingPunct="1">
              <a:buFont typeface="+mj-lt"/>
              <a:buAutoNum type="arabicPeriod" startAt="19"/>
              <a:defRPr/>
            </a:pPr>
            <a:r>
              <a:rPr lang="fr-FR" altLang="zh-CN" sz="1600" dirty="0" smtClean="0"/>
              <a:t>	    System.out.println(a);</a:t>
            </a:r>
            <a:endParaRPr lang="zh-CN" altLang="zh-CN" sz="1600" dirty="0" smtClean="0"/>
          </a:p>
          <a:p>
            <a:pPr marL="342900" indent="-342900" eaLnBrk="1" hangingPunct="1">
              <a:buFont typeface="+mj-lt"/>
              <a:buAutoNum type="arabicPeriod" startAt="19"/>
              <a:defRPr/>
            </a:pPr>
            <a:r>
              <a:rPr lang="fr-FR" altLang="zh-CN" sz="1600" dirty="0" smtClean="0"/>
              <a:t> </a:t>
            </a:r>
            <a:endParaRPr lang="zh-CN" altLang="zh-CN" sz="1600" dirty="0" smtClean="0"/>
          </a:p>
          <a:p>
            <a:pPr marL="342900" indent="-342900" eaLnBrk="1" hangingPunct="1">
              <a:buFont typeface="+mj-lt"/>
              <a:buAutoNum type="arabicPeriod" startAt="19"/>
              <a:defRPr/>
            </a:pPr>
            <a:r>
              <a:rPr lang="fr-FR" altLang="zh-CN" sz="1600" dirty="0" smtClean="0"/>
              <a:t>	    // Traveling forward</a:t>
            </a:r>
            <a:endParaRPr lang="zh-CN" altLang="zh-CN" sz="1600" dirty="0" smtClean="0"/>
          </a:p>
          <a:p>
            <a:pPr marL="342900" indent="-342900" eaLnBrk="1" hangingPunct="1">
              <a:buFont typeface="+mj-lt"/>
              <a:buAutoNum type="arabicPeriod" startAt="19"/>
              <a:defRPr/>
            </a:pPr>
            <a:r>
              <a:rPr lang="fr-FR" altLang="zh-CN" sz="1600" dirty="0" smtClean="0"/>
              <a:t>	    </a:t>
            </a:r>
            <a:r>
              <a:rPr lang="fr-FR" altLang="zh-CN" sz="1600" dirty="0" smtClean="0">
                <a:solidFill>
                  <a:srgbClr val="FF0000"/>
                </a:solidFill>
              </a:rPr>
              <a:t>ListIterator&lt;String&gt; iter = a.listIterator();</a:t>
            </a:r>
            <a:endParaRPr lang="zh-CN" altLang="zh-CN" sz="1600" dirty="0" smtClean="0">
              <a:solidFill>
                <a:srgbClr val="FF0000"/>
              </a:solidFill>
            </a:endParaRPr>
          </a:p>
          <a:p>
            <a:pPr marL="342900" indent="-342900" eaLnBrk="1" hangingPunct="1">
              <a:buFont typeface="+mj-lt"/>
              <a:buAutoNum type="arabicPeriod" startAt="19"/>
              <a:defRPr/>
            </a:pPr>
            <a:r>
              <a:rPr lang="fr-FR" altLang="zh-CN" sz="1600" dirty="0" smtClean="0">
                <a:solidFill>
                  <a:srgbClr val="FF0000"/>
                </a:solidFill>
              </a:rPr>
              <a:t>	    while (iter.hasNext()) {</a:t>
            </a:r>
            <a:endParaRPr lang="zh-CN" altLang="zh-CN" sz="1600" dirty="0" smtClean="0">
              <a:solidFill>
                <a:srgbClr val="FF0000"/>
              </a:solidFill>
            </a:endParaRPr>
          </a:p>
          <a:p>
            <a:pPr marL="342900" indent="-342900" eaLnBrk="1" hangingPunct="1">
              <a:buFont typeface="+mj-lt"/>
              <a:buAutoNum type="arabicPeriod" startAt="19"/>
              <a:defRPr/>
            </a:pPr>
            <a:r>
              <a:rPr lang="fr-FR" altLang="zh-CN" sz="1600" dirty="0" smtClean="0">
                <a:solidFill>
                  <a:srgbClr val="FF0000"/>
                </a:solidFill>
              </a:rPr>
              <a:t>	        System.out.print(iter.next());</a:t>
            </a:r>
            <a:endParaRPr lang="zh-CN" altLang="zh-CN" sz="1600" dirty="0" smtClean="0">
              <a:solidFill>
                <a:srgbClr val="FF0000"/>
              </a:solidFill>
            </a:endParaRPr>
          </a:p>
          <a:p>
            <a:pPr marL="342900" indent="-342900" eaLnBrk="1" hangingPunct="1">
              <a:buFont typeface="+mj-lt"/>
              <a:buAutoNum type="arabicPeriod" startAt="19"/>
              <a:defRPr/>
            </a:pPr>
            <a:r>
              <a:rPr lang="fr-FR" altLang="zh-CN" sz="1600" dirty="0" smtClean="0">
                <a:solidFill>
                  <a:srgbClr val="FF0000"/>
                </a:solidFill>
              </a:rPr>
              <a:t>	    }</a:t>
            </a:r>
            <a:endParaRPr lang="zh-CN" altLang="zh-CN" sz="1600" dirty="0" smtClean="0">
              <a:solidFill>
                <a:srgbClr val="FF0000"/>
              </a:solidFill>
            </a:endParaRPr>
          </a:p>
          <a:p>
            <a:pPr marL="342900" indent="-342900" eaLnBrk="1" hangingPunct="1">
              <a:buFont typeface="+mj-lt"/>
              <a:buAutoNum type="arabicPeriod" startAt="19"/>
              <a:defRPr/>
            </a:pPr>
            <a:r>
              <a:rPr lang="fr-FR" altLang="zh-CN" sz="1600" dirty="0" smtClean="0">
                <a:solidFill>
                  <a:srgbClr val="FF0000"/>
                </a:solidFill>
              </a:rPr>
              <a:t>	    System.out.println();</a:t>
            </a:r>
            <a:endParaRPr lang="zh-CN" altLang="zh-CN" sz="1600" dirty="0" smtClean="0">
              <a:solidFill>
                <a:srgbClr val="FF0000"/>
              </a:solidFill>
            </a:endParaRPr>
          </a:p>
          <a:p>
            <a:pPr marL="342900" indent="-342900" eaLnBrk="1" hangingPunct="1">
              <a:buFont typeface="+mj-lt"/>
              <a:buAutoNum type="arabicPeriod" startAt="19"/>
              <a:defRPr/>
            </a:pPr>
            <a:r>
              <a:rPr lang="fr-FR" altLang="zh-CN" sz="1600" dirty="0" smtClean="0"/>
              <a:t> </a:t>
            </a:r>
            <a:endParaRPr lang="zh-CN" altLang="zh-CN" sz="1600" dirty="0" smtClean="0"/>
          </a:p>
          <a:p>
            <a:pPr marL="342900" indent="-342900" eaLnBrk="1" hangingPunct="1">
              <a:buFont typeface="+mj-lt"/>
              <a:buAutoNum type="arabicPeriod" startAt="19"/>
              <a:defRPr/>
            </a:pPr>
            <a:r>
              <a:rPr lang="fr-FR" altLang="zh-CN" sz="1600" dirty="0" smtClean="0"/>
              <a:t>	    //traveling backward</a:t>
            </a:r>
            <a:endParaRPr lang="zh-CN" altLang="zh-CN" sz="1600" dirty="0" smtClean="0"/>
          </a:p>
          <a:p>
            <a:pPr marL="342900" indent="-342900" eaLnBrk="1" hangingPunct="1">
              <a:buFont typeface="+mj-lt"/>
              <a:buAutoNum type="arabicPeriod" startAt="19"/>
              <a:defRPr/>
            </a:pPr>
            <a:r>
              <a:rPr lang="fr-FR" altLang="zh-CN" sz="1600" dirty="0" smtClean="0"/>
              <a:t>	    //a.size() indicates the first element to be returned from the list iterator </a:t>
            </a:r>
            <a:endParaRPr lang="zh-CN" altLang="zh-CN" sz="1600" dirty="0" smtClean="0"/>
          </a:p>
          <a:p>
            <a:pPr marL="342900" indent="-342900" eaLnBrk="1" hangingPunct="1">
              <a:buFont typeface="+mj-lt"/>
              <a:buAutoNum type="arabicPeriod" startAt="19"/>
              <a:defRPr/>
            </a:pPr>
            <a:r>
              <a:rPr lang="fr-FR" altLang="zh-CN" sz="1600" dirty="0" smtClean="0"/>
              <a:t>	</a:t>
            </a:r>
            <a:r>
              <a:rPr lang="fr-FR" altLang="zh-CN" sz="1600" dirty="0" smtClean="0">
                <a:solidFill>
                  <a:srgbClr val="00B050"/>
                </a:solidFill>
              </a:rPr>
              <a:t>    for (ListIterator&lt;String&gt; it = a.listIterator(a.size()); it.hasPrevious();) {</a:t>
            </a:r>
            <a:endParaRPr lang="zh-CN" altLang="zh-CN" sz="1600" dirty="0" smtClean="0">
              <a:solidFill>
                <a:srgbClr val="00B050"/>
              </a:solidFill>
            </a:endParaRPr>
          </a:p>
          <a:p>
            <a:pPr marL="342900" indent="-342900" eaLnBrk="1" hangingPunct="1">
              <a:buFont typeface="+mj-lt"/>
              <a:buAutoNum type="arabicPeriod" startAt="19"/>
              <a:defRPr/>
            </a:pPr>
            <a:r>
              <a:rPr lang="fr-FR" altLang="zh-CN" sz="1600" dirty="0" smtClean="0">
                <a:solidFill>
                  <a:srgbClr val="00B050"/>
                </a:solidFill>
              </a:rPr>
              <a:t>	        System.out.println(it.previous() + ", Previous" + it.previousIndex()</a:t>
            </a:r>
            <a:endParaRPr lang="zh-CN" altLang="zh-CN" sz="1600" dirty="0" smtClean="0">
              <a:solidFill>
                <a:srgbClr val="00B050"/>
              </a:solidFill>
            </a:endParaRPr>
          </a:p>
          <a:p>
            <a:pPr marL="342900" indent="-342900" eaLnBrk="1" hangingPunct="1">
              <a:buFont typeface="+mj-lt"/>
              <a:buAutoNum type="arabicPeriod" startAt="19"/>
              <a:defRPr/>
            </a:pPr>
            <a:r>
              <a:rPr lang="fr-FR" altLang="zh-CN" sz="1600" dirty="0" smtClean="0">
                <a:solidFill>
                  <a:srgbClr val="00B050"/>
                </a:solidFill>
              </a:rPr>
              <a:t>	                + ", Next: " + it.nextIndex());</a:t>
            </a:r>
            <a:endParaRPr lang="zh-CN" altLang="zh-CN" sz="1600" dirty="0" smtClean="0">
              <a:solidFill>
                <a:srgbClr val="00B050"/>
              </a:solidFill>
            </a:endParaRPr>
          </a:p>
          <a:p>
            <a:pPr marL="342900" indent="-342900" eaLnBrk="1" hangingPunct="1">
              <a:buFont typeface="+mj-lt"/>
              <a:buAutoNum type="arabicPeriod" startAt="19"/>
              <a:defRPr/>
            </a:pPr>
            <a:r>
              <a:rPr lang="fr-FR" altLang="zh-CN" sz="1600" dirty="0" smtClean="0"/>
              <a:t>	    }</a:t>
            </a:r>
            <a:endParaRPr lang="zh-CN" altLang="zh-CN" sz="1600" dirty="0" smtClean="0"/>
          </a:p>
          <a:p>
            <a:pPr marL="342900" indent="-342900" eaLnBrk="1" hangingPunct="1">
              <a:buFont typeface="+mj-lt"/>
              <a:buAutoNum type="arabicPeriod" startAt="19"/>
              <a:defRPr/>
            </a:pPr>
            <a:r>
              <a:rPr lang="fr-FR" altLang="zh-CN" sz="1600" dirty="0" smtClean="0"/>
              <a:t>	}</a:t>
            </a:r>
            <a:endParaRPr lang="zh-CN" altLang="zh-CN" sz="1600" dirty="0" smtClean="0"/>
          </a:p>
          <a:p>
            <a:pPr marL="342900" indent="-342900" eaLnBrk="1" hangingPunct="1">
              <a:buFont typeface="+mj-lt"/>
              <a:buAutoNum type="arabicPeriod" startAt="19"/>
              <a:defRPr/>
            </a:pPr>
            <a:r>
              <a:rPr lang="fr-FR" altLang="zh-CN" sz="1600" dirty="0" smtClean="0"/>
              <a:t> </a:t>
            </a:r>
            <a:endParaRPr lang="zh-CN" altLang="zh-CN" sz="1600" dirty="0" smtClean="0"/>
          </a:p>
          <a:p>
            <a:pPr marL="273844" indent="-191691" eaLnBrk="1" hangingPunct="1">
              <a:defRPr/>
            </a:pPr>
            <a:r>
              <a:rPr lang="fr-FR" altLang="zh-CN" sz="1600" dirty="0" smtClean="0"/>
              <a:t>}</a:t>
            </a:r>
            <a:endParaRPr lang="zh-CN" altLang="en-US" sz="1600" dirty="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7" name="灯片编号占位符 6"/>
          <p:cNvSpPr>
            <a:spLocks noGrp="1"/>
          </p:cNvSpPr>
          <p:nvPr>
            <p:ph type="sldNum" sz="quarter" idx="12"/>
          </p:nvPr>
        </p:nvSpPr>
        <p:spPr/>
        <p:txBody>
          <a:bodyPr/>
          <a:lstStyle/>
          <a:p>
            <a:pPr>
              <a:defRPr/>
            </a:pPr>
            <a:fld id="{1BB24249-9073-4A0D-8FDE-428C635629E1}" type="slidenum">
              <a:rPr lang="zh-CN" altLang="en-US"/>
              <a:pPr>
                <a:defRPr/>
              </a:pPr>
              <a:t>70</a:t>
            </a:fld>
            <a:endParaRPr lang="zh-CN" altLang="en-US"/>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273844" indent="-191691" eaLnBrk="1" hangingPunct="1">
              <a:defRPr/>
            </a:pPr>
            <a:r>
              <a:rPr lang="en-US" altLang="zh-CN" sz="2025" dirty="0" smtClean="0"/>
              <a:t>It displays:</a:t>
            </a:r>
            <a:endParaRPr lang="zh-CN" altLang="zh-CN" sz="2025" dirty="0" smtClean="0"/>
          </a:p>
          <a:p>
            <a:pPr marL="273844" indent="-191691" eaLnBrk="1" hangingPunct="1">
              <a:defRPr/>
            </a:pPr>
            <a:r>
              <a:rPr lang="en-US" altLang="zh-CN" sz="2025" dirty="0" smtClean="0"/>
              <a:t>[A, B, C, D, E, null, F]</a:t>
            </a:r>
            <a:endParaRPr lang="zh-CN" altLang="zh-CN" sz="2025" dirty="0" smtClean="0"/>
          </a:p>
          <a:p>
            <a:pPr marL="273844" indent="-191691" eaLnBrk="1" hangingPunct="1">
              <a:defRPr/>
            </a:pPr>
            <a:r>
              <a:rPr lang="en-US" altLang="zh-CN" sz="2025" dirty="0" smtClean="0"/>
              <a:t>The element at 5: null</a:t>
            </a:r>
            <a:endParaRPr lang="zh-CN" altLang="zh-CN" sz="2025" dirty="0" smtClean="0"/>
          </a:p>
          <a:p>
            <a:pPr marL="273844" indent="-191691" eaLnBrk="1" hangingPunct="1">
              <a:defRPr/>
            </a:pPr>
            <a:r>
              <a:rPr lang="en-US" altLang="zh-CN" sz="2025" dirty="0" smtClean="0"/>
              <a:t>Replace the element at 5 with 'X'</a:t>
            </a:r>
            <a:r>
              <a:rPr lang="zh-CN" altLang="zh-CN" sz="2025" dirty="0" smtClean="0"/>
              <a:t>：</a:t>
            </a:r>
            <a:r>
              <a:rPr lang="en-US" altLang="zh-CN" sz="2025" dirty="0" smtClean="0"/>
              <a:t>null</a:t>
            </a:r>
            <a:endParaRPr lang="zh-CN" altLang="zh-CN" sz="2025" dirty="0" smtClean="0"/>
          </a:p>
          <a:p>
            <a:pPr marL="273844" indent="-191691" eaLnBrk="1" hangingPunct="1">
              <a:defRPr/>
            </a:pPr>
            <a:r>
              <a:rPr lang="en-US" altLang="zh-CN" sz="2025" dirty="0" smtClean="0"/>
              <a:t>[A, B, C, D, E, X, F]</a:t>
            </a:r>
            <a:endParaRPr lang="zh-CN" altLang="zh-CN" sz="2025" dirty="0" smtClean="0"/>
          </a:p>
          <a:p>
            <a:pPr marL="273844" indent="-191691" eaLnBrk="1" hangingPunct="1">
              <a:defRPr/>
            </a:pPr>
            <a:r>
              <a:rPr lang="en-US" altLang="zh-CN" sz="2025" dirty="0" smtClean="0"/>
              <a:t>Insert 'Y' before 6!</a:t>
            </a:r>
            <a:endParaRPr lang="zh-CN" altLang="zh-CN" sz="2025" dirty="0" smtClean="0"/>
          </a:p>
          <a:p>
            <a:pPr marL="273844" indent="-191691" eaLnBrk="1" hangingPunct="1">
              <a:defRPr/>
            </a:pPr>
            <a:r>
              <a:rPr lang="en-US" altLang="zh-CN" sz="2025" dirty="0" smtClean="0"/>
              <a:t>[A, B, C, D, E, X, Y, F]</a:t>
            </a:r>
            <a:endParaRPr lang="zh-CN" altLang="zh-CN" sz="2025" dirty="0" smtClean="0"/>
          </a:p>
          <a:p>
            <a:pPr marL="273844" indent="-191691" eaLnBrk="1" hangingPunct="1">
              <a:defRPr/>
            </a:pPr>
            <a:r>
              <a:rPr lang="en-US" altLang="zh-CN" sz="2025" dirty="0" smtClean="0"/>
              <a:t>Remove the element at 3</a:t>
            </a:r>
            <a:r>
              <a:rPr lang="zh-CN" altLang="zh-CN" sz="2025" dirty="0" smtClean="0"/>
              <a:t>：</a:t>
            </a:r>
            <a:r>
              <a:rPr lang="en-US" altLang="zh-CN" sz="2025" dirty="0" smtClean="0"/>
              <a:t>D</a:t>
            </a:r>
            <a:endParaRPr lang="zh-CN" altLang="zh-CN" sz="2025" dirty="0" smtClean="0"/>
          </a:p>
          <a:p>
            <a:pPr marL="273844" indent="-191691" eaLnBrk="1" hangingPunct="1">
              <a:defRPr/>
            </a:pPr>
            <a:r>
              <a:rPr lang="en-US" altLang="zh-CN" sz="2025" dirty="0" smtClean="0"/>
              <a:t>[A, B, C, E, X, Y, F]</a:t>
            </a:r>
            <a:endParaRPr lang="zh-CN" altLang="zh-CN" sz="2025" dirty="0" smtClean="0"/>
          </a:p>
          <a:p>
            <a:pPr marL="273844" indent="-191691" eaLnBrk="1" hangingPunct="1">
              <a:defRPr/>
            </a:pPr>
            <a:r>
              <a:rPr lang="en-US" altLang="zh-CN" sz="2025" dirty="0" err="1" smtClean="0"/>
              <a:t>ABCEXYF</a:t>
            </a:r>
            <a:endParaRPr lang="zh-CN" altLang="zh-CN" sz="2025" dirty="0" smtClean="0"/>
          </a:p>
          <a:p>
            <a:pPr marL="273844" indent="-191691" eaLnBrk="1" hangingPunct="1">
              <a:defRPr/>
            </a:pPr>
            <a:r>
              <a:rPr lang="en-US" altLang="zh-CN" sz="2025" dirty="0" smtClean="0"/>
              <a:t>F, Previous5, Next: 6</a:t>
            </a:r>
            <a:endParaRPr lang="zh-CN" altLang="zh-CN" sz="2025" dirty="0" smtClean="0"/>
          </a:p>
          <a:p>
            <a:pPr marL="273844" indent="-191691" eaLnBrk="1" hangingPunct="1">
              <a:defRPr/>
            </a:pPr>
            <a:r>
              <a:rPr lang="en-US" altLang="zh-CN" sz="2025" dirty="0" smtClean="0"/>
              <a:t>Y, Previous4, Next: 5</a:t>
            </a:r>
            <a:endParaRPr lang="zh-CN" altLang="zh-CN" sz="2025" dirty="0" smtClean="0"/>
          </a:p>
          <a:p>
            <a:pPr marL="273844" indent="-191691" eaLnBrk="1" hangingPunct="1">
              <a:defRPr/>
            </a:pPr>
            <a:r>
              <a:rPr lang="en-US" altLang="zh-CN" sz="2025" dirty="0" smtClean="0"/>
              <a:t>X, Previous3, Next: 4</a:t>
            </a:r>
            <a:endParaRPr lang="zh-CN" altLang="zh-CN" sz="2025" dirty="0" smtClean="0"/>
          </a:p>
          <a:p>
            <a:pPr marL="273844" indent="-191691" eaLnBrk="1" hangingPunct="1">
              <a:defRPr/>
            </a:pPr>
            <a:r>
              <a:rPr lang="en-US" altLang="zh-CN" sz="2025" dirty="0" smtClean="0"/>
              <a:t>E, Previous2, Next: 3</a:t>
            </a:r>
            <a:endParaRPr lang="zh-CN" altLang="zh-CN" sz="2025" dirty="0" smtClean="0"/>
          </a:p>
          <a:p>
            <a:pPr marL="273844" indent="-191691" eaLnBrk="1" hangingPunct="1">
              <a:defRPr/>
            </a:pPr>
            <a:r>
              <a:rPr lang="en-US" altLang="zh-CN" sz="2025" dirty="0" smtClean="0"/>
              <a:t>C, Previous1, Next: 2</a:t>
            </a:r>
            <a:endParaRPr lang="zh-CN" altLang="zh-CN" sz="2025" dirty="0" smtClean="0"/>
          </a:p>
          <a:p>
            <a:pPr marL="273844" indent="-191691" eaLnBrk="1" hangingPunct="1">
              <a:defRPr/>
            </a:pPr>
            <a:r>
              <a:rPr lang="en-US" altLang="zh-CN" sz="2025" dirty="0" smtClean="0"/>
              <a:t>B, Previous0, Next: 1</a:t>
            </a:r>
            <a:endParaRPr lang="zh-CN" altLang="zh-CN" sz="2025" dirty="0" smtClean="0"/>
          </a:p>
          <a:p>
            <a:pPr marL="273844" indent="-191691" eaLnBrk="1" hangingPunct="1">
              <a:defRPr/>
            </a:pPr>
            <a:r>
              <a:rPr lang="en-US" altLang="zh-CN" sz="2025" dirty="0" smtClean="0"/>
              <a:t>A, Previous-1, Next: 0</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7" name="灯片编号占位符 6"/>
          <p:cNvSpPr>
            <a:spLocks noGrp="1"/>
          </p:cNvSpPr>
          <p:nvPr>
            <p:ph type="sldNum" sz="quarter" idx="12"/>
          </p:nvPr>
        </p:nvSpPr>
        <p:spPr/>
        <p:txBody>
          <a:bodyPr/>
          <a:lstStyle/>
          <a:p>
            <a:pPr>
              <a:defRPr/>
            </a:pPr>
            <a:fld id="{8C728E1C-E772-47CE-A70E-2082E0BA5AD9}" type="slidenum">
              <a:rPr lang="zh-CN" altLang="en-US"/>
              <a:pPr>
                <a:defRPr/>
              </a:pPr>
              <a:t>71</a:t>
            </a:fld>
            <a:endParaRPr lang="zh-CN" altLang="en-US"/>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hangingPunct="1">
              <a:defRPr/>
            </a:pPr>
            <a:r>
              <a:rPr lang="en-US" altLang="zh-CN" sz="3075" dirty="0" smtClean="0"/>
              <a:t>Algorithms on List</a:t>
            </a:r>
            <a:endParaRPr lang="zh-CN" altLang="en-US" sz="3075" dirty="0"/>
          </a:p>
        </p:txBody>
      </p:sp>
      <p:sp>
        <p:nvSpPr>
          <p:cNvPr id="4" name="灯片编号占位符 3"/>
          <p:cNvSpPr>
            <a:spLocks noGrp="1"/>
          </p:cNvSpPr>
          <p:nvPr>
            <p:ph type="sldNum" sz="quarter" idx="12"/>
          </p:nvPr>
        </p:nvSpPr>
        <p:spPr/>
        <p:txBody>
          <a:bodyPr/>
          <a:lstStyle/>
          <a:p>
            <a:pPr>
              <a:defRPr/>
            </a:pPr>
            <a:fld id="{C6088583-918E-4E51-BA32-09FE309B697B}" type="slidenum">
              <a:rPr lang="zh-CN" altLang="en-US"/>
              <a:pPr>
                <a:defRPr/>
              </a:pPr>
              <a:t>72</a:t>
            </a:fld>
            <a:endParaRPr lang="zh-CN" altLang="en-US"/>
          </a:p>
        </p:txBody>
      </p:sp>
      <p:pic>
        <p:nvPicPr>
          <p:cNvPr id="11162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3" y="1712913"/>
            <a:ext cx="7600950" cy="4400550"/>
          </a:xfrm>
          <a:prstGeom prst="rect">
            <a:avLst/>
          </a:prstGeom>
          <a:solidFill>
            <a:schemeClr val="bg1"/>
          </a:solidFill>
          <a:ln w="9525">
            <a:solidFill>
              <a:schemeClr val="accent1"/>
            </a:solidFill>
            <a:miter lim="800000"/>
            <a:headEnd/>
            <a:tailEnd/>
          </a:ln>
        </p:spPr>
      </p:pic>
      <p:sp>
        <p:nvSpPr>
          <p:cNvPr id="111621" name="矩形 6"/>
          <p:cNvSpPr>
            <a:spLocks noChangeArrowheads="1"/>
          </p:cNvSpPr>
          <p:nvPr/>
        </p:nvSpPr>
        <p:spPr bwMode="auto">
          <a:xfrm>
            <a:off x="715963" y="1093788"/>
            <a:ext cx="7051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solidFill>
                  <a:srgbClr val="C00000"/>
                </a:solidFill>
              </a:rPr>
              <a:t>Collections</a:t>
            </a:r>
            <a:r>
              <a:rPr lang="zh-CN" altLang="en-US">
                <a:solidFill>
                  <a:srgbClr val="C00000"/>
                </a:solidFill>
              </a:rPr>
              <a:t>集合工具类</a:t>
            </a:r>
            <a:r>
              <a:rPr lang="zh-CN" altLang="en-US"/>
              <a:t>，</a:t>
            </a:r>
            <a:r>
              <a:rPr lang="en-US" altLang="zh-CN"/>
              <a:t>java.util.Collections</a:t>
            </a:r>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a:xfrm>
            <a:off x="457200" y="889000"/>
            <a:ext cx="8229600" cy="4525963"/>
          </a:xfrm>
        </p:spPr>
        <p:txBody>
          <a:bodyPr/>
          <a:lstStyle/>
          <a:p>
            <a:pPr eaLnBrk="1" hangingPunct="1"/>
            <a:r>
              <a:rPr lang="fr-FR" altLang="zh-CN" smtClean="0"/>
              <a:t>import java.util.ArrayList;</a:t>
            </a:r>
            <a:endParaRPr lang="zh-CN" altLang="zh-CN" smtClean="0"/>
          </a:p>
          <a:p>
            <a:pPr eaLnBrk="1" hangingPunct="1"/>
            <a:r>
              <a:rPr lang="fr-FR" altLang="zh-CN" smtClean="0"/>
              <a:t>import java.util.Collections;</a:t>
            </a:r>
            <a:endParaRPr lang="zh-CN" altLang="zh-CN" smtClean="0"/>
          </a:p>
          <a:p>
            <a:pPr eaLnBrk="1" hangingPunct="1"/>
            <a:r>
              <a:rPr lang="fr-FR" altLang="zh-CN" smtClean="0"/>
              <a:t>import java.util.List;</a:t>
            </a:r>
            <a:endParaRPr lang="zh-CN" altLang="zh-CN" smtClean="0"/>
          </a:p>
          <a:p>
            <a:pPr eaLnBrk="1" hangingPunct="1"/>
            <a:r>
              <a:rPr lang="en-US" altLang="zh-CN" smtClean="0"/>
              <a:t>public class CollectionsFill {</a:t>
            </a:r>
            <a:endParaRPr lang="zh-CN" altLang="zh-CN" smtClean="0"/>
          </a:p>
          <a:p>
            <a:pPr eaLnBrk="1" hangingPunct="1"/>
            <a:r>
              <a:rPr lang="en-US" altLang="zh-CN" smtClean="0"/>
              <a:t>    public static void main(String args[]) {</a:t>
            </a:r>
            <a:endParaRPr lang="zh-CN" altLang="zh-CN" smtClean="0"/>
          </a:p>
          <a:p>
            <a:pPr eaLnBrk="1" hangingPunct="1"/>
            <a:r>
              <a:rPr lang="en-US" altLang="zh-CN" smtClean="0"/>
              <a:t>        </a:t>
            </a:r>
            <a:r>
              <a:rPr lang="nb-NO" altLang="zh-CN" smtClean="0"/>
              <a:t>List&lt;String&gt; list = new ArrayList&lt;String&gt;();</a:t>
            </a:r>
            <a:endParaRPr lang="zh-CN" altLang="zh-CN" smtClean="0"/>
          </a:p>
          <a:p>
            <a:pPr eaLnBrk="1" hangingPunct="1"/>
            <a:r>
              <a:rPr lang="nb-NO" altLang="zh-CN" smtClean="0"/>
              <a:t>        for (int i = 0; i &lt; 10; i++) {</a:t>
            </a:r>
            <a:endParaRPr lang="zh-CN" altLang="zh-CN" smtClean="0"/>
          </a:p>
          <a:p>
            <a:pPr eaLnBrk="1" hangingPunct="1"/>
            <a:r>
              <a:rPr lang="nb-NO" altLang="zh-CN" smtClean="0"/>
              <a:t>            list.add("");</a:t>
            </a:r>
            <a:endParaRPr lang="zh-CN" altLang="zh-CN" smtClean="0"/>
          </a:p>
          <a:p>
            <a:pPr eaLnBrk="1" hangingPunct="1"/>
            <a:r>
              <a:rPr lang="nb-NO" altLang="zh-CN" smtClean="0"/>
              <a:t>        }</a:t>
            </a:r>
            <a:endParaRPr lang="zh-CN" altLang="zh-CN" smtClean="0"/>
          </a:p>
          <a:p>
            <a:pPr eaLnBrk="1" hangingPunct="1"/>
            <a:r>
              <a:rPr lang="nb-NO" altLang="zh-CN" smtClean="0"/>
              <a:t>        Collections.fill(list, "Java");</a:t>
            </a:r>
            <a:endParaRPr lang="zh-CN" altLang="zh-CN" smtClean="0"/>
          </a:p>
          <a:p>
            <a:pPr eaLnBrk="1" hangingPunct="1"/>
            <a:r>
              <a:rPr lang="nb-NO" altLang="zh-CN" smtClean="0"/>
              <a:t>        System.out.println(list);</a:t>
            </a:r>
            <a:endParaRPr lang="zh-CN" altLang="zh-CN" smtClean="0"/>
          </a:p>
          <a:p>
            <a:pPr eaLnBrk="1" hangingPunct="1"/>
            <a:r>
              <a:rPr lang="nb-NO" altLang="zh-CN" smtClean="0"/>
              <a:t>    }</a:t>
            </a:r>
            <a:endParaRPr lang="zh-CN" altLang="zh-CN" smtClean="0"/>
          </a:p>
          <a:p>
            <a:pPr eaLnBrk="1" hangingPunct="1"/>
            <a:r>
              <a:rPr lang="nb-NO" altLang="zh-CN" smtClean="0"/>
              <a:t>}</a:t>
            </a:r>
            <a:endParaRPr lang="zh-CN" altLang="zh-CN" smtClean="0"/>
          </a:p>
          <a:p>
            <a:pPr eaLnBrk="1" hangingPunct="1"/>
            <a:endParaRPr lang="zh-CN" altLang="en-US" smtClean="0"/>
          </a:p>
        </p:txBody>
      </p:sp>
      <p:sp>
        <p:nvSpPr>
          <p:cNvPr id="2" name="标题 1"/>
          <p:cNvSpPr>
            <a:spLocks noGrp="1"/>
          </p:cNvSpPr>
          <p:nvPr>
            <p:ph type="title"/>
          </p:nvPr>
        </p:nvSpPr>
        <p:spPr>
          <a:xfrm>
            <a:off x="107342" y="0"/>
            <a:ext cx="8229600" cy="1143000"/>
          </a:xfrm>
        </p:spPr>
        <p:txBody>
          <a:bodyPr/>
          <a:lstStyle/>
          <a:p>
            <a:pPr eaLnBrk="1" hangingPunct="1">
              <a:defRPr/>
            </a:pPr>
            <a:r>
              <a:rPr lang="en-US" altLang="zh-CN" sz="3075" dirty="0" smtClean="0"/>
              <a:t>6.3 List Interface</a:t>
            </a:r>
            <a:endParaRPr lang="zh-CN" altLang="en-US" sz="3075" dirty="0"/>
          </a:p>
        </p:txBody>
      </p:sp>
      <p:sp>
        <p:nvSpPr>
          <p:cNvPr id="7" name="灯片编号占位符 6"/>
          <p:cNvSpPr>
            <a:spLocks noGrp="1"/>
          </p:cNvSpPr>
          <p:nvPr>
            <p:ph type="sldNum" sz="quarter" idx="12"/>
          </p:nvPr>
        </p:nvSpPr>
        <p:spPr/>
        <p:txBody>
          <a:bodyPr/>
          <a:lstStyle/>
          <a:p>
            <a:pPr>
              <a:defRPr/>
            </a:pPr>
            <a:fld id="{EFE1CE3E-7A8A-44F9-9288-434D6F15D215}" type="slidenum">
              <a:rPr lang="zh-CN" altLang="en-US"/>
              <a:pPr>
                <a:defRPr/>
              </a:pPr>
              <a:t>73</a:t>
            </a:fld>
            <a:endParaRPr lang="zh-CN" altLang="en-US"/>
          </a:p>
        </p:txBody>
      </p:sp>
      <p:sp>
        <p:nvSpPr>
          <p:cNvPr id="4" name="内容占位符 3"/>
          <p:cNvSpPr>
            <a:spLocks noGrp="1"/>
          </p:cNvSpPr>
          <p:nvPr>
            <p:ph sz="half" idx="4294967295"/>
          </p:nvPr>
        </p:nvSpPr>
        <p:spPr>
          <a:xfrm>
            <a:off x="1943100" y="5445125"/>
            <a:ext cx="7200900" cy="681038"/>
          </a:xfrm>
          <a:solidFill>
            <a:schemeClr val="bg2"/>
          </a:solidFill>
        </p:spPr>
        <p:txBody>
          <a:bodyPr/>
          <a:lstStyle/>
          <a:p>
            <a:pPr eaLnBrk="1" hangingPunct="1"/>
            <a:r>
              <a:rPr lang="nb-NO" altLang="zh-CN" smtClean="0"/>
              <a:t>[Java, Java, Java, Java, Java, Java, Java, Java, Java, Java]</a:t>
            </a:r>
            <a:endParaRPr lang="zh-CN" altLang="en-US" sz="2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6825"/>
            <a:ext cx="8229600" cy="4525963"/>
          </a:xfrm>
        </p:spPr>
        <p:txBody>
          <a:bodyPr>
            <a:normAutofit lnSpcReduction="10000"/>
          </a:bodyPr>
          <a:lstStyle/>
          <a:p>
            <a:pPr marL="273844" indent="-191691" eaLnBrk="1" hangingPunct="1">
              <a:defRPr/>
            </a:pPr>
            <a:r>
              <a:rPr lang="fr-FR" altLang="zh-CN" sz="2400" dirty="0" smtClean="0"/>
              <a:t>import java.util.Arrays;</a:t>
            </a:r>
            <a:endParaRPr lang="zh-CN" altLang="zh-CN" sz="2400" dirty="0" smtClean="0"/>
          </a:p>
          <a:p>
            <a:pPr marL="273844" indent="-191691" eaLnBrk="1" hangingPunct="1">
              <a:defRPr/>
            </a:pPr>
            <a:r>
              <a:rPr lang="fr-FR" altLang="zh-CN" sz="2400" dirty="0" smtClean="0"/>
              <a:t>import java.util.Collections;</a:t>
            </a:r>
            <a:endParaRPr lang="zh-CN" altLang="zh-CN" sz="2400" dirty="0" smtClean="0"/>
          </a:p>
          <a:p>
            <a:pPr marL="273844" indent="-191691" eaLnBrk="1" hangingPunct="1">
              <a:defRPr/>
            </a:pPr>
            <a:r>
              <a:rPr lang="fr-FR" altLang="zh-CN" sz="2400" dirty="0" smtClean="0"/>
              <a:t>import java.util.List;</a:t>
            </a:r>
            <a:endParaRPr lang="zh-CN" altLang="zh-CN" sz="2400" dirty="0" smtClean="0"/>
          </a:p>
          <a:p>
            <a:pPr marL="273844" indent="-191691" eaLnBrk="1" hangingPunct="1">
              <a:defRPr/>
            </a:pPr>
            <a:r>
              <a:rPr lang="en-US" altLang="zh-CN" sz="2400" dirty="0" smtClean="0"/>
              <a:t>public class </a:t>
            </a:r>
            <a:r>
              <a:rPr lang="en-US" altLang="zh-CN" sz="2400" dirty="0" err="1" smtClean="0"/>
              <a:t>CollectionSort</a:t>
            </a:r>
            <a:r>
              <a:rPr lang="en-US" altLang="zh-CN" sz="2400" dirty="0" smtClean="0"/>
              <a:t> {</a:t>
            </a:r>
            <a:endParaRPr lang="zh-CN" altLang="zh-CN" sz="2400" dirty="0" smtClean="0"/>
          </a:p>
          <a:p>
            <a:pPr marL="273844" indent="-191691" eaLnBrk="1" hangingPunct="1">
              <a:defRPr/>
            </a:pPr>
            <a:r>
              <a:rPr lang="en-US" altLang="zh-CN" sz="2400" dirty="0" smtClean="0"/>
              <a:t>    public static void main(String args[]) throws Exception {</a:t>
            </a:r>
            <a:endParaRPr lang="zh-CN" altLang="zh-CN" sz="2400" dirty="0" smtClean="0"/>
          </a:p>
          <a:p>
            <a:pPr marL="273844" indent="-191691" eaLnBrk="1" hangingPunct="1">
              <a:defRPr/>
            </a:pPr>
            <a:r>
              <a:rPr lang="en-US" altLang="zh-CN" sz="2400" dirty="0" smtClean="0"/>
              <a:t>        List </a:t>
            </a:r>
            <a:r>
              <a:rPr lang="en-US" altLang="zh-CN" sz="2400" dirty="0" err="1" smtClean="0"/>
              <a:t>list</a:t>
            </a:r>
            <a:r>
              <a:rPr lang="en-US" altLang="zh-CN" sz="2400" dirty="0" smtClean="0"/>
              <a:t>&lt;String&gt; = </a:t>
            </a:r>
            <a:r>
              <a:rPr lang="en-US" altLang="zh-CN" sz="2400" dirty="0" err="1" smtClean="0"/>
              <a:t>Arrays.asList</a:t>
            </a:r>
            <a:r>
              <a:rPr lang="en-US" altLang="zh-CN" sz="2400" dirty="0" smtClean="0"/>
              <a:t>("apple", "app", "bed");</a:t>
            </a:r>
            <a:endParaRPr lang="zh-CN" altLang="zh-CN" sz="2400" dirty="0" smtClean="0"/>
          </a:p>
          <a:p>
            <a:pPr marL="273844" indent="-191691" eaLnBrk="1" hangingPunct="1">
              <a:defRPr/>
            </a:pPr>
            <a:r>
              <a:rPr lang="en-US" altLang="zh-CN" sz="2400" dirty="0" smtClean="0"/>
              <a:t>        </a:t>
            </a:r>
            <a:r>
              <a:rPr lang="en-US" altLang="zh-CN" sz="2400" dirty="0" err="1" smtClean="0"/>
              <a:t>Collections.sort</a:t>
            </a:r>
            <a:r>
              <a:rPr lang="en-US" altLang="zh-CN" sz="2400" dirty="0" smtClean="0"/>
              <a:t>(list);</a:t>
            </a:r>
            <a:endParaRPr lang="zh-CN" altLang="zh-CN" sz="2400" dirty="0" smtClean="0"/>
          </a:p>
          <a:p>
            <a:pPr marL="273844" indent="-191691" eaLnBrk="1" hangingPunct="1">
              <a:defRPr/>
            </a:pPr>
            <a:r>
              <a:rPr lang="en-US" altLang="zh-CN" sz="2400" dirty="0" smtClean="0"/>
              <a:t>        System.out.println(list);</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a:t>
            </a:r>
            <a:endParaRPr lang="zh-CN" altLang="zh-CN" sz="2400" dirty="0" smtClean="0"/>
          </a:p>
          <a:p>
            <a:pPr marL="273844" indent="-191691" eaLnBrk="1" hangingPunct="1">
              <a:defRPr/>
            </a:pPr>
            <a:endParaRPr lang="zh-CN" altLang="en-US" sz="2400" dirty="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7" name="灯片编号占位符 6"/>
          <p:cNvSpPr>
            <a:spLocks noGrp="1"/>
          </p:cNvSpPr>
          <p:nvPr>
            <p:ph type="sldNum" sz="quarter" idx="12"/>
          </p:nvPr>
        </p:nvSpPr>
        <p:spPr/>
        <p:txBody>
          <a:bodyPr/>
          <a:lstStyle/>
          <a:p>
            <a:pPr>
              <a:defRPr/>
            </a:pPr>
            <a:fld id="{0BAA7961-A941-4B6F-80DD-7A75140E5DB8}" type="slidenum">
              <a:rPr lang="zh-CN" altLang="en-US"/>
              <a:pPr>
                <a:defRPr/>
              </a:pPr>
              <a:t>74</a:t>
            </a:fld>
            <a:endParaRPr lang="zh-CN" altLang="en-US"/>
          </a:p>
        </p:txBody>
      </p:sp>
      <p:sp>
        <p:nvSpPr>
          <p:cNvPr id="113669" name="内容占位符 3"/>
          <p:cNvSpPr>
            <a:spLocks noGrp="1"/>
          </p:cNvSpPr>
          <p:nvPr>
            <p:ph sz="half" idx="4294967295"/>
          </p:nvPr>
        </p:nvSpPr>
        <p:spPr>
          <a:xfrm>
            <a:off x="4822825" y="4868863"/>
            <a:ext cx="4321175" cy="1257300"/>
          </a:xfrm>
          <a:solidFill>
            <a:schemeClr val="bg2"/>
          </a:solidFill>
        </p:spPr>
        <p:txBody>
          <a:bodyPr/>
          <a:lstStyle/>
          <a:p>
            <a:pPr eaLnBrk="1" hangingPunct="1"/>
            <a:r>
              <a:rPr lang="en-US" altLang="zh-CN" sz="2800" smtClean="0"/>
              <a:t>[app, apple, bed]</a:t>
            </a:r>
            <a:endParaRPr lang="zh-CN" altLang="en-US" sz="2800" smtClean="0"/>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If the List consists of Date elements, it will be sorted into chronological order. </a:t>
            </a:r>
          </a:p>
          <a:p>
            <a:pPr marL="273844" indent="-191691" eaLnBrk="1" hangingPunct="1">
              <a:defRPr/>
            </a:pPr>
            <a:r>
              <a:rPr lang="en-US" altLang="zh-CN" sz="2025" dirty="0" smtClean="0"/>
              <a:t>This is because String and Date both implement the </a:t>
            </a:r>
            <a:r>
              <a:rPr lang="en-US" altLang="zh-CN" sz="2025" dirty="0" smtClean="0">
                <a:solidFill>
                  <a:srgbClr val="C00000"/>
                </a:solidFill>
              </a:rPr>
              <a:t>Comparable interface. </a:t>
            </a:r>
          </a:p>
          <a:p>
            <a:pPr marL="273844" indent="-191691" eaLnBrk="1" hangingPunct="1">
              <a:defRPr/>
            </a:pPr>
            <a:r>
              <a:rPr lang="en-US" altLang="zh-CN" sz="2025" dirty="0" smtClean="0"/>
              <a:t>Comparable implementations provide a </a:t>
            </a:r>
            <a:r>
              <a:rPr lang="en-US" altLang="zh-CN" sz="2025" b="1" dirty="0" smtClean="0"/>
              <a:t>natural ordering</a:t>
            </a:r>
            <a:r>
              <a:rPr lang="en-US" altLang="zh-CN" sz="2025" dirty="0" smtClean="0"/>
              <a:t> for a class, which allows objects of that class to be sorted automatically.</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6.3 List Interface</a:t>
            </a:r>
            <a:endParaRPr lang="zh-CN" altLang="en-US" sz="3075" dirty="0"/>
          </a:p>
        </p:txBody>
      </p:sp>
      <p:sp>
        <p:nvSpPr>
          <p:cNvPr id="6" name="灯片编号占位符 5"/>
          <p:cNvSpPr>
            <a:spLocks noGrp="1"/>
          </p:cNvSpPr>
          <p:nvPr>
            <p:ph type="sldNum" sz="quarter" idx="12"/>
          </p:nvPr>
        </p:nvSpPr>
        <p:spPr/>
        <p:txBody>
          <a:bodyPr/>
          <a:lstStyle/>
          <a:p>
            <a:pPr>
              <a:defRPr/>
            </a:pPr>
            <a:fld id="{49073EF7-926A-41A0-808D-A9E62DFEBC78}" type="slidenum">
              <a:rPr lang="zh-CN" altLang="en-US"/>
              <a:pPr>
                <a:defRPr/>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1196975"/>
            <a:ext cx="8640763" cy="863600"/>
          </a:xfrm>
        </p:spPr>
        <p:txBody>
          <a:bodyPr>
            <a:normAutofit/>
          </a:bodyPr>
          <a:lstStyle/>
          <a:p>
            <a:pPr marL="273844" indent="-191691" eaLnBrk="1" hangingPunct="1">
              <a:defRPr/>
            </a:pPr>
            <a:r>
              <a:rPr lang="en-US" altLang="zh-CN" sz="2025" dirty="0" smtClean="0"/>
              <a:t>A Map stores key-value pairs and provides operations to retrieve a value based on the key</a:t>
            </a: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6.6 Map Interface</a:t>
            </a:r>
            <a:endParaRPr lang="zh-CN" altLang="en-US" sz="3075" dirty="0"/>
          </a:p>
        </p:txBody>
      </p:sp>
      <p:pic>
        <p:nvPicPr>
          <p:cNvPr id="1157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781300"/>
            <a:ext cx="30289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605ECE10-FADB-48D8-B9DE-95B403EC31A4}" type="slidenum">
              <a:rPr lang="zh-CN" altLang="en-US"/>
              <a:pPr>
                <a:defRPr/>
              </a:pPr>
              <a:t>76</a:t>
            </a:fld>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2"/>
          <p:cNvSpPr>
            <a:spLocks noGrp="1"/>
          </p:cNvSpPr>
          <p:nvPr>
            <p:ph idx="1"/>
          </p:nvPr>
        </p:nvSpPr>
        <p:spPr>
          <a:xfrm>
            <a:off x="206375" y="858838"/>
            <a:ext cx="8480425" cy="5915025"/>
          </a:xfrm>
          <a:solidFill>
            <a:schemeClr val="bg1"/>
          </a:solidFill>
        </p:spPr>
        <p:txBody>
          <a:bodyPr/>
          <a:lstStyle/>
          <a:p>
            <a:pPr eaLnBrk="1" hangingPunct="1"/>
            <a:r>
              <a:rPr lang="en-US" altLang="zh-CN" sz="1200" dirty="0" smtClean="0"/>
              <a:t>public interface Map&lt;K,V&gt; {</a:t>
            </a:r>
            <a:endParaRPr lang="zh-CN" altLang="zh-CN" sz="1200" dirty="0" smtClean="0"/>
          </a:p>
          <a:p>
            <a:pPr eaLnBrk="1" hangingPunct="1"/>
            <a:r>
              <a:rPr lang="en-US" altLang="zh-CN" sz="1200" dirty="0" smtClean="0"/>
              <a:t> </a:t>
            </a:r>
            <a:endParaRPr lang="zh-CN" altLang="zh-CN" sz="1200" dirty="0" smtClean="0"/>
          </a:p>
          <a:p>
            <a:pPr eaLnBrk="1" hangingPunct="1"/>
            <a:r>
              <a:rPr lang="en-US" altLang="zh-CN" sz="1200" dirty="0" smtClean="0"/>
              <a:t>    // Basic operations</a:t>
            </a:r>
            <a:endParaRPr lang="zh-CN" altLang="zh-CN" sz="1200" dirty="0" smtClean="0"/>
          </a:p>
          <a:p>
            <a:pPr eaLnBrk="1" hangingPunct="1"/>
            <a:r>
              <a:rPr lang="en-US" altLang="zh-CN" sz="1200" dirty="0" smtClean="0">
                <a:solidFill>
                  <a:srgbClr val="00B050"/>
                </a:solidFill>
              </a:rPr>
              <a:t>    V put(K key, V value);</a:t>
            </a:r>
            <a:r>
              <a:rPr lang="en-US" altLang="zh-CN" sz="1200" dirty="0" smtClean="0"/>
              <a:t>	// Stores the value and the key into the Map.</a:t>
            </a:r>
            <a:endParaRPr lang="zh-CN" altLang="zh-CN" sz="1200" dirty="0" smtClean="0"/>
          </a:p>
          <a:p>
            <a:pPr eaLnBrk="1" hangingPunct="1"/>
            <a:r>
              <a:rPr lang="en-US" altLang="zh-CN" sz="1200" dirty="0" smtClean="0">
                <a:solidFill>
                  <a:srgbClr val="00B050"/>
                </a:solidFill>
              </a:rPr>
              <a:t>    V get(Object key);</a:t>
            </a:r>
            <a:r>
              <a:rPr lang="en-US" altLang="zh-CN" sz="1200" dirty="0" smtClean="0"/>
              <a:t>	// Returns the value found in the Map using the specified key.</a:t>
            </a:r>
            <a:endParaRPr lang="zh-CN" altLang="zh-CN" sz="1200" dirty="0" smtClean="0"/>
          </a:p>
          <a:p>
            <a:pPr eaLnBrk="1" hangingPunct="1"/>
            <a:r>
              <a:rPr lang="en-US" altLang="zh-CN" sz="1200" dirty="0" smtClean="0">
                <a:solidFill>
                  <a:srgbClr val="00B050"/>
                </a:solidFill>
              </a:rPr>
              <a:t>    V remove(Object key);	</a:t>
            </a:r>
            <a:r>
              <a:rPr lang="en-US" altLang="zh-CN" sz="1200" dirty="0" smtClean="0"/>
              <a:t>// Returns the value for the specified key and removes the </a:t>
            </a:r>
            <a:endParaRPr lang="zh-CN" altLang="zh-CN" sz="1200" dirty="0" smtClean="0"/>
          </a:p>
          <a:p>
            <a:pPr eaLnBrk="1" hangingPunct="1"/>
            <a:r>
              <a:rPr lang="en-US" altLang="zh-CN" sz="1200" dirty="0" smtClean="0"/>
              <a:t>	// key-value pair from the Map</a:t>
            </a:r>
            <a:endParaRPr lang="zh-CN" altLang="zh-CN" sz="1200" dirty="0" smtClean="0"/>
          </a:p>
          <a:p>
            <a:pPr eaLnBrk="1" hangingPunct="1"/>
            <a:r>
              <a:rPr lang="en-US" altLang="zh-CN" sz="1200" dirty="0" smtClean="0">
                <a:solidFill>
                  <a:srgbClr val="00B050"/>
                </a:solidFill>
              </a:rPr>
              <a:t>    </a:t>
            </a:r>
            <a:r>
              <a:rPr lang="en-US" altLang="zh-CN" sz="1200" dirty="0" err="1" smtClean="0">
                <a:solidFill>
                  <a:srgbClr val="00B050"/>
                </a:solidFill>
              </a:rPr>
              <a:t>boolean</a:t>
            </a:r>
            <a:r>
              <a:rPr lang="en-US" altLang="zh-CN" sz="1200" dirty="0" smtClean="0">
                <a:solidFill>
                  <a:srgbClr val="00B050"/>
                </a:solidFill>
              </a:rPr>
              <a:t> </a:t>
            </a:r>
            <a:r>
              <a:rPr lang="en-US" altLang="zh-CN" sz="1200" dirty="0" err="1" smtClean="0">
                <a:solidFill>
                  <a:srgbClr val="00B050"/>
                </a:solidFill>
              </a:rPr>
              <a:t>containsKey</a:t>
            </a:r>
            <a:r>
              <a:rPr lang="en-US" altLang="zh-CN" sz="1200" dirty="0" smtClean="0">
                <a:solidFill>
                  <a:srgbClr val="00B050"/>
                </a:solidFill>
              </a:rPr>
              <a:t>(Object key);</a:t>
            </a:r>
            <a:r>
              <a:rPr lang="en-US" altLang="zh-CN" sz="1200" dirty="0" smtClean="0"/>
              <a:t>	// Returns true if the key is found in the Map</a:t>
            </a:r>
            <a:endParaRPr lang="zh-CN" altLang="zh-CN" sz="1200" dirty="0" smtClean="0"/>
          </a:p>
          <a:p>
            <a:pPr eaLnBrk="1" hangingPunct="1"/>
            <a:r>
              <a:rPr lang="en-US" altLang="zh-CN" sz="1200" dirty="0" smtClean="0"/>
              <a:t>    </a:t>
            </a:r>
            <a:r>
              <a:rPr lang="en-US" altLang="zh-CN" sz="1200" dirty="0" err="1" smtClean="0">
                <a:solidFill>
                  <a:srgbClr val="00B050"/>
                </a:solidFill>
              </a:rPr>
              <a:t>boolean</a:t>
            </a:r>
            <a:r>
              <a:rPr lang="en-US" altLang="zh-CN" sz="1200" dirty="0" smtClean="0">
                <a:solidFill>
                  <a:srgbClr val="00B050"/>
                </a:solidFill>
              </a:rPr>
              <a:t> </a:t>
            </a:r>
            <a:r>
              <a:rPr lang="en-US" altLang="zh-CN" sz="1200" dirty="0" err="1" smtClean="0">
                <a:solidFill>
                  <a:srgbClr val="00B050"/>
                </a:solidFill>
              </a:rPr>
              <a:t>containsValue</a:t>
            </a:r>
            <a:r>
              <a:rPr lang="en-US" altLang="zh-CN" sz="1200" dirty="0" smtClean="0">
                <a:solidFill>
                  <a:srgbClr val="00B050"/>
                </a:solidFill>
              </a:rPr>
              <a:t>(Object value);</a:t>
            </a:r>
            <a:r>
              <a:rPr lang="en-US" altLang="zh-CN" sz="1200" dirty="0" smtClean="0"/>
              <a:t>	// Returns true if the value is found at least once in the Map.</a:t>
            </a:r>
            <a:endParaRPr lang="zh-CN" altLang="zh-CN" sz="1200" dirty="0" smtClean="0"/>
          </a:p>
          <a:p>
            <a:pPr eaLnBrk="1" hangingPunct="1"/>
            <a:r>
              <a:rPr lang="en-US" altLang="zh-CN" sz="1200" dirty="0" smtClean="0"/>
              <a:t>    </a:t>
            </a:r>
            <a:r>
              <a:rPr lang="en-US" altLang="zh-CN" sz="1200" dirty="0" err="1" smtClean="0"/>
              <a:t>int</a:t>
            </a:r>
            <a:r>
              <a:rPr lang="en-US" altLang="zh-CN" sz="1200" dirty="0" smtClean="0"/>
              <a:t> size();	// Returns the number of key-value pairs in the Map.</a:t>
            </a:r>
            <a:endParaRPr lang="zh-CN" altLang="zh-CN" sz="1200" dirty="0" smtClean="0"/>
          </a:p>
          <a:p>
            <a:pPr eaLnBrk="1" hangingPunct="1"/>
            <a:r>
              <a:rPr lang="en-US" altLang="zh-CN" sz="1200" dirty="0" smtClean="0"/>
              <a:t>    </a:t>
            </a:r>
            <a:r>
              <a:rPr lang="en-US" altLang="zh-CN" sz="1200" dirty="0" err="1" smtClean="0"/>
              <a:t>boolean</a:t>
            </a:r>
            <a:r>
              <a:rPr lang="en-US" altLang="zh-CN" sz="1200" dirty="0" smtClean="0"/>
              <a:t> </a:t>
            </a:r>
            <a:r>
              <a:rPr lang="en-US" altLang="zh-CN" sz="1200" dirty="0" err="1" smtClean="0"/>
              <a:t>isEmpty</a:t>
            </a:r>
            <a:r>
              <a:rPr lang="en-US" altLang="zh-CN" sz="1200" dirty="0" smtClean="0"/>
              <a:t>();	// Returns true if the Map contains no entries.</a:t>
            </a:r>
            <a:endParaRPr lang="zh-CN" altLang="zh-CN" sz="1200" dirty="0" smtClean="0"/>
          </a:p>
          <a:p>
            <a:pPr eaLnBrk="1" hangingPunct="1"/>
            <a:r>
              <a:rPr lang="en-US" altLang="zh-CN" sz="1200" dirty="0" smtClean="0"/>
              <a:t>    void clear();	// Removes all entries from the Map.</a:t>
            </a:r>
            <a:endParaRPr lang="zh-CN" altLang="zh-CN" sz="1200" dirty="0" smtClean="0"/>
          </a:p>
          <a:p>
            <a:pPr eaLnBrk="1" hangingPunct="1"/>
            <a:r>
              <a:rPr lang="en-US" altLang="zh-CN" sz="1200" dirty="0" smtClean="0"/>
              <a:t> </a:t>
            </a:r>
            <a:endParaRPr lang="zh-CN" altLang="zh-CN" sz="1200" dirty="0" smtClean="0"/>
          </a:p>
          <a:p>
            <a:pPr eaLnBrk="1" hangingPunct="1"/>
            <a:r>
              <a:rPr lang="en-US" altLang="zh-CN" sz="1200" dirty="0" smtClean="0"/>
              <a:t>    // Collection Views</a:t>
            </a:r>
            <a:endParaRPr lang="zh-CN" altLang="zh-CN" sz="1200" dirty="0" smtClean="0"/>
          </a:p>
          <a:p>
            <a:pPr eaLnBrk="1" hangingPunct="1"/>
            <a:r>
              <a:rPr lang="en-US" altLang="zh-CN" sz="1200" dirty="0" smtClean="0">
                <a:solidFill>
                  <a:srgbClr val="00B050"/>
                </a:solidFill>
              </a:rPr>
              <a:t>    public Set&lt;K&gt; </a:t>
            </a:r>
            <a:r>
              <a:rPr lang="en-US" altLang="zh-CN" sz="1200" dirty="0" err="1" smtClean="0">
                <a:solidFill>
                  <a:srgbClr val="00B050"/>
                </a:solidFill>
              </a:rPr>
              <a:t>keySet</a:t>
            </a:r>
            <a:r>
              <a:rPr lang="en-US" altLang="zh-CN" sz="1200" dirty="0" smtClean="0">
                <a:solidFill>
                  <a:srgbClr val="00B050"/>
                </a:solidFill>
              </a:rPr>
              <a:t>();</a:t>
            </a:r>
            <a:r>
              <a:rPr lang="en-US" altLang="zh-CN" sz="1200" dirty="0" smtClean="0"/>
              <a:t>	// Returns a Set object containing all the keys found in the Map. </a:t>
            </a:r>
            <a:endParaRPr lang="zh-CN" altLang="zh-CN" sz="1200" dirty="0" smtClean="0"/>
          </a:p>
          <a:p>
            <a:pPr eaLnBrk="1" hangingPunct="1"/>
            <a:r>
              <a:rPr lang="en-US" altLang="zh-CN" sz="1200" dirty="0" smtClean="0">
                <a:solidFill>
                  <a:srgbClr val="00B050"/>
                </a:solidFill>
              </a:rPr>
              <a:t>    public Collection&lt;V&gt; values()</a:t>
            </a:r>
            <a:r>
              <a:rPr lang="en-US" altLang="zh-CN" sz="1200" dirty="0" smtClean="0"/>
              <a:t>;	// Returns a Collection object containing all the values found in the Map.</a:t>
            </a:r>
            <a:endParaRPr lang="zh-CN" altLang="zh-CN" sz="1200" dirty="0" smtClean="0"/>
          </a:p>
          <a:p>
            <a:pPr eaLnBrk="1" hangingPunct="1"/>
            <a:r>
              <a:rPr lang="en-US" altLang="zh-CN" sz="1200" dirty="0" smtClean="0"/>
              <a:t>    </a:t>
            </a:r>
            <a:r>
              <a:rPr lang="en-US" altLang="zh-CN" sz="1200" dirty="0" smtClean="0">
                <a:solidFill>
                  <a:srgbClr val="00B050"/>
                </a:solidFill>
              </a:rPr>
              <a:t>public Set&lt;</a:t>
            </a:r>
            <a:r>
              <a:rPr lang="en-US" altLang="zh-CN" sz="1200" dirty="0" err="1" smtClean="0">
                <a:solidFill>
                  <a:srgbClr val="00B050"/>
                </a:solidFill>
              </a:rPr>
              <a:t>Map.Entry</a:t>
            </a:r>
            <a:r>
              <a:rPr lang="en-US" altLang="zh-CN" sz="1200" dirty="0" smtClean="0">
                <a:solidFill>
                  <a:srgbClr val="00B050"/>
                </a:solidFill>
              </a:rPr>
              <a:t>&lt;K,V&gt;&gt; </a:t>
            </a:r>
            <a:r>
              <a:rPr lang="en-US" altLang="zh-CN" sz="1200" dirty="0" err="1" smtClean="0">
                <a:solidFill>
                  <a:srgbClr val="00B050"/>
                </a:solidFill>
              </a:rPr>
              <a:t>entrySet</a:t>
            </a:r>
            <a:r>
              <a:rPr lang="en-US" altLang="zh-CN" sz="1200" dirty="0" smtClean="0">
                <a:solidFill>
                  <a:srgbClr val="00B050"/>
                </a:solidFill>
              </a:rPr>
              <a:t>();</a:t>
            </a:r>
            <a:r>
              <a:rPr lang="en-US" altLang="zh-CN" sz="1200" dirty="0" smtClean="0"/>
              <a:t>//Returns a Set object containing all the key-value pairs found in the Map.</a:t>
            </a:r>
            <a:endParaRPr lang="zh-CN" altLang="zh-CN" sz="1200" dirty="0" smtClean="0"/>
          </a:p>
          <a:p>
            <a:pPr eaLnBrk="1" hangingPunct="1"/>
            <a:r>
              <a:rPr lang="en-US" altLang="zh-CN" sz="1200" dirty="0" smtClean="0"/>
              <a:t> </a:t>
            </a:r>
            <a:endParaRPr lang="zh-CN" altLang="zh-CN" sz="1200" dirty="0" smtClean="0"/>
          </a:p>
          <a:p>
            <a:pPr eaLnBrk="1" hangingPunct="1"/>
            <a:r>
              <a:rPr lang="en-US" altLang="zh-CN" sz="1200" dirty="0" smtClean="0"/>
              <a:t>    // Interface for </a:t>
            </a:r>
            <a:r>
              <a:rPr lang="en-US" altLang="zh-CN" sz="1200" dirty="0" err="1" smtClean="0"/>
              <a:t>entrySet</a:t>
            </a:r>
            <a:r>
              <a:rPr lang="en-US" altLang="zh-CN" sz="1200" dirty="0" smtClean="0"/>
              <a:t> elements</a:t>
            </a:r>
            <a:endParaRPr lang="zh-CN" altLang="zh-CN" sz="1200" dirty="0" smtClean="0"/>
          </a:p>
          <a:p>
            <a:pPr eaLnBrk="1" hangingPunct="1"/>
            <a:r>
              <a:rPr lang="en-US" altLang="zh-CN" sz="1200" dirty="0" smtClean="0">
                <a:solidFill>
                  <a:srgbClr val="00B050"/>
                </a:solidFill>
              </a:rPr>
              <a:t>    </a:t>
            </a:r>
            <a:r>
              <a:rPr lang="en-US" altLang="zh-CN" sz="1200" dirty="0" smtClean="0">
                <a:solidFill>
                  <a:srgbClr val="FF0000"/>
                </a:solidFill>
              </a:rPr>
              <a:t>public interface Entry {</a:t>
            </a:r>
            <a:endParaRPr lang="zh-CN" altLang="zh-CN" sz="1200" dirty="0" smtClean="0">
              <a:solidFill>
                <a:srgbClr val="FF0000"/>
              </a:solidFill>
            </a:endParaRPr>
          </a:p>
          <a:p>
            <a:pPr eaLnBrk="1" hangingPunct="1"/>
            <a:r>
              <a:rPr lang="en-US" altLang="zh-CN" sz="1200" dirty="0" smtClean="0"/>
              <a:t>        K </a:t>
            </a:r>
            <a:r>
              <a:rPr lang="en-US" altLang="zh-CN" sz="1200" dirty="0" err="1" smtClean="0"/>
              <a:t>getKey</a:t>
            </a:r>
            <a:r>
              <a:rPr lang="en-US" altLang="zh-CN" sz="1200" dirty="0" smtClean="0"/>
              <a:t>();	// Returns the key of this Entry.</a:t>
            </a:r>
            <a:endParaRPr lang="zh-CN" altLang="zh-CN" sz="1200" dirty="0" smtClean="0"/>
          </a:p>
          <a:p>
            <a:pPr eaLnBrk="1" hangingPunct="1"/>
            <a:r>
              <a:rPr lang="en-US" altLang="zh-CN" sz="1200" dirty="0" smtClean="0"/>
              <a:t>        V </a:t>
            </a:r>
            <a:r>
              <a:rPr lang="en-US" altLang="zh-CN" sz="1200" dirty="0" err="1" smtClean="0"/>
              <a:t>getValue</a:t>
            </a:r>
            <a:r>
              <a:rPr lang="en-US" altLang="zh-CN" sz="1200" dirty="0" smtClean="0"/>
              <a:t>();	// Returns the value of this Entry.</a:t>
            </a:r>
            <a:endParaRPr lang="zh-CN" altLang="zh-CN" sz="1200" dirty="0" smtClean="0"/>
          </a:p>
          <a:p>
            <a:pPr eaLnBrk="1" hangingPunct="1"/>
            <a:r>
              <a:rPr lang="en-US" altLang="zh-CN" sz="1200" dirty="0" smtClean="0"/>
              <a:t>        V </a:t>
            </a:r>
            <a:r>
              <a:rPr lang="en-US" altLang="zh-CN" sz="1200" dirty="0" err="1" smtClean="0"/>
              <a:t>setValue</a:t>
            </a:r>
            <a:r>
              <a:rPr lang="en-US" altLang="zh-CN" sz="1200" dirty="0" smtClean="0"/>
              <a:t>(V value);	// Replaces the value of this Entry with the parameter.</a:t>
            </a:r>
            <a:endParaRPr lang="zh-CN" altLang="zh-CN" sz="1200" dirty="0" smtClean="0"/>
          </a:p>
          <a:p>
            <a:pPr eaLnBrk="1" hangingPunct="1"/>
            <a:r>
              <a:rPr lang="en-US" altLang="zh-CN" sz="1200" dirty="0" smtClean="0"/>
              <a:t>    }</a:t>
            </a:r>
            <a:endParaRPr lang="zh-CN" altLang="zh-CN" sz="1200" dirty="0" smtClean="0"/>
          </a:p>
          <a:p>
            <a:pPr eaLnBrk="1" hangingPunct="1"/>
            <a:r>
              <a:rPr lang="en-US" altLang="zh-CN" sz="1200" dirty="0" smtClean="0"/>
              <a:t>}</a:t>
            </a:r>
            <a:endParaRPr lang="zh-CN" altLang="zh-CN" sz="1200" dirty="0" smtClean="0"/>
          </a:p>
          <a:p>
            <a:pPr eaLnBrk="1" hangingPunct="1"/>
            <a:endParaRPr lang="zh-CN" altLang="en-US" sz="1200" dirty="0" smtClean="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6.6 Map Interface</a:t>
            </a:r>
            <a:endParaRPr lang="zh-CN" altLang="en-US" sz="3075" dirty="0"/>
          </a:p>
        </p:txBody>
      </p:sp>
      <p:sp>
        <p:nvSpPr>
          <p:cNvPr id="7" name="灯片编号占位符 6"/>
          <p:cNvSpPr>
            <a:spLocks noGrp="1"/>
          </p:cNvSpPr>
          <p:nvPr>
            <p:ph type="sldNum" sz="quarter" idx="12"/>
          </p:nvPr>
        </p:nvSpPr>
        <p:spPr/>
        <p:txBody>
          <a:bodyPr/>
          <a:lstStyle/>
          <a:p>
            <a:pPr>
              <a:defRPr/>
            </a:pPr>
            <a:fld id="{9BB002A9-B55E-4001-9414-7959C78A87D7}" type="slidenum">
              <a:rPr lang="zh-CN" altLang="en-US"/>
              <a:pPr>
                <a:defRPr/>
              </a:pPr>
              <a:t>77</a:t>
            </a:fld>
            <a:endParaRPr lang="zh-CN" altLang="en-US"/>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2FB83E0-2276-44EF-9C69-986BC7F4C29D}" type="slidenum">
              <a:rPr lang="zh-CN" altLang="en-US"/>
              <a:pPr>
                <a:defRPr/>
              </a:pPr>
              <a:t>78</a:t>
            </a:fld>
            <a:endParaRPr lang="en-US" altLang="zh-CN"/>
          </a:p>
        </p:txBody>
      </p:sp>
      <p:sp>
        <p:nvSpPr>
          <p:cNvPr id="46082" name="Rectangle 2"/>
          <p:cNvSpPr>
            <a:spLocks noGrp="1" noChangeArrowheads="1"/>
          </p:cNvSpPr>
          <p:nvPr>
            <p:ph type="title"/>
          </p:nvPr>
        </p:nvSpPr>
        <p:spPr/>
        <p:txBody>
          <a:bodyPr/>
          <a:lstStyle/>
          <a:p>
            <a:pPr eaLnBrk="1" hangingPunct="1">
              <a:defRPr/>
            </a:pPr>
            <a:r>
              <a:rPr lang="zh-CN" altLang="zh-CN" sz="3075" dirty="0" smtClean="0"/>
              <a:t>Set</a:t>
            </a:r>
            <a:r>
              <a:rPr lang="zh-CN" altLang="en-US" sz="3075" dirty="0" smtClean="0"/>
              <a:t>和</a:t>
            </a:r>
            <a:r>
              <a:rPr lang="zh-CN" altLang="zh-CN" sz="3075" dirty="0" smtClean="0"/>
              <a:t>Map</a:t>
            </a:r>
            <a:endParaRPr lang="en-US" altLang="zh-CN" sz="3075" dirty="0"/>
          </a:p>
        </p:txBody>
      </p:sp>
      <p:sp>
        <p:nvSpPr>
          <p:cNvPr id="120836" name="Rectangle 3"/>
          <p:cNvSpPr>
            <a:spLocks noGrp="1" noChangeArrowheads="1"/>
          </p:cNvSpPr>
          <p:nvPr>
            <p:ph type="body" idx="1"/>
          </p:nvPr>
        </p:nvSpPr>
        <p:spPr/>
        <p:txBody>
          <a:bodyPr/>
          <a:lstStyle/>
          <a:p>
            <a:pPr marL="533400" indent="-533400" eaLnBrk="1" hangingPunct="1">
              <a:lnSpc>
                <a:spcPct val="80000"/>
              </a:lnSpc>
            </a:pPr>
            <a:r>
              <a:rPr lang="zh-CN" altLang="zh-CN" sz="2400" dirty="0" smtClean="0"/>
              <a:t>Map</a:t>
            </a:r>
            <a:r>
              <a:rPr lang="zh-CN" altLang="en-US" sz="2400" dirty="0" smtClean="0"/>
              <a:t>可以看作三个视图：</a:t>
            </a:r>
            <a:r>
              <a:rPr lang="zh-CN" altLang="zh-CN" sz="2400" dirty="0" smtClean="0"/>
              <a:t>key</a:t>
            </a:r>
            <a:r>
              <a:rPr lang="zh-CN" altLang="en-US" sz="2400" dirty="0" smtClean="0"/>
              <a:t>的</a:t>
            </a:r>
            <a:r>
              <a:rPr lang="zh-CN" altLang="zh-CN" sz="2400" dirty="0" smtClean="0"/>
              <a:t>Set</a:t>
            </a:r>
            <a:r>
              <a:rPr lang="zh-CN" altLang="en-US" sz="2400" dirty="0" smtClean="0"/>
              <a:t>，</a:t>
            </a:r>
            <a:r>
              <a:rPr lang="zh-CN" altLang="zh-CN" sz="2400" dirty="0" smtClean="0"/>
              <a:t>value</a:t>
            </a:r>
            <a:r>
              <a:rPr lang="zh-CN" altLang="en-US" sz="2400" dirty="0" smtClean="0"/>
              <a:t>的</a:t>
            </a:r>
            <a:r>
              <a:rPr lang="zh-CN" altLang="zh-CN" sz="2400" dirty="0" smtClean="0"/>
              <a:t>Collection</a:t>
            </a:r>
            <a:r>
              <a:rPr lang="zh-CN" altLang="en-US" sz="2400" dirty="0" smtClean="0"/>
              <a:t>，</a:t>
            </a:r>
            <a:r>
              <a:rPr lang="zh-CN" altLang="zh-CN" sz="2400" dirty="0" smtClean="0"/>
              <a:t>Entry</a:t>
            </a:r>
            <a:r>
              <a:rPr lang="zh-CN" altLang="en-US" sz="2400" dirty="0" smtClean="0"/>
              <a:t>的</a:t>
            </a:r>
            <a:r>
              <a:rPr lang="zh-CN" altLang="zh-CN" sz="2400" dirty="0" smtClean="0"/>
              <a:t>Set</a:t>
            </a:r>
            <a:r>
              <a:rPr lang="zh-CN" altLang="en-US" sz="2400" dirty="0" smtClean="0"/>
              <a:t>。 </a:t>
            </a:r>
            <a:r>
              <a:rPr lang="zh-CN" altLang="zh-CN" sz="2400" dirty="0" smtClean="0"/>
              <a:t>Set</a:t>
            </a:r>
            <a:r>
              <a:rPr lang="zh-CN" altLang="en-US" sz="2400" dirty="0" smtClean="0"/>
              <a:t>是</a:t>
            </a:r>
            <a:r>
              <a:rPr lang="zh-CN" altLang="zh-CN" sz="2400" dirty="0" smtClean="0"/>
              <a:t>Map</a:t>
            </a:r>
            <a:r>
              <a:rPr lang="zh-CN" altLang="en-US" sz="2400" dirty="0" smtClean="0"/>
              <a:t>的一个视图。</a:t>
            </a:r>
          </a:p>
          <a:p>
            <a:pPr marL="533400" indent="-533400" eaLnBrk="1" hangingPunct="1">
              <a:lnSpc>
                <a:spcPct val="80000"/>
              </a:lnSpc>
            </a:pPr>
            <a:r>
              <a:rPr lang="zh-CN" altLang="en-US" sz="2400" dirty="0" smtClean="0"/>
              <a:t>往</a:t>
            </a:r>
            <a:r>
              <a:rPr lang="en-US" altLang="zh-CN" sz="2400" dirty="0" smtClean="0"/>
              <a:t>S</a:t>
            </a:r>
            <a:r>
              <a:rPr lang="zh-CN" altLang="zh-CN" sz="2400" dirty="0" smtClean="0"/>
              <a:t>et</a:t>
            </a:r>
            <a:r>
              <a:rPr lang="zh-CN" altLang="en-US" sz="2400" dirty="0" smtClean="0"/>
              <a:t>中插入对象的实际操作：</a:t>
            </a:r>
          </a:p>
          <a:p>
            <a:pPr marL="533400" indent="-533400" eaLnBrk="1" hangingPunct="1">
              <a:lnSpc>
                <a:spcPct val="80000"/>
              </a:lnSpc>
              <a:buFontTx/>
              <a:buNone/>
            </a:pPr>
            <a:r>
              <a:rPr lang="zh-CN" altLang="en-US" sz="2400" dirty="0" smtClean="0"/>
              <a:t>		</a:t>
            </a:r>
            <a:r>
              <a:rPr lang="zh-CN" altLang="zh-CN" sz="2400" dirty="0" smtClean="0"/>
              <a:t>public boolean add(Object o) {</a:t>
            </a:r>
          </a:p>
          <a:p>
            <a:pPr marL="533400" indent="-533400" eaLnBrk="1" hangingPunct="1">
              <a:lnSpc>
                <a:spcPct val="80000"/>
              </a:lnSpc>
              <a:buFontTx/>
              <a:buNone/>
            </a:pPr>
            <a:r>
              <a:rPr lang="zh-CN" altLang="zh-CN" sz="2400" dirty="0" smtClean="0"/>
              <a:t>			return map.put(o, PRESENT)==null;</a:t>
            </a:r>
          </a:p>
          <a:p>
            <a:pPr marL="990600" lvl="1" indent="-533400" eaLnBrk="1" hangingPunct="1">
              <a:lnSpc>
                <a:spcPct val="80000"/>
              </a:lnSpc>
              <a:buFontTx/>
              <a:buNone/>
            </a:pPr>
            <a:r>
              <a:rPr lang="zh-CN" altLang="zh-CN" sz="2400" dirty="0" smtClean="0"/>
              <a:t>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5343" name="Group 175"/>
          <p:cNvGraphicFramePr>
            <a:graphicFrameLocks noGrp="1"/>
          </p:cNvGraphicFramePr>
          <p:nvPr>
            <p:ph sz="half" idx="2"/>
          </p:nvPr>
        </p:nvGraphicFramePr>
        <p:xfrm>
          <a:off x="301625" y="0"/>
          <a:ext cx="8428038" cy="6065838"/>
        </p:xfrm>
        <a:graphic>
          <a:graphicData uri="http://schemas.openxmlformats.org/drawingml/2006/table">
            <a:tbl>
              <a:tblPr/>
              <a:tblGrid>
                <a:gridCol w="2127415">
                  <a:extLst>
                    <a:ext uri="{9D8B030D-6E8A-4147-A177-3AD203B41FA5}">
                      <a16:colId xmlns:a16="http://schemas.microsoft.com/office/drawing/2014/main" val="20000"/>
                    </a:ext>
                  </a:extLst>
                </a:gridCol>
                <a:gridCol w="6300623">
                  <a:extLst>
                    <a:ext uri="{9D8B030D-6E8A-4147-A177-3AD203B41FA5}">
                      <a16:colId xmlns:a16="http://schemas.microsoft.com/office/drawing/2014/main" val="20001"/>
                    </a:ext>
                  </a:extLst>
                </a:gridCol>
              </a:tblGrid>
              <a:tr h="3352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方 法 名 称</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功 能 简 介</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35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put(K key, V value)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向集合中添加指定的键</a:t>
                      </a:r>
                      <a:r>
                        <a:rPr kumimoji="0" lang="en-US" altLang="zh-CN" sz="16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值映射关系</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79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方正书宋简体" pitchFamily="65" charset="-122"/>
                          <a:cs typeface="Times New Roman" pitchFamily="18" charset="0"/>
                        </a:rPr>
                        <a:t>putAll</a:t>
                      </a:r>
                      <a:r>
                        <a:rPr kumimoji="0" lang="en-US" altLang="zh-CN"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(Map&lt;? extends K, ? extends V&gt; 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将指定集合中的所有键</a:t>
                      </a:r>
                      <a:r>
                        <a:rPr kumimoji="0" lang="en-US" altLang="zh-CN" sz="16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值映射关系添加到该集合中</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79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containsKey(Object key)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如果存在指定键的映射关系，则返回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true</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；否则返回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false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79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containsValue(Object value)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如果存在指定值的映射关系，则返回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true</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；否则返回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false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579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get(Object key)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如果存在指定的键对象，则返回与该键对象对应的值对象；否则返回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null</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35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keySet()</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将该集合中的所有键对象以</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Set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集合的形式返回</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35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values()</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将该集合中的所有值对象以</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Collection</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集合的形式返回</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579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remove(Object key)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如果存在指定的键对象，则移除该键对象的映射关系，并返回与该键对象对应的值对象；否则返回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null</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35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clear()</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移除集合中所有的映射关系</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r h="579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isEmpty()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查看集合中是否包含键</a:t>
                      </a:r>
                      <a:r>
                        <a:rPr kumimoji="0" lang="en-US" altLang="zh-CN" sz="16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值映射关系，如果包含则返回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true</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；否则返回</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false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0"/>
                  </a:ext>
                </a:extLst>
              </a:tr>
              <a:tr h="3352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size()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查看集合中包含键</a:t>
                      </a:r>
                      <a:r>
                        <a:rPr kumimoji="0" lang="en-US" altLang="zh-CN" sz="16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值映射关系的个数，返回值为</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int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型</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1"/>
                  </a:ext>
                </a:extLst>
              </a:tr>
              <a:tr h="579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equals(Object obj)</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用来查看指定的对象与该对象是否为同一个对象。返回值为</a:t>
                      </a:r>
                      <a:r>
                        <a:rPr kumimoji="0" lang="en-US" altLang="zh-CN" sz="1600" b="0" i="0" u="none" strike="noStrike" cap="none" normalizeH="0" baseline="0" dirty="0" err="1" smtClean="0">
                          <a:ln>
                            <a:noFill/>
                          </a:ln>
                          <a:solidFill>
                            <a:schemeClr val="tx1"/>
                          </a:solidFill>
                          <a:effectLst/>
                          <a:latin typeface="Times New Roman" pitchFamily="18" charset="0"/>
                          <a:ea typeface="方正书宋简体" pitchFamily="65" charset="-122"/>
                          <a:cs typeface="Times New Roman" pitchFamily="18" charset="0"/>
                        </a:rPr>
                        <a:t>boolean</a:t>
                      </a: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型，如果为同一个对象则返回</a:t>
                      </a:r>
                      <a:r>
                        <a:rPr kumimoji="0" lang="en-US" altLang="zh-CN"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，否则返回</a:t>
                      </a:r>
                      <a:r>
                        <a:rPr kumimoji="0" lang="en-US" altLang="zh-CN"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false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91442" marR="91442"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2"/>
                  </a:ext>
                </a:extLst>
              </a:tr>
            </a:tbl>
          </a:graphicData>
        </a:graphic>
      </p:graphicFrame>
      <p:sp>
        <p:nvSpPr>
          <p:cNvPr id="2" name="灯片编号占位符 1"/>
          <p:cNvSpPr>
            <a:spLocks noGrp="1"/>
          </p:cNvSpPr>
          <p:nvPr>
            <p:ph type="sldNum" sz="quarter" idx="12"/>
          </p:nvPr>
        </p:nvSpPr>
        <p:spPr/>
        <p:txBody>
          <a:bodyPr/>
          <a:lstStyle/>
          <a:p>
            <a:pPr>
              <a:defRPr/>
            </a:pPr>
            <a:fld id="{20B9C120-8EB4-4261-B57D-9541A8CDB9A2}" type="slidenum">
              <a:rPr lang="en-US" altLang="zh-CN"/>
              <a:pPr>
                <a:defRPr/>
              </a:pPr>
              <a:t>79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775343"/>
                                        </p:tgtEl>
                                        <p:attrNameLst>
                                          <p:attrName>style.visibility</p:attrName>
                                        </p:attrNameLst>
                                      </p:cBhvr>
                                      <p:to>
                                        <p:strVal val="visible"/>
                                      </p:to>
                                    </p:set>
                                    <p:anim calcmode="lin" valueType="num">
                                      <p:cBhvr>
                                        <p:cTn id="7" dur="1000" fill="hold"/>
                                        <p:tgtEl>
                                          <p:spTgt spid="775343"/>
                                        </p:tgtEl>
                                        <p:attrNameLst>
                                          <p:attrName>ppt_w</p:attrName>
                                        </p:attrNameLst>
                                      </p:cBhvr>
                                      <p:tavLst>
                                        <p:tav tm="0">
                                          <p:val>
                                            <p:fltVal val="0"/>
                                          </p:val>
                                        </p:tav>
                                        <p:tav tm="100000">
                                          <p:val>
                                            <p:strVal val="#ppt_w"/>
                                          </p:val>
                                        </p:tav>
                                      </p:tavLst>
                                    </p:anim>
                                    <p:anim calcmode="lin" valueType="num">
                                      <p:cBhvr>
                                        <p:cTn id="8" dur="1000" fill="hold"/>
                                        <p:tgtEl>
                                          <p:spTgt spid="775343"/>
                                        </p:tgtEl>
                                        <p:attrNameLst>
                                          <p:attrName>ppt_h</p:attrName>
                                        </p:attrNameLst>
                                      </p:cBhvr>
                                      <p:tavLst>
                                        <p:tav tm="0">
                                          <p:val>
                                            <p:fltVal val="0"/>
                                          </p:val>
                                        </p:tav>
                                        <p:tav tm="100000">
                                          <p:val>
                                            <p:strVal val="#ppt_h"/>
                                          </p:val>
                                        </p:tav>
                                      </p:tavLst>
                                    </p:anim>
                                    <p:anim calcmode="lin" valueType="num">
                                      <p:cBhvr>
                                        <p:cTn id="9" dur="1000" fill="hold"/>
                                        <p:tgtEl>
                                          <p:spTgt spid="77534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7534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7513" y="549275"/>
            <a:ext cx="8229600" cy="4525963"/>
          </a:xfrm>
        </p:spPr>
        <p:txBody>
          <a:bodyPr>
            <a:normAutofit/>
          </a:bodyPr>
          <a:lstStyle/>
          <a:p>
            <a:pPr marL="273844" indent="-191691" eaLnBrk="1" hangingPunct="1">
              <a:defRPr/>
            </a:pPr>
            <a:r>
              <a:rPr lang="en-US" altLang="zh-CN" sz="2025" dirty="0" err="1"/>
              <a:t>enum</a:t>
            </a:r>
            <a:r>
              <a:rPr lang="en-US" altLang="zh-CN" sz="2025" dirty="0"/>
              <a:t> Color{   //</a:t>
            </a:r>
            <a:r>
              <a:rPr lang="zh-CN" altLang="zh-CN" sz="2025" dirty="0"/>
              <a:t>定义枚举类型</a:t>
            </a:r>
            <a:r>
              <a:rPr lang="en-US" altLang="zh-CN" sz="2025" dirty="0"/>
              <a:t/>
            </a:r>
            <a:br>
              <a:rPr lang="en-US" altLang="zh-CN" sz="2025" dirty="0"/>
            </a:br>
            <a:r>
              <a:rPr lang="en-US" altLang="zh-CN" sz="2025" dirty="0"/>
              <a:t>RED,GREEN,BLUE ; //</a:t>
            </a:r>
            <a:r>
              <a:rPr lang="zh-CN" altLang="zh-CN" sz="2025" dirty="0"/>
              <a:t>定义枚举的</a:t>
            </a:r>
            <a:r>
              <a:rPr lang="en-US" altLang="zh-CN" sz="2025" dirty="0"/>
              <a:t>3</a:t>
            </a:r>
            <a:r>
              <a:rPr lang="zh-CN" altLang="zh-CN" sz="2025" dirty="0"/>
              <a:t>个类型</a:t>
            </a:r>
            <a:r>
              <a:rPr lang="en-US" altLang="zh-CN" sz="2025" dirty="0"/>
              <a:t/>
            </a:r>
            <a:br>
              <a:rPr lang="en-US" altLang="zh-CN" sz="2025" dirty="0"/>
            </a:br>
            <a:r>
              <a:rPr lang="en-US" altLang="zh-CN" sz="2025" dirty="0"/>
              <a:t>}</a:t>
            </a:r>
            <a:endParaRPr lang="zh-CN" altLang="zh-CN" sz="2025" dirty="0"/>
          </a:p>
          <a:p>
            <a:pPr marL="273844" indent="-191691" eaLnBrk="1" hangingPunct="1">
              <a:defRPr/>
            </a:pPr>
            <a:r>
              <a:rPr lang="en-US" altLang="zh-CN" sz="2025" dirty="0"/>
              <a:t>public class </a:t>
            </a:r>
            <a:r>
              <a:rPr lang="en-US" altLang="zh-CN" sz="2025" dirty="0" err="1"/>
              <a:t>GetEnumInfo</a:t>
            </a:r>
            <a:r>
              <a:rPr lang="en-US" altLang="zh-CN" sz="2025" dirty="0"/>
              <a:t> {</a:t>
            </a:r>
            <a:br>
              <a:rPr lang="en-US" altLang="zh-CN" sz="2025" dirty="0"/>
            </a:br>
            <a:r>
              <a:rPr lang="en-US" altLang="zh-CN" sz="2025" dirty="0"/>
              <a:t>public static void main(String </a:t>
            </a:r>
            <a:r>
              <a:rPr lang="en-US" altLang="zh-CN" sz="2025" dirty="0" err="1"/>
              <a:t>args</a:t>
            </a:r>
            <a:r>
              <a:rPr lang="en-US" altLang="zh-CN" sz="2025" dirty="0"/>
              <a:t>[]){</a:t>
            </a:r>
            <a:br>
              <a:rPr lang="en-US" altLang="zh-CN" sz="2025" dirty="0"/>
            </a:br>
            <a:r>
              <a:rPr lang="en-US" altLang="zh-CN" sz="2025" dirty="0"/>
              <a:t>   for(Color c :</a:t>
            </a:r>
            <a:r>
              <a:rPr lang="en-US" altLang="zh-CN" sz="2025" dirty="0" err="1"/>
              <a:t>Color.values</a:t>
            </a:r>
            <a:r>
              <a:rPr lang="en-US" altLang="zh-CN" sz="2025" dirty="0"/>
              <a:t>() ){</a:t>
            </a:r>
            <a:br>
              <a:rPr lang="en-US" altLang="zh-CN" sz="2025" dirty="0"/>
            </a:br>
            <a:r>
              <a:rPr lang="en-US" altLang="zh-CN" sz="2025" dirty="0"/>
              <a:t>    //</a:t>
            </a:r>
            <a:r>
              <a:rPr lang="zh-CN" altLang="zh-CN" sz="2025" dirty="0"/>
              <a:t>枚举</a:t>
            </a:r>
            <a:r>
              <a:rPr lang="en-US" altLang="zh-CN" sz="2025" dirty="0"/>
              <a:t>.values()</a:t>
            </a:r>
            <a:r>
              <a:rPr lang="zh-CN" altLang="zh-CN" sz="2025" dirty="0"/>
              <a:t>表示得到 全部枚举的内容</a:t>
            </a:r>
            <a:r>
              <a:rPr lang="en-US" altLang="zh-CN" sz="2025" dirty="0"/>
              <a:t/>
            </a:r>
            <a:br>
              <a:rPr lang="en-US" altLang="zh-CN" sz="2025" dirty="0"/>
            </a:br>
            <a:r>
              <a:rPr lang="en-US" altLang="zh-CN" sz="2025" dirty="0"/>
              <a:t>    </a:t>
            </a:r>
            <a:r>
              <a:rPr lang="en-US" altLang="zh-CN" sz="2025" dirty="0" err="1"/>
              <a:t>System.out.println</a:t>
            </a:r>
            <a:r>
              <a:rPr lang="en-US" altLang="zh-CN" sz="2025" dirty="0"/>
              <a:t>(</a:t>
            </a:r>
            <a:r>
              <a:rPr lang="en-US" altLang="zh-CN" sz="2025" dirty="0" err="1"/>
              <a:t>c.ordinal</a:t>
            </a:r>
            <a:r>
              <a:rPr lang="en-US" altLang="zh-CN" sz="2025" dirty="0"/>
              <a:t>() + " --&gt; " + c.name());</a:t>
            </a:r>
            <a:br>
              <a:rPr lang="en-US" altLang="zh-CN" sz="2025" dirty="0"/>
            </a:br>
            <a:r>
              <a:rPr lang="en-US" altLang="zh-CN" sz="2025" dirty="0"/>
              <a:t>   }</a:t>
            </a:r>
            <a:br>
              <a:rPr lang="en-US" altLang="zh-CN" sz="2025" dirty="0"/>
            </a:br>
            <a:r>
              <a:rPr lang="en-US" altLang="zh-CN" sz="2025" dirty="0"/>
              <a:t>}</a:t>
            </a:r>
            <a:br>
              <a:rPr lang="en-US" altLang="zh-CN" sz="2025" dirty="0"/>
            </a:br>
            <a:r>
              <a:rPr lang="en-US" altLang="zh-CN" sz="2025" dirty="0"/>
              <a:t>}</a:t>
            </a:r>
            <a:endParaRPr lang="zh-CN" altLang="en-US" sz="2025" dirty="0"/>
          </a:p>
        </p:txBody>
      </p:sp>
      <p:sp>
        <p:nvSpPr>
          <p:cNvPr id="3" name="灯片编号占位符 2"/>
          <p:cNvSpPr>
            <a:spLocks noGrp="1"/>
          </p:cNvSpPr>
          <p:nvPr>
            <p:ph type="sldNum" sz="quarter" idx="12"/>
          </p:nvPr>
        </p:nvSpPr>
        <p:spPr/>
        <p:txBody>
          <a:bodyPr/>
          <a:lstStyle/>
          <a:p>
            <a:pPr>
              <a:defRPr/>
            </a:pPr>
            <a:fld id="{3A8CB5D4-AD67-49E0-A294-C82322C6A1F7}" type="slidenum">
              <a:rPr lang="en-US" altLang="zh-CN"/>
              <a:pPr>
                <a:defRPr/>
              </a:pPr>
              <a:t>8</a:t>
            </a:fld>
            <a:endParaRPr lang="en-US" altLang="zh-CN"/>
          </a:p>
        </p:txBody>
      </p:sp>
      <p:sp>
        <p:nvSpPr>
          <p:cNvPr id="5" name="矩形 4"/>
          <p:cNvSpPr/>
          <p:nvPr/>
        </p:nvSpPr>
        <p:spPr>
          <a:xfrm>
            <a:off x="2771775" y="4365625"/>
            <a:ext cx="4572000" cy="1117600"/>
          </a:xfrm>
          <a:prstGeom prst="rect">
            <a:avLst/>
          </a:prstGeom>
        </p:spPr>
        <p:txBody>
          <a:bodyPr>
            <a:spAutoFit/>
          </a:bodyPr>
          <a:lstStyle/>
          <a:p>
            <a:pPr eaLnBrk="1" fontAlgn="auto" hangingPunct="1">
              <a:lnSpc>
                <a:spcPts val="1950"/>
              </a:lnSpc>
              <a:spcBef>
                <a:spcPts val="0"/>
              </a:spcBef>
              <a:spcAft>
                <a:spcPts val="1200"/>
              </a:spcAft>
              <a:defRPr/>
            </a:pPr>
            <a:r>
              <a:rPr lang="zh-CN" altLang="zh-CN" b="1" kern="0" dirty="0">
                <a:solidFill>
                  <a:srgbClr val="FF0000"/>
                </a:solidFill>
                <a:latin typeface="+mn-lt"/>
                <a:ea typeface="宋体" panose="02010600030101010101" pitchFamily="2" charset="-122"/>
                <a:cs typeface="Arial" panose="020B0604020202020204" pitchFamily="34" charset="0"/>
              </a:rPr>
              <a:t>输出：</a:t>
            </a:r>
            <a:r>
              <a:rPr lang="en-US" altLang="zh-CN" b="1" kern="0" dirty="0">
                <a:solidFill>
                  <a:srgbClr val="FF0000"/>
                </a:solidFill>
                <a:latin typeface="+mn-lt"/>
                <a:ea typeface="宋体" panose="02010600030101010101" pitchFamily="2" charset="-122"/>
              </a:rPr>
              <a:t/>
            </a:r>
            <a:br>
              <a:rPr lang="en-US" altLang="zh-CN" b="1" kern="0" dirty="0">
                <a:solidFill>
                  <a:srgbClr val="FF0000"/>
                </a:solidFill>
                <a:latin typeface="+mn-lt"/>
                <a:ea typeface="宋体" panose="02010600030101010101" pitchFamily="2" charset="-122"/>
              </a:rPr>
            </a:br>
            <a:r>
              <a:rPr lang="en-US" altLang="zh-CN" b="1" kern="0" dirty="0">
                <a:solidFill>
                  <a:srgbClr val="FF0000"/>
                </a:solidFill>
                <a:latin typeface="+mn-lt"/>
                <a:ea typeface="宋体" panose="02010600030101010101" pitchFamily="2" charset="-122"/>
              </a:rPr>
              <a:t>0 --&gt; RED</a:t>
            </a:r>
            <a:br>
              <a:rPr lang="en-US" altLang="zh-CN" b="1" kern="0" dirty="0">
                <a:solidFill>
                  <a:srgbClr val="FF0000"/>
                </a:solidFill>
                <a:latin typeface="+mn-lt"/>
                <a:ea typeface="宋体" panose="02010600030101010101" pitchFamily="2" charset="-122"/>
              </a:rPr>
            </a:br>
            <a:r>
              <a:rPr lang="en-US" altLang="zh-CN" b="1" kern="0" dirty="0">
                <a:solidFill>
                  <a:srgbClr val="FF0000"/>
                </a:solidFill>
                <a:latin typeface="+mn-lt"/>
                <a:ea typeface="宋体" panose="02010600030101010101" pitchFamily="2" charset="-122"/>
              </a:rPr>
              <a:t>1 --&gt; GREEN</a:t>
            </a:r>
            <a:br>
              <a:rPr lang="en-US" altLang="zh-CN" b="1" kern="0" dirty="0">
                <a:solidFill>
                  <a:srgbClr val="FF0000"/>
                </a:solidFill>
                <a:latin typeface="+mn-lt"/>
                <a:ea typeface="宋体" panose="02010600030101010101" pitchFamily="2" charset="-122"/>
              </a:rPr>
            </a:br>
            <a:r>
              <a:rPr lang="en-US" altLang="zh-CN" b="1" kern="0" dirty="0">
                <a:solidFill>
                  <a:srgbClr val="FF0000"/>
                </a:solidFill>
                <a:latin typeface="+mn-lt"/>
                <a:ea typeface="宋体" panose="02010600030101010101" pitchFamily="2" charset="-122"/>
              </a:rPr>
              <a:t>2 --&gt; BLUE</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The Java collections framework contains two general-purpose Map implementations: </a:t>
            </a:r>
          </a:p>
          <a:p>
            <a:pPr marL="465535" lvl="1" eaLnBrk="1" hangingPunct="1">
              <a:spcBef>
                <a:spcPts val="244"/>
              </a:spcBef>
              <a:defRPr/>
            </a:pPr>
            <a:r>
              <a:rPr lang="en-US" altLang="zh-CN" sz="1725" dirty="0" smtClean="0"/>
              <a:t>HashMap</a:t>
            </a:r>
          </a:p>
          <a:p>
            <a:pPr marL="465535" lvl="1" eaLnBrk="1" hangingPunct="1">
              <a:spcBef>
                <a:spcPts val="244"/>
              </a:spcBef>
              <a:defRPr/>
            </a:pPr>
            <a:r>
              <a:rPr lang="en-US" altLang="zh-CN" sz="1725" dirty="0" smtClean="0"/>
              <a:t>TreeMap. </a:t>
            </a:r>
          </a:p>
          <a:p>
            <a:pPr marL="273844" indent="-191691" eaLnBrk="1" hangingPunct="1">
              <a:defRPr/>
            </a:pPr>
            <a:r>
              <a:rPr lang="en-US" altLang="zh-CN" sz="2025" dirty="0" smtClean="0"/>
              <a:t>Any Object used as a key in a HashMap must implement the hashCode( ) and equals( ) methods.</a:t>
            </a: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6.6 Map Interface</a:t>
            </a:r>
            <a:endParaRPr lang="zh-CN" altLang="en-US" sz="3075" dirty="0"/>
          </a:p>
        </p:txBody>
      </p:sp>
      <p:sp>
        <p:nvSpPr>
          <p:cNvPr id="6" name="灯片编号占位符 5"/>
          <p:cNvSpPr>
            <a:spLocks noGrp="1"/>
          </p:cNvSpPr>
          <p:nvPr>
            <p:ph type="sldNum" sz="quarter" idx="12"/>
          </p:nvPr>
        </p:nvSpPr>
        <p:spPr/>
        <p:txBody>
          <a:bodyPr/>
          <a:lstStyle/>
          <a:p>
            <a:pPr>
              <a:defRPr/>
            </a:pPr>
            <a:fld id="{D6788C92-74DF-4B81-8EED-3B597897206B}" type="slidenum">
              <a:rPr lang="zh-CN" altLang="en-US"/>
              <a:pPr>
                <a:defRPr/>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273844" indent="-191691" eaLnBrk="1" hangingPunct="1">
              <a:defRPr/>
            </a:pPr>
            <a:r>
              <a:rPr lang="en-US" altLang="zh-CN" sz="2025" dirty="0" smtClean="0"/>
              <a:t>import java.util.*;</a:t>
            </a:r>
            <a:endParaRPr lang="zh-CN" altLang="zh-CN" sz="2025" dirty="0" smtClean="0"/>
          </a:p>
          <a:p>
            <a:pPr marL="273844" indent="-191691" eaLnBrk="1" hangingPunct="1">
              <a:defRPr/>
            </a:pPr>
            <a:r>
              <a:rPr lang="en-US" altLang="zh-CN" sz="2025" dirty="0" smtClean="0"/>
              <a:t>public class </a:t>
            </a:r>
            <a:r>
              <a:rPr lang="en-US" altLang="zh-CN" sz="2025" dirty="0" err="1" smtClean="0"/>
              <a:t>HashMapDemo</a:t>
            </a:r>
            <a:r>
              <a:rPr lang="en-US" altLang="zh-CN" sz="2025" dirty="0" smtClean="0"/>
              <a:t> {</a:t>
            </a:r>
            <a:endParaRPr lang="zh-CN" altLang="zh-CN" sz="2025" dirty="0" smtClean="0"/>
          </a:p>
          <a:p>
            <a:pPr marL="273844" indent="-191691" eaLnBrk="1" hangingPunct="1">
              <a:defRPr/>
            </a:pPr>
            <a:r>
              <a:rPr lang="en-US" altLang="zh-CN" sz="2025" dirty="0" smtClean="0"/>
              <a:t>    public static void main(String[] args) {</a:t>
            </a:r>
            <a:endParaRPr lang="zh-CN" altLang="zh-CN" sz="2025" dirty="0" smtClean="0"/>
          </a:p>
          <a:p>
            <a:pPr marL="273844" indent="-191691" eaLnBrk="1" hangingPunct="1">
              <a:defRPr/>
            </a:pPr>
            <a:r>
              <a:rPr lang="en-US" altLang="zh-CN" sz="2025" dirty="0" smtClean="0"/>
              <a:t>        Car a = new Car("A", 18, 5, 2);</a:t>
            </a:r>
            <a:endParaRPr lang="zh-CN" altLang="zh-CN" sz="2025" dirty="0" smtClean="0"/>
          </a:p>
          <a:p>
            <a:pPr marL="273844" indent="-191691" eaLnBrk="1" hangingPunct="1">
              <a:defRPr/>
            </a:pPr>
            <a:r>
              <a:rPr lang="en-US" altLang="zh-CN" sz="2025" dirty="0" smtClean="0"/>
              <a:t>        Car b = new Car("B", 20, 6, 2);</a:t>
            </a:r>
            <a:endParaRPr lang="zh-CN" altLang="zh-CN" sz="2025" dirty="0" smtClean="0"/>
          </a:p>
          <a:p>
            <a:pPr marL="273844" indent="-191691" eaLnBrk="1" hangingPunct="1">
              <a:defRPr/>
            </a:pPr>
            <a:r>
              <a:rPr lang="en-US" altLang="zh-CN" sz="2025" dirty="0" smtClean="0"/>
              <a:t>        Car c = new Car("C", 17, 7, 2);</a:t>
            </a:r>
            <a:endParaRPr lang="zh-CN" altLang="zh-CN" sz="2025" dirty="0" smtClean="0"/>
          </a:p>
          <a:p>
            <a:pPr marL="273844" indent="-191691" eaLnBrk="1" hangingPunct="1">
              <a:defRPr/>
            </a:pPr>
            <a:r>
              <a:rPr lang="en-US" altLang="zh-CN" sz="2025" dirty="0" smtClean="0"/>
              <a:t>        Car d = new Car("D", 18, 8, 2);</a:t>
            </a:r>
            <a:endParaRPr lang="zh-CN" altLang="zh-CN" sz="2025" dirty="0" smtClean="0"/>
          </a:p>
          <a:p>
            <a:pPr marL="273844" indent="-191691" eaLnBrk="1" hangingPunct="1">
              <a:defRPr/>
            </a:pPr>
            <a:r>
              <a:rPr lang="en-US" altLang="zh-CN" sz="2025" dirty="0" smtClean="0"/>
              <a:t>        </a:t>
            </a:r>
            <a:r>
              <a:rPr lang="it-IT" altLang="zh-CN" sz="2025" dirty="0" smtClean="0"/>
              <a:t>Car e = new Car("E", 19, 9, 2);</a:t>
            </a:r>
            <a:endParaRPr lang="zh-CN" altLang="zh-CN" sz="2025" dirty="0" smtClean="0"/>
          </a:p>
          <a:p>
            <a:pPr marL="273844" indent="-191691" eaLnBrk="1" hangingPunct="1">
              <a:defRPr/>
            </a:pPr>
            <a:r>
              <a:rPr lang="it-IT" altLang="zh-CN" sz="2025" dirty="0" smtClean="0"/>
              <a:t>        </a:t>
            </a:r>
            <a:r>
              <a:rPr lang="en-US" altLang="zh-CN" sz="2025" dirty="0" smtClean="0"/>
              <a:t>Car f = new Car("F", 20, 10, 2);</a:t>
            </a:r>
            <a:endParaRPr lang="zh-CN" altLang="zh-CN" sz="2025" dirty="0" smtClean="0"/>
          </a:p>
          <a:p>
            <a:pPr marL="273844" indent="-191691" eaLnBrk="1" hangingPunct="1">
              <a:defRPr/>
            </a:pPr>
            <a:r>
              <a:rPr lang="en-US" altLang="zh-CN" sz="2025" dirty="0" smtClean="0"/>
              <a:t>        Car ff = new Car("F", 21, 11, 2);</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Map&lt;String, Car&gt; map = new HashMap&lt;String, Car&gt;();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r>
              <a:rPr lang="en-US" altLang="zh-CN" sz="2025" dirty="0" err="1" smtClean="0"/>
              <a:t>map.put</a:t>
            </a:r>
            <a:r>
              <a:rPr lang="en-US" altLang="zh-CN" sz="2025" dirty="0" smtClean="0"/>
              <a:t>("A", a);</a:t>
            </a:r>
            <a:endParaRPr lang="zh-CN" altLang="zh-CN" sz="2025" dirty="0" smtClean="0"/>
          </a:p>
          <a:p>
            <a:pPr marL="273844" indent="-191691" eaLnBrk="1" hangingPunct="1">
              <a:defRPr/>
            </a:pPr>
            <a:r>
              <a:rPr lang="en-US" altLang="zh-CN" sz="2025" dirty="0" smtClean="0"/>
              <a:t>        </a:t>
            </a:r>
            <a:r>
              <a:rPr lang="en-US" altLang="zh-CN" sz="2025" dirty="0" err="1" smtClean="0"/>
              <a:t>map.put</a:t>
            </a:r>
            <a:r>
              <a:rPr lang="en-US" altLang="zh-CN" sz="2025" dirty="0" smtClean="0"/>
              <a:t>("B", b);</a:t>
            </a:r>
            <a:endParaRPr lang="zh-CN" altLang="zh-CN" sz="2025" dirty="0" smtClean="0"/>
          </a:p>
          <a:p>
            <a:pPr marL="273844" indent="-191691" eaLnBrk="1" hangingPunct="1">
              <a:defRPr/>
            </a:pPr>
            <a:r>
              <a:rPr lang="en-US" altLang="zh-CN" sz="2025" dirty="0" smtClean="0"/>
              <a:t>        </a:t>
            </a:r>
            <a:r>
              <a:rPr lang="en-US" altLang="zh-CN" sz="2025" dirty="0" err="1" smtClean="0"/>
              <a:t>map.put</a:t>
            </a:r>
            <a:r>
              <a:rPr lang="en-US" altLang="zh-CN" sz="2025" dirty="0" smtClean="0"/>
              <a:t>("C", c);</a:t>
            </a:r>
            <a:endParaRPr lang="zh-CN" altLang="zh-CN" sz="2025" dirty="0" smtClean="0"/>
          </a:p>
          <a:p>
            <a:pPr marL="273844" indent="-191691" eaLnBrk="1" hangingPunct="1">
              <a:defRPr/>
            </a:pPr>
            <a:r>
              <a:rPr lang="en-US" altLang="zh-CN" sz="2025" dirty="0" smtClean="0"/>
              <a:t>        </a:t>
            </a:r>
            <a:r>
              <a:rPr lang="en-US" altLang="zh-CN" sz="2025" dirty="0" err="1" smtClean="0"/>
              <a:t>map.put</a:t>
            </a:r>
            <a:r>
              <a:rPr lang="en-US" altLang="zh-CN" sz="2025" dirty="0" smtClean="0"/>
              <a:t>("D", d);</a:t>
            </a:r>
            <a:endParaRPr lang="zh-CN" altLang="zh-CN" sz="2025" dirty="0" smtClean="0"/>
          </a:p>
          <a:p>
            <a:pPr marL="273844" indent="-191691" eaLnBrk="1" hangingPunct="1">
              <a:defRPr/>
            </a:pPr>
            <a:r>
              <a:rPr lang="en-US" altLang="zh-CN" sz="2025" dirty="0" smtClean="0"/>
              <a:t>        </a:t>
            </a:r>
            <a:r>
              <a:rPr lang="de-DE" altLang="zh-CN" sz="2025" dirty="0" smtClean="0"/>
              <a:t>map.put("E", e);</a:t>
            </a:r>
            <a:endParaRPr lang="zh-CN" altLang="zh-CN" sz="2025" dirty="0" smtClean="0"/>
          </a:p>
          <a:p>
            <a:pPr marL="273844" indent="-191691" eaLnBrk="1" hangingPunct="1">
              <a:defRPr/>
            </a:pPr>
            <a:r>
              <a:rPr lang="de-DE" altLang="zh-CN" sz="2025" dirty="0" smtClean="0"/>
              <a:t>        map.put("F", f);</a:t>
            </a:r>
            <a:endParaRPr lang="zh-CN" altLang="zh-CN" sz="2025" dirty="0" smtClean="0"/>
          </a:p>
          <a:p>
            <a:pPr marL="273844" indent="-191691" eaLnBrk="1" hangingPunct="1">
              <a:defRPr/>
            </a:pPr>
            <a:r>
              <a:rPr lang="de-DE" altLang="zh-CN" sz="2025" dirty="0" smtClean="0"/>
              <a:t>        </a:t>
            </a:r>
            <a:r>
              <a:rPr lang="en-US" altLang="zh-CN" sz="2025" dirty="0" err="1" smtClean="0"/>
              <a:t>map.put</a:t>
            </a:r>
            <a:r>
              <a:rPr lang="en-US" altLang="zh-CN" sz="2025" dirty="0" smtClean="0"/>
              <a:t>("F", ff);</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6.6 Map Interface</a:t>
            </a:r>
            <a:endParaRPr lang="zh-CN" altLang="en-US" sz="3075" dirty="0"/>
          </a:p>
        </p:txBody>
      </p:sp>
      <p:sp>
        <p:nvSpPr>
          <p:cNvPr id="7" name="灯片编号占位符 6"/>
          <p:cNvSpPr>
            <a:spLocks noGrp="1"/>
          </p:cNvSpPr>
          <p:nvPr>
            <p:ph type="sldNum" sz="quarter" idx="12"/>
          </p:nvPr>
        </p:nvSpPr>
        <p:spPr/>
        <p:txBody>
          <a:bodyPr/>
          <a:lstStyle/>
          <a:p>
            <a:pPr>
              <a:defRPr/>
            </a:pPr>
            <a:fld id="{5E6D9CD7-E25B-40FA-88E8-996ACF55FA0D}" type="slidenum">
              <a:rPr lang="zh-CN" altLang="en-US"/>
              <a:pPr>
                <a:defRPr/>
              </a:pPr>
              <a:t>81</a:t>
            </a:fld>
            <a:endParaRPr lang="zh-CN" altLang="en-US"/>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273844" indent="-191691" eaLnBrk="1" hangingPunct="1">
              <a:defRPr/>
            </a:pPr>
            <a:r>
              <a:rPr lang="en-US" altLang="zh-CN" sz="2025" dirty="0" smtClean="0"/>
              <a:t> //Displaying Contents: public String toString()</a:t>
            </a:r>
            <a:endParaRPr lang="zh-CN" altLang="zh-CN" sz="2025" dirty="0" smtClean="0"/>
          </a:p>
          <a:p>
            <a:pPr marL="273844" indent="-191691" eaLnBrk="1" hangingPunct="1">
              <a:defRPr/>
            </a:pPr>
            <a:r>
              <a:rPr lang="en-US" altLang="zh-CN" sz="2025" dirty="0" smtClean="0"/>
              <a:t>        System.out.println(map);</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 If the key removed is present, the key-value pair will be removed and the value object will be returned.</a:t>
            </a:r>
            <a:endParaRPr lang="zh-CN" altLang="zh-CN" sz="2025" dirty="0" smtClean="0"/>
          </a:p>
          <a:p>
            <a:pPr marL="273844" indent="-191691" eaLnBrk="1" hangingPunct="1">
              <a:defRPr/>
            </a:pPr>
            <a:r>
              <a:rPr lang="en-US" altLang="zh-CN" sz="2025" dirty="0" smtClean="0"/>
              <a:t>        // If the object removed is not present in the map, null will be returned.</a:t>
            </a:r>
            <a:endParaRPr lang="zh-CN" altLang="zh-CN" sz="2025" dirty="0" smtClean="0"/>
          </a:p>
          <a:p>
            <a:pPr marL="273844" indent="-191691" eaLnBrk="1" hangingPunct="1">
              <a:defRPr/>
            </a:pPr>
            <a:r>
              <a:rPr lang="en-US" altLang="zh-CN" sz="2025" dirty="0" smtClean="0"/>
              <a:t>        Car s3 = </a:t>
            </a:r>
            <a:r>
              <a:rPr lang="en-US" altLang="zh-CN" sz="2025" dirty="0" err="1" smtClean="0"/>
              <a:t>map.remove</a:t>
            </a:r>
            <a:r>
              <a:rPr lang="en-US" altLang="zh-CN" sz="2025" dirty="0" smtClean="0"/>
              <a:t>("C");</a:t>
            </a:r>
            <a:endParaRPr lang="zh-CN" altLang="zh-CN" sz="2025" dirty="0" smtClean="0"/>
          </a:p>
          <a:p>
            <a:pPr marL="273844" indent="-191691" eaLnBrk="1" hangingPunct="1">
              <a:defRPr/>
            </a:pPr>
            <a:r>
              <a:rPr lang="en-US" altLang="zh-CN" sz="2025" dirty="0" smtClean="0"/>
              <a:t>        System.out.println(s3 + " has been removed.");</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//Fetching Keys and Values</a:t>
            </a:r>
            <a:endParaRPr lang="zh-CN" altLang="zh-CN" sz="2025" dirty="0" smtClean="0"/>
          </a:p>
          <a:p>
            <a:pPr marL="273844" indent="-191691" eaLnBrk="1" hangingPunct="1">
              <a:defRPr/>
            </a:pPr>
            <a:r>
              <a:rPr lang="en-US" altLang="zh-CN" sz="2025" dirty="0" smtClean="0"/>
              <a:t>        Car s4 = </a:t>
            </a:r>
            <a:r>
              <a:rPr lang="en-US" altLang="zh-CN" sz="2025" dirty="0" err="1" smtClean="0"/>
              <a:t>map.get</a:t>
            </a:r>
            <a:r>
              <a:rPr lang="en-US" altLang="zh-CN" sz="2025" dirty="0" smtClean="0"/>
              <a:t>("D");</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//Finding an element</a:t>
            </a:r>
            <a:endParaRPr lang="zh-CN" altLang="zh-CN" sz="2025" dirty="0" smtClean="0"/>
          </a:p>
          <a:p>
            <a:pPr marL="273844" indent="-191691" eaLnBrk="1" hangingPunct="1">
              <a:defRPr/>
            </a:pPr>
            <a:r>
              <a:rPr lang="en-US" altLang="zh-CN" sz="2025" dirty="0" smtClean="0"/>
              <a:t>        System.out.println(</a:t>
            </a:r>
            <a:r>
              <a:rPr lang="en-US" altLang="zh-CN" sz="2025" dirty="0" err="1" smtClean="0"/>
              <a:t>map.containsKey</a:t>
            </a:r>
            <a:r>
              <a:rPr lang="en-US" altLang="zh-CN" sz="2025" dirty="0" smtClean="0"/>
              <a:t>("C") ? "C is there." : "C is not there.");</a:t>
            </a:r>
            <a:endParaRPr lang="zh-CN" altLang="zh-CN" sz="2025" dirty="0" smtClean="0"/>
          </a:p>
          <a:p>
            <a:pPr marL="273844" indent="-191691" eaLnBrk="1" hangingPunct="1">
              <a:defRPr/>
            </a:pPr>
            <a:r>
              <a:rPr lang="en-US" altLang="zh-CN" sz="2025" dirty="0" smtClean="0"/>
              <a:t>        System.out.println(</a:t>
            </a:r>
            <a:r>
              <a:rPr lang="en-US" altLang="zh-CN" sz="2025" dirty="0" err="1" smtClean="0"/>
              <a:t>map.containsValue</a:t>
            </a:r>
            <a:r>
              <a:rPr lang="en-US" altLang="zh-CN" sz="2025" dirty="0" smtClean="0"/>
              <a:t>("D") ? "D is there." : "D is not there.");</a:t>
            </a: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6.6 Map Interface</a:t>
            </a:r>
            <a:endParaRPr lang="zh-CN" altLang="en-US" sz="3075" dirty="0"/>
          </a:p>
        </p:txBody>
      </p:sp>
      <p:sp>
        <p:nvSpPr>
          <p:cNvPr id="7" name="灯片编号占位符 6"/>
          <p:cNvSpPr>
            <a:spLocks noGrp="1"/>
          </p:cNvSpPr>
          <p:nvPr>
            <p:ph type="sldNum" sz="quarter" idx="12"/>
          </p:nvPr>
        </p:nvSpPr>
        <p:spPr/>
        <p:txBody>
          <a:bodyPr/>
          <a:lstStyle/>
          <a:p>
            <a:pPr>
              <a:defRPr/>
            </a:pPr>
            <a:fld id="{AEFB120A-A377-4E46-80FF-FD1FDB11CC1F}" type="slidenum">
              <a:rPr lang="zh-CN" altLang="en-US"/>
              <a:pPr>
                <a:defRPr/>
              </a:pPr>
              <a:t>82</a:t>
            </a:fld>
            <a:endParaRPr lang="zh-CN" altLang="en-US"/>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marL="273844" indent="-191691" eaLnBrk="1" hangingPunct="1">
              <a:defRPr/>
            </a:pPr>
            <a:r>
              <a:rPr lang="en-US" altLang="zh-CN" sz="2025" dirty="0" smtClean="0"/>
              <a:t> System.out.println("The number of key-value mappings is " + </a:t>
            </a:r>
            <a:r>
              <a:rPr lang="en-US" altLang="zh-CN" sz="2025" dirty="0" err="1" smtClean="0"/>
              <a:t>map.size</a:t>
            </a:r>
            <a:r>
              <a:rPr lang="en-US" altLang="zh-CN" sz="2025" dirty="0" smtClean="0"/>
              <a:t>());</a:t>
            </a:r>
            <a:endParaRPr lang="zh-CN" altLang="zh-CN" sz="2025" dirty="0" smtClean="0"/>
          </a:p>
          <a:p>
            <a:pPr marL="273844" indent="-191691" eaLnBrk="1" hangingPunct="1">
              <a:defRPr/>
            </a:pPr>
            <a:r>
              <a:rPr lang="en-US" altLang="zh-CN" sz="2025" dirty="0" smtClean="0"/>
              <a:t>        Set&lt;String&gt; s = </a:t>
            </a:r>
            <a:r>
              <a:rPr lang="en-US" altLang="zh-CN" sz="2025" dirty="0" err="1" smtClean="0"/>
              <a:t>map.keySet</a:t>
            </a:r>
            <a:r>
              <a:rPr lang="en-US" altLang="zh-CN" sz="2025" dirty="0" smtClean="0"/>
              <a:t>();</a:t>
            </a:r>
            <a:endParaRPr lang="zh-CN" altLang="zh-CN" sz="2025" dirty="0" smtClean="0"/>
          </a:p>
          <a:p>
            <a:pPr marL="273844" indent="-191691" eaLnBrk="1" hangingPunct="1">
              <a:defRPr/>
            </a:pPr>
            <a:r>
              <a:rPr lang="en-US" altLang="zh-CN" sz="2025" dirty="0" smtClean="0"/>
              <a:t>        </a:t>
            </a:r>
            <a:r>
              <a:rPr lang="nb-NO" altLang="zh-CN" sz="2025" dirty="0" smtClean="0"/>
              <a:t>for (String k : s) {</a:t>
            </a:r>
            <a:endParaRPr lang="zh-CN" altLang="zh-CN" sz="2025" dirty="0" smtClean="0"/>
          </a:p>
          <a:p>
            <a:pPr marL="273844" indent="-191691" eaLnBrk="1" hangingPunct="1">
              <a:defRPr/>
            </a:pPr>
            <a:r>
              <a:rPr lang="nb-NO" altLang="zh-CN" sz="2025" dirty="0" smtClean="0"/>
              <a:t>            Car v = map.get(k);</a:t>
            </a:r>
            <a:endParaRPr lang="zh-CN" altLang="zh-CN" sz="2025" dirty="0" smtClean="0"/>
          </a:p>
          <a:p>
            <a:pPr marL="273844" indent="-191691" eaLnBrk="1" hangingPunct="1">
              <a:defRPr/>
            </a:pPr>
            <a:r>
              <a:rPr lang="nb-NO" altLang="zh-CN" sz="2025" dirty="0" smtClean="0"/>
              <a:t>            System.out.print(k + "-&gt;" + v + ",  ");</a:t>
            </a:r>
            <a:endParaRPr lang="zh-CN" altLang="zh-CN" sz="2025" dirty="0" smtClean="0"/>
          </a:p>
          <a:p>
            <a:pPr marL="273844" indent="-191691" eaLnBrk="1" hangingPunct="1">
              <a:defRPr/>
            </a:pPr>
            <a:r>
              <a:rPr lang="nb-NO" altLang="zh-CN" sz="2025" dirty="0" smtClean="0"/>
              <a:t>        }</a:t>
            </a:r>
            <a:endParaRPr lang="zh-CN" altLang="zh-CN" sz="2025" dirty="0" smtClean="0"/>
          </a:p>
          <a:p>
            <a:pPr marL="273844" indent="-191691" eaLnBrk="1" hangingPunct="1">
              <a:defRPr/>
            </a:pPr>
            <a:r>
              <a:rPr lang="nb-NO" altLang="zh-CN" sz="2025" dirty="0" smtClean="0"/>
              <a:t>        System.out.println();</a:t>
            </a:r>
            <a:endParaRPr lang="zh-CN" altLang="zh-CN" sz="2025" dirty="0" smtClean="0"/>
          </a:p>
          <a:p>
            <a:pPr marL="273844" indent="-191691" eaLnBrk="1" hangingPunct="1">
              <a:defRPr/>
            </a:pPr>
            <a:r>
              <a:rPr lang="nb-NO" altLang="zh-CN" sz="2025" dirty="0" smtClean="0"/>
              <a:t> </a:t>
            </a:r>
            <a:endParaRPr lang="zh-CN" altLang="zh-CN" sz="2025" dirty="0" smtClean="0"/>
          </a:p>
          <a:p>
            <a:pPr marL="273844" indent="-191691" eaLnBrk="1" hangingPunct="1">
              <a:defRPr/>
            </a:pPr>
            <a:r>
              <a:rPr lang="nb-NO" altLang="zh-CN" sz="2025" dirty="0" smtClean="0"/>
              <a:t>        </a:t>
            </a:r>
            <a:r>
              <a:rPr lang="en-US" altLang="zh-CN" sz="2025" dirty="0" smtClean="0"/>
              <a:t>//Removal of all elements from a map</a:t>
            </a:r>
            <a:endParaRPr lang="zh-CN" altLang="zh-CN" sz="2025" dirty="0" smtClean="0"/>
          </a:p>
          <a:p>
            <a:pPr marL="273844" indent="-191691" eaLnBrk="1" hangingPunct="1">
              <a:defRPr/>
            </a:pPr>
            <a:r>
              <a:rPr lang="en-US" altLang="zh-CN" sz="2025" dirty="0" smtClean="0"/>
              <a:t>        </a:t>
            </a:r>
            <a:r>
              <a:rPr lang="en-US" altLang="zh-CN" sz="2025" dirty="0" err="1" smtClean="0"/>
              <a:t>map.clear</a:t>
            </a:r>
            <a:r>
              <a:rPr lang="en-US" altLang="zh-CN" sz="2025" dirty="0" smtClean="0"/>
              <a:t>();</a:t>
            </a:r>
            <a:endParaRPr lang="zh-CN" altLang="zh-CN" sz="2025" dirty="0" smtClean="0"/>
          </a:p>
          <a:p>
            <a:pPr marL="273844" indent="-191691" eaLnBrk="1" hangingPunct="1">
              <a:defRPr/>
            </a:pPr>
            <a:r>
              <a:rPr lang="en-US" altLang="zh-CN" sz="2025" dirty="0" smtClean="0"/>
              <a:t>        System.out.println(</a:t>
            </a:r>
            <a:r>
              <a:rPr lang="en-US" altLang="zh-CN" sz="2025" dirty="0" err="1" smtClean="0"/>
              <a:t>map.isEmpty</a:t>
            </a:r>
            <a:r>
              <a:rPr lang="en-US" altLang="zh-CN" sz="2025" dirty="0" smtClean="0"/>
              <a:t>() ? "B is empty." : "B is not empty.");</a:t>
            </a:r>
            <a:endParaRPr lang="zh-CN" altLang="zh-CN" sz="2025" dirty="0" smtClean="0"/>
          </a:p>
          <a:p>
            <a:pPr marL="273844" indent="-191691" eaLnBrk="1" hangingPunct="1">
              <a:defRPr/>
            </a:pPr>
            <a:r>
              <a:rPr lang="en-US" altLang="zh-CN" sz="2025" dirty="0" smtClean="0"/>
              <a:t>    </a:t>
            </a:r>
            <a:r>
              <a:rPr lang="es-ES_tradnl" altLang="zh-CN" sz="2025" dirty="0" smtClean="0"/>
              <a:t>}</a:t>
            </a:r>
            <a:endParaRPr lang="zh-CN" altLang="zh-CN" sz="2025" dirty="0" smtClean="0"/>
          </a:p>
          <a:p>
            <a:pPr marL="273844" indent="-191691" eaLnBrk="1" hangingPunct="1">
              <a:defRPr/>
            </a:pPr>
            <a:r>
              <a:rPr lang="es-ES_tradnl" altLang="zh-CN" sz="2025" dirty="0" smtClean="0"/>
              <a:t>}</a:t>
            </a: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6.6 Map Interface</a:t>
            </a:r>
            <a:endParaRPr lang="zh-CN" altLang="en-US" sz="3075" dirty="0"/>
          </a:p>
        </p:txBody>
      </p:sp>
      <p:sp>
        <p:nvSpPr>
          <p:cNvPr id="7" name="灯片编号占位符 6"/>
          <p:cNvSpPr>
            <a:spLocks noGrp="1"/>
          </p:cNvSpPr>
          <p:nvPr>
            <p:ph type="sldNum" sz="quarter" idx="12"/>
          </p:nvPr>
        </p:nvSpPr>
        <p:spPr/>
        <p:txBody>
          <a:bodyPr/>
          <a:lstStyle/>
          <a:p>
            <a:pPr>
              <a:defRPr/>
            </a:pPr>
            <a:fld id="{3A711A8F-CA71-43A6-8E2B-FE5F2E60CD4C}" type="slidenum">
              <a:rPr lang="zh-CN" altLang="en-US"/>
              <a:pPr>
                <a:defRPr/>
              </a:pPr>
              <a:t>83</a:t>
            </a:fld>
            <a:endParaRPr lang="zh-CN" altLang="en-US"/>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2"/>
          <p:cNvSpPr>
            <a:spLocks noGrp="1"/>
          </p:cNvSpPr>
          <p:nvPr>
            <p:ph idx="1"/>
          </p:nvPr>
        </p:nvSpPr>
        <p:spPr/>
        <p:txBody>
          <a:bodyPr/>
          <a:lstStyle/>
          <a:p>
            <a:pPr eaLnBrk="1" hangingPunct="1"/>
            <a:r>
              <a:rPr lang="es-ES_tradnl" altLang="zh-CN" sz="2400" smtClean="0"/>
              <a:t>{D=[D,18,8.0,2.0,], A=[A,18,5.0,2.0,], F=[F,21,11.0,2.0,], C=[C,17,7.0,2.0,], B=[B,20,6.0,2.0,], E=[E,19,9.0,2.0,]}</a:t>
            </a:r>
            <a:endParaRPr lang="zh-CN" altLang="zh-CN" sz="2400" smtClean="0"/>
          </a:p>
          <a:p>
            <a:pPr eaLnBrk="1" hangingPunct="1"/>
            <a:r>
              <a:rPr lang="en-US" altLang="zh-CN" sz="2400" smtClean="0"/>
              <a:t>[C,17,7.0,2.0,] has been removed.</a:t>
            </a:r>
            <a:endParaRPr lang="zh-CN" altLang="zh-CN" sz="2400" smtClean="0"/>
          </a:p>
          <a:p>
            <a:pPr eaLnBrk="1" hangingPunct="1"/>
            <a:r>
              <a:rPr lang="en-US" altLang="zh-CN" sz="2400" smtClean="0"/>
              <a:t>C is not there.</a:t>
            </a:r>
            <a:endParaRPr lang="zh-CN" altLang="zh-CN" sz="2400" smtClean="0"/>
          </a:p>
          <a:p>
            <a:pPr eaLnBrk="1" hangingPunct="1"/>
            <a:r>
              <a:rPr lang="en-US" altLang="zh-CN" sz="2400" smtClean="0"/>
              <a:t>D is not there.</a:t>
            </a:r>
            <a:endParaRPr lang="zh-CN" altLang="zh-CN" sz="2400" smtClean="0"/>
          </a:p>
          <a:p>
            <a:pPr eaLnBrk="1" hangingPunct="1"/>
            <a:r>
              <a:rPr lang="en-US" altLang="zh-CN" sz="2400" smtClean="0"/>
              <a:t>The number of key-value mappings is 5</a:t>
            </a:r>
            <a:endParaRPr lang="zh-CN" altLang="zh-CN" sz="2400" smtClean="0"/>
          </a:p>
          <a:p>
            <a:pPr eaLnBrk="1" hangingPunct="1"/>
            <a:r>
              <a:rPr lang="es-ES" altLang="zh-CN" sz="2400" smtClean="0"/>
              <a:t>D-&gt;[D,18,8.0,2.0,],  A-&gt;[A,18,5.0,2.0,],  F-&gt;[F,21,11.0,2.0,],  B-&gt;[B,20,6.0,2.0,],  E-&gt;[E,19,9.0,2.0,],  </a:t>
            </a:r>
            <a:endParaRPr lang="zh-CN" altLang="zh-CN" sz="2400" smtClean="0"/>
          </a:p>
          <a:p>
            <a:pPr eaLnBrk="1" hangingPunct="1"/>
            <a:r>
              <a:rPr lang="en-US" altLang="zh-CN" sz="2400" smtClean="0"/>
              <a:t>B is empty.</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6.6 Map Interface</a:t>
            </a:r>
            <a:endParaRPr lang="zh-CN" altLang="en-US" sz="3075" dirty="0"/>
          </a:p>
        </p:txBody>
      </p:sp>
      <p:sp>
        <p:nvSpPr>
          <p:cNvPr id="7" name="灯片编号占位符 6"/>
          <p:cNvSpPr>
            <a:spLocks noGrp="1"/>
          </p:cNvSpPr>
          <p:nvPr>
            <p:ph type="sldNum" sz="quarter" idx="12"/>
          </p:nvPr>
        </p:nvSpPr>
        <p:spPr/>
        <p:txBody>
          <a:bodyPr/>
          <a:lstStyle/>
          <a:p>
            <a:pPr>
              <a:defRPr/>
            </a:pPr>
            <a:fld id="{F899E6A0-FAF7-4F8A-9BC2-21B9495681B7}" type="slidenum">
              <a:rPr lang="zh-CN" altLang="en-US"/>
              <a:pPr>
                <a:defRPr/>
              </a:pPr>
              <a:t>84</a:t>
            </a:fld>
            <a:endParaRPr lang="zh-CN" alt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050D31E-08E5-4962-8530-0FFD28AAFA8A}" type="slidenum">
              <a:rPr lang="en-US" altLang="zh-CN"/>
              <a:pPr>
                <a:defRPr/>
              </a:pPr>
              <a:t>9</a:t>
            </a:fld>
            <a:endParaRPr lang="en-US" altLang="zh-CN"/>
          </a:p>
        </p:txBody>
      </p:sp>
      <p:sp>
        <p:nvSpPr>
          <p:cNvPr id="8194" name="Rectangle 2"/>
          <p:cNvSpPr>
            <a:spLocks noGrp="1" noChangeArrowheads="1"/>
          </p:cNvSpPr>
          <p:nvPr>
            <p:ph type="title"/>
          </p:nvPr>
        </p:nvSpPr>
        <p:spPr/>
        <p:txBody>
          <a:bodyPr/>
          <a:lstStyle/>
          <a:p>
            <a:pPr eaLnBrk="1" hangingPunct="1">
              <a:defRPr/>
            </a:pPr>
            <a:r>
              <a:rPr lang="zh-CN" altLang="en-US" sz="3075" dirty="0" smtClean="0">
                <a:latin typeface="宋体" charset="-122"/>
              </a:rPr>
              <a:t>枚举</a:t>
            </a:r>
            <a:r>
              <a:rPr lang="zh-CN" altLang="en-US" sz="3075" dirty="0">
                <a:latin typeface="宋体" charset="-122"/>
              </a:rPr>
              <a:t>的类特性</a:t>
            </a:r>
            <a:r>
              <a:rPr lang="zh-CN" altLang="en-US" sz="3075" dirty="0"/>
              <a:t> </a:t>
            </a:r>
          </a:p>
        </p:txBody>
      </p:sp>
      <p:sp>
        <p:nvSpPr>
          <p:cNvPr id="51204" name="Rectangle 3"/>
          <p:cNvSpPr>
            <a:spLocks noGrp="1" noChangeArrowheads="1"/>
          </p:cNvSpPr>
          <p:nvPr>
            <p:ph type="body" idx="1"/>
          </p:nvPr>
        </p:nvSpPr>
        <p:spPr>
          <a:xfrm>
            <a:off x="762000" y="1981200"/>
            <a:ext cx="7772400" cy="4114800"/>
          </a:xfrm>
        </p:spPr>
        <p:txBody>
          <a:bodyPr/>
          <a:lstStyle/>
          <a:p>
            <a:pPr eaLnBrk="1" hangingPunct="1"/>
            <a:r>
              <a:rPr lang="en-US" altLang="zh-CN" sz="2400" smtClean="0"/>
              <a:t>Java</a:t>
            </a:r>
            <a:r>
              <a:rPr lang="zh-CN" altLang="en-US" sz="2400" smtClean="0">
                <a:latin typeface="宋体" panose="02010600030101010101" pitchFamily="2" charset="-122"/>
              </a:rPr>
              <a:t>语言的枚举具有类的特性。枚举可以定义构造方法、成员方法和实例变量</a:t>
            </a:r>
          </a:p>
          <a:p>
            <a:pPr eaLnBrk="1" hangingPunct="1"/>
            <a:endParaRPr lang="zh-CN" altLang="en-US" sz="2400" smtClean="0">
              <a:latin typeface="宋体" panose="02010600030101010101" pitchFamily="2" charset="-122"/>
            </a:endParaRPr>
          </a:p>
          <a:p>
            <a:pPr eaLnBrk="1" hangingPunct="1"/>
            <a:r>
              <a:rPr lang="zh-CN" altLang="en-US" sz="2400" smtClean="0">
                <a:latin typeface="宋体" panose="02010600030101010101" pitchFamily="2" charset="-122"/>
              </a:rPr>
              <a:t>枚举是引用数据类型，枚举变量是引用变量</a:t>
            </a:r>
            <a:r>
              <a:rPr lang="zh-CN" altLang="en-US" sz="2400" smtClean="0"/>
              <a:t> </a:t>
            </a:r>
          </a:p>
          <a:p>
            <a:pPr eaLnBrk="1" hangingPunct="1"/>
            <a:endParaRPr lang="zh-CN" altLang="en-US" sz="2400" smtClean="0"/>
          </a:p>
          <a:p>
            <a:pPr eaLnBrk="1" hangingPunct="1"/>
            <a:r>
              <a:rPr lang="zh-CN" altLang="en-US" sz="2400" smtClean="0">
                <a:latin typeface="宋体" panose="02010600030101010101" pitchFamily="2" charset="-122"/>
              </a:rPr>
              <a:t>枚举不能通过关键字</a:t>
            </a:r>
            <a:r>
              <a:rPr lang="en-US" altLang="zh-CN" sz="2400" smtClean="0"/>
              <a:t>new</a:t>
            </a:r>
            <a:r>
              <a:rPr lang="zh-CN" altLang="en-US" sz="2400" smtClean="0">
                <a:latin typeface="宋体" panose="02010600030101010101" pitchFamily="2" charset="-122"/>
              </a:rPr>
              <a:t>创建对象，每个枚举常量就是这个枚举的一个对象，引用枚举常量就会调用枚举的构造方法</a:t>
            </a:r>
            <a:r>
              <a:rPr lang="zh-CN" altLang="en-US" sz="2400" smtClean="0"/>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2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第3章</Template>
  <TotalTime>1103</TotalTime>
  <Words>4853</Words>
  <Application>Microsoft Office PowerPoint</Application>
  <PresentationFormat>全屏显示(4:3)</PresentationFormat>
  <Paragraphs>984</Paragraphs>
  <Slides>84</Slides>
  <Notes>5</Notes>
  <HiddenSlides>2</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84</vt:i4>
      </vt:variant>
    </vt:vector>
  </HeadingPairs>
  <TitlesOfParts>
    <vt:vector size="103" baseType="lpstr">
      <vt:lpstr>Arial Unicode MS</vt:lpstr>
      <vt:lpstr>DejaVu Sans Mono</vt:lpstr>
      <vt:lpstr>方正书宋简体</vt:lpstr>
      <vt:lpstr>黑体</vt:lpstr>
      <vt:lpstr>华文楷体</vt:lpstr>
      <vt:lpstr>宋体</vt:lpstr>
      <vt:lpstr>Arial</vt:lpstr>
      <vt:lpstr>Arial Black</vt:lpstr>
      <vt:lpstr>Calibri</vt:lpstr>
      <vt:lpstr>Courier New</vt:lpstr>
      <vt:lpstr>Lucida Sans Unicode</vt:lpstr>
      <vt:lpstr>Times New Roman</vt:lpstr>
      <vt:lpstr>Verdana</vt:lpstr>
      <vt:lpstr>Wingdings</vt:lpstr>
      <vt:lpstr>Wingdings 2</vt:lpstr>
      <vt:lpstr>Wingdings 3</vt:lpstr>
      <vt:lpstr>聚合</vt:lpstr>
      <vt:lpstr>1_聚合</vt:lpstr>
      <vt:lpstr>2_聚合</vt:lpstr>
      <vt:lpstr>Enumeration and Generic Type 枚举与范型</vt:lpstr>
      <vt:lpstr>Enumeration 枚举 </vt:lpstr>
      <vt:lpstr>使用类限制对象取值范围</vt:lpstr>
      <vt:lpstr>使用枚举</vt:lpstr>
      <vt:lpstr>使用foreach输出枚举内容</vt:lpstr>
      <vt:lpstr>使用switch进行判断</vt:lpstr>
      <vt:lpstr>枚举的实现方式</vt:lpstr>
      <vt:lpstr>PowerPoint 演示文稿</vt:lpstr>
      <vt:lpstr>枚举的类特性 </vt:lpstr>
      <vt:lpstr>Java泛型</vt:lpstr>
      <vt:lpstr>泛型类</vt:lpstr>
      <vt:lpstr>泛型类</vt:lpstr>
      <vt:lpstr>泛型类</vt:lpstr>
      <vt:lpstr>泛型方法 </vt:lpstr>
      <vt:lpstr>泛型方法</vt:lpstr>
      <vt:lpstr>泛型接口</vt:lpstr>
      <vt:lpstr>泛型接口</vt:lpstr>
      <vt:lpstr>约束类型变量 </vt:lpstr>
      <vt:lpstr>约束类型变量</vt:lpstr>
      <vt:lpstr>约束类型变量</vt:lpstr>
      <vt:lpstr>接收类型参数方法中的通配符</vt:lpstr>
      <vt:lpstr>使用通配符</vt:lpstr>
      <vt:lpstr>无界通配符“?”</vt:lpstr>
      <vt:lpstr>通配符上界“? extends T”</vt:lpstr>
      <vt:lpstr>通配符上界“? extends T”</vt:lpstr>
      <vt:lpstr>通配符上界“? extends T”</vt:lpstr>
      <vt:lpstr>通配符下界“? super T”</vt:lpstr>
      <vt:lpstr>通配符下界“? super T”</vt:lpstr>
      <vt:lpstr>通配符下界“? super T”</vt:lpstr>
      <vt:lpstr>通配符下界“? super T”</vt:lpstr>
      <vt:lpstr>通配符下界“? super T”</vt:lpstr>
      <vt:lpstr>泛型示例——保证程序安全</vt:lpstr>
      <vt:lpstr>PowerPoint 演示文稿</vt:lpstr>
      <vt:lpstr>PowerPoint 演示文稿</vt:lpstr>
      <vt:lpstr>泛型示例——实现重载</vt:lpstr>
      <vt:lpstr>PowerPoint 演示文稿</vt:lpstr>
      <vt:lpstr>Foundations of Java Programming Chapter 6 Collections Framework</vt:lpstr>
      <vt:lpstr>Objectives</vt:lpstr>
      <vt:lpstr>6.1 Introduction</vt:lpstr>
      <vt:lpstr>6.1 Introduction</vt:lpstr>
      <vt:lpstr>Java collection</vt:lpstr>
      <vt:lpstr>Java collection</vt:lpstr>
      <vt:lpstr>6.1 Introduction</vt:lpstr>
      <vt:lpstr>6.1 Introduction</vt:lpstr>
      <vt:lpstr>6.1 Introduction</vt:lpstr>
      <vt:lpstr>6.1 Introduction</vt:lpstr>
      <vt:lpstr>6.1 Introduction</vt:lpstr>
      <vt:lpstr>6.1 Introduction</vt:lpstr>
      <vt:lpstr>6.1 Introduction</vt:lpstr>
      <vt:lpstr>PowerPoint 演示文稿</vt:lpstr>
      <vt:lpstr>PowerPoint 演示文稿</vt:lpstr>
      <vt:lpstr>6.2 Set Interface</vt:lpstr>
      <vt:lpstr>6.2 Set Interface</vt:lpstr>
      <vt:lpstr>6.2 Set Interface</vt:lpstr>
      <vt:lpstr>6.2 Set Interface</vt:lpstr>
      <vt:lpstr>6.2 Set Interface</vt:lpstr>
      <vt:lpstr>HashSet类</vt:lpstr>
      <vt:lpstr>散列技术的原理</vt:lpstr>
      <vt:lpstr>6.2 Set Interface</vt:lpstr>
      <vt:lpstr>6.2 Set Interface</vt:lpstr>
      <vt:lpstr>6.2 Set Interface</vt:lpstr>
      <vt:lpstr>6.3 List Interface</vt:lpstr>
      <vt:lpstr>6.3 List Interface</vt:lpstr>
      <vt:lpstr>6.3 List Interface</vt:lpstr>
      <vt:lpstr>PowerPoint 演示文稿</vt:lpstr>
      <vt:lpstr>6.3 List Interface</vt:lpstr>
      <vt:lpstr>ArrayList and LinkedList</vt:lpstr>
      <vt:lpstr>6.3 List Interface</vt:lpstr>
      <vt:lpstr>6.3 List Interface</vt:lpstr>
      <vt:lpstr>6.3 List Interface</vt:lpstr>
      <vt:lpstr>6.3 List Interface</vt:lpstr>
      <vt:lpstr>Algorithms on List</vt:lpstr>
      <vt:lpstr>6.3 List Interface</vt:lpstr>
      <vt:lpstr>6.3 List Interface</vt:lpstr>
      <vt:lpstr>6.3 List Interface</vt:lpstr>
      <vt:lpstr>6.6 Map Interface</vt:lpstr>
      <vt:lpstr>6.6 Map Interface</vt:lpstr>
      <vt:lpstr>Set和Map</vt:lpstr>
      <vt:lpstr>PowerPoint 演示文稿</vt:lpstr>
      <vt:lpstr>6.6 Map Interface</vt:lpstr>
      <vt:lpstr>6.6 Map Interface</vt:lpstr>
      <vt:lpstr>6.6 Map Interface</vt:lpstr>
      <vt:lpstr>6.6 Map Interface</vt:lpstr>
      <vt:lpstr>6.6 Map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Java Programming Chapter 6 Collections Framework</dc:title>
  <dc:creator>Tian Jingbai</dc:creator>
  <cp:lastModifiedBy>TJB</cp:lastModifiedBy>
  <cp:revision>208</cp:revision>
  <dcterms:created xsi:type="dcterms:W3CDTF">2014-04-07T03:45:23Z</dcterms:created>
  <dcterms:modified xsi:type="dcterms:W3CDTF">2017-05-15T01:43:51Z</dcterms:modified>
</cp:coreProperties>
</file>