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5"/>
  </p:notesMasterIdLst>
  <p:sldIdLst>
    <p:sldId id="257" r:id="rId2"/>
    <p:sldId id="259" r:id="rId3"/>
    <p:sldId id="260" r:id="rId4"/>
    <p:sldId id="261" r:id="rId5"/>
    <p:sldId id="262" r:id="rId6"/>
    <p:sldId id="3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73" r:id="rId15"/>
    <p:sldId id="273" r:id="rId16"/>
    <p:sldId id="274" r:id="rId17"/>
    <p:sldId id="275" r:id="rId18"/>
    <p:sldId id="276" r:id="rId19"/>
    <p:sldId id="277" r:id="rId20"/>
    <p:sldId id="369" r:id="rId21"/>
    <p:sldId id="371" r:id="rId22"/>
    <p:sldId id="278" r:id="rId23"/>
    <p:sldId id="279" r:id="rId24"/>
    <p:sldId id="280" r:id="rId25"/>
    <p:sldId id="281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366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365" r:id="rId42"/>
    <p:sldId id="299" r:id="rId43"/>
    <p:sldId id="300" r:id="rId44"/>
    <p:sldId id="301" r:id="rId45"/>
    <p:sldId id="302" r:id="rId46"/>
    <p:sldId id="303" r:id="rId47"/>
    <p:sldId id="374" r:id="rId48"/>
    <p:sldId id="375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77" r:id="rId65"/>
    <p:sldId id="378" r:id="rId66"/>
    <p:sldId id="376" r:id="rId67"/>
    <p:sldId id="346" r:id="rId68"/>
    <p:sldId id="347" r:id="rId69"/>
    <p:sldId id="348" r:id="rId70"/>
    <p:sldId id="349" r:id="rId71"/>
    <p:sldId id="350" r:id="rId72"/>
    <p:sldId id="351" r:id="rId73"/>
    <p:sldId id="352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BD1B41-BFE0-4368-B387-1167EA5666D7}" type="datetimeFigureOut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C3C5A62-CEFC-450B-A29E-6F65AE031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67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F8E502-6A1A-4551-954F-7A4ABECD2C9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09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40E9DE-D0F6-47E6-A847-165473A7BAF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5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DB6BBD-1265-4B6F-A9F0-526E6D65860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94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AB0AB4-B6C2-4F09-8AF3-F7B218A94641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A23A7-9973-44E6-8382-C385BB925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47F0-6F47-4554-9FDC-EA3152823359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3941-7FE8-4483-88F0-C63942D5A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6670B-E560-445B-B1E4-6EBF61DD84C8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C89F-F244-4C76-8E0C-5E0CD1C48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0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76FC2-3209-4596-862F-4DAA642DC3B2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F163B-B227-4F98-A69F-2D16B41F7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06B5FB7-103C-47B8-B08E-09668A714324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EF6469-986B-44BE-9419-B057AD9C8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9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E3D7AFB-ACDB-4AE2-B023-48A921390DB1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0CCFAED-FE26-47B9-8AD7-D4800256C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07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8E6702B-5C57-4A22-BC4C-36F1F84D950C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0041627-DDA1-4025-A305-0F2AF56E3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81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48EED8E-5223-4B78-8EEB-7178B8C30188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5623B20B-F758-4495-837D-2B2ECF33C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5DAB4-3B25-4FE6-90E0-EA80EDB54905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6F6E-9F0C-4171-9C7C-60FC67A9B5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D46E1AF-A00B-43CE-8F9F-9F842D00C0D0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F5512F-DEAC-4B6A-B182-5051FA848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02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7F93F81-684B-44E0-85BB-D6D459D3F773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A8F8B4E-650B-481A-A265-368FE6444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C3CF95F-D1AB-4132-96E1-256BE42A1A87}" type="datetime1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A473EF4-9AFB-4678-844D-D4369B22F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Chapter 7 Stream I/O</a:t>
            </a:r>
            <a:endParaRPr lang="zh-CN" altLang="en-US" dirty="0"/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FF0000"/>
                </a:solidFill>
              </a:rPr>
              <a:t>exists() </a:t>
            </a:r>
            <a:r>
              <a:rPr lang="en-US" altLang="zh-CN" smtClean="0"/>
              <a:t>method returns a boolean value indicating whether the file exists under the name and folder path established after the File object was created. </a:t>
            </a:r>
          </a:p>
          <a:p>
            <a:r>
              <a:rPr lang="en-US" altLang="zh-CN" smtClean="0"/>
              <a:t>If the file exists, you can use the </a:t>
            </a:r>
            <a:r>
              <a:rPr lang="en-US" altLang="zh-CN" smtClean="0">
                <a:solidFill>
                  <a:srgbClr val="FF0000"/>
                </a:solidFill>
              </a:rPr>
              <a:t>length() </a:t>
            </a:r>
            <a:r>
              <a:rPr lang="en-US" altLang="zh-CN" smtClean="0"/>
              <a:t>method to return a long integer indicating the size of the file in bytes.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B92516-59FB-4DA5-837A-69B92884997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renameTo</a:t>
            </a:r>
            <a:r>
              <a:rPr lang="en-US" altLang="zh-CN" dirty="0" smtClean="0">
                <a:solidFill>
                  <a:srgbClr val="FF0000"/>
                </a:solidFill>
              </a:rPr>
              <a:t>(File)</a:t>
            </a:r>
            <a:r>
              <a:rPr lang="en-US" altLang="zh-CN" dirty="0" smtClean="0"/>
              <a:t> method renames the file to the name specified by the File argument. A Boolean value is returned, indicating whether the operation was successful.</a:t>
            </a:r>
            <a:endParaRPr lang="zh-CN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delete() </a:t>
            </a:r>
            <a:r>
              <a:rPr lang="en-US" altLang="zh-CN" dirty="0" smtClean="0"/>
              <a:t>or </a:t>
            </a:r>
            <a:r>
              <a:rPr lang="en-US" altLang="zh-CN" dirty="0" err="1" smtClean="0">
                <a:solidFill>
                  <a:srgbClr val="FF0000"/>
                </a:solidFill>
              </a:rPr>
              <a:t>deleteOnExit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method should be called to delete a file or a folder. </a:t>
            </a:r>
          </a:p>
          <a:p>
            <a:pPr lvl="1"/>
            <a:r>
              <a:rPr lang="en-US" altLang="zh-CN" dirty="0" smtClean="0"/>
              <a:t>The delete() method attempts an immediate deletion.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deleteOnExit</a:t>
            </a:r>
            <a:r>
              <a:rPr lang="en-US" altLang="zh-CN" dirty="0" smtClean="0"/>
              <a:t>() method waits to attempt deletion until the rest of the program has finished running.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4FBB36-6146-4849-B291-DFE90B2805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getName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and </a:t>
            </a:r>
            <a:r>
              <a:rPr lang="en-US" altLang="zh-CN" dirty="0" err="1" smtClean="0">
                <a:solidFill>
                  <a:srgbClr val="FF0000"/>
                </a:solidFill>
              </a:rPr>
              <a:t>getPath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methods return strings containing the name and path of the file.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mkdir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method can be used to create the folder specified by the File object it is called from. It returns a boolean value indicating success or failure. There is no comparable method to remove folders—delete() can be used on folders as well as files.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isDirectory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 method returns the boolean value true when the File object is a folder and false otherwise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list() </a:t>
            </a:r>
            <a:r>
              <a:rPr lang="en-US" altLang="zh-CN" dirty="0" smtClean="0"/>
              <a:t>and </a:t>
            </a:r>
            <a:r>
              <a:rPr lang="en-US" altLang="zh-CN" dirty="0" err="1" smtClean="0">
                <a:solidFill>
                  <a:srgbClr val="FF0000"/>
                </a:solidFill>
              </a:rPr>
              <a:t>listFiles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methods list the contents of a folder. The list() method returns an array of String file names, while </a:t>
            </a:r>
            <a:r>
              <a:rPr lang="en-US" altLang="zh-CN" dirty="0" err="1" smtClean="0"/>
              <a:t>listFiles</a:t>
            </a:r>
            <a:r>
              <a:rPr lang="en-US" altLang="zh-CN" dirty="0" smtClean="0"/>
              <a:t>() returns an array of File objects.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setLastModified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sets the modification date/time for the file. </a:t>
            </a:r>
            <a:endParaRPr lang="zh-CN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344593-5F66-4257-8BBE-63F371B4D4B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75" y="1125538"/>
            <a:ext cx="8229600" cy="45259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dirty="0" smtClean="0"/>
              <a:t>import java.io.File;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NewFileTest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public static void main(String[] args)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File f = new File("D:\\work\\Sayyou.txt");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try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if (</a:t>
            </a:r>
            <a:r>
              <a:rPr lang="en-US" altLang="zh-CN" dirty="0" err="1" smtClean="0"/>
              <a:t>f.exists</a:t>
            </a:r>
            <a:r>
              <a:rPr lang="en-US" altLang="zh-CN" dirty="0" smtClean="0"/>
              <a:t>())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f.delete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} else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f.createNewFile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} catch (Exception e)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System.out.println(</a:t>
            </a:r>
            <a:r>
              <a:rPr lang="en-US" altLang="zh-CN" dirty="0" err="1" smtClean="0"/>
              <a:t>e.getMessage</a:t>
            </a:r>
            <a:r>
              <a:rPr lang="en-US" altLang="zh-CN" dirty="0" smtClean="0"/>
              <a:t>());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    System.exit(1);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 marL="0" indent="0">
              <a:spcBef>
                <a:spcPts val="0"/>
              </a:spcBef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254625" y="1125538"/>
            <a:ext cx="3889375" cy="5000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000" dirty="0" smtClean="0"/>
              <a:t>specify the path for Sayyou.txt in a slightly more system-independent way, like this:</a:t>
            </a:r>
            <a:endParaRPr lang="zh-CN" altLang="zh-CN" sz="2000" dirty="0" smtClean="0"/>
          </a:p>
          <a:p>
            <a:pPr>
              <a:defRPr/>
            </a:pPr>
            <a:r>
              <a:rPr lang="en-US" altLang="zh-CN" sz="2000" dirty="0" smtClean="0"/>
              <a:t>File f = new File("E:" + </a:t>
            </a:r>
            <a:r>
              <a:rPr lang="en-US" altLang="zh-CN" sz="2000" dirty="0" err="1" smtClean="0"/>
              <a:t>File.separator</a:t>
            </a:r>
            <a:r>
              <a:rPr lang="en-US" altLang="zh-CN" sz="2000" dirty="0" smtClean="0"/>
              <a:t> + "work" + </a:t>
            </a:r>
            <a:r>
              <a:rPr lang="en-US" altLang="zh-CN" sz="2000" dirty="0" err="1" smtClean="0"/>
              <a:t>File.separator</a:t>
            </a:r>
            <a:r>
              <a:rPr lang="en-US" altLang="zh-CN" sz="2000" dirty="0" smtClean="0"/>
              <a:t> + "Sayyou.txt");</a:t>
            </a:r>
            <a:endParaRPr lang="zh-CN" altLang="zh-CN" sz="2000" dirty="0" smtClean="0"/>
          </a:p>
          <a:p>
            <a:pPr marL="0" indent="0">
              <a:spcBef>
                <a:spcPts val="0"/>
              </a:spcBef>
              <a:defRPr/>
            </a:pPr>
            <a:endParaRPr lang="zh-CN" altLang="en-US" sz="2000" dirty="0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38A57A-3E5E-451A-9570-904D8CEA2E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FileTest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 smtClean="0"/>
              <a:t>   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 smtClean="0"/>
              <a:t>        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 = new File("");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 smtClean="0"/>
              <a:t>(</a:t>
            </a:r>
            <a:r>
              <a:rPr lang="en-US" altLang="zh-CN" sz="2000" i="1" dirty="0" err="1" smtClean="0"/>
              <a:t>file.getAbsolutePath</a:t>
            </a:r>
            <a:r>
              <a:rPr lang="en-US" altLang="zh-CN" sz="2000" i="1" dirty="0"/>
              <a:t>());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 smtClean="0"/>
              <a:t>(file</a:t>
            </a:r>
            <a:r>
              <a:rPr lang="en-US" altLang="zh-CN" sz="2000" i="1" dirty="0"/>
              <a:t>);</a:t>
            </a:r>
          </a:p>
          <a:p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 smtClean="0"/>
          </a:p>
          <a:p>
            <a:r>
              <a:rPr lang="en-US" altLang="zh-CN" sz="2400" dirty="0"/>
              <a:t>File </a:t>
            </a:r>
            <a:r>
              <a:rPr lang="en-US" altLang="zh-CN" sz="2400" dirty="0" err="1"/>
              <a:t>file</a:t>
            </a:r>
            <a:r>
              <a:rPr lang="en-US" altLang="zh-CN" sz="2400" dirty="0"/>
              <a:t> = new File</a:t>
            </a:r>
            <a:r>
              <a:rPr lang="en-US" altLang="zh-CN" sz="2400" dirty="0" smtClean="0"/>
              <a:t>(“\files\setting.xml");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F163B-B227-4F98-A69F-2D16B41F79C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91" y="3414005"/>
            <a:ext cx="5536018" cy="16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stream </a:t>
            </a:r>
            <a:r>
              <a:rPr lang="zh-CN" altLang="en-US" dirty="0" smtClean="0">
                <a:solidFill>
                  <a:srgbClr val="FF0000"/>
                </a:solidFill>
              </a:rPr>
              <a:t>流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 sequential and contiguous one-way flow of data (just like cars on highway).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output</a:t>
            </a:r>
            <a:r>
              <a:rPr lang="en-US" altLang="zh-CN" dirty="0" smtClean="0"/>
              <a:t> streams can be established from/to any data </a:t>
            </a:r>
            <a:r>
              <a:rPr lang="en-US" altLang="zh-CN" dirty="0" smtClean="0">
                <a:solidFill>
                  <a:srgbClr val="FF0000"/>
                </a:solidFill>
              </a:rPr>
              <a:t>source/sink</a:t>
            </a:r>
            <a:r>
              <a:rPr lang="zh-CN" altLang="en-US" dirty="0" smtClean="0">
                <a:solidFill>
                  <a:srgbClr val="FF0000"/>
                </a:solidFill>
              </a:rPr>
              <a:t>源和目标</a:t>
            </a:r>
            <a:r>
              <a:rPr lang="en-US" altLang="zh-CN" dirty="0" smtClean="0"/>
              <a:t>, such as files, network, keyboard/console or another program. </a:t>
            </a:r>
          </a:p>
          <a:p>
            <a:r>
              <a:rPr lang="en-US" altLang="zh-CN" dirty="0" smtClean="0"/>
              <a:t>A Java program receives data from a source by opening an input stream, and sends data to a sink by opening an output stream 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Streams </a:t>
            </a:r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128A29-7004-491B-9AB8-B621A1201D4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Streams 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095500"/>
            <a:ext cx="7267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D6EB99-FDEC-41E9-BCA3-E8915AA368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stream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an abstraction and encapsulation of an input or output device that is a source of, or destination for, data from your java program perspective.</a:t>
            </a:r>
          </a:p>
          <a:p>
            <a:r>
              <a:rPr lang="en-US" altLang="zh-CN" dirty="0" smtClean="0"/>
              <a:t>When you </a:t>
            </a:r>
            <a:r>
              <a:rPr lang="en-US" altLang="zh-CN" dirty="0" smtClean="0">
                <a:solidFill>
                  <a:srgbClr val="FF0000"/>
                </a:solidFill>
              </a:rPr>
              <a:t>write</a:t>
            </a:r>
            <a:r>
              <a:rPr lang="en-US" altLang="zh-CN" dirty="0" smtClean="0"/>
              <a:t> data to a stream, the stream is called an </a:t>
            </a:r>
            <a:r>
              <a:rPr lang="en-US" altLang="zh-CN" dirty="0" smtClean="0">
                <a:solidFill>
                  <a:srgbClr val="FF0000"/>
                </a:solidFill>
              </a:rPr>
              <a:t>output</a:t>
            </a:r>
            <a:r>
              <a:rPr lang="en-US" altLang="zh-CN" dirty="0" smtClean="0"/>
              <a:t> stream; </a:t>
            </a:r>
          </a:p>
          <a:p>
            <a:r>
              <a:rPr lang="en-US" altLang="zh-CN" dirty="0" smtClean="0"/>
              <a:t>When you </a:t>
            </a:r>
            <a:r>
              <a:rPr lang="en-US" altLang="zh-CN" dirty="0" smtClean="0">
                <a:solidFill>
                  <a:srgbClr val="FF0000"/>
                </a:solidFill>
              </a:rPr>
              <a:t>read</a:t>
            </a:r>
            <a:r>
              <a:rPr lang="en-US" altLang="zh-CN" dirty="0" smtClean="0"/>
              <a:t> data from a stream, the stream is called an </a:t>
            </a:r>
            <a:r>
              <a:rPr lang="en-US" altLang="zh-CN" dirty="0" smtClean="0">
                <a:solidFill>
                  <a:srgbClr val="FF0000"/>
                </a:solidFill>
              </a:rPr>
              <a:t>input</a:t>
            </a:r>
            <a:r>
              <a:rPr lang="en-US" altLang="zh-CN" dirty="0" smtClean="0"/>
              <a:t> stream.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Streams </a:t>
            </a: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035FB0-7D7F-470C-9DA1-BC9378724C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There are two types of streams: </a:t>
            </a:r>
          </a:p>
          <a:p>
            <a:pPr lvl="1"/>
            <a:r>
              <a:rPr lang="en-US" altLang="zh-CN" smtClean="0"/>
              <a:t>byte streams </a:t>
            </a:r>
            <a:r>
              <a:rPr lang="zh-CN" altLang="en-US" smtClean="0">
                <a:solidFill>
                  <a:schemeClr val="hlink"/>
                </a:solidFill>
              </a:rPr>
              <a:t>字节流</a:t>
            </a:r>
            <a:endParaRPr lang="en-US" altLang="zh-CN" smtClean="0">
              <a:solidFill>
                <a:schemeClr val="hlink"/>
              </a:solidFill>
            </a:endParaRPr>
          </a:p>
          <a:p>
            <a:pPr lvl="1"/>
            <a:r>
              <a:rPr lang="en-US" altLang="zh-CN" smtClean="0"/>
              <a:t>character streams </a:t>
            </a:r>
            <a:r>
              <a:rPr lang="zh-CN" altLang="en-US" smtClean="0">
                <a:solidFill>
                  <a:schemeClr val="hlink"/>
                </a:solidFill>
              </a:rPr>
              <a:t>字符流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Character streams are a specialized type of byte stream that handles only textual data</a:t>
            </a:r>
          </a:p>
          <a:p>
            <a:r>
              <a:rPr lang="en-US" altLang="zh-CN" smtClean="0"/>
              <a:t>Streams make your program independent of the device involved.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Streams </a:t>
            </a: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754C61-3E96-4A6E-8EAD-463D58A0B36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filter</a:t>
            </a:r>
            <a:r>
              <a:rPr lang="zh-CN" altLang="en-US" dirty="0" smtClean="0">
                <a:solidFill>
                  <a:srgbClr val="FF0000"/>
                </a:solidFill>
              </a:rPr>
              <a:t>过滤器流</a:t>
            </a:r>
            <a:r>
              <a:rPr lang="en-US" altLang="zh-CN" dirty="0" smtClean="0"/>
              <a:t> is a type of stream that modifies the handling of an existing stream. </a:t>
            </a:r>
          </a:p>
          <a:p>
            <a:r>
              <a:rPr lang="en-US" altLang="zh-CN" dirty="0" smtClean="0"/>
              <a:t>You first create a stream associated with a data source or a data destination and then associate a filter with that stream. </a:t>
            </a:r>
            <a:r>
              <a:rPr lang="zh-CN" altLang="en-US" dirty="0" smtClean="0"/>
              <a:t>先创建于数据源关联的流（</a:t>
            </a:r>
            <a:r>
              <a:rPr lang="zh-CN" altLang="en-US" dirty="0" smtClean="0">
                <a:solidFill>
                  <a:srgbClr val="FF0000"/>
                </a:solidFill>
              </a:rPr>
              <a:t>基本流</a:t>
            </a:r>
            <a:r>
              <a:rPr lang="zh-CN" altLang="en-US" dirty="0" smtClean="0"/>
              <a:t>），然后再将其与过滤器关联</a:t>
            </a:r>
            <a:endParaRPr lang="en-US" altLang="zh-CN" dirty="0" smtClean="0"/>
          </a:p>
          <a:p>
            <a:r>
              <a:rPr lang="en-US" altLang="zh-CN" dirty="0" smtClean="0"/>
              <a:t>Then you can read or write data from the filter rather than the original stream</a:t>
            </a: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en-US" altLang="zh-CN" dirty="0" smtClean="0"/>
              <a:t>. You can associate a filter with another filter as well.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Streams </a:t>
            </a:r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BAD77B-C1B2-494C-A0A0-4C708C64B8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 </a:t>
            </a:r>
            <a:r>
              <a:rPr lang="en-US" altLang="zh-CN" smtClean="0">
                <a:solidFill>
                  <a:srgbClr val="FF0000"/>
                </a:solidFill>
              </a:rPr>
              <a:t>file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r>
              <a:rPr lang="en-US" altLang="zh-CN" smtClean="0"/>
              <a:t> is a logical grouping of related data. </a:t>
            </a:r>
          </a:p>
          <a:p>
            <a:r>
              <a:rPr lang="en-US" altLang="zh-CN" smtClean="0"/>
              <a:t>Files are organized into </a:t>
            </a:r>
            <a:r>
              <a:rPr lang="en-US" altLang="zh-CN" smtClean="0">
                <a:solidFill>
                  <a:srgbClr val="FF0000"/>
                </a:solidFill>
              </a:rPr>
              <a:t>folders</a:t>
            </a:r>
            <a:r>
              <a:rPr lang="zh-CN" altLang="en-US" smtClean="0">
                <a:solidFill>
                  <a:srgbClr val="FF0000"/>
                </a:solidFill>
              </a:rPr>
              <a:t>文件夹</a:t>
            </a:r>
            <a:r>
              <a:rPr lang="en-US" altLang="zh-CN" smtClean="0"/>
              <a:t> (sometimes called </a:t>
            </a:r>
            <a:r>
              <a:rPr lang="en-US" altLang="zh-CN" smtClean="0">
                <a:solidFill>
                  <a:srgbClr val="FF0000"/>
                </a:solidFill>
              </a:rPr>
              <a:t>directories</a:t>
            </a:r>
            <a:r>
              <a:rPr lang="zh-CN" altLang="en-US" smtClean="0">
                <a:solidFill>
                  <a:srgbClr val="FF0000"/>
                </a:solidFill>
              </a:rPr>
              <a:t>目录</a:t>
            </a:r>
            <a:r>
              <a:rPr lang="en-US" altLang="zh-CN" smtClean="0"/>
              <a:t>, we use those terms alternately).</a:t>
            </a:r>
          </a:p>
          <a:p>
            <a:r>
              <a:rPr lang="en-US" altLang="zh-CN" smtClean="0"/>
              <a:t> A folder is a hierarchical collection of folders and files. </a:t>
            </a:r>
          </a:p>
          <a:p>
            <a:r>
              <a:rPr lang="en-US" altLang="zh-CN" smtClean="0"/>
              <a:t>A </a:t>
            </a:r>
            <a:r>
              <a:rPr lang="en-US" altLang="zh-CN" smtClean="0">
                <a:solidFill>
                  <a:srgbClr val="FF0000"/>
                </a:solidFill>
              </a:rPr>
              <a:t>volume</a:t>
            </a:r>
            <a:r>
              <a:rPr lang="zh-CN" altLang="en-US" smtClean="0">
                <a:solidFill>
                  <a:srgbClr val="FF0000"/>
                </a:solidFill>
              </a:rPr>
              <a:t>卷</a:t>
            </a:r>
            <a:r>
              <a:rPr lang="en-US" altLang="zh-CN" smtClean="0"/>
              <a:t> is a collection of folders and files.</a:t>
            </a:r>
            <a:endParaRPr lang="zh-CN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/>
              <a:t>7.1 Manipulating Disk Files and Folders</a:t>
            </a:r>
            <a:endParaRPr lang="zh-CN" altLang="zh-CN" sz="2800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362833-2604-425F-B9E7-4D12E0C34A2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5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InputStream</a:t>
            </a:r>
            <a:endParaRPr lang="zh-CN" altLang="zh-CN" dirty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57200" y="1293891"/>
            <a:ext cx="7867650" cy="3644900"/>
            <a:chOff x="0" y="0"/>
            <a:chExt cx="7867650" cy="3644900"/>
          </a:xfrm>
        </p:grpSpPr>
        <p:sp>
          <p:nvSpPr>
            <p:cNvPr id="24581" name="矩形 5"/>
            <p:cNvSpPr>
              <a:spLocks noChangeArrowheads="1"/>
            </p:cNvSpPr>
            <p:nvPr/>
          </p:nvSpPr>
          <p:spPr bwMode="auto">
            <a:xfrm>
              <a:off x="0" y="1422400"/>
              <a:ext cx="12446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InputStream</a:t>
              </a:r>
            </a:p>
          </p:txBody>
        </p:sp>
        <p:sp>
          <p:nvSpPr>
            <p:cNvPr id="24582" name="矩形 6"/>
            <p:cNvSpPr>
              <a:spLocks noChangeArrowheads="1"/>
            </p:cNvSpPr>
            <p:nvPr/>
          </p:nvSpPr>
          <p:spPr bwMode="auto">
            <a:xfrm>
              <a:off x="2311400" y="0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 err="1"/>
                <a:t>FileInputStream</a:t>
              </a:r>
              <a:endParaRPr lang="en-US" altLang="zh-CN" sz="1600" dirty="0"/>
            </a:p>
          </p:txBody>
        </p:sp>
        <p:sp>
          <p:nvSpPr>
            <p:cNvPr id="24583" name="矩形 7"/>
            <p:cNvSpPr>
              <a:spLocks noChangeArrowheads="1"/>
            </p:cNvSpPr>
            <p:nvPr/>
          </p:nvSpPr>
          <p:spPr bwMode="auto">
            <a:xfrm>
              <a:off x="2311400" y="548217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ObjectInputStream</a:t>
              </a:r>
            </a:p>
          </p:txBody>
        </p:sp>
        <p:sp>
          <p:nvSpPr>
            <p:cNvPr id="24584" name="矩形 8"/>
            <p:cNvSpPr>
              <a:spLocks noChangeArrowheads="1"/>
            </p:cNvSpPr>
            <p:nvPr/>
          </p:nvSpPr>
          <p:spPr bwMode="auto">
            <a:xfrm>
              <a:off x="2311400" y="1096434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PipedInputStream</a:t>
              </a:r>
            </a:p>
          </p:txBody>
        </p:sp>
        <p:sp>
          <p:nvSpPr>
            <p:cNvPr id="24585" name="矩形 9"/>
            <p:cNvSpPr>
              <a:spLocks noChangeArrowheads="1"/>
            </p:cNvSpPr>
            <p:nvPr/>
          </p:nvSpPr>
          <p:spPr bwMode="auto">
            <a:xfrm>
              <a:off x="2311400" y="1644651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FilterInputStream</a:t>
              </a:r>
            </a:p>
          </p:txBody>
        </p:sp>
        <p:sp>
          <p:nvSpPr>
            <p:cNvPr id="24586" name="矩形 10"/>
            <p:cNvSpPr>
              <a:spLocks noChangeArrowheads="1"/>
            </p:cNvSpPr>
            <p:nvPr/>
          </p:nvSpPr>
          <p:spPr bwMode="auto">
            <a:xfrm>
              <a:off x="2311400" y="2192868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SequenceInputStream</a:t>
              </a:r>
            </a:p>
          </p:txBody>
        </p:sp>
        <p:sp>
          <p:nvSpPr>
            <p:cNvPr id="24587" name="矩形 11"/>
            <p:cNvSpPr>
              <a:spLocks noChangeArrowheads="1"/>
            </p:cNvSpPr>
            <p:nvPr/>
          </p:nvSpPr>
          <p:spPr bwMode="auto">
            <a:xfrm>
              <a:off x="2311400" y="2741085"/>
              <a:ext cx="235585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StringBufferInputStream</a:t>
              </a:r>
            </a:p>
          </p:txBody>
        </p:sp>
        <p:sp>
          <p:nvSpPr>
            <p:cNvPr id="24588" name="矩形 12"/>
            <p:cNvSpPr>
              <a:spLocks noChangeArrowheads="1"/>
            </p:cNvSpPr>
            <p:nvPr/>
          </p:nvSpPr>
          <p:spPr bwMode="auto">
            <a:xfrm>
              <a:off x="2311400" y="3289300"/>
              <a:ext cx="235585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ByteArrayInputStream</a:t>
              </a:r>
            </a:p>
          </p:txBody>
        </p:sp>
        <p:sp>
          <p:nvSpPr>
            <p:cNvPr id="24589" name="矩形 13"/>
            <p:cNvSpPr>
              <a:spLocks noChangeArrowheads="1"/>
            </p:cNvSpPr>
            <p:nvPr/>
          </p:nvSpPr>
          <p:spPr bwMode="auto">
            <a:xfrm>
              <a:off x="5556250" y="622300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DataInputStream</a:t>
              </a:r>
            </a:p>
          </p:txBody>
        </p:sp>
        <p:sp>
          <p:nvSpPr>
            <p:cNvPr id="24590" name="矩形 14"/>
            <p:cNvSpPr>
              <a:spLocks noChangeArrowheads="1"/>
            </p:cNvSpPr>
            <p:nvPr/>
          </p:nvSpPr>
          <p:spPr bwMode="auto">
            <a:xfrm>
              <a:off x="5556250" y="1200150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PushbackInputStream</a:t>
              </a:r>
            </a:p>
          </p:txBody>
        </p:sp>
        <p:sp>
          <p:nvSpPr>
            <p:cNvPr id="24591" name="矩形 15"/>
            <p:cNvSpPr>
              <a:spLocks noChangeArrowheads="1"/>
            </p:cNvSpPr>
            <p:nvPr/>
          </p:nvSpPr>
          <p:spPr bwMode="auto">
            <a:xfrm>
              <a:off x="5556250" y="1778000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BufferedInputStream</a:t>
              </a:r>
            </a:p>
          </p:txBody>
        </p:sp>
        <p:sp>
          <p:nvSpPr>
            <p:cNvPr id="24592" name="矩形 16"/>
            <p:cNvSpPr>
              <a:spLocks noChangeArrowheads="1"/>
            </p:cNvSpPr>
            <p:nvPr/>
          </p:nvSpPr>
          <p:spPr bwMode="auto">
            <a:xfrm>
              <a:off x="5556250" y="2355850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LineNumberInputStream</a:t>
              </a:r>
            </a:p>
          </p:txBody>
        </p:sp>
        <p:cxnSp>
          <p:nvCxnSpPr>
            <p:cNvPr id="24593" name="直接连接符 18"/>
            <p:cNvCxnSpPr>
              <a:cxnSpLocks noChangeShapeType="1"/>
            </p:cNvCxnSpPr>
            <p:nvPr/>
          </p:nvCxnSpPr>
          <p:spPr bwMode="auto">
            <a:xfrm rot="5400000">
              <a:off x="4155281" y="1666875"/>
              <a:ext cx="1734344" cy="79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直接连接符 20"/>
            <p:cNvCxnSpPr>
              <a:cxnSpLocks noChangeShapeType="1"/>
              <a:endCxn id="24589" idx="1"/>
            </p:cNvCxnSpPr>
            <p:nvPr/>
          </p:nvCxnSpPr>
          <p:spPr bwMode="auto">
            <a:xfrm>
              <a:off x="5022850" y="800100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直接连接符 24"/>
            <p:cNvCxnSpPr>
              <a:cxnSpLocks noChangeShapeType="1"/>
              <a:endCxn id="24592" idx="1"/>
            </p:cNvCxnSpPr>
            <p:nvPr/>
          </p:nvCxnSpPr>
          <p:spPr bwMode="auto">
            <a:xfrm>
              <a:off x="5022850" y="2533650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直接连接符 26"/>
            <p:cNvCxnSpPr>
              <a:cxnSpLocks noChangeShapeType="1"/>
              <a:endCxn id="24590" idx="1"/>
            </p:cNvCxnSpPr>
            <p:nvPr/>
          </p:nvCxnSpPr>
          <p:spPr bwMode="auto">
            <a:xfrm>
              <a:off x="5022850" y="1377950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直接连接符 28"/>
            <p:cNvCxnSpPr>
              <a:cxnSpLocks noChangeShapeType="1"/>
              <a:endCxn id="24591" idx="1"/>
            </p:cNvCxnSpPr>
            <p:nvPr/>
          </p:nvCxnSpPr>
          <p:spPr bwMode="auto">
            <a:xfrm>
              <a:off x="5022850" y="1955800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直接箭头连接符 30"/>
            <p:cNvCxnSpPr>
              <a:cxnSpLocks noChangeShapeType="1"/>
              <a:endCxn id="24585" idx="3"/>
            </p:cNvCxnSpPr>
            <p:nvPr/>
          </p:nvCxnSpPr>
          <p:spPr bwMode="auto">
            <a:xfrm rot="10800000" flipV="1">
              <a:off x="4178300" y="1822449"/>
              <a:ext cx="844550" cy="1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直接连接符 33"/>
            <p:cNvCxnSpPr>
              <a:cxnSpLocks noChangeShapeType="1"/>
            </p:cNvCxnSpPr>
            <p:nvPr/>
          </p:nvCxnSpPr>
          <p:spPr bwMode="auto">
            <a:xfrm rot="5400000">
              <a:off x="154781" y="1844675"/>
              <a:ext cx="3334544" cy="79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直接连接符 35"/>
            <p:cNvCxnSpPr>
              <a:cxnSpLocks noChangeShapeType="1"/>
              <a:endCxn id="24582" idx="1"/>
            </p:cNvCxnSpPr>
            <p:nvPr/>
          </p:nvCxnSpPr>
          <p:spPr bwMode="auto">
            <a:xfrm>
              <a:off x="1822450" y="1778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直接连接符 42"/>
            <p:cNvCxnSpPr>
              <a:cxnSpLocks noChangeShapeType="1"/>
              <a:endCxn id="24588" idx="1"/>
            </p:cNvCxnSpPr>
            <p:nvPr/>
          </p:nvCxnSpPr>
          <p:spPr bwMode="auto">
            <a:xfrm>
              <a:off x="1822450" y="34671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直接连接符 56"/>
            <p:cNvCxnSpPr>
              <a:cxnSpLocks noChangeShapeType="1"/>
            </p:cNvCxnSpPr>
            <p:nvPr/>
          </p:nvCxnSpPr>
          <p:spPr bwMode="auto">
            <a:xfrm>
              <a:off x="1822450" y="754062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直接连接符 57"/>
            <p:cNvCxnSpPr>
              <a:cxnSpLocks noChangeShapeType="1"/>
            </p:cNvCxnSpPr>
            <p:nvPr/>
          </p:nvCxnSpPr>
          <p:spPr bwMode="auto">
            <a:xfrm>
              <a:off x="1822450" y="12890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直接连接符 58"/>
            <p:cNvCxnSpPr>
              <a:cxnSpLocks noChangeShapeType="1"/>
            </p:cNvCxnSpPr>
            <p:nvPr/>
          </p:nvCxnSpPr>
          <p:spPr bwMode="auto">
            <a:xfrm>
              <a:off x="1822450" y="18224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直接连接符 59"/>
            <p:cNvCxnSpPr>
              <a:cxnSpLocks noChangeShapeType="1"/>
            </p:cNvCxnSpPr>
            <p:nvPr/>
          </p:nvCxnSpPr>
          <p:spPr bwMode="auto">
            <a:xfrm>
              <a:off x="1822450" y="24447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直接连接符 61"/>
            <p:cNvCxnSpPr>
              <a:cxnSpLocks noChangeShapeType="1"/>
            </p:cNvCxnSpPr>
            <p:nvPr/>
          </p:nvCxnSpPr>
          <p:spPr bwMode="auto">
            <a:xfrm>
              <a:off x="1822450" y="29337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直接箭头连接符 63"/>
            <p:cNvCxnSpPr>
              <a:cxnSpLocks noChangeShapeType="1"/>
              <a:endCxn id="24581" idx="3"/>
            </p:cNvCxnSpPr>
            <p:nvPr/>
          </p:nvCxnSpPr>
          <p:spPr bwMode="auto">
            <a:xfrm rot="10800000">
              <a:off x="1244600" y="1600200"/>
              <a:ext cx="577850" cy="1588"/>
            </a:xfrm>
            <a:prstGeom prst="straightConnector1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矩形 1"/>
          <p:cNvSpPr/>
          <p:nvPr/>
        </p:nvSpPr>
        <p:spPr>
          <a:xfrm>
            <a:off x="2564795" y="1106168"/>
            <a:ext cx="2381061" cy="173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698939" y="3349912"/>
            <a:ext cx="2524911" cy="173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923756" y="1793405"/>
            <a:ext cx="2513060" cy="23168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0150" y="5604095"/>
            <a:ext cx="155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Original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Filter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22860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OutputStream</a:t>
            </a:r>
            <a:endParaRPr lang="zh-CN" altLang="zh-CN" dirty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74675" y="1720772"/>
            <a:ext cx="8045450" cy="3170237"/>
            <a:chOff x="0" y="0"/>
            <a:chExt cx="8045450" cy="3170237"/>
          </a:xfrm>
        </p:grpSpPr>
        <p:sp>
          <p:nvSpPr>
            <p:cNvPr id="26629" name="矩形 7"/>
            <p:cNvSpPr>
              <a:spLocks noChangeArrowheads="1"/>
            </p:cNvSpPr>
            <p:nvPr/>
          </p:nvSpPr>
          <p:spPr bwMode="auto">
            <a:xfrm>
              <a:off x="0" y="1422163"/>
              <a:ext cx="14224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OutputStream</a:t>
              </a:r>
            </a:p>
          </p:txBody>
        </p:sp>
        <p:sp>
          <p:nvSpPr>
            <p:cNvPr id="26630" name="矩形 8"/>
            <p:cNvSpPr>
              <a:spLocks noChangeArrowheads="1"/>
            </p:cNvSpPr>
            <p:nvPr/>
          </p:nvSpPr>
          <p:spPr bwMode="auto">
            <a:xfrm>
              <a:off x="2489200" y="0"/>
              <a:ext cx="18669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 err="1"/>
                <a:t>FileOutputStream</a:t>
              </a:r>
              <a:endParaRPr lang="en-US" altLang="zh-CN" sz="1600" dirty="0"/>
            </a:p>
          </p:txBody>
        </p:sp>
        <p:sp>
          <p:nvSpPr>
            <p:cNvPr id="26631" name="矩形 9"/>
            <p:cNvSpPr>
              <a:spLocks noChangeArrowheads="1"/>
            </p:cNvSpPr>
            <p:nvPr/>
          </p:nvSpPr>
          <p:spPr bwMode="auto">
            <a:xfrm>
              <a:off x="2489200" y="548126"/>
              <a:ext cx="200025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ObjectOutputStream</a:t>
              </a:r>
            </a:p>
          </p:txBody>
        </p:sp>
        <p:sp>
          <p:nvSpPr>
            <p:cNvPr id="26632" name="矩形 11"/>
            <p:cNvSpPr>
              <a:spLocks noChangeArrowheads="1"/>
            </p:cNvSpPr>
            <p:nvPr/>
          </p:nvSpPr>
          <p:spPr bwMode="auto">
            <a:xfrm>
              <a:off x="2489200" y="1155509"/>
              <a:ext cx="18669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FilterOutputStream</a:t>
              </a:r>
            </a:p>
          </p:txBody>
        </p:sp>
        <p:sp>
          <p:nvSpPr>
            <p:cNvPr id="26633" name="矩形 13"/>
            <p:cNvSpPr>
              <a:spLocks noChangeArrowheads="1"/>
            </p:cNvSpPr>
            <p:nvPr/>
          </p:nvSpPr>
          <p:spPr bwMode="auto">
            <a:xfrm>
              <a:off x="2489200" y="2266573"/>
              <a:ext cx="235585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PipedInputStream</a:t>
              </a:r>
            </a:p>
          </p:txBody>
        </p:sp>
        <p:sp>
          <p:nvSpPr>
            <p:cNvPr id="26634" name="矩形 14"/>
            <p:cNvSpPr>
              <a:spLocks noChangeArrowheads="1"/>
            </p:cNvSpPr>
            <p:nvPr/>
          </p:nvSpPr>
          <p:spPr bwMode="auto">
            <a:xfrm>
              <a:off x="2489200" y="2814696"/>
              <a:ext cx="235585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ByteArrayOutputStream</a:t>
              </a:r>
            </a:p>
          </p:txBody>
        </p:sp>
        <p:sp>
          <p:nvSpPr>
            <p:cNvPr id="26635" name="矩形 16"/>
            <p:cNvSpPr>
              <a:spLocks noChangeArrowheads="1"/>
            </p:cNvSpPr>
            <p:nvPr/>
          </p:nvSpPr>
          <p:spPr bwMode="auto">
            <a:xfrm>
              <a:off x="5734050" y="711082"/>
              <a:ext cx="23114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DataOutputStream</a:t>
              </a:r>
            </a:p>
          </p:txBody>
        </p:sp>
        <p:sp>
          <p:nvSpPr>
            <p:cNvPr id="26636" name="矩形 17"/>
            <p:cNvSpPr>
              <a:spLocks noChangeArrowheads="1"/>
            </p:cNvSpPr>
            <p:nvPr/>
          </p:nvSpPr>
          <p:spPr bwMode="auto">
            <a:xfrm>
              <a:off x="5734050" y="1288835"/>
              <a:ext cx="23114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BufferedOutputStream</a:t>
              </a:r>
            </a:p>
          </p:txBody>
        </p:sp>
        <p:sp>
          <p:nvSpPr>
            <p:cNvPr id="26637" name="矩形 18"/>
            <p:cNvSpPr>
              <a:spLocks noChangeArrowheads="1"/>
            </p:cNvSpPr>
            <p:nvPr/>
          </p:nvSpPr>
          <p:spPr bwMode="auto">
            <a:xfrm>
              <a:off x="5734050" y="1866589"/>
              <a:ext cx="2311400" cy="3555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PrintStream</a:t>
              </a:r>
            </a:p>
          </p:txBody>
        </p:sp>
        <p:cxnSp>
          <p:nvCxnSpPr>
            <p:cNvPr id="26638" name="直接连接符 19"/>
            <p:cNvCxnSpPr>
              <a:cxnSpLocks noChangeShapeType="1"/>
            </p:cNvCxnSpPr>
            <p:nvPr/>
          </p:nvCxnSpPr>
          <p:spPr bwMode="auto">
            <a:xfrm rot="5400000">
              <a:off x="4622097" y="1466601"/>
              <a:ext cx="1156301" cy="79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直接连接符 21"/>
            <p:cNvCxnSpPr>
              <a:cxnSpLocks noChangeShapeType="1"/>
              <a:endCxn id="26637" idx="1"/>
            </p:cNvCxnSpPr>
            <p:nvPr/>
          </p:nvCxnSpPr>
          <p:spPr bwMode="auto">
            <a:xfrm>
              <a:off x="5200650" y="2044360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直接连接符 22"/>
            <p:cNvCxnSpPr>
              <a:cxnSpLocks noChangeShapeType="1"/>
              <a:endCxn id="26635" idx="1"/>
            </p:cNvCxnSpPr>
            <p:nvPr/>
          </p:nvCxnSpPr>
          <p:spPr bwMode="auto">
            <a:xfrm>
              <a:off x="5200650" y="888852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直接连接符 23"/>
            <p:cNvCxnSpPr>
              <a:cxnSpLocks noChangeShapeType="1"/>
              <a:endCxn id="26636" idx="1"/>
            </p:cNvCxnSpPr>
            <p:nvPr/>
          </p:nvCxnSpPr>
          <p:spPr bwMode="auto">
            <a:xfrm>
              <a:off x="5200650" y="1466606"/>
              <a:ext cx="5334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直接箭头连接符 24"/>
            <p:cNvCxnSpPr>
              <a:cxnSpLocks noChangeShapeType="1"/>
              <a:endCxn id="26632" idx="3"/>
            </p:cNvCxnSpPr>
            <p:nvPr/>
          </p:nvCxnSpPr>
          <p:spPr bwMode="auto">
            <a:xfrm rot="10800000" flipV="1">
              <a:off x="4356100" y="1333277"/>
              <a:ext cx="844550" cy="1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直接连接符 25"/>
            <p:cNvCxnSpPr>
              <a:cxnSpLocks noChangeShapeType="1"/>
            </p:cNvCxnSpPr>
            <p:nvPr/>
          </p:nvCxnSpPr>
          <p:spPr bwMode="auto">
            <a:xfrm rot="5400000">
              <a:off x="600308" y="1577712"/>
              <a:ext cx="2799884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直接连接符 26"/>
            <p:cNvCxnSpPr>
              <a:cxnSpLocks noChangeShapeType="1"/>
              <a:endCxn id="26630" idx="1"/>
            </p:cNvCxnSpPr>
            <p:nvPr/>
          </p:nvCxnSpPr>
          <p:spPr bwMode="auto">
            <a:xfrm>
              <a:off x="2000250" y="17777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直接连接符 27"/>
            <p:cNvCxnSpPr>
              <a:cxnSpLocks noChangeShapeType="1"/>
              <a:endCxn id="26634" idx="1"/>
            </p:cNvCxnSpPr>
            <p:nvPr/>
          </p:nvCxnSpPr>
          <p:spPr bwMode="auto">
            <a:xfrm>
              <a:off x="2000250" y="2992467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直接连接符 28"/>
            <p:cNvCxnSpPr>
              <a:cxnSpLocks noChangeShapeType="1"/>
            </p:cNvCxnSpPr>
            <p:nvPr/>
          </p:nvCxnSpPr>
          <p:spPr bwMode="auto">
            <a:xfrm>
              <a:off x="2000250" y="753936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直接连接符 30"/>
            <p:cNvCxnSpPr>
              <a:cxnSpLocks noChangeShapeType="1"/>
            </p:cNvCxnSpPr>
            <p:nvPr/>
          </p:nvCxnSpPr>
          <p:spPr bwMode="auto">
            <a:xfrm>
              <a:off x="2000250" y="1333278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直接连接符 33"/>
            <p:cNvCxnSpPr>
              <a:cxnSpLocks noChangeShapeType="1"/>
            </p:cNvCxnSpPr>
            <p:nvPr/>
          </p:nvCxnSpPr>
          <p:spPr bwMode="auto">
            <a:xfrm>
              <a:off x="2000250" y="2444343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直接箭头连接符 34"/>
            <p:cNvCxnSpPr>
              <a:cxnSpLocks noChangeShapeType="1"/>
              <a:endCxn id="26629" idx="3"/>
            </p:cNvCxnSpPr>
            <p:nvPr/>
          </p:nvCxnSpPr>
          <p:spPr bwMode="auto">
            <a:xfrm rot="10800000">
              <a:off x="1422400" y="1600593"/>
              <a:ext cx="577850" cy="1588"/>
            </a:xfrm>
            <a:prstGeom prst="straightConnector1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2873470" y="1617536"/>
            <a:ext cx="2381061" cy="111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41777" y="3888582"/>
            <a:ext cx="2635158" cy="109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99306" y="2246920"/>
            <a:ext cx="2513060" cy="18457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20150" y="5604095"/>
            <a:ext cx="155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Original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Filter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FileInputStream </a:t>
            </a:r>
            <a:r>
              <a:rPr lang="en-US" altLang="zh-CN" smtClean="0"/>
              <a:t>and </a:t>
            </a:r>
            <a:r>
              <a:rPr lang="en-US" altLang="zh-CN" smtClean="0">
                <a:solidFill>
                  <a:srgbClr val="FF0000"/>
                </a:solidFill>
              </a:rPr>
              <a:t>FileOutputStream </a:t>
            </a:r>
            <a:r>
              <a:rPr lang="en-US" altLang="zh-CN" smtClean="0"/>
              <a:t>are byte streams that deal with data in files on disk, CD-ROM, or other storage devices; </a:t>
            </a:r>
          </a:p>
          <a:p>
            <a:r>
              <a:rPr lang="en-US" altLang="zh-CN" smtClean="0"/>
              <a:t>You can read bytes from the stream by calling its </a:t>
            </a:r>
            <a:r>
              <a:rPr lang="en-US" altLang="zh-CN" smtClean="0">
                <a:solidFill>
                  <a:srgbClr val="FF0000"/>
                </a:solidFill>
              </a:rPr>
              <a:t>read() </a:t>
            </a:r>
            <a:r>
              <a:rPr lang="en-US" altLang="zh-CN" smtClean="0"/>
              <a:t>method after you create a file input stream from FileInputStream.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016DF6-884E-4331-8FD3-B42A0C6093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file output stream can be created with the </a:t>
            </a:r>
            <a:r>
              <a:rPr lang="en-US" altLang="zh-CN" dirty="0" err="1" smtClean="0">
                <a:solidFill>
                  <a:srgbClr val="FF0000"/>
                </a:solidFill>
              </a:rPr>
              <a:t>FileOutputStream</a:t>
            </a:r>
            <a:r>
              <a:rPr lang="en-US" altLang="zh-CN" dirty="0" smtClean="0">
                <a:solidFill>
                  <a:srgbClr val="FF0000"/>
                </a:solidFill>
              </a:rPr>
              <a:t>(String) </a:t>
            </a:r>
            <a:r>
              <a:rPr lang="en-US" altLang="zh-CN" dirty="0" smtClean="0"/>
              <a:t>constructor.  </a:t>
            </a:r>
          </a:p>
          <a:p>
            <a:r>
              <a:rPr lang="en-US" altLang="zh-CN" dirty="0" smtClean="0"/>
              <a:t>If the argument is the same as an existing file, the original will be wiped out when you start writing data to the stream. </a:t>
            </a:r>
          </a:p>
          <a:p>
            <a:r>
              <a:rPr lang="en-US" altLang="zh-CN" dirty="0" smtClean="0"/>
              <a:t>If you plan to append data after the end of an existing file, you can create a file output stream with the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(String,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 constructor. 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zh-CN" altLang="en-US" sz="2400" dirty="0" smtClean="0">
                <a:solidFill>
                  <a:srgbClr val="FF0000"/>
                </a:solidFill>
              </a:rPr>
              <a:t>为续写，</a:t>
            </a:r>
            <a:r>
              <a:rPr lang="en-US" altLang="zh-CN" sz="2400" dirty="0" smtClean="0">
                <a:solidFill>
                  <a:srgbClr val="FF0000"/>
                </a:solidFill>
              </a:rPr>
              <a:t>false</a:t>
            </a:r>
            <a:r>
              <a:rPr lang="zh-CN" altLang="en-US" sz="2400" dirty="0" smtClean="0">
                <a:solidFill>
                  <a:srgbClr val="FF0000"/>
                </a:solidFill>
              </a:rPr>
              <a:t>为重写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05F29A-9C87-4950-A434-2FFB3B3372E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147638" y="1030288"/>
            <a:ext cx="8229600" cy="582771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600" dirty="0" smtClean="0"/>
              <a:t>import </a:t>
            </a:r>
            <a:r>
              <a:rPr lang="en-US" altLang="zh-CN" sz="1600" dirty="0" err="1" smtClean="0"/>
              <a:t>java.io.FileOutputStream</a:t>
            </a:r>
            <a:r>
              <a:rPr lang="en-US" altLang="zh-CN" sz="1600" dirty="0" smtClean="0"/>
              <a:t>;</a:t>
            </a:r>
            <a:endParaRPr lang="zh-CN" altLang="zh-CN" sz="1600" dirty="0" smtClean="0"/>
          </a:p>
          <a:p>
            <a:r>
              <a:rPr lang="en-US" altLang="zh-CN" sz="1600" dirty="0" smtClean="0"/>
              <a:t>import </a:t>
            </a:r>
            <a:r>
              <a:rPr lang="en-US" altLang="zh-CN" sz="1600" dirty="0" err="1" smtClean="0"/>
              <a:t>java.io.IOException</a:t>
            </a:r>
            <a:r>
              <a:rPr lang="en-US" altLang="zh-CN" sz="1600" dirty="0" smtClean="0"/>
              <a:t>;</a:t>
            </a:r>
            <a:endParaRPr lang="zh-CN" altLang="zh-CN" sz="1600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en-US" altLang="zh-CN" sz="1600" dirty="0" smtClean="0"/>
              <a:t>public class </a:t>
            </a:r>
            <a:r>
              <a:rPr lang="en-US" altLang="zh-CN" sz="1600" dirty="0" err="1" smtClean="0"/>
              <a:t>ByteFileOutputTest</a:t>
            </a:r>
            <a:r>
              <a:rPr lang="en-US" altLang="zh-CN" sz="1600" dirty="0" smtClean="0"/>
              <a:t> {</a:t>
            </a:r>
            <a:endParaRPr lang="zh-CN" altLang="zh-CN" sz="1600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en-US" altLang="zh-CN" sz="1600" dirty="0" smtClean="0"/>
              <a:t>	public static void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 {</a:t>
            </a:r>
            <a:endParaRPr lang="zh-CN" altLang="zh-CN" sz="1600" dirty="0" smtClean="0"/>
          </a:p>
          <a:p>
            <a:r>
              <a:rPr lang="en-US" altLang="zh-CN" sz="1600" dirty="0" smtClean="0"/>
              <a:t>		byte[] data = { 1, 2, 3, 4, 5, 0, 6, 7, 8, 9, 10, 0 };</a:t>
            </a:r>
            <a:endParaRPr lang="zh-CN" altLang="zh-CN" sz="1600" dirty="0" smtClean="0"/>
          </a:p>
          <a:p>
            <a:r>
              <a:rPr lang="en-US" altLang="zh-CN" sz="1600" dirty="0" smtClean="0"/>
              <a:t>		File </a:t>
            </a:r>
            <a:r>
              <a:rPr lang="en-US" altLang="zh-CN" sz="1600" dirty="0" err="1" smtClean="0"/>
              <a:t>outFile</a:t>
            </a:r>
            <a:r>
              <a:rPr lang="en-US" altLang="zh-CN" sz="1600" dirty="0" smtClean="0"/>
              <a:t> = new File("out.dat");</a:t>
            </a:r>
            <a:endParaRPr lang="zh-CN" altLang="zh-CN" sz="1600" dirty="0" smtClean="0"/>
          </a:p>
          <a:p>
            <a:r>
              <a:rPr lang="en-US" altLang="zh-CN" sz="1600" dirty="0" smtClean="0"/>
              <a:t>		try {</a:t>
            </a:r>
            <a:endParaRPr lang="zh-CN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		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FileOutputStream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fout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                                  = new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FileOutputStream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outFile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  <a:endParaRPr lang="zh-CN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			for (byte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: data)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fout.write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);</a:t>
            </a:r>
            <a:endParaRPr lang="zh-CN" altLang="zh-CN" sz="1600" dirty="0" smtClean="0"/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("Total bytes: " + </a:t>
            </a:r>
            <a:r>
              <a:rPr lang="en-US" altLang="zh-CN" sz="1600" dirty="0" err="1" smtClean="0"/>
              <a:t>outFile.length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fout.close</a:t>
            </a:r>
            <a:r>
              <a:rPr lang="en-US" altLang="zh-CN" sz="1600" dirty="0" smtClean="0"/>
              <a:t>();</a:t>
            </a:r>
            <a:endParaRPr lang="zh-CN" altLang="zh-CN" sz="1600" dirty="0" smtClean="0"/>
          </a:p>
          <a:p>
            <a:r>
              <a:rPr lang="en-US" altLang="zh-CN" sz="1600" dirty="0" smtClean="0"/>
              <a:t>		} catch (</a:t>
            </a:r>
            <a:r>
              <a:rPr lang="en-US" altLang="zh-CN" sz="1600" dirty="0" err="1" smtClean="0"/>
              <a:t>IOException</a:t>
            </a:r>
            <a:r>
              <a:rPr lang="en-US" altLang="zh-CN" sz="1600" dirty="0" smtClean="0"/>
              <a:t> e) {</a:t>
            </a:r>
            <a:endParaRPr lang="zh-CN" altLang="zh-CN" sz="1600" dirty="0" smtClean="0"/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System.err.println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e.getMessage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}</a:t>
            </a:r>
            <a:endParaRPr lang="zh-CN" altLang="zh-CN" sz="1600" dirty="0" smtClean="0"/>
          </a:p>
          <a:p>
            <a:r>
              <a:rPr lang="en-US" altLang="zh-CN" sz="1600" dirty="0" smtClean="0"/>
              <a:t>	}</a:t>
            </a:r>
            <a:endParaRPr lang="zh-CN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zh-CN" sz="1600" dirty="0" smtClean="0"/>
          </a:p>
          <a:p>
            <a:endParaRPr lang="zh-CN" altLang="en-US" sz="1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3796" name="内容占位符 3"/>
          <p:cNvSpPr>
            <a:spLocks noGrp="1"/>
          </p:cNvSpPr>
          <p:nvPr>
            <p:ph sz="half" idx="4294967295"/>
          </p:nvPr>
        </p:nvSpPr>
        <p:spPr>
          <a:xfrm>
            <a:off x="4822825" y="567531"/>
            <a:ext cx="4321175" cy="1150937"/>
          </a:xfrm>
        </p:spPr>
        <p:txBody>
          <a:bodyPr/>
          <a:lstStyle/>
          <a:p>
            <a:r>
              <a:rPr lang="en-US" altLang="zh-CN" sz="2400" dirty="0" smtClean="0"/>
              <a:t>Total bytes: 12</a:t>
            </a:r>
            <a:endParaRPr lang="zh-CN" altLang="zh-CN" sz="2400" dirty="0" smtClean="0"/>
          </a:p>
          <a:p>
            <a:endParaRPr lang="zh-CN" altLang="en-US" sz="2400" dirty="0" smtClean="0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B68A0F-6A72-4B66-83B7-85D21C33D7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14" y="1056783"/>
            <a:ext cx="3094447" cy="16209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0" y="852488"/>
            <a:ext cx="9143999" cy="600551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java.io.File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java.io.FileInputStream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java.io.FileNotFoundException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java.io.IOException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ByteFileInputTest</a:t>
            </a:r>
            <a:r>
              <a:rPr lang="en-US" altLang="zh-CN" sz="1400" dirty="0" smtClean="0"/>
              <a:t> {</a:t>
            </a:r>
            <a:endParaRPr lang="zh-CN" altLang="zh-CN" sz="1400" dirty="0" smtClean="0"/>
          </a:p>
          <a:p>
            <a:r>
              <a:rPr lang="en-US" altLang="zh-CN" sz="1400" dirty="0" smtClean="0"/>
              <a:t>	public static void main(String[]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) {</a:t>
            </a:r>
            <a:endParaRPr lang="zh-CN" altLang="zh-CN" sz="1400" dirty="0" smtClean="0"/>
          </a:p>
          <a:p>
            <a:r>
              <a:rPr lang="en-US" altLang="zh-CN" sz="1400" dirty="0" smtClean="0"/>
              <a:t>		File </a:t>
            </a:r>
            <a:r>
              <a:rPr lang="en-US" altLang="zh-CN" sz="1400" dirty="0" err="1" smtClean="0"/>
              <a:t>inFile</a:t>
            </a:r>
            <a:r>
              <a:rPr lang="en-US" altLang="zh-CN" sz="1400" dirty="0" smtClean="0"/>
              <a:t> = new File("out.dat");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;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FileInputStream</a:t>
            </a:r>
            <a:r>
              <a:rPr lang="en-US" altLang="zh-CN" sz="1400" dirty="0" smtClean="0"/>
              <a:t> fin = null;</a:t>
            </a:r>
            <a:endParaRPr lang="zh-CN" altLang="zh-CN" sz="1400" dirty="0" smtClean="0"/>
          </a:p>
          <a:p>
            <a:r>
              <a:rPr lang="en-US" altLang="zh-CN" sz="1400" dirty="0" smtClean="0"/>
              <a:t>		try {</a:t>
            </a:r>
            <a:endParaRPr lang="zh-CN" altLang="zh-CN" sz="1400" dirty="0" smtClean="0"/>
          </a:p>
          <a:p>
            <a:r>
              <a:rPr lang="en-US" altLang="zh-CN" sz="1400" dirty="0" smtClean="0"/>
              <a:t>			</a:t>
            </a:r>
            <a:r>
              <a:rPr lang="en-US" altLang="zh-CN" sz="1400" dirty="0" smtClean="0">
                <a:solidFill>
                  <a:srgbClr val="FF0000"/>
                </a:solidFill>
              </a:rPr>
              <a:t>fin = new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FileInputStream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inFile</a:t>
            </a:r>
            <a:r>
              <a:rPr lang="en-US" altLang="zh-CN" sz="1400" dirty="0" smtClean="0">
                <a:solidFill>
                  <a:srgbClr val="FF0000"/>
                </a:solidFill>
              </a:rPr>
              <a:t>);</a:t>
            </a:r>
            <a:endParaRPr lang="zh-CN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fin.read</a:t>
            </a:r>
            <a:r>
              <a:rPr lang="en-US" altLang="zh-CN" sz="1400" dirty="0" smtClean="0"/>
              <a:t>();</a:t>
            </a:r>
            <a:endParaRPr lang="zh-CN" altLang="zh-CN" sz="1400" dirty="0" smtClean="0"/>
          </a:p>
          <a:p>
            <a:r>
              <a:rPr lang="en-US" altLang="zh-CN" sz="1400" dirty="0" smtClean="0"/>
              <a:t>			while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!= </a:t>
            </a:r>
            <a:r>
              <a:rPr lang="en-US" altLang="zh-CN" sz="1400" dirty="0" smtClean="0">
                <a:solidFill>
                  <a:srgbClr val="FF0000"/>
                </a:solidFill>
              </a:rPr>
              <a:t>-1</a:t>
            </a:r>
            <a:r>
              <a:rPr lang="en-US" altLang="zh-CN" sz="1400" dirty="0" smtClean="0"/>
              <a:t>){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System.out.print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fin.read</a:t>
            </a:r>
            <a:r>
              <a:rPr lang="en-US" altLang="zh-CN" sz="1400" dirty="0" smtClean="0"/>
              <a:t>();		}</a:t>
            </a:r>
            <a:endParaRPr lang="zh-CN" altLang="zh-CN" sz="1400" dirty="0" smtClean="0"/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fin.close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		} catch (</a:t>
            </a:r>
            <a:r>
              <a:rPr lang="en-US" altLang="zh-CN" sz="1400" dirty="0" err="1" smtClean="0"/>
              <a:t>FileNotFoundException</a:t>
            </a:r>
            <a:r>
              <a:rPr lang="en-US" altLang="zh-CN" sz="1400" dirty="0" smtClean="0"/>
              <a:t> e) {</a:t>
            </a:r>
            <a:endParaRPr lang="zh-CN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("File " + </a:t>
            </a:r>
            <a:r>
              <a:rPr lang="en-US" altLang="zh-CN" sz="1400" dirty="0" err="1" smtClean="0"/>
              <a:t>inFile.getAbsolutePath</a:t>
            </a:r>
            <a:r>
              <a:rPr lang="en-US" altLang="zh-CN" sz="1400" dirty="0" smtClean="0"/>
              <a:t>() + " could not be found on </a:t>
            </a:r>
            <a:r>
              <a:rPr lang="en-US" altLang="zh-CN" sz="1400" dirty="0" err="1" smtClean="0"/>
              <a:t>filesystem</a:t>
            </a:r>
            <a:r>
              <a:rPr lang="en-US" altLang="zh-CN" sz="1400" dirty="0" smtClean="0"/>
              <a:t>");</a:t>
            </a:r>
            <a:endParaRPr lang="zh-CN" altLang="zh-CN" sz="1400" dirty="0" smtClean="0"/>
          </a:p>
          <a:p>
            <a:r>
              <a:rPr lang="en-US" altLang="zh-CN" sz="1400" dirty="0" smtClean="0"/>
              <a:t>		} catch (</a:t>
            </a:r>
            <a:r>
              <a:rPr lang="en-US" altLang="zh-CN" sz="1400" dirty="0" err="1" smtClean="0"/>
              <a:t>IOException</a:t>
            </a:r>
            <a:r>
              <a:rPr lang="en-US" altLang="zh-CN" sz="1400" dirty="0" smtClean="0"/>
              <a:t> e) {</a:t>
            </a:r>
            <a:endParaRPr lang="zh-CN" altLang="zh-CN" sz="1400" dirty="0" smtClean="0"/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e.getMessage</a:t>
            </a:r>
            <a:r>
              <a:rPr lang="en-US" altLang="zh-CN" sz="1400" dirty="0" smtClean="0"/>
              <a:t>());		}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();	}</a:t>
            </a:r>
            <a:endParaRPr lang="zh-CN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zh-CN" sz="1400" dirty="0" smtClean="0"/>
          </a:p>
          <a:p>
            <a:endParaRPr lang="zh-CN" altLang="en-US" sz="1400" dirty="0" smtClean="0"/>
          </a:p>
          <a:p>
            <a:endParaRPr lang="zh-CN" altLang="zh-CN" sz="1400" dirty="0" smtClean="0"/>
          </a:p>
          <a:p>
            <a:endParaRPr lang="zh-CN" altLang="en-US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BCAA0A-F4CA-40BB-A545-70798511A1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05" y="1143000"/>
            <a:ext cx="4377108" cy="9266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Streams occupy system resources which you must always clean up explicitly, by calling the </a:t>
            </a:r>
            <a:r>
              <a:rPr lang="en-US" altLang="zh-CN" dirty="0" smtClean="0">
                <a:solidFill>
                  <a:srgbClr val="FF0000"/>
                </a:solidFill>
              </a:rPr>
              <a:t>close() </a:t>
            </a:r>
            <a:r>
              <a:rPr lang="en-US" altLang="zh-CN" dirty="0" smtClean="0"/>
              <a:t>method. </a:t>
            </a:r>
          </a:p>
          <a:p>
            <a:r>
              <a:rPr lang="en-US" altLang="zh-CN" dirty="0" smtClean="0"/>
              <a:t>If an I/O exception occurs while reading the stream, fin, the close() on the stream will not work. </a:t>
            </a:r>
          </a:p>
          <a:p>
            <a:r>
              <a:rPr lang="en-US" altLang="zh-CN" dirty="0" smtClean="0"/>
              <a:t>This problem can be solved by putting the close() call in a finally clause.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81291D-FC51-4527-8A07-E999BBD66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338138" y="809625"/>
            <a:ext cx="8229600" cy="604837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200" smtClean="0"/>
              <a:t>public class ByteFileInputTest {</a:t>
            </a:r>
            <a:endParaRPr lang="zh-CN" altLang="zh-CN" sz="1200" smtClean="0"/>
          </a:p>
          <a:p>
            <a:r>
              <a:rPr lang="en-US" altLang="zh-CN" sz="1200" smtClean="0"/>
              <a:t> 	public static void main(String[] args) {</a:t>
            </a:r>
            <a:endParaRPr lang="zh-CN" altLang="zh-CN" sz="1200" smtClean="0"/>
          </a:p>
          <a:p>
            <a:r>
              <a:rPr lang="en-US" altLang="zh-CN" sz="1200" smtClean="0"/>
              <a:t>		File inFile = new File("out.dat");</a:t>
            </a:r>
            <a:endParaRPr lang="zh-CN" altLang="zh-CN" sz="1200" smtClean="0"/>
          </a:p>
          <a:p>
            <a:r>
              <a:rPr lang="en-US" altLang="zh-CN" sz="1200" smtClean="0"/>
              <a:t>		int i;</a:t>
            </a:r>
            <a:endParaRPr lang="zh-CN" altLang="zh-CN" sz="1200" smtClean="0"/>
          </a:p>
          <a:p>
            <a:r>
              <a:rPr lang="en-US" altLang="zh-CN" sz="1200" smtClean="0"/>
              <a:t>		FileInputStream fin = null;</a:t>
            </a:r>
            <a:endParaRPr lang="zh-CN" altLang="zh-CN" sz="1200" smtClean="0"/>
          </a:p>
          <a:p>
            <a:r>
              <a:rPr lang="en-US" altLang="zh-CN" sz="1200" smtClean="0"/>
              <a:t>		try {</a:t>
            </a:r>
            <a:endParaRPr lang="zh-CN" altLang="zh-CN" sz="1200" smtClean="0"/>
          </a:p>
          <a:p>
            <a:r>
              <a:rPr lang="en-US" altLang="zh-CN" sz="1200" smtClean="0"/>
              <a:t>			fin = new FileInputStream(inFile);</a:t>
            </a:r>
            <a:endParaRPr lang="zh-CN" altLang="zh-CN" sz="1200" smtClean="0"/>
          </a:p>
          <a:p>
            <a:r>
              <a:rPr lang="en-US" altLang="zh-CN" sz="1200" smtClean="0"/>
              <a:t>			i = fin.read();</a:t>
            </a:r>
            <a:endParaRPr lang="zh-CN" altLang="zh-CN" sz="1200" smtClean="0"/>
          </a:p>
          <a:p>
            <a:r>
              <a:rPr lang="en-US" altLang="zh-CN" sz="1200" smtClean="0"/>
              <a:t>			while (i != -1) {</a:t>
            </a:r>
            <a:endParaRPr lang="zh-CN" altLang="zh-CN" sz="1200" smtClean="0"/>
          </a:p>
          <a:p>
            <a:r>
              <a:rPr lang="en-US" altLang="zh-CN" sz="1200" smtClean="0"/>
              <a:t>				System.out.print(i);</a:t>
            </a:r>
            <a:endParaRPr lang="zh-CN" altLang="zh-CN" sz="1200" smtClean="0"/>
          </a:p>
          <a:p>
            <a:r>
              <a:rPr lang="en-US" altLang="zh-CN" sz="1200" smtClean="0"/>
              <a:t>				i = fin.read();</a:t>
            </a:r>
            <a:endParaRPr lang="zh-CN" altLang="zh-CN" sz="1200" smtClean="0"/>
          </a:p>
          <a:p>
            <a:r>
              <a:rPr lang="en-US" altLang="zh-CN" sz="1200" smtClean="0"/>
              <a:t>			}</a:t>
            </a:r>
            <a:endParaRPr lang="zh-CN" altLang="zh-CN" sz="1200" smtClean="0"/>
          </a:p>
          <a:p>
            <a:r>
              <a:rPr lang="en-US" altLang="zh-CN" sz="1200" smtClean="0"/>
              <a:t>		} catch (FileNotFoundException e) {</a:t>
            </a:r>
            <a:endParaRPr lang="zh-CN" altLang="zh-CN" sz="1200" smtClean="0"/>
          </a:p>
          <a:p>
            <a:r>
              <a:rPr lang="en-US" altLang="zh-CN" sz="1200" smtClean="0"/>
              <a:t>			System.out.println("File " + inFile.getAbsolutePath() + " could not be found on filesystem");</a:t>
            </a:r>
            <a:endParaRPr lang="zh-CN" altLang="zh-CN" sz="1200" smtClean="0"/>
          </a:p>
          <a:p>
            <a:r>
              <a:rPr lang="en-US" altLang="zh-CN" sz="1200" smtClean="0"/>
              <a:t>		} catch (IOException e) {</a:t>
            </a:r>
            <a:endParaRPr lang="zh-CN" altLang="zh-CN" sz="1200" smtClean="0"/>
          </a:p>
          <a:p>
            <a:r>
              <a:rPr lang="en-US" altLang="zh-CN" sz="1200" smtClean="0"/>
              <a:t>			System.out.println(e.getMessage());</a:t>
            </a:r>
          </a:p>
          <a:p>
            <a:r>
              <a:rPr lang="en-US" altLang="zh-CN" sz="1200" smtClean="0"/>
              <a:t>		} finally {</a:t>
            </a:r>
            <a:endParaRPr lang="zh-CN" altLang="zh-CN" sz="1200" smtClean="0"/>
          </a:p>
          <a:p>
            <a:r>
              <a:rPr lang="en-US" altLang="zh-CN" sz="1200" smtClean="0"/>
              <a:t>			</a:t>
            </a:r>
            <a:r>
              <a:rPr lang="en-US" altLang="zh-CN" sz="1200" smtClean="0">
                <a:solidFill>
                  <a:srgbClr val="FF0000"/>
                </a:solidFill>
              </a:rPr>
              <a:t>try {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>
                <a:solidFill>
                  <a:srgbClr val="FF0000"/>
                </a:solidFill>
              </a:rPr>
              <a:t>				fin.close();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>
                <a:solidFill>
                  <a:srgbClr val="FF0000"/>
                </a:solidFill>
              </a:rPr>
              <a:t>			} catch (Exception e) {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>
                <a:solidFill>
                  <a:srgbClr val="FF0000"/>
                </a:solidFill>
              </a:rPr>
              <a:t>				System.out.println(e.getMessage());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>
                <a:solidFill>
                  <a:srgbClr val="FF0000"/>
                </a:solidFill>
              </a:rPr>
              <a:t>			}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/>
              <a:t>		}</a:t>
            </a:r>
            <a:endParaRPr lang="zh-CN" altLang="zh-CN" sz="1200" smtClean="0"/>
          </a:p>
          <a:p>
            <a:r>
              <a:rPr lang="en-US" altLang="zh-CN" sz="1200" smtClean="0"/>
              <a:t>		System.out.println();</a:t>
            </a:r>
            <a:endParaRPr lang="zh-CN" altLang="zh-CN" sz="1200" smtClean="0"/>
          </a:p>
          <a:p>
            <a:r>
              <a:rPr lang="en-US" altLang="zh-CN" sz="1200" smtClean="0"/>
              <a:t>	}</a:t>
            </a:r>
            <a:endParaRPr lang="zh-CN" altLang="en-US" sz="1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AF5FB6-10C8-4AC7-894D-CD21AC68C1C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 summary, stream input/output operations generally involve three steps:</a:t>
            </a:r>
            <a:endParaRPr lang="zh-CN" altLang="zh-CN" smtClean="0"/>
          </a:p>
          <a:p>
            <a:pPr lvl="1"/>
            <a:r>
              <a:rPr lang="en-US" altLang="zh-CN" smtClean="0"/>
              <a:t>Open a stream associated with a physical device (e.g., file, network, console/keyboard), by constructing an appropriate input/output stream instance.</a:t>
            </a:r>
            <a:endParaRPr lang="zh-CN" altLang="zh-CN" smtClean="0"/>
          </a:p>
          <a:p>
            <a:pPr lvl="1"/>
            <a:r>
              <a:rPr lang="en-US" altLang="zh-CN" smtClean="0"/>
              <a:t>Read from the opened input stream until "end-of-stream" is encountered, or write to the opened output stream.</a:t>
            </a:r>
            <a:endParaRPr lang="zh-CN" altLang="zh-CN" smtClean="0"/>
          </a:p>
          <a:p>
            <a:pPr lvl="1"/>
            <a:r>
              <a:rPr lang="en-US" altLang="zh-CN" smtClean="0"/>
              <a:t>Close the stream.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Byte Streams</a:t>
            </a:r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EDD98-045C-40BD-86C8-9BB3556EBC4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Reduce the total time needed to read a great deal of data by minimizing the number of separate read/write operations that are necessary.</a:t>
            </a:r>
            <a:r>
              <a:rPr lang="zh-CN" altLang="en-US" smtClean="0"/>
              <a:t>用于减少读写次数，提高读写效率，是一种过滤器流</a:t>
            </a:r>
            <a:endParaRPr lang="en-US" altLang="zh-CN" smtClean="0"/>
          </a:p>
          <a:p>
            <a:r>
              <a:rPr lang="en-US" altLang="zh-CN" smtClean="0"/>
              <a:t>Buffered byte streams use the </a:t>
            </a:r>
          </a:p>
          <a:p>
            <a:pPr lvl="1"/>
            <a:r>
              <a:rPr lang="en-US" altLang="zh-CN" smtClean="0"/>
              <a:t>BufferedInputStream </a:t>
            </a:r>
          </a:p>
          <a:p>
            <a:pPr lvl="1"/>
            <a:r>
              <a:rPr lang="en-US" altLang="zh-CN" smtClean="0"/>
              <a:t>BufferedOutputStream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Buffered Byte Streams </a:t>
            </a:r>
            <a:r>
              <a:rPr lang="zh-CN" altLang="en-US" smtClean="0"/>
              <a:t>缓存字节流</a:t>
            </a: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F27ED4-EAD0-4DC3-865B-CE0E906329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file name</a:t>
            </a:r>
            <a:r>
              <a:rPr lang="zh-CN" altLang="en-US" b="1" dirty="0" smtClean="0">
                <a:solidFill>
                  <a:srgbClr val="FF0000"/>
                </a:solidFill>
              </a:rPr>
              <a:t>文件名</a:t>
            </a:r>
            <a:r>
              <a:rPr lang="en-US" altLang="zh-CN" dirty="0" smtClean="0"/>
              <a:t> is an identifier that uniquely identifies a computer file stored in a file system. </a:t>
            </a:r>
          </a:p>
          <a:p>
            <a:pPr>
              <a:defRPr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file name extension</a:t>
            </a:r>
            <a:r>
              <a:rPr lang="zh-CN" altLang="en-US" b="1" dirty="0" smtClean="0">
                <a:solidFill>
                  <a:srgbClr val="FF0000"/>
                </a:solidFill>
              </a:rPr>
              <a:t>扩展名</a:t>
            </a:r>
            <a:r>
              <a:rPr lang="en-US" altLang="zh-CN" dirty="0" smtClean="0"/>
              <a:t> consists of one or more characters following the last period in the file name. </a:t>
            </a:r>
          </a:p>
          <a:p>
            <a:pPr>
              <a:defRPr/>
            </a:pPr>
            <a:r>
              <a:rPr lang="en-US" altLang="zh-CN" dirty="0" smtClean="0"/>
              <a:t>The period divides the file name into two parts: a base name and an extension or suffix. </a:t>
            </a:r>
          </a:p>
          <a:p>
            <a:pPr>
              <a:defRPr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path</a:t>
            </a:r>
            <a:r>
              <a:rPr lang="zh-CN" altLang="en-US" b="1" dirty="0" smtClean="0">
                <a:solidFill>
                  <a:srgbClr val="FF0000"/>
                </a:solidFill>
              </a:rPr>
              <a:t>路径</a:t>
            </a:r>
            <a:r>
              <a:rPr lang="en-US" altLang="zh-CN" dirty="0" smtClean="0"/>
              <a:t> is the sequence of the folder names to reach a file or a folder in a tree-like file system.. </a:t>
            </a:r>
            <a:endParaRPr lang="zh-CN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/>
              <a:t>7.1 Manipulating Disk Files and Folders</a:t>
            </a:r>
            <a:endParaRPr lang="zh-CN" altLang="en-US" sz="28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D89C80-A2F8-4BB3-8250-8B389765017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6813" y="5885518"/>
            <a:ext cx="7840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C:\Program Files\Java\</a:t>
            </a:r>
            <a:r>
              <a:rPr lang="en-US" altLang="zh-CN" sz="2800" dirty="0" err="1">
                <a:solidFill>
                  <a:srgbClr val="FF0000"/>
                </a:solidFill>
              </a:rPr>
              <a:t>jdk</a:t>
            </a:r>
            <a:r>
              <a:rPr lang="en-US" altLang="zh-CN" sz="2800" dirty="0">
                <a:solidFill>
                  <a:srgbClr val="FF0000"/>
                </a:solidFill>
              </a:rPr>
              <a:t>\bin\</a:t>
            </a:r>
            <a:r>
              <a:rPr lang="en-US" altLang="zh-CN" sz="2800" dirty="0">
                <a:solidFill>
                  <a:srgbClr val="00B050"/>
                </a:solidFill>
              </a:rPr>
              <a:t>javac</a:t>
            </a:r>
            <a:r>
              <a:rPr lang="en-US" altLang="zh-CN" sz="2800" dirty="0"/>
              <a:t>.</a:t>
            </a:r>
            <a:r>
              <a:rPr lang="en-US" altLang="zh-CN" sz="2800" dirty="0">
                <a:solidFill>
                  <a:srgbClr val="0070C0"/>
                </a:solidFill>
              </a:rPr>
              <a:t>exe</a:t>
            </a:r>
            <a:endParaRPr lang="zh-CN" altLang="zh-CN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Note that when data is directed to a buffered stream, it is not output to its destination until the stream closes or the flush() method is called.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Byte Streams</a:t>
            </a: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9179E-F3A3-4D70-B83A-69DBF3A8677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923925"/>
            <a:ext cx="8229600" cy="5934075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dirty="0" smtClean="0"/>
              <a:t>import java.io.*;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FileCopyBufferedStream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   public static void main(String[] args)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String </a:t>
            </a:r>
            <a:r>
              <a:rPr lang="en-US" altLang="zh-CN" dirty="0" err="1" smtClean="0"/>
              <a:t>inFilePath</a:t>
            </a:r>
            <a:r>
              <a:rPr lang="en-US" altLang="zh-CN" dirty="0" smtClean="0"/>
              <a:t> = "in.jpg";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String </a:t>
            </a:r>
            <a:r>
              <a:rPr lang="en-US" altLang="zh-CN" dirty="0" err="1" smtClean="0"/>
              <a:t>outFilePath</a:t>
            </a:r>
            <a:r>
              <a:rPr lang="en-US" altLang="zh-CN" dirty="0" smtClean="0"/>
              <a:t> = "out.jpg";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</a:t>
            </a:r>
            <a:r>
              <a:rPr lang="en-US" altLang="zh-CN" dirty="0" err="1" smtClean="0"/>
              <a:t>BufferedInputStream</a:t>
            </a:r>
            <a:r>
              <a:rPr lang="en-US" altLang="zh-CN" dirty="0" smtClean="0"/>
              <a:t> in = null;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</a:t>
            </a:r>
            <a:r>
              <a:rPr lang="en-US" altLang="zh-CN" dirty="0" err="1" smtClean="0"/>
              <a:t>BufferedOutputStream</a:t>
            </a:r>
            <a:r>
              <a:rPr lang="en-US" altLang="zh-CN" dirty="0" smtClean="0"/>
              <a:t> out = null;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long </a:t>
            </a:r>
            <a:r>
              <a:rPr lang="en-US" altLang="zh-CN" dirty="0" err="1" smtClean="0"/>
              <a:t>startTime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elapsedTime</a:t>
            </a:r>
            <a:r>
              <a:rPr lang="en-US" altLang="zh-CN" dirty="0" smtClean="0"/>
              <a:t>;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File fin = new File(</a:t>
            </a:r>
            <a:r>
              <a:rPr lang="en-US" altLang="zh-CN" dirty="0" err="1" smtClean="0"/>
              <a:t>inFilePath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System.out.println("File size is " + </a:t>
            </a:r>
            <a:r>
              <a:rPr lang="en-US" altLang="zh-CN" dirty="0" err="1" smtClean="0"/>
              <a:t>fin.length</a:t>
            </a:r>
            <a:r>
              <a:rPr lang="en-US" altLang="zh-CN" dirty="0" smtClean="0"/>
              <a:t>() + " bytes");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try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in = new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BufferedInputStream</a:t>
            </a:r>
            <a:r>
              <a:rPr lang="en-US" altLang="zh-CN" dirty="0" smtClean="0">
                <a:solidFill>
                  <a:srgbClr val="FF0000"/>
                </a:solidFill>
              </a:rPr>
              <a:t>(new </a:t>
            </a:r>
            <a:r>
              <a:rPr lang="en-US" altLang="zh-CN" dirty="0" err="1" smtClean="0">
                <a:solidFill>
                  <a:srgbClr val="FF0000"/>
                </a:solidFill>
              </a:rPr>
              <a:t>FileInputStream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inFilePath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out = new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BufferedOutputStream</a:t>
            </a:r>
            <a:r>
              <a:rPr lang="en-US" altLang="zh-CN" dirty="0" smtClean="0">
                <a:solidFill>
                  <a:srgbClr val="FF0000"/>
                </a:solidFill>
              </a:rPr>
              <a:t>(new </a:t>
            </a:r>
            <a:r>
              <a:rPr lang="en-US" altLang="zh-CN" dirty="0" err="1" smtClean="0">
                <a:solidFill>
                  <a:srgbClr val="FF0000"/>
                </a:solidFill>
              </a:rPr>
              <a:t>FileOutputStream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outFilePath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</a:t>
            </a:r>
            <a:r>
              <a:rPr lang="en-US" altLang="zh-CN" dirty="0" err="1" smtClean="0"/>
              <a:t>startTime</a:t>
            </a:r>
            <a:r>
              <a:rPr lang="en-US" altLang="zh-CN" dirty="0" smtClean="0"/>
              <a:t> = System.nanoTime();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int b;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while ((b = </a:t>
            </a:r>
            <a:r>
              <a:rPr lang="en-US" altLang="zh-CN" dirty="0" err="1" smtClean="0"/>
              <a:t>in.read</a:t>
            </a:r>
            <a:r>
              <a:rPr lang="en-US" altLang="zh-CN" dirty="0" smtClean="0"/>
              <a:t>()) != -1) {  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  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(b);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         </a:t>
            </a:r>
            <a:r>
              <a:rPr lang="en-US" altLang="zh-CN" dirty="0" err="1" smtClean="0"/>
              <a:t>elapsedTime</a:t>
            </a:r>
            <a:r>
              <a:rPr lang="en-US" altLang="zh-CN" dirty="0" smtClean="0"/>
              <a:t> = System.nanoTime() - </a:t>
            </a:r>
            <a:r>
              <a:rPr lang="en-US" altLang="zh-CN" dirty="0" err="1" smtClean="0"/>
              <a:t>startTime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Buffered Byte Streams</a:t>
            </a:r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60FB14-4737-4193-BE2D-E9E6173A3C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700" smtClean="0"/>
              <a:t>		         System.out.println("Elapsed Time is " + (elapsedTime / 1000000.0) + " msec");</a:t>
            </a:r>
            <a:endParaRPr lang="zh-CN" altLang="zh-CN" sz="1700" smtClean="0"/>
          </a:p>
          <a:p>
            <a:r>
              <a:rPr lang="en-US" altLang="zh-CN" sz="1700" smtClean="0"/>
              <a:t>		      } catch (IOException e) {</a:t>
            </a:r>
            <a:endParaRPr lang="zh-CN" altLang="zh-CN" sz="1700" smtClean="0"/>
          </a:p>
          <a:p>
            <a:r>
              <a:rPr lang="en-US" altLang="zh-CN" sz="1700" smtClean="0"/>
              <a:t>		         e.getMessage();</a:t>
            </a:r>
            <a:endParaRPr lang="zh-CN" altLang="zh-CN" sz="1700" smtClean="0"/>
          </a:p>
          <a:p>
            <a:r>
              <a:rPr lang="en-US" altLang="zh-CN" sz="1700" smtClean="0"/>
              <a:t>		      } finally {</a:t>
            </a:r>
            <a:endParaRPr lang="zh-CN" altLang="zh-CN" sz="1700" smtClean="0"/>
          </a:p>
          <a:p>
            <a:r>
              <a:rPr lang="en-US" altLang="zh-CN" sz="1700" smtClean="0"/>
              <a:t>		         try {</a:t>
            </a:r>
            <a:endParaRPr lang="zh-CN" altLang="zh-CN" sz="1700" smtClean="0"/>
          </a:p>
          <a:p>
            <a:r>
              <a:rPr lang="en-US" altLang="zh-CN" sz="1700" smtClean="0"/>
              <a:t>		            if (in != null) in.close();</a:t>
            </a:r>
            <a:endParaRPr lang="zh-CN" altLang="zh-CN" sz="1700" smtClean="0"/>
          </a:p>
          <a:p>
            <a:r>
              <a:rPr lang="en-US" altLang="zh-CN" sz="1700" smtClean="0"/>
              <a:t>		            if (out != null) out.close();</a:t>
            </a:r>
            <a:endParaRPr lang="zh-CN" altLang="zh-CN" sz="1700" smtClean="0"/>
          </a:p>
          <a:p>
            <a:r>
              <a:rPr lang="en-US" altLang="zh-CN" sz="1700" smtClean="0"/>
              <a:t>		         } catch (IOException e) { e. getMessage(); }</a:t>
            </a:r>
            <a:endParaRPr lang="zh-CN" altLang="zh-CN" sz="1700" smtClean="0"/>
          </a:p>
          <a:p>
            <a:r>
              <a:rPr lang="en-US" altLang="zh-CN" sz="1700" smtClean="0"/>
              <a:t>		      }</a:t>
            </a:r>
            <a:endParaRPr lang="zh-CN" altLang="zh-CN" sz="1700" smtClean="0"/>
          </a:p>
          <a:p>
            <a:r>
              <a:rPr lang="en-US" altLang="zh-CN" sz="1700" smtClean="0"/>
              <a:t>	   }</a:t>
            </a:r>
            <a:endParaRPr lang="zh-CN" altLang="zh-CN" sz="1700" smtClean="0"/>
          </a:p>
          <a:p>
            <a:r>
              <a:rPr lang="en-US" altLang="zh-CN" sz="1700" smtClean="0"/>
              <a:t>}</a:t>
            </a:r>
            <a:endParaRPr lang="zh-CN" altLang="zh-CN" sz="1700" smtClean="0"/>
          </a:p>
          <a:p>
            <a:endParaRPr lang="en-US" altLang="zh-CN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Byte Streams</a:t>
            </a: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E5AAB9-4B2B-408B-837E-30BB481619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27200" y="53689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 size is 181933 bytes</a:t>
            </a:r>
          </a:p>
          <a:p>
            <a:r>
              <a:rPr lang="en-US" altLang="zh-CN"/>
              <a:t>Elapsed Time is 17.937184 msec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ffectLst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FileInputStream in = </a:t>
            </a:r>
            <a:r>
              <a:rPr lang="en-US" altLang="zh-CN" b="1" smtClean="0"/>
              <a:t>null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FileOutputStream out = </a:t>
            </a:r>
            <a:r>
              <a:rPr lang="en-US" altLang="zh-CN" b="1" smtClean="0"/>
              <a:t>null</a:t>
            </a:r>
            <a:r>
              <a:rPr lang="en-US" altLang="zh-CN" smtClean="0"/>
              <a:t>;</a:t>
            </a:r>
          </a:p>
          <a:p>
            <a:endParaRPr lang="zh-CN" altLang="en-US" smtClean="0"/>
          </a:p>
          <a:p>
            <a:r>
              <a:rPr lang="en-US" altLang="zh-CN" smtClean="0"/>
              <a:t>in = </a:t>
            </a:r>
            <a:r>
              <a:rPr lang="en-US" altLang="zh-CN" b="1" smtClean="0"/>
              <a:t>new</a:t>
            </a:r>
            <a:r>
              <a:rPr lang="en-US" altLang="zh-CN" smtClean="0"/>
              <a:t> FileInputStream(inFilePath);</a:t>
            </a:r>
          </a:p>
          <a:p>
            <a:r>
              <a:rPr lang="en-US" altLang="zh-CN" smtClean="0"/>
              <a:t>out = </a:t>
            </a:r>
            <a:r>
              <a:rPr lang="en-US" altLang="zh-CN" b="1" smtClean="0"/>
              <a:t>new</a:t>
            </a:r>
            <a:r>
              <a:rPr lang="en-US" altLang="zh-CN" smtClean="0"/>
              <a:t> FileOutputStream(outFilePath);</a:t>
            </a:r>
            <a:endParaRPr lang="zh-CN" altLang="en-US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311400" y="43910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 size is 181933 bytes</a:t>
            </a:r>
          </a:p>
          <a:p>
            <a:r>
              <a:rPr lang="en-US" altLang="zh-CN"/>
              <a:t>Elapsed Time is 519.465449 msec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If you need to work with data that isn’t represented as bytes or characters, you can use data input and data output streams.</a:t>
            </a:r>
          </a:p>
          <a:p>
            <a:pPr>
              <a:defRPr/>
            </a:pPr>
            <a:r>
              <a:rPr lang="en-US" altLang="zh-CN" dirty="0" smtClean="0"/>
              <a:t>These streams filter an existing byte stream so that each of the following primitive types can be read or written directly from the stream: boolean, byte, double, float, int, long, and short.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DataInputStream encapsulates InputStream again in order to provide the ability to read data of various types from the byte-stream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r>
              <a:rPr lang="zh-CN" altLang="en-US" dirty="0" smtClean="0"/>
              <a:t>基本数据类型流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AEECC8-DAB8-4F3D-A17A-6432E44897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844675"/>
            <a:ext cx="797718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B7D533-5056-4EEC-8E84-9C286549017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OutputStream only has methods for outputting bytes, DataOutputStream has methods </a:t>
            </a:r>
            <a:r>
              <a:rPr lang="en-US" altLang="zh-CN" smtClean="0">
                <a:solidFill>
                  <a:srgbClr val="FF0000"/>
                </a:solidFill>
              </a:rPr>
              <a:t>writeDouble(double x) </a:t>
            </a:r>
            <a:r>
              <a:rPr lang="en-US" altLang="zh-CN" smtClean="0"/>
              <a:t>for outputting values of type double, </a:t>
            </a:r>
            <a:r>
              <a:rPr lang="en-US" altLang="zh-CN" smtClean="0">
                <a:solidFill>
                  <a:srgbClr val="FF0000"/>
                </a:solidFill>
              </a:rPr>
              <a:t>writeInt(int x)</a:t>
            </a:r>
            <a:r>
              <a:rPr lang="en-US" altLang="zh-CN" smtClean="0"/>
              <a:t> for outputting values of type int, and so on.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E7A6B-BE55-4475-8D1C-DE4D70627E3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Both </a:t>
            </a:r>
            <a:r>
              <a:rPr lang="en-US" altLang="zh-CN" smtClean="0">
                <a:solidFill>
                  <a:srgbClr val="FF0000"/>
                </a:solidFill>
              </a:rPr>
              <a:t>DataInputStream</a:t>
            </a:r>
            <a:r>
              <a:rPr lang="en-US" altLang="zh-CN" smtClean="0"/>
              <a:t> and  </a:t>
            </a:r>
            <a:r>
              <a:rPr lang="en-US" altLang="zh-CN" smtClean="0">
                <a:solidFill>
                  <a:srgbClr val="FF0000"/>
                </a:solidFill>
              </a:rPr>
              <a:t>DataOutputStream</a:t>
            </a:r>
            <a:r>
              <a:rPr lang="en-US" altLang="zh-CN" smtClean="0"/>
              <a:t> are filtered streams. </a:t>
            </a:r>
          </a:p>
          <a:p>
            <a:r>
              <a:rPr lang="en-US" altLang="zh-CN" smtClean="0"/>
              <a:t>A data input stream is created with the DataInputStream(InputStream) constructor. </a:t>
            </a:r>
          </a:p>
          <a:p>
            <a:r>
              <a:rPr lang="en-US" altLang="zh-CN" smtClean="0"/>
              <a:t>The argument should be an existing input stream such as a buffered input stream or a file input stream. </a:t>
            </a:r>
          </a:p>
          <a:p>
            <a:r>
              <a:rPr lang="en-US" altLang="zh-CN" smtClean="0"/>
              <a:t>A data output stream requires the DataOutputStream(OutputStream) constructor, which indicates the associated output stream.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608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160781-97A2-41CE-917D-5756C07754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readBoolean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writeBoolean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readByte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writeByte</a:t>
            </a:r>
            <a:r>
              <a:rPr lang="en-US" altLang="zh-CN" dirty="0" smtClean="0"/>
              <a:t>(integer)</a:t>
            </a:r>
            <a:endParaRPr lang="zh-CN" altLang="zh-CN" dirty="0" smtClean="0"/>
          </a:p>
          <a:p>
            <a:r>
              <a:rPr lang="en-US" altLang="zh-CN" dirty="0" err="1" smtClean="0"/>
              <a:t>readDouble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writeDouble</a:t>
            </a:r>
            <a:r>
              <a:rPr lang="en-US" altLang="zh-CN" dirty="0" smtClean="0"/>
              <a:t>(double)</a:t>
            </a:r>
            <a:endParaRPr lang="zh-CN" altLang="zh-CN" dirty="0" smtClean="0"/>
          </a:p>
          <a:p>
            <a:r>
              <a:rPr lang="en-US" altLang="zh-CN" dirty="0" err="1" smtClean="0"/>
              <a:t>readFloat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writeFloat</a:t>
            </a:r>
            <a:r>
              <a:rPr lang="en-US" altLang="zh-CN" dirty="0" smtClean="0"/>
              <a:t>(float)</a:t>
            </a:r>
            <a:endParaRPr lang="zh-CN" altLang="zh-CN" dirty="0" smtClean="0"/>
          </a:p>
          <a:p>
            <a:r>
              <a:rPr lang="en-US" altLang="zh-CN" dirty="0" err="1" smtClean="0"/>
              <a:t>readInt</a:t>
            </a:r>
            <a:r>
              <a:rPr lang="en-US" altLang="zh-CN" dirty="0" smtClean="0"/>
              <a:t>()	 	 </a:t>
            </a:r>
            <a:r>
              <a:rPr lang="en-US" altLang="zh-CN" dirty="0" err="1" smtClean="0"/>
              <a:t>writeInt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readLong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writeLong</a:t>
            </a:r>
            <a:r>
              <a:rPr lang="en-US" altLang="zh-CN" dirty="0" smtClean="0"/>
              <a:t>(long)</a:t>
            </a:r>
            <a:endParaRPr lang="zh-CN" altLang="zh-CN" dirty="0" smtClean="0"/>
          </a:p>
          <a:p>
            <a:r>
              <a:rPr lang="en-US" altLang="zh-CN" dirty="0" err="1" smtClean="0"/>
              <a:t>readShort</a:t>
            </a:r>
            <a:r>
              <a:rPr lang="en-US" altLang="zh-CN" dirty="0" smtClean="0"/>
              <a:t>()	 </a:t>
            </a:r>
            <a:r>
              <a:rPr lang="en-US" altLang="zh-CN" dirty="0" err="1" smtClean="0"/>
              <a:t>writeShort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FDC238-5BF1-4F0D-B794-CF0CF710037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400" dirty="0" smtClean="0"/>
              <a:t>import java.io.*;</a:t>
            </a:r>
            <a:endParaRPr lang="zh-CN" altLang="zh-CN" sz="1400" dirty="0" smtClean="0"/>
          </a:p>
          <a:p>
            <a:r>
              <a:rPr lang="en-US" altLang="zh-CN" sz="1400" dirty="0" smtClean="0"/>
              <a:t> public class </a:t>
            </a:r>
            <a:r>
              <a:rPr lang="en-US" altLang="zh-CN" sz="1400" dirty="0" err="1" smtClean="0"/>
              <a:t>DataOutputStreamTest</a:t>
            </a:r>
            <a:r>
              <a:rPr lang="en-US" altLang="zh-CN" sz="1400" dirty="0" smtClean="0"/>
              <a:t> {</a:t>
            </a:r>
            <a:endParaRPr lang="zh-CN" altLang="zh-CN" sz="1400" dirty="0" smtClean="0"/>
          </a:p>
          <a:p>
            <a:r>
              <a:rPr lang="en-US" altLang="zh-CN" sz="1400" dirty="0" smtClean="0"/>
              <a:t> 	public static void main(String[]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) {</a:t>
            </a:r>
            <a:endParaRPr lang="zh-CN" altLang="zh-CN" sz="1400" dirty="0" smtClean="0"/>
          </a:p>
          <a:p>
            <a:r>
              <a:rPr lang="en-US" altLang="zh-CN" sz="1400" dirty="0" smtClean="0"/>
              <a:t>		String </a:t>
            </a:r>
            <a:r>
              <a:rPr lang="en-US" altLang="zh-CN" sz="1400" dirty="0" err="1" smtClean="0"/>
              <a:t>filePath</a:t>
            </a:r>
            <a:r>
              <a:rPr lang="en-US" altLang="zh-CN" sz="1400" dirty="0" smtClean="0"/>
              <a:t> = "</a:t>
            </a:r>
            <a:r>
              <a:rPr lang="en-US" altLang="zh-CN" sz="1400" dirty="0" err="1" smtClean="0"/>
              <a:t>cars.lst</a:t>
            </a:r>
            <a:r>
              <a:rPr lang="en-US" altLang="zh-CN" sz="1400" dirty="0" smtClean="0"/>
              <a:t>";</a:t>
            </a:r>
            <a:endParaRPr lang="zh-CN" altLang="zh-CN" sz="1400" dirty="0" smtClean="0"/>
          </a:p>
          <a:p>
            <a:r>
              <a:rPr lang="en-US" altLang="zh-CN" sz="1400" dirty="0" smtClean="0"/>
              <a:t>		Car[] cars = { new Car("A", 18, 5.5, 2.1), new Car("B", 20, 6.5, 2.0), new Car("C", 17, 7.5, 2.7) };</a:t>
            </a:r>
            <a:endParaRPr lang="zh-CN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DataOutputStream</a:t>
            </a:r>
            <a:r>
              <a:rPr lang="en-US" altLang="zh-CN" sz="1400" dirty="0" smtClean="0"/>
              <a:t> dos = null;</a:t>
            </a:r>
            <a:endParaRPr lang="zh-CN" altLang="zh-CN" sz="1400" dirty="0" smtClean="0"/>
          </a:p>
          <a:p>
            <a:r>
              <a:rPr lang="en-US" altLang="zh-CN" sz="1400" dirty="0" smtClean="0"/>
              <a:t> 		try {</a:t>
            </a:r>
            <a:endParaRPr lang="zh-CN" altLang="zh-CN" sz="1400" dirty="0" smtClean="0"/>
          </a:p>
          <a:p>
            <a:r>
              <a:rPr lang="en-US" altLang="zh-CN" sz="1400" dirty="0" smtClean="0"/>
              <a:t>			dos =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new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DataOutputStream</a:t>
            </a:r>
            <a:r>
              <a:rPr lang="en-US" altLang="zh-CN" sz="1400" dirty="0" smtClean="0">
                <a:solidFill>
                  <a:srgbClr val="FF0000"/>
                </a:solidFill>
              </a:rPr>
              <a:t>(new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FileOutputStream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filePath</a:t>
            </a:r>
            <a:r>
              <a:rPr lang="en-US" altLang="zh-CN" sz="1400" dirty="0" smtClean="0">
                <a:solidFill>
                  <a:srgbClr val="FF0000"/>
                </a:solidFill>
              </a:rPr>
              <a:t>));</a:t>
            </a:r>
            <a:endParaRPr lang="zh-CN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			for (Car t: cars) {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dos.writeChar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t.getName</a:t>
            </a:r>
            <a:r>
              <a:rPr lang="en-US" altLang="zh-CN" sz="1400" dirty="0" smtClean="0"/>
              <a:t>());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dos.writeChar</a:t>
            </a:r>
            <a:r>
              <a:rPr lang="en-US" altLang="zh-CN" sz="1400" dirty="0" smtClean="0"/>
              <a:t>('\t');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dos.writeInt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t.getWeight</a:t>
            </a:r>
            <a:r>
              <a:rPr lang="en-US" altLang="zh-CN" sz="1400" dirty="0" smtClean="0"/>
              <a:t>());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dos.writeChar</a:t>
            </a:r>
            <a:r>
              <a:rPr lang="en-US" altLang="zh-CN" sz="1400" dirty="0" smtClean="0"/>
              <a:t>('\t');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dos.writeDouble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t.getWidth</a:t>
            </a:r>
            <a:r>
              <a:rPr lang="en-US" altLang="zh-CN" sz="1400" dirty="0" smtClean="0"/>
              <a:t>());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dos.writeChar</a:t>
            </a:r>
            <a:r>
              <a:rPr lang="en-US" altLang="zh-CN" sz="1400" dirty="0" smtClean="0"/>
              <a:t>('\t');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dos.writeDouble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t.getHight</a:t>
            </a:r>
            <a:r>
              <a:rPr lang="en-US" altLang="zh-CN" sz="1400" dirty="0" smtClean="0"/>
              <a:t>());</a:t>
            </a:r>
            <a:endParaRPr lang="zh-CN" altLang="zh-CN" sz="1400" dirty="0" smtClean="0"/>
          </a:p>
          <a:p>
            <a:r>
              <a:rPr lang="en-US" altLang="zh-CN" sz="1400" dirty="0" smtClean="0"/>
              <a:t>				</a:t>
            </a:r>
            <a:r>
              <a:rPr lang="en-US" altLang="zh-CN" sz="1400" dirty="0" err="1" smtClean="0"/>
              <a:t>dos.writeChar</a:t>
            </a:r>
            <a:r>
              <a:rPr lang="en-US" altLang="zh-CN" sz="1400" dirty="0" smtClean="0"/>
              <a:t>('\n');</a:t>
            </a:r>
            <a:endParaRPr lang="zh-CN" altLang="zh-CN" sz="1400" dirty="0" smtClean="0"/>
          </a:p>
          <a:p>
            <a:r>
              <a:rPr lang="en-US" altLang="zh-CN" sz="1400" dirty="0" smtClean="0"/>
              <a:t>			}</a:t>
            </a:r>
            <a:endParaRPr lang="zh-CN" altLang="zh-CN" sz="1400" dirty="0" smtClean="0"/>
          </a:p>
          <a:p>
            <a:endParaRPr lang="zh-CN" altLang="en-US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DF50C4-75A8-478A-985E-EA62F2C5C17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Below are some basic examples of different paths</a:t>
            </a:r>
          </a:p>
          <a:p>
            <a:pPr lvl="1"/>
            <a:r>
              <a:rPr lang="en-US" altLang="zh-CN" dirty="0" smtClean="0"/>
              <a:t>The javac.exe file in Windows may be: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C:\Program Files\Java\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\bin\javac.exe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In Linux the path may be: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/bin/javac.exe</a:t>
            </a:r>
            <a:endParaRPr lang="zh-CN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EA5F04-B599-4B64-9F5F-DB863CCEC0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/>
              <a:t>		} catch (IOException e) {</a:t>
            </a:r>
            <a:endParaRPr lang="zh-CN" altLang="zh-CN" sz="1400" smtClean="0"/>
          </a:p>
          <a:p>
            <a:r>
              <a:rPr lang="en-US" altLang="zh-CN" sz="1400" smtClean="0"/>
              <a:t>			e.getMessage();</a:t>
            </a:r>
            <a:endParaRPr lang="zh-CN" altLang="zh-CN" sz="1400" smtClean="0"/>
          </a:p>
          <a:p>
            <a:r>
              <a:rPr lang="en-US" altLang="zh-CN" sz="1400" smtClean="0"/>
              <a:t>		} finally {</a:t>
            </a:r>
            <a:endParaRPr lang="zh-CN" altLang="zh-CN" sz="1400" smtClean="0"/>
          </a:p>
          <a:p>
            <a:r>
              <a:rPr lang="en-US" altLang="zh-CN" sz="1400" smtClean="0"/>
              <a:t>			try {</a:t>
            </a:r>
            <a:endParaRPr lang="zh-CN" altLang="zh-CN" sz="1400" smtClean="0"/>
          </a:p>
          <a:p>
            <a:r>
              <a:rPr lang="en-US" altLang="zh-CN" sz="1400" smtClean="0"/>
              <a:t>				if (dos != null)</a:t>
            </a:r>
            <a:endParaRPr lang="zh-CN" altLang="zh-CN" sz="1400" smtClean="0"/>
          </a:p>
          <a:p>
            <a:r>
              <a:rPr lang="en-US" altLang="zh-CN" sz="1400" smtClean="0"/>
              <a:t>					dos.close();</a:t>
            </a:r>
            <a:endParaRPr lang="zh-CN" altLang="zh-CN" sz="1400" smtClean="0"/>
          </a:p>
          <a:p>
            <a:r>
              <a:rPr lang="en-US" altLang="zh-CN" sz="1400" smtClean="0"/>
              <a:t>			} catch (IOException e) {</a:t>
            </a:r>
            <a:endParaRPr lang="zh-CN" altLang="zh-CN" sz="1400" smtClean="0"/>
          </a:p>
          <a:p>
            <a:r>
              <a:rPr lang="en-US" altLang="zh-CN" sz="1400" smtClean="0"/>
              <a:t>				e.getMessage();</a:t>
            </a:r>
            <a:endParaRPr lang="zh-CN" altLang="zh-CN" sz="1400" smtClean="0"/>
          </a:p>
          <a:p>
            <a:r>
              <a:rPr lang="en-US" altLang="zh-CN" sz="1400" smtClean="0"/>
              <a:t>			}</a:t>
            </a:r>
            <a:endParaRPr lang="zh-CN" altLang="zh-CN" sz="1400" smtClean="0"/>
          </a:p>
          <a:p>
            <a:r>
              <a:rPr lang="en-US" altLang="zh-CN" sz="1400" smtClean="0"/>
              <a:t>		}</a:t>
            </a:r>
            <a:endParaRPr lang="zh-CN" altLang="zh-CN" sz="1400" smtClean="0"/>
          </a:p>
          <a:p>
            <a:r>
              <a:rPr lang="en-US" altLang="zh-CN" sz="1400" smtClean="0"/>
              <a:t>	}</a:t>
            </a:r>
            <a:endParaRPr lang="zh-CN" altLang="zh-CN" sz="1400" smtClean="0"/>
          </a:p>
          <a:p>
            <a:r>
              <a:rPr lang="en-US" altLang="zh-CN" sz="1400" smtClean="0"/>
              <a:t>}</a:t>
            </a:r>
            <a:endParaRPr lang="zh-CN" altLang="zh-CN" sz="1400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FF75D1-3D73-45AE-8A79-E2CD4A1397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	18	5.5	2.1</a:t>
            </a:r>
            <a:endParaRPr lang="zh-CN" altLang="zh-CN" smtClean="0"/>
          </a:p>
          <a:p>
            <a:r>
              <a:rPr lang="en-US" altLang="zh-CN" smtClean="0"/>
              <a:t>B	20	6.5	2.0</a:t>
            </a:r>
            <a:endParaRPr lang="zh-CN" altLang="zh-CN" smtClean="0"/>
          </a:p>
          <a:p>
            <a:r>
              <a:rPr lang="en-US" altLang="zh-CN" smtClean="0"/>
              <a:t>C	17	7.5	2.7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A117F7-1E2A-4DF8-B332-D1E642BA699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825" y="84455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dirty="0" smtClean="0"/>
              <a:t>class Car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public Car(String name, int weight, double width, double </a:t>
            </a:r>
            <a:r>
              <a:rPr lang="en-US" altLang="zh-CN" dirty="0" err="1" smtClean="0"/>
              <a:t>hight</a:t>
            </a:r>
            <a:r>
              <a:rPr lang="en-US" altLang="zh-CN" dirty="0" smtClean="0"/>
              <a:t>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super();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this.name = name;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this.weight</a:t>
            </a:r>
            <a:r>
              <a:rPr lang="en-US" altLang="zh-CN" dirty="0" smtClean="0"/>
              <a:t> = weight;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= width;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this.hight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hight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return name;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}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public int </a:t>
            </a:r>
            <a:r>
              <a:rPr lang="en-US" altLang="zh-CN" dirty="0" err="1" smtClean="0"/>
              <a:t>getWeight</a:t>
            </a:r>
            <a:r>
              <a:rPr lang="en-US" altLang="zh-CN" dirty="0" smtClean="0"/>
              <a:t>() {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	return weight;</a:t>
            </a:r>
            <a:endParaRPr lang="zh-CN" altLang="zh-CN" dirty="0" smtClean="0"/>
          </a:p>
          <a:p>
            <a:pPr>
              <a:defRPr/>
            </a:pPr>
            <a:r>
              <a:rPr lang="en-US" altLang="zh-CN" dirty="0" smtClean="0"/>
              <a:t>	}</a:t>
            </a:r>
            <a:endParaRPr lang="zh-CN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51204" name="内容占位符 3"/>
          <p:cNvSpPr>
            <a:spLocks noGrp="1"/>
          </p:cNvSpPr>
          <p:nvPr>
            <p:ph sz="half" idx="4294967295"/>
          </p:nvPr>
        </p:nvSpPr>
        <p:spPr>
          <a:xfrm>
            <a:off x="4373563" y="2578100"/>
            <a:ext cx="4038600" cy="4525963"/>
          </a:xfrm>
        </p:spPr>
        <p:txBody>
          <a:bodyPr/>
          <a:lstStyle/>
          <a:p>
            <a:r>
              <a:rPr lang="en-US" altLang="zh-CN" sz="1600" smtClean="0"/>
              <a:t>	public double getWidth() {</a:t>
            </a:r>
            <a:endParaRPr lang="zh-CN" altLang="zh-CN" sz="1600" smtClean="0"/>
          </a:p>
          <a:p>
            <a:r>
              <a:rPr lang="en-US" altLang="zh-CN" sz="1600" smtClean="0"/>
              <a:t>		return width;</a:t>
            </a:r>
            <a:endParaRPr lang="zh-CN" altLang="zh-CN" sz="1600" smtClean="0"/>
          </a:p>
          <a:p>
            <a:r>
              <a:rPr lang="en-US" altLang="zh-CN" sz="1600" smtClean="0"/>
              <a:t>	}</a:t>
            </a:r>
            <a:endParaRPr lang="zh-CN" altLang="zh-CN" sz="1600" smtClean="0"/>
          </a:p>
          <a:p>
            <a:r>
              <a:rPr lang="en-US" altLang="zh-CN" sz="1600" smtClean="0"/>
              <a:t> </a:t>
            </a:r>
            <a:endParaRPr lang="zh-CN" altLang="zh-CN" sz="1600" smtClean="0"/>
          </a:p>
          <a:p>
            <a:r>
              <a:rPr lang="en-US" altLang="zh-CN" sz="1600" smtClean="0"/>
              <a:t>	public double getHight() {</a:t>
            </a:r>
            <a:endParaRPr lang="zh-CN" altLang="zh-CN" sz="1600" smtClean="0"/>
          </a:p>
          <a:p>
            <a:r>
              <a:rPr lang="en-US" altLang="zh-CN" sz="1600" smtClean="0"/>
              <a:t>		return hight;</a:t>
            </a:r>
            <a:endParaRPr lang="zh-CN" altLang="zh-CN" sz="1600" smtClean="0"/>
          </a:p>
          <a:p>
            <a:r>
              <a:rPr lang="en-US" altLang="zh-CN" sz="1600" smtClean="0"/>
              <a:t>	}</a:t>
            </a:r>
            <a:endParaRPr lang="zh-CN" altLang="zh-CN" sz="1600" smtClean="0"/>
          </a:p>
          <a:p>
            <a:r>
              <a:rPr lang="en-US" altLang="zh-CN" sz="1600" smtClean="0"/>
              <a:t> </a:t>
            </a:r>
            <a:endParaRPr lang="zh-CN" altLang="zh-CN" sz="1600" smtClean="0"/>
          </a:p>
          <a:p>
            <a:r>
              <a:rPr lang="en-US" altLang="zh-CN" sz="1600" smtClean="0"/>
              <a:t>	private String name;</a:t>
            </a:r>
            <a:endParaRPr lang="zh-CN" altLang="zh-CN" sz="1600" smtClean="0"/>
          </a:p>
          <a:p>
            <a:r>
              <a:rPr lang="en-US" altLang="zh-CN" sz="1600" smtClean="0"/>
              <a:t>	private int weight;</a:t>
            </a:r>
            <a:endParaRPr lang="zh-CN" altLang="zh-CN" sz="1600" smtClean="0"/>
          </a:p>
          <a:p>
            <a:r>
              <a:rPr lang="en-US" altLang="zh-CN" sz="1600" smtClean="0"/>
              <a:t>	private double width, hight;</a:t>
            </a:r>
            <a:endParaRPr lang="zh-CN" altLang="zh-CN" sz="1600" smtClean="0"/>
          </a:p>
          <a:p>
            <a:r>
              <a:rPr lang="en-US" altLang="zh-CN" sz="1600" smtClean="0"/>
              <a:t>}</a:t>
            </a:r>
            <a:endParaRPr lang="zh-CN" altLang="zh-CN" sz="1600" smtClean="0"/>
          </a:p>
          <a:p>
            <a:endParaRPr lang="zh-CN" altLang="en-US" sz="1800" smtClean="0"/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BD6223-152C-431D-BC13-64B3BE58F7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322263" y="828675"/>
            <a:ext cx="8229600" cy="5715000"/>
          </a:xfrm>
        </p:spPr>
        <p:txBody>
          <a:bodyPr/>
          <a:lstStyle/>
          <a:p>
            <a:r>
              <a:rPr lang="en-US" altLang="zh-CN" sz="1600" dirty="0" smtClean="0"/>
              <a:t>import java.io.*;</a:t>
            </a:r>
            <a:endParaRPr lang="zh-CN" altLang="zh-CN" sz="1600" dirty="0" smtClean="0"/>
          </a:p>
          <a:p>
            <a:r>
              <a:rPr lang="en-US" altLang="zh-CN" sz="1600" dirty="0" smtClean="0"/>
              <a:t> public class </a:t>
            </a:r>
            <a:r>
              <a:rPr lang="en-US" altLang="zh-CN" sz="1600" dirty="0" err="1" smtClean="0"/>
              <a:t>DataInputStreamTest</a:t>
            </a:r>
            <a:r>
              <a:rPr lang="en-US" altLang="zh-CN" sz="1600" dirty="0" smtClean="0"/>
              <a:t> {</a:t>
            </a:r>
            <a:endParaRPr lang="zh-CN" altLang="zh-CN" sz="1600" dirty="0" smtClean="0"/>
          </a:p>
          <a:p>
            <a:r>
              <a:rPr lang="en-US" altLang="zh-CN" sz="1600" dirty="0" smtClean="0"/>
              <a:t> 	public static void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 {</a:t>
            </a:r>
            <a:endParaRPr lang="zh-CN" altLang="zh-CN" sz="1600" dirty="0" smtClean="0"/>
          </a:p>
          <a:p>
            <a:r>
              <a:rPr lang="en-US" altLang="zh-CN" sz="1600" dirty="0" smtClean="0"/>
              <a:t>		String </a:t>
            </a:r>
            <a:r>
              <a:rPr lang="en-US" altLang="zh-CN" sz="1600" dirty="0" err="1" smtClean="0"/>
              <a:t>filePath</a:t>
            </a:r>
            <a:r>
              <a:rPr lang="en-US" altLang="zh-CN" sz="1600" dirty="0" smtClean="0"/>
              <a:t> = "</a:t>
            </a:r>
            <a:r>
              <a:rPr lang="en-US" altLang="zh-CN" sz="1600" dirty="0" err="1" smtClean="0"/>
              <a:t>cars.lst</a:t>
            </a:r>
            <a:r>
              <a:rPr lang="en-US" altLang="zh-CN" sz="1600" dirty="0" smtClean="0"/>
              <a:t>";</a:t>
            </a:r>
            <a:endParaRPr lang="zh-CN" altLang="zh-CN" sz="1600" dirty="0" smtClean="0"/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DataInputStream</a:t>
            </a:r>
            <a:r>
              <a:rPr lang="en-US" altLang="zh-CN" sz="1600" dirty="0" smtClean="0"/>
              <a:t> dis = null;</a:t>
            </a:r>
            <a:endParaRPr lang="zh-CN" altLang="zh-CN" sz="1600" dirty="0" smtClean="0"/>
          </a:p>
          <a:p>
            <a:r>
              <a:rPr lang="en-US" altLang="zh-CN" sz="1600" dirty="0" smtClean="0"/>
              <a:t> 		try {</a:t>
            </a:r>
            <a:endParaRPr lang="zh-CN" altLang="zh-CN" sz="1600" dirty="0" smtClean="0"/>
          </a:p>
          <a:p>
            <a:r>
              <a:rPr lang="en-US" altLang="zh-CN" sz="1600" dirty="0" smtClean="0"/>
              <a:t>			dis =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new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DataInputStream</a:t>
            </a:r>
            <a:r>
              <a:rPr lang="en-US" altLang="zh-CN" sz="1600" dirty="0" smtClean="0">
                <a:solidFill>
                  <a:srgbClr val="FF0000"/>
                </a:solidFill>
              </a:rPr>
              <a:t>(new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FileInputStream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filePath</a:t>
            </a:r>
            <a:r>
              <a:rPr lang="en-US" altLang="zh-CN" sz="1600" dirty="0" smtClean="0">
                <a:solidFill>
                  <a:srgbClr val="FF0000"/>
                </a:solidFill>
              </a:rPr>
              <a:t>));</a:t>
            </a:r>
            <a:endParaRPr lang="zh-CN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			while (true) {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dis.readChar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dis.readChar</a:t>
            </a:r>
            <a:r>
              <a:rPr lang="en-US" altLang="zh-CN" sz="1600" dirty="0" smtClean="0"/>
              <a:t>());// '\t'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dis.readInt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dis.readChar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dis.readDouble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dis.readChar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dis.readDouble</a:t>
            </a:r>
            <a:r>
              <a:rPr lang="en-US" altLang="zh-CN" sz="1600" dirty="0" smtClean="0"/>
              <a:t>());</a:t>
            </a:r>
            <a:endParaRPr lang="zh-CN" altLang="zh-CN" sz="1600" dirty="0" smtClean="0"/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dis.readChar</a:t>
            </a:r>
            <a:r>
              <a:rPr lang="en-US" altLang="zh-CN" sz="1600" dirty="0" smtClean="0"/>
              <a:t>());// '\n'</a:t>
            </a:r>
            <a:endParaRPr lang="zh-CN" altLang="zh-CN" sz="1600" dirty="0" smtClean="0"/>
          </a:p>
          <a:p>
            <a:r>
              <a:rPr lang="en-US" altLang="zh-CN" sz="1600" dirty="0" smtClean="0"/>
              <a:t>			}</a:t>
            </a:r>
            <a:endParaRPr lang="zh-CN" altLang="zh-CN" sz="1600" dirty="0" smtClean="0"/>
          </a:p>
          <a:p>
            <a:endParaRPr lang="zh-CN" altLang="en-US" sz="1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04AEE2-391B-43D0-B226-DF738A8FF0C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576263" y="1143000"/>
            <a:ext cx="8229600" cy="4525963"/>
          </a:xfrm>
        </p:spPr>
        <p:txBody>
          <a:bodyPr/>
          <a:lstStyle/>
          <a:p>
            <a:r>
              <a:rPr lang="en-US" altLang="zh-CN" sz="1800" smtClean="0"/>
              <a:t>		} catch (EOFException e) {</a:t>
            </a:r>
            <a:endParaRPr lang="zh-CN" altLang="zh-CN" sz="1800" smtClean="0"/>
          </a:p>
          <a:p>
            <a:r>
              <a:rPr lang="en-US" altLang="zh-CN" sz="1800" smtClean="0"/>
              <a:t>			System.out.println("End of file.");</a:t>
            </a:r>
            <a:endParaRPr lang="zh-CN" altLang="zh-CN" sz="1800" smtClean="0"/>
          </a:p>
          <a:p>
            <a:r>
              <a:rPr lang="en-US" altLang="zh-CN" sz="1800" smtClean="0"/>
              <a:t>		} catch (IOException e) {</a:t>
            </a:r>
            <a:endParaRPr lang="zh-CN" altLang="zh-CN" sz="1800" smtClean="0"/>
          </a:p>
          <a:p>
            <a:r>
              <a:rPr lang="en-US" altLang="zh-CN" sz="1800" smtClean="0"/>
              <a:t>			System.out.println(e.getMessage());</a:t>
            </a:r>
            <a:endParaRPr lang="zh-CN" altLang="zh-CN" sz="1800" smtClean="0"/>
          </a:p>
          <a:p>
            <a:r>
              <a:rPr lang="en-US" altLang="zh-CN" sz="1800" smtClean="0"/>
              <a:t>		} finally {</a:t>
            </a:r>
            <a:endParaRPr lang="zh-CN" altLang="zh-CN" sz="1800" smtClean="0"/>
          </a:p>
          <a:p>
            <a:r>
              <a:rPr lang="en-US" altLang="zh-CN" sz="1800" smtClean="0"/>
              <a:t>			try {</a:t>
            </a:r>
            <a:endParaRPr lang="zh-CN" altLang="zh-CN" sz="1800" smtClean="0"/>
          </a:p>
          <a:p>
            <a:r>
              <a:rPr lang="en-US" altLang="zh-CN" sz="1800" smtClean="0"/>
              <a:t>				if (dis != null)</a:t>
            </a:r>
            <a:endParaRPr lang="zh-CN" altLang="zh-CN" sz="1800" smtClean="0"/>
          </a:p>
          <a:p>
            <a:r>
              <a:rPr lang="en-US" altLang="zh-CN" sz="1800" smtClean="0"/>
              <a:t>					dis.close();</a:t>
            </a:r>
            <a:endParaRPr lang="zh-CN" altLang="zh-CN" sz="1800" smtClean="0"/>
          </a:p>
          <a:p>
            <a:r>
              <a:rPr lang="en-US" altLang="zh-CN" sz="1800" smtClean="0"/>
              <a:t>			} catch (IOException e) {</a:t>
            </a:r>
            <a:endParaRPr lang="zh-CN" altLang="zh-CN" sz="1800" smtClean="0"/>
          </a:p>
          <a:p>
            <a:r>
              <a:rPr lang="en-US" altLang="zh-CN" sz="1800" smtClean="0"/>
              <a:t>				e.getMessage();</a:t>
            </a:r>
            <a:endParaRPr lang="zh-CN" altLang="zh-CN" sz="1800" smtClean="0"/>
          </a:p>
          <a:p>
            <a:r>
              <a:rPr lang="en-US" altLang="zh-CN" sz="1800" smtClean="0"/>
              <a:t>			}</a:t>
            </a:r>
            <a:endParaRPr lang="zh-CN" altLang="zh-CN" sz="1800" smtClean="0"/>
          </a:p>
          <a:p>
            <a:r>
              <a:rPr lang="en-US" altLang="zh-CN" sz="1800" smtClean="0"/>
              <a:t>		}</a:t>
            </a:r>
            <a:endParaRPr lang="zh-CN" altLang="zh-CN" sz="1800" smtClean="0"/>
          </a:p>
          <a:p>
            <a:r>
              <a:rPr lang="en-US" altLang="zh-CN" sz="1800" smtClean="0"/>
              <a:t>	}</a:t>
            </a:r>
            <a:endParaRPr lang="zh-CN" altLang="zh-CN" sz="1800" smtClean="0"/>
          </a:p>
          <a:p>
            <a:r>
              <a:rPr lang="en-US" altLang="zh-CN" sz="1800" smtClean="0"/>
              <a:t>}</a:t>
            </a:r>
            <a:endParaRPr lang="zh-CN" altLang="zh-CN" sz="1800" smtClean="0"/>
          </a:p>
          <a:p>
            <a:endParaRPr lang="zh-CN" altLang="en-US" sz="1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Data Streams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02A9A5-7FB8-4A70-A7C6-D3BF74781A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IO's Reader and Writer work much like the InputStream and OutputStream except that </a:t>
            </a:r>
            <a:r>
              <a:rPr lang="en-US" altLang="zh-CN" smtClean="0">
                <a:solidFill>
                  <a:srgbClr val="FF0000"/>
                </a:solidFill>
              </a:rPr>
              <a:t>Reader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rgbClr val="FF0000"/>
                </a:solidFill>
              </a:rPr>
              <a:t>Writer</a:t>
            </a:r>
            <a:r>
              <a:rPr lang="en-US" altLang="zh-CN" smtClean="0"/>
              <a:t> are character based while the InputStream and OutputStream are byte based.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AD385B-075D-4694-89E5-7F136395214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 text file consists of characters while a byte file consists of bytes. </a:t>
            </a:r>
          </a:p>
          <a:p>
            <a:r>
              <a:rPr lang="en-US" altLang="zh-CN" smtClean="0"/>
              <a:t>For example, an integer 12 may be </a:t>
            </a:r>
          </a:p>
          <a:p>
            <a:r>
              <a:rPr lang="en-US" altLang="zh-CN" smtClean="0"/>
              <a:t>00110001 00110010 in a text file </a:t>
            </a:r>
          </a:p>
          <a:p>
            <a:r>
              <a:rPr lang="en-US" altLang="zh-CN" smtClean="0"/>
              <a:t>00000000 00000000 00000000 00001100 in a byte file.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A862D1-2F73-447D-8078-9C19AF003C8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31750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Reader</a:t>
            </a:r>
            <a:endParaRPr lang="zh-CN" altLang="zh-CN" dirty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927100" y="2362200"/>
            <a:ext cx="6845300" cy="3111500"/>
            <a:chOff x="0" y="0"/>
            <a:chExt cx="6845300" cy="3111500"/>
          </a:xfrm>
        </p:grpSpPr>
        <p:sp>
          <p:nvSpPr>
            <p:cNvPr id="40965" name="矩形 8"/>
            <p:cNvSpPr>
              <a:spLocks noChangeArrowheads="1"/>
            </p:cNvSpPr>
            <p:nvPr/>
          </p:nvSpPr>
          <p:spPr bwMode="auto">
            <a:xfrm>
              <a:off x="0" y="1422400"/>
              <a:ext cx="8001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Reader</a:t>
              </a:r>
            </a:p>
          </p:txBody>
        </p:sp>
        <p:sp>
          <p:nvSpPr>
            <p:cNvPr id="40966" name="矩形 9"/>
            <p:cNvSpPr>
              <a:spLocks noChangeArrowheads="1"/>
            </p:cNvSpPr>
            <p:nvPr/>
          </p:nvSpPr>
          <p:spPr bwMode="auto">
            <a:xfrm>
              <a:off x="1866900" y="0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BufferedReader</a:t>
              </a:r>
            </a:p>
          </p:txBody>
        </p:sp>
        <p:sp>
          <p:nvSpPr>
            <p:cNvPr id="40967" name="矩形 10"/>
            <p:cNvSpPr>
              <a:spLocks noChangeArrowheads="1"/>
            </p:cNvSpPr>
            <p:nvPr/>
          </p:nvSpPr>
          <p:spPr bwMode="auto">
            <a:xfrm>
              <a:off x="1866900" y="548217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CharArrayReader</a:t>
              </a:r>
            </a:p>
          </p:txBody>
        </p:sp>
        <p:sp>
          <p:nvSpPr>
            <p:cNvPr id="40968" name="矩形 11"/>
            <p:cNvSpPr>
              <a:spLocks noChangeArrowheads="1"/>
            </p:cNvSpPr>
            <p:nvPr/>
          </p:nvSpPr>
          <p:spPr bwMode="auto">
            <a:xfrm>
              <a:off x="1866900" y="1096434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StringReader</a:t>
              </a:r>
            </a:p>
          </p:txBody>
        </p:sp>
        <p:sp>
          <p:nvSpPr>
            <p:cNvPr id="40969" name="矩形 12"/>
            <p:cNvSpPr>
              <a:spLocks noChangeArrowheads="1"/>
            </p:cNvSpPr>
            <p:nvPr/>
          </p:nvSpPr>
          <p:spPr bwMode="auto">
            <a:xfrm>
              <a:off x="1866900" y="1644651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InputStreamReader</a:t>
              </a:r>
            </a:p>
          </p:txBody>
        </p:sp>
        <p:sp>
          <p:nvSpPr>
            <p:cNvPr id="40970" name="矩形 13"/>
            <p:cNvSpPr>
              <a:spLocks noChangeArrowheads="1"/>
            </p:cNvSpPr>
            <p:nvPr/>
          </p:nvSpPr>
          <p:spPr bwMode="auto">
            <a:xfrm>
              <a:off x="1866900" y="2192868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PipedReader</a:t>
              </a:r>
            </a:p>
          </p:txBody>
        </p:sp>
        <p:sp>
          <p:nvSpPr>
            <p:cNvPr id="40971" name="矩形 14"/>
            <p:cNvSpPr>
              <a:spLocks noChangeArrowheads="1"/>
            </p:cNvSpPr>
            <p:nvPr/>
          </p:nvSpPr>
          <p:spPr bwMode="auto">
            <a:xfrm>
              <a:off x="1866900" y="2741085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FilterReader</a:t>
              </a:r>
            </a:p>
          </p:txBody>
        </p:sp>
        <p:sp>
          <p:nvSpPr>
            <p:cNvPr id="40972" name="矩形 16"/>
            <p:cNvSpPr>
              <a:spLocks noChangeArrowheads="1"/>
            </p:cNvSpPr>
            <p:nvPr/>
          </p:nvSpPr>
          <p:spPr bwMode="auto">
            <a:xfrm>
              <a:off x="4533900" y="44450"/>
              <a:ext cx="23114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LineNumberReader</a:t>
              </a:r>
            </a:p>
          </p:txBody>
        </p:sp>
        <p:sp>
          <p:nvSpPr>
            <p:cNvPr id="40973" name="矩形 17"/>
            <p:cNvSpPr>
              <a:spLocks noChangeArrowheads="1"/>
            </p:cNvSpPr>
            <p:nvPr/>
          </p:nvSpPr>
          <p:spPr bwMode="auto">
            <a:xfrm>
              <a:off x="4578350" y="1644650"/>
              <a:ext cx="12446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FileReader</a:t>
              </a:r>
            </a:p>
          </p:txBody>
        </p:sp>
        <p:sp>
          <p:nvSpPr>
            <p:cNvPr id="40974" name="矩形 18"/>
            <p:cNvSpPr>
              <a:spLocks noChangeArrowheads="1"/>
            </p:cNvSpPr>
            <p:nvPr/>
          </p:nvSpPr>
          <p:spPr bwMode="auto">
            <a:xfrm>
              <a:off x="4578350" y="2755900"/>
              <a:ext cx="16002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PushbackReader</a:t>
              </a:r>
            </a:p>
          </p:txBody>
        </p:sp>
        <p:cxnSp>
          <p:nvCxnSpPr>
            <p:cNvPr id="40975" name="直接箭头连接符 25"/>
            <p:cNvCxnSpPr>
              <a:cxnSpLocks noChangeShapeType="1"/>
              <a:endCxn id="40969" idx="3"/>
            </p:cNvCxnSpPr>
            <p:nvPr/>
          </p:nvCxnSpPr>
          <p:spPr bwMode="auto">
            <a:xfrm rot="10800000" flipV="1">
              <a:off x="3733800" y="1822449"/>
              <a:ext cx="844550" cy="1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直接连接符 26"/>
            <p:cNvCxnSpPr>
              <a:cxnSpLocks noChangeShapeType="1"/>
            </p:cNvCxnSpPr>
            <p:nvPr/>
          </p:nvCxnSpPr>
          <p:spPr bwMode="auto">
            <a:xfrm rot="5400000">
              <a:off x="0" y="1555750"/>
              <a:ext cx="27559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直接连接符 27"/>
            <p:cNvCxnSpPr>
              <a:cxnSpLocks noChangeShapeType="1"/>
              <a:endCxn id="40966" idx="1"/>
            </p:cNvCxnSpPr>
            <p:nvPr/>
          </p:nvCxnSpPr>
          <p:spPr bwMode="auto">
            <a:xfrm>
              <a:off x="1377950" y="1778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直接连接符 29"/>
            <p:cNvCxnSpPr>
              <a:cxnSpLocks noChangeShapeType="1"/>
            </p:cNvCxnSpPr>
            <p:nvPr/>
          </p:nvCxnSpPr>
          <p:spPr bwMode="auto">
            <a:xfrm>
              <a:off x="1377950" y="754062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9" name="直接连接符 30"/>
            <p:cNvCxnSpPr>
              <a:cxnSpLocks noChangeShapeType="1"/>
            </p:cNvCxnSpPr>
            <p:nvPr/>
          </p:nvCxnSpPr>
          <p:spPr bwMode="auto">
            <a:xfrm>
              <a:off x="1377950" y="12890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0" name="直接连接符 31"/>
            <p:cNvCxnSpPr>
              <a:cxnSpLocks noChangeShapeType="1"/>
            </p:cNvCxnSpPr>
            <p:nvPr/>
          </p:nvCxnSpPr>
          <p:spPr bwMode="auto">
            <a:xfrm>
              <a:off x="1377950" y="18224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1" name="直接连接符 32"/>
            <p:cNvCxnSpPr>
              <a:cxnSpLocks noChangeShapeType="1"/>
            </p:cNvCxnSpPr>
            <p:nvPr/>
          </p:nvCxnSpPr>
          <p:spPr bwMode="auto">
            <a:xfrm>
              <a:off x="1377950" y="24447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33"/>
            <p:cNvCxnSpPr>
              <a:cxnSpLocks noChangeShapeType="1"/>
            </p:cNvCxnSpPr>
            <p:nvPr/>
          </p:nvCxnSpPr>
          <p:spPr bwMode="auto">
            <a:xfrm>
              <a:off x="1377950" y="29337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箭头连接符 34"/>
            <p:cNvCxnSpPr>
              <a:cxnSpLocks noChangeShapeType="1"/>
              <a:endCxn id="40965" idx="3"/>
            </p:cNvCxnSpPr>
            <p:nvPr/>
          </p:nvCxnSpPr>
          <p:spPr bwMode="auto">
            <a:xfrm rot="10800000">
              <a:off x="800100" y="1600200"/>
              <a:ext cx="577850" cy="1588"/>
            </a:xfrm>
            <a:prstGeom prst="straightConnector1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箭头连接符 38"/>
            <p:cNvCxnSpPr>
              <a:cxnSpLocks noChangeShapeType="1"/>
              <a:endCxn id="40966" idx="3"/>
            </p:cNvCxnSpPr>
            <p:nvPr/>
          </p:nvCxnSpPr>
          <p:spPr bwMode="auto">
            <a:xfrm rot="10800000">
              <a:off x="3733800" y="177800"/>
              <a:ext cx="800100" cy="1588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箭头连接符 42"/>
            <p:cNvCxnSpPr>
              <a:cxnSpLocks noChangeShapeType="1"/>
            </p:cNvCxnSpPr>
            <p:nvPr/>
          </p:nvCxnSpPr>
          <p:spPr bwMode="auto">
            <a:xfrm rot="10800000" flipV="1">
              <a:off x="3733800" y="2933700"/>
              <a:ext cx="844550" cy="1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8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31750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Writer</a:t>
            </a:r>
            <a:endParaRPr lang="zh-CN" altLang="zh-CN" dirty="0"/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0" y="-222250"/>
            <a:ext cx="3095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905000" y="2362200"/>
            <a:ext cx="6176963" cy="3600450"/>
            <a:chOff x="0" y="0"/>
            <a:chExt cx="5822950" cy="3600450"/>
          </a:xfrm>
        </p:grpSpPr>
        <p:sp>
          <p:nvSpPr>
            <p:cNvPr id="41990" name="矩形 8"/>
            <p:cNvSpPr>
              <a:spLocks noChangeArrowheads="1"/>
            </p:cNvSpPr>
            <p:nvPr/>
          </p:nvSpPr>
          <p:spPr bwMode="auto">
            <a:xfrm>
              <a:off x="0" y="1422400"/>
              <a:ext cx="8001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Writer</a:t>
              </a:r>
            </a:p>
          </p:txBody>
        </p:sp>
        <p:sp>
          <p:nvSpPr>
            <p:cNvPr id="41991" name="矩形 9"/>
            <p:cNvSpPr>
              <a:spLocks noChangeArrowheads="1"/>
            </p:cNvSpPr>
            <p:nvPr/>
          </p:nvSpPr>
          <p:spPr bwMode="auto">
            <a:xfrm>
              <a:off x="1866900" y="0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BufferedWriter</a:t>
              </a:r>
            </a:p>
          </p:txBody>
        </p:sp>
        <p:sp>
          <p:nvSpPr>
            <p:cNvPr id="41992" name="矩形 10"/>
            <p:cNvSpPr>
              <a:spLocks noChangeArrowheads="1"/>
            </p:cNvSpPr>
            <p:nvPr/>
          </p:nvSpPr>
          <p:spPr bwMode="auto">
            <a:xfrm>
              <a:off x="1866900" y="548217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CharArrayWriter</a:t>
              </a:r>
            </a:p>
          </p:txBody>
        </p:sp>
        <p:sp>
          <p:nvSpPr>
            <p:cNvPr id="41993" name="矩形 11"/>
            <p:cNvSpPr>
              <a:spLocks noChangeArrowheads="1"/>
            </p:cNvSpPr>
            <p:nvPr/>
          </p:nvSpPr>
          <p:spPr bwMode="auto">
            <a:xfrm>
              <a:off x="1866900" y="1096434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StringWriter</a:t>
              </a:r>
            </a:p>
          </p:txBody>
        </p:sp>
        <p:sp>
          <p:nvSpPr>
            <p:cNvPr id="41994" name="矩形 12"/>
            <p:cNvSpPr>
              <a:spLocks noChangeArrowheads="1"/>
            </p:cNvSpPr>
            <p:nvPr/>
          </p:nvSpPr>
          <p:spPr bwMode="auto">
            <a:xfrm>
              <a:off x="1866900" y="1644651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OutputStreamWriter</a:t>
              </a:r>
            </a:p>
          </p:txBody>
        </p:sp>
        <p:sp>
          <p:nvSpPr>
            <p:cNvPr id="41995" name="矩形 13"/>
            <p:cNvSpPr>
              <a:spLocks noChangeArrowheads="1"/>
            </p:cNvSpPr>
            <p:nvPr/>
          </p:nvSpPr>
          <p:spPr bwMode="auto">
            <a:xfrm>
              <a:off x="1866900" y="2192868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PrintWriter</a:t>
              </a:r>
            </a:p>
          </p:txBody>
        </p:sp>
        <p:sp>
          <p:nvSpPr>
            <p:cNvPr id="41996" name="矩形 14"/>
            <p:cNvSpPr>
              <a:spLocks noChangeArrowheads="1"/>
            </p:cNvSpPr>
            <p:nvPr/>
          </p:nvSpPr>
          <p:spPr bwMode="auto">
            <a:xfrm>
              <a:off x="1866900" y="2741085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FilterWriter</a:t>
              </a:r>
            </a:p>
          </p:txBody>
        </p:sp>
        <p:sp>
          <p:nvSpPr>
            <p:cNvPr id="41997" name="矩形 16"/>
            <p:cNvSpPr>
              <a:spLocks noChangeArrowheads="1"/>
            </p:cNvSpPr>
            <p:nvPr/>
          </p:nvSpPr>
          <p:spPr bwMode="auto">
            <a:xfrm>
              <a:off x="4578350" y="1644650"/>
              <a:ext cx="12446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FileWriter</a:t>
              </a:r>
            </a:p>
          </p:txBody>
        </p:sp>
        <p:sp>
          <p:nvSpPr>
            <p:cNvPr id="41998" name="矩形 17"/>
            <p:cNvSpPr>
              <a:spLocks noChangeArrowheads="1"/>
            </p:cNvSpPr>
            <p:nvPr/>
          </p:nvSpPr>
          <p:spPr bwMode="auto">
            <a:xfrm>
              <a:off x="1866900" y="3244850"/>
              <a:ext cx="1866900" cy="3556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PipedWriter</a:t>
              </a:r>
            </a:p>
          </p:txBody>
        </p:sp>
        <p:cxnSp>
          <p:nvCxnSpPr>
            <p:cNvPr id="41999" name="直接箭头连接符 18"/>
            <p:cNvCxnSpPr>
              <a:cxnSpLocks noChangeShapeType="1"/>
              <a:endCxn id="41994" idx="3"/>
            </p:cNvCxnSpPr>
            <p:nvPr/>
          </p:nvCxnSpPr>
          <p:spPr bwMode="auto">
            <a:xfrm rot="10800000" flipV="1">
              <a:off x="3733800" y="1822449"/>
              <a:ext cx="844550" cy="1"/>
            </a:xfrm>
            <a:prstGeom prst="straightConnector1">
              <a:avLst/>
            </a:prstGeom>
            <a:noFill/>
            <a:ln w="158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直接连接符 19"/>
            <p:cNvCxnSpPr>
              <a:cxnSpLocks noChangeShapeType="1"/>
            </p:cNvCxnSpPr>
            <p:nvPr/>
          </p:nvCxnSpPr>
          <p:spPr bwMode="auto">
            <a:xfrm rot="5400000">
              <a:off x="-243681" y="1800225"/>
              <a:ext cx="3244056" cy="79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直接连接符 20"/>
            <p:cNvCxnSpPr>
              <a:cxnSpLocks noChangeShapeType="1"/>
              <a:endCxn id="41991" idx="1"/>
            </p:cNvCxnSpPr>
            <p:nvPr/>
          </p:nvCxnSpPr>
          <p:spPr bwMode="auto">
            <a:xfrm>
              <a:off x="1377950" y="1778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2" name="直接连接符 21"/>
            <p:cNvCxnSpPr>
              <a:cxnSpLocks noChangeShapeType="1"/>
            </p:cNvCxnSpPr>
            <p:nvPr/>
          </p:nvCxnSpPr>
          <p:spPr bwMode="auto">
            <a:xfrm>
              <a:off x="1377950" y="754062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直接连接符 22"/>
            <p:cNvCxnSpPr>
              <a:cxnSpLocks noChangeShapeType="1"/>
            </p:cNvCxnSpPr>
            <p:nvPr/>
          </p:nvCxnSpPr>
          <p:spPr bwMode="auto">
            <a:xfrm>
              <a:off x="1377950" y="12890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4" name="直接连接符 23"/>
            <p:cNvCxnSpPr>
              <a:cxnSpLocks noChangeShapeType="1"/>
            </p:cNvCxnSpPr>
            <p:nvPr/>
          </p:nvCxnSpPr>
          <p:spPr bwMode="auto">
            <a:xfrm>
              <a:off x="1377950" y="18224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直接连接符 24"/>
            <p:cNvCxnSpPr>
              <a:cxnSpLocks noChangeShapeType="1"/>
            </p:cNvCxnSpPr>
            <p:nvPr/>
          </p:nvCxnSpPr>
          <p:spPr bwMode="auto">
            <a:xfrm>
              <a:off x="1377950" y="244475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直接连接符 25"/>
            <p:cNvCxnSpPr>
              <a:cxnSpLocks noChangeShapeType="1"/>
            </p:cNvCxnSpPr>
            <p:nvPr/>
          </p:nvCxnSpPr>
          <p:spPr bwMode="auto">
            <a:xfrm>
              <a:off x="1377950" y="2933700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直接箭头连接符 26"/>
            <p:cNvCxnSpPr>
              <a:cxnSpLocks noChangeShapeType="1"/>
              <a:endCxn id="41990" idx="3"/>
            </p:cNvCxnSpPr>
            <p:nvPr/>
          </p:nvCxnSpPr>
          <p:spPr bwMode="auto">
            <a:xfrm rot="10800000">
              <a:off x="800100" y="1600200"/>
              <a:ext cx="577850" cy="1588"/>
            </a:xfrm>
            <a:prstGeom prst="straightConnector1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8" name="直接连接符 29"/>
            <p:cNvCxnSpPr>
              <a:cxnSpLocks noChangeShapeType="1"/>
            </p:cNvCxnSpPr>
            <p:nvPr/>
          </p:nvCxnSpPr>
          <p:spPr bwMode="auto">
            <a:xfrm>
              <a:off x="1377950" y="3421062"/>
              <a:ext cx="4889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95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FileReader</a:t>
            </a:r>
            <a:r>
              <a:rPr lang="en-US" altLang="zh-CN" smtClean="0"/>
              <a:t> is a subclass of Reader and is used when reading character streams from a file. </a:t>
            </a:r>
          </a:p>
          <a:p>
            <a:r>
              <a:rPr lang="en-US" altLang="zh-CN" smtClean="0"/>
              <a:t>This class inherits from InputStreamReader, which reads a byte stream and converts the bytes into integer values that represent Unicode characters. </a:t>
            </a:r>
          </a:p>
          <a:p>
            <a:r>
              <a:rPr lang="en-US" altLang="zh-CN" smtClean="0"/>
              <a:t>Every character has a numeric code that represents its position in the Unicode character set. 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946894-42D2-42AC-9D2C-24722F4C38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 smtClean="0"/>
              <a:t>A path is separated by a delimiting character. </a:t>
            </a:r>
          </a:p>
          <a:p>
            <a:pPr>
              <a:defRPr/>
            </a:pPr>
            <a:r>
              <a:rPr lang="en-US" altLang="zh-CN" dirty="0" smtClean="0"/>
              <a:t>The delimiting character is most commonly the slash ("/"), the backslash character ("\"), or colon (":"). </a:t>
            </a:r>
          </a:p>
          <a:p>
            <a:pPr>
              <a:defRPr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full path</a:t>
            </a:r>
            <a:r>
              <a:rPr lang="en-US" altLang="zh-CN" dirty="0" smtClean="0"/>
              <a:t> (absolute path) </a:t>
            </a:r>
            <a:r>
              <a:rPr lang="zh-CN" altLang="en-US" dirty="0" smtClean="0">
                <a:solidFill>
                  <a:srgbClr val="FF0000"/>
                </a:solidFill>
              </a:rPr>
              <a:t>绝对路径</a:t>
            </a:r>
            <a:r>
              <a:rPr lang="en-US" altLang="zh-CN" dirty="0" smtClean="0"/>
              <a:t>is a path that contains the root folder and all other descendant folders that contain a file or a folder. </a:t>
            </a:r>
          </a:p>
          <a:p>
            <a:pPr>
              <a:defRPr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relative path </a:t>
            </a:r>
            <a:r>
              <a:rPr lang="zh-CN" altLang="en-US" dirty="0" smtClean="0">
                <a:solidFill>
                  <a:srgbClr val="FF0000"/>
                </a:solidFill>
              </a:rPr>
              <a:t>相对路径</a:t>
            </a:r>
            <a:r>
              <a:rPr lang="en-US" altLang="zh-CN" dirty="0" smtClean="0"/>
              <a:t> is a path relative to the </a:t>
            </a:r>
            <a:r>
              <a:rPr lang="en-US" altLang="zh-CN" dirty="0" smtClean="0">
                <a:solidFill>
                  <a:srgbClr val="FF0000"/>
                </a:solidFill>
              </a:rPr>
              <a:t>working folder </a:t>
            </a:r>
            <a:r>
              <a:rPr lang="en-US" altLang="zh-CN" dirty="0" smtClean="0"/>
              <a:t>of a user or an application. </a:t>
            </a:r>
          </a:p>
          <a:p>
            <a:pPr>
              <a:defRPr/>
            </a:pPr>
            <a:r>
              <a:rPr lang="en-US" altLang="zh-CN" dirty="0" smtClean="0"/>
              <a:t>The folder that contains a file is usually referred to as the </a:t>
            </a:r>
            <a:r>
              <a:rPr lang="en-US" altLang="zh-CN" b="1" dirty="0" smtClean="0"/>
              <a:t>parent</a:t>
            </a:r>
            <a:r>
              <a:rPr lang="en-US" altLang="zh-CN" dirty="0" smtClean="0"/>
              <a:t> folder of the file.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B5056-B636-4F85-B19B-EB4B6F5413B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Different character streams use different characters as end-of-line markers.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Traditionally, Unix computers, including Linux, use a line feed character, '\n', to mark an end of line;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classic Macintosh used a carriage return character, '\r';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Windows uses the two-character sequence "\r\n".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You have to deal with all the common cases when you use FileReader and FileWriter.</a:t>
            </a:r>
            <a:endParaRPr lang="zh-CN" altLang="zh-CN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C061F-4C0A-424E-808C-D034B4E97F1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FileWriter</a:t>
            </a:r>
            <a:r>
              <a:rPr lang="en-US" altLang="zh-CN" smtClean="0"/>
              <a:t> is a subclass of Writer which is intended to write a character stream to a file. After you initialize a file writer, you can call the write() method to write a character to the file specified as the argument of its constructor. </a:t>
            </a:r>
          </a:p>
          <a:p>
            <a:r>
              <a:rPr lang="en-US" altLang="zh-CN" smtClean="0"/>
              <a:t>Note that while an InputStream returns one byte at a time, which is a value between -128 and 127, the Reader returns a character as a value between 0 and 65535.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9CE359-1876-4FAB-B89D-20AE2E6C4D2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147763"/>
            <a:ext cx="8229600" cy="5710237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000" smtClean="0"/>
              <a:t>import java.io.FileWriter;</a:t>
            </a:r>
            <a:endParaRPr lang="zh-CN" altLang="zh-CN" sz="2000" smtClean="0"/>
          </a:p>
          <a:p>
            <a:r>
              <a:rPr lang="en-US" altLang="zh-CN" sz="2000" smtClean="0"/>
              <a:t>import java.io.IOException;</a:t>
            </a:r>
            <a:endParaRPr lang="zh-CN" altLang="zh-CN" sz="2000" smtClean="0"/>
          </a:p>
          <a:p>
            <a:r>
              <a:rPr lang="en-US" altLang="zh-CN" sz="2000" smtClean="0"/>
              <a:t>public class FileWriterTest {</a:t>
            </a:r>
            <a:endParaRPr lang="zh-CN" altLang="zh-CN" sz="2000" smtClean="0"/>
          </a:p>
          <a:p>
            <a:r>
              <a:rPr lang="en-US" altLang="zh-CN" sz="2000" smtClean="0"/>
              <a:t> 	public static void main(String[] args) {</a:t>
            </a:r>
            <a:endParaRPr lang="zh-CN" altLang="zh-CN" sz="2000" smtClean="0"/>
          </a:p>
          <a:p>
            <a:r>
              <a:rPr lang="en-US" altLang="zh-CN" sz="2000" smtClean="0"/>
              <a:t>		String filePath = "cars.txt";</a:t>
            </a:r>
            <a:endParaRPr lang="zh-CN" altLang="zh-CN" sz="2000" smtClean="0"/>
          </a:p>
          <a:p>
            <a:r>
              <a:rPr lang="en-US" altLang="zh-CN" sz="2000" smtClean="0"/>
              <a:t>		FileWriter fos = null;</a:t>
            </a:r>
            <a:endParaRPr lang="zh-CN" altLang="zh-CN" sz="2000" smtClean="0"/>
          </a:p>
          <a:p>
            <a:r>
              <a:rPr lang="en-US" altLang="zh-CN" sz="2000" smtClean="0"/>
              <a:t>		try {</a:t>
            </a:r>
            <a:endParaRPr lang="zh-CN" altLang="zh-CN" sz="2000" smtClean="0"/>
          </a:p>
          <a:p>
            <a:r>
              <a:rPr lang="en-US" altLang="zh-CN" sz="2000" smtClean="0"/>
              <a:t>			fos = new FileWriter(filePath); </a:t>
            </a:r>
            <a:endParaRPr lang="zh-CN" altLang="zh-CN" sz="2000" smtClean="0"/>
          </a:p>
          <a:p>
            <a:r>
              <a:rPr lang="en-US" altLang="zh-CN" sz="2000" smtClean="0"/>
              <a:t>			fos.write('A');</a:t>
            </a:r>
            <a:endParaRPr lang="zh-CN" altLang="zh-CN" sz="2000" smtClean="0"/>
          </a:p>
          <a:p>
            <a:r>
              <a:rPr lang="en-US" altLang="zh-CN" sz="2000" smtClean="0"/>
              <a:t>			fos.write('\t');</a:t>
            </a:r>
            <a:endParaRPr lang="zh-CN" altLang="zh-CN" sz="2000" smtClean="0"/>
          </a:p>
          <a:p>
            <a:r>
              <a:rPr lang="en-US" altLang="zh-CN" sz="2000" smtClean="0"/>
              <a:t>			fos.write('1');fos.write('8');</a:t>
            </a:r>
            <a:endParaRPr lang="zh-CN" altLang="zh-CN" sz="2000" smtClean="0"/>
          </a:p>
          <a:p>
            <a:r>
              <a:rPr lang="en-US" altLang="zh-CN" sz="2000" smtClean="0"/>
              <a:t>			fos.write('\r');fos.write('\n');</a:t>
            </a:r>
            <a:endParaRPr lang="zh-CN" altLang="zh-CN" sz="2000" smtClean="0"/>
          </a:p>
          <a:p>
            <a:r>
              <a:rPr lang="en-US" altLang="zh-CN" sz="2000" smtClean="0"/>
              <a:t>			fos.write('B');</a:t>
            </a:r>
            <a:endParaRPr lang="zh-CN" altLang="zh-CN" sz="2000" smtClean="0"/>
          </a:p>
          <a:p>
            <a:r>
              <a:rPr lang="en-US" altLang="zh-CN" sz="2000" smtClean="0"/>
              <a:t>			fos.write('\t');</a:t>
            </a:r>
            <a:endParaRPr lang="zh-CN" altLang="zh-CN" sz="2000" smtClean="0"/>
          </a:p>
          <a:p>
            <a:r>
              <a:rPr lang="en-US" altLang="zh-CN" sz="2000" smtClean="0"/>
              <a:t>			fos.write('2');fos.write('0');</a:t>
            </a:r>
            <a:endParaRPr lang="zh-CN" altLang="zh-CN" sz="2000" smtClean="0"/>
          </a:p>
          <a:p>
            <a:r>
              <a:rPr lang="en-US" altLang="zh-CN" sz="2000" smtClean="0"/>
              <a:t>			fos.write('\r');fos.write('\n');</a:t>
            </a:r>
            <a:endParaRPr lang="zh-CN" altLang="zh-CN" sz="2000" smtClean="0"/>
          </a:p>
          <a:p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150FA2-29B2-48D4-867D-484191CF389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		} catch (IOException e) {</a:t>
            </a:r>
            <a:endParaRPr lang="zh-CN" altLang="zh-CN" sz="1800" smtClean="0"/>
          </a:p>
          <a:p>
            <a:r>
              <a:rPr lang="en-US" altLang="zh-CN" sz="1800" smtClean="0"/>
              <a:t>			e.getMessage();</a:t>
            </a:r>
            <a:endParaRPr lang="zh-CN" altLang="zh-CN" sz="1800" smtClean="0"/>
          </a:p>
          <a:p>
            <a:r>
              <a:rPr lang="en-US" altLang="zh-CN" sz="1800" smtClean="0"/>
              <a:t>		} finally {</a:t>
            </a:r>
            <a:endParaRPr lang="zh-CN" altLang="zh-CN" sz="1800" smtClean="0"/>
          </a:p>
          <a:p>
            <a:r>
              <a:rPr lang="en-US" altLang="zh-CN" sz="1800" smtClean="0"/>
              <a:t>			try {</a:t>
            </a:r>
            <a:endParaRPr lang="zh-CN" altLang="zh-CN" sz="1800" smtClean="0"/>
          </a:p>
          <a:p>
            <a:r>
              <a:rPr lang="en-US" altLang="zh-CN" sz="1800" smtClean="0"/>
              <a:t>				if (fos != null)</a:t>
            </a:r>
            <a:endParaRPr lang="zh-CN" altLang="zh-CN" sz="1800" smtClean="0"/>
          </a:p>
          <a:p>
            <a:r>
              <a:rPr lang="en-US" altLang="zh-CN" sz="1800" smtClean="0"/>
              <a:t>					fos.close();</a:t>
            </a:r>
            <a:endParaRPr lang="zh-CN" altLang="zh-CN" sz="1800" smtClean="0"/>
          </a:p>
          <a:p>
            <a:r>
              <a:rPr lang="en-US" altLang="zh-CN" sz="1800" smtClean="0"/>
              <a:t>			} catch (IOException e) {</a:t>
            </a:r>
            <a:endParaRPr lang="zh-CN" altLang="zh-CN" sz="1800" smtClean="0"/>
          </a:p>
          <a:p>
            <a:r>
              <a:rPr lang="en-US" altLang="zh-CN" sz="1800" smtClean="0"/>
              <a:t>				e.getMessage();</a:t>
            </a:r>
            <a:endParaRPr lang="zh-CN" altLang="zh-CN" sz="1800" smtClean="0"/>
          </a:p>
          <a:p>
            <a:r>
              <a:rPr lang="en-US" altLang="zh-CN" sz="1800" smtClean="0"/>
              <a:t>			}</a:t>
            </a:r>
            <a:endParaRPr lang="zh-CN" altLang="zh-CN" sz="1800" smtClean="0"/>
          </a:p>
          <a:p>
            <a:r>
              <a:rPr lang="en-US" altLang="zh-CN" sz="1800" smtClean="0"/>
              <a:t>		}</a:t>
            </a:r>
            <a:endParaRPr lang="zh-CN" altLang="zh-CN" sz="1800" smtClean="0"/>
          </a:p>
          <a:p>
            <a:r>
              <a:rPr lang="en-US" altLang="zh-CN" sz="1800" smtClean="0"/>
              <a:t>	}</a:t>
            </a:r>
            <a:endParaRPr lang="zh-CN" altLang="zh-CN" sz="1800" smtClean="0"/>
          </a:p>
          <a:p>
            <a:r>
              <a:rPr lang="en-US" altLang="zh-CN" sz="1800" smtClean="0"/>
              <a:t>}</a:t>
            </a:r>
            <a:endParaRPr lang="zh-CN" altLang="zh-CN" sz="1800" smtClean="0"/>
          </a:p>
          <a:p>
            <a:endParaRPr lang="zh-CN" altLang="en-US" sz="1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B720B2-D32C-4357-B4EA-C1AE050B23E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84787"/>
          </a:xfrm>
        </p:spPr>
        <p:txBody>
          <a:bodyPr/>
          <a:lstStyle/>
          <a:p>
            <a:r>
              <a:rPr lang="en-US" altLang="zh-CN" sz="2000" smtClean="0"/>
              <a:t>import java.io.FileReader;</a:t>
            </a:r>
            <a:endParaRPr lang="zh-CN" altLang="zh-CN" sz="2000" smtClean="0"/>
          </a:p>
          <a:p>
            <a:r>
              <a:rPr lang="en-US" altLang="zh-CN" sz="2000" smtClean="0"/>
              <a:t>import java.io.IOException;</a:t>
            </a:r>
            <a:endParaRPr lang="zh-CN" altLang="zh-CN" sz="2000" smtClean="0"/>
          </a:p>
          <a:p>
            <a:r>
              <a:rPr lang="en-US" altLang="zh-CN" sz="2000" smtClean="0"/>
              <a:t> public class FileReaderTest {</a:t>
            </a:r>
            <a:endParaRPr lang="zh-CN" altLang="zh-CN" sz="2000" smtClean="0"/>
          </a:p>
          <a:p>
            <a:r>
              <a:rPr lang="en-US" altLang="zh-CN" sz="2000" smtClean="0"/>
              <a:t> 	public static void main(String[] args) {</a:t>
            </a:r>
            <a:endParaRPr lang="zh-CN" altLang="zh-CN" sz="2000" smtClean="0"/>
          </a:p>
          <a:p>
            <a:r>
              <a:rPr lang="en-US" altLang="zh-CN" sz="2000" smtClean="0"/>
              <a:t> 		String filePath = "cars.txt";</a:t>
            </a:r>
            <a:endParaRPr lang="zh-CN" altLang="zh-CN" sz="2000" smtClean="0"/>
          </a:p>
          <a:p>
            <a:r>
              <a:rPr lang="en-US" altLang="zh-CN" sz="2000" smtClean="0"/>
              <a:t>		FileReader fis = null;</a:t>
            </a:r>
            <a:endParaRPr lang="zh-CN" altLang="zh-CN" sz="2000" smtClean="0"/>
          </a:p>
          <a:p>
            <a:r>
              <a:rPr lang="en-US" altLang="zh-CN" sz="2000" smtClean="0"/>
              <a:t>		int ch;</a:t>
            </a:r>
            <a:endParaRPr lang="zh-CN" altLang="zh-CN" sz="2000" smtClean="0"/>
          </a:p>
          <a:p>
            <a:r>
              <a:rPr lang="en-US" altLang="zh-CN" sz="2000" smtClean="0"/>
              <a:t>		try {</a:t>
            </a:r>
            <a:endParaRPr lang="zh-CN" altLang="zh-CN" sz="2000" smtClean="0"/>
          </a:p>
          <a:p>
            <a:r>
              <a:rPr lang="en-US" altLang="zh-CN" sz="2000" smtClean="0"/>
              <a:t>			fis = new FileReader(filePath);</a:t>
            </a:r>
            <a:endParaRPr lang="zh-CN" altLang="zh-CN" sz="2000" smtClean="0"/>
          </a:p>
          <a:p>
            <a:r>
              <a:rPr lang="en-US" altLang="zh-CN" sz="2000" smtClean="0"/>
              <a:t> 			ch = fis.read();</a:t>
            </a:r>
            <a:endParaRPr lang="zh-CN" altLang="zh-CN" sz="2000" smtClean="0"/>
          </a:p>
          <a:p>
            <a:r>
              <a:rPr lang="en-US" altLang="zh-CN" sz="2000" smtClean="0"/>
              <a:t>			while (ch != -1) {</a:t>
            </a:r>
            <a:endParaRPr lang="zh-CN" altLang="zh-CN" sz="2000" smtClean="0"/>
          </a:p>
          <a:p>
            <a:r>
              <a:rPr lang="en-US" altLang="zh-CN" sz="2000" smtClean="0"/>
              <a:t>				System.out.print((char) ch);</a:t>
            </a:r>
            <a:endParaRPr lang="zh-CN" altLang="zh-CN" sz="2000" smtClean="0"/>
          </a:p>
          <a:p>
            <a:r>
              <a:rPr lang="en-US" altLang="zh-CN" sz="2000" smtClean="0"/>
              <a:t>				ch = fis.read();</a:t>
            </a:r>
            <a:endParaRPr lang="zh-CN" altLang="zh-CN" sz="2000" smtClean="0"/>
          </a:p>
          <a:p>
            <a:r>
              <a:rPr lang="en-US" altLang="zh-CN" sz="2000" smtClean="0"/>
              <a:t>			}</a:t>
            </a:r>
            <a:endParaRPr lang="zh-CN" altLang="zh-CN" sz="2000" smtClean="0"/>
          </a:p>
          <a:p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22825" y="1125538"/>
            <a:ext cx="4321175" cy="11509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dirty="0" smtClean="0"/>
              <a:t>Because a character stream’s read() method returns an integer, you must cast this to a character before displaying it, storing it in an array, or using it to form a string.</a:t>
            </a:r>
            <a:endParaRPr lang="zh-CN" altLang="en-US" dirty="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80E611-0D10-46A0-887D-DE5B490410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		} catch (IOException e) {</a:t>
            </a:r>
            <a:endParaRPr lang="zh-CN" altLang="zh-CN" sz="2000" smtClean="0"/>
          </a:p>
          <a:p>
            <a:r>
              <a:rPr lang="en-US" altLang="zh-CN" sz="2000" smtClean="0"/>
              <a:t>			e.getMessage();</a:t>
            </a:r>
            <a:endParaRPr lang="zh-CN" altLang="zh-CN" sz="2000" smtClean="0"/>
          </a:p>
          <a:p>
            <a:r>
              <a:rPr lang="en-US" altLang="zh-CN" sz="2000" smtClean="0"/>
              <a:t>		} finally {</a:t>
            </a:r>
            <a:endParaRPr lang="zh-CN" altLang="zh-CN" sz="2000" smtClean="0"/>
          </a:p>
          <a:p>
            <a:r>
              <a:rPr lang="en-US" altLang="zh-CN" sz="2000" smtClean="0"/>
              <a:t>			try {</a:t>
            </a:r>
            <a:endParaRPr lang="zh-CN" altLang="zh-CN" sz="2000" smtClean="0"/>
          </a:p>
          <a:p>
            <a:r>
              <a:rPr lang="en-US" altLang="zh-CN" sz="2000" smtClean="0"/>
              <a:t>				if (fis != null)</a:t>
            </a:r>
            <a:endParaRPr lang="zh-CN" altLang="zh-CN" sz="2000" smtClean="0"/>
          </a:p>
          <a:p>
            <a:r>
              <a:rPr lang="en-US" altLang="zh-CN" sz="2000" smtClean="0"/>
              <a:t>					fis.close();</a:t>
            </a:r>
            <a:endParaRPr lang="zh-CN" altLang="zh-CN" sz="2000" smtClean="0"/>
          </a:p>
          <a:p>
            <a:r>
              <a:rPr lang="en-US" altLang="zh-CN" sz="2000" smtClean="0"/>
              <a:t>			} catch (IOException e) {</a:t>
            </a:r>
            <a:endParaRPr lang="zh-CN" altLang="zh-CN" sz="2000" smtClean="0"/>
          </a:p>
          <a:p>
            <a:r>
              <a:rPr lang="en-US" altLang="zh-CN" sz="2000" smtClean="0"/>
              <a:t>				e.getMessage();</a:t>
            </a:r>
            <a:endParaRPr lang="zh-CN" altLang="zh-CN" sz="2000" smtClean="0"/>
          </a:p>
          <a:p>
            <a:r>
              <a:rPr lang="en-US" altLang="zh-CN" sz="2000" smtClean="0"/>
              <a:t>			}</a:t>
            </a:r>
            <a:endParaRPr lang="zh-CN" altLang="zh-CN" sz="2000" smtClean="0"/>
          </a:p>
          <a:p>
            <a:r>
              <a:rPr lang="en-US" altLang="zh-CN" sz="2000" smtClean="0"/>
              <a:t>		}</a:t>
            </a:r>
            <a:endParaRPr lang="zh-CN" altLang="zh-CN" sz="2000" smtClean="0"/>
          </a:p>
          <a:p>
            <a:r>
              <a:rPr lang="en-US" altLang="zh-CN" sz="2000" smtClean="0"/>
              <a:t>	}</a:t>
            </a:r>
            <a:endParaRPr lang="zh-CN" altLang="zh-CN" sz="2000" smtClean="0"/>
          </a:p>
          <a:p>
            <a:r>
              <a:rPr lang="en-US" altLang="zh-CN" sz="2000" smtClean="0"/>
              <a:t>}</a:t>
            </a:r>
            <a:endParaRPr lang="zh-CN" altLang="zh-CN" sz="2000" smtClean="0"/>
          </a:p>
          <a:p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A70DB2-57D0-4236-9B51-626824E2D9E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 some circumstances, you might need to read character data from an InputStream or write character data to an OutputStream. </a:t>
            </a:r>
          </a:p>
          <a:p>
            <a:r>
              <a:rPr lang="en-US" altLang="zh-CN" smtClean="0"/>
              <a:t>To make this possible, you can wrap a byte stream in a character stream.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43B6E7-6FBB-46CF-8803-36E3FF537A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 byteSource is a variable of type InputStream and byteSink is of type OutputStream, then the statements:</a:t>
            </a:r>
            <a:endParaRPr lang="zh-CN" altLang="zh-CN" smtClean="0"/>
          </a:p>
          <a:p>
            <a:pPr lvl="1"/>
            <a:r>
              <a:rPr lang="en-US" altLang="zh-CN" smtClean="0"/>
              <a:t>Reader charSource = new InputStreamReader( byteSource );</a:t>
            </a:r>
            <a:endParaRPr lang="zh-CN" altLang="zh-CN" smtClean="0"/>
          </a:p>
          <a:p>
            <a:pPr lvl="1"/>
            <a:r>
              <a:rPr lang="en-US" altLang="zh-CN" smtClean="0"/>
              <a:t>Writer charSink   = new OutputStreamWriter( byteSink );</a:t>
            </a:r>
            <a:endParaRPr lang="zh-CN" altLang="zh-CN" smtClean="0"/>
          </a:p>
          <a:p>
            <a:r>
              <a:rPr lang="en-US" altLang="zh-CN" smtClean="0"/>
              <a:t>create character streams that can be used to read character data from and write character data to the byte streams.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842DC-D7E6-4909-A5CB-930C830E527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 particular, the standard input stream System.in, which is of type InputStream for historical reasons, can be wrapped in a Reader to make it easier to read character data from standard input:</a:t>
            </a:r>
            <a:endParaRPr lang="zh-CN" altLang="zh-CN" smtClean="0"/>
          </a:p>
          <a:p>
            <a:pPr lvl="1"/>
            <a:r>
              <a:rPr lang="en-US" altLang="zh-CN" smtClean="0"/>
              <a:t>Reader charIn = new InputStreamReader( System.in );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Character Streams</a:t>
            </a: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3A90-80A4-4D1F-BC93-C0ABBFAB56E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java.io.BufferedReader and java.io.BufferedWriter classes provide internal character buffers. </a:t>
            </a:r>
          </a:p>
          <a:p>
            <a:r>
              <a:rPr lang="en-US" altLang="zh-CN" smtClean="0"/>
              <a:t>For reading, use BufferedReader.readLine() to read a line, read() to read a char, or read(char[], int, int) to read into a char-array.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Buffered Character-based I/O </a:t>
            </a:r>
            <a:endParaRPr lang="zh-CN" altLang="en-US" sz="3600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F4AF66-5A00-4319-AF94-C9C379E0689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513" y="168386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Example 1</a:t>
            </a:r>
          </a:p>
          <a:p>
            <a:pPr marL="109537" indent="0">
              <a:buNone/>
            </a:pPr>
            <a:r>
              <a:rPr lang="en-US" altLang="zh-CN" sz="2400" dirty="0" smtClean="0"/>
              <a:t>C:\website\index.html</a:t>
            </a:r>
          </a:p>
          <a:p>
            <a:pPr marL="109537" indent="0">
              <a:buNone/>
            </a:pPr>
            <a:r>
              <a:rPr lang="en-US" altLang="zh-CN" sz="2400" dirty="0" smtClean="0"/>
              <a:t>C:\website\img\photo.jpg</a:t>
            </a:r>
          </a:p>
          <a:p>
            <a:pPr marL="109537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Relative </a:t>
            </a:r>
            <a:r>
              <a:rPr lang="en-US" altLang="zh-CN" dirty="0" err="1" smtClean="0">
                <a:solidFill>
                  <a:srgbClr val="FF0000"/>
                </a:solidFill>
              </a:rPr>
              <a:t>path:img</a:t>
            </a:r>
            <a:r>
              <a:rPr lang="en-US" altLang="zh-CN" dirty="0" smtClean="0">
                <a:solidFill>
                  <a:srgbClr val="FF0000"/>
                </a:solidFill>
              </a:rPr>
              <a:t>\photo.jpg</a:t>
            </a:r>
          </a:p>
          <a:p>
            <a:pPr marL="109537" indent="0">
              <a:buNone/>
            </a:pPr>
            <a:r>
              <a:rPr lang="en-US" altLang="zh-CN" dirty="0" smtClean="0"/>
              <a:t>Example 2</a:t>
            </a:r>
          </a:p>
          <a:p>
            <a:pPr marL="109537" indent="0">
              <a:buNone/>
            </a:pPr>
            <a:r>
              <a:rPr lang="en-US" altLang="zh-CN" sz="2400" dirty="0" smtClean="0"/>
              <a:t>C:\</a:t>
            </a:r>
            <a:r>
              <a:rPr lang="en-US" altLang="zh-CN" sz="2400" dirty="0" smtClean="0"/>
              <a:t>website\htm\index.html</a:t>
            </a:r>
            <a:endParaRPr lang="en-US" altLang="zh-CN" sz="2400" dirty="0"/>
          </a:p>
          <a:p>
            <a:pPr marL="109537" indent="0">
              <a:buNone/>
            </a:pPr>
            <a:r>
              <a:rPr lang="en-US" altLang="zh-CN" sz="2400" dirty="0" smtClean="0"/>
              <a:t>C:\website\img\photo.jpg</a:t>
            </a:r>
            <a:endParaRPr lang="en-US" altLang="zh-CN" sz="2400" dirty="0"/>
          </a:p>
          <a:p>
            <a:pPr marL="109537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Relative path:..\</a:t>
            </a:r>
            <a:r>
              <a:rPr lang="en-US" altLang="zh-CN" dirty="0" err="1" smtClean="0">
                <a:solidFill>
                  <a:srgbClr val="FF0000"/>
                </a:solidFill>
              </a:rPr>
              <a:t>img</a:t>
            </a:r>
            <a:r>
              <a:rPr lang="en-US" altLang="zh-CN" dirty="0" smtClean="0">
                <a:solidFill>
                  <a:srgbClr val="FF0000"/>
                </a:solidFill>
              </a:rPr>
              <a:t>\photo.jpg</a:t>
            </a:r>
          </a:p>
          <a:p>
            <a:pPr marL="109537" indent="0">
              <a:buNone/>
            </a:pPr>
            <a:r>
              <a:rPr lang="en-US" altLang="zh-CN" dirty="0" smtClean="0"/>
              <a:t>Example 3</a:t>
            </a:r>
          </a:p>
          <a:p>
            <a:pPr marL="109537" indent="0">
              <a:buNone/>
            </a:pPr>
            <a:r>
              <a:rPr lang="en-US" altLang="zh-CN" dirty="0" smtClean="0"/>
              <a:t>http://www.aaa.com/index.html</a:t>
            </a:r>
          </a:p>
          <a:p>
            <a:pPr marL="109537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www.aaa.com/event/page.html</a:t>
            </a:r>
            <a:endParaRPr lang="en-US" altLang="zh-CN" dirty="0"/>
          </a:p>
          <a:p>
            <a:pPr marL="109537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Relative path:/event/page.html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F163B-B227-4F98-A69F-2D16B41F79C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readLine( ) method returns a string that contains a line of text from a text file. '\r', '\n', and "\r\n" are assumed to be line breaks and are not included in the returned string. </a:t>
            </a:r>
          </a:p>
          <a:p>
            <a:r>
              <a:rPr lang="en-US" altLang="zh-CN" smtClean="0"/>
              <a:t>The read() method returns -1 on end-of-file. </a:t>
            </a:r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Character-based I/O </a:t>
            </a:r>
            <a:endParaRPr lang="zh-CN" altLang="en-US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618E5C-9356-4BF2-AA93-8F29F1AC27F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 writing, use BufferedWriter.write(int ) to write a character, write(char[] , int, int ) or write(String, int, int) to write characters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Character-based I/O </a:t>
            </a:r>
            <a:endParaRPr lang="zh-CN" altLang="en-US" dirty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E7A706-17ED-4FAB-8A32-2322CB2BBDF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84787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altLang="zh-CN" sz="3400" dirty="0" smtClean="0"/>
              <a:t>import java.io.*;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 public class </a:t>
            </a:r>
            <a:r>
              <a:rPr lang="en-US" altLang="zh-CN" sz="3400" dirty="0" err="1" smtClean="0"/>
              <a:t>BufferedReaderTest</a:t>
            </a:r>
            <a:r>
              <a:rPr lang="en-US" altLang="zh-CN" sz="3400" dirty="0" smtClean="0"/>
              <a:t>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 	public static void main(String[] args)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String </a:t>
            </a:r>
            <a:r>
              <a:rPr lang="en-US" altLang="zh-CN" sz="3400" dirty="0" err="1" smtClean="0"/>
              <a:t>filePath</a:t>
            </a:r>
            <a:r>
              <a:rPr lang="en-US" altLang="zh-CN" sz="3400" dirty="0" smtClean="0"/>
              <a:t> = "cars.txt";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BufferedReader </a:t>
            </a:r>
            <a:r>
              <a:rPr lang="en-US" altLang="zh-CN" sz="3400" dirty="0" err="1" smtClean="0"/>
              <a:t>br</a:t>
            </a:r>
            <a:r>
              <a:rPr lang="en-US" altLang="zh-CN" sz="3400" dirty="0" smtClean="0"/>
              <a:t> = null;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String </a:t>
            </a:r>
            <a:r>
              <a:rPr lang="en-US" altLang="zh-CN" sz="3400" dirty="0" err="1" smtClean="0"/>
              <a:t>thisLine</a:t>
            </a:r>
            <a:r>
              <a:rPr lang="en-US" altLang="zh-CN" sz="3400" dirty="0" smtClean="0"/>
              <a:t>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try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</a:t>
            </a:r>
            <a:r>
              <a:rPr lang="en-US" altLang="zh-CN" sz="3400" dirty="0" err="1" smtClean="0"/>
              <a:t>br</a:t>
            </a:r>
            <a:r>
              <a:rPr lang="en-US" altLang="zh-CN" sz="3400" dirty="0" smtClean="0"/>
              <a:t> = new BufferedReader(new FileReader(</a:t>
            </a:r>
            <a:r>
              <a:rPr lang="en-US" altLang="zh-CN" sz="3400" dirty="0" err="1" smtClean="0"/>
              <a:t>filePath</a:t>
            </a:r>
            <a:r>
              <a:rPr lang="en-US" altLang="zh-CN" sz="3400" dirty="0" smtClean="0"/>
              <a:t>));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while ((</a:t>
            </a:r>
            <a:r>
              <a:rPr lang="en-US" altLang="zh-CN" sz="3400" dirty="0" err="1" smtClean="0"/>
              <a:t>thisLine</a:t>
            </a:r>
            <a:r>
              <a:rPr lang="en-US" altLang="zh-CN" sz="3400" dirty="0" smtClean="0"/>
              <a:t> = </a:t>
            </a:r>
            <a:r>
              <a:rPr lang="en-US" altLang="zh-CN" sz="3400" dirty="0" err="1" smtClean="0"/>
              <a:t>br.readLine</a:t>
            </a:r>
            <a:r>
              <a:rPr lang="en-US" altLang="zh-CN" sz="3400" dirty="0" smtClean="0"/>
              <a:t>()) != null)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	System.out.println(</a:t>
            </a:r>
            <a:r>
              <a:rPr lang="en-US" altLang="zh-CN" sz="3400" dirty="0" err="1" smtClean="0"/>
              <a:t>thisLine</a:t>
            </a:r>
            <a:r>
              <a:rPr lang="en-US" altLang="zh-CN" sz="3400" dirty="0" smtClean="0"/>
              <a:t>);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}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} catch (IOException e)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</a:t>
            </a:r>
            <a:r>
              <a:rPr lang="en-US" altLang="zh-CN" sz="3400" dirty="0" err="1" smtClean="0"/>
              <a:t>e.getMessage</a:t>
            </a:r>
            <a:r>
              <a:rPr lang="en-US" altLang="zh-CN" sz="3400" dirty="0" smtClean="0"/>
              <a:t>();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} finally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try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	if (</a:t>
            </a:r>
            <a:r>
              <a:rPr lang="en-US" altLang="zh-CN" sz="3400" dirty="0" err="1" smtClean="0"/>
              <a:t>br</a:t>
            </a:r>
            <a:r>
              <a:rPr lang="en-US" altLang="zh-CN" sz="3400" dirty="0" smtClean="0"/>
              <a:t> != null)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		</a:t>
            </a:r>
            <a:r>
              <a:rPr lang="en-US" altLang="zh-CN" sz="3400" dirty="0" err="1" smtClean="0"/>
              <a:t>br.close</a:t>
            </a:r>
            <a:r>
              <a:rPr lang="en-US" altLang="zh-CN" sz="3400" dirty="0" smtClean="0"/>
              <a:t>();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} catch (IOException e) {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	</a:t>
            </a:r>
            <a:r>
              <a:rPr lang="en-US" altLang="zh-CN" sz="3400" dirty="0" err="1" smtClean="0"/>
              <a:t>e.getMessage</a:t>
            </a:r>
            <a:r>
              <a:rPr lang="en-US" altLang="zh-CN" sz="3400" dirty="0" smtClean="0"/>
              <a:t>();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	}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	}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	}</a:t>
            </a:r>
            <a:endParaRPr lang="zh-CN" altLang="zh-CN" sz="3400" dirty="0" smtClean="0"/>
          </a:p>
          <a:p>
            <a:pPr>
              <a:defRPr/>
            </a:pPr>
            <a:r>
              <a:rPr lang="en-US" altLang="zh-CN" sz="3400" dirty="0" smtClean="0"/>
              <a:t>}</a:t>
            </a:r>
            <a:endParaRPr lang="zh-CN" altLang="zh-CN" sz="3400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Character-based I/O </a:t>
            </a:r>
            <a:endParaRPr lang="zh-CN" altLang="en-US" dirty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55B100-8194-4BF1-A017-A1444997F09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BufferedWriter allows more efficient writing of text. </a:t>
            </a:r>
          </a:p>
          <a:p>
            <a:r>
              <a:rPr lang="en-US" altLang="zh-CN" smtClean="0"/>
              <a:t>There is one new method in this class, newLine( ). </a:t>
            </a:r>
          </a:p>
          <a:p>
            <a:r>
              <a:rPr lang="en-US" altLang="zh-CN" smtClean="0"/>
              <a:t>This method writes a platform-dependent line terminator string: '\n' on Unix, '\r' on the Macintosh, "\r\n" on Windows.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Buffered Character-based I/O </a:t>
            </a:r>
            <a:endParaRPr lang="zh-CN" altLang="en-US" dirty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3BE3C1-9FAF-46B9-A017-84F7130D2B8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73100"/>
            <a:ext cx="7793038" cy="63658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PrintWriter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695450"/>
            <a:ext cx="8137525" cy="3887788"/>
          </a:xfrm>
          <a:noFill/>
        </p:spPr>
        <p:txBody>
          <a:bodyPr/>
          <a:lstStyle/>
          <a:p>
            <a:pPr marL="0" indent="622300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800"/>
              <a:t>PrintWriter是打印输出流，该流把Java语言的内构类型以字符表示形式送到相应的输出流中，可以以文本的形式浏览。</a:t>
            </a:r>
          </a:p>
          <a:p>
            <a:pPr marL="0" indent="622300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800"/>
              <a:t>创建该打印输出流常用的构造方法有两种。</a:t>
            </a:r>
          </a:p>
          <a:p>
            <a:pPr marL="0" indent="622300">
              <a:tabLst>
                <a:tab pos="952500" algn="l"/>
              </a:tabLst>
            </a:pPr>
            <a:r>
              <a:rPr lang="en-US" altLang="zh-CN" sz="2800"/>
              <a:t>PrintWriter(Writer out)</a:t>
            </a:r>
          </a:p>
          <a:p>
            <a:pPr marL="0" indent="622300">
              <a:tabLst>
                <a:tab pos="952500" algn="l"/>
              </a:tabLst>
            </a:pPr>
            <a:r>
              <a:rPr lang="en-US" altLang="zh-CN" sz="2800"/>
              <a:t>PrintWriter(OutputStream out)</a:t>
            </a:r>
          </a:p>
          <a:p>
            <a:pPr marL="0" indent="622300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80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-222250"/>
            <a:ext cx="3095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1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73100"/>
            <a:ext cx="7793038" cy="63658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3600" dirty="0" err="1" smtClean="0"/>
              <a:t>PrintWriter</a:t>
            </a:r>
            <a:endParaRPr lang="zh-CN" altLang="en-US" sz="3600" dirty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-222250"/>
            <a:ext cx="3095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ph idx="4294967295"/>
          </p:nvPr>
        </p:nvGraphicFramePr>
        <p:xfrm>
          <a:off x="838200" y="1651000"/>
          <a:ext cx="7772400" cy="3698878"/>
        </p:xfrm>
        <a:graphic>
          <a:graphicData uri="http://schemas.openxmlformats.org/drawingml/2006/table">
            <a:tbl>
              <a:tblPr/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 法 名 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 能 描 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print(String str)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将字符串型数据写至输出流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print(int i)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将整型数据写至输出流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flush()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强制性地将缓冲区中的数据写至输出流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println(String str)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将字符串和换行符写至输出流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println(int i)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将整型数据和换行符写至输出流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println()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将换行符写至输出流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30" name="Rectangle 3"/>
          <p:cNvSpPr txBox="1">
            <a:spLocks noChangeArrowheads="1"/>
          </p:cNvSpPr>
          <p:nvPr/>
        </p:nvSpPr>
        <p:spPr bwMode="auto">
          <a:xfrm>
            <a:off x="571500" y="5518150"/>
            <a:ext cx="813752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22300" eaLnBrk="0" hangingPunct="0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</a:rPr>
              <a:t>PrintWriter</a:t>
            </a:r>
            <a:r>
              <a:rPr lang="zh-CN" altLang="en-US" sz="2800">
                <a:latin typeface="Arial" panose="020B0604020202020204" pitchFamily="34" charset="0"/>
              </a:rPr>
              <a:t>使实际的应用程序更容易国际化。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System.in——</a:t>
            </a:r>
            <a:r>
              <a:rPr lang="zh-CN" altLang="en-US" dirty="0" smtClean="0"/>
              <a:t>标准输入流，默认设备是键盘。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System.out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标准输出流，默认设备是控制台。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System.err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标准错误流，默认设备是控制台。</a:t>
            </a:r>
          </a:p>
          <a:p>
            <a:endParaRPr lang="zh-CN" altLang="en-US" b="1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ffectLst/>
              </a:rPr>
              <a:t>Standard I/O Stream</a:t>
            </a:r>
            <a:endParaRPr lang="zh-CN" altLang="zh-CN" sz="3600" dirty="0">
              <a:effectLst/>
            </a:endParaRPr>
          </a:p>
        </p:txBody>
      </p:sp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3155185" y="4557693"/>
            <a:ext cx="1945625" cy="732848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80000" bIns="180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</a:rPr>
              <a:t>字节</a:t>
            </a:r>
            <a:r>
              <a:rPr lang="zh-CN" altLang="en-US" b="1" dirty="0" smtClean="0">
                <a:solidFill>
                  <a:srgbClr val="FF0000"/>
                </a:solidFill>
              </a:rPr>
              <a:t>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object </a:t>
            </a:r>
            <a:r>
              <a:rPr lang="en-US" altLang="zh-CN" b="1" smtClean="0">
                <a:solidFill>
                  <a:srgbClr val="FF0000"/>
                </a:solidFill>
              </a:rPr>
              <a:t>serialization</a:t>
            </a:r>
            <a:r>
              <a:rPr lang="zh-CN" altLang="en-US" b="1" smtClean="0">
                <a:solidFill>
                  <a:srgbClr val="FF0000"/>
                </a:solidFill>
              </a:rPr>
              <a:t>序列化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saves Java objects to a file, database, or network. </a:t>
            </a:r>
          </a:p>
          <a:p>
            <a:r>
              <a:rPr lang="en-US" altLang="zh-CN" smtClean="0"/>
              <a:t>Serialization flattens objects into an ordered or serialized stream of bytes. </a:t>
            </a:r>
          </a:p>
          <a:p>
            <a:r>
              <a:rPr lang="en-US" altLang="zh-CN" smtClean="0"/>
              <a:t>The ordered stream of bytes can then be read at a later time to recreate the original objects. </a:t>
            </a:r>
          </a:p>
          <a:p>
            <a:r>
              <a:rPr lang="en-US" altLang="zh-CN" smtClean="0"/>
              <a:t>This process is referred as deserialization. </a:t>
            </a:r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BCCE2B-DF99-442F-BE6A-151825D985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object can be written to streams if it supports the </a:t>
            </a:r>
            <a:r>
              <a:rPr lang="en-US" altLang="zh-CN" dirty="0" err="1" smtClean="0">
                <a:solidFill>
                  <a:srgbClr val="FF0000"/>
                </a:solidFill>
              </a:rPr>
              <a:t>java.io.Serializable</a:t>
            </a:r>
            <a:r>
              <a:rPr lang="en-US" altLang="zh-CN" dirty="0" smtClean="0"/>
              <a:t> interface. </a:t>
            </a:r>
          </a:p>
          <a:p>
            <a:r>
              <a:rPr lang="en-US" altLang="zh-CN" dirty="0" err="1" smtClean="0"/>
              <a:t>Serializability</a:t>
            </a:r>
            <a:r>
              <a:rPr lang="en-US" altLang="zh-CN" dirty="0" smtClean="0"/>
              <a:t> is inherited. Namely, you can just implement Serializable once in the class hierarchy instead of in every class. </a:t>
            </a:r>
          </a:p>
          <a:p>
            <a:r>
              <a:rPr lang="en-US" altLang="zh-CN" dirty="0" smtClean="0"/>
              <a:t>When an object is saved to a stream in serial form, all objects to which it contains references are also saved. </a:t>
            </a:r>
          </a:p>
          <a:p>
            <a:endParaRPr lang="en-US" altLang="zh-CN" dirty="0"/>
          </a:p>
          <a:p>
            <a:r>
              <a:rPr lang="en-US" altLang="zh-CN" sz="2800" dirty="0"/>
              <a:t>class </a:t>
            </a:r>
            <a:r>
              <a:rPr lang="en-US" altLang="zh-CN" sz="2800" dirty="0" smtClean="0"/>
              <a:t>Car </a:t>
            </a:r>
            <a:r>
              <a:rPr lang="en-US" altLang="zh-CN" dirty="0" smtClean="0">
                <a:solidFill>
                  <a:srgbClr val="FF0000"/>
                </a:solidFill>
              </a:rPr>
              <a:t>implements </a:t>
            </a:r>
            <a:r>
              <a:rPr lang="en-US" altLang="zh-CN" sz="3200" b="1" dirty="0" smtClean="0">
                <a:solidFill>
                  <a:srgbClr val="3E3EC0"/>
                </a:solidFill>
              </a:rPr>
              <a:t>Serializable</a:t>
            </a:r>
            <a:endParaRPr lang="en-US" altLang="zh-CN" sz="3200" b="1" dirty="0">
              <a:solidFill>
                <a:srgbClr val="3E3EC0"/>
              </a:solidFill>
            </a:endParaRPr>
          </a:p>
          <a:p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1075F2-F77B-4278-919C-DD52962B4B3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 smtClean="0"/>
              <a:t>You can get Java to do all the work for you by using the classes </a:t>
            </a:r>
            <a:r>
              <a:rPr lang="en-US" altLang="zh-CN" dirty="0" err="1" smtClean="0"/>
              <a:t>ObjectInputStream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ObjectOutputStream</a:t>
            </a:r>
            <a:r>
              <a:rPr lang="en-US" altLang="zh-CN" dirty="0" smtClean="0"/>
              <a:t>. </a:t>
            </a:r>
          </a:p>
          <a:p>
            <a:pPr>
              <a:defRPr/>
            </a:pPr>
            <a:r>
              <a:rPr lang="en-US" altLang="zh-CN" dirty="0" smtClean="0"/>
              <a:t>These are subclasses of InputStream and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that can be used for writing and reading serialized objects. </a:t>
            </a:r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writeObject</a:t>
            </a:r>
            <a:r>
              <a:rPr lang="en-US" altLang="zh-CN" dirty="0" smtClean="0"/>
              <a:t>() method saves the state of the class by writing the individual instance member variables to the </a:t>
            </a:r>
            <a:r>
              <a:rPr lang="en-US" altLang="zh-CN" dirty="0" err="1" smtClean="0"/>
              <a:t>ObjectOutputStream</a:t>
            </a:r>
            <a:r>
              <a:rPr lang="en-US" altLang="zh-CN" dirty="0" smtClean="0"/>
              <a:t>. </a:t>
            </a:r>
          </a:p>
          <a:p>
            <a:pPr>
              <a:defRPr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readObject</a:t>
            </a:r>
            <a:r>
              <a:rPr lang="en-US" altLang="zh-CN" dirty="0" smtClean="0"/>
              <a:t>() method is used to </a:t>
            </a:r>
            <a:r>
              <a:rPr lang="en-US" altLang="zh-CN" dirty="0" err="1" smtClean="0"/>
              <a:t>deserialize</a:t>
            </a:r>
            <a:r>
              <a:rPr lang="en-US" altLang="zh-CN" dirty="0" smtClean="0"/>
              <a:t> the object from the object input stream.</a:t>
            </a:r>
            <a:endParaRPr lang="zh-CN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7E63D4-702A-4244-8E78-19CCA19FBED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java.io.File</a:t>
            </a:r>
            <a:r>
              <a:rPr lang="en-US" altLang="zh-CN" smtClean="0"/>
              <a:t> is a class that helps to write platform-independent code that examines and manipulates files and folders such as copy files, rename files, or delete files. </a:t>
            </a:r>
          </a:p>
          <a:p>
            <a:r>
              <a:rPr lang="en-US" altLang="zh-CN" smtClean="0"/>
              <a:t>It represents a file or folder reference. </a:t>
            </a:r>
            <a:r>
              <a:rPr lang="zh-CN" altLang="en-US" smtClean="0"/>
              <a:t>既引用文件又引用文件夹</a:t>
            </a:r>
            <a:endParaRPr lang="en-US" altLang="zh-CN" smtClean="0"/>
          </a:p>
          <a:p>
            <a:r>
              <a:rPr lang="en-US" altLang="zh-CN" smtClean="0"/>
              <a:t>An instance of the File class may or may not link to an actual file system object such as a file or a folder.</a:t>
            </a:r>
            <a:r>
              <a:rPr lang="zh-CN" altLang="en-US" smtClean="0"/>
              <a:t>可以不与实际文件关联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A0E036-0F4A-49CA-864B-4BF24F9D2E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When several objects contain references to the same object, Java automatically ensures that only one copy of that object is serialized. </a:t>
            </a:r>
          </a:p>
          <a:p>
            <a:r>
              <a:rPr lang="en-US" altLang="zh-CN" smtClean="0"/>
              <a:t>Each object is assigned an internal serial number; successive attempts to save that object store only that number.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F22DFC-D1C6-4FB8-A709-74F5258DE5C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09575" y="804863"/>
            <a:ext cx="8229600" cy="5976937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000" smtClean="0"/>
              <a:t>import java.io.*;</a:t>
            </a:r>
            <a:endParaRPr lang="zh-CN" altLang="zh-CN" sz="2000" smtClean="0"/>
          </a:p>
          <a:p>
            <a:r>
              <a:rPr lang="en-US" altLang="zh-CN" sz="2000" smtClean="0"/>
              <a:t> </a:t>
            </a:r>
            <a:endParaRPr lang="zh-CN" altLang="zh-CN" sz="2000" smtClean="0"/>
          </a:p>
          <a:p>
            <a:r>
              <a:rPr lang="en-US" altLang="zh-CN" sz="2000" smtClean="0"/>
              <a:t>public class SerializationTest {</a:t>
            </a:r>
            <a:endParaRPr lang="zh-CN" altLang="zh-CN" sz="2000" smtClean="0"/>
          </a:p>
          <a:p>
            <a:r>
              <a:rPr lang="en-US" altLang="zh-CN" sz="2000" smtClean="0"/>
              <a:t>	public static void main(String[] args) throws IOException, ClassNotFoundException {</a:t>
            </a:r>
            <a:endParaRPr lang="zh-CN" altLang="zh-CN" sz="2000" smtClean="0"/>
          </a:p>
          <a:p>
            <a:r>
              <a:rPr lang="en-US" altLang="zh-CN" sz="2000" smtClean="0"/>
              <a:t>		Car stObj = new Car("aaa", 18);</a:t>
            </a:r>
            <a:endParaRPr lang="zh-CN" altLang="zh-CN" sz="2000" smtClean="0"/>
          </a:p>
          <a:p>
            <a:r>
              <a:rPr lang="en-US" altLang="zh-CN" sz="2000" smtClean="0"/>
              <a:t>		File objFile = new File("cars.ser");</a:t>
            </a:r>
            <a:endParaRPr lang="zh-CN" altLang="zh-CN" sz="2000" smtClean="0"/>
          </a:p>
          <a:p>
            <a:r>
              <a:rPr lang="en-US" altLang="zh-CN" sz="2000" smtClean="0"/>
              <a:t> </a:t>
            </a:r>
            <a:endParaRPr lang="zh-CN" altLang="zh-CN" sz="2000" smtClean="0"/>
          </a:p>
          <a:p>
            <a:r>
              <a:rPr lang="en-US" altLang="zh-CN" sz="2000" smtClean="0"/>
              <a:t>		FileOutputStream fos = null;</a:t>
            </a:r>
            <a:endParaRPr lang="zh-CN" altLang="zh-CN" sz="2000" smtClean="0"/>
          </a:p>
          <a:p>
            <a:r>
              <a:rPr lang="en-US" altLang="zh-CN" sz="2000" smtClean="0"/>
              <a:t>		ObjectOutputStream oos = null;</a:t>
            </a:r>
            <a:endParaRPr lang="zh-CN" altLang="zh-CN" sz="2000" smtClean="0"/>
          </a:p>
          <a:p>
            <a:r>
              <a:rPr lang="en-US" altLang="zh-CN" sz="2000" smtClean="0"/>
              <a:t>		try {</a:t>
            </a:r>
            <a:endParaRPr lang="zh-CN" altLang="zh-CN" sz="2000" smtClean="0"/>
          </a:p>
          <a:p>
            <a:r>
              <a:rPr lang="en-US" altLang="zh-CN" sz="2000" smtClean="0"/>
              <a:t>			fos = new FileOutputStream(objFile);</a:t>
            </a:r>
            <a:endParaRPr lang="zh-CN" altLang="zh-CN" sz="2000" smtClean="0"/>
          </a:p>
          <a:p>
            <a:r>
              <a:rPr lang="en-US" altLang="zh-CN" sz="2000" smtClean="0"/>
              <a:t>			oos = new ObjectOutputStream(fos);</a:t>
            </a:r>
            <a:endParaRPr lang="zh-CN" altLang="zh-CN" sz="2000" smtClean="0"/>
          </a:p>
          <a:p>
            <a:r>
              <a:rPr lang="en-US" altLang="zh-CN" sz="2000" smtClean="0"/>
              <a:t>			oos.writeObject(stObj);</a:t>
            </a:r>
            <a:endParaRPr lang="zh-CN" altLang="zh-CN" sz="2000" smtClean="0"/>
          </a:p>
          <a:p>
            <a:r>
              <a:rPr lang="en-US" altLang="zh-CN" sz="2000" smtClean="0"/>
              <a:t>		} finally {</a:t>
            </a:r>
            <a:endParaRPr lang="zh-CN" altLang="zh-CN" sz="2000" smtClean="0"/>
          </a:p>
          <a:p>
            <a:r>
              <a:rPr lang="en-US" altLang="zh-CN" sz="2000" smtClean="0"/>
              <a:t>			oos.close();</a:t>
            </a:r>
            <a:endParaRPr lang="zh-CN" altLang="zh-CN" sz="2000" smtClean="0"/>
          </a:p>
          <a:p>
            <a:r>
              <a:rPr lang="en-US" altLang="zh-CN" sz="2000" smtClean="0"/>
              <a:t>		}</a:t>
            </a:r>
            <a:endParaRPr lang="zh-CN" altLang="zh-CN" sz="2000" smtClean="0"/>
          </a:p>
          <a:p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A5A8CA-B03C-41E4-BDE6-1B7AED833D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995363"/>
            <a:ext cx="8229600" cy="45259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stObj</a:t>
            </a:r>
            <a:r>
              <a:rPr lang="en-US" altLang="zh-CN" sz="2400" dirty="0"/>
              <a:t> = null;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null;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ObjectInputStream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ois</a:t>
            </a:r>
            <a:r>
              <a:rPr lang="en-US" altLang="zh-CN" sz="2400" dirty="0"/>
              <a:t> = null;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try {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	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objFile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	</a:t>
            </a:r>
            <a:r>
              <a:rPr lang="en-US" altLang="zh-CN" sz="2400" dirty="0" err="1"/>
              <a:t>ois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ObjectInputStream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	</a:t>
            </a:r>
            <a:r>
              <a:rPr lang="en-US" altLang="zh-CN" sz="2400" dirty="0" err="1"/>
              <a:t>stObj</a:t>
            </a:r>
            <a:r>
              <a:rPr lang="en-US" altLang="zh-CN" sz="2400" dirty="0"/>
              <a:t> = (Car) </a:t>
            </a:r>
            <a:r>
              <a:rPr lang="en-US" altLang="zh-CN" sz="2400" dirty="0" err="1"/>
              <a:t>ois.readObject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} finally {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	</a:t>
            </a:r>
            <a:r>
              <a:rPr lang="en-US" altLang="zh-CN" sz="2400" dirty="0" err="1"/>
              <a:t>ois.close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}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	System.out.println("The Car comes back:" + </a:t>
            </a:r>
            <a:r>
              <a:rPr lang="en-US" altLang="zh-CN" sz="2400" dirty="0" err="1"/>
              <a:t>stObj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	}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2230438" y="5521325"/>
            <a:ext cx="6913562" cy="752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400" dirty="0"/>
              <a:t>The Car comes back: Car [name=</a:t>
            </a:r>
            <a:r>
              <a:rPr lang="en-US" altLang="zh-CN" sz="2400" dirty="0" err="1"/>
              <a:t>aaa</a:t>
            </a:r>
            <a:r>
              <a:rPr lang="en-US" altLang="zh-CN" sz="2400" dirty="0"/>
              <a:t>, weight=18]</a:t>
            </a:r>
            <a:endParaRPr lang="zh-CN" altLang="zh-CN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768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583A69-382D-493D-A93C-A2B178F2C4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</a:t>
            </a:r>
            <a:r>
              <a:rPr lang="en-US" altLang="zh-CN" b="1" smtClean="0">
                <a:solidFill>
                  <a:srgbClr val="FF0000"/>
                </a:solidFill>
              </a:rPr>
              <a:t>transient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暂时 </a:t>
            </a:r>
            <a:r>
              <a:rPr lang="en-US" altLang="zh-CN" smtClean="0"/>
              <a:t>keyword is a modifier applied to instance variables in a class. </a:t>
            </a:r>
          </a:p>
          <a:p>
            <a:r>
              <a:rPr lang="en-US" altLang="zh-CN" smtClean="0"/>
              <a:t>It specifies that the variable is not part of the persistent state of the object and thus never saved during serialization.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7.5 Object Serialization</a:t>
            </a:r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8A1CDA-4019-4A0C-B1A0-CDC55581C32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Instances of the File class are immutable</a:t>
            </a:r>
            <a:r>
              <a:rPr lang="zh-CN" altLang="en-US" smtClean="0"/>
              <a:t>不可变对象</a:t>
            </a:r>
            <a:r>
              <a:rPr lang="en-US" altLang="zh-CN" smtClean="0"/>
              <a:t>, that is, once you have created a File object you cannot change the path it encapsulates.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EB363-BCAE-4B23-BC58-CEBC755978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File(String) </a:t>
            </a:r>
            <a:r>
              <a:rPr lang="en-US" altLang="zh-CN" dirty="0" smtClean="0"/>
              <a:t>creates a File object with the specified </a:t>
            </a:r>
            <a:r>
              <a:rPr lang="en-US" altLang="zh-CN" dirty="0" smtClean="0">
                <a:solidFill>
                  <a:srgbClr val="00B050"/>
                </a:solidFill>
              </a:rPr>
              <a:t>absolute </a:t>
            </a:r>
            <a:r>
              <a:rPr lang="en-US" altLang="zh-CN" dirty="0" smtClean="0"/>
              <a:t>path or </a:t>
            </a:r>
            <a:r>
              <a:rPr lang="en-US" altLang="zh-CN" dirty="0" smtClean="0">
                <a:solidFill>
                  <a:srgbClr val="00B050"/>
                </a:solidFill>
              </a:rPr>
              <a:t>relative </a:t>
            </a:r>
            <a:r>
              <a:rPr lang="en-US" altLang="zh-CN" dirty="0" smtClean="0"/>
              <a:t>path for a file or a folder as a String parameter.</a:t>
            </a:r>
            <a:endParaRPr lang="zh-CN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File(String, String) </a:t>
            </a:r>
            <a:r>
              <a:rPr lang="en-US" altLang="zh-CN" dirty="0" smtClean="0"/>
              <a:t>creates a File object with the specified </a:t>
            </a:r>
            <a:r>
              <a:rPr lang="en-US" altLang="zh-CN" dirty="0" smtClean="0">
                <a:solidFill>
                  <a:srgbClr val="00B050"/>
                </a:solidFill>
              </a:rPr>
              <a:t>parent folder </a:t>
            </a:r>
            <a:r>
              <a:rPr lang="en-US" altLang="zh-CN" dirty="0" smtClean="0"/>
              <a:t>and the specified </a:t>
            </a:r>
            <a:r>
              <a:rPr lang="en-US" altLang="zh-CN" dirty="0" smtClean="0">
                <a:solidFill>
                  <a:srgbClr val="00B050"/>
                </a:solidFill>
              </a:rPr>
              <a:t>file name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File(File, String) </a:t>
            </a:r>
            <a:r>
              <a:rPr lang="en-US" altLang="zh-CN" dirty="0" smtClean="0"/>
              <a:t>creates a File object with its </a:t>
            </a:r>
            <a:r>
              <a:rPr lang="en-US" altLang="zh-CN" dirty="0" smtClean="0">
                <a:solidFill>
                  <a:srgbClr val="00B050"/>
                </a:solidFill>
              </a:rPr>
              <a:t>path</a:t>
            </a:r>
            <a:r>
              <a:rPr lang="en-US" altLang="zh-CN" dirty="0" smtClean="0"/>
              <a:t> represented by the specified File and its </a:t>
            </a:r>
            <a:r>
              <a:rPr lang="en-US" altLang="zh-CN" dirty="0" smtClean="0">
                <a:solidFill>
                  <a:srgbClr val="00B050"/>
                </a:solidFill>
              </a:rPr>
              <a:t>name</a:t>
            </a:r>
            <a:r>
              <a:rPr lang="en-US" altLang="zh-CN" dirty="0" smtClean="0"/>
              <a:t> indicated by the specified string.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7.1 Manipulating Disk Files and Folders</a:t>
            </a:r>
            <a:endParaRPr lang="zh-CN" altLang="en-US" sz="3200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BEC19B-FCB0-4452-89D6-F933CC4D6E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第1章 Java程序设计语言概述</Template>
  <TotalTime>382</TotalTime>
  <Words>3070</Words>
  <Application>Microsoft Office PowerPoint</Application>
  <PresentationFormat>全屏显示(4:3)</PresentationFormat>
  <Paragraphs>691</Paragraphs>
  <Slides>73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黑体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Chapter 7 Stream I/O</vt:lpstr>
      <vt:lpstr>7.1 Manipulating Disk Files and Folders</vt:lpstr>
      <vt:lpstr>7.1 Manipulating Disk Files and Folders</vt:lpstr>
      <vt:lpstr>7.1 Manipulating Disk Files and Folders</vt:lpstr>
      <vt:lpstr>7.1 Manipulating Disk Files and Folders</vt:lpstr>
      <vt:lpstr>PowerPoint 演示文稿</vt:lpstr>
      <vt:lpstr>7.1 Manipulating Disk Files and Folders</vt:lpstr>
      <vt:lpstr>7.1 Manipulating Disk Files and Folders</vt:lpstr>
      <vt:lpstr>7.1 Manipulating Disk Files and Folders</vt:lpstr>
      <vt:lpstr>7.1 Manipulating Disk Files and Folders</vt:lpstr>
      <vt:lpstr>7.1 Manipulating Disk Files and Folders</vt:lpstr>
      <vt:lpstr>7.1 Manipulating Disk Files and Folders</vt:lpstr>
      <vt:lpstr>7.1 Manipulating Disk Files and Folders</vt:lpstr>
      <vt:lpstr>PowerPoint 演示文稿</vt:lpstr>
      <vt:lpstr>7.2 Streams </vt:lpstr>
      <vt:lpstr>7.2 Streams </vt:lpstr>
      <vt:lpstr>7.2 Streams </vt:lpstr>
      <vt:lpstr>7.2 Streams </vt:lpstr>
      <vt:lpstr>7.2 Streams </vt:lpstr>
      <vt:lpstr>InputStream</vt:lpstr>
      <vt:lpstr>OutputStream</vt:lpstr>
      <vt:lpstr>Byte Streams</vt:lpstr>
      <vt:lpstr>Byte Streams</vt:lpstr>
      <vt:lpstr>Byte Streams</vt:lpstr>
      <vt:lpstr>Byte Streams</vt:lpstr>
      <vt:lpstr>Byte Streams</vt:lpstr>
      <vt:lpstr>Byte Streams</vt:lpstr>
      <vt:lpstr>Byte Streams</vt:lpstr>
      <vt:lpstr>Buffered Byte Streams 缓存字节流</vt:lpstr>
      <vt:lpstr>Buffered Byte Streams</vt:lpstr>
      <vt:lpstr>Buffered Byte Streams</vt:lpstr>
      <vt:lpstr>Buffered Byte Streams</vt:lpstr>
      <vt:lpstr>PowerPoint 演示文稿</vt:lpstr>
      <vt:lpstr>Data Streams基本数据类型流</vt:lpstr>
      <vt:lpstr>Data Streams</vt:lpstr>
      <vt:lpstr>Data Streams</vt:lpstr>
      <vt:lpstr>PowerPoint 演示文稿</vt:lpstr>
      <vt:lpstr>Data Streams</vt:lpstr>
      <vt:lpstr>Data Streams</vt:lpstr>
      <vt:lpstr>Data Streams</vt:lpstr>
      <vt:lpstr>Data Streams</vt:lpstr>
      <vt:lpstr>Data Streams</vt:lpstr>
      <vt:lpstr>Data Streams</vt:lpstr>
      <vt:lpstr>Data Streams</vt:lpstr>
      <vt:lpstr>Character Streams</vt:lpstr>
      <vt:lpstr>Character Streams</vt:lpstr>
      <vt:lpstr>Reader</vt:lpstr>
      <vt:lpstr>Writer</vt:lpstr>
      <vt:lpstr>Character Streams</vt:lpstr>
      <vt:lpstr>Character Streams</vt:lpstr>
      <vt:lpstr>Character Streams</vt:lpstr>
      <vt:lpstr>Character Streams</vt:lpstr>
      <vt:lpstr>Character Streams</vt:lpstr>
      <vt:lpstr>Character Streams</vt:lpstr>
      <vt:lpstr>Character Streams</vt:lpstr>
      <vt:lpstr>Character Streams</vt:lpstr>
      <vt:lpstr>Character Streams</vt:lpstr>
      <vt:lpstr>Character Streams</vt:lpstr>
      <vt:lpstr>Buffered Character-based I/O </vt:lpstr>
      <vt:lpstr>Buffered Character-based I/O </vt:lpstr>
      <vt:lpstr>Buffered Character-based I/O </vt:lpstr>
      <vt:lpstr>Buffered Character-based I/O </vt:lpstr>
      <vt:lpstr>Buffered Character-based I/O </vt:lpstr>
      <vt:lpstr>PrintWriter</vt:lpstr>
      <vt:lpstr>PrintWriter</vt:lpstr>
      <vt:lpstr>Standard I/O Stream</vt:lpstr>
      <vt:lpstr>7.5 Object Serialization</vt:lpstr>
      <vt:lpstr>7.5 Object Serialization</vt:lpstr>
      <vt:lpstr>7.5 Object Serialization</vt:lpstr>
      <vt:lpstr>7.5 Object Serialization</vt:lpstr>
      <vt:lpstr>7.5 Object Serialization</vt:lpstr>
      <vt:lpstr>7.5 Object Serialization</vt:lpstr>
      <vt:lpstr>7.5 Object Serialization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Stream I/O</dc:title>
  <dc:creator>Tian Jingbai</dc:creator>
  <cp:lastModifiedBy>TJB</cp:lastModifiedBy>
  <cp:revision>178</cp:revision>
  <dcterms:created xsi:type="dcterms:W3CDTF">2014-04-09T08:50:26Z</dcterms:created>
  <dcterms:modified xsi:type="dcterms:W3CDTF">2017-05-15T02:24:05Z</dcterms:modified>
</cp:coreProperties>
</file>