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52" r:id="rId2"/>
    <p:sldMasterId id="2147483686" r:id="rId3"/>
  </p:sldMasterIdLst>
  <p:notesMasterIdLst>
    <p:notesMasterId r:id="rId96"/>
  </p:notesMasterIdLst>
  <p:handoutMasterIdLst>
    <p:handoutMasterId r:id="rId97"/>
  </p:handoutMasterIdLst>
  <p:sldIdLst>
    <p:sldId id="723" r:id="rId4"/>
    <p:sldId id="724" r:id="rId5"/>
    <p:sldId id="643" r:id="rId6"/>
    <p:sldId id="644" r:id="rId7"/>
    <p:sldId id="649" r:id="rId8"/>
    <p:sldId id="650" r:id="rId9"/>
    <p:sldId id="645" r:id="rId10"/>
    <p:sldId id="646" r:id="rId11"/>
    <p:sldId id="647" r:id="rId12"/>
    <p:sldId id="651" r:id="rId13"/>
    <p:sldId id="648" r:id="rId14"/>
    <p:sldId id="358" r:id="rId15"/>
    <p:sldId id="606" r:id="rId16"/>
    <p:sldId id="652" r:id="rId17"/>
    <p:sldId id="498" r:id="rId18"/>
    <p:sldId id="670" r:id="rId19"/>
    <p:sldId id="671" r:id="rId20"/>
    <p:sldId id="564" r:id="rId21"/>
    <p:sldId id="655" r:id="rId22"/>
    <p:sldId id="499" r:id="rId23"/>
    <p:sldId id="656" r:id="rId24"/>
    <p:sldId id="502" r:id="rId25"/>
    <p:sldId id="566" r:id="rId26"/>
    <p:sldId id="608" r:id="rId27"/>
    <p:sldId id="657" r:id="rId28"/>
    <p:sldId id="503" r:id="rId29"/>
    <p:sldId id="658" r:id="rId30"/>
    <p:sldId id="504" r:id="rId31"/>
    <p:sldId id="609" r:id="rId32"/>
    <p:sldId id="610" r:id="rId33"/>
    <p:sldId id="659" r:id="rId34"/>
    <p:sldId id="506" r:id="rId35"/>
    <p:sldId id="613" r:id="rId36"/>
    <p:sldId id="507" r:id="rId37"/>
    <p:sldId id="661" r:id="rId38"/>
    <p:sldId id="508" r:id="rId39"/>
    <p:sldId id="614" r:id="rId40"/>
    <p:sldId id="567" r:id="rId41"/>
    <p:sldId id="662" r:id="rId42"/>
    <p:sldId id="663" r:id="rId43"/>
    <p:sldId id="632" r:id="rId44"/>
    <p:sldId id="700" r:id="rId45"/>
    <p:sldId id="701" r:id="rId46"/>
    <p:sldId id="509" r:id="rId47"/>
    <p:sldId id="664" r:id="rId48"/>
    <p:sldId id="510" r:id="rId49"/>
    <p:sldId id="665" r:id="rId50"/>
    <p:sldId id="511" r:id="rId51"/>
    <p:sldId id="666" r:id="rId52"/>
    <p:sldId id="615" r:id="rId53"/>
    <p:sldId id="667" r:id="rId54"/>
    <p:sldId id="512" r:id="rId55"/>
    <p:sldId id="668" r:id="rId56"/>
    <p:sldId id="669" r:id="rId57"/>
    <p:sldId id="513" r:id="rId58"/>
    <p:sldId id="672" r:id="rId59"/>
    <p:sldId id="681" r:id="rId60"/>
    <p:sldId id="682" r:id="rId61"/>
    <p:sldId id="514" r:id="rId62"/>
    <p:sldId id="569" r:id="rId63"/>
    <p:sldId id="618" r:id="rId64"/>
    <p:sldId id="725" r:id="rId65"/>
    <p:sldId id="686" r:id="rId66"/>
    <p:sldId id="689" r:id="rId67"/>
    <p:sldId id="690" r:id="rId68"/>
    <p:sldId id="702" r:id="rId69"/>
    <p:sldId id="703" r:id="rId70"/>
    <p:sldId id="704" r:id="rId71"/>
    <p:sldId id="705" r:id="rId72"/>
    <p:sldId id="706" r:id="rId73"/>
    <p:sldId id="709" r:id="rId74"/>
    <p:sldId id="711" r:id="rId75"/>
    <p:sldId id="712" r:id="rId76"/>
    <p:sldId id="708" r:id="rId77"/>
    <p:sldId id="622" r:id="rId78"/>
    <p:sldId id="623" r:id="rId79"/>
    <p:sldId id="695" r:id="rId80"/>
    <p:sldId id="624" r:id="rId81"/>
    <p:sldId id="713" r:id="rId82"/>
    <p:sldId id="625" r:id="rId83"/>
    <p:sldId id="626" r:id="rId84"/>
    <p:sldId id="627" r:id="rId85"/>
    <p:sldId id="714" r:id="rId86"/>
    <p:sldId id="715" r:id="rId87"/>
    <p:sldId id="641" r:id="rId88"/>
    <p:sldId id="716" r:id="rId89"/>
    <p:sldId id="717" r:id="rId90"/>
    <p:sldId id="718" r:id="rId91"/>
    <p:sldId id="642" r:id="rId92"/>
    <p:sldId id="726" r:id="rId93"/>
    <p:sldId id="719" r:id="rId94"/>
    <p:sldId id="720" r:id="rId95"/>
  </p:sldIdLst>
  <p:sldSz cx="9144000" cy="6858000" type="screen4x3"/>
  <p:notesSz cx="6797675" cy="9928225"/>
  <p:defaultTextStyle>
    <a:defPPr>
      <a:defRPr lang="zh-CN"/>
    </a:defPPr>
    <a:lvl1pPr algn="l" rtl="0" eaLnBrk="0" fontAlgn="base" hangingPunct="0">
      <a:spcBef>
        <a:spcPct val="0"/>
      </a:spcBef>
      <a:spcAft>
        <a:spcPct val="0"/>
      </a:spcAft>
      <a:defRPr sz="28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CC99FF"/>
    <a:srgbClr val="CCECFF"/>
    <a:srgbClr val="FFFFCC"/>
    <a:srgbClr val="000066"/>
    <a:srgbClr val="FFCCCC"/>
    <a:srgbClr val="FFCC00"/>
    <a:srgbClr val="C7DA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6" autoAdjust="0"/>
    <p:restoredTop sz="81004" autoAdjust="0"/>
  </p:normalViewPr>
  <p:slideViewPr>
    <p:cSldViewPr>
      <p:cViewPr varScale="1">
        <p:scale>
          <a:sx n="89" d="100"/>
          <a:sy n="89" d="100"/>
        </p:scale>
        <p:origin x="15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428"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presProps" Target="presProps.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smtClean="0"/>
            </a:lvl1pPr>
          </a:lstStyle>
          <a:p>
            <a:pPr>
              <a:defRPr/>
            </a:pPr>
            <a:fld id="{08AC4ABF-EFD0-4C83-BE2A-47D426A1433D}" type="datetimeFigureOut">
              <a:rPr lang="zh-CN" altLang="en-US"/>
              <a:pPr>
                <a:defRPr/>
              </a:pPr>
              <a:t>2017/5/22</a:t>
            </a:fld>
            <a:endParaRPr lang="zh-CN" altLang="en-US"/>
          </a:p>
        </p:txBody>
      </p:sp>
      <p:sp>
        <p:nvSpPr>
          <p:cNvPr id="4" name="页脚占位符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smtClean="0"/>
            </a:lvl1pPr>
          </a:lstStyle>
          <a:p>
            <a:pPr>
              <a:defRPr/>
            </a:pPr>
            <a:fld id="{99587376-33E7-4E52-B00F-D01ECCF96B9C}" type="slidenum">
              <a:rPr lang="zh-CN" altLang="en-US"/>
              <a:pPr>
                <a:defRPr/>
              </a:pPr>
              <a:t>‹#›</a:t>
            </a:fld>
            <a:endParaRPr lang="zh-CN" altLang="en-US"/>
          </a:p>
        </p:txBody>
      </p:sp>
    </p:spTree>
    <p:extLst>
      <p:ext uri="{BB962C8B-B14F-4D97-AF65-F5344CB8AC3E}">
        <p14:creationId xmlns:p14="http://schemas.microsoft.com/office/powerpoint/2010/main" val="258670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sz="1200">
                <a:latin typeface="Arial" charset="0"/>
                <a:ea typeface="宋体" pitchFamily="2" charset="-122"/>
              </a:defRPr>
            </a:lvl1pPr>
          </a:lstStyle>
          <a:p>
            <a:pPr>
              <a:defRPr/>
            </a:pPr>
            <a:endParaRPr lang="en-US" altLang="zh-CN"/>
          </a:p>
        </p:txBody>
      </p:sp>
      <p:sp>
        <p:nvSpPr>
          <p:cNvPr id="175107" name="Rectangle 3"/>
          <p:cNvSpPr>
            <a:spLocks noGrp="1" noChangeArrowheads="1"/>
          </p:cNvSpPr>
          <p:nvPr>
            <p:ph type="dt" idx="1"/>
          </p:nvPr>
        </p:nvSpPr>
        <p:spPr bwMode="auto">
          <a:xfrm>
            <a:off x="3849688"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200">
                <a:latin typeface="Arial" charset="0"/>
                <a:ea typeface="宋体" pitchFamily="2" charset="-122"/>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5109" name="Rectangle 5"/>
          <p:cNvSpPr>
            <a:spLocks noGrp="1" noChangeArrowheads="1"/>
          </p:cNvSpPr>
          <p:nvPr>
            <p:ph type="body" sz="quarter" idx="3"/>
          </p:nvPr>
        </p:nvSpPr>
        <p:spPr bwMode="auto">
          <a:xfrm>
            <a:off x="679450" y="4716463"/>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5110"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sz="1200">
                <a:latin typeface="Arial" charset="0"/>
                <a:ea typeface="宋体" pitchFamily="2" charset="-122"/>
              </a:defRPr>
            </a:lvl1pPr>
          </a:lstStyle>
          <a:p>
            <a:pPr>
              <a:defRPr/>
            </a:pPr>
            <a:endParaRPr lang="en-US" altLang="zh-CN"/>
          </a:p>
        </p:txBody>
      </p:sp>
      <p:sp>
        <p:nvSpPr>
          <p:cNvPr id="175111" name="Rectangle 7"/>
          <p:cNvSpPr>
            <a:spLocks noGrp="1" noChangeArrowheads="1"/>
          </p:cNvSpPr>
          <p:nvPr>
            <p:ph type="sldNum" sz="quarter" idx="5"/>
          </p:nvPr>
        </p:nvSpPr>
        <p:spPr bwMode="auto">
          <a:xfrm>
            <a:off x="3849688" y="942975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sz="1200">
                <a:latin typeface="Arial" charset="0"/>
                <a:ea typeface="宋体" pitchFamily="2" charset="-122"/>
              </a:defRPr>
            </a:lvl1pPr>
          </a:lstStyle>
          <a:p>
            <a:pPr>
              <a:defRPr/>
            </a:pPr>
            <a:fld id="{F14DDDBF-FE9D-4F82-89D4-F29318EC632A}" type="slidenum">
              <a:rPr lang="en-US" altLang="zh-CN"/>
              <a:pPr>
                <a:defRPr/>
              </a:pPr>
              <a:t>‹#›</a:t>
            </a:fld>
            <a:endParaRPr lang="en-US" altLang="zh-CN"/>
          </a:p>
        </p:txBody>
      </p:sp>
    </p:spTree>
    <p:extLst>
      <p:ext uri="{BB962C8B-B14F-4D97-AF65-F5344CB8AC3E}">
        <p14:creationId xmlns:p14="http://schemas.microsoft.com/office/powerpoint/2010/main" val="1625574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16388" name="灯片编号占位符 3"/>
          <p:cNvSpPr>
            <a:spLocks noGrp="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7EFDEFB2-9405-4B17-B09C-D3E83720C176}" type="slidenum">
              <a:rPr lang="zh-CN" altLang="en-US" sz="1200" smtClean="0">
                <a:ea typeface="宋体" panose="02010600030101010101" pitchFamily="2" charset="-122"/>
              </a:rPr>
              <a:pPr/>
              <a:t>2</a:t>
            </a:fld>
            <a:endParaRPr lang="zh-CN" altLang="en-US" sz="1200" smtClean="0">
              <a:ea typeface="宋体" panose="02010600030101010101" pitchFamily="2" charset="-122"/>
            </a:endParaRPr>
          </a:p>
        </p:txBody>
      </p:sp>
    </p:spTree>
    <p:extLst>
      <p:ext uri="{BB962C8B-B14F-4D97-AF65-F5344CB8AC3E}">
        <p14:creationId xmlns:p14="http://schemas.microsoft.com/office/powerpoint/2010/main" val="86847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DA2AD71D-D9B7-42EA-9BDE-471431A3CDA7}" type="slidenum">
              <a:rPr lang="en-US" altLang="zh-CN" sz="1200" smtClean="0">
                <a:ea typeface="宋体" panose="02010600030101010101" pitchFamily="2" charset="-122"/>
              </a:rPr>
              <a:pPr/>
              <a:t>26</a:t>
            </a:fld>
            <a:endParaRPr lang="en-US" altLang="zh-CN" sz="1200" smtClean="0">
              <a:ea typeface="宋体" panose="02010600030101010101" pitchFamily="2" charset="-122"/>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01258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D8557A1B-9FFE-4F06-A75E-6002B3B5320C}" type="slidenum">
              <a:rPr lang="en-US" altLang="zh-CN" sz="1200" smtClean="0">
                <a:ea typeface="宋体" panose="02010600030101010101" pitchFamily="2" charset="-122"/>
              </a:rPr>
              <a:pPr/>
              <a:t>28</a:t>
            </a:fld>
            <a:endParaRPr lang="en-US" altLang="zh-CN" sz="1200" smtClean="0">
              <a:ea typeface="宋体" panose="02010600030101010101" pitchFamily="2" charset="-122"/>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60925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210A68A1-B933-449A-8E9B-FD331322939E}" type="slidenum">
              <a:rPr lang="en-US" altLang="zh-CN" sz="1200" smtClean="0">
                <a:ea typeface="宋体" panose="02010600030101010101" pitchFamily="2" charset="-122"/>
              </a:rPr>
              <a:pPr/>
              <a:t>29</a:t>
            </a:fld>
            <a:endParaRPr lang="en-US" altLang="zh-CN" sz="1200" smtClean="0">
              <a:ea typeface="宋体" panose="02010600030101010101" pitchFamily="2"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84308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C9D4DA11-FCC3-40EC-BFE4-CF09000C2F39}" type="slidenum">
              <a:rPr lang="en-US" altLang="zh-CN" sz="1200" smtClean="0">
                <a:ea typeface="宋体" panose="02010600030101010101" pitchFamily="2" charset="-122"/>
              </a:rPr>
              <a:pPr/>
              <a:t>30</a:t>
            </a:fld>
            <a:endParaRPr lang="en-US" altLang="zh-CN" sz="1200" smtClean="0">
              <a:ea typeface="宋体" panose="02010600030101010101" pitchFamily="2"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776564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202CA3AA-515A-4158-BF7D-567AA9309FF0}" type="slidenum">
              <a:rPr lang="en-US" altLang="zh-CN" sz="1200" smtClean="0">
                <a:ea typeface="宋体" panose="02010600030101010101" pitchFamily="2" charset="-122"/>
              </a:rPr>
              <a:pPr/>
              <a:t>32</a:t>
            </a:fld>
            <a:endParaRPr lang="en-US" altLang="zh-CN" sz="1200" smtClean="0">
              <a:ea typeface="宋体" panose="02010600030101010101" pitchFamily="2" charset="-122"/>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8289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B00DA602-EE88-4C19-8B53-F526828ED34B}" type="slidenum">
              <a:rPr lang="en-US" altLang="zh-CN" sz="1200" smtClean="0">
                <a:ea typeface="宋体" panose="02010600030101010101" pitchFamily="2" charset="-122"/>
              </a:rPr>
              <a:pPr/>
              <a:t>33</a:t>
            </a:fld>
            <a:endParaRPr lang="en-US" altLang="zh-CN" sz="1200" smtClean="0">
              <a:ea typeface="宋体" panose="02010600030101010101" pitchFamily="2"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727721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91F37A41-5E3A-48D5-BB37-392BB0A2A687}" type="slidenum">
              <a:rPr lang="en-US" altLang="zh-CN" sz="1200" smtClean="0">
                <a:ea typeface="宋体" panose="02010600030101010101" pitchFamily="2" charset="-122"/>
              </a:rPr>
              <a:pPr/>
              <a:t>34</a:t>
            </a:fld>
            <a:endParaRPr lang="en-US" altLang="zh-CN" sz="1200" smtClean="0">
              <a:ea typeface="宋体" panose="02010600030101010101" pitchFamily="2"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255456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F101F239-595D-47B8-8819-2296CB121AC7}" type="slidenum">
              <a:rPr lang="en-US" altLang="zh-CN" sz="1200" smtClean="0">
                <a:ea typeface="宋体" panose="02010600030101010101" pitchFamily="2" charset="-122"/>
              </a:rPr>
              <a:pPr/>
              <a:t>36</a:t>
            </a:fld>
            <a:endParaRPr lang="en-US" altLang="zh-CN" sz="1200" smtClean="0">
              <a:ea typeface="宋体" panose="02010600030101010101" pitchFamily="2"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81793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09A96696-AD28-462D-96BB-0BEC969FF624}" type="slidenum">
              <a:rPr lang="en-US" altLang="zh-CN" sz="1200" smtClean="0">
                <a:ea typeface="宋体" panose="02010600030101010101" pitchFamily="2" charset="-122"/>
              </a:rPr>
              <a:pPr/>
              <a:t>37</a:t>
            </a:fld>
            <a:endParaRPr lang="en-US" altLang="zh-CN" sz="1200" smtClean="0">
              <a:ea typeface="宋体" panose="02010600030101010101" pitchFamily="2"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435805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B7FC87F0-949A-4518-9827-81DA7CCC1009}" type="slidenum">
              <a:rPr lang="en-US" altLang="zh-CN" sz="1200" smtClean="0">
                <a:ea typeface="宋体" panose="02010600030101010101" pitchFamily="2" charset="-122"/>
              </a:rPr>
              <a:pPr/>
              <a:t>38</a:t>
            </a:fld>
            <a:endParaRPr lang="en-US" altLang="zh-CN" sz="1200" smtClean="0">
              <a:ea typeface="宋体" panose="02010600030101010101" pitchFamily="2"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35744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253EBCD5-3B80-4CC7-BE0E-E80079540ED0}" type="slidenum">
              <a:rPr lang="en-US" altLang="zh-CN" sz="1200" smtClean="0">
                <a:ea typeface="宋体" panose="02010600030101010101" pitchFamily="2" charset="-122"/>
              </a:rPr>
              <a:pPr/>
              <a:t>12</a:t>
            </a:fld>
            <a:endParaRPr lang="en-US" altLang="zh-CN" sz="1200" smtClean="0">
              <a:ea typeface="宋体" panose="02010600030101010101" pitchFamily="2" charset="-122"/>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156109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98F1CE42-6909-4238-A1BE-AC6655D0FF16}" type="slidenum">
              <a:rPr lang="en-US" altLang="zh-CN" sz="1200" smtClean="0">
                <a:ea typeface="宋体" panose="02010600030101010101" pitchFamily="2" charset="-122"/>
              </a:rPr>
              <a:pPr/>
              <a:t>44</a:t>
            </a:fld>
            <a:endParaRPr lang="en-US" altLang="zh-CN" sz="1200" smtClean="0">
              <a:ea typeface="宋体" panose="02010600030101010101" pitchFamily="2"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168129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101380" name="灯片编号占位符 3"/>
          <p:cNvSpPr>
            <a:spLocks noGrp="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C80796EC-C71C-4B6F-B304-013DB671C6CD}" type="slidenum">
              <a:rPr lang="en-US" altLang="zh-CN" sz="1200" smtClean="0">
                <a:ea typeface="宋体" panose="02010600030101010101" pitchFamily="2" charset="-122"/>
              </a:rPr>
              <a:pPr/>
              <a:t>45</a:t>
            </a:fld>
            <a:endParaRPr lang="en-US" altLang="zh-CN" sz="1200" smtClean="0">
              <a:ea typeface="宋体" panose="02010600030101010101" pitchFamily="2" charset="-122"/>
            </a:endParaRPr>
          </a:p>
        </p:txBody>
      </p:sp>
    </p:spTree>
    <p:extLst>
      <p:ext uri="{BB962C8B-B14F-4D97-AF65-F5344CB8AC3E}">
        <p14:creationId xmlns:p14="http://schemas.microsoft.com/office/powerpoint/2010/main" val="1210404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FD1BAD77-3CB4-4110-B111-A5661E85021B}" type="slidenum">
              <a:rPr lang="en-US" altLang="zh-CN" sz="1200" smtClean="0">
                <a:ea typeface="宋体" panose="02010600030101010101" pitchFamily="2" charset="-122"/>
              </a:rPr>
              <a:pPr/>
              <a:t>46</a:t>
            </a:fld>
            <a:endParaRPr lang="en-US" altLang="zh-CN" sz="1200" smtClean="0">
              <a:ea typeface="宋体" panose="02010600030101010101" pitchFamily="2"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99268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41B80990-E26B-45C4-AE0C-BBBC93C81684}" type="slidenum">
              <a:rPr lang="en-US" altLang="zh-CN" sz="1200" smtClean="0">
                <a:ea typeface="宋体" panose="02010600030101010101" pitchFamily="2" charset="-122"/>
              </a:rPr>
              <a:pPr/>
              <a:t>48</a:t>
            </a:fld>
            <a:endParaRPr lang="en-US" altLang="zh-CN" sz="1200" smtClean="0">
              <a:ea typeface="宋体" panose="02010600030101010101"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147954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87F44B25-9FEC-45DE-981E-C4F0DC24E226}" type="slidenum">
              <a:rPr lang="en-US" altLang="zh-CN" sz="1200" smtClean="0">
                <a:ea typeface="宋体" panose="02010600030101010101" pitchFamily="2" charset="-122"/>
              </a:rPr>
              <a:pPr/>
              <a:t>50</a:t>
            </a:fld>
            <a:endParaRPr lang="en-US" altLang="zh-CN" sz="1200" smtClean="0">
              <a:ea typeface="宋体" panose="02010600030101010101" pitchFamily="2"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287655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DA223D41-B551-4DE0-BEEB-B4488C09C0AE}" type="slidenum">
              <a:rPr lang="en-US" altLang="zh-CN" sz="1200" smtClean="0">
                <a:ea typeface="宋体" panose="02010600030101010101" pitchFamily="2" charset="-122"/>
              </a:rPr>
              <a:pPr/>
              <a:t>52</a:t>
            </a:fld>
            <a:endParaRPr lang="en-US" altLang="zh-CN" sz="1200" smtClean="0">
              <a:ea typeface="宋体" panose="02010600030101010101"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047776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7073E5CF-746C-489F-BFBD-E3ABBF3CCA79}" type="slidenum">
              <a:rPr lang="en-US" altLang="zh-CN" sz="1200" smtClean="0">
                <a:ea typeface="宋体" panose="02010600030101010101" pitchFamily="2" charset="-122"/>
              </a:rPr>
              <a:pPr/>
              <a:t>55</a:t>
            </a:fld>
            <a:endParaRPr lang="en-US" altLang="zh-CN" sz="1200" smtClean="0">
              <a:ea typeface="宋体" panose="02010600030101010101" pitchFamily="2"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09394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550C6D52-7AC7-49DD-B067-4E3101944884}" type="slidenum">
              <a:rPr lang="en-US" altLang="zh-CN" sz="1200" smtClean="0">
                <a:ea typeface="宋体" panose="02010600030101010101" pitchFamily="2" charset="-122"/>
              </a:rPr>
              <a:pPr/>
              <a:t>59</a:t>
            </a:fld>
            <a:endParaRPr lang="en-US" altLang="zh-CN" sz="1200" smtClean="0">
              <a:ea typeface="宋体" panose="02010600030101010101" pitchFamily="2"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146504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3B6950F3-A361-4658-9F4C-F495DEE4E3A8}" type="slidenum">
              <a:rPr lang="en-US" altLang="zh-CN" sz="1200" smtClean="0">
                <a:ea typeface="宋体" panose="02010600030101010101" pitchFamily="2" charset="-122"/>
              </a:rPr>
              <a:pPr/>
              <a:t>60</a:t>
            </a:fld>
            <a:endParaRPr lang="en-US" altLang="zh-CN" sz="1200" smtClean="0">
              <a:ea typeface="宋体" panose="02010600030101010101" pitchFamily="2"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16608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1541B026-8EB4-4783-817B-4894655041D9}" type="slidenum">
              <a:rPr lang="en-US" altLang="zh-CN" sz="1200" smtClean="0">
                <a:ea typeface="宋体" panose="02010600030101010101" pitchFamily="2" charset="-122"/>
              </a:rPr>
              <a:pPr/>
              <a:t>61</a:t>
            </a:fld>
            <a:endParaRPr lang="en-US" altLang="zh-CN" sz="1200" smtClean="0">
              <a:ea typeface="宋体" panose="02010600030101010101" pitchFamily="2" charset="-122"/>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782593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EC3C5A07-5979-4E43-8C8D-BE580B31DCAA}" type="slidenum">
              <a:rPr lang="en-US" altLang="zh-CN" sz="1200" smtClean="0">
                <a:ea typeface="宋体" panose="02010600030101010101" pitchFamily="2" charset="-122"/>
              </a:rPr>
              <a:pPr/>
              <a:t>13</a:t>
            </a:fld>
            <a:endParaRPr lang="en-US" altLang="zh-CN" sz="1200" smtClean="0">
              <a:ea typeface="宋体" panose="02010600030101010101" pitchFamily="2" charset="-122"/>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570665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144388" name="灯片编号占位符 3"/>
          <p:cNvSpPr>
            <a:spLocks noGrp="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401BB5F0-6FAD-4ADF-91FC-748D37D7014B}" type="slidenum">
              <a:rPr lang="en-US" altLang="zh-CN" sz="1200" smtClean="0">
                <a:ea typeface="宋体" panose="02010600030101010101" pitchFamily="2" charset="-122"/>
              </a:rPr>
              <a:pPr/>
              <a:t>65</a:t>
            </a:fld>
            <a:endParaRPr lang="en-US" altLang="zh-CN" sz="1200" smtClean="0">
              <a:ea typeface="宋体" panose="02010600030101010101" pitchFamily="2" charset="-122"/>
            </a:endParaRPr>
          </a:p>
        </p:txBody>
      </p:sp>
    </p:spTree>
    <p:extLst>
      <p:ext uri="{BB962C8B-B14F-4D97-AF65-F5344CB8AC3E}">
        <p14:creationId xmlns:p14="http://schemas.microsoft.com/office/powerpoint/2010/main" val="2480763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810AA388-F857-4C5B-A6A0-2A64A08D751C}" type="slidenum">
              <a:rPr lang="en-US" altLang="zh-CN" sz="1200" smtClean="0">
                <a:ea typeface="宋体" panose="02010600030101010101" pitchFamily="2" charset="-122"/>
              </a:rPr>
              <a:pPr/>
              <a:t>66</a:t>
            </a:fld>
            <a:endParaRPr lang="en-US" altLang="zh-CN" sz="1200" smtClean="0">
              <a:ea typeface="宋体" panose="02010600030101010101" pitchFamily="2"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3466642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276ED749-6527-4CF2-B9B4-BC7B57862C0B}" type="slidenum">
              <a:rPr lang="en-US" altLang="zh-CN" sz="1200" smtClean="0">
                <a:ea typeface="宋体" panose="02010600030101010101" pitchFamily="2" charset="-122"/>
              </a:rPr>
              <a:pPr/>
              <a:t>67</a:t>
            </a:fld>
            <a:endParaRPr lang="en-US" altLang="zh-CN" sz="1200" smtClean="0">
              <a:ea typeface="宋体" panose="02010600030101010101" pitchFamily="2" charset="-122"/>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3166495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BD573177-C624-450A-BE61-01091A7668DB}" type="slidenum">
              <a:rPr lang="en-US" altLang="zh-CN" sz="1200" smtClean="0">
                <a:ea typeface="宋体" panose="02010600030101010101" pitchFamily="2" charset="-122"/>
              </a:rPr>
              <a:pPr/>
              <a:t>68</a:t>
            </a:fld>
            <a:endParaRPr lang="en-US" altLang="zh-CN" sz="1200" smtClean="0">
              <a:ea typeface="宋体" panose="02010600030101010101" pitchFamily="2" charset="-122"/>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800526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189B0405-4DF7-4998-B350-E9DFD3BD5621}" type="slidenum">
              <a:rPr lang="en-US" altLang="zh-CN" sz="1200" smtClean="0">
                <a:ea typeface="宋体" panose="02010600030101010101" pitchFamily="2" charset="-122"/>
              </a:rPr>
              <a:pPr/>
              <a:t>69</a:t>
            </a:fld>
            <a:endParaRPr lang="en-US" altLang="zh-CN" sz="1200" smtClean="0">
              <a:ea typeface="宋体" panose="02010600030101010101" pitchFamily="2" charset="-122"/>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1215991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5966D1A9-D8F6-4F73-8D63-37E192C8D171}" type="slidenum">
              <a:rPr lang="en-US" altLang="zh-CN" sz="1200" smtClean="0">
                <a:ea typeface="宋体" panose="02010600030101010101" pitchFamily="2" charset="-122"/>
              </a:rPr>
              <a:pPr/>
              <a:t>70</a:t>
            </a:fld>
            <a:endParaRPr lang="en-US" altLang="zh-CN" sz="1200" smtClean="0">
              <a:ea typeface="宋体" panose="02010600030101010101" pitchFamily="2" charset="-122"/>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1640580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D6FEA817-710B-49FC-AB26-4F0320942B62}" type="slidenum">
              <a:rPr lang="en-US" altLang="zh-CN" sz="1200" smtClean="0">
                <a:ea typeface="宋体" panose="02010600030101010101" pitchFamily="2" charset="-122"/>
              </a:rPr>
              <a:pPr/>
              <a:t>71</a:t>
            </a:fld>
            <a:endParaRPr lang="en-US" altLang="zh-CN" sz="1200" smtClean="0">
              <a:ea typeface="宋体" panose="02010600030101010101" pitchFamily="2" charset="-122"/>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3115447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A4BD8029-8710-4EC9-AC74-5C4AB979ECAA}" type="slidenum">
              <a:rPr lang="en-US" altLang="zh-CN" sz="1200" smtClean="0">
                <a:ea typeface="宋体" panose="02010600030101010101" pitchFamily="2" charset="-122"/>
              </a:rPr>
              <a:pPr/>
              <a:t>72</a:t>
            </a:fld>
            <a:endParaRPr lang="en-US" altLang="zh-CN" sz="1200" smtClean="0">
              <a:ea typeface="宋体" panose="02010600030101010101" pitchFamily="2" charset="-122"/>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3490214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771C39C2-3523-4A10-8ED4-3B12966BC7E5}" type="slidenum">
              <a:rPr lang="en-US" altLang="zh-CN" sz="1200" smtClean="0">
                <a:ea typeface="宋体" panose="02010600030101010101" pitchFamily="2" charset="-122"/>
              </a:rPr>
              <a:pPr/>
              <a:t>73</a:t>
            </a:fld>
            <a:endParaRPr lang="en-US" altLang="zh-CN" sz="1200" smtClean="0">
              <a:ea typeface="宋体" panose="02010600030101010101" pitchFamily="2" charset="-122"/>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2863334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9976D5AB-3A7D-41DA-A231-BB027BDCC942}" type="slidenum">
              <a:rPr lang="en-US" altLang="zh-CN" sz="1200" smtClean="0">
                <a:ea typeface="宋体" panose="02010600030101010101" pitchFamily="2" charset="-122"/>
              </a:rPr>
              <a:pPr/>
              <a:t>75</a:t>
            </a:fld>
            <a:endParaRPr lang="en-US" altLang="zh-CN" sz="1200" smtClean="0">
              <a:ea typeface="宋体" panose="02010600030101010101" pitchFamily="2" charset="-122"/>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12849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DD1DDC0E-A24F-47DF-96AB-8841C8E65736}" type="slidenum">
              <a:rPr lang="en-US" altLang="zh-CN" sz="1200" smtClean="0">
                <a:ea typeface="宋体" panose="02010600030101010101" pitchFamily="2" charset="-122"/>
              </a:rPr>
              <a:pPr/>
              <a:t>15</a:t>
            </a:fld>
            <a:endParaRPr lang="en-US" altLang="zh-CN" sz="1200" smtClean="0">
              <a:ea typeface="宋体" panose="02010600030101010101" pitchFamily="2" charset="-122"/>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967333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7C2703AA-80A0-4410-ABEC-29C3920C3036}" type="slidenum">
              <a:rPr lang="en-US" altLang="zh-CN" sz="1200" smtClean="0">
                <a:ea typeface="宋体" panose="02010600030101010101" pitchFamily="2" charset="-122"/>
              </a:rPr>
              <a:pPr/>
              <a:t>76</a:t>
            </a:fld>
            <a:endParaRPr lang="en-US" altLang="zh-CN" sz="1200" smtClean="0">
              <a:ea typeface="宋体" panose="02010600030101010101" pitchFamily="2" charset="-122"/>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130786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03E89BE0-1A00-4204-9FA6-ABFD63C8371F}" type="slidenum">
              <a:rPr lang="en-US" altLang="zh-CN" sz="1200" smtClean="0">
                <a:ea typeface="宋体" panose="02010600030101010101" pitchFamily="2" charset="-122"/>
              </a:rPr>
              <a:pPr/>
              <a:t>78</a:t>
            </a:fld>
            <a:endParaRPr lang="en-US" altLang="zh-CN" sz="1200" smtClean="0">
              <a:ea typeface="宋体" panose="02010600030101010101" pitchFamily="2" charset="-122"/>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658555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CE12565A-F544-40ED-89D5-D8B8ADCA233F}" type="slidenum">
              <a:rPr lang="en-US" altLang="zh-CN" sz="1200" smtClean="0">
                <a:ea typeface="宋体" panose="02010600030101010101" pitchFamily="2" charset="-122"/>
              </a:rPr>
              <a:pPr/>
              <a:t>80</a:t>
            </a:fld>
            <a:endParaRPr lang="en-US" altLang="zh-CN" sz="1200" smtClean="0">
              <a:ea typeface="宋体" panose="02010600030101010101" pitchFamily="2" charset="-122"/>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770070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0CDE3FB4-6FD1-4839-8F95-E8F488108F20}" type="slidenum">
              <a:rPr lang="en-US" altLang="zh-CN" sz="1200" smtClean="0">
                <a:ea typeface="宋体" panose="02010600030101010101" pitchFamily="2" charset="-122"/>
              </a:rPr>
              <a:pPr/>
              <a:t>81</a:t>
            </a:fld>
            <a:endParaRPr lang="en-US" altLang="zh-CN" sz="1200" smtClean="0">
              <a:ea typeface="宋体" panose="02010600030101010101" pitchFamily="2" charset="-122"/>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37999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3A0ACD24-8A58-4C9F-BC41-4B78C6EFB7E3}" type="slidenum">
              <a:rPr lang="en-US" altLang="zh-CN" sz="1200" smtClean="0">
                <a:ea typeface="宋体" panose="02010600030101010101" pitchFamily="2" charset="-122"/>
              </a:rPr>
              <a:pPr/>
              <a:t>82</a:t>
            </a:fld>
            <a:endParaRPr lang="en-US" altLang="zh-CN" sz="1200" smtClean="0">
              <a:ea typeface="宋体" panose="02010600030101010101" pitchFamily="2" charset="-122"/>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860536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042C336A-0EDB-482D-B0EB-B2D79CB424EC}" type="slidenum">
              <a:rPr lang="en-US" altLang="zh-CN" sz="1200" smtClean="0">
                <a:ea typeface="宋体" panose="02010600030101010101" pitchFamily="2" charset="-122"/>
              </a:rPr>
              <a:pPr/>
              <a:t>86</a:t>
            </a:fld>
            <a:endParaRPr lang="en-US" altLang="zh-CN" sz="1200" smtClean="0">
              <a:ea typeface="宋体" panose="02010600030101010101" pitchFamily="2" charset="-122"/>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30815986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7DAA9737-09D2-4A9D-AEE3-E73392A9DFE4}" type="slidenum">
              <a:rPr lang="en-US" altLang="zh-CN" sz="1200" smtClean="0">
                <a:ea typeface="宋体" panose="02010600030101010101" pitchFamily="2" charset="-122"/>
              </a:rPr>
              <a:pPr/>
              <a:t>87</a:t>
            </a:fld>
            <a:endParaRPr lang="en-US" altLang="zh-CN" sz="1200" smtClean="0">
              <a:ea typeface="宋体" panose="02010600030101010101" pitchFamily="2" charset="-122"/>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4142911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8DF9C1EF-0D36-4BCD-BA1C-E6AED370ECE9}" type="slidenum">
              <a:rPr lang="en-US" altLang="zh-CN" sz="1200" smtClean="0">
                <a:ea typeface="宋体" panose="02010600030101010101" pitchFamily="2" charset="-122"/>
              </a:rPr>
              <a:pPr/>
              <a:t>88</a:t>
            </a:fld>
            <a:endParaRPr lang="en-US" altLang="zh-CN" sz="1200" smtClean="0">
              <a:ea typeface="宋体" panose="02010600030101010101" pitchFamily="2" charset="-122"/>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2026593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FB8503B0-0EB1-422E-A07E-B5775FBCB0D8}" type="slidenum">
              <a:rPr lang="en-US" altLang="zh-CN" sz="1200" smtClean="0">
                <a:ea typeface="宋体" panose="02010600030101010101" pitchFamily="2" charset="-122"/>
              </a:rPr>
              <a:pPr/>
              <a:t>91</a:t>
            </a:fld>
            <a:endParaRPr lang="en-US" altLang="zh-CN" sz="1200" smtClean="0">
              <a:ea typeface="宋体" panose="02010600030101010101" pitchFamily="2" charset="-122"/>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4236780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666E3A25-2A51-4024-BF59-14609FE34E46}" type="slidenum">
              <a:rPr lang="en-US" altLang="zh-CN" sz="1200" smtClean="0">
                <a:ea typeface="宋体" panose="02010600030101010101" pitchFamily="2" charset="-122"/>
              </a:rPr>
              <a:pPr/>
              <a:t>92</a:t>
            </a:fld>
            <a:endParaRPr lang="en-US" altLang="zh-CN" sz="1200" smtClean="0">
              <a:ea typeface="宋体" panose="02010600030101010101" pitchFamily="2" charset="-122"/>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1495159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821907A2-56E6-4B17-8A78-20C081739DE4}" type="slidenum">
              <a:rPr lang="en-US" altLang="zh-CN" sz="1200" smtClean="0">
                <a:ea typeface="宋体" panose="02010600030101010101" pitchFamily="2" charset="-122"/>
              </a:rPr>
              <a:pPr/>
              <a:t>18</a:t>
            </a:fld>
            <a:endParaRPr lang="en-US" altLang="zh-CN" sz="1200" smtClean="0">
              <a:ea typeface="宋体" panose="02010600030101010101" pitchFamily="2" charset="-122"/>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6127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06F1C132-45D1-4709-A012-4D96164F5109}" type="slidenum">
              <a:rPr lang="en-US" altLang="zh-CN" sz="1200" smtClean="0">
                <a:ea typeface="宋体" panose="02010600030101010101" pitchFamily="2" charset="-122"/>
              </a:rPr>
              <a:pPr/>
              <a:t>20</a:t>
            </a:fld>
            <a:endParaRPr lang="en-US" altLang="zh-CN" sz="1200" smtClean="0">
              <a:ea typeface="宋体" panose="02010600030101010101" pitchFamily="2"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57377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31D47354-BB5B-4730-988D-AC75F8ECDFE7}" type="slidenum">
              <a:rPr lang="en-US" altLang="zh-CN" sz="1200" smtClean="0">
                <a:ea typeface="宋体" panose="02010600030101010101" pitchFamily="2" charset="-122"/>
              </a:rPr>
              <a:pPr/>
              <a:t>22</a:t>
            </a:fld>
            <a:endParaRPr lang="en-US" altLang="zh-CN" sz="1200" smtClean="0">
              <a:ea typeface="宋体" panose="02010600030101010101" pitchFamily="2" charset="-122"/>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86636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3E282BC8-90E3-4B90-9F9D-C9353EAD97AA}" type="slidenum">
              <a:rPr lang="en-US" altLang="zh-CN" sz="1200" smtClean="0">
                <a:ea typeface="宋体" panose="02010600030101010101" pitchFamily="2" charset="-122"/>
              </a:rPr>
              <a:pPr/>
              <a:t>23</a:t>
            </a:fld>
            <a:endParaRPr lang="en-US" altLang="zh-CN" sz="1200" smtClean="0">
              <a:ea typeface="宋体" panose="02010600030101010101" pitchFamily="2" charset="-122"/>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2601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FFCF1C2C-28B6-4357-B218-F3A75D98862B}" type="slidenum">
              <a:rPr lang="en-US" altLang="zh-CN" sz="1200" smtClean="0">
                <a:ea typeface="宋体" panose="02010600030101010101" pitchFamily="2" charset="-122"/>
              </a:rPr>
              <a:pPr/>
              <a:t>24</a:t>
            </a:fld>
            <a:endParaRPr lang="en-US" altLang="zh-CN" sz="1200" smtClean="0">
              <a:ea typeface="宋体" panose="02010600030101010101" pitchFamily="2" charset="-122"/>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762624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3.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Rectangle 6"/>
          <p:cNvSpPr>
            <a:spLocks noGrp="1" noChangeArrowheads="1"/>
          </p:cNvSpPr>
          <p:nvPr>
            <p:ph type="sldNum" sz="quarter" idx="12"/>
          </p:nvPr>
        </p:nvSpPr>
        <p:spPr>
          <a:ln/>
        </p:spPr>
        <p:txBody>
          <a:bodyPr/>
          <a:lstStyle>
            <a:lvl1pPr>
              <a:defRPr/>
            </a:lvl1pPr>
          </a:lstStyle>
          <a:p>
            <a:pPr>
              <a:defRPr/>
            </a:pPr>
            <a:fld id="{495FACFF-FC54-4E2B-9A71-E8BF0635085E}" type="slidenum">
              <a:rPr lang="en-US" altLang="zh-CN"/>
              <a:pPr>
                <a:defRPr/>
              </a:pPr>
              <a:t>‹#›</a:t>
            </a:fld>
            <a:endParaRPr lang="en-US" altLang="zh-CN"/>
          </a:p>
        </p:txBody>
      </p:sp>
    </p:spTree>
    <p:extLst>
      <p:ext uri="{BB962C8B-B14F-4D97-AF65-F5344CB8AC3E}">
        <p14:creationId xmlns:p14="http://schemas.microsoft.com/office/powerpoint/2010/main" val="412101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Rectangle 6"/>
          <p:cNvSpPr>
            <a:spLocks noGrp="1" noChangeArrowheads="1"/>
          </p:cNvSpPr>
          <p:nvPr>
            <p:ph type="sldNum" sz="quarter" idx="12"/>
          </p:nvPr>
        </p:nvSpPr>
        <p:spPr>
          <a:ln/>
        </p:spPr>
        <p:txBody>
          <a:bodyPr/>
          <a:lstStyle>
            <a:lvl1pPr>
              <a:defRPr/>
            </a:lvl1pPr>
          </a:lstStyle>
          <a:p>
            <a:pPr>
              <a:defRPr/>
            </a:pPr>
            <a:fld id="{167EC107-9D80-4CB5-9842-64B1D5218C90}" type="slidenum">
              <a:rPr lang="en-US" altLang="zh-CN"/>
              <a:pPr>
                <a:defRPr/>
              </a:pPr>
              <a:t>‹#›</a:t>
            </a:fld>
            <a:endParaRPr lang="en-US" altLang="zh-CN"/>
          </a:p>
        </p:txBody>
      </p:sp>
    </p:spTree>
    <p:extLst>
      <p:ext uri="{BB962C8B-B14F-4D97-AF65-F5344CB8AC3E}">
        <p14:creationId xmlns:p14="http://schemas.microsoft.com/office/powerpoint/2010/main" val="414863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Rectangle 6"/>
          <p:cNvSpPr>
            <a:spLocks noGrp="1" noChangeArrowheads="1"/>
          </p:cNvSpPr>
          <p:nvPr>
            <p:ph type="sldNum" sz="quarter" idx="12"/>
          </p:nvPr>
        </p:nvSpPr>
        <p:spPr>
          <a:ln/>
        </p:spPr>
        <p:txBody>
          <a:bodyPr/>
          <a:lstStyle>
            <a:lvl1pPr>
              <a:defRPr/>
            </a:lvl1pPr>
          </a:lstStyle>
          <a:p>
            <a:pPr>
              <a:defRPr/>
            </a:pPr>
            <a:fld id="{3AD940B8-DDAC-4710-AA8C-4D2DA3C44B7D}" type="slidenum">
              <a:rPr lang="en-US" altLang="zh-CN"/>
              <a:pPr>
                <a:defRPr/>
              </a:pPr>
              <a:t>‹#›</a:t>
            </a:fld>
            <a:endParaRPr lang="en-US" altLang="zh-CN"/>
          </a:p>
        </p:txBody>
      </p:sp>
    </p:spTree>
    <p:extLst>
      <p:ext uri="{BB962C8B-B14F-4D97-AF65-F5344CB8AC3E}">
        <p14:creationId xmlns:p14="http://schemas.microsoft.com/office/powerpoint/2010/main" val="1282317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Rectangle 6"/>
          <p:cNvSpPr>
            <a:spLocks noGrp="1" noChangeArrowheads="1"/>
          </p:cNvSpPr>
          <p:nvPr>
            <p:ph type="sldNum" sz="quarter" idx="12"/>
          </p:nvPr>
        </p:nvSpPr>
        <p:spPr>
          <a:ln/>
        </p:spPr>
        <p:txBody>
          <a:bodyPr/>
          <a:lstStyle>
            <a:lvl1pPr>
              <a:defRPr/>
            </a:lvl1pPr>
          </a:lstStyle>
          <a:p>
            <a:pPr>
              <a:defRPr/>
            </a:pPr>
            <a:fld id="{E729B651-854F-4A83-AA06-98437BEB0768}" type="slidenum">
              <a:rPr lang="en-US" altLang="zh-CN"/>
              <a:pPr>
                <a:defRPr/>
              </a:pPr>
              <a:t>‹#›</a:t>
            </a:fld>
            <a:endParaRPr lang="en-US" altLang="zh-CN"/>
          </a:p>
        </p:txBody>
      </p:sp>
    </p:spTree>
    <p:extLst>
      <p:ext uri="{BB962C8B-B14F-4D97-AF65-F5344CB8AC3E}">
        <p14:creationId xmlns:p14="http://schemas.microsoft.com/office/powerpoint/2010/main" val="1991726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Rectangle 6"/>
          <p:cNvSpPr>
            <a:spLocks noGrp="1" noChangeArrowheads="1"/>
          </p:cNvSpPr>
          <p:nvPr>
            <p:ph type="sldNum" sz="quarter" idx="12"/>
          </p:nvPr>
        </p:nvSpPr>
        <p:spPr>
          <a:ln/>
        </p:spPr>
        <p:txBody>
          <a:bodyPr/>
          <a:lstStyle>
            <a:lvl1pPr>
              <a:defRPr/>
            </a:lvl1pPr>
          </a:lstStyle>
          <a:p>
            <a:pPr>
              <a:defRPr/>
            </a:pPr>
            <a:fld id="{8D41D0EA-EE22-4754-9648-CEFD12506257}" type="slidenum">
              <a:rPr lang="en-US" altLang="zh-CN"/>
              <a:pPr>
                <a:defRPr/>
              </a:pPr>
              <a:t>‹#›</a:t>
            </a:fld>
            <a:endParaRPr lang="en-US" altLang="zh-CN"/>
          </a:p>
        </p:txBody>
      </p:sp>
    </p:spTree>
    <p:extLst>
      <p:ext uri="{BB962C8B-B14F-4D97-AF65-F5344CB8AC3E}">
        <p14:creationId xmlns:p14="http://schemas.microsoft.com/office/powerpoint/2010/main" val="3289578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Rectangle 6"/>
          <p:cNvSpPr>
            <a:spLocks noGrp="1" noChangeArrowheads="1"/>
          </p:cNvSpPr>
          <p:nvPr>
            <p:ph type="sldNum" sz="quarter" idx="12"/>
          </p:nvPr>
        </p:nvSpPr>
        <p:spPr>
          <a:ln/>
        </p:spPr>
        <p:txBody>
          <a:bodyPr/>
          <a:lstStyle>
            <a:lvl1pPr>
              <a:defRPr/>
            </a:lvl1pPr>
          </a:lstStyle>
          <a:p>
            <a:pPr>
              <a:defRPr/>
            </a:pPr>
            <a:fld id="{1C0B1707-CD5B-423A-BD3F-7549530265C6}" type="slidenum">
              <a:rPr lang="en-US" altLang="zh-CN"/>
              <a:pPr>
                <a:defRPr/>
              </a:pPr>
              <a:t>‹#›</a:t>
            </a:fld>
            <a:endParaRPr lang="en-US" altLang="zh-CN"/>
          </a:p>
        </p:txBody>
      </p:sp>
    </p:spTree>
    <p:extLst>
      <p:ext uri="{BB962C8B-B14F-4D97-AF65-F5344CB8AC3E}">
        <p14:creationId xmlns:p14="http://schemas.microsoft.com/office/powerpoint/2010/main" val="12779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Rectangle 6"/>
          <p:cNvSpPr>
            <a:spLocks noGrp="1" noChangeArrowheads="1"/>
          </p:cNvSpPr>
          <p:nvPr>
            <p:ph type="sldNum" sz="quarter" idx="12"/>
          </p:nvPr>
        </p:nvSpPr>
        <p:spPr>
          <a:ln/>
        </p:spPr>
        <p:txBody>
          <a:bodyPr/>
          <a:lstStyle>
            <a:lvl1pPr>
              <a:defRPr/>
            </a:lvl1pPr>
          </a:lstStyle>
          <a:p>
            <a:pPr>
              <a:defRPr/>
            </a:pPr>
            <a:fld id="{7945E4E2-9C24-4679-8C00-57F406B0B88A}" type="slidenum">
              <a:rPr lang="en-US" altLang="zh-CN"/>
              <a:pPr>
                <a:defRPr/>
              </a:pPr>
              <a:t>‹#›</a:t>
            </a:fld>
            <a:endParaRPr lang="en-US" altLang="zh-CN"/>
          </a:p>
        </p:txBody>
      </p:sp>
    </p:spTree>
    <p:extLst>
      <p:ext uri="{BB962C8B-B14F-4D97-AF65-F5344CB8AC3E}">
        <p14:creationId xmlns:p14="http://schemas.microsoft.com/office/powerpoint/2010/main" val="4108987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9" name="Rectangle 6"/>
          <p:cNvSpPr>
            <a:spLocks noGrp="1" noChangeArrowheads="1"/>
          </p:cNvSpPr>
          <p:nvPr>
            <p:ph type="sldNum" sz="quarter" idx="12"/>
          </p:nvPr>
        </p:nvSpPr>
        <p:spPr>
          <a:ln/>
        </p:spPr>
        <p:txBody>
          <a:bodyPr/>
          <a:lstStyle>
            <a:lvl1pPr>
              <a:defRPr/>
            </a:lvl1pPr>
          </a:lstStyle>
          <a:p>
            <a:pPr>
              <a:defRPr/>
            </a:pPr>
            <a:fld id="{DB377E3F-5948-4B62-BD02-D491B971BCBD}" type="slidenum">
              <a:rPr lang="en-US" altLang="zh-CN"/>
              <a:pPr>
                <a:defRPr/>
              </a:pPr>
              <a:t>‹#›</a:t>
            </a:fld>
            <a:endParaRPr lang="en-US" altLang="zh-CN"/>
          </a:p>
        </p:txBody>
      </p:sp>
    </p:spTree>
    <p:extLst>
      <p:ext uri="{BB962C8B-B14F-4D97-AF65-F5344CB8AC3E}">
        <p14:creationId xmlns:p14="http://schemas.microsoft.com/office/powerpoint/2010/main" val="2582804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5" name="Rectangle 6"/>
          <p:cNvSpPr>
            <a:spLocks noGrp="1" noChangeArrowheads="1"/>
          </p:cNvSpPr>
          <p:nvPr>
            <p:ph type="sldNum" sz="quarter" idx="12"/>
          </p:nvPr>
        </p:nvSpPr>
        <p:spPr>
          <a:ln/>
        </p:spPr>
        <p:txBody>
          <a:bodyPr/>
          <a:lstStyle>
            <a:lvl1pPr>
              <a:defRPr/>
            </a:lvl1pPr>
          </a:lstStyle>
          <a:p>
            <a:pPr>
              <a:defRPr/>
            </a:pPr>
            <a:fld id="{83DDD72D-2A1D-40C6-AC20-AD9FED5241B1}" type="slidenum">
              <a:rPr lang="en-US" altLang="zh-CN"/>
              <a:pPr>
                <a:defRPr/>
              </a:pPr>
              <a:t>‹#›</a:t>
            </a:fld>
            <a:endParaRPr lang="en-US" altLang="zh-CN"/>
          </a:p>
        </p:txBody>
      </p:sp>
    </p:spTree>
    <p:extLst>
      <p:ext uri="{BB962C8B-B14F-4D97-AF65-F5344CB8AC3E}">
        <p14:creationId xmlns:p14="http://schemas.microsoft.com/office/powerpoint/2010/main" val="2951830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4" name="Rectangle 6"/>
          <p:cNvSpPr>
            <a:spLocks noGrp="1" noChangeArrowheads="1"/>
          </p:cNvSpPr>
          <p:nvPr>
            <p:ph type="sldNum" sz="quarter" idx="12"/>
          </p:nvPr>
        </p:nvSpPr>
        <p:spPr>
          <a:ln/>
        </p:spPr>
        <p:txBody>
          <a:bodyPr/>
          <a:lstStyle>
            <a:lvl1pPr>
              <a:defRPr/>
            </a:lvl1pPr>
          </a:lstStyle>
          <a:p>
            <a:pPr>
              <a:defRPr/>
            </a:pPr>
            <a:fld id="{B35D3DE3-B3FA-4C88-B523-F0F9612BDAB6}" type="slidenum">
              <a:rPr lang="en-US" altLang="zh-CN"/>
              <a:pPr>
                <a:defRPr/>
              </a:pPr>
              <a:t>‹#›</a:t>
            </a:fld>
            <a:endParaRPr lang="en-US" altLang="zh-CN"/>
          </a:p>
        </p:txBody>
      </p:sp>
    </p:spTree>
    <p:extLst>
      <p:ext uri="{BB962C8B-B14F-4D97-AF65-F5344CB8AC3E}">
        <p14:creationId xmlns:p14="http://schemas.microsoft.com/office/powerpoint/2010/main" val="1138733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Rectangle 6"/>
          <p:cNvSpPr>
            <a:spLocks noGrp="1" noChangeArrowheads="1"/>
          </p:cNvSpPr>
          <p:nvPr>
            <p:ph type="sldNum" sz="quarter" idx="12"/>
          </p:nvPr>
        </p:nvSpPr>
        <p:spPr>
          <a:ln/>
        </p:spPr>
        <p:txBody>
          <a:bodyPr/>
          <a:lstStyle>
            <a:lvl1pPr>
              <a:defRPr/>
            </a:lvl1pPr>
          </a:lstStyle>
          <a:p>
            <a:pPr>
              <a:defRPr/>
            </a:pPr>
            <a:fld id="{F1238C66-4827-42AB-A736-3511D6F7D0D3}" type="slidenum">
              <a:rPr lang="en-US" altLang="zh-CN"/>
              <a:pPr>
                <a:defRPr/>
              </a:pPr>
              <a:t>‹#›</a:t>
            </a:fld>
            <a:endParaRPr lang="en-US" altLang="zh-CN"/>
          </a:p>
        </p:txBody>
      </p:sp>
    </p:spTree>
    <p:extLst>
      <p:ext uri="{BB962C8B-B14F-4D97-AF65-F5344CB8AC3E}">
        <p14:creationId xmlns:p14="http://schemas.microsoft.com/office/powerpoint/2010/main" val="92789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Rectangle 6"/>
          <p:cNvSpPr>
            <a:spLocks noGrp="1" noChangeArrowheads="1"/>
          </p:cNvSpPr>
          <p:nvPr>
            <p:ph type="sldNum" sz="quarter" idx="12"/>
          </p:nvPr>
        </p:nvSpPr>
        <p:spPr>
          <a:ln/>
        </p:spPr>
        <p:txBody>
          <a:bodyPr/>
          <a:lstStyle>
            <a:lvl1pPr>
              <a:defRPr/>
            </a:lvl1pPr>
          </a:lstStyle>
          <a:p>
            <a:pPr>
              <a:defRPr/>
            </a:pPr>
            <a:fld id="{8D4EA8AE-A628-459E-BDD8-3212C8960B0D}" type="slidenum">
              <a:rPr lang="en-US" altLang="zh-CN"/>
              <a:pPr>
                <a:defRPr/>
              </a:pPr>
              <a:t>‹#›</a:t>
            </a:fld>
            <a:endParaRPr lang="en-US" altLang="zh-CN"/>
          </a:p>
        </p:txBody>
      </p:sp>
    </p:spTree>
    <p:extLst>
      <p:ext uri="{BB962C8B-B14F-4D97-AF65-F5344CB8AC3E}">
        <p14:creationId xmlns:p14="http://schemas.microsoft.com/office/powerpoint/2010/main" val="27939920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Rectangle 6"/>
          <p:cNvSpPr>
            <a:spLocks noGrp="1" noChangeArrowheads="1"/>
          </p:cNvSpPr>
          <p:nvPr>
            <p:ph type="sldNum" sz="quarter" idx="12"/>
          </p:nvPr>
        </p:nvSpPr>
        <p:spPr>
          <a:ln/>
        </p:spPr>
        <p:txBody>
          <a:bodyPr/>
          <a:lstStyle>
            <a:lvl1pPr>
              <a:defRPr/>
            </a:lvl1pPr>
          </a:lstStyle>
          <a:p>
            <a:pPr>
              <a:defRPr/>
            </a:pPr>
            <a:fld id="{3D0E3926-C142-4C18-AC6B-563BE77851FC}" type="slidenum">
              <a:rPr lang="en-US" altLang="zh-CN"/>
              <a:pPr>
                <a:defRPr/>
              </a:pPr>
              <a:t>‹#›</a:t>
            </a:fld>
            <a:endParaRPr lang="en-US" altLang="zh-CN"/>
          </a:p>
        </p:txBody>
      </p:sp>
    </p:spTree>
    <p:extLst>
      <p:ext uri="{BB962C8B-B14F-4D97-AF65-F5344CB8AC3E}">
        <p14:creationId xmlns:p14="http://schemas.microsoft.com/office/powerpoint/2010/main" val="1268372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Rectangle 6"/>
          <p:cNvSpPr>
            <a:spLocks noGrp="1" noChangeArrowheads="1"/>
          </p:cNvSpPr>
          <p:nvPr>
            <p:ph type="sldNum" sz="quarter" idx="12"/>
          </p:nvPr>
        </p:nvSpPr>
        <p:spPr>
          <a:ln/>
        </p:spPr>
        <p:txBody>
          <a:bodyPr/>
          <a:lstStyle>
            <a:lvl1pPr>
              <a:defRPr/>
            </a:lvl1pPr>
          </a:lstStyle>
          <a:p>
            <a:pPr>
              <a:defRPr/>
            </a:pPr>
            <a:fld id="{675097B7-4BA9-4605-A151-9AF3059110DA}" type="slidenum">
              <a:rPr lang="en-US" altLang="zh-CN"/>
              <a:pPr>
                <a:defRPr/>
              </a:pPr>
              <a:t>‹#›</a:t>
            </a:fld>
            <a:endParaRPr lang="en-US" altLang="zh-CN"/>
          </a:p>
        </p:txBody>
      </p:sp>
    </p:spTree>
    <p:extLst>
      <p:ext uri="{BB962C8B-B14F-4D97-AF65-F5344CB8AC3E}">
        <p14:creationId xmlns:p14="http://schemas.microsoft.com/office/powerpoint/2010/main" val="977832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Rectangle 6"/>
          <p:cNvSpPr>
            <a:spLocks noGrp="1" noChangeArrowheads="1"/>
          </p:cNvSpPr>
          <p:nvPr>
            <p:ph type="sldNum" sz="quarter" idx="12"/>
          </p:nvPr>
        </p:nvSpPr>
        <p:spPr>
          <a:ln/>
        </p:spPr>
        <p:txBody>
          <a:bodyPr/>
          <a:lstStyle>
            <a:lvl1pPr>
              <a:defRPr/>
            </a:lvl1pPr>
          </a:lstStyle>
          <a:p>
            <a:pPr>
              <a:defRPr/>
            </a:pPr>
            <a:fld id="{D4C44683-0B2C-4717-87D0-662263855CC9}" type="slidenum">
              <a:rPr lang="en-US" altLang="zh-CN"/>
              <a:pPr>
                <a:defRPr/>
              </a:pPr>
              <a:t>‹#›</a:t>
            </a:fld>
            <a:endParaRPr lang="en-US" altLang="zh-CN"/>
          </a:p>
        </p:txBody>
      </p:sp>
    </p:spTree>
    <p:extLst>
      <p:ext uri="{BB962C8B-B14F-4D97-AF65-F5344CB8AC3E}">
        <p14:creationId xmlns:p14="http://schemas.microsoft.com/office/powerpoint/2010/main" val="3753674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chemeClr val="folHlink"/>
              </a:buClr>
              <a:buSzPct val="60000"/>
              <a:buFont typeface="Wingdings" pitchFamily="2" charset="2"/>
              <a:buNone/>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spcBef>
                  <a:spcPct val="20000"/>
                </a:spcBef>
                <a:buClr>
                  <a:schemeClr val="folHlink"/>
                </a:buClr>
                <a:buSzPct val="60000"/>
                <a:buFont typeface="Wingdings" pitchFamily="2" charset="2"/>
                <a:buNone/>
                <a:defRPr/>
              </a:pPr>
              <a:endParaRPr lang="en-US">
                <a:latin typeface="Arial" charset="0"/>
                <a:ea typeface="黑体" pitchFamily="2" charset="-122"/>
              </a:endParaRPr>
            </a:p>
          </p:txBody>
        </p:sp>
        <p:sp>
          <p:nvSpPr>
            <p:cNvPr id="7" name="任意多边形 18"/>
            <p:cNvSpPr>
              <a:spLocks/>
            </p:cNvSpPr>
            <p:nvPr/>
          </p:nvSpPr>
          <p:spPr bwMode="auto">
            <a:xfrm>
              <a:off x="35443" y="5135526"/>
              <a:ext cx="9108557"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chemeClr val="folHlink"/>
                </a:buClr>
                <a:buSzPct val="60000"/>
                <a:buFont typeface="Wingdings" pitchFamily="2" charset="2"/>
                <a:buNone/>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D3C47912-20B0-44C0-A3BA-F167C5A9CB2C}" type="slidenum">
              <a:rPr lang="en-US" altLang="zh-CN"/>
              <a:pPr>
                <a:defRPr/>
              </a:pPr>
              <a:t>‹#›</a:t>
            </a:fld>
            <a:endParaRPr lang="en-US" altLang="zh-CN"/>
          </a:p>
        </p:txBody>
      </p:sp>
    </p:spTree>
    <p:extLst>
      <p:ext uri="{BB962C8B-B14F-4D97-AF65-F5344CB8AC3E}">
        <p14:creationId xmlns:p14="http://schemas.microsoft.com/office/powerpoint/2010/main" val="219843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17"/>
          <p:cNvSpPr>
            <a:spLocks noGrp="1"/>
          </p:cNvSpPr>
          <p:nvPr>
            <p:ph type="sldNum" sz="quarter" idx="12"/>
          </p:nvPr>
        </p:nvSpPr>
        <p:spPr/>
        <p:txBody>
          <a:bodyPr/>
          <a:lstStyle>
            <a:lvl1pPr>
              <a:defRPr/>
            </a:lvl1pPr>
          </a:lstStyle>
          <a:p>
            <a:pPr>
              <a:defRPr/>
            </a:pPr>
            <a:fld id="{EA03AC84-8AB0-4C78-BA19-AEF133DBA47C}" type="slidenum">
              <a:rPr lang="en-US" altLang="zh-CN"/>
              <a:pPr>
                <a:defRPr/>
              </a:pPr>
              <a:t>‹#›</a:t>
            </a:fld>
            <a:endParaRPr lang="en-US" altLang="zh-CN"/>
          </a:p>
        </p:txBody>
      </p:sp>
    </p:spTree>
    <p:extLst>
      <p:ext uri="{BB962C8B-B14F-4D97-AF65-F5344CB8AC3E}">
        <p14:creationId xmlns:p14="http://schemas.microsoft.com/office/powerpoint/2010/main" val="2293957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chemeClr val="folHlink"/>
              </a:buClr>
              <a:buSzPct val="60000"/>
              <a:buFont typeface="Wingdings" pitchFamily="2" charset="2"/>
              <a:buNone/>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chemeClr val="folHlink"/>
              </a:buClr>
              <a:buSzPct val="60000"/>
              <a:buFont typeface="Wingdings" pitchFamily="2" charset="2"/>
              <a:buNone/>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endParaRPr lang="en-US" altLang="zh-CN"/>
          </a:p>
        </p:txBody>
      </p:sp>
      <p:sp>
        <p:nvSpPr>
          <p:cNvPr id="7" name="页脚占位符 4"/>
          <p:cNvSpPr>
            <a:spLocks noGrp="1"/>
          </p:cNvSpPr>
          <p:nvPr>
            <p:ph type="ftr" sz="quarter" idx="11"/>
          </p:nvPr>
        </p:nvSpPr>
        <p:spPr/>
        <p:txBody>
          <a:bodyPr/>
          <a:lstStyle>
            <a:lvl1pPr>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8" name="灯片编号占位符 5"/>
          <p:cNvSpPr>
            <a:spLocks noGrp="1"/>
          </p:cNvSpPr>
          <p:nvPr>
            <p:ph type="sldNum" sz="quarter" idx="12"/>
          </p:nvPr>
        </p:nvSpPr>
        <p:spPr/>
        <p:txBody>
          <a:bodyPr/>
          <a:lstStyle>
            <a:lvl1pPr>
              <a:defRPr/>
            </a:lvl1pPr>
            <a:extLst/>
          </a:lstStyle>
          <a:p>
            <a:pPr>
              <a:defRPr/>
            </a:pPr>
            <a:fld id="{20B310CB-1A25-40C3-8FF5-7BB636B08831}" type="slidenum">
              <a:rPr lang="en-US" altLang="zh-CN"/>
              <a:pPr>
                <a:defRPr/>
              </a:pPr>
              <a:t>‹#›</a:t>
            </a:fld>
            <a:endParaRPr lang="en-US" altLang="zh-CN"/>
          </a:p>
        </p:txBody>
      </p:sp>
    </p:spTree>
    <p:extLst>
      <p:ext uri="{BB962C8B-B14F-4D97-AF65-F5344CB8AC3E}">
        <p14:creationId xmlns:p14="http://schemas.microsoft.com/office/powerpoint/2010/main" val="170090878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CN"/>
          </a:p>
        </p:txBody>
      </p:sp>
      <p:sp>
        <p:nvSpPr>
          <p:cNvPr id="6" name="页脚占位符 5"/>
          <p:cNvSpPr>
            <a:spLocks noGrp="1"/>
          </p:cNvSpPr>
          <p:nvPr>
            <p:ph type="ftr" sz="quarter" idx="11"/>
          </p:nvPr>
        </p:nvSpPr>
        <p:spPr/>
        <p:txBody>
          <a:bodyPr/>
          <a:lstStyle>
            <a:lvl1pPr>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灯片编号占位符 6"/>
          <p:cNvSpPr>
            <a:spLocks noGrp="1"/>
          </p:cNvSpPr>
          <p:nvPr>
            <p:ph type="sldNum" sz="quarter" idx="12"/>
          </p:nvPr>
        </p:nvSpPr>
        <p:spPr/>
        <p:txBody>
          <a:bodyPr/>
          <a:lstStyle>
            <a:lvl1pPr>
              <a:defRPr/>
            </a:lvl1pPr>
            <a:extLst/>
          </a:lstStyle>
          <a:p>
            <a:pPr>
              <a:defRPr/>
            </a:pPr>
            <a:fld id="{3A163E96-3B22-4F0F-986E-EA9D4AEF79E3}" type="slidenum">
              <a:rPr lang="en-US" altLang="zh-CN"/>
              <a:pPr>
                <a:defRPr/>
              </a:pPr>
              <a:t>‹#›</a:t>
            </a:fld>
            <a:endParaRPr lang="en-US" altLang="zh-CN"/>
          </a:p>
        </p:txBody>
      </p:sp>
    </p:spTree>
    <p:extLst>
      <p:ext uri="{BB962C8B-B14F-4D97-AF65-F5344CB8AC3E}">
        <p14:creationId xmlns:p14="http://schemas.microsoft.com/office/powerpoint/2010/main" val="362433365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ltLang="zh-CN"/>
          </a:p>
        </p:txBody>
      </p:sp>
      <p:sp>
        <p:nvSpPr>
          <p:cNvPr id="8" name="页脚占位符 7"/>
          <p:cNvSpPr>
            <a:spLocks noGrp="1"/>
          </p:cNvSpPr>
          <p:nvPr>
            <p:ph type="ftr" sz="quarter" idx="11"/>
          </p:nvPr>
        </p:nvSpPr>
        <p:spPr/>
        <p:txBody>
          <a:bodyPr/>
          <a:lstStyle>
            <a:lvl1pPr>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9" name="灯片编号占位符 8"/>
          <p:cNvSpPr>
            <a:spLocks noGrp="1"/>
          </p:cNvSpPr>
          <p:nvPr>
            <p:ph type="sldNum" sz="quarter" idx="12"/>
          </p:nvPr>
        </p:nvSpPr>
        <p:spPr/>
        <p:txBody>
          <a:bodyPr/>
          <a:lstStyle>
            <a:lvl1pPr>
              <a:defRPr/>
            </a:lvl1pPr>
            <a:extLst/>
          </a:lstStyle>
          <a:p>
            <a:pPr>
              <a:defRPr/>
            </a:pPr>
            <a:fld id="{D95FB5C6-4DFB-4496-8831-8E69CC4DD420}" type="slidenum">
              <a:rPr lang="en-US" altLang="zh-CN"/>
              <a:pPr>
                <a:defRPr/>
              </a:pPr>
              <a:t>‹#›</a:t>
            </a:fld>
            <a:endParaRPr lang="en-US" altLang="zh-CN"/>
          </a:p>
        </p:txBody>
      </p:sp>
    </p:spTree>
    <p:extLst>
      <p:ext uri="{BB962C8B-B14F-4D97-AF65-F5344CB8AC3E}">
        <p14:creationId xmlns:p14="http://schemas.microsoft.com/office/powerpoint/2010/main" val="48760858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endParaRPr lang="en-US" altLang="zh-CN"/>
          </a:p>
        </p:txBody>
      </p:sp>
      <p:sp>
        <p:nvSpPr>
          <p:cNvPr id="4" name="页脚占位符 3"/>
          <p:cNvSpPr>
            <a:spLocks noGrp="1"/>
          </p:cNvSpPr>
          <p:nvPr>
            <p:ph type="ftr" sz="quarter" idx="11"/>
          </p:nvPr>
        </p:nvSpPr>
        <p:spPr/>
        <p:txBody>
          <a:bodyPr/>
          <a:lstStyle>
            <a:lvl1pPr>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5" name="灯片编号占位符 4"/>
          <p:cNvSpPr>
            <a:spLocks noGrp="1"/>
          </p:cNvSpPr>
          <p:nvPr>
            <p:ph type="sldNum" sz="quarter" idx="12"/>
          </p:nvPr>
        </p:nvSpPr>
        <p:spPr/>
        <p:txBody>
          <a:bodyPr/>
          <a:lstStyle>
            <a:lvl1pPr>
              <a:defRPr/>
            </a:lvl1pPr>
            <a:extLst/>
          </a:lstStyle>
          <a:p>
            <a:pPr>
              <a:defRPr/>
            </a:pPr>
            <a:fld id="{2082E900-C218-4F17-B7C6-8C64DE7C9E65}" type="slidenum">
              <a:rPr lang="en-US" altLang="zh-CN"/>
              <a:pPr>
                <a:defRPr/>
              </a:pPr>
              <a:t>‹#›</a:t>
            </a:fld>
            <a:endParaRPr lang="en-US" altLang="zh-CN"/>
          </a:p>
        </p:txBody>
      </p:sp>
    </p:spTree>
    <p:extLst>
      <p:ext uri="{BB962C8B-B14F-4D97-AF65-F5344CB8AC3E}">
        <p14:creationId xmlns:p14="http://schemas.microsoft.com/office/powerpoint/2010/main" val="1801308176"/>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4" name="灯片编号占位符 17"/>
          <p:cNvSpPr>
            <a:spLocks noGrp="1"/>
          </p:cNvSpPr>
          <p:nvPr>
            <p:ph type="sldNum" sz="quarter" idx="12"/>
          </p:nvPr>
        </p:nvSpPr>
        <p:spPr/>
        <p:txBody>
          <a:bodyPr/>
          <a:lstStyle>
            <a:lvl1pPr>
              <a:defRPr/>
            </a:lvl1pPr>
          </a:lstStyle>
          <a:p>
            <a:pPr>
              <a:defRPr/>
            </a:pPr>
            <a:fld id="{F34E17B9-CD2D-47AF-81DF-2279A38F6130}" type="slidenum">
              <a:rPr lang="en-US" altLang="zh-CN"/>
              <a:pPr>
                <a:defRPr/>
              </a:pPr>
              <a:t>‹#›</a:t>
            </a:fld>
            <a:endParaRPr lang="en-US" altLang="zh-CN"/>
          </a:p>
        </p:txBody>
      </p:sp>
    </p:spTree>
    <p:extLst>
      <p:ext uri="{BB962C8B-B14F-4D97-AF65-F5344CB8AC3E}">
        <p14:creationId xmlns:p14="http://schemas.microsoft.com/office/powerpoint/2010/main" val="263905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Rectangle 6"/>
          <p:cNvSpPr>
            <a:spLocks noGrp="1" noChangeArrowheads="1"/>
          </p:cNvSpPr>
          <p:nvPr>
            <p:ph type="sldNum" sz="quarter" idx="12"/>
          </p:nvPr>
        </p:nvSpPr>
        <p:spPr>
          <a:ln/>
        </p:spPr>
        <p:txBody>
          <a:bodyPr/>
          <a:lstStyle>
            <a:lvl1pPr>
              <a:defRPr/>
            </a:lvl1pPr>
          </a:lstStyle>
          <a:p>
            <a:pPr>
              <a:defRPr/>
            </a:pPr>
            <a:fld id="{07C4F370-AE09-41B9-9040-B53E936088DC}" type="slidenum">
              <a:rPr lang="en-US" altLang="zh-CN"/>
              <a:pPr>
                <a:defRPr/>
              </a:pPr>
              <a:t>‹#›</a:t>
            </a:fld>
            <a:endParaRPr lang="en-US" altLang="zh-CN"/>
          </a:p>
        </p:txBody>
      </p:sp>
    </p:spTree>
    <p:extLst>
      <p:ext uri="{BB962C8B-B14F-4D97-AF65-F5344CB8AC3E}">
        <p14:creationId xmlns:p14="http://schemas.microsoft.com/office/powerpoint/2010/main" val="1044300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CN"/>
          </a:p>
        </p:txBody>
      </p:sp>
      <p:sp>
        <p:nvSpPr>
          <p:cNvPr id="6" name="页脚占位符 5"/>
          <p:cNvSpPr>
            <a:spLocks noGrp="1"/>
          </p:cNvSpPr>
          <p:nvPr>
            <p:ph type="ftr" sz="quarter" idx="11"/>
          </p:nvPr>
        </p:nvSpPr>
        <p:spPr/>
        <p:txBody>
          <a:bodyPr/>
          <a:lstStyle>
            <a:lvl1pPr>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灯片编号占位符 6"/>
          <p:cNvSpPr>
            <a:spLocks noGrp="1"/>
          </p:cNvSpPr>
          <p:nvPr>
            <p:ph type="sldNum" sz="quarter" idx="12"/>
          </p:nvPr>
        </p:nvSpPr>
        <p:spPr/>
        <p:txBody>
          <a:bodyPr/>
          <a:lstStyle>
            <a:lvl1pPr>
              <a:defRPr/>
            </a:lvl1pPr>
            <a:extLst/>
          </a:lstStyle>
          <a:p>
            <a:pPr>
              <a:defRPr/>
            </a:pPr>
            <a:fld id="{EFF50BCD-54CE-4334-A07D-DF018D126584}" type="slidenum">
              <a:rPr lang="en-US" altLang="zh-CN"/>
              <a:pPr>
                <a:defRPr/>
              </a:pPr>
              <a:t>‹#›</a:t>
            </a:fld>
            <a:endParaRPr lang="en-US" altLang="zh-CN"/>
          </a:p>
        </p:txBody>
      </p:sp>
    </p:spTree>
    <p:extLst>
      <p:ext uri="{BB962C8B-B14F-4D97-AF65-F5344CB8AC3E}">
        <p14:creationId xmlns:p14="http://schemas.microsoft.com/office/powerpoint/2010/main" val="313947102"/>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spcBef>
                <a:spcPct val="20000"/>
              </a:spcBef>
              <a:buClr>
                <a:schemeClr val="folHlink"/>
              </a:buClr>
              <a:buSzPct val="60000"/>
              <a:buFont typeface="Wingdings" pitchFamily="2" charset="2"/>
              <a:buNone/>
              <a:defRPr/>
            </a:pPr>
            <a:endParaRPr lang="en-US">
              <a:latin typeface="Arial" charset="0"/>
              <a:ea typeface="黑体" pitchFamily="2" charset="-122"/>
            </a:endParaRPr>
          </a:p>
        </p:txBody>
      </p:sp>
      <p:sp>
        <p:nvSpPr>
          <p:cNvPr id="6" name="任意多边形 15"/>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chemeClr val="folHlink"/>
              </a:buClr>
              <a:buSzPct val="60000"/>
              <a:buFont typeface="Wingdings" pitchFamily="2" charset="2"/>
              <a:buNone/>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chemeClr val="folHlink"/>
              </a:buClr>
              <a:buSzPct val="60000"/>
              <a:buFont typeface="Wingdings" pitchFamily="2" charset="2"/>
              <a:buNone/>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spcBef>
                <a:spcPct val="20000"/>
              </a:spcBef>
              <a:buClr>
                <a:schemeClr val="folHlink"/>
              </a:buClr>
              <a:buSzPct val="60000"/>
              <a:buFont typeface="Wingdings" pitchFamily="2" charset="2"/>
              <a:buNone/>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1D53105F-FE7F-4AFF-A074-F62CA3DAEB84}" type="slidenum">
              <a:rPr lang="en-US" altLang="zh-CN"/>
              <a:pPr>
                <a:defRPr/>
              </a:pPr>
              <a:t>‹#›</a:t>
            </a:fld>
            <a:endParaRPr lang="en-US" altLang="zh-CN"/>
          </a:p>
        </p:txBody>
      </p:sp>
    </p:spTree>
    <p:extLst>
      <p:ext uri="{BB962C8B-B14F-4D97-AF65-F5344CB8AC3E}">
        <p14:creationId xmlns:p14="http://schemas.microsoft.com/office/powerpoint/2010/main" val="595361906"/>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17"/>
          <p:cNvSpPr>
            <a:spLocks noGrp="1"/>
          </p:cNvSpPr>
          <p:nvPr>
            <p:ph type="sldNum" sz="quarter" idx="12"/>
          </p:nvPr>
        </p:nvSpPr>
        <p:spPr/>
        <p:txBody>
          <a:bodyPr/>
          <a:lstStyle>
            <a:lvl1pPr>
              <a:defRPr/>
            </a:lvl1pPr>
          </a:lstStyle>
          <a:p>
            <a:pPr>
              <a:defRPr/>
            </a:pPr>
            <a:fld id="{0356BA78-EBE7-4AF9-BBF0-127ACB06309B}" type="slidenum">
              <a:rPr lang="en-US" altLang="zh-CN"/>
              <a:pPr>
                <a:defRPr/>
              </a:pPr>
              <a:t>‹#›</a:t>
            </a:fld>
            <a:endParaRPr lang="en-US" altLang="zh-CN"/>
          </a:p>
        </p:txBody>
      </p:sp>
    </p:spTree>
    <p:extLst>
      <p:ext uri="{BB962C8B-B14F-4D97-AF65-F5344CB8AC3E}">
        <p14:creationId xmlns:p14="http://schemas.microsoft.com/office/powerpoint/2010/main" val="29849083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6" name="灯片编号占位符 17"/>
          <p:cNvSpPr>
            <a:spLocks noGrp="1"/>
          </p:cNvSpPr>
          <p:nvPr>
            <p:ph type="sldNum" sz="quarter" idx="12"/>
          </p:nvPr>
        </p:nvSpPr>
        <p:spPr/>
        <p:txBody>
          <a:bodyPr/>
          <a:lstStyle>
            <a:lvl1pPr>
              <a:defRPr/>
            </a:lvl1pPr>
          </a:lstStyle>
          <a:p>
            <a:pPr>
              <a:defRPr/>
            </a:pPr>
            <a:fld id="{35A40A2D-AFE8-43C0-BDEF-3761ECF9B5A5}" type="slidenum">
              <a:rPr lang="en-US" altLang="zh-CN"/>
              <a:pPr>
                <a:defRPr/>
              </a:pPr>
              <a:t>‹#›</a:t>
            </a:fld>
            <a:endParaRPr lang="en-US" altLang="zh-CN"/>
          </a:p>
        </p:txBody>
      </p:sp>
    </p:spTree>
    <p:extLst>
      <p:ext uri="{BB962C8B-B14F-4D97-AF65-F5344CB8AC3E}">
        <p14:creationId xmlns:p14="http://schemas.microsoft.com/office/powerpoint/2010/main" val="22851659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53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6284913" y="6237288"/>
            <a:ext cx="2895600" cy="457200"/>
          </a:xfrm>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BE443C08-74F8-49C5-ACF9-866AA591675D}" type="slidenum">
              <a:rPr lang="en-US" altLang="zh-CN"/>
              <a:pPr>
                <a:defRPr/>
              </a:pPr>
              <a:t>‹#›</a:t>
            </a:fld>
            <a:endParaRPr lang="en-US" altLang="zh-CN"/>
          </a:p>
        </p:txBody>
      </p:sp>
    </p:spTree>
    <p:extLst>
      <p:ext uri="{BB962C8B-B14F-4D97-AF65-F5344CB8AC3E}">
        <p14:creationId xmlns:p14="http://schemas.microsoft.com/office/powerpoint/2010/main" val="243835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Rectangle 6"/>
          <p:cNvSpPr>
            <a:spLocks noGrp="1" noChangeArrowheads="1"/>
          </p:cNvSpPr>
          <p:nvPr>
            <p:ph type="sldNum" sz="quarter" idx="12"/>
          </p:nvPr>
        </p:nvSpPr>
        <p:spPr>
          <a:ln/>
        </p:spPr>
        <p:txBody>
          <a:bodyPr/>
          <a:lstStyle>
            <a:lvl1pPr>
              <a:defRPr/>
            </a:lvl1pPr>
          </a:lstStyle>
          <a:p>
            <a:pPr>
              <a:defRPr/>
            </a:pPr>
            <a:fld id="{EB3BEF9F-38B7-4B45-8A37-F4C358A6CD49}" type="slidenum">
              <a:rPr lang="en-US" altLang="zh-CN"/>
              <a:pPr>
                <a:defRPr/>
              </a:pPr>
              <a:t>‹#›</a:t>
            </a:fld>
            <a:endParaRPr lang="en-US" altLang="zh-CN"/>
          </a:p>
        </p:txBody>
      </p:sp>
    </p:spTree>
    <p:extLst>
      <p:ext uri="{BB962C8B-B14F-4D97-AF65-F5344CB8AC3E}">
        <p14:creationId xmlns:p14="http://schemas.microsoft.com/office/powerpoint/2010/main" val="223283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9" name="Rectangle 6"/>
          <p:cNvSpPr>
            <a:spLocks noGrp="1" noChangeArrowheads="1"/>
          </p:cNvSpPr>
          <p:nvPr>
            <p:ph type="sldNum" sz="quarter" idx="12"/>
          </p:nvPr>
        </p:nvSpPr>
        <p:spPr>
          <a:ln/>
        </p:spPr>
        <p:txBody>
          <a:bodyPr/>
          <a:lstStyle>
            <a:lvl1pPr>
              <a:defRPr/>
            </a:lvl1pPr>
          </a:lstStyle>
          <a:p>
            <a:pPr>
              <a:defRPr/>
            </a:pPr>
            <a:fld id="{3D188629-4B41-45B7-B29C-845FC4A4CCA7}" type="slidenum">
              <a:rPr lang="en-US" altLang="zh-CN"/>
              <a:pPr>
                <a:defRPr/>
              </a:pPr>
              <a:t>‹#›</a:t>
            </a:fld>
            <a:endParaRPr lang="en-US" altLang="zh-CN"/>
          </a:p>
        </p:txBody>
      </p:sp>
    </p:spTree>
    <p:extLst>
      <p:ext uri="{BB962C8B-B14F-4D97-AF65-F5344CB8AC3E}">
        <p14:creationId xmlns:p14="http://schemas.microsoft.com/office/powerpoint/2010/main" val="416021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5" name="Rectangle 6"/>
          <p:cNvSpPr>
            <a:spLocks noGrp="1" noChangeArrowheads="1"/>
          </p:cNvSpPr>
          <p:nvPr>
            <p:ph type="sldNum" sz="quarter" idx="12"/>
          </p:nvPr>
        </p:nvSpPr>
        <p:spPr>
          <a:ln/>
        </p:spPr>
        <p:txBody>
          <a:bodyPr/>
          <a:lstStyle>
            <a:lvl1pPr>
              <a:defRPr/>
            </a:lvl1pPr>
          </a:lstStyle>
          <a:p>
            <a:pPr>
              <a:defRPr/>
            </a:pPr>
            <a:fld id="{AA96CEF4-AC9B-4584-9082-CFEB43F2186A}" type="slidenum">
              <a:rPr lang="en-US" altLang="zh-CN"/>
              <a:pPr>
                <a:defRPr/>
              </a:pPr>
              <a:t>‹#›</a:t>
            </a:fld>
            <a:endParaRPr lang="en-US" altLang="zh-CN"/>
          </a:p>
        </p:txBody>
      </p:sp>
    </p:spTree>
    <p:extLst>
      <p:ext uri="{BB962C8B-B14F-4D97-AF65-F5344CB8AC3E}">
        <p14:creationId xmlns:p14="http://schemas.microsoft.com/office/powerpoint/2010/main" val="123486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4" name="Rectangle 6"/>
          <p:cNvSpPr>
            <a:spLocks noGrp="1" noChangeArrowheads="1"/>
          </p:cNvSpPr>
          <p:nvPr>
            <p:ph type="sldNum" sz="quarter" idx="12"/>
          </p:nvPr>
        </p:nvSpPr>
        <p:spPr>
          <a:ln/>
        </p:spPr>
        <p:txBody>
          <a:bodyPr/>
          <a:lstStyle>
            <a:lvl1pPr>
              <a:defRPr/>
            </a:lvl1pPr>
          </a:lstStyle>
          <a:p>
            <a:pPr>
              <a:defRPr/>
            </a:pPr>
            <a:fld id="{8D7C9A39-2BEE-4A83-AF88-05EF7245D015}" type="slidenum">
              <a:rPr lang="en-US" altLang="zh-CN"/>
              <a:pPr>
                <a:defRPr/>
              </a:pPr>
              <a:t>‹#›</a:t>
            </a:fld>
            <a:endParaRPr lang="en-US" altLang="zh-CN"/>
          </a:p>
        </p:txBody>
      </p:sp>
    </p:spTree>
    <p:extLst>
      <p:ext uri="{BB962C8B-B14F-4D97-AF65-F5344CB8AC3E}">
        <p14:creationId xmlns:p14="http://schemas.microsoft.com/office/powerpoint/2010/main" val="412727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Rectangle 6"/>
          <p:cNvSpPr>
            <a:spLocks noGrp="1" noChangeArrowheads="1"/>
          </p:cNvSpPr>
          <p:nvPr>
            <p:ph type="sldNum" sz="quarter" idx="12"/>
          </p:nvPr>
        </p:nvSpPr>
        <p:spPr>
          <a:ln/>
        </p:spPr>
        <p:txBody>
          <a:bodyPr/>
          <a:lstStyle>
            <a:lvl1pPr>
              <a:defRPr/>
            </a:lvl1pPr>
          </a:lstStyle>
          <a:p>
            <a:pPr>
              <a:defRPr/>
            </a:pPr>
            <a:fld id="{060E45DE-1068-4165-B96C-78C5064DD7A8}" type="slidenum">
              <a:rPr lang="en-US" altLang="zh-CN"/>
              <a:pPr>
                <a:defRPr/>
              </a:pPr>
              <a:t>‹#›</a:t>
            </a:fld>
            <a:endParaRPr lang="en-US" altLang="zh-CN"/>
          </a:p>
        </p:txBody>
      </p:sp>
    </p:spTree>
    <p:extLst>
      <p:ext uri="{BB962C8B-B14F-4D97-AF65-F5344CB8AC3E}">
        <p14:creationId xmlns:p14="http://schemas.microsoft.com/office/powerpoint/2010/main" val="305543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 name="Rectangle 6"/>
          <p:cNvSpPr>
            <a:spLocks noGrp="1" noChangeArrowheads="1"/>
          </p:cNvSpPr>
          <p:nvPr>
            <p:ph type="sldNum" sz="quarter" idx="12"/>
          </p:nvPr>
        </p:nvSpPr>
        <p:spPr>
          <a:ln/>
        </p:spPr>
        <p:txBody>
          <a:bodyPr/>
          <a:lstStyle>
            <a:lvl1pPr>
              <a:defRPr/>
            </a:lvl1pPr>
          </a:lstStyle>
          <a:p>
            <a:pPr>
              <a:defRPr/>
            </a:pPr>
            <a:fld id="{80E03DA2-6378-4708-9354-DDA65FE806A2}" type="slidenum">
              <a:rPr lang="en-US" altLang="zh-CN"/>
              <a:pPr>
                <a:defRPr/>
              </a:pPr>
              <a:t>‹#›</a:t>
            </a:fld>
            <a:endParaRPr lang="en-US" altLang="zh-CN"/>
          </a:p>
        </p:txBody>
      </p:sp>
    </p:spTree>
    <p:extLst>
      <p:ext uri="{BB962C8B-B14F-4D97-AF65-F5344CB8AC3E}">
        <p14:creationId xmlns:p14="http://schemas.microsoft.com/office/powerpoint/2010/main" val="183312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505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sz="1400">
                <a:latin typeface="Arial" charset="0"/>
                <a:ea typeface="+mn-ea"/>
              </a:defRPr>
            </a:lvl1pPr>
          </a:lstStyle>
          <a:p>
            <a:pPr>
              <a:defRPr/>
            </a:pPr>
            <a:endParaRPr lang="en-US" altLang="zh-CN"/>
          </a:p>
        </p:txBody>
      </p:sp>
      <p:sp>
        <p:nvSpPr>
          <p:cNvPr id="7505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sz="1400">
                <a:latin typeface="Arial" charset="0"/>
                <a:ea typeface="+mn-ea"/>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505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400">
                <a:latin typeface="Arial" charset="0"/>
                <a:ea typeface="+mn-ea"/>
              </a:defRPr>
            </a:lvl1pPr>
          </a:lstStyle>
          <a:p>
            <a:pPr>
              <a:defRPr/>
            </a:pPr>
            <a:fld id="{F6A3F5FA-886B-4CC3-8B9A-3632C7B68B1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5264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sz="1400">
                <a:latin typeface="Arial" charset="0"/>
                <a:ea typeface="+mn-ea"/>
              </a:defRPr>
            </a:lvl1pPr>
          </a:lstStyle>
          <a:p>
            <a:pPr>
              <a:defRPr/>
            </a:pPr>
            <a:endParaRPr lang="en-US" altLang="zh-CN"/>
          </a:p>
        </p:txBody>
      </p:sp>
      <p:sp>
        <p:nvSpPr>
          <p:cNvPr id="75264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sz="1400">
                <a:latin typeface="Arial" charset="0"/>
                <a:ea typeface="+mn-ea"/>
              </a:defRPr>
            </a:lvl1pPr>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75264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400">
                <a:latin typeface="Arial" charset="0"/>
                <a:ea typeface="+mn-ea"/>
              </a:defRPr>
            </a:lvl1pPr>
          </a:lstStyle>
          <a:p>
            <a:pPr>
              <a:defRPr/>
            </a:pPr>
            <a:fld id="{AB4CFE34-0307-4275-BEC3-93768D03509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spcBef>
                <a:spcPct val="20000"/>
              </a:spcBef>
              <a:buClr>
                <a:schemeClr val="folHlink"/>
              </a:buClr>
              <a:buSzPct val="60000"/>
              <a:buFont typeface="Wingdings" pitchFamily="2" charset="2"/>
              <a:buNone/>
              <a:defRPr/>
            </a:pPr>
            <a:endParaRPr lang="en-US">
              <a:latin typeface="Arial" charset="0"/>
              <a:ea typeface="黑体" pitchFamily="2" charset="-122"/>
            </a:endParaRPr>
          </a:p>
        </p:txBody>
      </p:sp>
      <p:sp>
        <p:nvSpPr>
          <p:cNvPr id="3075" name="任意多边形 11"/>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spcBef>
                <a:spcPct val="20000"/>
              </a:spcBef>
              <a:buClr>
                <a:schemeClr val="folHlink"/>
              </a:buClr>
              <a:buSzPct val="60000"/>
              <a:buFont typeface="Wingdings" pitchFamily="2" charset="2"/>
              <a:buNone/>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smtClean="0"/>
              <a:t>单击此处编辑母版标题样式</a:t>
            </a:r>
            <a:endParaRPr lang="en-US"/>
          </a:p>
        </p:txBody>
      </p:sp>
      <p:sp>
        <p:nvSpPr>
          <p:cNvPr id="3081"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spcBef>
                <a:spcPct val="20000"/>
              </a:spcBef>
              <a:buClr>
                <a:schemeClr val="folHlink"/>
              </a:buClr>
              <a:buSzPct val="60000"/>
              <a:buFont typeface="Wingdings" pitchFamily="2" charset="2"/>
              <a:buNone/>
              <a:defRPr kumimoji="0" sz="1000">
                <a:solidFill>
                  <a:schemeClr val="tx1"/>
                </a:solidFill>
                <a:latin typeface="Arial" charset="0"/>
                <a:ea typeface="黑体" pitchFamily="2" charset="-122"/>
              </a:defRPr>
            </a:lvl1pPr>
            <a:extLst/>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spcBef>
                <a:spcPct val="20000"/>
              </a:spcBef>
              <a:buClr>
                <a:schemeClr val="folHlink"/>
              </a:buClr>
              <a:buSzPct val="60000"/>
              <a:buFont typeface="Wingdings" pitchFamily="2" charset="2"/>
              <a:buNone/>
              <a:defRPr kumimoji="0" sz="1000">
                <a:solidFill>
                  <a:schemeClr val="tx1"/>
                </a:solidFill>
                <a:latin typeface="Arial" charset="0"/>
                <a:ea typeface="黑体" pitchFamily="2" charset="-122"/>
              </a:defRPr>
            </a:lvl1pPr>
            <a:extLst/>
          </a:lstStyle>
          <a:p>
            <a:pPr>
              <a:defRPr/>
            </a:pPr>
            <a:r>
              <a:rPr lang="en-US" altLang="zh-CN"/>
              <a:t>《JSP</a:t>
            </a:r>
            <a:r>
              <a:rPr lang="zh-CN" altLang="en-US"/>
              <a:t>程序设计教程</a:t>
            </a:r>
            <a:r>
              <a:rPr lang="en-US" altLang="zh-CN"/>
              <a:t>》</a:t>
            </a:r>
            <a:r>
              <a:rPr lang="zh-CN" altLang="en-US"/>
              <a:t>课件    制作人：</a:t>
            </a:r>
            <a:r>
              <a:rPr lang="en-US" altLang="zh-CN"/>
              <a:t>XXX</a:t>
            </a:r>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spcBef>
                <a:spcPct val="20000"/>
              </a:spcBef>
              <a:buClr>
                <a:schemeClr val="folHlink"/>
              </a:buClr>
              <a:buSzPct val="60000"/>
              <a:buFont typeface="Wingdings" pitchFamily="2" charset="2"/>
              <a:buNone/>
              <a:defRPr kumimoji="0" sz="1000" b="0">
                <a:solidFill>
                  <a:schemeClr val="tx1"/>
                </a:solidFill>
                <a:latin typeface="Arial" charset="0"/>
                <a:ea typeface="黑体" pitchFamily="2" charset="-122"/>
              </a:defRPr>
            </a:lvl1pPr>
            <a:extLst/>
          </a:lstStyle>
          <a:p>
            <a:pPr>
              <a:defRPr/>
            </a:pPr>
            <a:fld id="{BED19DE9-3514-4E75-8EBD-AC2D73FCD77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3" r:id="rId1"/>
    <p:sldLayoutId id="2147483939" r:id="rId2"/>
    <p:sldLayoutId id="2147483944" r:id="rId3"/>
    <p:sldLayoutId id="2147483945" r:id="rId4"/>
    <p:sldLayoutId id="2147483946" r:id="rId5"/>
    <p:sldLayoutId id="2147483947" r:id="rId6"/>
    <p:sldLayoutId id="2147483940" r:id="rId7"/>
    <p:sldLayoutId id="2147483948" r:id="rId8"/>
    <p:sldLayoutId id="2147483949" r:id="rId9"/>
    <p:sldLayoutId id="2147483941" r:id="rId10"/>
    <p:sldLayoutId id="2147483942" r:id="rId11"/>
    <p:sldLayoutId id="2147483950" r:id="rId12"/>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4.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png"/><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slideLayout" Target="../slideLayouts/slideLayout2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8.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4.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4.xml"/><Relationship Id="rId4" Type="http://schemas.openxmlformats.org/officeDocument/2006/relationships/image" Target="../media/image44.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4.xml"/><Relationship Id="rId5" Type="http://schemas.openxmlformats.org/officeDocument/2006/relationships/image" Target="../media/image49.png"/><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341438"/>
            <a:ext cx="9144000" cy="2259012"/>
          </a:xfrm>
        </p:spPr>
        <p:txBody>
          <a:bodyPr/>
          <a:lstStyle/>
          <a:p>
            <a:pPr>
              <a:defRPr/>
            </a:pPr>
            <a:r>
              <a:rPr lang="en-US" altLang="zh-CN" dirty="0" smtClean="0"/>
              <a:t>Chapter 8 Creating a GUI with JFC/Swing</a:t>
            </a:r>
            <a:endParaRPr lang="zh-CN" altLang="en-US" dirty="0"/>
          </a:p>
        </p:txBody>
      </p:sp>
      <p:sp>
        <p:nvSpPr>
          <p:cNvPr id="14339" name="副标题 2"/>
          <p:cNvSpPr>
            <a:spLocks noGrp="1"/>
          </p:cNvSpPr>
          <p:nvPr>
            <p:ph type="subTitle" idx="1"/>
          </p:nvPr>
        </p:nvSpPr>
        <p:spPr>
          <a:xfrm>
            <a:off x="685800" y="3611563"/>
            <a:ext cx="7772400" cy="1200150"/>
          </a:xfrm>
        </p:spPr>
        <p:txBody>
          <a:bodyPr/>
          <a:lstStyle/>
          <a:p>
            <a:pPr marR="0"/>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23528" y="166688"/>
            <a:ext cx="7793037" cy="1462087"/>
          </a:xfrm>
        </p:spPr>
        <p:txBody>
          <a:bodyPr/>
          <a:lstStyle/>
          <a:p>
            <a:pPr eaLnBrk="1" fontAlgn="auto" hangingPunct="1">
              <a:spcAft>
                <a:spcPts val="0"/>
              </a:spcAft>
              <a:defRPr/>
            </a:pPr>
            <a:r>
              <a:rPr lang="en-US" altLang="zh-CN" dirty="0" smtClean="0"/>
              <a:t>Swing</a:t>
            </a:r>
            <a:r>
              <a:rPr lang="zh-CN" altLang="en-US" dirty="0" smtClean="0"/>
              <a:t>容器</a:t>
            </a:r>
          </a:p>
        </p:txBody>
      </p:sp>
      <p:sp>
        <p:nvSpPr>
          <p:cNvPr id="24579" name="Rectangle 3"/>
          <p:cNvSpPr>
            <a:spLocks noGrp="1" noChangeArrowheads="1"/>
          </p:cNvSpPr>
          <p:nvPr>
            <p:ph type="body" sz="half" idx="1"/>
          </p:nvPr>
        </p:nvSpPr>
        <p:spPr>
          <a:xfrm>
            <a:off x="611188" y="1341438"/>
            <a:ext cx="8064500" cy="4624387"/>
          </a:xfrm>
        </p:spPr>
        <p:txBody>
          <a:bodyPr/>
          <a:lstStyle/>
          <a:p>
            <a:pPr eaLnBrk="1" hangingPunct="1">
              <a:lnSpc>
                <a:spcPct val="90000"/>
              </a:lnSpc>
            </a:pPr>
            <a:r>
              <a:rPr lang="zh-CN" altLang="en-US" sz="2400" dirty="0" smtClean="0">
                <a:solidFill>
                  <a:srgbClr val="FF0000"/>
                </a:solidFill>
              </a:rPr>
              <a:t>容器类</a:t>
            </a:r>
            <a:r>
              <a:rPr lang="zh-CN" altLang="en-US" sz="2400" dirty="0" smtClean="0"/>
              <a:t>是用于包含其它组件的类，抽象类</a:t>
            </a:r>
            <a:r>
              <a:rPr lang="en-US" altLang="zh-CN" sz="2400" dirty="0" smtClean="0"/>
              <a:t>Container</a:t>
            </a:r>
            <a:r>
              <a:rPr lang="zh-CN" altLang="en-US" sz="2400" dirty="0" smtClean="0"/>
              <a:t>是所有容器类的父类。</a:t>
            </a:r>
            <a:endParaRPr lang="en-US" altLang="zh-CN" sz="2400" dirty="0" smtClean="0"/>
          </a:p>
          <a:p>
            <a:pPr eaLnBrk="1" hangingPunct="1">
              <a:lnSpc>
                <a:spcPct val="90000"/>
              </a:lnSpc>
            </a:pPr>
            <a:r>
              <a:rPr lang="en-US" altLang="zh-CN" sz="2400" dirty="0" smtClean="0"/>
              <a:t>Window</a:t>
            </a:r>
            <a:r>
              <a:rPr lang="zh-CN" altLang="en-US" sz="2400" dirty="0" smtClean="0"/>
              <a:t>、</a:t>
            </a:r>
            <a:r>
              <a:rPr lang="en-US" altLang="zh-CN" sz="2400" dirty="0" smtClean="0"/>
              <a:t>Frame</a:t>
            </a:r>
            <a:r>
              <a:rPr lang="zh-CN" altLang="en-US" sz="2400" dirty="0" smtClean="0"/>
              <a:t>、</a:t>
            </a:r>
            <a:r>
              <a:rPr lang="en-US" altLang="zh-CN" sz="2400" dirty="0" err="1" smtClean="0">
                <a:solidFill>
                  <a:srgbClr val="FF0000"/>
                </a:solidFill>
              </a:rPr>
              <a:t>JFrame</a:t>
            </a:r>
            <a:endParaRPr lang="en-US" altLang="zh-CN" sz="2400" dirty="0" smtClean="0">
              <a:solidFill>
                <a:srgbClr val="FF0000"/>
              </a:solidFill>
            </a:endParaRPr>
          </a:p>
          <a:p>
            <a:pPr lvl="1" eaLnBrk="1" hangingPunct="1">
              <a:lnSpc>
                <a:spcPct val="90000"/>
              </a:lnSpc>
            </a:pPr>
            <a:r>
              <a:rPr lang="zh-CN" altLang="en-US" sz="2400" dirty="0" smtClean="0"/>
              <a:t>不依赖于其他容器而独立存在的容器</a:t>
            </a:r>
          </a:p>
          <a:p>
            <a:pPr eaLnBrk="1" hangingPunct="1">
              <a:lnSpc>
                <a:spcPct val="90000"/>
              </a:lnSpc>
            </a:pPr>
            <a:r>
              <a:rPr lang="en-US" altLang="zh-CN" sz="2400" dirty="0" err="1" smtClean="0">
                <a:solidFill>
                  <a:srgbClr val="FF0000"/>
                </a:solidFill>
              </a:rPr>
              <a:t>JPanel</a:t>
            </a:r>
            <a:r>
              <a:rPr lang="zh-CN" altLang="en-US" sz="2400" dirty="0" smtClean="0"/>
              <a:t>、</a:t>
            </a:r>
            <a:r>
              <a:rPr lang="en-US" altLang="zh-CN" sz="2400" dirty="0" smtClean="0"/>
              <a:t>Applet</a:t>
            </a:r>
            <a:r>
              <a:rPr lang="zh-CN" altLang="en-US" sz="2400" dirty="0" smtClean="0"/>
              <a:t>、</a:t>
            </a:r>
            <a:r>
              <a:rPr lang="en-US" altLang="zh-CN" sz="2400" dirty="0" err="1" smtClean="0"/>
              <a:t>JApplet</a:t>
            </a:r>
            <a:endParaRPr lang="en-US" altLang="zh-CN" sz="2400" dirty="0" smtClean="0"/>
          </a:p>
          <a:p>
            <a:pPr lvl="1" eaLnBrk="1" hangingPunct="1">
              <a:lnSpc>
                <a:spcPct val="90000"/>
              </a:lnSpc>
            </a:pPr>
            <a:r>
              <a:rPr lang="zh-CN" altLang="en-US" sz="2400" dirty="0" smtClean="0"/>
              <a:t>不能单独存在，只能存在于其他容器中</a:t>
            </a:r>
          </a:p>
          <a:p>
            <a:pPr lvl="1" eaLnBrk="1" hangingPunct="1">
              <a:lnSpc>
                <a:spcPct val="90000"/>
              </a:lnSpc>
            </a:pPr>
            <a:r>
              <a:rPr lang="zh-CN" altLang="en-US" sz="2400" dirty="0" smtClean="0"/>
              <a:t>用法类似于独立容器，只是必须追加到独立容器中</a:t>
            </a:r>
          </a:p>
        </p:txBody>
      </p:sp>
      <p:graphicFrame>
        <p:nvGraphicFramePr>
          <p:cNvPr id="24580" name="Object 6"/>
          <p:cNvGraphicFramePr>
            <a:graphicFrameLocks noGrp="1" noChangeAspect="1"/>
          </p:cNvGraphicFramePr>
          <p:nvPr>
            <p:ph sz="half" idx="2"/>
          </p:nvPr>
        </p:nvGraphicFramePr>
        <p:xfrm>
          <a:off x="1052513" y="4437063"/>
          <a:ext cx="6335712" cy="863600"/>
        </p:xfrm>
        <a:graphic>
          <a:graphicData uri="http://schemas.openxmlformats.org/presentationml/2006/ole">
            <mc:AlternateContent xmlns:mc="http://schemas.openxmlformats.org/markup-compatibility/2006">
              <mc:Choice xmlns:v="urn:schemas-microsoft-com:vml" Requires="v">
                <p:oleObj spid="_x0000_s24647" name="Visio" r:id="rId3" imgW="4910507" imgH="594247" progId="Visio.Drawing.11">
                  <p:embed/>
                </p:oleObj>
              </mc:Choice>
              <mc:Fallback>
                <p:oleObj name="Visio" r:id="rId3" imgW="4910507" imgH="594247"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4437063"/>
                        <a:ext cx="633571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EB12FAB4-DD4D-45B7-BE63-84553F5840E9}"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10</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pPr eaLnBrk="1" hangingPunct="1"/>
            <a:r>
              <a:rPr lang="zh-CN" altLang="en-US" dirty="0" smtClean="0">
                <a:solidFill>
                  <a:srgbClr val="FF0000"/>
                </a:solidFill>
              </a:rPr>
              <a:t>辅助类</a:t>
            </a:r>
            <a:r>
              <a:rPr lang="zh-CN" altLang="en-US" dirty="0" smtClean="0"/>
              <a:t>用来描述</a:t>
            </a:r>
            <a:r>
              <a:rPr lang="en-US" altLang="zh-CN" dirty="0" smtClean="0"/>
              <a:t>GUI</a:t>
            </a:r>
            <a:r>
              <a:rPr lang="zh-CN" altLang="en-US" dirty="0" smtClean="0"/>
              <a:t>组件的属性，</a:t>
            </a:r>
            <a:r>
              <a:rPr lang="zh-CN" altLang="en-US" dirty="0"/>
              <a:t>如颜色、图形</a:t>
            </a:r>
            <a:r>
              <a:rPr lang="zh-CN" altLang="en-US" dirty="0" smtClean="0"/>
              <a:t>环境、字体、布局。常用辅助类有</a:t>
            </a:r>
            <a:r>
              <a:rPr lang="en-US" altLang="zh-CN" dirty="0" smtClean="0"/>
              <a:t>Color</a:t>
            </a:r>
            <a:r>
              <a:rPr lang="zh-CN" altLang="en-US" dirty="0" smtClean="0"/>
              <a:t>、</a:t>
            </a:r>
            <a:r>
              <a:rPr lang="en-US" altLang="zh-CN" dirty="0" smtClean="0"/>
              <a:t>Graphics</a:t>
            </a:r>
            <a:r>
              <a:rPr lang="zh-CN" altLang="en-US" dirty="0" smtClean="0"/>
              <a:t>、</a:t>
            </a:r>
            <a:r>
              <a:rPr lang="en-US" altLang="zh-CN" dirty="0" smtClean="0"/>
              <a:t>Font</a:t>
            </a:r>
            <a:r>
              <a:rPr lang="zh-CN" altLang="en-US" dirty="0" smtClean="0"/>
              <a:t>、</a:t>
            </a:r>
            <a:r>
              <a:rPr lang="en-US" altLang="zh-CN" dirty="0" err="1" smtClean="0"/>
              <a:t>LayoutManager</a:t>
            </a:r>
            <a:r>
              <a:rPr lang="zh-CN" altLang="en-US" dirty="0" smtClean="0"/>
              <a:t>等。</a:t>
            </a:r>
          </a:p>
          <a:p>
            <a:pPr eaLnBrk="1" hangingPunct="1"/>
            <a:endParaRPr lang="zh-CN" altLang="en-US" dirty="0" smtClean="0"/>
          </a:p>
        </p:txBody>
      </p:sp>
      <p:sp>
        <p:nvSpPr>
          <p:cNvPr id="2560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ED39F587-D045-4EF0-8D6A-789BC789E382}"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11</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Swing</a:t>
            </a:r>
            <a:r>
              <a:rPr lang="zh-CN" altLang="en-US" dirty="0" smtClean="0"/>
              <a:t>辅助类</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971550" y="1844675"/>
            <a:ext cx="7704138" cy="4465638"/>
          </a:xfrm>
        </p:spPr>
        <p:txBody>
          <a:bodyPr/>
          <a:lstStyle/>
          <a:p>
            <a:pPr marL="0" indent="762000" eaLnBrk="1" hangingPunct="1">
              <a:buFont typeface="Wingdings" panose="05000000000000000000" pitchFamily="2" charset="2"/>
              <a:buNone/>
              <a:tabLst>
                <a:tab pos="952500" algn="l"/>
              </a:tabLst>
            </a:pPr>
            <a:r>
              <a:rPr lang="zh-CN" altLang="en-US" sz="2400" dirty="0" smtClean="0"/>
              <a:t>在开发</a:t>
            </a:r>
            <a:r>
              <a:rPr lang="en-US" altLang="zh-CN" sz="2400" dirty="0" smtClean="0"/>
              <a:t>Java</a:t>
            </a:r>
            <a:r>
              <a:rPr lang="zh-CN" altLang="en-US" sz="2400" dirty="0" smtClean="0"/>
              <a:t>应用程序时，通常情况下利用</a:t>
            </a:r>
            <a:r>
              <a:rPr lang="en-US" altLang="zh-CN" sz="2400" dirty="0" err="1" smtClean="0"/>
              <a:t>JFrame</a:t>
            </a:r>
            <a:r>
              <a:rPr lang="zh-CN" altLang="en-US" sz="2400" dirty="0" smtClean="0"/>
              <a:t>类创建窗体。利用</a:t>
            </a:r>
            <a:r>
              <a:rPr lang="en-US" altLang="zh-CN" sz="2400" dirty="0" err="1" smtClean="0"/>
              <a:t>JFrame</a:t>
            </a:r>
            <a:r>
              <a:rPr lang="zh-CN" altLang="en-US" sz="2400" dirty="0" smtClean="0"/>
              <a:t>类创建的窗体分别包含标题、最小化按钮、最大化按钮和关闭按钮。</a:t>
            </a:r>
          </a:p>
          <a:p>
            <a:pPr marL="0" indent="762000" eaLnBrk="1" hangingPunct="1">
              <a:buFont typeface="Wingdings" panose="05000000000000000000" pitchFamily="2" charset="2"/>
              <a:buNone/>
              <a:tabLst>
                <a:tab pos="952500" algn="l"/>
              </a:tabLst>
            </a:pPr>
            <a:r>
              <a:rPr lang="en-US" altLang="zh-CN" sz="2400" dirty="0" err="1" smtClean="0">
                <a:solidFill>
                  <a:srgbClr val="FF0000"/>
                </a:solidFill>
              </a:rPr>
              <a:t>JFrame</a:t>
            </a:r>
            <a:r>
              <a:rPr lang="zh-CN" altLang="en-US" sz="2400" dirty="0" smtClean="0"/>
              <a:t>类提供了一系列用来设置窗体的方法，例如通过的</a:t>
            </a:r>
            <a:r>
              <a:rPr lang="en-US" altLang="zh-CN" sz="2400" dirty="0" err="1" smtClean="0"/>
              <a:t>setTitle</a:t>
            </a:r>
            <a:r>
              <a:rPr lang="en-US" altLang="zh-CN" sz="2400" dirty="0" smtClean="0"/>
              <a:t>(String title)</a:t>
            </a:r>
            <a:r>
              <a:rPr lang="zh-CN" altLang="en-US" sz="2400" dirty="0" smtClean="0"/>
              <a:t>方法，可以设置窗体的标题；通过</a:t>
            </a:r>
            <a:r>
              <a:rPr lang="en-US" altLang="zh-CN" sz="2400" dirty="0" err="1" smtClean="0"/>
              <a:t>setBounds</a:t>
            </a:r>
            <a:r>
              <a:rPr lang="en-US" altLang="zh-CN" sz="2400" dirty="0" smtClean="0"/>
              <a:t>(</a:t>
            </a:r>
            <a:r>
              <a:rPr lang="en-US" altLang="zh-CN" sz="2400" dirty="0" err="1" smtClean="0"/>
              <a:t>int</a:t>
            </a:r>
            <a:r>
              <a:rPr lang="en-US" altLang="zh-CN" sz="2400" dirty="0" smtClean="0"/>
              <a:t> x, </a:t>
            </a:r>
            <a:r>
              <a:rPr lang="en-US" altLang="zh-CN" sz="2400" dirty="0" err="1" smtClean="0"/>
              <a:t>int</a:t>
            </a:r>
            <a:r>
              <a:rPr lang="en-US" altLang="zh-CN" sz="2400" dirty="0" smtClean="0"/>
              <a:t> y, </a:t>
            </a:r>
            <a:r>
              <a:rPr lang="en-US" altLang="zh-CN" sz="2400" dirty="0" err="1" smtClean="0"/>
              <a:t>int</a:t>
            </a:r>
            <a:r>
              <a:rPr lang="en-US" altLang="zh-CN" sz="2400" dirty="0" smtClean="0"/>
              <a:t> width, </a:t>
            </a:r>
            <a:r>
              <a:rPr lang="en-US" altLang="zh-CN" sz="2400" dirty="0" err="1" smtClean="0"/>
              <a:t>int</a:t>
            </a:r>
            <a:r>
              <a:rPr lang="en-US" altLang="zh-CN" sz="2400" dirty="0" smtClean="0"/>
              <a:t> height)</a:t>
            </a:r>
            <a:r>
              <a:rPr lang="zh-CN" altLang="en-US" sz="2400" dirty="0" smtClean="0"/>
              <a:t>方法可以设置窗体的显示位置及大小，该方法接受</a:t>
            </a:r>
            <a:r>
              <a:rPr lang="en-US" altLang="zh-CN" sz="2400" dirty="0" smtClean="0"/>
              <a:t>4</a:t>
            </a:r>
            <a:r>
              <a:rPr lang="zh-CN" altLang="en-US" sz="2400" dirty="0" smtClean="0"/>
              <a:t>个</a:t>
            </a:r>
            <a:r>
              <a:rPr lang="en-US" altLang="zh-CN" sz="2400" dirty="0" err="1" smtClean="0"/>
              <a:t>int</a:t>
            </a:r>
            <a:r>
              <a:rPr lang="zh-CN" altLang="en-US" sz="2400" dirty="0" smtClean="0"/>
              <a:t>型参数，前两个参数用来设置窗体的显示位置，依次为窗体左上角的点在显示器中的水平和垂直坐标，后两个参数用来设置窗体的大小，依次为窗体的宽度和高度。</a:t>
            </a:r>
          </a:p>
        </p:txBody>
      </p:sp>
      <p:sp>
        <p:nvSpPr>
          <p:cNvPr id="151554" name="Rectangle 2"/>
          <p:cNvSpPr>
            <a:spLocks noGrp="1" noChangeArrowheads="1"/>
          </p:cNvSpPr>
          <p:nvPr>
            <p:ph type="title"/>
          </p:nvPr>
        </p:nvSpPr>
        <p:spPr>
          <a:xfrm>
            <a:off x="1150938" y="214313"/>
            <a:ext cx="7308850" cy="1462087"/>
          </a:xfrm>
        </p:spPr>
        <p:txBody>
          <a:bodyPr/>
          <a:lstStyle/>
          <a:p>
            <a:pPr eaLnBrk="1" fontAlgn="auto" hangingPunct="1">
              <a:spcAft>
                <a:spcPts val="0"/>
              </a:spcAft>
              <a:defRPr/>
            </a:pPr>
            <a:r>
              <a:rPr lang="zh-CN" altLang="en-US" dirty="0" smtClean="0"/>
              <a:t>创建窗体</a:t>
            </a:r>
            <a:endParaRPr lang="zh-CN" altLang="en-US" dirty="0"/>
          </a:p>
        </p:txBody>
      </p:sp>
      <p:sp>
        <p:nvSpPr>
          <p:cNvPr id="2867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F8139446-4F18-402E-B39B-0354BD6FBF36}"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12</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p:txBody>
          <a:bodyPr/>
          <a:lstStyle/>
          <a:p>
            <a:pPr eaLnBrk="1" fontAlgn="auto" hangingPunct="1">
              <a:spcAft>
                <a:spcPts val="0"/>
              </a:spcAft>
              <a:defRPr/>
            </a:pPr>
            <a:r>
              <a:rPr lang="zh-CN" altLang="en-US" dirty="0" smtClean="0"/>
              <a:t>创建窗体</a:t>
            </a:r>
            <a:endParaRPr lang="zh-CN" altLang="en-US" dirty="0"/>
          </a:p>
        </p:txBody>
      </p:sp>
      <p:sp>
        <p:nvSpPr>
          <p:cNvPr id="30723" name="Rectangle 3"/>
          <p:cNvSpPr>
            <a:spLocks noGrp="1" noChangeArrowheads="1"/>
          </p:cNvSpPr>
          <p:nvPr>
            <p:ph type="body" sz="half" idx="1"/>
          </p:nvPr>
        </p:nvSpPr>
        <p:spPr>
          <a:xfrm>
            <a:off x="1042988" y="1773238"/>
            <a:ext cx="7489825" cy="4608512"/>
          </a:xfrm>
        </p:spPr>
        <p:txBody>
          <a:bodyPr/>
          <a:lstStyle/>
          <a:p>
            <a:pPr marL="0" indent="762000" eaLnBrk="1" hangingPunct="1">
              <a:buFont typeface="Wingdings" panose="05000000000000000000" pitchFamily="2" charset="2"/>
              <a:buNone/>
              <a:tabLst>
                <a:tab pos="952500" algn="l"/>
              </a:tabLst>
            </a:pPr>
            <a:r>
              <a:rPr lang="zh-CN" altLang="en-US" sz="2400" smtClean="0"/>
              <a:t>在创建窗体时，通常情况下需要设置关闭按钮的动作。关闭按钮的默认动作为将窗体隐藏，可以通过方法</a:t>
            </a:r>
            <a:r>
              <a:rPr lang="en-US" altLang="zh-CN" sz="2400" smtClean="0"/>
              <a:t>setDefaultCloseOperation(int operation)</a:t>
            </a:r>
            <a:r>
              <a:rPr lang="zh-CN" altLang="en-US" sz="2400" smtClean="0"/>
              <a:t>设置关闭按钮的动作，该方法的入口参数可以从</a:t>
            </a:r>
            <a:r>
              <a:rPr lang="en-US" altLang="zh-CN" sz="2400" smtClean="0"/>
              <a:t>JFrame</a:t>
            </a:r>
            <a:r>
              <a:rPr lang="zh-CN" altLang="en-US" sz="2400" smtClean="0"/>
              <a:t>类提供的静态常量中选择，可选的静态常量如下表所示。</a:t>
            </a:r>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p:txBody>
      </p:sp>
      <p:graphicFrame>
        <p:nvGraphicFramePr>
          <p:cNvPr id="1041514" name="Group 106"/>
          <p:cNvGraphicFramePr>
            <a:graphicFrameLocks noGrp="1"/>
          </p:cNvGraphicFramePr>
          <p:nvPr>
            <p:ph sz="half" idx="2"/>
          </p:nvPr>
        </p:nvGraphicFramePr>
        <p:xfrm>
          <a:off x="1116013" y="3789363"/>
          <a:ext cx="7200900" cy="1828800"/>
        </p:xfrm>
        <a:graphic>
          <a:graphicData uri="http://schemas.openxmlformats.org/drawingml/2006/table">
            <a:tbl>
              <a:tblPr/>
              <a:tblGrid>
                <a:gridCol w="2879725">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gridCol w="2592388">
                  <a:extLst>
                    <a:ext uri="{9D8B030D-6E8A-4147-A177-3AD203B41FA5}">
                      <a16:colId xmlns:a16="http://schemas.microsoft.com/office/drawing/2014/main" val="20002"/>
                    </a:ext>
                  </a:extLst>
                </a:gridCol>
              </a:tblGrid>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静 态 常 量</a:t>
                      </a: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常  量  值</a:t>
                      </a:r>
                      <a:endParaRPr kumimoji="0" lang="zh-CN" altLang="en-US"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执 行 操 作</a:t>
                      </a:r>
                      <a:endParaRPr kumimoji="0" lang="zh-CN" altLang="en-US"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HIDE_ON_CLOSE</a:t>
                      </a:r>
                      <a:endParaRPr kumimoji="0" lang="en-US" altLang="zh-CN"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隐藏窗口，为默认操作</a:t>
                      </a:r>
                      <a:endParaRPr kumimoji="0" lang="zh-CN" altLang="en-US"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DO_NOTHING_ON_CLOSE</a:t>
                      </a:r>
                      <a:endParaRPr kumimoji="0" lang="en-US" altLang="zh-CN" sz="1800" b="0"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不执行任何操作</a:t>
                      </a:r>
                      <a:endParaRPr kumimoji="0" lang="zh-CN" altLang="en-US"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DISPOSE_ON_CLOSE</a:t>
                      </a:r>
                      <a:endParaRPr kumimoji="0" lang="en-US" altLang="zh-CN"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移除窗口</a:t>
                      </a:r>
                      <a:endParaRPr kumimoji="0" lang="zh-CN" altLang="en-US"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EXIT_ON_CLOSE</a:t>
                      </a:r>
                      <a:endParaRPr kumimoji="0" lang="en-US" altLang="zh-CN"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退出窗口</a:t>
                      </a:r>
                      <a:endParaRPr kumimoji="0" lang="zh-CN" altLang="en-US"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75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3BA355A2-B81B-4553-94F5-A28E9917102C}"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13</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pPr eaLnBrk="1" fontAlgn="auto" hangingPunct="1">
              <a:spcAft>
                <a:spcPts val="0"/>
              </a:spcAft>
              <a:defRPr/>
            </a:pPr>
            <a:r>
              <a:rPr lang="zh-CN" altLang="en-US" dirty="0" smtClean="0"/>
              <a:t>简单的</a:t>
            </a:r>
            <a:r>
              <a:rPr lang="en-US" altLang="zh-CN" dirty="0" err="1" smtClean="0"/>
              <a:t>Jframe</a:t>
            </a:r>
            <a:r>
              <a:rPr lang="zh-CN" altLang="en-US" dirty="0" smtClean="0"/>
              <a:t>示例</a:t>
            </a:r>
            <a:endParaRPr lang="zh-CN" altLang="en-US" dirty="0"/>
          </a:p>
        </p:txBody>
      </p:sp>
      <p:sp>
        <p:nvSpPr>
          <p:cNvPr id="11" name="内容占位符 10"/>
          <p:cNvSpPr>
            <a:spLocks noGrp="1"/>
          </p:cNvSpPr>
          <p:nvPr>
            <p:ph idx="1"/>
          </p:nvPr>
        </p:nvSpPr>
        <p:spPr/>
        <p:txBody>
          <a:bodyPr>
            <a:noAutofit/>
          </a:bodyPr>
          <a:lstStyle/>
          <a:p>
            <a:pPr marL="365760" indent="-256032" eaLnBrk="1" fontAlgn="auto" hangingPunct="1">
              <a:spcAft>
                <a:spcPts val="0"/>
              </a:spcAft>
              <a:buFont typeface="Wingdings 3"/>
              <a:buChar char=""/>
              <a:defRPr/>
            </a:pPr>
            <a:r>
              <a:rPr lang="en-US" altLang="zh-CN" sz="1600" dirty="0"/>
              <a:t>import </a:t>
            </a:r>
            <a:r>
              <a:rPr lang="en-US" altLang="zh-CN" sz="1600" dirty="0" err="1"/>
              <a:t>javax.swing.JFrame</a:t>
            </a:r>
            <a:r>
              <a:rPr lang="en-US" altLang="zh-CN" sz="1600" dirty="0"/>
              <a:t>;</a:t>
            </a:r>
          </a:p>
          <a:p>
            <a:pPr marL="365760" indent="-256032" eaLnBrk="1" fontAlgn="auto" hangingPunct="1">
              <a:spcAft>
                <a:spcPts val="0"/>
              </a:spcAft>
              <a:buFont typeface="Wingdings 3"/>
              <a:buChar char=""/>
              <a:defRPr/>
            </a:pPr>
            <a:endParaRPr lang="en-US" altLang="zh-CN" sz="1600" dirty="0"/>
          </a:p>
          <a:p>
            <a:pPr marL="365760" indent="-256032" eaLnBrk="1" fontAlgn="auto" hangingPunct="1">
              <a:spcAft>
                <a:spcPts val="0"/>
              </a:spcAft>
              <a:buFont typeface="Wingdings 3"/>
              <a:buChar char=""/>
              <a:defRPr/>
            </a:pPr>
            <a:r>
              <a:rPr lang="en-US" altLang="zh-CN" sz="1600" dirty="0"/>
              <a:t>public class </a:t>
            </a:r>
            <a:r>
              <a:rPr lang="en-US" altLang="zh-CN" sz="1600" dirty="0" err="1"/>
              <a:t>MyFirstFrame</a:t>
            </a:r>
            <a:r>
              <a:rPr lang="en-US" altLang="zh-CN" sz="1600" dirty="0"/>
              <a:t> extends </a:t>
            </a:r>
            <a:r>
              <a:rPr lang="en-US" altLang="zh-CN" sz="1600" dirty="0" err="1"/>
              <a:t>JFrame</a:t>
            </a:r>
            <a:r>
              <a:rPr lang="en-US" altLang="zh-CN" sz="1600" dirty="0"/>
              <a:t> { // </a:t>
            </a:r>
            <a:r>
              <a:rPr lang="zh-CN" altLang="en-US" sz="1600" dirty="0"/>
              <a:t>继承窗体类</a:t>
            </a:r>
            <a:r>
              <a:rPr lang="en-US" altLang="zh-CN" sz="1600" dirty="0" err="1"/>
              <a:t>JFrame</a:t>
            </a:r>
            <a:endParaRPr lang="en-US" altLang="zh-CN" sz="1600" dirty="0"/>
          </a:p>
          <a:p>
            <a:pPr marL="365760" indent="-256032" eaLnBrk="1" fontAlgn="auto" hangingPunct="1">
              <a:spcAft>
                <a:spcPts val="0"/>
              </a:spcAft>
              <a:buFont typeface="Wingdings 3"/>
              <a:buChar char=""/>
              <a:defRPr/>
            </a:pPr>
            <a:r>
              <a:rPr lang="en-US" altLang="zh-CN" sz="1600" dirty="0" smtClean="0"/>
              <a:t>    public </a:t>
            </a:r>
            <a:r>
              <a:rPr lang="en-US" altLang="zh-CN" sz="1600" dirty="0"/>
              <a:t>static void main(String </a:t>
            </a:r>
            <a:r>
              <a:rPr lang="en-US" altLang="zh-CN" sz="1600" dirty="0" err="1"/>
              <a:t>args</a:t>
            </a:r>
            <a:r>
              <a:rPr lang="en-US" altLang="zh-CN" sz="1600" dirty="0"/>
              <a:t>[]) {</a:t>
            </a:r>
          </a:p>
          <a:p>
            <a:pPr marL="365760" indent="-256032" eaLnBrk="1" fontAlgn="auto" hangingPunct="1">
              <a:spcAft>
                <a:spcPts val="0"/>
              </a:spcAft>
              <a:buFont typeface="Wingdings 3"/>
              <a:buChar char=""/>
              <a:defRPr/>
            </a:pPr>
            <a:r>
              <a:rPr lang="en-US" altLang="zh-CN" sz="1600" dirty="0" smtClean="0"/>
              <a:t>        </a:t>
            </a:r>
            <a:r>
              <a:rPr lang="en-US" altLang="zh-CN" sz="1600" dirty="0" err="1" smtClean="0"/>
              <a:t>MyFirstFrame</a:t>
            </a:r>
            <a:r>
              <a:rPr lang="en-US" altLang="zh-CN" sz="1600" dirty="0" smtClean="0"/>
              <a:t> </a:t>
            </a:r>
            <a:r>
              <a:rPr lang="en-US" altLang="zh-CN" sz="1600" dirty="0"/>
              <a:t>frame = new </a:t>
            </a:r>
            <a:r>
              <a:rPr lang="en-US" altLang="zh-CN" sz="1600" dirty="0" err="1"/>
              <a:t>MyFirstFrame</a:t>
            </a:r>
            <a:r>
              <a:rPr lang="en-US" altLang="zh-CN" sz="1600" dirty="0"/>
              <a:t>();</a:t>
            </a:r>
          </a:p>
          <a:p>
            <a:pPr marL="365760" indent="-256032" eaLnBrk="1" fontAlgn="auto" hangingPunct="1">
              <a:spcAft>
                <a:spcPts val="0"/>
              </a:spcAft>
              <a:buFont typeface="Wingdings 3"/>
              <a:buChar char=""/>
              <a:defRPr/>
            </a:pPr>
            <a:r>
              <a:rPr lang="en-US" altLang="zh-CN" sz="1600" dirty="0"/>
              <a:t>	</a:t>
            </a:r>
            <a:r>
              <a:rPr lang="en-US" altLang="zh-CN" sz="1600" dirty="0" smtClean="0"/>
              <a:t>    </a:t>
            </a:r>
            <a:r>
              <a:rPr lang="en-US" altLang="zh-CN" sz="1600" dirty="0" err="1" smtClean="0"/>
              <a:t>frame.setVisible</a:t>
            </a:r>
            <a:r>
              <a:rPr lang="en-US" altLang="zh-CN" sz="1600" dirty="0" smtClean="0"/>
              <a:t>(true</a:t>
            </a:r>
            <a:r>
              <a:rPr lang="en-US" altLang="zh-CN" sz="1600" dirty="0"/>
              <a:t>); // </a:t>
            </a:r>
            <a:r>
              <a:rPr lang="zh-CN" altLang="en-US" sz="1600" dirty="0"/>
              <a:t>设置窗体可见，默认为不可见</a:t>
            </a:r>
          </a:p>
          <a:p>
            <a:pPr marL="365760" indent="-256032" eaLnBrk="1" fontAlgn="auto" hangingPunct="1">
              <a:spcAft>
                <a:spcPts val="0"/>
              </a:spcAft>
              <a:buFont typeface="Wingdings 3"/>
              <a:buChar char=""/>
              <a:defRPr/>
            </a:pPr>
            <a:r>
              <a:rPr lang="en-US" altLang="zh-CN" sz="1600" dirty="0" smtClean="0"/>
              <a:t>    }</a:t>
            </a:r>
            <a:endParaRPr lang="en-US" altLang="zh-CN" sz="1600" dirty="0"/>
          </a:p>
          <a:p>
            <a:pPr marL="365760" indent="-256032" eaLnBrk="1" fontAlgn="auto" hangingPunct="1">
              <a:spcAft>
                <a:spcPts val="0"/>
              </a:spcAft>
              <a:buFont typeface="Wingdings 3"/>
              <a:buChar char=""/>
              <a:defRPr/>
            </a:pPr>
            <a:r>
              <a:rPr lang="en-US" altLang="zh-CN" sz="1600" dirty="0" smtClean="0"/>
              <a:t>    public </a:t>
            </a:r>
            <a:r>
              <a:rPr lang="en-US" altLang="zh-CN" sz="1600" dirty="0" err="1"/>
              <a:t>MyFirstFrame</a:t>
            </a:r>
            <a:r>
              <a:rPr lang="en-US" altLang="zh-CN" sz="1600" dirty="0"/>
              <a:t>() {</a:t>
            </a:r>
          </a:p>
          <a:p>
            <a:pPr marL="365760" indent="-256032" eaLnBrk="1" fontAlgn="auto" hangingPunct="1">
              <a:spcAft>
                <a:spcPts val="0"/>
              </a:spcAft>
              <a:buFont typeface="Wingdings 3"/>
              <a:buChar char=""/>
              <a:defRPr/>
            </a:pPr>
            <a:r>
              <a:rPr lang="en-US" altLang="zh-CN" sz="1600" dirty="0" smtClean="0"/>
              <a:t>        super</a:t>
            </a:r>
            <a:r>
              <a:rPr lang="en-US" altLang="zh-CN" sz="1600" dirty="0"/>
              <a:t>(); // </a:t>
            </a:r>
            <a:r>
              <a:rPr lang="zh-CN" altLang="en-US" sz="1600" dirty="0"/>
              <a:t>继承父类的构造方法</a:t>
            </a:r>
          </a:p>
          <a:p>
            <a:pPr marL="365760" indent="-256032" eaLnBrk="1" fontAlgn="auto" hangingPunct="1">
              <a:spcAft>
                <a:spcPts val="0"/>
              </a:spcAft>
              <a:buFont typeface="Wingdings 3"/>
              <a:buChar char=""/>
              <a:defRPr/>
            </a:pPr>
            <a:r>
              <a:rPr lang="zh-CN" altLang="en-US" sz="1600" dirty="0"/>
              <a:t>	</a:t>
            </a:r>
            <a:r>
              <a:rPr lang="en-US" altLang="zh-CN" sz="1600" dirty="0" err="1" smtClean="0"/>
              <a:t>setTitle</a:t>
            </a:r>
            <a:r>
              <a:rPr lang="en-US" altLang="zh-CN" sz="1600" dirty="0"/>
              <a:t>("</a:t>
            </a:r>
            <a:r>
              <a:rPr lang="zh-CN" altLang="en-US" sz="1600" dirty="0"/>
              <a:t>利用</a:t>
            </a:r>
            <a:r>
              <a:rPr lang="en-US" altLang="zh-CN" sz="1600" dirty="0" err="1"/>
              <a:t>JFrame</a:t>
            </a:r>
            <a:r>
              <a:rPr lang="zh-CN" altLang="en-US" sz="1600" dirty="0"/>
              <a:t>类创建的窗体</a:t>
            </a:r>
            <a:r>
              <a:rPr lang="en-US" altLang="zh-CN" sz="1600" dirty="0"/>
              <a:t>"); // </a:t>
            </a:r>
            <a:r>
              <a:rPr lang="zh-CN" altLang="en-US" sz="1600" dirty="0"/>
              <a:t>设置窗体的标题</a:t>
            </a:r>
          </a:p>
          <a:p>
            <a:pPr marL="365760" indent="-256032" eaLnBrk="1" fontAlgn="auto" hangingPunct="1">
              <a:spcAft>
                <a:spcPts val="0"/>
              </a:spcAft>
              <a:buFont typeface="Wingdings 3"/>
              <a:buChar char=""/>
              <a:defRPr/>
            </a:pPr>
            <a:r>
              <a:rPr lang="zh-CN" altLang="en-US" sz="1600" dirty="0"/>
              <a:t>	</a:t>
            </a:r>
            <a:r>
              <a:rPr lang="en-US" altLang="zh-CN" sz="1600" dirty="0" err="1" smtClean="0"/>
              <a:t>setBounds</a:t>
            </a:r>
            <a:r>
              <a:rPr lang="en-US" altLang="zh-CN" sz="1600" dirty="0" smtClean="0"/>
              <a:t>(100</a:t>
            </a:r>
            <a:r>
              <a:rPr lang="en-US" altLang="zh-CN" sz="1600" dirty="0"/>
              <a:t>, 100, 500, 375); // </a:t>
            </a:r>
            <a:r>
              <a:rPr lang="zh-CN" altLang="en-US" sz="1600" dirty="0"/>
              <a:t>设置窗体的显示位置及大小</a:t>
            </a:r>
          </a:p>
          <a:p>
            <a:pPr marL="365760" indent="-256032" eaLnBrk="1" fontAlgn="auto" hangingPunct="1">
              <a:spcAft>
                <a:spcPts val="0"/>
              </a:spcAft>
              <a:buFont typeface="Wingdings 3"/>
              <a:buChar char=""/>
              <a:defRPr/>
            </a:pPr>
            <a:r>
              <a:rPr lang="zh-CN" altLang="en-US" sz="1600" dirty="0"/>
              <a:t>	</a:t>
            </a:r>
            <a:r>
              <a:rPr lang="en-US" altLang="zh-CN" sz="1600" dirty="0" err="1" smtClean="0"/>
              <a:t>getContentPane</a:t>
            </a:r>
            <a:r>
              <a:rPr lang="en-US" altLang="zh-CN" sz="1600" dirty="0"/>
              <a:t>().</a:t>
            </a:r>
            <a:r>
              <a:rPr lang="en-US" altLang="zh-CN" sz="1600" dirty="0" err="1"/>
              <a:t>setLayout</a:t>
            </a:r>
            <a:r>
              <a:rPr lang="en-US" altLang="zh-CN" sz="1600" dirty="0"/>
              <a:t>(null); // </a:t>
            </a:r>
            <a:r>
              <a:rPr lang="zh-CN" altLang="en-US" sz="1600" dirty="0"/>
              <a:t>设置为不采用任何布局管理器</a:t>
            </a:r>
          </a:p>
          <a:p>
            <a:pPr marL="365760" indent="-256032" eaLnBrk="1" fontAlgn="auto" hangingPunct="1">
              <a:spcAft>
                <a:spcPts val="0"/>
              </a:spcAft>
              <a:buFont typeface="Wingdings 3"/>
              <a:buChar char=""/>
              <a:defRPr/>
            </a:pPr>
            <a:r>
              <a:rPr lang="zh-CN" altLang="en-US" sz="1600" dirty="0"/>
              <a:t>	</a:t>
            </a:r>
            <a:r>
              <a:rPr lang="en-US" altLang="zh-CN" sz="1600" dirty="0" err="1" smtClean="0"/>
              <a:t>setDefaultCloseOperation</a:t>
            </a:r>
            <a:r>
              <a:rPr lang="en-US" altLang="zh-CN" sz="1600" dirty="0" smtClean="0"/>
              <a:t>(</a:t>
            </a:r>
            <a:r>
              <a:rPr lang="en-US" altLang="zh-CN" sz="1600" dirty="0" err="1" smtClean="0"/>
              <a:t>JFrame.EXIT_ON_CLOSE</a:t>
            </a:r>
            <a:r>
              <a:rPr lang="en-US" altLang="zh-CN" sz="1600" dirty="0"/>
              <a:t>);// </a:t>
            </a:r>
            <a:r>
              <a:rPr lang="zh-CN" altLang="en-US" sz="1600" dirty="0"/>
              <a:t>设置窗体关闭按钮的动作为退出</a:t>
            </a:r>
          </a:p>
          <a:p>
            <a:pPr marL="365760" indent="-256032" eaLnBrk="1" fontAlgn="auto" hangingPunct="1">
              <a:spcAft>
                <a:spcPts val="0"/>
              </a:spcAft>
              <a:buFont typeface="Wingdings 3"/>
              <a:buChar char=""/>
              <a:defRPr/>
            </a:pPr>
            <a:r>
              <a:rPr lang="en-US" altLang="zh-CN" sz="1600" dirty="0" smtClean="0"/>
              <a:t>    }</a:t>
            </a:r>
            <a:endParaRPr lang="en-US" altLang="zh-CN" sz="1600" dirty="0"/>
          </a:p>
          <a:p>
            <a:pPr marL="365760" indent="-256032" eaLnBrk="1" fontAlgn="auto" hangingPunct="1">
              <a:spcAft>
                <a:spcPts val="0"/>
              </a:spcAft>
              <a:buFont typeface="Wingdings 3"/>
              <a:buChar char=""/>
              <a:defRPr/>
            </a:pPr>
            <a:r>
              <a:rPr lang="en-US" altLang="zh-CN" sz="1600" dirty="0"/>
              <a:t>}</a:t>
            </a:r>
            <a:endParaRPr lang="zh-CN" altLang="en-US" sz="1600"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556792"/>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55794B27-8978-4B4A-85CC-2026A35C7071}"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14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684213" y="1773238"/>
            <a:ext cx="8131175" cy="4608512"/>
          </a:xfrm>
        </p:spPr>
        <p:txBody>
          <a:bodyPr/>
          <a:lstStyle/>
          <a:p>
            <a:pPr marL="0" indent="762000" eaLnBrk="1" hangingPunct="1">
              <a:buFont typeface="Wingdings" panose="05000000000000000000" pitchFamily="2" charset="2"/>
              <a:buNone/>
              <a:tabLst>
                <a:tab pos="952500" algn="l"/>
              </a:tabLst>
            </a:pPr>
            <a:r>
              <a:rPr lang="zh-CN" altLang="en-US" sz="2800" smtClean="0"/>
              <a:t>软件界面是软件和用户之间的交流平台，而组件则是绘制软件界面的基本元素，是软件和用户之间的交流要素。</a:t>
            </a:r>
          </a:p>
          <a:p>
            <a:pPr marL="0" indent="762000" eaLnBrk="1" hangingPunct="1">
              <a:buFont typeface="Wingdings" panose="05000000000000000000" pitchFamily="2" charset="2"/>
              <a:buNone/>
              <a:tabLst>
                <a:tab pos="952500" algn="l"/>
              </a:tabLst>
            </a:pPr>
            <a:r>
              <a:rPr lang="zh-CN" altLang="en-US" sz="2800" smtClean="0"/>
              <a:t>例如用文本框来显示相关信息，用单选按钮、复选按钮、文本框等接受用户的输入信息，用按钮来提交用户的输入信息。</a:t>
            </a:r>
          </a:p>
          <a:p>
            <a:pPr marL="0" indent="762000" eaLnBrk="1" hangingPunct="1">
              <a:buFont typeface="Wingdings" panose="05000000000000000000" pitchFamily="2" charset="2"/>
              <a:buNone/>
              <a:tabLst>
                <a:tab pos="952500" algn="l"/>
              </a:tabLst>
            </a:pPr>
            <a:r>
              <a:rPr lang="zh-CN" altLang="en-US" sz="2800" smtClean="0"/>
              <a:t>本节将对用来绘制软件界面的常用组件做详细的介绍，并针对每个组件给出一个典型例子，以方便读者学习和参考。</a:t>
            </a:r>
          </a:p>
        </p:txBody>
      </p:sp>
      <p:sp>
        <p:nvSpPr>
          <p:cNvPr id="793602" name="Rectangle 2"/>
          <p:cNvSpPr>
            <a:spLocks noGrp="1" noChangeArrowheads="1"/>
          </p:cNvSpPr>
          <p:nvPr>
            <p:ph type="title"/>
          </p:nvPr>
        </p:nvSpPr>
        <p:spPr/>
        <p:txBody>
          <a:bodyPr/>
          <a:lstStyle/>
          <a:p>
            <a:pPr eaLnBrk="1" fontAlgn="auto" hangingPunct="1">
              <a:spcAft>
                <a:spcPts val="0"/>
              </a:spcAft>
              <a:defRPr/>
            </a:pPr>
            <a:r>
              <a:rPr lang="zh-CN" altLang="en-US" dirty="0" smtClean="0"/>
              <a:t>常用组件</a:t>
            </a:r>
            <a:endParaRPr lang="zh-CN" altLang="en-US" dirty="0"/>
          </a:p>
        </p:txBody>
      </p:sp>
      <p:sp>
        <p:nvSpPr>
          <p:cNvPr id="3379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28E9A4B8-5777-4839-98CD-6E8140E1B3E2}"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15</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en-US" altLang="zh-CN" smtClean="0"/>
              <a:t>Swing</a:t>
            </a:r>
            <a:r>
              <a:rPr lang="zh-CN" altLang="en-US" smtClean="0"/>
              <a:t>用户组件</a:t>
            </a:r>
          </a:p>
        </p:txBody>
      </p:sp>
      <p:sp>
        <p:nvSpPr>
          <p:cNvPr id="35843" name="Rectangle 3"/>
          <p:cNvSpPr>
            <a:spLocks noGrp="1" noChangeArrowheads="1"/>
          </p:cNvSpPr>
          <p:nvPr>
            <p:ph type="body" idx="1"/>
          </p:nvPr>
        </p:nvSpPr>
        <p:spPr>
          <a:xfrm>
            <a:off x="457200" y="1719263"/>
            <a:ext cx="8229600" cy="2105025"/>
          </a:xfrm>
        </p:spPr>
        <p:txBody>
          <a:bodyPr/>
          <a:lstStyle/>
          <a:p>
            <a:pPr eaLnBrk="1" hangingPunct="1"/>
            <a:r>
              <a:rPr lang="en-US" altLang="zh-CN" smtClean="0"/>
              <a:t>Swing</a:t>
            </a:r>
            <a:r>
              <a:rPr lang="zh-CN" altLang="en-US" smtClean="0"/>
              <a:t>组件主要包括：</a:t>
            </a:r>
          </a:p>
          <a:p>
            <a:pPr lvl="1" eaLnBrk="1" hangingPunct="1"/>
            <a:r>
              <a:rPr lang="zh-CN" altLang="en-US" smtClean="0"/>
              <a:t>文本处理、按钮、标签、列表、</a:t>
            </a:r>
            <a:r>
              <a:rPr lang="en-US" altLang="zh-CN" smtClean="0"/>
              <a:t>pane</a:t>
            </a:r>
            <a:r>
              <a:rPr lang="zh-CN" altLang="en-US" smtClean="0"/>
              <a:t>、组合框、滚动条、滚动</a:t>
            </a:r>
            <a:r>
              <a:rPr lang="en-US" altLang="zh-CN" smtClean="0"/>
              <a:t>pane</a:t>
            </a:r>
            <a:r>
              <a:rPr lang="zh-CN" altLang="en-US" smtClean="0"/>
              <a:t>、菜单、表格、树等</a:t>
            </a:r>
          </a:p>
          <a:p>
            <a:pPr lvl="1" eaLnBrk="1" hangingPunct="1"/>
            <a:r>
              <a:rPr lang="zh-CN" altLang="en-US" smtClean="0"/>
              <a:t>其中一些组件的图示：</a:t>
            </a:r>
          </a:p>
        </p:txBody>
      </p:sp>
      <p:sp>
        <p:nvSpPr>
          <p:cNvPr id="3584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20EA34B1-63B9-485A-B6A2-41B9708EA35E}"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16</a:t>
            </a:fld>
            <a:endParaRPr lang="en-US" altLang="zh-CN" sz="1000" smtClean="0">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1979712" y="3824288"/>
            <a:ext cx="5746938" cy="208138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fontAlgn="auto" hangingPunct="1">
              <a:spcAft>
                <a:spcPts val="0"/>
              </a:spcAft>
              <a:defRPr/>
            </a:pPr>
            <a:r>
              <a:rPr lang="en-US" altLang="zh-CN" smtClean="0"/>
              <a:t>Swing</a:t>
            </a:r>
            <a:r>
              <a:rPr lang="zh-CN" altLang="en-US" smtClean="0"/>
              <a:t>用户组件</a:t>
            </a:r>
          </a:p>
        </p:txBody>
      </p:sp>
      <p:sp>
        <p:nvSpPr>
          <p:cNvPr id="36867" name="Rectangle 3"/>
          <p:cNvSpPr>
            <a:spLocks noGrp="1" noChangeArrowheads="1"/>
          </p:cNvSpPr>
          <p:nvPr>
            <p:ph type="body" idx="1"/>
          </p:nvPr>
        </p:nvSpPr>
        <p:spPr>
          <a:xfrm>
            <a:off x="457200" y="1719263"/>
            <a:ext cx="8229600" cy="617537"/>
          </a:xfrm>
        </p:spPr>
        <p:txBody>
          <a:bodyPr/>
          <a:lstStyle/>
          <a:p>
            <a:pPr eaLnBrk="1" hangingPunct="1"/>
            <a:r>
              <a:rPr lang="en-US" altLang="zh-CN" smtClean="0"/>
              <a:t>Swing</a:t>
            </a:r>
            <a:r>
              <a:rPr lang="zh-CN" altLang="en-US" smtClean="0"/>
              <a:t>组件的图示</a:t>
            </a:r>
            <a:r>
              <a:rPr lang="en-US" altLang="zh-CN" smtClean="0"/>
              <a:t>(</a:t>
            </a:r>
            <a:r>
              <a:rPr lang="zh-CN" altLang="en-US" smtClean="0"/>
              <a:t>续</a:t>
            </a:r>
            <a:r>
              <a:rPr lang="en-US" altLang="zh-CN" smtClean="0"/>
              <a:t>)</a:t>
            </a:r>
            <a:r>
              <a:rPr lang="zh-CN" altLang="en-US" smtClean="0"/>
              <a:t>：</a:t>
            </a:r>
          </a:p>
        </p:txBody>
      </p:sp>
      <p:grpSp>
        <p:nvGrpSpPr>
          <p:cNvPr id="36868" name="Group 4"/>
          <p:cNvGrpSpPr>
            <a:grpSpLocks/>
          </p:cNvGrpSpPr>
          <p:nvPr/>
        </p:nvGrpSpPr>
        <p:grpSpPr bwMode="auto">
          <a:xfrm>
            <a:off x="900113" y="2359025"/>
            <a:ext cx="7739062" cy="3590925"/>
            <a:chOff x="612" y="1797"/>
            <a:chExt cx="4875" cy="2262"/>
          </a:xfrm>
        </p:grpSpPr>
        <p:pic>
          <p:nvPicPr>
            <p:cNvPr id="368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 y="1842"/>
              <a:ext cx="1240"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 y="1842"/>
              <a:ext cx="1240" cy="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1797"/>
              <a:ext cx="1354" cy="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1842"/>
              <a:ext cx="1155"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2" y="2976"/>
              <a:ext cx="1212"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5"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1" y="2976"/>
              <a:ext cx="985"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 y="2840"/>
              <a:ext cx="1070" cy="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7"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 y="2840"/>
              <a:ext cx="1406" cy="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44FE555D-FB3A-4948-963F-FC99F9DB8859}"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17</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pPr eaLnBrk="1" fontAlgn="auto" hangingPunct="1">
              <a:spcAft>
                <a:spcPts val="0"/>
              </a:spcAft>
              <a:defRPr/>
            </a:pPr>
            <a:r>
              <a:rPr lang="en-US" altLang="zh-CN" dirty="0" err="1" smtClean="0"/>
              <a:t>JLabel</a:t>
            </a:r>
            <a:r>
              <a:rPr lang="zh-CN" altLang="en-US" dirty="0"/>
              <a:t>（标签）组件</a:t>
            </a:r>
          </a:p>
        </p:txBody>
      </p:sp>
      <p:sp>
        <p:nvSpPr>
          <p:cNvPr id="37891" name="Rectangle 3"/>
          <p:cNvSpPr>
            <a:spLocks noGrp="1" noChangeArrowheads="1"/>
          </p:cNvSpPr>
          <p:nvPr>
            <p:ph type="body" sz="half" idx="1"/>
          </p:nvPr>
        </p:nvSpPr>
        <p:spPr>
          <a:xfrm>
            <a:off x="1042988" y="1773238"/>
            <a:ext cx="7561262" cy="2808287"/>
          </a:xfrm>
        </p:spPr>
        <p:txBody>
          <a:bodyPr/>
          <a:lstStyle/>
          <a:p>
            <a:pPr marL="0" indent="762000" eaLnBrk="1" hangingPunct="1">
              <a:lnSpc>
                <a:spcPct val="90000"/>
              </a:lnSpc>
              <a:buFont typeface="Wingdings" panose="05000000000000000000" pitchFamily="2" charset="2"/>
              <a:buNone/>
              <a:tabLst>
                <a:tab pos="952500" algn="l"/>
              </a:tabLst>
            </a:pPr>
            <a:r>
              <a:rPr lang="en-US" altLang="zh-CN" sz="2400" smtClean="0"/>
              <a:t>JLabel</a:t>
            </a:r>
            <a:r>
              <a:rPr lang="zh-CN" altLang="en-US" sz="2400" smtClean="0"/>
              <a:t>组件用来显示文本和图像，可以只显示其中的一者，也可以二者同时显示。</a:t>
            </a:r>
          </a:p>
          <a:p>
            <a:pPr marL="0" indent="762000" eaLnBrk="1" hangingPunct="1">
              <a:lnSpc>
                <a:spcPct val="90000"/>
              </a:lnSpc>
              <a:buFont typeface="Wingdings" panose="05000000000000000000" pitchFamily="2" charset="2"/>
              <a:buNone/>
              <a:tabLst>
                <a:tab pos="952500" algn="l"/>
              </a:tabLst>
            </a:pPr>
            <a:r>
              <a:rPr lang="en-US" altLang="zh-CN" sz="2400" smtClean="0"/>
              <a:t>JLabel</a:t>
            </a:r>
            <a:r>
              <a:rPr lang="zh-CN" altLang="en-US" sz="2400" smtClean="0"/>
              <a:t>类提供了一系列用来设置标签的方法，例如通过</a:t>
            </a:r>
            <a:r>
              <a:rPr lang="en-US" altLang="zh-CN" sz="2400" smtClean="0"/>
              <a:t>setText(String text)</a:t>
            </a:r>
            <a:r>
              <a:rPr lang="zh-CN" altLang="en-US" sz="2400" smtClean="0"/>
              <a:t>方法设置标签显示的文本，通过</a:t>
            </a:r>
            <a:r>
              <a:rPr lang="en-US" altLang="zh-CN" sz="2400" smtClean="0"/>
              <a:t>setFont(Font font)</a:t>
            </a:r>
            <a:r>
              <a:rPr lang="zh-CN" altLang="en-US" sz="2400" smtClean="0"/>
              <a:t>方法设置标签文本的字体及大小，通过</a:t>
            </a:r>
            <a:r>
              <a:rPr lang="en-US" altLang="zh-CN" sz="2400" smtClean="0"/>
              <a:t>setHorizontalAlignment(int alignment)</a:t>
            </a:r>
            <a:r>
              <a:rPr lang="zh-CN" altLang="en-US" sz="2400" smtClean="0"/>
              <a:t>方法设置文本的显示位置，该方法的参数可以从</a:t>
            </a:r>
            <a:r>
              <a:rPr lang="en-US" altLang="zh-CN" sz="2400" smtClean="0"/>
              <a:t>JLabel</a:t>
            </a:r>
            <a:r>
              <a:rPr lang="zh-CN" altLang="en-US" sz="2400" smtClean="0"/>
              <a:t>类提供的静态常量中选择，可选的静态常量如下表所示。</a:t>
            </a:r>
          </a:p>
        </p:txBody>
      </p:sp>
      <p:graphicFrame>
        <p:nvGraphicFramePr>
          <p:cNvPr id="942163" name="Group 83"/>
          <p:cNvGraphicFramePr>
            <a:graphicFrameLocks noGrp="1"/>
          </p:cNvGraphicFramePr>
          <p:nvPr>
            <p:ph sz="half" idx="2"/>
          </p:nvPr>
        </p:nvGraphicFramePr>
        <p:xfrm>
          <a:off x="1116013" y="4652963"/>
          <a:ext cx="7272337" cy="1666876"/>
        </p:xfrm>
        <a:graphic>
          <a:graphicData uri="http://schemas.openxmlformats.org/drawingml/2006/table">
            <a:tbl>
              <a:tblPr/>
              <a:tblGrid>
                <a:gridCol w="2422525">
                  <a:extLst>
                    <a:ext uri="{9D8B030D-6E8A-4147-A177-3AD203B41FA5}">
                      <a16:colId xmlns:a16="http://schemas.microsoft.com/office/drawing/2014/main" val="20000"/>
                    </a:ext>
                  </a:extLst>
                </a:gridCol>
                <a:gridCol w="2425700">
                  <a:extLst>
                    <a:ext uri="{9D8B030D-6E8A-4147-A177-3AD203B41FA5}">
                      <a16:colId xmlns:a16="http://schemas.microsoft.com/office/drawing/2014/main" val="20001"/>
                    </a:ext>
                  </a:extLst>
                </a:gridCol>
                <a:gridCol w="2424112">
                  <a:extLst>
                    <a:ext uri="{9D8B030D-6E8A-4147-A177-3AD203B41FA5}">
                      <a16:colId xmlns:a16="http://schemas.microsoft.com/office/drawing/2014/main" val="20002"/>
                    </a:ext>
                  </a:extLst>
                </a:gridCol>
              </a:tblGrid>
              <a:tr h="4111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静 态 常 量</a:t>
                      </a: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常  量  值</a:t>
                      </a:r>
                      <a:endParaRPr kumimoji="0" lang="zh-CN" altLang="en-US"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标签内容显示位置</a:t>
                      </a:r>
                      <a:endParaRPr kumimoji="0" lang="zh-CN" altLang="en-US"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LEFT</a:t>
                      </a:r>
                      <a:endParaRPr kumimoji="0" lang="en-US" altLang="zh-CN" sz="1800" b="0"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2</a:t>
                      </a:r>
                      <a:endParaRPr kumimoji="0" lang="en-US" altLang="zh-CN" sz="1800" b="0"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靠左侧显示</a:t>
                      </a:r>
                      <a:endParaRPr kumimoji="0" lang="zh-CN" altLang="en-US"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409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CENTER</a:t>
                      </a:r>
                      <a:endParaRPr kumimoji="0" lang="en-US" altLang="zh-CN"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0</a:t>
                      </a:r>
                      <a:endParaRPr kumimoji="0" lang="en-US" altLang="zh-CN" sz="1800" b="0"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居中显示</a:t>
                      </a: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RIGHT</a:t>
                      </a:r>
                      <a:endParaRPr kumimoji="0" lang="en-US" altLang="zh-CN"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靠右侧显示</a:t>
                      </a:r>
                      <a:endParaRPr kumimoji="0" lang="zh-CN" altLang="en-US" sz="1800" b="0"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bl>
          </a:graphicData>
        </a:graphic>
      </p:graphicFrame>
      <p:sp>
        <p:nvSpPr>
          <p:cNvPr id="3791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F6FAAB66-9777-44E2-B440-15AC04AC7836}"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18</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eaLnBrk="1" fontAlgn="auto" hangingPunct="1">
              <a:spcAft>
                <a:spcPts val="0"/>
              </a:spcAft>
              <a:defRPr/>
            </a:pPr>
            <a:endParaRPr lang="zh-CN" altLang="en-US"/>
          </a:p>
        </p:txBody>
      </p:sp>
      <p:sp>
        <p:nvSpPr>
          <p:cNvPr id="41987" name="内容占位符 8"/>
          <p:cNvSpPr>
            <a:spLocks noGrp="1"/>
          </p:cNvSpPr>
          <p:nvPr>
            <p:ph idx="1"/>
          </p:nvPr>
        </p:nvSpPr>
        <p:spPr>
          <a:xfrm>
            <a:off x="-73025" y="1557338"/>
            <a:ext cx="9217025" cy="4525962"/>
          </a:xfrm>
        </p:spPr>
        <p:txBody>
          <a:bodyPr/>
          <a:lstStyle/>
          <a:p>
            <a:pPr eaLnBrk="1" hangingPunct="1"/>
            <a:r>
              <a:rPr lang="en-US" altLang="zh-CN" sz="2000" smtClean="0"/>
              <a:t>final JLabel label = new JLabel(); // </a:t>
            </a:r>
            <a:r>
              <a:rPr lang="zh-CN" altLang="en-US" sz="2000" smtClean="0"/>
              <a:t>创建标签对象</a:t>
            </a:r>
          </a:p>
          <a:p>
            <a:pPr eaLnBrk="1" hangingPunct="1"/>
            <a:r>
              <a:rPr lang="en-US" altLang="zh-CN" sz="2000" smtClean="0"/>
              <a:t>label.setBounds(0, 0, 492, 341); // </a:t>
            </a:r>
            <a:r>
              <a:rPr lang="zh-CN" altLang="en-US" sz="2000" smtClean="0"/>
              <a:t>设置标签的显示位置及大小</a:t>
            </a:r>
          </a:p>
          <a:p>
            <a:pPr eaLnBrk="1" hangingPunct="1"/>
            <a:r>
              <a:rPr lang="en-US" altLang="zh-CN" sz="2000" smtClean="0"/>
              <a:t>label.setText("</a:t>
            </a:r>
            <a:r>
              <a:rPr lang="zh-CN" altLang="en-US" sz="2000" smtClean="0"/>
              <a:t>欢迎进入</a:t>
            </a:r>
            <a:r>
              <a:rPr lang="en-US" altLang="zh-CN" sz="2000" smtClean="0"/>
              <a:t>Swing</a:t>
            </a:r>
            <a:r>
              <a:rPr lang="zh-CN" altLang="en-US" sz="2000" smtClean="0"/>
              <a:t>世界！</a:t>
            </a:r>
            <a:r>
              <a:rPr lang="en-US" altLang="zh-CN" sz="2000" smtClean="0"/>
              <a:t>"); // </a:t>
            </a:r>
            <a:r>
              <a:rPr lang="zh-CN" altLang="en-US" sz="2000" smtClean="0"/>
              <a:t>设置标签显示文字</a:t>
            </a:r>
          </a:p>
          <a:p>
            <a:pPr eaLnBrk="1" hangingPunct="1"/>
            <a:r>
              <a:rPr lang="en-US" altLang="zh-CN" sz="2000" smtClean="0"/>
              <a:t>label.setFont(new Font("", Font.BOLD, 22)); // </a:t>
            </a:r>
            <a:r>
              <a:rPr lang="zh-CN" altLang="en-US" sz="2000" smtClean="0"/>
              <a:t>设置文字的字体及大小</a:t>
            </a:r>
          </a:p>
          <a:p>
            <a:pPr eaLnBrk="1" hangingPunct="1"/>
            <a:r>
              <a:rPr lang="en-US" altLang="zh-CN" sz="2000" smtClean="0"/>
              <a:t>label.setHorizontalAlignment(JLabel.CENTER); // </a:t>
            </a:r>
            <a:r>
              <a:rPr lang="zh-CN" altLang="en-US" sz="2000" smtClean="0"/>
              <a:t>设置标签内容居中显示</a:t>
            </a:r>
          </a:p>
          <a:p>
            <a:pPr eaLnBrk="1" hangingPunct="1"/>
            <a:r>
              <a:rPr lang="en-US" altLang="zh-CN" sz="2000" smtClean="0">
                <a:solidFill>
                  <a:srgbClr val="FF0000"/>
                </a:solidFill>
              </a:rPr>
              <a:t>getContentPane().add(label); </a:t>
            </a:r>
            <a:r>
              <a:rPr lang="en-US" altLang="zh-CN" sz="2000" smtClean="0"/>
              <a:t>// </a:t>
            </a:r>
            <a:r>
              <a:rPr lang="zh-CN" altLang="en-US" sz="2000" smtClean="0"/>
              <a:t>将标签添加到窗体中</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4237" y="2233389"/>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8B4CC129-5B5D-4541-B940-7B71F3FCC9DC}"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19</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p:txBody>
          <a:bodyPr/>
          <a:lstStyle/>
          <a:p>
            <a:r>
              <a:rPr lang="en-US" altLang="zh-CN" smtClean="0"/>
              <a:t>The main task of a GUI program design is to create and arrange a number of components such as buttons, and register event process codes to handle the interaction events such as clicking on a button</a:t>
            </a:r>
            <a:endParaRPr lang="zh-CN" altLang="en-US" smtClean="0"/>
          </a:p>
        </p:txBody>
      </p:sp>
      <p:sp>
        <p:nvSpPr>
          <p:cNvPr id="2" name="标题 1"/>
          <p:cNvSpPr>
            <a:spLocks noGrp="1"/>
          </p:cNvSpPr>
          <p:nvPr>
            <p:ph type="title"/>
          </p:nvPr>
        </p:nvSpPr>
        <p:spPr bwMode="auto"/>
        <p:txBody>
          <a:bodyPr wrap="square" numCol="1" anchorCtr="0" compatLnSpc="1">
            <a:prstTxWarp prst="textNoShape">
              <a:avLst/>
            </a:prstTxWarp>
          </a:bodyPr>
          <a:lstStyle/>
          <a:p>
            <a:pPr>
              <a:defRPr/>
            </a:pPr>
            <a:r>
              <a:rPr lang="en-US" altLang="zh-CN" dirty="0" smtClean="0"/>
              <a:t>8.1 Introduction</a:t>
            </a:r>
            <a:endParaRPr lang="zh-CN" altLang="en-US" dirty="0" smtClean="0"/>
          </a:p>
        </p:txBody>
      </p:sp>
      <p:sp>
        <p:nvSpPr>
          <p:cNvPr id="1536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AAA7E236-5701-4BE4-BC4D-AF31CCC3803A}" type="slidenum">
              <a:rPr lang="zh-CN" altLang="en-US" sz="1000" smtClean="0"/>
              <a:pPr/>
              <a:t>2</a:t>
            </a:fld>
            <a:endParaRPr lang="zh-CN" altLang="en-US" sz="1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684213" y="1917700"/>
            <a:ext cx="8131175" cy="3959225"/>
          </a:xfrm>
        </p:spPr>
        <p:txBody>
          <a:bodyPr/>
          <a:lstStyle/>
          <a:p>
            <a:pPr marL="0" indent="762000" eaLnBrk="1" hangingPunct="1">
              <a:buFont typeface="Wingdings" panose="05000000000000000000" pitchFamily="2" charset="2"/>
              <a:buNone/>
              <a:tabLst>
                <a:tab pos="952500" algn="l"/>
              </a:tabLst>
            </a:pPr>
            <a:r>
              <a:rPr lang="en-US" altLang="zh-CN" sz="2400" smtClean="0"/>
              <a:t>JButton</a:t>
            </a:r>
            <a:r>
              <a:rPr lang="zh-CN" altLang="en-US" sz="2400" smtClean="0"/>
              <a:t>组件是最简单的按钮组件，只是在按下和释放两个状态之间进行切换，可以通过捕获按下并释放的动作执行一些操作，从而完成和用户的交互。</a:t>
            </a:r>
            <a:r>
              <a:rPr lang="en-US" altLang="zh-CN" sz="2400" smtClean="0"/>
              <a:t>JButton</a:t>
            </a:r>
            <a:r>
              <a:rPr lang="zh-CN" altLang="en-US" sz="2400" smtClean="0"/>
              <a:t>类提供了一系列用来设置按钮的方法，例如通过</a:t>
            </a:r>
            <a:r>
              <a:rPr lang="en-US" altLang="zh-CN" sz="2400" smtClean="0"/>
              <a:t>setText(String text)</a:t>
            </a:r>
            <a:r>
              <a:rPr lang="zh-CN" altLang="en-US" sz="2400" smtClean="0"/>
              <a:t>方法设置按钮的标签文本，通过下面的代码就可以创建一个最简单按钮：</a:t>
            </a:r>
          </a:p>
        </p:txBody>
      </p:sp>
      <p:sp>
        <p:nvSpPr>
          <p:cNvPr id="800770" name="Rectangle 2"/>
          <p:cNvSpPr>
            <a:spLocks noGrp="1" noChangeArrowheads="1"/>
          </p:cNvSpPr>
          <p:nvPr>
            <p:ph type="title"/>
          </p:nvPr>
        </p:nvSpPr>
        <p:spPr/>
        <p:txBody>
          <a:bodyPr/>
          <a:lstStyle/>
          <a:p>
            <a:pPr eaLnBrk="1" fontAlgn="auto" hangingPunct="1">
              <a:spcAft>
                <a:spcPts val="0"/>
              </a:spcAft>
              <a:defRPr/>
            </a:pPr>
            <a:r>
              <a:rPr lang="en-US" altLang="zh-CN" dirty="0" err="1"/>
              <a:t>JButton</a:t>
            </a:r>
            <a:r>
              <a:rPr lang="zh-CN" altLang="en-US" dirty="0"/>
              <a:t>（按钮）组件</a:t>
            </a:r>
          </a:p>
        </p:txBody>
      </p:sp>
      <p:sp>
        <p:nvSpPr>
          <p:cNvPr id="800773" name="Rectangle 5"/>
          <p:cNvSpPr>
            <a:spLocks noChangeArrowheads="1"/>
          </p:cNvSpPr>
          <p:nvPr/>
        </p:nvSpPr>
        <p:spPr bwMode="auto">
          <a:xfrm>
            <a:off x="684213" y="4294188"/>
            <a:ext cx="8135937" cy="1439862"/>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800">
                <a:latin typeface="Arial" panose="020B0604020202020204" pitchFamily="34" charset="0"/>
              </a:rPr>
              <a:t>final JButton button = new JButton();</a:t>
            </a:r>
          </a:p>
          <a:p>
            <a:pPr eaLnBrk="1" hangingPunct="1">
              <a:spcBef>
                <a:spcPct val="20000"/>
              </a:spcBef>
              <a:buClr>
                <a:schemeClr val="folHlink"/>
              </a:buClr>
              <a:buSzPct val="60000"/>
              <a:buFont typeface="Wingdings" panose="05000000000000000000" pitchFamily="2" charset="2"/>
              <a:buNone/>
            </a:pPr>
            <a:r>
              <a:rPr lang="en-US" altLang="zh-CN" sz="1800">
                <a:latin typeface="Arial" panose="020B0604020202020204" pitchFamily="34" charset="0"/>
              </a:rPr>
              <a:t>button.setBounds(10, 10, 70, 23);</a:t>
            </a:r>
          </a:p>
          <a:p>
            <a:pPr eaLnBrk="1" hangingPunct="1">
              <a:spcBef>
                <a:spcPct val="20000"/>
              </a:spcBef>
              <a:buClr>
                <a:schemeClr val="folHlink"/>
              </a:buClr>
              <a:buSzPct val="60000"/>
              <a:buFont typeface="Wingdings" panose="05000000000000000000" pitchFamily="2" charset="2"/>
              <a:buNone/>
            </a:pPr>
            <a:r>
              <a:rPr lang="en-US" altLang="zh-CN" sz="1800">
                <a:latin typeface="Arial" panose="020B0604020202020204" pitchFamily="34" charset="0"/>
              </a:rPr>
              <a:t>button.setText("</a:t>
            </a:r>
            <a:r>
              <a:rPr lang="zh-CN" altLang="en-US" sz="1800">
                <a:latin typeface="Arial" panose="020B0604020202020204" pitchFamily="34" charset="0"/>
              </a:rPr>
              <a:t>确 定</a:t>
            </a:r>
            <a:r>
              <a:rPr lang="en-US" altLang="zh-CN" sz="1800">
                <a:latin typeface="Arial" panose="020B0604020202020204" pitchFamily="34" charset="0"/>
              </a:rPr>
              <a:t>");</a:t>
            </a:r>
          </a:p>
          <a:p>
            <a:pPr eaLnBrk="1" hangingPunct="1">
              <a:spcBef>
                <a:spcPct val="20000"/>
              </a:spcBef>
              <a:buClr>
                <a:schemeClr val="folHlink"/>
              </a:buClr>
              <a:buSzPct val="60000"/>
              <a:buFont typeface="Wingdings" panose="05000000000000000000" pitchFamily="2" charset="2"/>
              <a:buNone/>
            </a:pPr>
            <a:r>
              <a:rPr lang="en-US" altLang="zh-CN" sz="1800">
                <a:latin typeface="Arial" panose="020B0604020202020204" pitchFamily="34" charset="0"/>
              </a:rPr>
              <a:t>getContentPane().add(button);</a:t>
            </a:r>
          </a:p>
        </p:txBody>
      </p:sp>
      <p:sp>
        <p:nvSpPr>
          <p:cNvPr id="4301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6D6CE0C3-C4CB-478A-BE64-D527434EF739}"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20</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a:xfrm>
            <a:off x="179512" y="1481138"/>
            <a:ext cx="8507288" cy="4525962"/>
          </a:xfrm>
        </p:spPr>
        <p:txBody>
          <a:bodyPr/>
          <a:lstStyle/>
          <a:p>
            <a:pPr eaLnBrk="1" hangingPunct="1"/>
            <a:r>
              <a:rPr lang="en-US" altLang="zh-CN" sz="2000" dirty="0" err="1" smtClean="0"/>
              <a:t>JButton</a:t>
            </a:r>
            <a:r>
              <a:rPr lang="en-US" altLang="zh-CN" sz="2000" dirty="0" smtClean="0"/>
              <a:t> button = new </a:t>
            </a:r>
            <a:r>
              <a:rPr lang="en-US" altLang="zh-CN" sz="2000" dirty="0" err="1" smtClean="0"/>
              <a:t>JButton</a:t>
            </a:r>
            <a:r>
              <a:rPr lang="en-US" altLang="zh-CN" sz="2000" dirty="0" smtClean="0"/>
              <a:t>(); // </a:t>
            </a:r>
            <a:r>
              <a:rPr lang="zh-CN" altLang="en-US" sz="2000" dirty="0" smtClean="0"/>
              <a:t>创建按钮对象		</a:t>
            </a:r>
          </a:p>
          <a:p>
            <a:pPr eaLnBrk="1" hangingPunct="1"/>
            <a:r>
              <a:rPr lang="en-US" altLang="zh-CN" sz="2000" dirty="0" err="1" smtClean="0"/>
              <a:t>button.setBounds</a:t>
            </a:r>
            <a:r>
              <a:rPr lang="en-US" altLang="zh-CN" sz="2000" dirty="0" smtClean="0"/>
              <a:t>(50, 50, 200, 23); // </a:t>
            </a:r>
            <a:r>
              <a:rPr lang="zh-CN" altLang="en-US" sz="2000" dirty="0" smtClean="0"/>
              <a:t>设置标签的显示位置及大小</a:t>
            </a:r>
          </a:p>
          <a:p>
            <a:pPr eaLnBrk="1" hangingPunct="1"/>
            <a:r>
              <a:rPr lang="en-US" altLang="zh-CN" sz="2000" dirty="0" err="1" smtClean="0"/>
              <a:t>button.setText</a:t>
            </a:r>
            <a:r>
              <a:rPr lang="en-US" altLang="zh-CN" sz="2000" dirty="0" smtClean="0"/>
              <a:t>("Button1");</a:t>
            </a:r>
          </a:p>
          <a:p>
            <a:pPr eaLnBrk="1" hangingPunct="1"/>
            <a:r>
              <a:rPr lang="en-US" altLang="zh-CN" sz="2000" dirty="0" err="1" smtClean="0"/>
              <a:t>getContentPane</a:t>
            </a:r>
            <a:r>
              <a:rPr lang="en-US" altLang="zh-CN" sz="2000" dirty="0" smtClean="0"/>
              <a:t>().add(button); // </a:t>
            </a:r>
            <a:r>
              <a:rPr lang="zh-CN" altLang="en-US" sz="2000" dirty="0" smtClean="0"/>
              <a:t>将按钮添加到窗体中</a:t>
            </a:r>
          </a:p>
        </p:txBody>
      </p:sp>
      <p:sp>
        <p:nvSpPr>
          <p:cNvPr id="4915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880E3804-BB48-4DD1-95D0-1CE6923B9EB6}"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21</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endParaRPr lang="zh-CN" altLang="en-US"/>
          </a:p>
        </p:txBody>
      </p:sp>
      <p:pic>
        <p:nvPicPr>
          <p:cNvPr id="4915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3019425"/>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684213" y="1773238"/>
            <a:ext cx="8131175" cy="4608512"/>
          </a:xfrm>
        </p:spPr>
        <p:txBody>
          <a:bodyPr/>
          <a:lstStyle/>
          <a:p>
            <a:pPr marL="0" indent="762000" eaLnBrk="1" hangingPunct="1">
              <a:buFont typeface="Wingdings" panose="05000000000000000000" pitchFamily="2" charset="2"/>
              <a:buNone/>
              <a:tabLst>
                <a:tab pos="952500" algn="l"/>
              </a:tabLst>
            </a:pPr>
            <a:r>
              <a:rPr lang="en-US" altLang="zh-CN" sz="2400" smtClean="0"/>
              <a:t>JRadioButton</a:t>
            </a:r>
            <a:r>
              <a:rPr lang="zh-CN" altLang="en-US" sz="2400" smtClean="0"/>
              <a:t>组件实现一个单选按钮，用户可以很方便地查看单选按钮的状态。</a:t>
            </a:r>
            <a:r>
              <a:rPr lang="en-US" altLang="zh-CN" sz="2400" smtClean="0"/>
              <a:t>JRadioButton</a:t>
            </a:r>
            <a:r>
              <a:rPr lang="zh-CN" altLang="en-US" sz="2400" smtClean="0"/>
              <a:t>类可以单独使用，也可以与</a:t>
            </a:r>
            <a:r>
              <a:rPr lang="en-US" altLang="zh-CN" sz="2400" smtClean="0"/>
              <a:t>ButtonGroup</a:t>
            </a:r>
            <a:r>
              <a:rPr lang="zh-CN" altLang="en-US" sz="2400" smtClean="0"/>
              <a:t>类联合使用，当单独使用时，该单选按钮可以被选定和取消选定，当与</a:t>
            </a:r>
            <a:r>
              <a:rPr lang="en-US" altLang="zh-CN" sz="2400" smtClean="0"/>
              <a:t>ButtonGroup</a:t>
            </a:r>
            <a:r>
              <a:rPr lang="zh-CN" altLang="en-US" sz="2400" smtClean="0"/>
              <a:t>类联合使用时，则组成了一个单选按钮组，此时用户只能选定按钮组中的一个单选按钮，取消选定的操作将由</a:t>
            </a:r>
            <a:r>
              <a:rPr lang="en-US" altLang="zh-CN" sz="2400" smtClean="0"/>
              <a:t>ButtonGroup</a:t>
            </a:r>
            <a:r>
              <a:rPr lang="zh-CN" altLang="en-US" sz="2400" smtClean="0"/>
              <a:t>类自动完成。</a:t>
            </a:r>
          </a:p>
          <a:p>
            <a:pPr marL="0" indent="762000" eaLnBrk="1" hangingPunct="1">
              <a:buFont typeface="Wingdings" panose="05000000000000000000" pitchFamily="2" charset="2"/>
              <a:buNone/>
              <a:tabLst>
                <a:tab pos="952500" algn="l"/>
              </a:tabLst>
            </a:pPr>
            <a:r>
              <a:rPr lang="en-US" altLang="zh-CN" sz="2400" smtClean="0"/>
              <a:t>ButtonGroup</a:t>
            </a:r>
            <a:r>
              <a:rPr lang="zh-CN" altLang="en-US" sz="2400" smtClean="0"/>
              <a:t>类用来创建一个按钮组，按钮组的作用是负责维护该组按钮的“开启”状态，在按钮组中只能有一个按钮处于“开启”状态。假设在按钮组中有且仅有</a:t>
            </a:r>
            <a:r>
              <a:rPr lang="en-US" altLang="zh-CN" sz="2400" smtClean="0"/>
              <a:t>A</a:t>
            </a:r>
            <a:r>
              <a:rPr lang="zh-CN" altLang="en-US" sz="2400" smtClean="0"/>
              <a:t>按钮处于开启状态，在“开启”其他按钮时，按钮组将自动关闭</a:t>
            </a:r>
            <a:r>
              <a:rPr lang="en-US" altLang="zh-CN" sz="2400" smtClean="0"/>
              <a:t>A</a:t>
            </a:r>
            <a:r>
              <a:rPr lang="zh-CN" altLang="en-US" sz="2400" smtClean="0"/>
              <a:t>按钮的“开启”状态。</a:t>
            </a:r>
          </a:p>
        </p:txBody>
      </p:sp>
      <p:sp>
        <p:nvSpPr>
          <p:cNvPr id="807938" name="Rectangle 2"/>
          <p:cNvSpPr>
            <a:spLocks noGrp="1" noChangeArrowheads="1"/>
          </p:cNvSpPr>
          <p:nvPr>
            <p:ph type="title"/>
          </p:nvPr>
        </p:nvSpPr>
        <p:spPr>
          <a:xfrm>
            <a:off x="684214" y="214313"/>
            <a:ext cx="8064500" cy="1462087"/>
          </a:xfrm>
        </p:spPr>
        <p:txBody>
          <a:bodyPr/>
          <a:lstStyle/>
          <a:p>
            <a:pPr eaLnBrk="1" fontAlgn="auto" hangingPunct="1">
              <a:spcAft>
                <a:spcPts val="0"/>
              </a:spcAft>
              <a:defRPr/>
            </a:pPr>
            <a:r>
              <a:rPr lang="en-US" altLang="zh-CN" dirty="0" err="1" smtClean="0"/>
              <a:t>JRadioButton</a:t>
            </a:r>
            <a:r>
              <a:rPr lang="zh-CN" altLang="en-US" dirty="0" smtClean="0"/>
              <a:t>（</a:t>
            </a:r>
            <a:r>
              <a:rPr lang="zh-CN" altLang="en-US" dirty="0"/>
              <a:t>单选按钮）组件</a:t>
            </a:r>
          </a:p>
        </p:txBody>
      </p:sp>
      <p:sp>
        <p:nvSpPr>
          <p:cNvPr id="5018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7F7AFF3C-4219-47D5-9289-FFA78E60B3B3}"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22</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684213" y="1773238"/>
            <a:ext cx="7632700" cy="1368425"/>
          </a:xfrm>
        </p:spPr>
        <p:txBody>
          <a:bodyPr/>
          <a:lstStyle/>
          <a:p>
            <a:pPr marL="0" indent="762000" eaLnBrk="1" hangingPunct="1">
              <a:buFont typeface="Wingdings" panose="05000000000000000000" pitchFamily="2" charset="2"/>
              <a:buNone/>
              <a:tabLst>
                <a:tab pos="952500" algn="l"/>
              </a:tabLst>
            </a:pPr>
            <a:r>
              <a:rPr lang="zh-CN" altLang="en-US" sz="2400" smtClean="0"/>
              <a:t>按钮组经常用来维护由</a:t>
            </a:r>
            <a:r>
              <a:rPr lang="en-US" altLang="zh-CN" sz="2200" smtClean="0"/>
              <a:t>JRadio Button</a:t>
            </a:r>
            <a:r>
              <a:rPr lang="zh-CN" altLang="en-US" sz="2400" smtClean="0"/>
              <a:t>、</a:t>
            </a:r>
            <a:r>
              <a:rPr lang="en-US" altLang="zh-CN" sz="2200" smtClean="0"/>
              <a:t>JRadioButtonMenuItem</a:t>
            </a:r>
            <a:r>
              <a:rPr lang="zh-CN" altLang="en-US" sz="2400" smtClean="0"/>
              <a:t>或</a:t>
            </a:r>
            <a:r>
              <a:rPr lang="en-US" altLang="zh-CN" sz="2200" smtClean="0"/>
              <a:t>JToggleButton</a:t>
            </a:r>
            <a:r>
              <a:rPr lang="zh-CN" altLang="en-US" sz="2400" smtClean="0"/>
              <a:t>类型的按钮组成的按钮组。</a:t>
            </a:r>
            <a:r>
              <a:rPr lang="en-US" altLang="zh-CN" sz="2200" smtClean="0"/>
              <a:t>ButtonGroup</a:t>
            </a:r>
            <a:r>
              <a:rPr lang="zh-CN" altLang="en-US" sz="2400" smtClean="0"/>
              <a:t>类提供的常用方法如下表所示：</a:t>
            </a:r>
          </a:p>
        </p:txBody>
      </p:sp>
      <p:graphicFrame>
        <p:nvGraphicFramePr>
          <p:cNvPr id="948293" name="Group 69"/>
          <p:cNvGraphicFramePr>
            <a:graphicFrameLocks noGrp="1"/>
          </p:cNvGraphicFramePr>
          <p:nvPr/>
        </p:nvGraphicFramePr>
        <p:xfrm>
          <a:off x="755650" y="3141663"/>
          <a:ext cx="7416800" cy="2378076"/>
        </p:xfrm>
        <a:graphic>
          <a:graphicData uri="http://schemas.openxmlformats.org/drawingml/2006/table">
            <a:tbl>
              <a:tblPr/>
              <a:tblGrid>
                <a:gridCol w="2665413">
                  <a:extLst>
                    <a:ext uri="{9D8B030D-6E8A-4147-A177-3AD203B41FA5}">
                      <a16:colId xmlns:a16="http://schemas.microsoft.com/office/drawing/2014/main" val="20000"/>
                    </a:ext>
                  </a:extLst>
                </a:gridCol>
                <a:gridCol w="4751387">
                  <a:extLst>
                    <a:ext uri="{9D8B030D-6E8A-4147-A177-3AD203B41FA5}">
                      <a16:colId xmlns:a16="http://schemas.microsoft.com/office/drawing/2014/main" val="20001"/>
                    </a:ext>
                  </a:extLst>
                </a:gridCol>
              </a:tblGrid>
              <a:tr h="36585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方    法</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2" marB="4573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功    能</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add(AbstractButton b)</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2" marB="4573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添加按钮到按钮组中</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remove(AbstractButton b)</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2" marB="4573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从按钮组中移除按钮</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getButtonCount()</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2" marB="4573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返回按钮组中包含按钮的个数，返回值为</a:t>
                      </a:r>
                      <a:r>
                        <a:rPr kumimoji="0" lang="en-US" altLang="zh-CN"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int</a:t>
                      </a:r>
                      <a:r>
                        <a:rPr kumimoji="0" lang="zh-CN" altLang="en-US"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型</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2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getElements()</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2" marB="4573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返回一个</a:t>
                      </a:r>
                      <a:r>
                        <a:rPr kumimoji="0" lang="en-US" altLang="zh-CN"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Enumeration</a:t>
                      </a:r>
                      <a:r>
                        <a:rPr kumimoji="0" lang="zh-CN" altLang="en-US" sz="18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类型的对象，通过该对象可以遍历按钮组中包含的所有按钮对象</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2" marB="4573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2247"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60C3DD98-283C-41D7-A1A6-D5854587C922}"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23</a:t>
            </a:fld>
            <a:endParaRPr lang="en-US" altLang="zh-CN" sz="1000" smtClean="0">
              <a:latin typeface="Arial" panose="020B0604020202020204" pitchFamily="34" charset="0"/>
            </a:endParaRPr>
          </a:p>
        </p:txBody>
      </p:sp>
      <p:sp>
        <p:nvSpPr>
          <p:cNvPr id="7" name="Rectangle 2"/>
          <p:cNvSpPr txBox="1">
            <a:spLocks noChangeArrowheads="1"/>
          </p:cNvSpPr>
          <p:nvPr/>
        </p:nvSpPr>
        <p:spPr>
          <a:xfrm>
            <a:off x="684214" y="214313"/>
            <a:ext cx="8064500" cy="1462087"/>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a:extLst/>
          </a:lstStyle>
          <a:p>
            <a:pPr eaLnBrk="1" fontAlgn="auto" hangingPunct="1">
              <a:spcAft>
                <a:spcPts val="0"/>
              </a:spcAft>
              <a:defRPr/>
            </a:pPr>
            <a:r>
              <a:rPr lang="en-US" altLang="zh-CN" smtClean="0"/>
              <a:t>JRadioButton</a:t>
            </a:r>
            <a:r>
              <a:rPr lang="zh-CN" altLang="en-US" smtClean="0"/>
              <a:t>（单选按钮）组件</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684213" y="2133600"/>
            <a:ext cx="7632700" cy="3959225"/>
          </a:xfrm>
        </p:spPr>
        <p:txBody>
          <a:bodyPr/>
          <a:lstStyle/>
          <a:p>
            <a:pPr marL="0" indent="762000" eaLnBrk="1" hangingPunct="1">
              <a:buFont typeface="Wingdings" panose="05000000000000000000" pitchFamily="2" charset="2"/>
              <a:buNone/>
              <a:tabLst>
                <a:tab pos="952500" algn="l"/>
              </a:tabLst>
            </a:pPr>
            <a:r>
              <a:rPr lang="en-US" altLang="zh-CN" sz="2400" dirty="0" err="1" smtClean="0"/>
              <a:t>JRadioButton</a:t>
            </a:r>
            <a:r>
              <a:rPr lang="zh-CN" altLang="en-US" sz="2400" dirty="0" smtClean="0"/>
              <a:t>类提供了一系列用来设置单选按钮的方法，例如通过</a:t>
            </a:r>
            <a:r>
              <a:rPr lang="en-US" altLang="zh-CN" sz="2400" dirty="0" err="1" smtClean="0"/>
              <a:t>setText</a:t>
            </a:r>
            <a:r>
              <a:rPr lang="en-US" altLang="zh-CN" sz="2400" dirty="0" smtClean="0"/>
              <a:t>(String text)</a:t>
            </a:r>
            <a:r>
              <a:rPr lang="zh-CN" altLang="en-US" sz="2400" dirty="0" smtClean="0"/>
              <a:t>方法设置单选按钮的标签文本，通过</a:t>
            </a:r>
            <a:r>
              <a:rPr lang="en-US" altLang="zh-CN" sz="2400" dirty="0" err="1" smtClean="0">
                <a:solidFill>
                  <a:srgbClr val="FF0000"/>
                </a:solidFill>
              </a:rPr>
              <a:t>setSelected</a:t>
            </a:r>
            <a:r>
              <a:rPr lang="en-US" altLang="zh-CN" sz="2400" dirty="0" smtClean="0">
                <a:solidFill>
                  <a:srgbClr val="FF0000"/>
                </a:solidFill>
              </a:rPr>
              <a:t>(</a:t>
            </a:r>
            <a:r>
              <a:rPr lang="en-US" altLang="zh-CN" sz="2400" dirty="0" err="1" smtClean="0">
                <a:solidFill>
                  <a:srgbClr val="FF0000"/>
                </a:solidFill>
              </a:rPr>
              <a:t>boolean</a:t>
            </a:r>
            <a:r>
              <a:rPr lang="en-US" altLang="zh-CN" sz="2400" dirty="0" smtClean="0">
                <a:solidFill>
                  <a:srgbClr val="FF0000"/>
                </a:solidFill>
              </a:rPr>
              <a:t> b)</a:t>
            </a:r>
            <a:r>
              <a:rPr lang="zh-CN" altLang="en-US" sz="2400" dirty="0" smtClean="0"/>
              <a:t>方法设置单选按钮的状态，默认情况下未被选中，当设为</a:t>
            </a:r>
            <a:r>
              <a:rPr lang="en-US" altLang="zh-CN" sz="2400" dirty="0" smtClean="0"/>
              <a:t>true</a:t>
            </a:r>
            <a:r>
              <a:rPr lang="zh-CN" altLang="en-US" sz="2400" dirty="0" smtClean="0"/>
              <a:t>时表示单选按钮被选中。</a:t>
            </a:r>
          </a:p>
          <a:p>
            <a:pPr marL="0" indent="762000" eaLnBrk="1" hangingPunct="1">
              <a:buFont typeface="Wingdings" panose="05000000000000000000" pitchFamily="2" charset="2"/>
              <a:buNone/>
              <a:tabLst>
                <a:tab pos="952500" algn="l"/>
              </a:tabLst>
            </a:pPr>
            <a:endParaRPr lang="en-US" altLang="zh-CN" sz="2400" dirty="0" smtClean="0"/>
          </a:p>
        </p:txBody>
      </p:sp>
      <p:sp>
        <p:nvSpPr>
          <p:cNvPr id="5427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C7463690-F8E4-413F-980D-374BE7FF5B39}"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24</a:t>
            </a:fld>
            <a:endParaRPr lang="en-US" altLang="zh-CN" sz="1000" smtClean="0">
              <a:latin typeface="Arial" panose="020B0604020202020204" pitchFamily="34" charset="0"/>
            </a:endParaRPr>
          </a:p>
        </p:txBody>
      </p:sp>
      <p:sp>
        <p:nvSpPr>
          <p:cNvPr id="7" name="Rectangle 2"/>
          <p:cNvSpPr>
            <a:spLocks noGrp="1" noChangeArrowheads="1"/>
          </p:cNvSpPr>
          <p:nvPr>
            <p:ph type="title"/>
          </p:nvPr>
        </p:nvSpPr>
        <p:spPr>
          <a:xfrm>
            <a:off x="684214" y="214313"/>
            <a:ext cx="8064500" cy="1462087"/>
          </a:xfrm>
        </p:spPr>
        <p:txBody>
          <a:bodyPr/>
          <a:lstStyle/>
          <a:p>
            <a:pPr eaLnBrk="1" fontAlgn="auto" hangingPunct="1">
              <a:spcAft>
                <a:spcPts val="0"/>
              </a:spcAft>
              <a:defRPr/>
            </a:pPr>
            <a:r>
              <a:rPr lang="en-US" altLang="zh-CN" dirty="0" err="1" smtClean="0"/>
              <a:t>JRadioButton</a:t>
            </a:r>
            <a:r>
              <a:rPr lang="zh-CN" altLang="en-US" dirty="0" smtClean="0"/>
              <a:t>（</a:t>
            </a:r>
            <a:r>
              <a:rPr lang="zh-CN" altLang="en-US" dirty="0"/>
              <a:t>单选按钮）组件</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pPr marL="365760" indent="-256032" eaLnBrk="1" fontAlgn="auto" hangingPunct="1">
              <a:spcAft>
                <a:spcPts val="0"/>
              </a:spcAft>
              <a:buFont typeface="Wingdings 3"/>
              <a:buChar char=""/>
              <a:defRPr/>
            </a:pPr>
            <a:r>
              <a:rPr lang="en-US" altLang="zh-CN" b="1" dirty="0"/>
              <a:t>final </a:t>
            </a:r>
            <a:r>
              <a:rPr lang="en-US" altLang="zh-CN" b="1" dirty="0" err="1"/>
              <a:t>JLabel</a:t>
            </a:r>
            <a:r>
              <a:rPr lang="en-US" altLang="zh-CN" b="1" dirty="0"/>
              <a:t> label = new </a:t>
            </a:r>
            <a:r>
              <a:rPr lang="en-US" altLang="zh-CN" b="1" dirty="0" err="1"/>
              <a:t>JLabel</a:t>
            </a:r>
            <a:r>
              <a:rPr lang="en-US" altLang="zh-CN" b="1" dirty="0"/>
              <a:t>(); // </a:t>
            </a:r>
            <a:r>
              <a:rPr lang="zh-CN" altLang="en-US" b="1" dirty="0"/>
              <a:t>创建标签对象</a:t>
            </a:r>
          </a:p>
          <a:p>
            <a:pPr marL="365760" indent="-256032" eaLnBrk="1" fontAlgn="auto" hangingPunct="1">
              <a:spcAft>
                <a:spcPts val="0"/>
              </a:spcAft>
              <a:buFont typeface="Wingdings 3"/>
              <a:buChar char=""/>
              <a:defRPr/>
            </a:pPr>
            <a:r>
              <a:rPr lang="en-US" altLang="zh-CN" dirty="0" err="1"/>
              <a:t>label.setText</a:t>
            </a:r>
            <a:r>
              <a:rPr lang="en-US" altLang="zh-CN" dirty="0"/>
              <a:t>("</a:t>
            </a:r>
            <a:r>
              <a:rPr lang="zh-CN" altLang="en-US" dirty="0"/>
              <a:t>性别：</a:t>
            </a:r>
            <a:r>
              <a:rPr lang="en-US" altLang="zh-CN" dirty="0"/>
              <a:t>"); // </a:t>
            </a:r>
            <a:r>
              <a:rPr lang="zh-CN" altLang="en-US" dirty="0"/>
              <a:t>设置标签文本</a:t>
            </a:r>
          </a:p>
          <a:p>
            <a:pPr marL="365760" indent="-256032" eaLnBrk="1" fontAlgn="auto" hangingPunct="1">
              <a:spcAft>
                <a:spcPts val="0"/>
              </a:spcAft>
              <a:buFont typeface="Wingdings 3"/>
              <a:buChar char=""/>
              <a:defRPr/>
            </a:pPr>
            <a:r>
              <a:rPr lang="en-US" altLang="zh-CN" dirty="0" err="1"/>
              <a:t>label.setBounds</a:t>
            </a:r>
            <a:r>
              <a:rPr lang="en-US" altLang="zh-CN" dirty="0"/>
              <a:t>(10, 10, 46, 15); // </a:t>
            </a:r>
            <a:r>
              <a:rPr lang="zh-CN" altLang="en-US" dirty="0"/>
              <a:t>设置标签的显示位置及大小</a:t>
            </a:r>
          </a:p>
          <a:p>
            <a:pPr marL="365760" indent="-256032" eaLnBrk="1" fontAlgn="auto" hangingPunct="1">
              <a:spcAft>
                <a:spcPts val="0"/>
              </a:spcAft>
              <a:buFont typeface="Wingdings 3"/>
              <a:buChar char=""/>
              <a:defRPr/>
            </a:pPr>
            <a:r>
              <a:rPr lang="en-US" altLang="zh-CN" dirty="0" err="1"/>
              <a:t>getContentPane</a:t>
            </a:r>
            <a:r>
              <a:rPr lang="en-US" altLang="zh-CN" dirty="0"/>
              <a:t>().add(label); // </a:t>
            </a:r>
            <a:r>
              <a:rPr lang="zh-CN" altLang="en-US" dirty="0"/>
              <a:t>将标签添加到窗体中</a:t>
            </a:r>
          </a:p>
          <a:p>
            <a:pPr marL="365760" indent="-256032" eaLnBrk="1" fontAlgn="auto" hangingPunct="1">
              <a:spcAft>
                <a:spcPts val="0"/>
              </a:spcAft>
              <a:buFont typeface="Wingdings 3"/>
              <a:buChar char=""/>
              <a:defRPr/>
            </a:pPr>
            <a:r>
              <a:rPr lang="en-US" altLang="zh-CN" dirty="0" err="1">
                <a:solidFill>
                  <a:srgbClr val="FF0000"/>
                </a:solidFill>
              </a:rPr>
              <a:t>ButtonGroup</a:t>
            </a:r>
            <a:r>
              <a:rPr lang="en-US" altLang="zh-CN" dirty="0">
                <a:solidFill>
                  <a:srgbClr val="FF0000"/>
                </a:solidFill>
              </a:rPr>
              <a:t> </a:t>
            </a:r>
            <a:r>
              <a:rPr lang="en-US" altLang="zh-CN" dirty="0" err="1">
                <a:solidFill>
                  <a:srgbClr val="FF0000"/>
                </a:solidFill>
              </a:rPr>
              <a:t>buttonGroup</a:t>
            </a:r>
            <a:r>
              <a:rPr lang="en-US" altLang="zh-CN" dirty="0">
                <a:solidFill>
                  <a:srgbClr val="FF0000"/>
                </a:solidFill>
              </a:rPr>
              <a:t> = </a:t>
            </a:r>
            <a:r>
              <a:rPr lang="en-US" altLang="zh-CN" b="1" dirty="0">
                <a:solidFill>
                  <a:srgbClr val="FF0000"/>
                </a:solidFill>
              </a:rPr>
              <a:t>new </a:t>
            </a:r>
            <a:r>
              <a:rPr lang="en-US" altLang="zh-CN" b="1" dirty="0" err="1">
                <a:solidFill>
                  <a:srgbClr val="FF0000"/>
                </a:solidFill>
              </a:rPr>
              <a:t>ButtonGroup</a:t>
            </a:r>
            <a:r>
              <a:rPr lang="en-US" altLang="zh-CN" b="1" dirty="0">
                <a:solidFill>
                  <a:srgbClr val="FF0000"/>
                </a:solidFill>
              </a:rPr>
              <a:t>(); </a:t>
            </a:r>
            <a:r>
              <a:rPr lang="en-US" altLang="zh-CN" b="1" dirty="0"/>
              <a:t>// </a:t>
            </a:r>
            <a:r>
              <a:rPr lang="zh-CN" altLang="en-US" b="1" dirty="0"/>
              <a:t>创建按钮组对象</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b="1" dirty="0"/>
              <a:t>final </a:t>
            </a:r>
            <a:r>
              <a:rPr lang="en-US" altLang="zh-CN" b="1" dirty="0" err="1"/>
              <a:t>JRadioButton</a:t>
            </a:r>
            <a:r>
              <a:rPr lang="en-US" altLang="zh-CN" b="1" dirty="0"/>
              <a:t> </a:t>
            </a:r>
            <a:r>
              <a:rPr lang="en-US" altLang="zh-CN" b="1" dirty="0" err="1"/>
              <a:t>manRadioButton</a:t>
            </a:r>
            <a:r>
              <a:rPr lang="en-US" altLang="zh-CN" b="1" dirty="0"/>
              <a:t> = new </a:t>
            </a:r>
            <a:r>
              <a:rPr lang="en-US" altLang="zh-CN" b="1" dirty="0" err="1"/>
              <a:t>JRadioButton</a:t>
            </a:r>
            <a:r>
              <a:rPr lang="en-US" altLang="zh-CN" b="1" dirty="0"/>
              <a:t>(); // </a:t>
            </a:r>
            <a:r>
              <a:rPr lang="zh-CN" altLang="en-US" b="1" dirty="0"/>
              <a:t>创建单选按钮对象</a:t>
            </a:r>
          </a:p>
          <a:p>
            <a:pPr marL="365760" indent="-256032" eaLnBrk="1" fontAlgn="auto" hangingPunct="1">
              <a:spcAft>
                <a:spcPts val="0"/>
              </a:spcAft>
              <a:buFont typeface="Wingdings 3"/>
              <a:buChar char=""/>
              <a:defRPr/>
            </a:pPr>
            <a:r>
              <a:rPr lang="en-US" altLang="zh-CN" dirty="0" err="1">
                <a:solidFill>
                  <a:srgbClr val="FF0000"/>
                </a:solidFill>
              </a:rPr>
              <a:t>buttonGroup.add</a:t>
            </a:r>
            <a:r>
              <a:rPr lang="en-US" altLang="zh-CN" dirty="0">
                <a:solidFill>
                  <a:srgbClr val="FF0000"/>
                </a:solidFill>
              </a:rPr>
              <a:t>(</a:t>
            </a:r>
            <a:r>
              <a:rPr lang="en-US" altLang="zh-CN" dirty="0" err="1">
                <a:solidFill>
                  <a:srgbClr val="FF0000"/>
                </a:solidFill>
              </a:rPr>
              <a:t>manRadioButton</a:t>
            </a:r>
            <a:r>
              <a:rPr lang="en-US" altLang="zh-CN" dirty="0">
                <a:solidFill>
                  <a:srgbClr val="FF0000"/>
                </a:solidFill>
              </a:rPr>
              <a:t>)</a:t>
            </a:r>
            <a:r>
              <a:rPr lang="en-US" altLang="zh-CN" dirty="0"/>
              <a:t>; // </a:t>
            </a:r>
            <a:r>
              <a:rPr lang="zh-CN" altLang="en-US" dirty="0"/>
              <a:t>将单选按钮添加到按钮组中</a:t>
            </a:r>
          </a:p>
          <a:p>
            <a:pPr marL="365760" indent="-256032" eaLnBrk="1" fontAlgn="auto" hangingPunct="1">
              <a:spcAft>
                <a:spcPts val="0"/>
              </a:spcAft>
              <a:buFont typeface="Wingdings 3"/>
              <a:buChar char=""/>
              <a:defRPr/>
            </a:pPr>
            <a:r>
              <a:rPr lang="en-US" altLang="zh-CN" dirty="0" err="1"/>
              <a:t>manRadioButton.setSelected</a:t>
            </a:r>
            <a:r>
              <a:rPr lang="en-US" altLang="zh-CN" dirty="0"/>
              <a:t>(</a:t>
            </a:r>
            <a:r>
              <a:rPr lang="en-US" altLang="zh-CN" b="1" dirty="0"/>
              <a:t>true); // </a:t>
            </a:r>
            <a:r>
              <a:rPr lang="zh-CN" altLang="en-US" b="1" dirty="0"/>
              <a:t>设置单选按钮默认为被选中</a:t>
            </a:r>
          </a:p>
          <a:p>
            <a:pPr marL="365760" indent="-256032" eaLnBrk="1" fontAlgn="auto" hangingPunct="1">
              <a:spcAft>
                <a:spcPts val="0"/>
              </a:spcAft>
              <a:buFont typeface="Wingdings 3"/>
              <a:buChar char=""/>
              <a:defRPr/>
            </a:pPr>
            <a:r>
              <a:rPr lang="en-US" altLang="zh-CN" dirty="0" err="1"/>
              <a:t>manRadioButton.setText</a:t>
            </a:r>
            <a:r>
              <a:rPr lang="en-US" altLang="zh-CN" dirty="0"/>
              <a:t>("</a:t>
            </a:r>
            <a:r>
              <a:rPr lang="zh-CN" altLang="en-US" dirty="0"/>
              <a:t>男</a:t>
            </a:r>
            <a:r>
              <a:rPr lang="en-US" altLang="zh-CN" dirty="0"/>
              <a:t>"); // </a:t>
            </a:r>
            <a:r>
              <a:rPr lang="zh-CN" altLang="en-US" dirty="0"/>
              <a:t>设置单选按钮的文本</a:t>
            </a:r>
          </a:p>
          <a:p>
            <a:pPr marL="365760" indent="-256032" eaLnBrk="1" fontAlgn="auto" hangingPunct="1">
              <a:spcAft>
                <a:spcPts val="0"/>
              </a:spcAft>
              <a:buFont typeface="Wingdings 3"/>
              <a:buChar char=""/>
              <a:defRPr/>
            </a:pPr>
            <a:r>
              <a:rPr lang="en-US" altLang="zh-CN" dirty="0" err="1"/>
              <a:t>manRadioButton.setBounds</a:t>
            </a:r>
            <a:r>
              <a:rPr lang="en-US" altLang="zh-CN" dirty="0"/>
              <a:t>(62, 6, 46, 23); // </a:t>
            </a:r>
            <a:r>
              <a:rPr lang="zh-CN" altLang="en-US" dirty="0"/>
              <a:t>设置单选按钮的显示位置及大小</a:t>
            </a:r>
          </a:p>
          <a:p>
            <a:pPr marL="365760" indent="-256032" eaLnBrk="1" fontAlgn="auto" hangingPunct="1">
              <a:spcAft>
                <a:spcPts val="0"/>
              </a:spcAft>
              <a:buFont typeface="Wingdings 3"/>
              <a:buChar char=""/>
              <a:defRPr/>
            </a:pPr>
            <a:r>
              <a:rPr lang="en-US" altLang="zh-CN" dirty="0" err="1">
                <a:solidFill>
                  <a:srgbClr val="FF0000"/>
                </a:solidFill>
              </a:rPr>
              <a:t>getContentPane</a:t>
            </a:r>
            <a:r>
              <a:rPr lang="en-US" altLang="zh-CN" dirty="0">
                <a:solidFill>
                  <a:srgbClr val="FF0000"/>
                </a:solidFill>
              </a:rPr>
              <a:t>().add(</a:t>
            </a:r>
            <a:r>
              <a:rPr lang="en-US" altLang="zh-CN" dirty="0" err="1">
                <a:solidFill>
                  <a:srgbClr val="FF0000"/>
                </a:solidFill>
              </a:rPr>
              <a:t>manRadioButton</a:t>
            </a:r>
            <a:r>
              <a:rPr lang="en-US" altLang="zh-CN" dirty="0">
                <a:solidFill>
                  <a:srgbClr val="FF0000"/>
                </a:solidFill>
              </a:rPr>
              <a:t>); </a:t>
            </a:r>
            <a:r>
              <a:rPr lang="en-US" altLang="zh-CN" dirty="0"/>
              <a:t>// </a:t>
            </a:r>
            <a:r>
              <a:rPr lang="zh-CN" altLang="en-US" dirty="0"/>
              <a:t>将单选按钮添加到窗体中</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b="1" dirty="0"/>
              <a:t>final </a:t>
            </a:r>
            <a:r>
              <a:rPr lang="en-US" altLang="zh-CN" b="1" dirty="0" err="1"/>
              <a:t>JRadioButton</a:t>
            </a:r>
            <a:r>
              <a:rPr lang="en-US" altLang="zh-CN" b="1" dirty="0"/>
              <a:t> </a:t>
            </a:r>
            <a:r>
              <a:rPr lang="en-US" altLang="zh-CN" b="1" dirty="0" err="1"/>
              <a:t>womanRadioButton</a:t>
            </a:r>
            <a:r>
              <a:rPr lang="en-US" altLang="zh-CN" b="1" dirty="0"/>
              <a:t> = new </a:t>
            </a:r>
            <a:r>
              <a:rPr lang="en-US" altLang="zh-CN" b="1" dirty="0" err="1"/>
              <a:t>JRadioButton</a:t>
            </a:r>
            <a:r>
              <a:rPr lang="en-US" altLang="zh-CN" b="1" dirty="0"/>
              <a:t>();</a:t>
            </a:r>
          </a:p>
          <a:p>
            <a:pPr marL="365760" indent="-256032" eaLnBrk="1" fontAlgn="auto" hangingPunct="1">
              <a:spcAft>
                <a:spcPts val="0"/>
              </a:spcAft>
              <a:buFont typeface="Wingdings 3"/>
              <a:buChar char=""/>
              <a:defRPr/>
            </a:pPr>
            <a:r>
              <a:rPr lang="en-US" altLang="zh-CN" dirty="0" err="1">
                <a:solidFill>
                  <a:srgbClr val="FF0000"/>
                </a:solidFill>
              </a:rPr>
              <a:t>buttonGroup.add</a:t>
            </a:r>
            <a:r>
              <a:rPr lang="en-US" altLang="zh-CN" dirty="0">
                <a:solidFill>
                  <a:srgbClr val="FF0000"/>
                </a:solidFill>
              </a:rPr>
              <a:t>(</a:t>
            </a:r>
            <a:r>
              <a:rPr lang="en-US" altLang="zh-CN" dirty="0" err="1">
                <a:solidFill>
                  <a:srgbClr val="FF0000"/>
                </a:solidFill>
              </a:rPr>
              <a:t>womanRadioButton</a:t>
            </a:r>
            <a:r>
              <a:rPr lang="en-US" altLang="zh-CN" dirty="0">
                <a:solidFill>
                  <a:srgbClr val="FF0000"/>
                </a:solidFill>
              </a:rPr>
              <a:t>);</a:t>
            </a:r>
          </a:p>
          <a:p>
            <a:pPr marL="365760" indent="-256032" eaLnBrk="1" fontAlgn="auto" hangingPunct="1">
              <a:spcAft>
                <a:spcPts val="0"/>
              </a:spcAft>
              <a:buFont typeface="Wingdings 3"/>
              <a:buChar char=""/>
              <a:defRPr/>
            </a:pPr>
            <a:r>
              <a:rPr lang="en-US" altLang="zh-CN" dirty="0" err="1"/>
              <a:t>womanRadioButton.setText</a:t>
            </a:r>
            <a:r>
              <a:rPr lang="en-US" altLang="zh-CN" dirty="0"/>
              <a:t>("</a:t>
            </a:r>
            <a:r>
              <a:rPr lang="zh-CN" altLang="en-US" dirty="0"/>
              <a:t>女</a:t>
            </a:r>
            <a:r>
              <a:rPr lang="en-US" altLang="zh-CN" dirty="0"/>
              <a:t>");</a:t>
            </a:r>
          </a:p>
          <a:p>
            <a:pPr marL="365760" indent="-256032" eaLnBrk="1" fontAlgn="auto" hangingPunct="1">
              <a:spcAft>
                <a:spcPts val="0"/>
              </a:spcAft>
              <a:buFont typeface="Wingdings 3"/>
              <a:buChar char=""/>
              <a:defRPr/>
            </a:pPr>
            <a:r>
              <a:rPr lang="en-US" altLang="zh-CN" dirty="0" err="1"/>
              <a:t>womanRadioButton.setBounds</a:t>
            </a:r>
            <a:r>
              <a:rPr lang="en-US" altLang="zh-CN" dirty="0"/>
              <a:t>(114, 6, 46, 23);</a:t>
            </a:r>
          </a:p>
          <a:p>
            <a:pPr marL="365760" indent="-256032" eaLnBrk="1" fontAlgn="auto" hangingPunct="1">
              <a:spcAft>
                <a:spcPts val="0"/>
              </a:spcAft>
              <a:buFont typeface="Wingdings 3"/>
              <a:buChar char=""/>
              <a:defRPr/>
            </a:pPr>
            <a:r>
              <a:rPr lang="en-US" altLang="zh-CN" dirty="0" err="1">
                <a:solidFill>
                  <a:srgbClr val="FF0000"/>
                </a:solidFill>
              </a:rPr>
              <a:t>getContentPane</a:t>
            </a:r>
            <a:r>
              <a:rPr lang="en-US" altLang="zh-CN" dirty="0">
                <a:solidFill>
                  <a:srgbClr val="FF0000"/>
                </a:solidFill>
              </a:rPr>
              <a:t>().add(</a:t>
            </a:r>
            <a:r>
              <a:rPr lang="en-US" altLang="zh-CN" dirty="0" err="1">
                <a:solidFill>
                  <a:srgbClr val="FF0000"/>
                </a:solidFill>
              </a:rPr>
              <a:t>womanRadioButton</a:t>
            </a:r>
            <a:r>
              <a:rPr lang="en-US" altLang="zh-CN" dirty="0">
                <a:solidFill>
                  <a:srgbClr val="FF0000"/>
                </a:solidFill>
              </a:rPr>
              <a:t>);</a:t>
            </a:r>
            <a:endParaRPr lang="zh-CN" altLang="en-US" dirty="0">
              <a:solidFill>
                <a:srgbClr val="FF0000"/>
              </a:solidFill>
            </a:endParaRPr>
          </a:p>
        </p:txBody>
      </p:sp>
      <p:sp>
        <p:nvSpPr>
          <p:cNvPr id="5632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90821CE9-FEA4-4A98-ACD0-9F80A4C29E35}"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25</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017838"/>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684213" y="1773238"/>
            <a:ext cx="8131175" cy="4608512"/>
          </a:xfrm>
        </p:spPr>
        <p:txBody>
          <a:bodyPr/>
          <a:lstStyle/>
          <a:p>
            <a:pPr marL="0" indent="762000" eaLnBrk="1" hangingPunct="1">
              <a:buFont typeface="Wingdings" panose="05000000000000000000" pitchFamily="2" charset="2"/>
              <a:buNone/>
              <a:tabLst>
                <a:tab pos="952500" algn="l"/>
              </a:tabLst>
            </a:pPr>
            <a:r>
              <a:rPr lang="en-US" altLang="zh-CN" sz="2800" dirty="0" err="1" smtClean="0"/>
              <a:t>JCheckBox</a:t>
            </a:r>
            <a:r>
              <a:rPr lang="zh-CN" altLang="en-US" sz="2800" dirty="0" smtClean="0"/>
              <a:t>组件实现一个复选框，该复选框可以被选定和取消选定，并且可以同时选定多个。用户可以很方便地查看复选框的状态。</a:t>
            </a:r>
          </a:p>
          <a:p>
            <a:pPr marL="0" indent="762000" eaLnBrk="1" hangingPunct="1">
              <a:buFont typeface="Wingdings" panose="05000000000000000000" pitchFamily="2" charset="2"/>
              <a:buNone/>
              <a:tabLst>
                <a:tab pos="952500" algn="l"/>
              </a:tabLst>
            </a:pPr>
            <a:r>
              <a:rPr lang="en-US" altLang="zh-CN" sz="2800" dirty="0" err="1" smtClean="0"/>
              <a:t>JCheckBox</a:t>
            </a:r>
            <a:r>
              <a:rPr lang="zh-CN" altLang="en-US" sz="2800" dirty="0" smtClean="0"/>
              <a:t>类提供了一系列用来设置复选框的方法，例如通过</a:t>
            </a:r>
            <a:r>
              <a:rPr lang="en-US" altLang="zh-CN" sz="2800" dirty="0" err="1" smtClean="0"/>
              <a:t>setText</a:t>
            </a:r>
            <a:r>
              <a:rPr lang="en-US" altLang="zh-CN" sz="2800" dirty="0" smtClean="0"/>
              <a:t>(String text)</a:t>
            </a:r>
            <a:r>
              <a:rPr lang="zh-CN" altLang="en-US" sz="2800" dirty="0" smtClean="0"/>
              <a:t>方法设置复选框的标签文本，通过</a:t>
            </a:r>
            <a:r>
              <a:rPr lang="en-US" altLang="zh-CN" sz="2800" dirty="0" err="1" smtClean="0">
                <a:solidFill>
                  <a:srgbClr val="FF0000"/>
                </a:solidFill>
              </a:rPr>
              <a:t>setSelected</a:t>
            </a:r>
            <a:r>
              <a:rPr lang="en-US" altLang="zh-CN" sz="2800" dirty="0" smtClean="0">
                <a:solidFill>
                  <a:srgbClr val="FF0000"/>
                </a:solidFill>
              </a:rPr>
              <a:t>(</a:t>
            </a:r>
            <a:r>
              <a:rPr lang="en-US" altLang="zh-CN" sz="2800" dirty="0" err="1" smtClean="0">
                <a:solidFill>
                  <a:srgbClr val="FF0000"/>
                </a:solidFill>
              </a:rPr>
              <a:t>boolean</a:t>
            </a:r>
            <a:r>
              <a:rPr lang="en-US" altLang="zh-CN" sz="2800" dirty="0" smtClean="0">
                <a:solidFill>
                  <a:srgbClr val="FF0000"/>
                </a:solidFill>
              </a:rPr>
              <a:t> b)</a:t>
            </a:r>
            <a:r>
              <a:rPr lang="zh-CN" altLang="en-US" sz="2800" dirty="0" smtClean="0"/>
              <a:t>方法设置复选框的状态，默认情况下未被选中，当设为</a:t>
            </a:r>
            <a:r>
              <a:rPr lang="en-US" altLang="zh-CN" sz="2800" dirty="0" smtClean="0"/>
              <a:t>true</a:t>
            </a:r>
            <a:r>
              <a:rPr lang="zh-CN" altLang="en-US" sz="2800" dirty="0" smtClean="0"/>
              <a:t>时表示复选框被选中。</a:t>
            </a:r>
          </a:p>
        </p:txBody>
      </p:sp>
      <p:sp>
        <p:nvSpPr>
          <p:cNvPr id="809986" name="Rectangle 2"/>
          <p:cNvSpPr>
            <a:spLocks noGrp="1" noChangeArrowheads="1"/>
          </p:cNvSpPr>
          <p:nvPr>
            <p:ph type="title"/>
          </p:nvPr>
        </p:nvSpPr>
        <p:spPr/>
        <p:txBody>
          <a:bodyPr/>
          <a:lstStyle/>
          <a:p>
            <a:pPr eaLnBrk="1" fontAlgn="auto" hangingPunct="1">
              <a:spcAft>
                <a:spcPts val="0"/>
              </a:spcAft>
              <a:defRPr/>
            </a:pPr>
            <a:r>
              <a:rPr lang="en-US" altLang="zh-CN" dirty="0" err="1" smtClean="0"/>
              <a:t>JCheckBox</a:t>
            </a:r>
            <a:r>
              <a:rPr lang="zh-CN" altLang="en-US" dirty="0" smtClean="0"/>
              <a:t>（</a:t>
            </a:r>
            <a:r>
              <a:rPr lang="zh-CN" altLang="en-US" dirty="0"/>
              <a:t>复选框）组件</a:t>
            </a:r>
          </a:p>
        </p:txBody>
      </p:sp>
      <p:sp>
        <p:nvSpPr>
          <p:cNvPr id="5734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1B9228BB-276C-4991-A7B4-309C1B5EE342}"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26</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pPr marL="365760" indent="-256032" eaLnBrk="1" fontAlgn="auto" hangingPunct="1">
              <a:spcAft>
                <a:spcPts val="0"/>
              </a:spcAft>
              <a:buFont typeface="Wingdings 3"/>
              <a:buChar char=""/>
              <a:defRPr/>
            </a:pPr>
            <a:r>
              <a:rPr lang="en-US" altLang="zh-CN" b="1" dirty="0"/>
              <a:t>final </a:t>
            </a:r>
            <a:r>
              <a:rPr lang="en-US" altLang="zh-CN" b="1" dirty="0" err="1"/>
              <a:t>JLabel</a:t>
            </a:r>
            <a:r>
              <a:rPr lang="en-US" altLang="zh-CN" b="1" dirty="0"/>
              <a:t> label = new </a:t>
            </a:r>
            <a:r>
              <a:rPr lang="en-US" altLang="zh-CN" b="1" dirty="0" err="1"/>
              <a:t>JLabel</a:t>
            </a:r>
            <a:r>
              <a:rPr lang="en-US" altLang="zh-CN" b="1" dirty="0"/>
              <a:t>(); // </a:t>
            </a:r>
            <a:r>
              <a:rPr lang="zh-CN" altLang="en-US" b="1" dirty="0"/>
              <a:t>创建标签对象</a:t>
            </a:r>
          </a:p>
          <a:p>
            <a:pPr marL="365760" indent="-256032" eaLnBrk="1" fontAlgn="auto" hangingPunct="1">
              <a:spcAft>
                <a:spcPts val="0"/>
              </a:spcAft>
              <a:buFont typeface="Wingdings 3"/>
              <a:buChar char=""/>
              <a:defRPr/>
            </a:pPr>
            <a:r>
              <a:rPr lang="en-US" altLang="zh-CN" dirty="0" err="1"/>
              <a:t>label.setText</a:t>
            </a:r>
            <a:r>
              <a:rPr lang="en-US" altLang="zh-CN" dirty="0"/>
              <a:t>("</a:t>
            </a:r>
            <a:r>
              <a:rPr lang="zh-CN" altLang="en-US" dirty="0"/>
              <a:t>爱好：</a:t>
            </a:r>
            <a:r>
              <a:rPr lang="en-US" altLang="zh-CN" dirty="0"/>
              <a:t>"); // </a:t>
            </a:r>
            <a:r>
              <a:rPr lang="zh-CN" altLang="en-US" dirty="0"/>
              <a:t>设置标签文本</a:t>
            </a:r>
          </a:p>
          <a:p>
            <a:pPr marL="365760" indent="-256032" eaLnBrk="1" fontAlgn="auto" hangingPunct="1">
              <a:spcAft>
                <a:spcPts val="0"/>
              </a:spcAft>
              <a:buFont typeface="Wingdings 3"/>
              <a:buChar char=""/>
              <a:defRPr/>
            </a:pPr>
            <a:r>
              <a:rPr lang="en-US" altLang="zh-CN" dirty="0" err="1"/>
              <a:t>label.setBounds</a:t>
            </a:r>
            <a:r>
              <a:rPr lang="en-US" altLang="zh-CN" dirty="0"/>
              <a:t>(10, 10, 46, 15); // </a:t>
            </a:r>
            <a:r>
              <a:rPr lang="zh-CN" altLang="en-US" dirty="0"/>
              <a:t>设置标签的显示位置及大小</a:t>
            </a:r>
          </a:p>
          <a:p>
            <a:pPr marL="365760" indent="-256032" eaLnBrk="1" fontAlgn="auto" hangingPunct="1">
              <a:spcAft>
                <a:spcPts val="0"/>
              </a:spcAft>
              <a:buFont typeface="Wingdings 3"/>
              <a:buChar char=""/>
              <a:defRPr/>
            </a:pPr>
            <a:r>
              <a:rPr lang="en-US" altLang="zh-CN" dirty="0" err="1"/>
              <a:t>getContentPane</a:t>
            </a:r>
            <a:r>
              <a:rPr lang="en-US" altLang="zh-CN" dirty="0"/>
              <a:t>().add(label); // </a:t>
            </a:r>
            <a:r>
              <a:rPr lang="zh-CN" altLang="en-US" dirty="0"/>
              <a:t>将标签添加到窗体中</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b="1" dirty="0"/>
              <a:t>final </a:t>
            </a:r>
            <a:r>
              <a:rPr lang="en-US" altLang="zh-CN" b="1" dirty="0" err="1"/>
              <a:t>JCheckBox</a:t>
            </a:r>
            <a:r>
              <a:rPr lang="en-US" altLang="zh-CN" b="1" dirty="0"/>
              <a:t> </a:t>
            </a:r>
            <a:r>
              <a:rPr lang="en-US" altLang="zh-CN" b="1" dirty="0" err="1"/>
              <a:t>readingCheckBox</a:t>
            </a:r>
            <a:r>
              <a:rPr lang="en-US" altLang="zh-CN" b="1" dirty="0"/>
              <a:t> = new </a:t>
            </a:r>
            <a:r>
              <a:rPr lang="en-US" altLang="zh-CN" b="1" dirty="0" err="1"/>
              <a:t>JCheckBox</a:t>
            </a:r>
            <a:r>
              <a:rPr lang="en-US" altLang="zh-CN" b="1" dirty="0"/>
              <a:t>(); // </a:t>
            </a:r>
            <a:r>
              <a:rPr lang="zh-CN" altLang="en-US" b="1" dirty="0"/>
              <a:t>创建复选框对象</a:t>
            </a:r>
          </a:p>
          <a:p>
            <a:pPr marL="365760" indent="-256032" eaLnBrk="1" fontAlgn="auto" hangingPunct="1">
              <a:spcAft>
                <a:spcPts val="0"/>
              </a:spcAft>
              <a:buFont typeface="Wingdings 3"/>
              <a:buChar char=""/>
              <a:defRPr/>
            </a:pPr>
            <a:r>
              <a:rPr lang="en-US" altLang="zh-CN" dirty="0" err="1"/>
              <a:t>readingCheckBox.setText</a:t>
            </a:r>
            <a:r>
              <a:rPr lang="en-US" altLang="zh-CN" dirty="0"/>
              <a:t>("</a:t>
            </a:r>
            <a:r>
              <a:rPr lang="zh-CN" altLang="en-US" dirty="0"/>
              <a:t>读书</a:t>
            </a:r>
            <a:r>
              <a:rPr lang="en-US" altLang="zh-CN" dirty="0"/>
              <a:t>"); // </a:t>
            </a:r>
            <a:r>
              <a:rPr lang="zh-CN" altLang="en-US" dirty="0"/>
              <a:t>设置复选框的标签文本</a:t>
            </a:r>
          </a:p>
          <a:p>
            <a:pPr marL="365760" indent="-256032" eaLnBrk="1" fontAlgn="auto" hangingPunct="1">
              <a:spcAft>
                <a:spcPts val="0"/>
              </a:spcAft>
              <a:buFont typeface="Wingdings 3"/>
              <a:buChar char=""/>
              <a:defRPr/>
            </a:pPr>
            <a:r>
              <a:rPr lang="en-US" altLang="zh-CN" dirty="0" err="1"/>
              <a:t>readingCheckBox.setBounds</a:t>
            </a:r>
            <a:r>
              <a:rPr lang="en-US" altLang="zh-CN" dirty="0"/>
              <a:t>(62, 6, 55, 23); // </a:t>
            </a:r>
            <a:r>
              <a:rPr lang="zh-CN" altLang="en-US" dirty="0"/>
              <a:t>设置复选框的显示位置及大小</a:t>
            </a:r>
          </a:p>
          <a:p>
            <a:pPr marL="365760" indent="-256032" eaLnBrk="1" fontAlgn="auto" hangingPunct="1">
              <a:spcAft>
                <a:spcPts val="0"/>
              </a:spcAft>
              <a:buFont typeface="Wingdings 3"/>
              <a:buChar char=""/>
              <a:defRPr/>
            </a:pPr>
            <a:r>
              <a:rPr lang="en-US" altLang="zh-CN" dirty="0" err="1"/>
              <a:t>getContentPane</a:t>
            </a:r>
            <a:r>
              <a:rPr lang="en-US" altLang="zh-CN" dirty="0"/>
              <a:t>().add(</a:t>
            </a:r>
            <a:r>
              <a:rPr lang="en-US" altLang="zh-CN" dirty="0" err="1"/>
              <a:t>readingCheckBox</a:t>
            </a:r>
            <a:r>
              <a:rPr lang="en-US" altLang="zh-CN" dirty="0"/>
              <a:t>); // </a:t>
            </a:r>
            <a:r>
              <a:rPr lang="zh-CN" altLang="en-US" dirty="0"/>
              <a:t>将复选框添加到窗体中</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b="1" dirty="0"/>
              <a:t>final </a:t>
            </a:r>
            <a:r>
              <a:rPr lang="en-US" altLang="zh-CN" b="1" dirty="0" err="1"/>
              <a:t>JCheckBox</a:t>
            </a:r>
            <a:r>
              <a:rPr lang="en-US" altLang="zh-CN" b="1" dirty="0"/>
              <a:t> </a:t>
            </a:r>
            <a:r>
              <a:rPr lang="en-US" altLang="zh-CN" b="1" dirty="0" err="1"/>
              <a:t>musicCheckBox</a:t>
            </a:r>
            <a:r>
              <a:rPr lang="en-US" altLang="zh-CN" b="1" dirty="0"/>
              <a:t> = new </a:t>
            </a:r>
            <a:r>
              <a:rPr lang="en-US" altLang="zh-CN" b="1" dirty="0" err="1"/>
              <a:t>JCheckBox</a:t>
            </a:r>
            <a:r>
              <a:rPr lang="en-US" altLang="zh-CN" b="1" dirty="0"/>
              <a:t>();</a:t>
            </a:r>
          </a:p>
          <a:p>
            <a:pPr marL="365760" indent="-256032" eaLnBrk="1" fontAlgn="auto" hangingPunct="1">
              <a:spcAft>
                <a:spcPts val="0"/>
              </a:spcAft>
              <a:buFont typeface="Wingdings 3"/>
              <a:buChar char=""/>
              <a:defRPr/>
            </a:pPr>
            <a:r>
              <a:rPr lang="en-US" altLang="zh-CN" dirty="0" err="1"/>
              <a:t>musicCheckBox.setText</a:t>
            </a:r>
            <a:r>
              <a:rPr lang="en-US" altLang="zh-CN" dirty="0"/>
              <a:t>("</a:t>
            </a:r>
            <a:r>
              <a:rPr lang="zh-CN" altLang="en-US" dirty="0"/>
              <a:t>听音乐</a:t>
            </a:r>
            <a:r>
              <a:rPr lang="en-US" altLang="zh-CN" dirty="0"/>
              <a:t>");</a:t>
            </a:r>
          </a:p>
          <a:p>
            <a:pPr marL="365760" indent="-256032" eaLnBrk="1" fontAlgn="auto" hangingPunct="1">
              <a:spcAft>
                <a:spcPts val="0"/>
              </a:spcAft>
              <a:buFont typeface="Wingdings 3"/>
              <a:buChar char=""/>
              <a:defRPr/>
            </a:pPr>
            <a:r>
              <a:rPr lang="en-US" altLang="zh-CN" dirty="0" err="1"/>
              <a:t>musicCheckBox.setBounds</a:t>
            </a:r>
            <a:r>
              <a:rPr lang="en-US" altLang="zh-CN" dirty="0"/>
              <a:t>(123, 6, 68, 23);</a:t>
            </a:r>
          </a:p>
          <a:p>
            <a:pPr marL="365760" indent="-256032" eaLnBrk="1" fontAlgn="auto" hangingPunct="1">
              <a:spcAft>
                <a:spcPts val="0"/>
              </a:spcAft>
              <a:buFont typeface="Wingdings 3"/>
              <a:buChar char=""/>
              <a:defRPr/>
            </a:pPr>
            <a:r>
              <a:rPr lang="en-US" altLang="zh-CN" dirty="0" err="1"/>
              <a:t>getContentPane</a:t>
            </a:r>
            <a:r>
              <a:rPr lang="en-US" altLang="zh-CN" dirty="0"/>
              <a:t>().add(</a:t>
            </a:r>
            <a:r>
              <a:rPr lang="en-US" altLang="zh-CN" dirty="0" err="1"/>
              <a:t>musicCheckBox</a:t>
            </a:r>
            <a:r>
              <a:rPr lang="en-US" altLang="zh-CN" dirty="0"/>
              <a:t>);</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b="1" dirty="0"/>
              <a:t>final </a:t>
            </a:r>
            <a:r>
              <a:rPr lang="en-US" altLang="zh-CN" b="1" dirty="0" err="1"/>
              <a:t>JCheckBox</a:t>
            </a:r>
            <a:r>
              <a:rPr lang="en-US" altLang="zh-CN" b="1" dirty="0"/>
              <a:t> </a:t>
            </a:r>
            <a:r>
              <a:rPr lang="en-US" altLang="zh-CN" b="1" dirty="0" err="1"/>
              <a:t>pingpongCheckBox</a:t>
            </a:r>
            <a:r>
              <a:rPr lang="en-US" altLang="zh-CN" b="1" dirty="0"/>
              <a:t> = new </a:t>
            </a:r>
            <a:r>
              <a:rPr lang="en-US" altLang="zh-CN" b="1" dirty="0" err="1"/>
              <a:t>JCheckBox</a:t>
            </a:r>
            <a:r>
              <a:rPr lang="en-US" altLang="zh-CN" b="1" dirty="0"/>
              <a:t>();</a:t>
            </a:r>
          </a:p>
          <a:p>
            <a:pPr marL="365760" indent="-256032" eaLnBrk="1" fontAlgn="auto" hangingPunct="1">
              <a:spcAft>
                <a:spcPts val="0"/>
              </a:spcAft>
              <a:buFont typeface="Wingdings 3"/>
              <a:buChar char=""/>
              <a:defRPr/>
            </a:pPr>
            <a:r>
              <a:rPr lang="en-US" altLang="zh-CN" dirty="0" err="1"/>
              <a:t>pingpongCheckBox.setText</a:t>
            </a:r>
            <a:r>
              <a:rPr lang="en-US" altLang="zh-CN" dirty="0"/>
              <a:t>("</a:t>
            </a:r>
            <a:r>
              <a:rPr lang="zh-CN" altLang="en-US" dirty="0"/>
              <a:t>乒乓球</a:t>
            </a:r>
            <a:r>
              <a:rPr lang="en-US" altLang="zh-CN" dirty="0"/>
              <a:t>");</a:t>
            </a:r>
          </a:p>
          <a:p>
            <a:pPr marL="365760" indent="-256032" eaLnBrk="1" fontAlgn="auto" hangingPunct="1">
              <a:spcAft>
                <a:spcPts val="0"/>
              </a:spcAft>
              <a:buFont typeface="Wingdings 3"/>
              <a:buChar char=""/>
              <a:defRPr/>
            </a:pPr>
            <a:r>
              <a:rPr lang="en-US" altLang="zh-CN" dirty="0" err="1"/>
              <a:t>pingpongCheckBox.setBounds</a:t>
            </a:r>
            <a:r>
              <a:rPr lang="en-US" altLang="zh-CN" dirty="0"/>
              <a:t>(197, 6, 75, 23);</a:t>
            </a:r>
          </a:p>
          <a:p>
            <a:pPr marL="365760" indent="-256032" eaLnBrk="1" fontAlgn="auto" hangingPunct="1">
              <a:spcAft>
                <a:spcPts val="0"/>
              </a:spcAft>
              <a:buFont typeface="Wingdings 3"/>
              <a:buChar char=""/>
              <a:defRPr/>
            </a:pPr>
            <a:r>
              <a:rPr lang="en-US" altLang="zh-CN" dirty="0" err="1"/>
              <a:t>getContentPane</a:t>
            </a:r>
            <a:r>
              <a:rPr lang="en-US" altLang="zh-CN" dirty="0"/>
              <a:t>().add(</a:t>
            </a:r>
            <a:r>
              <a:rPr lang="en-US" altLang="zh-CN" dirty="0" err="1"/>
              <a:t>pingpongCheckBox</a:t>
            </a:r>
            <a:r>
              <a:rPr lang="en-US" altLang="zh-CN" dirty="0"/>
              <a:t>);</a:t>
            </a:r>
            <a:endParaRPr lang="zh-CN" altLang="en-US" dirty="0"/>
          </a:p>
        </p:txBody>
      </p:sp>
      <p:sp>
        <p:nvSpPr>
          <p:cNvPr id="5939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915C2381-E0D2-418F-B591-5E4276AD887B}"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27</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773238"/>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684213" y="1773238"/>
            <a:ext cx="7632700" cy="4608512"/>
          </a:xfrm>
        </p:spPr>
        <p:txBody>
          <a:bodyPr/>
          <a:lstStyle/>
          <a:p>
            <a:pPr marL="0" indent="762000" eaLnBrk="1" hangingPunct="1">
              <a:buFont typeface="Wingdings" panose="05000000000000000000" pitchFamily="2" charset="2"/>
              <a:buNone/>
              <a:tabLst>
                <a:tab pos="952500" algn="l"/>
              </a:tabLst>
            </a:pPr>
            <a:r>
              <a:rPr lang="en-US" altLang="zh-CN" sz="2800" smtClean="0"/>
              <a:t>JComboBox</a:t>
            </a:r>
            <a:r>
              <a:rPr lang="zh-CN" altLang="en-US" sz="2800" smtClean="0"/>
              <a:t>组件实现一个选择框，用户可以从下拉列表中选择相应的值，该选择框还可以设置为可编辑的，当设置为可编辑状态时，用户可以在选择框中输入相应的值。</a:t>
            </a:r>
          </a:p>
          <a:p>
            <a:pPr marL="0" indent="762000" eaLnBrk="1" hangingPunct="1">
              <a:buFont typeface="Wingdings" panose="05000000000000000000" pitchFamily="2" charset="2"/>
              <a:buNone/>
              <a:tabLst>
                <a:tab pos="952500" algn="l"/>
              </a:tabLst>
            </a:pPr>
            <a:r>
              <a:rPr lang="zh-CN" altLang="en-US" sz="2800" smtClean="0"/>
              <a:t>在创建选择框时，可以通过构造函数</a:t>
            </a:r>
            <a:r>
              <a:rPr lang="en-US" altLang="zh-CN" sz="2800" smtClean="0"/>
              <a:t>JComboBox(Object[] items)</a:t>
            </a:r>
            <a:r>
              <a:rPr lang="zh-CN" altLang="en-US" sz="2800" smtClean="0"/>
              <a:t>直接初始化该选择框包含的选项。</a:t>
            </a:r>
          </a:p>
        </p:txBody>
      </p:sp>
      <p:sp>
        <p:nvSpPr>
          <p:cNvPr id="812034" name="Rectangle 2"/>
          <p:cNvSpPr>
            <a:spLocks noGrp="1" noChangeArrowheads="1"/>
          </p:cNvSpPr>
          <p:nvPr>
            <p:ph type="title"/>
          </p:nvPr>
        </p:nvSpPr>
        <p:spPr/>
        <p:txBody>
          <a:bodyPr/>
          <a:lstStyle/>
          <a:p>
            <a:pPr eaLnBrk="1" fontAlgn="auto" hangingPunct="1">
              <a:spcAft>
                <a:spcPts val="0"/>
              </a:spcAft>
              <a:defRPr/>
            </a:pPr>
            <a:r>
              <a:rPr lang="en-US" altLang="zh-CN" dirty="0" err="1" smtClean="0"/>
              <a:t>JComboBox</a:t>
            </a:r>
            <a:r>
              <a:rPr lang="zh-CN" altLang="en-US" dirty="0" smtClean="0"/>
              <a:t>（</a:t>
            </a:r>
            <a:r>
              <a:rPr lang="zh-CN" altLang="en-US" dirty="0"/>
              <a:t>选择框）组件 </a:t>
            </a:r>
          </a:p>
        </p:txBody>
      </p:sp>
      <p:sp>
        <p:nvSpPr>
          <p:cNvPr id="6042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945D1E1C-6170-4E89-B1AA-49D398CCE6AF}"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28</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5" name="Rectangle 3"/>
          <p:cNvSpPr>
            <a:spLocks noGrp="1" noChangeArrowheads="1"/>
          </p:cNvSpPr>
          <p:nvPr>
            <p:ph idx="1"/>
          </p:nvPr>
        </p:nvSpPr>
        <p:spPr>
          <a:xfrm>
            <a:off x="684213" y="1773238"/>
            <a:ext cx="8064500" cy="4608512"/>
          </a:xfrm>
        </p:spPr>
        <p:txBody>
          <a:bodyPr/>
          <a:lstStyle/>
          <a:p>
            <a:pPr marL="0" indent="762000" eaLnBrk="1" hangingPunct="1">
              <a:buFont typeface="Wingdings" panose="05000000000000000000" pitchFamily="2" charset="2"/>
              <a:buNone/>
              <a:tabLst>
                <a:tab pos="952500" algn="l"/>
              </a:tabLst>
            </a:pPr>
            <a:r>
              <a:rPr lang="zh-CN" altLang="en-US" sz="2400" smtClean="0"/>
              <a:t>例如创建一个包含选项“身份证”、“士兵证”和“驾驶证”的选择框，具体代码如下：</a:t>
            </a:r>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r>
              <a:rPr lang="zh-CN" altLang="en-US" sz="2000" smtClean="0"/>
              <a:t>也可以通过</a:t>
            </a:r>
            <a:r>
              <a:rPr lang="en-US" altLang="zh-CN" sz="2000" smtClean="0"/>
              <a:t>setModel(ComboBoxModel aModel)</a:t>
            </a:r>
            <a:r>
              <a:rPr lang="zh-CN" altLang="en-US" sz="2000" smtClean="0"/>
              <a:t>方法初始化该选择框包含的选项，例如：</a:t>
            </a:r>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r>
              <a:rPr lang="zh-CN" altLang="en-US" sz="2000" smtClean="0"/>
              <a:t>还可以通过方法</a:t>
            </a:r>
            <a:r>
              <a:rPr lang="en-US" altLang="zh-CN" sz="2000" smtClean="0"/>
              <a:t>addItem(Object item)</a:t>
            </a:r>
            <a:r>
              <a:rPr lang="zh-CN" altLang="en-US" sz="2000" smtClean="0"/>
              <a:t>和</a:t>
            </a:r>
            <a:r>
              <a:rPr lang="en-US" altLang="zh-CN" sz="2000" smtClean="0"/>
              <a:t>insertItemAt(Object item, int index)</a:t>
            </a:r>
            <a:r>
              <a:rPr lang="zh-CN" altLang="en-US" sz="2000" smtClean="0"/>
              <a:t>向选择框中添加选项，例如：</a:t>
            </a:r>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en-US" altLang="zh-CN" sz="2400" smtClean="0"/>
          </a:p>
        </p:txBody>
      </p:sp>
      <p:sp>
        <p:nvSpPr>
          <p:cNvPr id="1052674" name="Rectangle 2"/>
          <p:cNvSpPr>
            <a:spLocks noGrp="1" noChangeArrowheads="1"/>
          </p:cNvSpPr>
          <p:nvPr>
            <p:ph type="title"/>
          </p:nvPr>
        </p:nvSpPr>
        <p:spPr/>
        <p:txBody>
          <a:bodyPr/>
          <a:lstStyle/>
          <a:p>
            <a:pPr eaLnBrk="1" fontAlgn="auto" hangingPunct="1">
              <a:spcAft>
                <a:spcPts val="0"/>
              </a:spcAft>
              <a:defRPr/>
            </a:pPr>
            <a:r>
              <a:rPr lang="en-US" altLang="zh-CN" dirty="0" err="1" smtClean="0"/>
              <a:t>JComboBox</a:t>
            </a:r>
            <a:r>
              <a:rPr lang="zh-CN" altLang="en-US" dirty="0" smtClean="0"/>
              <a:t>（</a:t>
            </a:r>
            <a:r>
              <a:rPr lang="zh-CN" altLang="en-US" dirty="0"/>
              <a:t>选择框）组件 </a:t>
            </a:r>
          </a:p>
        </p:txBody>
      </p:sp>
      <p:sp>
        <p:nvSpPr>
          <p:cNvPr id="1052676" name="Rectangle 4"/>
          <p:cNvSpPr>
            <a:spLocks noChangeArrowheads="1"/>
          </p:cNvSpPr>
          <p:nvPr/>
        </p:nvSpPr>
        <p:spPr bwMode="auto">
          <a:xfrm>
            <a:off x="684213" y="2636838"/>
            <a:ext cx="8064500" cy="43180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String[] idCards = { "</a:t>
            </a:r>
            <a:r>
              <a:rPr lang="zh-CN" altLang="en-US" sz="1400">
                <a:latin typeface="Arial" panose="020B0604020202020204" pitchFamily="34" charset="0"/>
              </a:rPr>
              <a:t>身份证</a:t>
            </a:r>
            <a:r>
              <a:rPr lang="en-US" altLang="zh-CN" sz="1400">
                <a:latin typeface="Arial" panose="020B0604020202020204" pitchFamily="34" charset="0"/>
              </a:rPr>
              <a:t>", "</a:t>
            </a:r>
            <a:r>
              <a:rPr lang="zh-CN" altLang="en-US" sz="1400">
                <a:latin typeface="Arial" panose="020B0604020202020204" pitchFamily="34" charset="0"/>
              </a:rPr>
              <a:t>士兵证</a:t>
            </a:r>
            <a:r>
              <a:rPr lang="en-US" altLang="zh-CN" sz="1400">
                <a:latin typeface="Arial" panose="020B0604020202020204" pitchFamily="34" charset="0"/>
              </a:rPr>
              <a:t>", "</a:t>
            </a:r>
            <a:r>
              <a:rPr lang="zh-CN" altLang="en-US" sz="1400">
                <a:latin typeface="Arial" panose="020B0604020202020204" pitchFamily="34" charset="0"/>
              </a:rPr>
              <a:t>驾驶证</a:t>
            </a:r>
            <a:r>
              <a:rPr lang="en-US" altLang="zh-CN" sz="1400">
                <a:latin typeface="Arial" panose="020B0604020202020204" pitchFamily="34" charset="0"/>
              </a:rPr>
              <a:t>" };</a:t>
            </a:r>
          </a:p>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JComboBox idCardComboBox = new JComboBox(idCards);</a:t>
            </a:r>
          </a:p>
        </p:txBody>
      </p:sp>
      <p:sp>
        <p:nvSpPr>
          <p:cNvPr id="1052677" name="Rectangle 5"/>
          <p:cNvSpPr>
            <a:spLocks noChangeArrowheads="1"/>
          </p:cNvSpPr>
          <p:nvPr/>
        </p:nvSpPr>
        <p:spPr bwMode="auto">
          <a:xfrm>
            <a:off x="684213" y="3697288"/>
            <a:ext cx="8064500" cy="7207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String[] idCards = { "</a:t>
            </a:r>
            <a:r>
              <a:rPr lang="zh-CN" altLang="en-US" sz="1400">
                <a:latin typeface="Arial" panose="020B0604020202020204" pitchFamily="34" charset="0"/>
              </a:rPr>
              <a:t>身份证</a:t>
            </a:r>
            <a:r>
              <a:rPr lang="en-US" altLang="zh-CN" sz="1400">
                <a:latin typeface="Arial" panose="020B0604020202020204" pitchFamily="34" charset="0"/>
              </a:rPr>
              <a:t>", "</a:t>
            </a:r>
            <a:r>
              <a:rPr lang="zh-CN" altLang="en-US" sz="1400">
                <a:latin typeface="Arial" panose="020B0604020202020204" pitchFamily="34" charset="0"/>
              </a:rPr>
              <a:t>士兵证</a:t>
            </a:r>
            <a:r>
              <a:rPr lang="en-US" altLang="zh-CN" sz="1400">
                <a:latin typeface="Arial" panose="020B0604020202020204" pitchFamily="34" charset="0"/>
              </a:rPr>
              <a:t>", "</a:t>
            </a:r>
            <a:r>
              <a:rPr lang="zh-CN" altLang="en-US" sz="1400">
                <a:latin typeface="Arial" panose="020B0604020202020204" pitchFamily="34" charset="0"/>
              </a:rPr>
              <a:t>驾驶证</a:t>
            </a:r>
            <a:r>
              <a:rPr lang="en-US" altLang="zh-CN" sz="1400">
                <a:latin typeface="Arial" panose="020B0604020202020204" pitchFamily="34" charset="0"/>
              </a:rPr>
              <a:t>" };</a:t>
            </a:r>
          </a:p>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JComboBox idCardComboBox = new JComboBox();</a:t>
            </a:r>
          </a:p>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comboBox.setModel(new DefaultComboBoxModel(idCards));</a:t>
            </a:r>
          </a:p>
        </p:txBody>
      </p:sp>
      <p:sp>
        <p:nvSpPr>
          <p:cNvPr id="1052678" name="Rectangle 6"/>
          <p:cNvSpPr>
            <a:spLocks noChangeArrowheads="1"/>
          </p:cNvSpPr>
          <p:nvPr/>
        </p:nvSpPr>
        <p:spPr bwMode="auto">
          <a:xfrm>
            <a:off x="684213" y="5086350"/>
            <a:ext cx="8064500" cy="100647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JComboBox idCardComboBox = new JComboBox();</a:t>
            </a:r>
          </a:p>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comboBox.addItem("</a:t>
            </a:r>
            <a:r>
              <a:rPr lang="zh-CN" altLang="en-US" sz="1400">
                <a:latin typeface="Arial" panose="020B0604020202020204" pitchFamily="34" charset="0"/>
              </a:rPr>
              <a:t>士兵证</a:t>
            </a:r>
            <a:r>
              <a:rPr lang="en-US" altLang="zh-CN" sz="1400">
                <a:latin typeface="Arial" panose="020B0604020202020204" pitchFamily="34" charset="0"/>
              </a:rPr>
              <a:t>"); </a:t>
            </a:r>
          </a:p>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comboBox.addItem("</a:t>
            </a:r>
            <a:r>
              <a:rPr lang="zh-CN" altLang="en-US" sz="1400">
                <a:latin typeface="Arial" panose="020B0604020202020204" pitchFamily="34" charset="0"/>
              </a:rPr>
              <a:t>驾驶证</a:t>
            </a:r>
            <a:r>
              <a:rPr lang="en-US" altLang="zh-CN" sz="1400">
                <a:latin typeface="Arial" panose="020B0604020202020204" pitchFamily="34" charset="0"/>
              </a:rPr>
              <a:t>");</a:t>
            </a:r>
          </a:p>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comboBox.insertItemAt("</a:t>
            </a:r>
            <a:r>
              <a:rPr lang="zh-CN" altLang="en-US" sz="1400">
                <a:latin typeface="Arial" panose="020B0604020202020204" pitchFamily="34" charset="0"/>
              </a:rPr>
              <a:t>身份证</a:t>
            </a:r>
            <a:r>
              <a:rPr lang="en-US" altLang="zh-CN" sz="1400">
                <a:latin typeface="Arial" panose="020B0604020202020204" pitchFamily="34" charset="0"/>
              </a:rPr>
              <a:t>", 0);</a:t>
            </a:r>
          </a:p>
        </p:txBody>
      </p:sp>
      <p:sp>
        <p:nvSpPr>
          <p:cNvPr id="6247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3B5BBB1D-309E-4C45-BD17-06F33C43C95B}"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29</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idx="1"/>
          </p:nvPr>
        </p:nvSpPr>
        <p:spPr/>
        <p:txBody>
          <a:bodyPr/>
          <a:lstStyle/>
          <a:p>
            <a:pPr eaLnBrk="1" hangingPunct="1"/>
            <a:r>
              <a:rPr lang="zh-CN" altLang="en-US" dirty="0" smtClean="0">
                <a:solidFill>
                  <a:srgbClr val="FF0000"/>
                </a:solidFill>
              </a:rPr>
              <a:t>用户界面</a:t>
            </a:r>
            <a:r>
              <a:rPr lang="zh-CN" altLang="en-US" dirty="0" smtClean="0"/>
              <a:t>是用户和计算机系统交互的接口。用户界面功能是否完善和便捷直接影响到用户对软件的使用。</a:t>
            </a:r>
            <a:endParaRPr lang="en-US" altLang="zh-CN" dirty="0" smtClean="0"/>
          </a:p>
          <a:p>
            <a:pPr eaLnBrk="1" hangingPunct="1"/>
            <a:r>
              <a:rPr lang="zh-CN" altLang="en-US" dirty="0" smtClean="0">
                <a:solidFill>
                  <a:srgbClr val="FF0000"/>
                </a:solidFill>
              </a:rPr>
              <a:t>图形用户界面</a:t>
            </a:r>
            <a:r>
              <a:rPr lang="zh-CN" altLang="en-US" dirty="0" smtClean="0"/>
              <a:t>（</a:t>
            </a:r>
            <a:r>
              <a:rPr lang="en-US" altLang="zh-CN" dirty="0" smtClean="0"/>
              <a:t>Graphics User Interface</a:t>
            </a:r>
            <a:r>
              <a:rPr lang="zh-CN" altLang="en-US" dirty="0" smtClean="0"/>
              <a:t>）简称</a:t>
            </a:r>
            <a:r>
              <a:rPr lang="en-US" altLang="zh-CN" dirty="0" smtClean="0"/>
              <a:t>GUI</a:t>
            </a:r>
            <a:r>
              <a:rPr lang="zh-CN" altLang="en-US" dirty="0" smtClean="0"/>
              <a:t>，使用图形的方式借助菜单、按钮等标准界面元素和鼠标操作，帮助用户方便的发出系统命令，启动操作。</a:t>
            </a:r>
            <a:endParaRPr lang="en-US" altLang="zh-CN" dirty="0" smtClean="0"/>
          </a:p>
          <a:p>
            <a:pPr eaLnBrk="1" hangingPunct="1"/>
            <a:r>
              <a:rPr lang="en-US" altLang="zh-CN" dirty="0" smtClean="0"/>
              <a:t>Java</a:t>
            </a:r>
            <a:r>
              <a:rPr lang="zh-CN" altLang="en-US" dirty="0" smtClean="0"/>
              <a:t>基础类（</a:t>
            </a:r>
            <a:r>
              <a:rPr lang="en-US" altLang="zh-CN" dirty="0" smtClean="0"/>
              <a:t>Java Foundation Classes</a:t>
            </a:r>
            <a:r>
              <a:rPr lang="zh-CN" altLang="en-US" dirty="0" smtClean="0"/>
              <a:t>，</a:t>
            </a:r>
            <a:r>
              <a:rPr lang="en-US" altLang="zh-CN" dirty="0" smtClean="0"/>
              <a:t>JFC</a:t>
            </a:r>
            <a:r>
              <a:rPr lang="zh-CN" altLang="en-US" dirty="0" smtClean="0"/>
              <a:t>）是开发</a:t>
            </a:r>
            <a:r>
              <a:rPr lang="en-US" altLang="zh-CN" dirty="0" smtClean="0"/>
              <a:t>GUI</a:t>
            </a:r>
            <a:r>
              <a:rPr lang="zh-CN" altLang="en-US" dirty="0" smtClean="0"/>
              <a:t>的</a:t>
            </a:r>
            <a:r>
              <a:rPr lang="en-US" altLang="zh-CN" dirty="0" smtClean="0"/>
              <a:t>API</a:t>
            </a:r>
            <a:r>
              <a:rPr lang="zh-CN" altLang="en-US" dirty="0" smtClean="0"/>
              <a:t>集，包括</a:t>
            </a:r>
            <a:r>
              <a:rPr lang="en-US" altLang="zh-CN" dirty="0" smtClean="0">
                <a:solidFill>
                  <a:srgbClr val="FF0000"/>
                </a:solidFill>
              </a:rPr>
              <a:t>AWT</a:t>
            </a:r>
            <a:r>
              <a:rPr lang="zh-CN" altLang="en-US" dirty="0" smtClean="0"/>
              <a:t>和</a:t>
            </a:r>
            <a:r>
              <a:rPr lang="en-US" altLang="zh-CN" dirty="0" smtClean="0">
                <a:solidFill>
                  <a:srgbClr val="FF0000"/>
                </a:solidFill>
              </a:rPr>
              <a:t>Swing</a:t>
            </a:r>
            <a:r>
              <a:rPr lang="zh-CN" altLang="en-US" dirty="0" smtClean="0"/>
              <a:t>两个部分。</a:t>
            </a:r>
            <a:endParaRPr lang="en-US" altLang="zh-CN" dirty="0" smtClean="0"/>
          </a:p>
        </p:txBody>
      </p:sp>
      <p:sp>
        <p:nvSpPr>
          <p:cNvPr id="1741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E789D854-18A5-48E3-B843-B7561B4ACC4F}"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684213" y="1773238"/>
            <a:ext cx="8064500" cy="4608512"/>
          </a:xfrm>
        </p:spPr>
        <p:txBody>
          <a:bodyPr/>
          <a:lstStyle/>
          <a:p>
            <a:pPr marL="0" indent="762000" eaLnBrk="1" hangingPunct="1">
              <a:buFont typeface="Wingdings" panose="05000000000000000000" pitchFamily="2" charset="2"/>
              <a:buNone/>
              <a:tabLst>
                <a:tab pos="952500" algn="l"/>
              </a:tabLst>
            </a:pPr>
            <a:r>
              <a:rPr lang="en-US" altLang="zh-CN" sz="2000" smtClean="0"/>
              <a:t>JComboBox</a:t>
            </a:r>
            <a:r>
              <a:rPr lang="zh-CN" altLang="en-US" sz="2000" smtClean="0"/>
              <a:t>类提供了一系列用来设置选择框的方法，例如通过方法</a:t>
            </a:r>
            <a:r>
              <a:rPr lang="en-US" altLang="zh-CN" sz="2000" smtClean="0"/>
              <a:t>setSelectedItem()</a:t>
            </a:r>
            <a:r>
              <a:rPr lang="zh-CN" altLang="en-US" sz="2000" smtClean="0"/>
              <a:t>或</a:t>
            </a:r>
            <a:r>
              <a:rPr lang="en-US" altLang="zh-CN" sz="2000" smtClean="0"/>
              <a:t>setSelectedIndex()</a:t>
            </a:r>
            <a:r>
              <a:rPr lang="zh-CN" altLang="en-US" sz="2000" smtClean="0"/>
              <a:t>设置选择框的默认选项；通过方法</a:t>
            </a:r>
            <a:r>
              <a:rPr lang="en-US" altLang="zh-CN" sz="2000" smtClean="0"/>
              <a:t>setEditable()</a:t>
            </a:r>
            <a:r>
              <a:rPr lang="zh-CN" altLang="en-US" sz="2000" smtClean="0"/>
              <a:t>设置选择框是否可编辑。</a:t>
            </a:r>
            <a:r>
              <a:rPr lang="en-US" altLang="zh-CN" sz="2000" smtClean="0"/>
              <a:t>JComboBox</a:t>
            </a:r>
            <a:r>
              <a:rPr lang="zh-CN" altLang="en-US" sz="2000" smtClean="0"/>
              <a:t>类提供的常用方法如下表所示。</a:t>
            </a:r>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p:txBody>
      </p:sp>
      <p:sp>
        <p:nvSpPr>
          <p:cNvPr id="1054722" name="Rectangle 2"/>
          <p:cNvSpPr>
            <a:spLocks noGrp="1" noChangeArrowheads="1"/>
          </p:cNvSpPr>
          <p:nvPr>
            <p:ph type="title"/>
          </p:nvPr>
        </p:nvSpPr>
        <p:spPr/>
        <p:txBody>
          <a:bodyPr/>
          <a:lstStyle/>
          <a:p>
            <a:pPr eaLnBrk="1" fontAlgn="auto" hangingPunct="1">
              <a:spcAft>
                <a:spcPts val="0"/>
              </a:spcAft>
              <a:defRPr/>
            </a:pPr>
            <a:r>
              <a:rPr lang="en-US" altLang="zh-CN" dirty="0" err="1" smtClean="0"/>
              <a:t>JComboBox</a:t>
            </a:r>
            <a:r>
              <a:rPr lang="zh-CN" altLang="en-US" dirty="0" smtClean="0"/>
              <a:t>（</a:t>
            </a:r>
            <a:r>
              <a:rPr lang="zh-CN" altLang="en-US" dirty="0"/>
              <a:t>选择框）组件 </a:t>
            </a:r>
          </a:p>
        </p:txBody>
      </p:sp>
      <p:graphicFrame>
        <p:nvGraphicFramePr>
          <p:cNvPr id="1054858" name="Group 138"/>
          <p:cNvGraphicFramePr>
            <a:graphicFrameLocks noGrp="1"/>
          </p:cNvGraphicFramePr>
          <p:nvPr>
            <p:extLst>
              <p:ext uri="{D42A27DB-BD31-4B8C-83A1-F6EECF244321}">
                <p14:modId xmlns:p14="http://schemas.microsoft.com/office/powerpoint/2010/main" val="2450874272"/>
              </p:ext>
            </p:extLst>
          </p:nvPr>
        </p:nvGraphicFramePr>
        <p:xfrm>
          <a:off x="684213" y="3068638"/>
          <a:ext cx="7962900" cy="3313110"/>
        </p:xfrm>
        <a:graphic>
          <a:graphicData uri="http://schemas.openxmlformats.org/drawingml/2006/table">
            <a:tbl>
              <a:tblPr/>
              <a:tblGrid>
                <a:gridCol w="3090894">
                  <a:extLst>
                    <a:ext uri="{9D8B030D-6E8A-4147-A177-3AD203B41FA5}">
                      <a16:colId xmlns:a16="http://schemas.microsoft.com/office/drawing/2014/main" val="20000"/>
                    </a:ext>
                  </a:extLst>
                </a:gridCol>
                <a:gridCol w="4872006">
                  <a:extLst>
                    <a:ext uri="{9D8B030D-6E8A-4147-A177-3AD203B41FA5}">
                      <a16:colId xmlns:a16="http://schemas.microsoft.com/office/drawing/2014/main" val="20001"/>
                    </a:ext>
                  </a:extLst>
                </a:gridCol>
              </a:tblGrid>
              <a:tr h="3106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方    法</a:t>
                      </a:r>
                    </a:p>
                  </a:txBody>
                  <a:tcPr marT="45706" marB="4570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功    能</a:t>
                      </a:r>
                    </a:p>
                  </a:txBody>
                  <a:tcPr marT="45706" marB="4570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6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addItem(Object item)</a:t>
                      </a:r>
                    </a:p>
                  </a:txBody>
                  <a:tcPr marT="45706" marB="4570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添加选项到选项列表的尾部</a:t>
                      </a:r>
                    </a:p>
                  </a:txBody>
                  <a:tcPr marT="45706" marB="4570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6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insertItemAt(Object item, int index)</a:t>
                      </a:r>
                    </a:p>
                  </a:txBody>
                  <a:tcPr marT="45706" marB="4570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添加选项到选项列表的指定索引位置，索引从</a:t>
                      </a:r>
                      <a:r>
                        <a:rPr kumimoji="0" lang="en-US" altLang="zh-CN"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a:t>
                      </a: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开始</a:t>
                      </a:r>
                    </a:p>
                  </a:txBody>
                  <a:tcPr marT="45706" marB="4570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6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removeItem(Object item)</a:t>
                      </a:r>
                    </a:p>
                  </a:txBody>
                  <a:tcPr marT="45706" marB="4570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从选项列表中移除指定的选项</a:t>
                      </a:r>
                    </a:p>
                  </a:txBody>
                  <a:tcPr marT="45706" marB="4570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6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removeItemAt(int index)</a:t>
                      </a:r>
                    </a:p>
                  </a:txBody>
                  <a:tcPr marT="45706" marB="4570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从选项列表中移除指定索引位置的选项</a:t>
                      </a:r>
                    </a:p>
                  </a:txBody>
                  <a:tcPr marT="45706" marB="4570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06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removeAllItems()</a:t>
                      </a:r>
                    </a:p>
                  </a:txBody>
                  <a:tcPr marT="45706" marB="4570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移除选项列表中的所有选项</a:t>
                      </a:r>
                    </a:p>
                  </a:txBody>
                  <a:tcPr marT="45706" marB="4570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06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setSelectedItem(Object item)</a:t>
                      </a:r>
                    </a:p>
                  </a:txBody>
                  <a:tcPr marT="45706" marB="4570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设置指定选项为选择框的默认选项</a:t>
                      </a:r>
                    </a:p>
                  </a:txBody>
                  <a:tcPr marT="45706" marB="4570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06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setSelectedIndex(int index)</a:t>
                      </a:r>
                    </a:p>
                  </a:txBody>
                  <a:tcPr marT="45706" marB="4570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设置指定索引位置的选项为选择框的默认选项</a:t>
                      </a:r>
                    </a:p>
                  </a:txBody>
                  <a:tcPr marT="45706" marB="4570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06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setMaximumRowCount(int count)</a:t>
                      </a:r>
                    </a:p>
                  </a:txBody>
                  <a:tcPr marT="45706" marB="4570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设置选择框弹出时显示选项的最多行数，默认为</a:t>
                      </a:r>
                      <a:r>
                        <a:rPr kumimoji="0" lang="en-US" altLang="zh-CN"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8</a:t>
                      </a:r>
                      <a:r>
                        <a:rPr kumimoji="0" lang="zh-CN" altLang="en-US" sz="12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行</a:t>
                      </a:r>
                    </a:p>
                  </a:txBody>
                  <a:tcPr marT="45706" marB="4570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76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err="1" smtClean="0">
                          <a:ln>
                            <a:noFill/>
                          </a:ln>
                          <a:solidFill>
                            <a:schemeClr val="tx1"/>
                          </a:solidFill>
                          <a:effectLst/>
                          <a:latin typeface="黑体" pitchFamily="2" charset="-122"/>
                          <a:ea typeface="黑体" pitchFamily="2" charset="-122"/>
                          <a:cs typeface="Times New Roman" pitchFamily="18" charset="0"/>
                        </a:rPr>
                        <a:t>setEditable</a:t>
                      </a:r>
                      <a:r>
                        <a:rPr kumimoji="0" lang="en-US"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US" altLang="zh-CN" sz="1200" b="0" i="0" u="none" strike="noStrike" cap="none" normalizeH="0" baseline="0" dirty="0" err="1" smtClean="0">
                          <a:ln>
                            <a:noFill/>
                          </a:ln>
                          <a:solidFill>
                            <a:schemeClr val="tx1"/>
                          </a:solidFill>
                          <a:effectLst/>
                          <a:latin typeface="黑体" pitchFamily="2" charset="-122"/>
                          <a:ea typeface="黑体" pitchFamily="2" charset="-122"/>
                          <a:cs typeface="Times New Roman" pitchFamily="18" charset="0"/>
                        </a:rPr>
                        <a:t>boolean</a:t>
                      </a:r>
                      <a:r>
                        <a:rPr kumimoji="0" lang="en-US"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 </a:t>
                      </a:r>
                      <a:r>
                        <a:rPr kumimoji="0" lang="en-US" altLang="zh-CN" sz="1200" b="0" i="0" u="none" strike="noStrike" cap="none" normalizeH="0" baseline="0" dirty="0" err="1" smtClean="0">
                          <a:ln>
                            <a:noFill/>
                          </a:ln>
                          <a:solidFill>
                            <a:schemeClr val="tx1"/>
                          </a:solidFill>
                          <a:effectLst/>
                          <a:latin typeface="黑体" pitchFamily="2" charset="-122"/>
                          <a:ea typeface="黑体" pitchFamily="2" charset="-122"/>
                          <a:cs typeface="Times New Roman" pitchFamily="18" charset="0"/>
                        </a:rPr>
                        <a:t>isEdit</a:t>
                      </a:r>
                      <a:r>
                        <a:rPr kumimoji="0" lang="en-US"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p>
                  </a:txBody>
                  <a:tcPr marT="45706" marB="45706"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设置选择框是否可编辑，当设置为</a:t>
                      </a:r>
                      <a:r>
                        <a:rPr kumimoji="0" lang="en-US"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true</a:t>
                      </a: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时表示可编辑，默认为不可编辑（</a:t>
                      </a:r>
                      <a:r>
                        <a:rPr kumimoji="0" lang="en-US" altLang="zh-CN"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false</a:t>
                      </a:r>
                      <a:r>
                        <a:rPr kumimoji="0" lang="zh-CN" altLang="en-US" sz="12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p>
                  </a:txBody>
                  <a:tcPr marT="45706" marB="45706"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455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C0CAB737-6F5A-486E-97ED-FAD02BDB1969}"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30</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pPr marL="365760" indent="-256032" eaLnBrk="1" fontAlgn="auto" hangingPunct="1">
              <a:spcAft>
                <a:spcPts val="0"/>
              </a:spcAft>
              <a:buFont typeface="Wingdings 3"/>
              <a:buChar char=""/>
              <a:defRPr/>
            </a:pPr>
            <a:r>
              <a:rPr lang="en-US" altLang="zh-CN" b="1" dirty="0"/>
              <a:t>final </a:t>
            </a:r>
            <a:r>
              <a:rPr lang="en-US" altLang="zh-CN" b="1" dirty="0" err="1"/>
              <a:t>JLabel</a:t>
            </a:r>
            <a:r>
              <a:rPr lang="en-US" altLang="zh-CN" b="1" dirty="0"/>
              <a:t> label = new </a:t>
            </a:r>
            <a:r>
              <a:rPr lang="en-US" altLang="zh-CN" b="1" dirty="0" err="1"/>
              <a:t>JLabel</a:t>
            </a:r>
            <a:r>
              <a:rPr lang="en-US" altLang="zh-CN" b="1" dirty="0"/>
              <a:t>(); // </a:t>
            </a:r>
            <a:r>
              <a:rPr lang="zh-CN" altLang="en-US" b="1" dirty="0"/>
              <a:t>创建标签对象</a:t>
            </a:r>
          </a:p>
          <a:p>
            <a:pPr marL="365760" indent="-256032" eaLnBrk="1" fontAlgn="auto" hangingPunct="1">
              <a:spcAft>
                <a:spcPts val="0"/>
              </a:spcAft>
              <a:buFont typeface="Wingdings 3"/>
              <a:buChar char=""/>
              <a:defRPr/>
            </a:pPr>
            <a:r>
              <a:rPr lang="en-US" altLang="zh-CN" dirty="0" err="1"/>
              <a:t>label.setText</a:t>
            </a:r>
            <a:r>
              <a:rPr lang="en-US" altLang="zh-CN" dirty="0"/>
              <a:t>("</a:t>
            </a:r>
            <a:r>
              <a:rPr lang="zh-CN" altLang="en-US" dirty="0"/>
              <a:t>学历：</a:t>
            </a:r>
            <a:r>
              <a:rPr lang="en-US" altLang="zh-CN" dirty="0"/>
              <a:t>"); // </a:t>
            </a:r>
            <a:r>
              <a:rPr lang="zh-CN" altLang="en-US" dirty="0"/>
              <a:t>设置标签文本</a:t>
            </a:r>
          </a:p>
          <a:p>
            <a:pPr marL="365760" indent="-256032" eaLnBrk="1" fontAlgn="auto" hangingPunct="1">
              <a:spcAft>
                <a:spcPts val="0"/>
              </a:spcAft>
              <a:buFont typeface="Wingdings 3"/>
              <a:buChar char=""/>
              <a:defRPr/>
            </a:pPr>
            <a:r>
              <a:rPr lang="en-US" altLang="zh-CN" dirty="0" err="1"/>
              <a:t>label.</a:t>
            </a:r>
            <a:r>
              <a:rPr lang="en-US" altLang="zh-CN" u="sng" dirty="0" err="1"/>
              <a:t>setBounds</a:t>
            </a:r>
            <a:r>
              <a:rPr lang="en-US" altLang="zh-CN" u="sng" dirty="0"/>
              <a:t>(10, 10, 46, 15); // </a:t>
            </a:r>
            <a:r>
              <a:rPr lang="zh-CN" altLang="en-US" u="sng" dirty="0"/>
              <a:t>设置标签的显示位置及大小</a:t>
            </a:r>
          </a:p>
          <a:p>
            <a:pPr marL="365760" indent="-256032" eaLnBrk="1" fontAlgn="auto" hangingPunct="1">
              <a:spcAft>
                <a:spcPts val="0"/>
              </a:spcAft>
              <a:buFont typeface="Wingdings 3"/>
              <a:buChar char=""/>
              <a:defRPr/>
            </a:pPr>
            <a:r>
              <a:rPr lang="en-US" altLang="zh-CN" dirty="0" err="1"/>
              <a:t>getContentPane</a:t>
            </a:r>
            <a:r>
              <a:rPr lang="en-US" altLang="zh-CN" dirty="0"/>
              <a:t>().add(label); // </a:t>
            </a:r>
            <a:r>
              <a:rPr lang="zh-CN" altLang="en-US" dirty="0"/>
              <a:t>将标签添加到窗体中</a:t>
            </a:r>
          </a:p>
          <a:p>
            <a:pPr marL="365760" indent="-256032" eaLnBrk="1" fontAlgn="auto" hangingPunct="1">
              <a:spcAft>
                <a:spcPts val="0"/>
              </a:spcAft>
              <a:buFont typeface="Wingdings 3"/>
              <a:buChar char=""/>
              <a:defRPr/>
            </a:pPr>
            <a:r>
              <a:rPr lang="en-US" altLang="zh-CN" dirty="0"/>
              <a:t>String[] </a:t>
            </a:r>
            <a:r>
              <a:rPr lang="en-US" altLang="zh-CN" dirty="0" err="1"/>
              <a:t>schoolAges</a:t>
            </a:r>
            <a:r>
              <a:rPr lang="en-US" altLang="zh-CN" dirty="0"/>
              <a:t> = { "</a:t>
            </a:r>
            <a:r>
              <a:rPr lang="zh-CN" altLang="en-US" dirty="0"/>
              <a:t>本科</a:t>
            </a:r>
            <a:r>
              <a:rPr lang="en-US" altLang="zh-CN" dirty="0"/>
              <a:t>", "</a:t>
            </a:r>
            <a:r>
              <a:rPr lang="zh-CN" altLang="en-US" dirty="0"/>
              <a:t>硕士</a:t>
            </a:r>
            <a:r>
              <a:rPr lang="en-US" altLang="zh-CN" dirty="0"/>
              <a:t>", "</a:t>
            </a:r>
            <a:r>
              <a:rPr lang="zh-CN" altLang="en-US" dirty="0"/>
              <a:t>博士</a:t>
            </a:r>
            <a:r>
              <a:rPr lang="en-US" altLang="zh-CN" dirty="0"/>
              <a:t>"</a:t>
            </a:r>
            <a:r>
              <a:rPr lang="zh-CN" altLang="en-US" dirty="0"/>
              <a:t> </a:t>
            </a:r>
            <a:r>
              <a:rPr lang="en-US" altLang="zh-CN" dirty="0"/>
              <a:t>}; // </a:t>
            </a:r>
            <a:r>
              <a:rPr lang="zh-CN" altLang="en-US" dirty="0"/>
              <a:t>创建选项数组</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u="sng" dirty="0" err="1"/>
              <a:t>JComboBox</a:t>
            </a:r>
            <a:r>
              <a:rPr lang="en-US" altLang="zh-CN" u="sng" dirty="0"/>
              <a:t> </a:t>
            </a:r>
            <a:r>
              <a:rPr lang="en-US" altLang="zh-CN" u="sng" dirty="0" err="1"/>
              <a:t>comboBox</a:t>
            </a:r>
            <a:r>
              <a:rPr lang="en-US" altLang="zh-CN" u="sng" dirty="0"/>
              <a:t> = </a:t>
            </a:r>
            <a:r>
              <a:rPr lang="en-US" altLang="zh-CN" b="1" u="sng" dirty="0"/>
              <a:t>new </a:t>
            </a:r>
            <a:r>
              <a:rPr lang="en-US" altLang="zh-CN" b="1" u="sng" dirty="0" err="1"/>
              <a:t>JComboBox</a:t>
            </a:r>
            <a:r>
              <a:rPr lang="en-US" altLang="zh-CN" b="1" u="sng" dirty="0"/>
              <a:t>(</a:t>
            </a:r>
            <a:r>
              <a:rPr lang="en-US" altLang="zh-CN" b="1" u="sng" dirty="0" err="1"/>
              <a:t>schoolAges</a:t>
            </a:r>
            <a:r>
              <a:rPr lang="en-US" altLang="zh-CN" b="1" u="sng" dirty="0"/>
              <a:t>); // </a:t>
            </a:r>
            <a:r>
              <a:rPr lang="zh-CN" altLang="en-US" b="1" u="sng" dirty="0"/>
              <a:t>创建选择框对象</a:t>
            </a:r>
          </a:p>
          <a:p>
            <a:pPr marL="365760" indent="-256032" eaLnBrk="1" fontAlgn="auto" hangingPunct="1">
              <a:spcAft>
                <a:spcPts val="0"/>
              </a:spcAft>
              <a:buFont typeface="Wingdings 3"/>
              <a:buChar char=""/>
              <a:defRPr/>
            </a:pPr>
            <a:r>
              <a:rPr lang="en-US" altLang="zh-CN" dirty="0" err="1"/>
              <a:t>comboBox.setEditable</a:t>
            </a:r>
            <a:r>
              <a:rPr lang="en-US" altLang="zh-CN" dirty="0"/>
              <a:t>(</a:t>
            </a:r>
            <a:r>
              <a:rPr lang="en-US" altLang="zh-CN" b="1" dirty="0"/>
              <a:t>true); // </a:t>
            </a:r>
            <a:r>
              <a:rPr lang="zh-CN" altLang="en-US" b="1" dirty="0"/>
              <a:t>设置选择框为可编辑</a:t>
            </a:r>
          </a:p>
          <a:p>
            <a:pPr marL="365760" indent="-256032" eaLnBrk="1" fontAlgn="auto" hangingPunct="1">
              <a:spcAft>
                <a:spcPts val="0"/>
              </a:spcAft>
              <a:buFont typeface="Wingdings 3"/>
              <a:buChar char=""/>
              <a:defRPr/>
            </a:pPr>
            <a:r>
              <a:rPr lang="en-US" altLang="zh-CN" dirty="0" err="1"/>
              <a:t>comboBox.setMaximumRowCount</a:t>
            </a:r>
            <a:r>
              <a:rPr lang="en-US" altLang="zh-CN" dirty="0"/>
              <a:t>(3); // </a:t>
            </a:r>
            <a:r>
              <a:rPr lang="zh-CN" altLang="en-US" dirty="0"/>
              <a:t>设置选择框弹出时显示选项的最多行数</a:t>
            </a:r>
          </a:p>
          <a:p>
            <a:pPr marL="365760" indent="-256032" eaLnBrk="1" fontAlgn="auto" hangingPunct="1">
              <a:spcAft>
                <a:spcPts val="0"/>
              </a:spcAft>
              <a:buFont typeface="Wingdings 3"/>
              <a:buChar char=""/>
              <a:defRPr/>
            </a:pPr>
            <a:r>
              <a:rPr lang="en-US" altLang="zh-CN" u="sng" dirty="0" err="1"/>
              <a:t>comboBox.insertItemAt</a:t>
            </a:r>
            <a:r>
              <a:rPr lang="en-US" altLang="zh-CN" u="sng" dirty="0"/>
              <a:t>("</a:t>
            </a:r>
            <a:r>
              <a:rPr lang="zh-CN" altLang="en-US" u="sng" dirty="0"/>
              <a:t>大专</a:t>
            </a:r>
            <a:r>
              <a:rPr lang="en-US" altLang="zh-CN" u="sng" dirty="0"/>
              <a:t>", 0); // </a:t>
            </a:r>
            <a:r>
              <a:rPr lang="zh-CN" altLang="en-US" u="sng" dirty="0"/>
              <a:t>在索引为</a:t>
            </a:r>
            <a:r>
              <a:rPr lang="en-US" altLang="zh-CN" u="sng" dirty="0"/>
              <a:t>0</a:t>
            </a:r>
            <a:r>
              <a:rPr lang="zh-CN" altLang="en-US" u="sng" dirty="0"/>
              <a:t>的位置插入一个选项</a:t>
            </a:r>
          </a:p>
          <a:p>
            <a:pPr marL="365760" indent="-256032" eaLnBrk="1" fontAlgn="auto" hangingPunct="1">
              <a:spcAft>
                <a:spcPts val="0"/>
              </a:spcAft>
              <a:buFont typeface="Wingdings 3"/>
              <a:buChar char=""/>
              <a:defRPr/>
            </a:pPr>
            <a:r>
              <a:rPr lang="en-US" altLang="zh-CN" dirty="0" err="1"/>
              <a:t>comboBox.setSelectedItem</a:t>
            </a:r>
            <a:r>
              <a:rPr lang="en-US" altLang="zh-CN" dirty="0"/>
              <a:t>("</a:t>
            </a:r>
            <a:r>
              <a:rPr lang="zh-CN" altLang="en-US" dirty="0"/>
              <a:t>本科</a:t>
            </a:r>
            <a:r>
              <a:rPr lang="en-US" altLang="zh-CN" dirty="0"/>
              <a:t>"); // </a:t>
            </a:r>
            <a:r>
              <a:rPr lang="zh-CN" altLang="en-US" dirty="0"/>
              <a:t>设置索引为</a:t>
            </a:r>
            <a:r>
              <a:rPr lang="en-US" altLang="zh-CN" dirty="0"/>
              <a:t>0</a:t>
            </a:r>
            <a:r>
              <a:rPr lang="zh-CN" altLang="en-US" dirty="0"/>
              <a:t>的选项被选中</a:t>
            </a:r>
          </a:p>
          <a:p>
            <a:pPr marL="365760" indent="-256032" eaLnBrk="1" fontAlgn="auto" hangingPunct="1">
              <a:spcAft>
                <a:spcPts val="0"/>
              </a:spcAft>
              <a:buFont typeface="Wingdings 3"/>
              <a:buChar char=""/>
              <a:defRPr/>
            </a:pPr>
            <a:r>
              <a:rPr lang="en-US" altLang="zh-CN" dirty="0" err="1"/>
              <a:t>comboBox.setBounds</a:t>
            </a:r>
            <a:r>
              <a:rPr lang="en-US" altLang="zh-CN" dirty="0"/>
              <a:t>(62, 7, 104, 21); // </a:t>
            </a:r>
            <a:r>
              <a:rPr lang="zh-CN" altLang="en-US" dirty="0"/>
              <a:t>设置选择框的显示位置及大小</a:t>
            </a:r>
          </a:p>
          <a:p>
            <a:pPr marL="365760" indent="-256032" eaLnBrk="1" fontAlgn="auto" hangingPunct="1">
              <a:spcAft>
                <a:spcPts val="0"/>
              </a:spcAft>
              <a:buFont typeface="Wingdings 3"/>
              <a:buChar char=""/>
              <a:defRPr/>
            </a:pPr>
            <a:r>
              <a:rPr lang="en-US" altLang="zh-CN" dirty="0" err="1"/>
              <a:t>getContentPane</a:t>
            </a:r>
            <a:r>
              <a:rPr lang="en-US" altLang="zh-CN" dirty="0"/>
              <a:t>().add(</a:t>
            </a:r>
            <a:r>
              <a:rPr lang="en-US" altLang="zh-CN" dirty="0" err="1"/>
              <a:t>comboBox</a:t>
            </a:r>
            <a:r>
              <a:rPr lang="en-US" altLang="zh-CN" dirty="0"/>
              <a:t>); // </a:t>
            </a:r>
            <a:r>
              <a:rPr lang="zh-CN" altLang="en-US" dirty="0"/>
              <a:t>将选择框添加到窗体中</a:t>
            </a:r>
          </a:p>
        </p:txBody>
      </p:sp>
      <p:sp>
        <p:nvSpPr>
          <p:cNvPr id="6656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9049BDAD-09B1-459B-8C20-334EE76725A2}"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31</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endParaRPr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349500"/>
            <a:ext cx="3509962"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1" name="Rectangle 3"/>
          <p:cNvSpPr>
            <a:spLocks noGrp="1" noChangeArrowheads="1"/>
          </p:cNvSpPr>
          <p:nvPr>
            <p:ph idx="1"/>
          </p:nvPr>
        </p:nvSpPr>
        <p:spPr>
          <a:xfrm>
            <a:off x="684213" y="1773238"/>
            <a:ext cx="8131175" cy="4608512"/>
          </a:xfrm>
        </p:spPr>
        <p:txBody>
          <a:bodyPr/>
          <a:lstStyle/>
          <a:p>
            <a:pPr marL="0" indent="762000" eaLnBrk="1" hangingPunct="1">
              <a:buFont typeface="Wingdings" panose="05000000000000000000" pitchFamily="2" charset="2"/>
              <a:buNone/>
              <a:tabLst>
                <a:tab pos="952500" algn="l"/>
              </a:tabLst>
            </a:pPr>
            <a:r>
              <a:rPr lang="en-US" altLang="zh-CN" sz="2400" smtClean="0"/>
              <a:t>JTextField</a:t>
            </a:r>
            <a:r>
              <a:rPr lang="zh-CN" altLang="en-US" sz="2400" smtClean="0"/>
              <a:t>组件实现一个文本框，用来接受用户输入的单行文本信息。如果需要为文本框设置默认文本，可以通过构造函数</a:t>
            </a:r>
            <a:r>
              <a:rPr lang="en-US" altLang="zh-CN" sz="2400" smtClean="0"/>
              <a:t>JTextField(String text)</a:t>
            </a:r>
            <a:r>
              <a:rPr lang="zh-CN" altLang="en-US" sz="2400" smtClean="0"/>
              <a:t>创建文本框对象，例如：</a:t>
            </a:r>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r>
              <a:rPr lang="zh-CN" altLang="en-US" sz="2400" smtClean="0"/>
              <a:t>也可以通过方法</a:t>
            </a:r>
            <a:r>
              <a:rPr lang="en-US" altLang="zh-CN" sz="2400" smtClean="0"/>
              <a:t>setText(String t)</a:t>
            </a:r>
            <a:r>
              <a:rPr lang="zh-CN" altLang="en-US" sz="2400" smtClean="0"/>
              <a:t>为文本框设置文本信息，例如：</a:t>
            </a:r>
          </a:p>
        </p:txBody>
      </p:sp>
      <p:sp>
        <p:nvSpPr>
          <p:cNvPr id="816130" name="Rectangle 2"/>
          <p:cNvSpPr>
            <a:spLocks noGrp="1" noChangeArrowheads="1"/>
          </p:cNvSpPr>
          <p:nvPr>
            <p:ph type="title"/>
          </p:nvPr>
        </p:nvSpPr>
        <p:spPr/>
        <p:txBody>
          <a:bodyPr/>
          <a:lstStyle/>
          <a:p>
            <a:pPr eaLnBrk="1" fontAlgn="auto" hangingPunct="1">
              <a:spcAft>
                <a:spcPts val="0"/>
              </a:spcAft>
              <a:defRPr/>
            </a:pPr>
            <a:r>
              <a:rPr lang="en-US" altLang="zh-CN" dirty="0" err="1" smtClean="0"/>
              <a:t>JTextField</a:t>
            </a:r>
            <a:r>
              <a:rPr lang="zh-CN" altLang="en-US" dirty="0" smtClean="0"/>
              <a:t>（</a:t>
            </a:r>
            <a:r>
              <a:rPr lang="zh-CN" altLang="en-US" dirty="0"/>
              <a:t>文本框）组件</a:t>
            </a:r>
          </a:p>
        </p:txBody>
      </p:sp>
      <p:sp>
        <p:nvSpPr>
          <p:cNvPr id="74756" name="Rectangle 4"/>
          <p:cNvSpPr>
            <a:spLocks noChangeArrowheads="1"/>
          </p:cNvSpPr>
          <p:nvPr/>
        </p:nvSpPr>
        <p:spPr bwMode="auto">
          <a:xfrm>
            <a:off x="0" y="2462213"/>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74757" name="Rectangle 5"/>
          <p:cNvSpPr>
            <a:spLocks noChangeArrowheads="1"/>
          </p:cNvSpPr>
          <p:nvPr/>
        </p:nvSpPr>
        <p:spPr bwMode="auto">
          <a:xfrm>
            <a:off x="0" y="2490788"/>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74758" name="Rectangle 8"/>
          <p:cNvSpPr>
            <a:spLocks noChangeArrowheads="1"/>
          </p:cNvSpPr>
          <p:nvPr/>
        </p:nvSpPr>
        <p:spPr bwMode="auto">
          <a:xfrm>
            <a:off x="0" y="2690813"/>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16137" name="Rectangle 9"/>
          <p:cNvSpPr>
            <a:spLocks noChangeArrowheads="1"/>
          </p:cNvSpPr>
          <p:nvPr/>
        </p:nvSpPr>
        <p:spPr bwMode="auto">
          <a:xfrm>
            <a:off x="684213" y="4149725"/>
            <a:ext cx="8135937" cy="719138"/>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800">
                <a:latin typeface="Arial" panose="020B0604020202020204" pitchFamily="34" charset="0"/>
              </a:rPr>
              <a:t>JTextField textField= new JTextField ("</a:t>
            </a:r>
            <a:r>
              <a:rPr lang="zh-CN" altLang="en-US" sz="1800">
                <a:latin typeface="Arial" panose="020B0604020202020204" pitchFamily="34" charset="0"/>
              </a:rPr>
              <a:t>请输入姓名</a:t>
            </a:r>
            <a:r>
              <a:rPr lang="en-US" altLang="zh-CN" sz="1800">
                <a:latin typeface="Arial" panose="020B0604020202020204" pitchFamily="34" charset="0"/>
              </a:rPr>
              <a:t>");</a:t>
            </a:r>
          </a:p>
          <a:p>
            <a:pPr eaLnBrk="1" hangingPunct="1">
              <a:spcBef>
                <a:spcPct val="20000"/>
              </a:spcBef>
              <a:buClr>
                <a:schemeClr val="folHlink"/>
              </a:buClr>
              <a:buSzPct val="60000"/>
              <a:buFont typeface="Wingdings" panose="05000000000000000000" pitchFamily="2" charset="2"/>
              <a:buNone/>
            </a:pPr>
            <a:r>
              <a:rPr lang="en-US" altLang="zh-CN" sz="1800">
                <a:latin typeface="Arial" panose="020B0604020202020204" pitchFamily="34" charset="0"/>
              </a:rPr>
              <a:t>textField.setText("</a:t>
            </a:r>
            <a:r>
              <a:rPr lang="zh-CN" altLang="en-US" sz="1800">
                <a:latin typeface="Arial" panose="020B0604020202020204" pitchFamily="34" charset="0"/>
              </a:rPr>
              <a:t>请输入姓名</a:t>
            </a:r>
            <a:r>
              <a:rPr lang="en-US" altLang="zh-CN" sz="1800">
                <a:latin typeface="Arial" panose="020B0604020202020204" pitchFamily="34" charset="0"/>
              </a:rPr>
              <a:t>");</a:t>
            </a:r>
          </a:p>
        </p:txBody>
      </p:sp>
      <p:sp>
        <p:nvSpPr>
          <p:cNvPr id="816138" name="Rectangle 10"/>
          <p:cNvSpPr>
            <a:spLocks noChangeArrowheads="1"/>
          </p:cNvSpPr>
          <p:nvPr/>
        </p:nvSpPr>
        <p:spPr bwMode="auto">
          <a:xfrm>
            <a:off x="684213" y="2987675"/>
            <a:ext cx="8135937" cy="360363"/>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800">
                <a:latin typeface="Arial" panose="020B0604020202020204" pitchFamily="34" charset="0"/>
              </a:rPr>
              <a:t>JTextField textField= new JTextField ("</a:t>
            </a:r>
            <a:r>
              <a:rPr lang="zh-CN" altLang="en-US" sz="1800">
                <a:latin typeface="Arial" panose="020B0604020202020204" pitchFamily="34" charset="0"/>
              </a:rPr>
              <a:t>请输入姓名</a:t>
            </a:r>
            <a:r>
              <a:rPr lang="en-US" altLang="zh-CN" sz="1800">
                <a:latin typeface="Arial" panose="020B0604020202020204" pitchFamily="34" charset="0"/>
              </a:rPr>
              <a:t>");</a:t>
            </a:r>
          </a:p>
        </p:txBody>
      </p:sp>
      <p:sp>
        <p:nvSpPr>
          <p:cNvPr id="7476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0D521D49-6F0D-4FDD-9D8A-A14C4472EDE1}"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32</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a:xfrm>
            <a:off x="684213" y="1773238"/>
            <a:ext cx="8131175" cy="4608512"/>
          </a:xfrm>
        </p:spPr>
        <p:txBody>
          <a:bodyPr/>
          <a:lstStyle/>
          <a:p>
            <a:pPr marL="0" indent="762000" eaLnBrk="1" hangingPunct="1">
              <a:buFont typeface="Wingdings" panose="05000000000000000000" pitchFamily="2" charset="2"/>
              <a:buNone/>
              <a:tabLst>
                <a:tab pos="952500" algn="l"/>
              </a:tabLst>
            </a:pPr>
            <a:r>
              <a:rPr lang="zh-CN" altLang="en-US" sz="2400" smtClean="0"/>
              <a:t>在设置文本框时，可以通过</a:t>
            </a:r>
            <a:r>
              <a:rPr lang="en-US" altLang="zh-CN" sz="2000" smtClean="0"/>
              <a:t>setHorizontalAlignment(int alignment)</a:t>
            </a:r>
            <a:r>
              <a:rPr lang="zh-CN" altLang="en-US" sz="2400" smtClean="0"/>
              <a:t>方法设置文本框内容的水平对齐方式，该方法的入口参数可以从</a:t>
            </a:r>
            <a:r>
              <a:rPr lang="en-US" altLang="zh-CN" sz="2400" smtClean="0"/>
              <a:t>JTextField</a:t>
            </a:r>
            <a:r>
              <a:rPr lang="zh-CN" altLang="en-US" sz="2400" smtClean="0"/>
              <a:t>类中的静态常量中选择，具体信息如下表所示。</a:t>
            </a:r>
          </a:p>
        </p:txBody>
      </p:sp>
      <p:sp>
        <p:nvSpPr>
          <p:cNvPr id="1063938" name="Rectangle 2"/>
          <p:cNvSpPr>
            <a:spLocks noGrp="1" noChangeArrowheads="1"/>
          </p:cNvSpPr>
          <p:nvPr>
            <p:ph type="title"/>
          </p:nvPr>
        </p:nvSpPr>
        <p:spPr/>
        <p:txBody>
          <a:bodyPr/>
          <a:lstStyle/>
          <a:p>
            <a:pPr eaLnBrk="1" fontAlgn="auto" hangingPunct="1">
              <a:spcAft>
                <a:spcPts val="0"/>
              </a:spcAft>
              <a:defRPr/>
            </a:pPr>
            <a:r>
              <a:rPr lang="en-US" altLang="zh-CN" dirty="0" err="1" smtClean="0"/>
              <a:t>JTextField</a:t>
            </a:r>
            <a:r>
              <a:rPr lang="zh-CN" altLang="en-US" dirty="0" smtClean="0"/>
              <a:t>（</a:t>
            </a:r>
            <a:r>
              <a:rPr lang="zh-CN" altLang="en-US" dirty="0"/>
              <a:t>文本框）组件</a:t>
            </a:r>
          </a:p>
        </p:txBody>
      </p:sp>
      <p:sp>
        <p:nvSpPr>
          <p:cNvPr id="76804" name="Rectangle 4"/>
          <p:cNvSpPr>
            <a:spLocks noChangeArrowheads="1"/>
          </p:cNvSpPr>
          <p:nvPr/>
        </p:nvSpPr>
        <p:spPr bwMode="auto">
          <a:xfrm>
            <a:off x="0" y="2462213"/>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76805" name="Rectangle 6"/>
          <p:cNvSpPr>
            <a:spLocks noChangeArrowheads="1"/>
          </p:cNvSpPr>
          <p:nvPr/>
        </p:nvSpPr>
        <p:spPr bwMode="auto">
          <a:xfrm>
            <a:off x="0" y="2690813"/>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graphicFrame>
        <p:nvGraphicFramePr>
          <p:cNvPr id="1064022" name="Group 86"/>
          <p:cNvGraphicFramePr>
            <a:graphicFrameLocks noGrp="1"/>
          </p:cNvGraphicFramePr>
          <p:nvPr/>
        </p:nvGraphicFramePr>
        <p:xfrm>
          <a:off x="755650" y="3357563"/>
          <a:ext cx="7596188" cy="1463676"/>
        </p:xfrm>
        <a:graphic>
          <a:graphicData uri="http://schemas.openxmlformats.org/drawingml/2006/table">
            <a:tbl>
              <a:tblPr/>
              <a:tblGrid>
                <a:gridCol w="1731963">
                  <a:extLst>
                    <a:ext uri="{9D8B030D-6E8A-4147-A177-3AD203B41FA5}">
                      <a16:colId xmlns:a16="http://schemas.microsoft.com/office/drawing/2014/main" val="20000"/>
                    </a:ext>
                  </a:extLst>
                </a:gridCol>
                <a:gridCol w="1868487">
                  <a:extLst>
                    <a:ext uri="{9D8B030D-6E8A-4147-A177-3AD203B41FA5}">
                      <a16:colId xmlns:a16="http://schemas.microsoft.com/office/drawing/2014/main" val="20001"/>
                    </a:ext>
                  </a:extLst>
                </a:gridCol>
                <a:gridCol w="3995738">
                  <a:extLst>
                    <a:ext uri="{9D8B030D-6E8A-4147-A177-3AD203B41FA5}">
                      <a16:colId xmlns:a16="http://schemas.microsoft.com/office/drawing/2014/main" val="20002"/>
                    </a:ext>
                  </a:extLst>
                </a:gridCol>
              </a:tblGrid>
              <a:tr h="3659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静 态 常 量</a:t>
                      </a:r>
                    </a:p>
                  </a:txBody>
                  <a:tcPr marT="45740" marB="4574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常  量  值</a:t>
                      </a: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标签内容显示位置</a:t>
                      </a:r>
                    </a:p>
                  </a:txBody>
                  <a:tcPr marT="45740" marB="4574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LEFT</a:t>
                      </a:r>
                    </a:p>
                  </a:txBody>
                  <a:tcPr marT="45740" marB="4574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靠左侧显示</a:t>
                      </a:r>
                    </a:p>
                  </a:txBody>
                  <a:tcPr marT="45740" marB="4574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CENTER</a:t>
                      </a:r>
                    </a:p>
                  </a:txBody>
                  <a:tcPr marT="45740" marB="4574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a:t>
                      </a: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居中显示</a:t>
                      </a:r>
                    </a:p>
                  </a:txBody>
                  <a:tcPr marT="45740" marB="4574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RIGHT</a:t>
                      </a:r>
                    </a:p>
                  </a:txBody>
                  <a:tcPr marT="45740" marB="4574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4</a:t>
                      </a: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靠右侧显示</a:t>
                      </a:r>
                    </a:p>
                  </a:txBody>
                  <a:tcPr marT="45740" marB="4574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682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8FB64463-A8D3-48BF-9B11-2B113DB61BA3}"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33</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684213" y="1773238"/>
            <a:ext cx="8131175" cy="4608512"/>
          </a:xfrm>
        </p:spPr>
        <p:txBody>
          <a:bodyPr/>
          <a:lstStyle/>
          <a:p>
            <a:pPr marL="0" indent="762000" eaLnBrk="1" hangingPunct="1">
              <a:buFont typeface="Wingdings" panose="05000000000000000000" pitchFamily="2" charset="2"/>
              <a:buNone/>
              <a:tabLst>
                <a:tab pos="952500" algn="l"/>
              </a:tabLst>
            </a:pPr>
            <a:r>
              <a:rPr lang="en-US" altLang="zh-CN" sz="2400" smtClean="0"/>
              <a:t>JTextField</a:t>
            </a:r>
            <a:r>
              <a:rPr lang="zh-CN" altLang="en-US" sz="2400" smtClean="0"/>
              <a:t>类提供的常用方法如下表所示。</a:t>
            </a:r>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p:txBody>
      </p:sp>
      <p:sp>
        <p:nvSpPr>
          <p:cNvPr id="818178" name="Rectangle 2"/>
          <p:cNvSpPr>
            <a:spLocks noGrp="1" noChangeArrowheads="1"/>
          </p:cNvSpPr>
          <p:nvPr>
            <p:ph type="title"/>
          </p:nvPr>
        </p:nvSpPr>
        <p:spPr/>
        <p:txBody>
          <a:bodyPr/>
          <a:lstStyle/>
          <a:p>
            <a:pPr eaLnBrk="1" fontAlgn="auto" hangingPunct="1">
              <a:spcAft>
                <a:spcPts val="0"/>
              </a:spcAft>
              <a:defRPr/>
            </a:pPr>
            <a:r>
              <a:rPr lang="en-US" altLang="zh-CN" dirty="0" err="1" smtClean="0"/>
              <a:t>JTextField</a:t>
            </a:r>
            <a:r>
              <a:rPr lang="zh-CN" altLang="en-US" dirty="0" smtClean="0"/>
              <a:t>（</a:t>
            </a:r>
            <a:r>
              <a:rPr lang="zh-CN" altLang="en-US" dirty="0"/>
              <a:t>文本框）组件</a:t>
            </a:r>
          </a:p>
        </p:txBody>
      </p:sp>
      <p:sp>
        <p:nvSpPr>
          <p:cNvPr id="78852" name="Rectangle 5"/>
          <p:cNvSpPr>
            <a:spLocks noChangeArrowheads="1"/>
          </p:cNvSpPr>
          <p:nvPr/>
        </p:nvSpPr>
        <p:spPr bwMode="auto">
          <a:xfrm>
            <a:off x="0" y="2490788"/>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78853" name="Rectangle 6"/>
          <p:cNvSpPr>
            <a:spLocks noChangeArrowheads="1"/>
          </p:cNvSpPr>
          <p:nvPr/>
        </p:nvSpPr>
        <p:spPr bwMode="auto">
          <a:xfrm>
            <a:off x="0" y="2690813"/>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7885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graphicFrame>
        <p:nvGraphicFramePr>
          <p:cNvPr id="818282" name="Group 106"/>
          <p:cNvGraphicFramePr>
            <a:graphicFrameLocks noGrp="1"/>
          </p:cNvGraphicFramePr>
          <p:nvPr/>
        </p:nvGraphicFramePr>
        <p:xfrm>
          <a:off x="684213" y="2349500"/>
          <a:ext cx="7991475" cy="2590800"/>
        </p:xfrm>
        <a:graphic>
          <a:graphicData uri="http://schemas.openxmlformats.org/drawingml/2006/table">
            <a:tbl>
              <a:tblPr/>
              <a:tblGrid>
                <a:gridCol w="3959225">
                  <a:extLst>
                    <a:ext uri="{9D8B030D-6E8A-4147-A177-3AD203B41FA5}">
                      <a16:colId xmlns:a16="http://schemas.microsoft.com/office/drawing/2014/main" val="20000"/>
                    </a:ext>
                  </a:extLst>
                </a:gridCol>
                <a:gridCol w="4032250">
                  <a:extLst>
                    <a:ext uri="{9D8B030D-6E8A-4147-A177-3AD203B41FA5}">
                      <a16:colId xmlns:a16="http://schemas.microsoft.com/office/drawing/2014/main" val="20001"/>
                    </a:ext>
                  </a:extLst>
                </a:gridCol>
              </a:tblGrid>
              <a:tr h="214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方    法</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功    能</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getPreferredSize()</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获得文本框的首选大小，返回值为</a:t>
                      </a:r>
                      <a:r>
                        <a:rPr kumimoji="0" lang="en-US" altLang="zh-CN"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Dimensions</a:t>
                      </a:r>
                      <a:r>
                        <a:rPr kumimoji="0" lang="zh-CN" altLang="en-US"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类型的对象</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scrollRectToVisible(Rectangle r)</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向左或向右滚动文本框中的内容</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setColumns(int columns)</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设置文本框最多可显示内容的列数</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setFont(Font f)</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设置文本框的字体</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setScrollOffset(int scrollOffset)</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设置文本框的滚动偏移量（以像素为单位）</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setHorizontalAlignment(int alignment)</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设置文本框内容的水平对齐方式</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888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1933BFAC-4CBA-46E9-9051-85BACB916E41}"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950" y="1481138"/>
            <a:ext cx="8578850" cy="4525962"/>
          </a:xfrm>
        </p:spPr>
        <p:txBody>
          <a:bodyPr>
            <a:normAutofit fontScale="77500" lnSpcReduction="20000"/>
          </a:bodyPr>
          <a:lstStyle/>
          <a:p>
            <a:pPr marL="365760" indent="-256032" eaLnBrk="1" fontAlgn="auto" hangingPunct="1">
              <a:spcAft>
                <a:spcPts val="0"/>
              </a:spcAft>
              <a:buFont typeface="Wingdings 3"/>
              <a:buChar char=""/>
              <a:defRPr/>
            </a:pPr>
            <a:r>
              <a:rPr lang="en-US" altLang="zh-CN" b="1" dirty="0"/>
              <a:t>final </a:t>
            </a:r>
            <a:r>
              <a:rPr lang="en-US" altLang="zh-CN" b="1" dirty="0" err="1"/>
              <a:t>JLabel</a:t>
            </a:r>
            <a:r>
              <a:rPr lang="en-US" altLang="zh-CN" b="1" dirty="0"/>
              <a:t> label = new </a:t>
            </a:r>
            <a:r>
              <a:rPr lang="en-US" altLang="zh-CN" b="1" dirty="0" err="1"/>
              <a:t>JLabel</a:t>
            </a:r>
            <a:r>
              <a:rPr lang="en-US" altLang="zh-CN" b="1" dirty="0"/>
              <a:t>(); // </a:t>
            </a:r>
            <a:r>
              <a:rPr lang="zh-CN" altLang="en-US" b="1" dirty="0"/>
              <a:t>创建标签对象</a:t>
            </a:r>
          </a:p>
          <a:p>
            <a:pPr marL="365760" indent="-256032" eaLnBrk="1" fontAlgn="auto" hangingPunct="1">
              <a:spcAft>
                <a:spcPts val="0"/>
              </a:spcAft>
              <a:buFont typeface="Wingdings 3"/>
              <a:buChar char=""/>
              <a:defRPr/>
            </a:pPr>
            <a:r>
              <a:rPr lang="en-US" altLang="zh-CN" dirty="0" err="1"/>
              <a:t>label.setText</a:t>
            </a:r>
            <a:r>
              <a:rPr lang="en-US" altLang="zh-CN" dirty="0"/>
              <a:t>("</a:t>
            </a:r>
            <a:r>
              <a:rPr lang="zh-CN" altLang="en-US" dirty="0"/>
              <a:t>姓名：</a:t>
            </a:r>
            <a:r>
              <a:rPr lang="en-US" altLang="zh-CN" dirty="0"/>
              <a:t>"); // </a:t>
            </a:r>
            <a:r>
              <a:rPr lang="zh-CN" altLang="en-US" dirty="0"/>
              <a:t>设置标签文本</a:t>
            </a:r>
          </a:p>
          <a:p>
            <a:pPr marL="365760" indent="-256032" eaLnBrk="1" fontAlgn="auto" hangingPunct="1">
              <a:spcAft>
                <a:spcPts val="0"/>
              </a:spcAft>
              <a:buFont typeface="Wingdings 3"/>
              <a:buChar char=""/>
              <a:defRPr/>
            </a:pPr>
            <a:r>
              <a:rPr lang="en-US" altLang="zh-CN" dirty="0" err="1"/>
              <a:t>label.</a:t>
            </a:r>
            <a:r>
              <a:rPr lang="en-US" altLang="zh-CN" u="sng" dirty="0" err="1"/>
              <a:t>setBounds</a:t>
            </a:r>
            <a:r>
              <a:rPr lang="en-US" altLang="zh-CN" u="sng" dirty="0"/>
              <a:t>(10, 10, 46, 15); // </a:t>
            </a:r>
            <a:r>
              <a:rPr lang="zh-CN" altLang="en-US" u="sng" dirty="0"/>
              <a:t>设置标签的显示位置及大小</a:t>
            </a:r>
          </a:p>
          <a:p>
            <a:pPr marL="365760" indent="-256032" eaLnBrk="1" fontAlgn="auto" hangingPunct="1">
              <a:spcAft>
                <a:spcPts val="0"/>
              </a:spcAft>
              <a:buFont typeface="Wingdings 3"/>
              <a:buChar char=""/>
              <a:defRPr/>
            </a:pPr>
            <a:r>
              <a:rPr lang="en-US" altLang="zh-CN" dirty="0" err="1"/>
              <a:t>getContentPane</a:t>
            </a:r>
            <a:r>
              <a:rPr lang="en-US" altLang="zh-CN" dirty="0"/>
              <a:t>().add(label); // </a:t>
            </a:r>
            <a:r>
              <a:rPr lang="zh-CN" altLang="en-US" dirty="0"/>
              <a:t>将标签添加到窗体中</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dirty="0" err="1"/>
              <a:t>JTextField</a:t>
            </a:r>
            <a:r>
              <a:rPr lang="en-US" altLang="zh-CN" dirty="0"/>
              <a:t> </a:t>
            </a:r>
            <a:r>
              <a:rPr lang="en-US" altLang="zh-CN" dirty="0" err="1"/>
              <a:t>textField</a:t>
            </a:r>
            <a:r>
              <a:rPr lang="en-US" altLang="zh-CN" dirty="0"/>
              <a:t> = </a:t>
            </a:r>
            <a:r>
              <a:rPr lang="en-US" altLang="zh-CN" b="1" dirty="0"/>
              <a:t>new </a:t>
            </a:r>
            <a:r>
              <a:rPr lang="en-US" altLang="zh-CN" b="1" dirty="0" err="1"/>
              <a:t>JTextField</a:t>
            </a:r>
            <a:r>
              <a:rPr lang="en-US" altLang="zh-CN" b="1" dirty="0"/>
              <a:t>(); // </a:t>
            </a:r>
            <a:r>
              <a:rPr lang="zh-CN" altLang="en-US" b="1" dirty="0"/>
              <a:t>创建文本框对象</a:t>
            </a:r>
          </a:p>
          <a:p>
            <a:pPr marL="365760" indent="-256032" eaLnBrk="1" fontAlgn="auto" hangingPunct="1">
              <a:spcAft>
                <a:spcPts val="0"/>
              </a:spcAft>
              <a:buFont typeface="Wingdings 3"/>
              <a:buChar char=""/>
              <a:defRPr/>
            </a:pPr>
            <a:r>
              <a:rPr lang="en-US" altLang="zh-CN" dirty="0" err="1"/>
              <a:t>textField.setHorizontalAlignment</a:t>
            </a:r>
            <a:r>
              <a:rPr lang="en-US" altLang="zh-CN" dirty="0"/>
              <a:t>(</a:t>
            </a:r>
            <a:r>
              <a:rPr lang="en-US" altLang="zh-CN" dirty="0" err="1"/>
              <a:t>JTextField.</a:t>
            </a:r>
            <a:r>
              <a:rPr lang="en-US" altLang="zh-CN" i="1" dirty="0" err="1"/>
              <a:t>CENTER</a:t>
            </a:r>
            <a:r>
              <a:rPr lang="en-US" altLang="zh-CN" i="1" dirty="0"/>
              <a:t>); // </a:t>
            </a:r>
            <a:r>
              <a:rPr lang="zh-CN" altLang="en-US" i="1" dirty="0"/>
              <a:t>设置文本框内容的水平对齐方式</a:t>
            </a:r>
          </a:p>
          <a:p>
            <a:pPr marL="365760" indent="-256032" eaLnBrk="1" fontAlgn="auto" hangingPunct="1">
              <a:spcAft>
                <a:spcPts val="0"/>
              </a:spcAft>
              <a:buFont typeface="Wingdings 3"/>
              <a:buChar char=""/>
              <a:defRPr/>
            </a:pPr>
            <a:r>
              <a:rPr lang="en-US" altLang="zh-CN" dirty="0" err="1"/>
              <a:t>textField.setFont</a:t>
            </a:r>
            <a:r>
              <a:rPr lang="en-US" altLang="zh-CN" dirty="0"/>
              <a:t>(</a:t>
            </a:r>
            <a:r>
              <a:rPr lang="en-US" altLang="zh-CN" b="1" dirty="0"/>
              <a:t>new Font("", </a:t>
            </a:r>
            <a:r>
              <a:rPr lang="en-US" altLang="zh-CN" b="1" dirty="0" err="1"/>
              <a:t>Font.</a:t>
            </a:r>
            <a:r>
              <a:rPr lang="en-US" altLang="zh-CN" b="1" i="1" dirty="0" err="1"/>
              <a:t>BOLD</a:t>
            </a:r>
            <a:r>
              <a:rPr lang="en-US" altLang="zh-CN" b="1" i="1" dirty="0"/>
              <a:t>, 12)); // </a:t>
            </a:r>
            <a:r>
              <a:rPr lang="zh-CN" altLang="en-US" b="1" i="1" dirty="0"/>
              <a:t>设置文本框内容的字体样式</a:t>
            </a:r>
          </a:p>
          <a:p>
            <a:pPr marL="365760" indent="-256032" eaLnBrk="1" fontAlgn="auto" hangingPunct="1">
              <a:spcAft>
                <a:spcPts val="0"/>
              </a:spcAft>
              <a:buFont typeface="Wingdings 3"/>
              <a:buChar char=""/>
              <a:defRPr/>
            </a:pPr>
            <a:r>
              <a:rPr lang="en-US" altLang="zh-CN" dirty="0" err="1"/>
              <a:t>textField.setBounds</a:t>
            </a:r>
            <a:r>
              <a:rPr lang="en-US" altLang="zh-CN" dirty="0"/>
              <a:t>(62, 7, 120, 21); // </a:t>
            </a:r>
            <a:r>
              <a:rPr lang="zh-CN" altLang="en-US" dirty="0"/>
              <a:t>设置文本框的显示位置及大小</a:t>
            </a:r>
          </a:p>
          <a:p>
            <a:pPr marL="365760" indent="-256032" eaLnBrk="1" fontAlgn="auto" hangingPunct="1">
              <a:spcAft>
                <a:spcPts val="0"/>
              </a:spcAft>
              <a:buFont typeface="Wingdings 3"/>
              <a:buChar char=""/>
              <a:defRPr/>
            </a:pPr>
            <a:r>
              <a:rPr lang="en-US" altLang="zh-CN" dirty="0" err="1"/>
              <a:t>getContentPane</a:t>
            </a:r>
            <a:r>
              <a:rPr lang="en-US" altLang="zh-CN" dirty="0"/>
              <a:t>().add(</a:t>
            </a:r>
            <a:r>
              <a:rPr lang="en-US" altLang="zh-CN" dirty="0" err="1"/>
              <a:t>textField</a:t>
            </a:r>
            <a:r>
              <a:rPr lang="en-US" altLang="zh-CN" dirty="0"/>
              <a:t>); // </a:t>
            </a:r>
            <a:r>
              <a:rPr lang="zh-CN" altLang="en-US" dirty="0"/>
              <a:t>将文本框添加到窗体中</a:t>
            </a:r>
          </a:p>
        </p:txBody>
      </p:sp>
      <p:sp>
        <p:nvSpPr>
          <p:cNvPr id="8089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B0512FC8-8754-4D5F-8F7C-9145403E965E}"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35</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349500"/>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idx="1"/>
          </p:nvPr>
        </p:nvSpPr>
        <p:spPr>
          <a:xfrm>
            <a:off x="684213" y="1844675"/>
            <a:ext cx="8131175" cy="4537075"/>
          </a:xfrm>
        </p:spPr>
        <p:txBody>
          <a:bodyPr/>
          <a:lstStyle/>
          <a:p>
            <a:pPr marL="0" indent="762000" eaLnBrk="1" hangingPunct="1">
              <a:buFont typeface="Wingdings" panose="05000000000000000000" pitchFamily="2" charset="2"/>
              <a:buNone/>
              <a:tabLst>
                <a:tab pos="952500" algn="l"/>
              </a:tabLst>
            </a:pPr>
            <a:r>
              <a:rPr lang="en-US" altLang="zh-CN" sz="2400" smtClean="0"/>
              <a:t>JPasswordField</a:t>
            </a:r>
            <a:r>
              <a:rPr lang="zh-CN" altLang="en-US" sz="2400" smtClean="0"/>
              <a:t>组件实现一个密码框，用来接受用户输入的单行文本信息，在密码框中并不显示用户输入的真实信息，而是通过显示一个指定的回显字符作为占位符。</a:t>
            </a:r>
          </a:p>
          <a:p>
            <a:pPr marL="0" indent="762000" eaLnBrk="1" hangingPunct="1">
              <a:buFont typeface="Wingdings" panose="05000000000000000000" pitchFamily="2" charset="2"/>
              <a:buNone/>
              <a:tabLst>
                <a:tab pos="952500" algn="l"/>
              </a:tabLst>
            </a:pPr>
            <a:r>
              <a:rPr lang="zh-CN" altLang="en-US" sz="2400" smtClean="0"/>
              <a:t>新创建密码框的默认回显字符为“*”，可以通过</a:t>
            </a:r>
            <a:r>
              <a:rPr lang="en-US" altLang="zh-CN" sz="2400" smtClean="0"/>
              <a:t>setEchoChar(char c)</a:t>
            </a:r>
            <a:r>
              <a:rPr lang="zh-CN" altLang="en-US" sz="2400" smtClean="0"/>
              <a:t>方法修改回显字符，例如将回显字符修改为“</a:t>
            </a:r>
            <a:r>
              <a:rPr lang="en-US" altLang="zh-CN" sz="2400" smtClean="0"/>
              <a:t>#” </a:t>
            </a:r>
            <a:r>
              <a:rPr lang="zh-CN" altLang="en-US" sz="2400" smtClean="0"/>
              <a:t>。这两中效果如下图所示：</a:t>
            </a:r>
          </a:p>
        </p:txBody>
      </p:sp>
      <p:sp>
        <p:nvSpPr>
          <p:cNvPr id="820226" name="Rectangle 2"/>
          <p:cNvSpPr>
            <a:spLocks noGrp="1" noChangeArrowheads="1"/>
          </p:cNvSpPr>
          <p:nvPr>
            <p:ph type="title"/>
          </p:nvPr>
        </p:nvSpPr>
        <p:spPr/>
        <p:txBody>
          <a:bodyPr/>
          <a:lstStyle/>
          <a:p>
            <a:pPr eaLnBrk="1" fontAlgn="auto" hangingPunct="1">
              <a:spcAft>
                <a:spcPts val="0"/>
              </a:spcAft>
              <a:defRPr/>
            </a:pPr>
            <a:r>
              <a:rPr lang="en-US" altLang="zh-CN" dirty="0" err="1" smtClean="0"/>
              <a:t>JPasswordField</a:t>
            </a:r>
            <a:r>
              <a:rPr lang="zh-CN" altLang="en-US" dirty="0" smtClean="0"/>
              <a:t>（</a:t>
            </a:r>
            <a:r>
              <a:rPr lang="zh-CN" altLang="en-US" dirty="0"/>
              <a:t>密码框）组件</a:t>
            </a:r>
          </a:p>
        </p:txBody>
      </p:sp>
      <p:sp>
        <p:nvSpPr>
          <p:cNvPr id="81924" name="Rectangle 4"/>
          <p:cNvSpPr>
            <a:spLocks noChangeArrowheads="1"/>
          </p:cNvSpPr>
          <p:nvPr/>
        </p:nvSpPr>
        <p:spPr bwMode="auto">
          <a:xfrm>
            <a:off x="0" y="2490788"/>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1925" name="Rectangle 5"/>
          <p:cNvSpPr>
            <a:spLocks noChangeArrowheads="1"/>
          </p:cNvSpPr>
          <p:nvPr/>
        </p:nvSpPr>
        <p:spPr bwMode="auto">
          <a:xfrm>
            <a:off x="0" y="2690813"/>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192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192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pic>
        <p:nvPicPr>
          <p:cNvPr id="820232" name="Picture 8" descr="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652963"/>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9"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pic>
        <p:nvPicPr>
          <p:cNvPr id="820234" name="Picture 10" descr="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4724400"/>
            <a:ext cx="18716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B4D418DE-C32F-4044-9A85-8B8E0B39EA7F}"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36</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820234"/>
                                        </p:tgtEl>
                                        <p:attrNameLst>
                                          <p:attrName>style.visibility</p:attrName>
                                        </p:attrNameLst>
                                      </p:cBhvr>
                                      <p:to>
                                        <p:strVal val="visible"/>
                                      </p:to>
                                    </p:set>
                                    <p:animEffect transition="in" filter="wipe(down)">
                                      <p:cBhvr>
                                        <p:cTn id="7" dur="145">
                                          <p:stCondLst>
                                            <p:cond delay="0"/>
                                          </p:stCondLst>
                                        </p:cTn>
                                        <p:tgtEl>
                                          <p:spTgt spid="820234"/>
                                        </p:tgtEl>
                                      </p:cBhvr>
                                    </p:animEffect>
                                    <p:anim calcmode="lin" valueType="num">
                                      <p:cBhvr>
                                        <p:cTn id="8" dur="456" tmFilter="0,0; 0.14,0.36; 0.43,0.73; 0.71,0.91; 1.0,1.0">
                                          <p:stCondLst>
                                            <p:cond delay="0"/>
                                          </p:stCondLst>
                                        </p:cTn>
                                        <p:tgtEl>
                                          <p:spTgt spid="820234"/>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820234"/>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820234"/>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820234"/>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820234"/>
                                        </p:tgtEl>
                                        <p:attrNameLst>
                                          <p:attrName>ppt_y</p:attrName>
                                        </p:attrNameLst>
                                      </p:cBhvr>
                                      <p:tavLst>
                                        <p:tav tm="0" fmla="#ppt_y-sin(pi*$)/81">
                                          <p:val>
                                            <p:fltVal val="0"/>
                                          </p:val>
                                        </p:tav>
                                        <p:tav tm="100000">
                                          <p:val>
                                            <p:fltVal val="1"/>
                                          </p:val>
                                        </p:tav>
                                      </p:tavLst>
                                    </p:anim>
                                    <p:animScale>
                                      <p:cBhvr>
                                        <p:cTn id="13" dur="7">
                                          <p:stCondLst>
                                            <p:cond delay="162"/>
                                          </p:stCondLst>
                                        </p:cTn>
                                        <p:tgtEl>
                                          <p:spTgt spid="820234"/>
                                        </p:tgtEl>
                                      </p:cBhvr>
                                      <p:to x="100000" y="60000"/>
                                    </p:animScale>
                                    <p:animScale>
                                      <p:cBhvr>
                                        <p:cTn id="14" dur="41" decel="50000">
                                          <p:stCondLst>
                                            <p:cond delay="169"/>
                                          </p:stCondLst>
                                        </p:cTn>
                                        <p:tgtEl>
                                          <p:spTgt spid="820234"/>
                                        </p:tgtEl>
                                      </p:cBhvr>
                                      <p:to x="100000" y="100000"/>
                                    </p:animScale>
                                    <p:animScale>
                                      <p:cBhvr>
                                        <p:cTn id="15" dur="7">
                                          <p:stCondLst>
                                            <p:cond delay="328"/>
                                          </p:stCondLst>
                                        </p:cTn>
                                        <p:tgtEl>
                                          <p:spTgt spid="820234"/>
                                        </p:tgtEl>
                                      </p:cBhvr>
                                      <p:to x="100000" y="80000"/>
                                    </p:animScale>
                                    <p:animScale>
                                      <p:cBhvr>
                                        <p:cTn id="16" dur="41" decel="50000">
                                          <p:stCondLst>
                                            <p:cond delay="335"/>
                                          </p:stCondLst>
                                        </p:cTn>
                                        <p:tgtEl>
                                          <p:spTgt spid="820234"/>
                                        </p:tgtEl>
                                      </p:cBhvr>
                                      <p:to x="100000" y="100000"/>
                                    </p:animScale>
                                    <p:animScale>
                                      <p:cBhvr>
                                        <p:cTn id="17" dur="7">
                                          <p:stCondLst>
                                            <p:cond delay="410"/>
                                          </p:stCondLst>
                                        </p:cTn>
                                        <p:tgtEl>
                                          <p:spTgt spid="820234"/>
                                        </p:tgtEl>
                                      </p:cBhvr>
                                      <p:to x="100000" y="90000"/>
                                    </p:animScale>
                                    <p:animScale>
                                      <p:cBhvr>
                                        <p:cTn id="18" dur="41" decel="50000">
                                          <p:stCondLst>
                                            <p:cond delay="417"/>
                                          </p:stCondLst>
                                        </p:cTn>
                                        <p:tgtEl>
                                          <p:spTgt spid="820234"/>
                                        </p:tgtEl>
                                      </p:cBhvr>
                                      <p:to x="100000" y="100000"/>
                                    </p:animScale>
                                    <p:animScale>
                                      <p:cBhvr>
                                        <p:cTn id="19" dur="7">
                                          <p:stCondLst>
                                            <p:cond delay="452"/>
                                          </p:stCondLst>
                                        </p:cTn>
                                        <p:tgtEl>
                                          <p:spTgt spid="820234"/>
                                        </p:tgtEl>
                                      </p:cBhvr>
                                      <p:to x="100000" y="95000"/>
                                    </p:animScale>
                                    <p:animScale>
                                      <p:cBhvr>
                                        <p:cTn id="20" dur="41" decel="50000">
                                          <p:stCondLst>
                                            <p:cond delay="458"/>
                                          </p:stCondLst>
                                        </p:cTn>
                                        <p:tgtEl>
                                          <p:spTgt spid="8202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a:xfrm>
            <a:off x="684213" y="1844675"/>
            <a:ext cx="8131175" cy="4537075"/>
          </a:xfrm>
        </p:spPr>
        <p:txBody>
          <a:bodyPr/>
          <a:lstStyle/>
          <a:p>
            <a:pPr marL="0" indent="762000" eaLnBrk="1" hangingPunct="1">
              <a:buFont typeface="Wingdings" panose="05000000000000000000" pitchFamily="2" charset="2"/>
              <a:buNone/>
              <a:tabLst>
                <a:tab pos="952500" algn="l"/>
              </a:tabLst>
            </a:pPr>
            <a:r>
              <a:rPr lang="en-US" altLang="zh-CN" sz="2400" smtClean="0"/>
              <a:t>JPasswordField</a:t>
            </a:r>
            <a:r>
              <a:rPr lang="zh-CN" altLang="en-US" sz="2400" smtClean="0"/>
              <a:t>类提供的常用方法如下表所示。</a:t>
            </a:r>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p:txBody>
      </p:sp>
      <p:sp>
        <p:nvSpPr>
          <p:cNvPr id="1065986" name="Rectangle 2"/>
          <p:cNvSpPr>
            <a:spLocks noGrp="1" noChangeArrowheads="1"/>
          </p:cNvSpPr>
          <p:nvPr>
            <p:ph type="title"/>
          </p:nvPr>
        </p:nvSpPr>
        <p:spPr/>
        <p:txBody>
          <a:bodyPr/>
          <a:lstStyle/>
          <a:p>
            <a:pPr eaLnBrk="1" fontAlgn="auto" hangingPunct="1">
              <a:spcAft>
                <a:spcPts val="0"/>
              </a:spcAft>
              <a:defRPr/>
            </a:pPr>
            <a:r>
              <a:rPr lang="en-US" altLang="zh-CN" dirty="0" err="1" smtClean="0"/>
              <a:t>JPasswordField</a:t>
            </a:r>
            <a:r>
              <a:rPr lang="zh-CN" altLang="en-US" dirty="0" smtClean="0"/>
              <a:t>（</a:t>
            </a:r>
            <a:r>
              <a:rPr lang="zh-CN" altLang="en-US" dirty="0"/>
              <a:t>密码框）组件</a:t>
            </a:r>
          </a:p>
        </p:txBody>
      </p:sp>
      <p:sp>
        <p:nvSpPr>
          <p:cNvPr id="83972" name="Rectangle 4"/>
          <p:cNvSpPr>
            <a:spLocks noChangeArrowheads="1"/>
          </p:cNvSpPr>
          <p:nvPr/>
        </p:nvSpPr>
        <p:spPr bwMode="auto">
          <a:xfrm>
            <a:off x="0" y="2490788"/>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3973" name="Rectangle 5"/>
          <p:cNvSpPr>
            <a:spLocks noChangeArrowheads="1"/>
          </p:cNvSpPr>
          <p:nvPr/>
        </p:nvSpPr>
        <p:spPr bwMode="auto">
          <a:xfrm>
            <a:off x="0" y="2690813"/>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397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39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3976"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graphicFrame>
        <p:nvGraphicFramePr>
          <p:cNvPr id="1066061" name="Group 77"/>
          <p:cNvGraphicFramePr>
            <a:graphicFrameLocks noGrp="1"/>
          </p:cNvGraphicFramePr>
          <p:nvPr/>
        </p:nvGraphicFramePr>
        <p:xfrm>
          <a:off x="755650" y="2420938"/>
          <a:ext cx="7667625" cy="2103436"/>
        </p:xfrm>
        <a:graphic>
          <a:graphicData uri="http://schemas.openxmlformats.org/drawingml/2006/table">
            <a:tbl>
              <a:tblPr/>
              <a:tblGrid>
                <a:gridCol w="2303463">
                  <a:extLst>
                    <a:ext uri="{9D8B030D-6E8A-4147-A177-3AD203B41FA5}">
                      <a16:colId xmlns:a16="http://schemas.microsoft.com/office/drawing/2014/main" val="20000"/>
                    </a:ext>
                  </a:extLst>
                </a:gridCol>
                <a:gridCol w="5364162">
                  <a:extLst>
                    <a:ext uri="{9D8B030D-6E8A-4147-A177-3AD203B41FA5}">
                      <a16:colId xmlns:a16="http://schemas.microsoft.com/office/drawing/2014/main" val="20001"/>
                    </a:ext>
                  </a:extLst>
                </a:gridCol>
              </a:tblGrid>
              <a:tr h="3658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方    法</a:t>
                      </a: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功    能</a:t>
                      </a: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setEchoChar(char c)</a:t>
                      </a: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设置回显字符为指定字符</a:t>
                      </a: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getEchoChar()</a:t>
                      </a: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获得回显字符，返回值为</a:t>
                      </a: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char</a:t>
                      </a: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型</a:t>
                      </a: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echoCharIsSet()</a:t>
                      </a: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查看是否已经设置了回显字符，如果设置了则返回</a:t>
                      </a: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true</a:t>
                      </a: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，否则返回</a:t>
                      </a: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false</a:t>
                      </a: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getPassword()</a:t>
                      </a:r>
                    </a:p>
                  </a:txBody>
                  <a:tcPr marT="45727" marB="45727"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获得用户输入的文本信息，返回值为</a:t>
                      </a: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char</a:t>
                      </a: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型数组</a:t>
                      </a:r>
                    </a:p>
                  </a:txBody>
                  <a:tcPr marT="45727" marB="45727"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3997"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92A9193F-A63B-40A2-BEC5-02CEF1672C88}"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37</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a:xfrm>
            <a:off x="611188" y="1412875"/>
            <a:ext cx="8131175" cy="5329238"/>
          </a:xfrm>
        </p:spPr>
        <p:txBody>
          <a:bodyPr/>
          <a:lstStyle/>
          <a:p>
            <a:pPr marL="0" indent="762000" eaLnBrk="1" hangingPunct="1">
              <a:buFont typeface="Wingdings" panose="05000000000000000000" pitchFamily="2" charset="2"/>
              <a:buNone/>
              <a:tabLst>
                <a:tab pos="952500" algn="l"/>
              </a:tabLst>
            </a:pPr>
            <a:r>
              <a:rPr lang="en-US" altLang="zh-CN" sz="2000" smtClean="0"/>
              <a:t>JTextArea</a:t>
            </a:r>
            <a:r>
              <a:rPr lang="zh-CN" altLang="en-US" sz="2000" smtClean="0"/>
              <a:t>组件实现一个文本域，文本域可以接受用户输入的多行文本。在创建文本域时，可以通过</a:t>
            </a:r>
            <a:r>
              <a:rPr lang="en-US" altLang="zh-CN" sz="2000" smtClean="0"/>
              <a:t>setLineWrap(boolean wrap)</a:t>
            </a:r>
            <a:r>
              <a:rPr lang="zh-CN" altLang="en-US" sz="2000" smtClean="0"/>
              <a:t>方法设置文本是否自动换行，默认为</a:t>
            </a:r>
            <a:r>
              <a:rPr lang="en-US" altLang="zh-CN" sz="2000" smtClean="0"/>
              <a:t>false</a:t>
            </a:r>
            <a:r>
              <a:rPr lang="zh-CN" altLang="en-US" sz="2000" smtClean="0"/>
              <a:t>，即不自动换行，如果改为自动换行，需要设置</a:t>
            </a:r>
            <a:r>
              <a:rPr lang="en-US" altLang="zh-CN" sz="2000" smtClean="0"/>
              <a:t>wrap</a:t>
            </a:r>
            <a:r>
              <a:rPr lang="zh-CN" altLang="en-US" sz="2000" smtClean="0"/>
              <a:t>参数为</a:t>
            </a:r>
            <a:r>
              <a:rPr lang="en-US" altLang="zh-CN" sz="2000" smtClean="0"/>
              <a:t>true</a:t>
            </a:r>
            <a:r>
              <a:rPr lang="zh-CN" altLang="en-US" sz="2000" smtClean="0"/>
              <a:t>。</a:t>
            </a:r>
            <a:r>
              <a:rPr lang="en-US" altLang="zh-CN" sz="2000" smtClean="0"/>
              <a:t>JTextArea</a:t>
            </a:r>
            <a:r>
              <a:rPr lang="zh-CN" altLang="en-US" sz="2000" smtClean="0"/>
              <a:t>类的常用方法如下表所示</a:t>
            </a:r>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en-US" altLang="zh-CN" sz="2000" smtClean="0"/>
          </a:p>
          <a:p>
            <a:pPr marL="0" indent="762000" eaLnBrk="1" hangingPunct="1">
              <a:buFont typeface="Wingdings" panose="05000000000000000000" pitchFamily="2" charset="2"/>
              <a:buNone/>
              <a:tabLst>
                <a:tab pos="952500" algn="l"/>
              </a:tabLst>
            </a:pPr>
            <a:endParaRPr lang="en-US" altLang="zh-CN"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a:p>
            <a:pPr marL="0" indent="762000" eaLnBrk="1" hangingPunct="1">
              <a:buFont typeface="Wingdings" panose="05000000000000000000" pitchFamily="2" charset="2"/>
              <a:buNone/>
              <a:tabLst>
                <a:tab pos="952500" algn="l"/>
              </a:tabLst>
            </a:pPr>
            <a:endParaRPr lang="zh-CN" altLang="en-US" sz="2000" smtClean="0"/>
          </a:p>
        </p:txBody>
      </p:sp>
      <p:sp>
        <p:nvSpPr>
          <p:cNvPr id="950274" name="Rectangle 2"/>
          <p:cNvSpPr>
            <a:spLocks noGrp="1" noChangeArrowheads="1"/>
          </p:cNvSpPr>
          <p:nvPr>
            <p:ph type="title"/>
          </p:nvPr>
        </p:nvSpPr>
        <p:spPr/>
        <p:txBody>
          <a:bodyPr/>
          <a:lstStyle/>
          <a:p>
            <a:pPr eaLnBrk="1" fontAlgn="auto" hangingPunct="1">
              <a:spcAft>
                <a:spcPts val="0"/>
              </a:spcAft>
              <a:defRPr/>
            </a:pPr>
            <a:r>
              <a:rPr lang="en-US" altLang="zh-CN" dirty="0" err="1" smtClean="0"/>
              <a:t>JTextArea</a:t>
            </a:r>
            <a:r>
              <a:rPr lang="zh-CN" altLang="en-US" dirty="0" smtClean="0"/>
              <a:t>（</a:t>
            </a:r>
            <a:r>
              <a:rPr lang="zh-CN" altLang="en-US" dirty="0"/>
              <a:t>文本域）组件</a:t>
            </a:r>
          </a:p>
        </p:txBody>
      </p:sp>
      <p:sp>
        <p:nvSpPr>
          <p:cNvPr id="86020" name="Rectangle 4"/>
          <p:cNvSpPr>
            <a:spLocks noChangeArrowheads="1"/>
          </p:cNvSpPr>
          <p:nvPr/>
        </p:nvSpPr>
        <p:spPr bwMode="auto">
          <a:xfrm>
            <a:off x="0" y="2490788"/>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6021" name="Rectangle 5"/>
          <p:cNvSpPr>
            <a:spLocks noChangeArrowheads="1"/>
          </p:cNvSpPr>
          <p:nvPr/>
        </p:nvSpPr>
        <p:spPr bwMode="auto">
          <a:xfrm>
            <a:off x="0" y="2690813"/>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60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graphicFrame>
        <p:nvGraphicFramePr>
          <p:cNvPr id="950409" name="Group 137"/>
          <p:cNvGraphicFramePr>
            <a:graphicFrameLocks noGrp="1"/>
          </p:cNvGraphicFramePr>
          <p:nvPr/>
        </p:nvGraphicFramePr>
        <p:xfrm>
          <a:off x="701675" y="2690813"/>
          <a:ext cx="7740650" cy="3048000"/>
        </p:xfrm>
        <a:graphic>
          <a:graphicData uri="http://schemas.openxmlformats.org/drawingml/2006/table">
            <a:tbl>
              <a:tblPr/>
              <a:tblGrid>
                <a:gridCol w="3240087">
                  <a:extLst>
                    <a:ext uri="{9D8B030D-6E8A-4147-A177-3AD203B41FA5}">
                      <a16:colId xmlns:a16="http://schemas.microsoft.com/office/drawing/2014/main" val="20000"/>
                    </a:ext>
                  </a:extLst>
                </a:gridCol>
                <a:gridCol w="4500563">
                  <a:extLst>
                    <a:ext uri="{9D8B030D-6E8A-4147-A177-3AD203B41FA5}">
                      <a16:colId xmlns:a16="http://schemas.microsoft.com/office/drawing/2014/main" val="20001"/>
                    </a:ext>
                  </a:extLst>
                </a:gridCol>
              </a:tblGrid>
              <a:tr h="201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方    法</a:t>
                      </a:r>
                      <a:endParaRPr kumimoji="0" lang="zh-CN" altLang="en-US"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功    能</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append(String </a:t>
                      </a:r>
                      <a:r>
                        <a:rPr kumimoji="0" lang="en-US" altLang="zh-CN" sz="1400" b="0" i="0" u="none" strike="noStrike" cap="none" normalizeH="0" baseline="0" dirty="0" err="1" smtClean="0">
                          <a:ln>
                            <a:noFill/>
                          </a:ln>
                          <a:solidFill>
                            <a:schemeClr val="tx1"/>
                          </a:solidFill>
                          <a:effectLst/>
                          <a:latin typeface="Times New Roman" pitchFamily="18" charset="0"/>
                          <a:ea typeface="方正书宋简体" pitchFamily="65" charset="-122"/>
                          <a:cs typeface="Times New Roman" pitchFamily="18" charset="0"/>
                        </a:rPr>
                        <a:t>str</a:t>
                      </a:r>
                      <a:r>
                        <a:rPr kumimoji="0" lang="en-US" altLang="zh-CN" sz="14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将指定文本追加到文档结尾</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insert(String str, int pos)</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将指定文本插入指定位置</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replaceRange(String str, int start, int end)</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用指定新文本替换从指示的起始位置到结尾位置的文本</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getColumnWidth()</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获取列的宽度</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getColumns()</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返回文本域中的列数</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getLineCount()</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确定文本区中所包含的行数</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getPreferredSize()</a:t>
                      </a:r>
                      <a:endParaRPr kumimoji="0" lang="en-US" altLang="zh-CN"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返回文本域的首选大小</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Times New Roman" pitchFamily="18" charset="0"/>
                          <a:ea typeface="方正书宋简体" pitchFamily="65" charset="-122"/>
                          <a:cs typeface="Times New Roman" pitchFamily="18" charset="0"/>
                        </a:rPr>
                        <a:t>getRows</a:t>
                      </a:r>
                      <a:r>
                        <a:rPr kumimoji="0" lang="en-US" altLang="zh-CN" sz="14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返回文本域中的行数</a:t>
                      </a:r>
                      <a:endParaRPr kumimoji="0" lang="zh-CN" altLang="en-US" sz="14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16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Times New Roman" pitchFamily="18" charset="0"/>
                          <a:ea typeface="方正书宋简体" pitchFamily="65" charset="-122"/>
                          <a:cs typeface="Times New Roman" pitchFamily="18" charset="0"/>
                        </a:rPr>
                        <a:t>setLineWrap</a:t>
                      </a:r>
                      <a:r>
                        <a:rPr kumimoji="0" lang="en-US" altLang="zh-CN" sz="14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a:t>
                      </a:r>
                      <a:r>
                        <a:rPr kumimoji="0" lang="en-US" altLang="zh-CN" sz="1400" b="0" i="0" u="none" strike="noStrike" cap="none" normalizeH="0" baseline="0" dirty="0" err="1" smtClean="0">
                          <a:ln>
                            <a:noFill/>
                          </a:ln>
                          <a:solidFill>
                            <a:schemeClr val="tx1"/>
                          </a:solidFill>
                          <a:effectLst/>
                          <a:latin typeface="Times New Roman" pitchFamily="18" charset="0"/>
                          <a:ea typeface="方正书宋简体" pitchFamily="65" charset="-122"/>
                          <a:cs typeface="Times New Roman" pitchFamily="18" charset="0"/>
                        </a:rPr>
                        <a:t>boolean</a:t>
                      </a:r>
                      <a:r>
                        <a:rPr kumimoji="0" lang="en-US" altLang="zh-CN" sz="14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 wrap)</a:t>
                      </a:r>
                      <a:endParaRPr kumimoji="0" lang="en-US" altLang="zh-CN"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设置文本区是否自动换行，默认为</a:t>
                      </a:r>
                      <a:r>
                        <a:rPr kumimoji="0" lang="en-US" altLang="zh-CN" sz="14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false</a:t>
                      </a:r>
                      <a:r>
                        <a:rPr kumimoji="0" lang="zh-CN" altLang="en-US" sz="14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，即不自动换行</a:t>
                      </a:r>
                      <a:endParaRPr kumimoji="0" lang="zh-CN" altLang="en-US" sz="14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605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BB77916A-D91B-416C-909F-C9301520A881}"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38</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0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1"/>
          <p:cNvSpPr>
            <a:spLocks noGrp="1"/>
          </p:cNvSpPr>
          <p:nvPr>
            <p:ph idx="1"/>
          </p:nvPr>
        </p:nvSpPr>
        <p:spPr>
          <a:xfrm>
            <a:off x="457200" y="1481138"/>
            <a:ext cx="8507413" cy="4525962"/>
          </a:xfrm>
        </p:spPr>
        <p:txBody>
          <a:bodyPr/>
          <a:lstStyle/>
          <a:p>
            <a:pPr eaLnBrk="1" hangingPunct="1"/>
            <a:r>
              <a:rPr lang="en-US" altLang="zh-CN" sz="2400" smtClean="0"/>
              <a:t>JTextArea textArea = </a:t>
            </a:r>
            <a:r>
              <a:rPr lang="en-US" altLang="zh-CN" sz="2400" b="1" smtClean="0"/>
              <a:t>new JTextArea(); // </a:t>
            </a:r>
            <a:r>
              <a:rPr lang="zh-CN" altLang="en-US" sz="2400" b="1" smtClean="0"/>
              <a:t>创建文本域对象</a:t>
            </a:r>
          </a:p>
          <a:p>
            <a:pPr eaLnBrk="1" hangingPunct="1"/>
            <a:r>
              <a:rPr lang="en-US" altLang="zh-CN" sz="2400" smtClean="0"/>
              <a:t>textArea.setBounds(20, 20, 200, 200);</a:t>
            </a:r>
          </a:p>
          <a:p>
            <a:pPr eaLnBrk="1" hangingPunct="1"/>
            <a:r>
              <a:rPr lang="en-US" altLang="zh-CN" sz="2400" smtClean="0"/>
              <a:t>textArea.setColumns(15); // </a:t>
            </a:r>
            <a:r>
              <a:rPr lang="zh-CN" altLang="en-US" sz="2400" smtClean="0"/>
              <a:t>设置文本域显示文字的列数</a:t>
            </a:r>
          </a:p>
          <a:p>
            <a:pPr eaLnBrk="1" hangingPunct="1"/>
            <a:r>
              <a:rPr lang="en-US" altLang="zh-CN" sz="2400" smtClean="0"/>
              <a:t>textArea.</a:t>
            </a:r>
            <a:r>
              <a:rPr lang="en-US" altLang="zh-CN" sz="2400" u="sng" smtClean="0"/>
              <a:t>setRows(3); // </a:t>
            </a:r>
            <a:r>
              <a:rPr lang="zh-CN" altLang="en-US" sz="2400" u="sng" smtClean="0"/>
              <a:t>设置文本域显示文字的行数</a:t>
            </a:r>
          </a:p>
          <a:p>
            <a:pPr eaLnBrk="1" hangingPunct="1"/>
            <a:r>
              <a:rPr lang="en-US" altLang="zh-CN" sz="2400" smtClean="0"/>
              <a:t>textArea.setLineWrap(</a:t>
            </a:r>
            <a:r>
              <a:rPr lang="en-US" altLang="zh-CN" sz="2400" b="1" smtClean="0"/>
              <a:t>true); // </a:t>
            </a:r>
            <a:r>
              <a:rPr lang="zh-CN" altLang="en-US" sz="2400" b="1" smtClean="0"/>
              <a:t>设置文本域自动换行</a:t>
            </a:r>
          </a:p>
          <a:p>
            <a:pPr eaLnBrk="1" hangingPunct="1"/>
            <a:r>
              <a:rPr lang="en-US" altLang="zh-CN" sz="2400" smtClean="0"/>
              <a:t>getContentPane().add(textArea); // </a:t>
            </a:r>
            <a:r>
              <a:rPr lang="zh-CN" altLang="en-US" sz="2400" smtClean="0"/>
              <a:t>将滚动面板添加到窗体中</a:t>
            </a:r>
          </a:p>
        </p:txBody>
      </p:sp>
      <p:sp>
        <p:nvSpPr>
          <p:cNvPr id="8806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6E790B44-084B-4C56-988C-F577A74A6270}"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39</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0" y="457200"/>
            <a:ext cx="9144000" cy="5943600"/>
          </a:xfrm>
        </p:spPr>
        <p:txBody>
          <a:bodyPr/>
          <a:lstStyle/>
          <a:p>
            <a:pPr algn="just" eaLnBrk="1" hangingPunct="1"/>
            <a:r>
              <a:rPr lang="zh-CN" altLang="en-US" sz="2800" dirty="0" smtClean="0">
                <a:latin typeface="+mn-ea"/>
              </a:rPr>
              <a:t>抽象窗口工具集</a:t>
            </a:r>
            <a:r>
              <a:rPr lang="en-US" altLang="zh-CN" sz="2800" dirty="0" smtClean="0">
                <a:latin typeface="+mn-ea"/>
              </a:rPr>
              <a:t>AWT (Abstract Window Toolkit)</a:t>
            </a:r>
          </a:p>
          <a:p>
            <a:pPr lvl="1" algn="just" eaLnBrk="1" hangingPunct="1"/>
            <a:r>
              <a:rPr lang="zh-CN" altLang="en-US" sz="2400" dirty="0" smtClean="0">
                <a:latin typeface="+mn-ea"/>
              </a:rPr>
              <a:t>对运行的各平台，组件通过各自的代理映射成平台特定组件</a:t>
            </a:r>
          </a:p>
          <a:p>
            <a:pPr lvl="1" algn="just" eaLnBrk="1" hangingPunct="1"/>
            <a:r>
              <a:rPr lang="zh-CN" altLang="en-US" sz="2400" dirty="0" smtClean="0">
                <a:latin typeface="+mn-ea"/>
              </a:rPr>
              <a:t>适用于简单的</a:t>
            </a:r>
            <a:r>
              <a:rPr lang="en-US" altLang="zh-CN" sz="2400" dirty="0" smtClean="0">
                <a:latin typeface="+mn-ea"/>
              </a:rPr>
              <a:t>GUI</a:t>
            </a:r>
            <a:r>
              <a:rPr lang="zh-CN" altLang="en-US" sz="2400" dirty="0" smtClean="0">
                <a:latin typeface="+mn-ea"/>
              </a:rPr>
              <a:t>程序，对复杂的</a:t>
            </a:r>
            <a:r>
              <a:rPr lang="en-US" altLang="zh-CN" sz="2400" dirty="0" smtClean="0">
                <a:latin typeface="+mn-ea"/>
              </a:rPr>
              <a:t>GUI</a:t>
            </a:r>
            <a:r>
              <a:rPr lang="zh-CN" altLang="en-US" sz="2400" dirty="0" smtClean="0">
                <a:latin typeface="+mn-ea"/>
              </a:rPr>
              <a:t>项目不适用</a:t>
            </a:r>
          </a:p>
          <a:p>
            <a:pPr lvl="1" algn="just" eaLnBrk="1" hangingPunct="1"/>
            <a:r>
              <a:rPr lang="zh-CN" altLang="en-US" sz="2400" dirty="0" smtClean="0">
                <a:latin typeface="+mn-ea"/>
              </a:rPr>
              <a:t>容易发生平台特定故障</a:t>
            </a:r>
          </a:p>
          <a:p>
            <a:pPr lvl="1" algn="just" eaLnBrk="1" hangingPunct="1"/>
            <a:r>
              <a:rPr lang="zh-CN" altLang="en-US" sz="2400" dirty="0" smtClean="0">
                <a:latin typeface="+mn-ea"/>
              </a:rPr>
              <a:t>重型组件</a:t>
            </a:r>
          </a:p>
          <a:p>
            <a:pPr algn="just" eaLnBrk="1" hangingPunct="1"/>
            <a:r>
              <a:rPr lang="en-US" altLang="zh-CN" sz="2800" dirty="0" smtClean="0">
                <a:latin typeface="+mn-ea"/>
              </a:rPr>
              <a:t>Swing</a:t>
            </a:r>
            <a:r>
              <a:rPr lang="zh-CN" altLang="en-US" sz="2800" dirty="0" smtClean="0">
                <a:latin typeface="+mn-ea"/>
              </a:rPr>
              <a:t>组件库</a:t>
            </a:r>
          </a:p>
          <a:p>
            <a:pPr lvl="1" algn="just" eaLnBrk="1" hangingPunct="1"/>
            <a:r>
              <a:rPr lang="zh-CN" altLang="en-US" sz="2400" dirty="0" smtClean="0">
                <a:latin typeface="+mn-ea"/>
              </a:rPr>
              <a:t>大多数组件直接使用</a:t>
            </a:r>
            <a:r>
              <a:rPr lang="en-US" altLang="zh-CN" sz="2400" dirty="0" smtClean="0">
                <a:latin typeface="+mn-ea"/>
              </a:rPr>
              <a:t>Java</a:t>
            </a:r>
            <a:r>
              <a:rPr lang="zh-CN" altLang="en-US" sz="2400" dirty="0" smtClean="0">
                <a:latin typeface="+mn-ea"/>
              </a:rPr>
              <a:t>代码编写</a:t>
            </a:r>
          </a:p>
          <a:p>
            <a:pPr lvl="1" algn="just" eaLnBrk="1" hangingPunct="1"/>
            <a:r>
              <a:rPr lang="zh-CN" altLang="en-US" sz="2400" dirty="0" smtClean="0">
                <a:latin typeface="+mn-ea"/>
              </a:rPr>
              <a:t>更少依赖目标机器上的平台、本地资源</a:t>
            </a:r>
          </a:p>
          <a:p>
            <a:pPr lvl="1" algn="just" eaLnBrk="1" hangingPunct="1"/>
            <a:r>
              <a:rPr lang="zh-CN" altLang="en-US" sz="2400" dirty="0" smtClean="0">
                <a:latin typeface="+mn-ea"/>
              </a:rPr>
              <a:t>轻型组件</a:t>
            </a:r>
          </a:p>
          <a:p>
            <a:pPr algn="just" eaLnBrk="1" hangingPunct="1"/>
            <a:r>
              <a:rPr lang="en-US" altLang="zh-CN" sz="2800" dirty="0" smtClean="0">
                <a:latin typeface="+mn-ea"/>
              </a:rPr>
              <a:t>Swing</a:t>
            </a:r>
            <a:r>
              <a:rPr lang="zh-CN" altLang="en-US" sz="2800" dirty="0" smtClean="0">
                <a:latin typeface="+mn-ea"/>
              </a:rPr>
              <a:t>组件不能取代</a:t>
            </a:r>
            <a:r>
              <a:rPr lang="en-US" altLang="zh-CN" sz="2800" dirty="0" smtClean="0">
                <a:latin typeface="+mn-ea"/>
              </a:rPr>
              <a:t>AWT</a:t>
            </a:r>
            <a:r>
              <a:rPr lang="zh-CN" altLang="en-US" sz="2800" dirty="0" smtClean="0">
                <a:latin typeface="+mn-ea"/>
              </a:rPr>
              <a:t>的全部类</a:t>
            </a:r>
          </a:p>
          <a:p>
            <a:pPr lvl="1" algn="just" eaLnBrk="1" hangingPunct="1"/>
            <a:r>
              <a:rPr lang="zh-CN" altLang="en-US" sz="2400" dirty="0" smtClean="0">
                <a:latin typeface="+mn-ea"/>
              </a:rPr>
              <a:t>能替代</a:t>
            </a:r>
            <a:r>
              <a:rPr lang="en-US" altLang="zh-CN" sz="2400" dirty="0" smtClean="0">
                <a:latin typeface="+mn-ea"/>
              </a:rPr>
              <a:t>AWT</a:t>
            </a:r>
            <a:r>
              <a:rPr lang="zh-CN" altLang="en-US" sz="2400" dirty="0" smtClean="0">
                <a:latin typeface="+mn-ea"/>
              </a:rPr>
              <a:t>的用户界面组件（</a:t>
            </a:r>
            <a:r>
              <a:rPr lang="en-US" altLang="zh-CN" sz="2400" dirty="0" smtClean="0">
                <a:latin typeface="+mn-ea"/>
              </a:rPr>
              <a:t>Button</a:t>
            </a:r>
            <a:r>
              <a:rPr lang="zh-CN" altLang="en-US" sz="2400" dirty="0" smtClean="0">
                <a:latin typeface="+mn-ea"/>
              </a:rPr>
              <a:t>、</a:t>
            </a:r>
            <a:r>
              <a:rPr lang="en-US" altLang="zh-CN" sz="2400" dirty="0" err="1" smtClean="0">
                <a:latin typeface="+mn-ea"/>
              </a:rPr>
              <a:t>TextField</a:t>
            </a:r>
            <a:r>
              <a:rPr lang="zh-CN" altLang="en-US" sz="2400" dirty="0" smtClean="0">
                <a:latin typeface="+mn-ea"/>
              </a:rPr>
              <a:t>等）</a:t>
            </a:r>
          </a:p>
          <a:p>
            <a:pPr lvl="1" algn="just" eaLnBrk="1" hangingPunct="1"/>
            <a:r>
              <a:rPr lang="zh-CN" altLang="en-US" sz="2400" dirty="0" smtClean="0">
                <a:latin typeface="+mn-ea"/>
              </a:rPr>
              <a:t>辅助类</a:t>
            </a:r>
            <a:r>
              <a:rPr lang="en-US" altLang="zh-CN" sz="2400" dirty="0" smtClean="0">
                <a:latin typeface="+mn-ea"/>
              </a:rPr>
              <a:t>(Color</a:t>
            </a:r>
            <a:r>
              <a:rPr lang="zh-CN" altLang="en-US" sz="2400" dirty="0" smtClean="0">
                <a:latin typeface="+mn-ea"/>
              </a:rPr>
              <a:t>、</a:t>
            </a:r>
            <a:r>
              <a:rPr lang="en-US" altLang="zh-CN" sz="2400" dirty="0" smtClean="0">
                <a:latin typeface="+mn-ea"/>
              </a:rPr>
              <a:t>Font</a:t>
            </a:r>
            <a:r>
              <a:rPr lang="zh-CN" altLang="en-US" sz="2400" dirty="0" smtClean="0">
                <a:latin typeface="+mn-ea"/>
              </a:rPr>
              <a:t>、</a:t>
            </a:r>
            <a:r>
              <a:rPr lang="en-US" altLang="zh-CN" sz="2400" dirty="0" err="1" smtClean="0">
                <a:latin typeface="+mn-ea"/>
              </a:rPr>
              <a:t>LayoutManager</a:t>
            </a:r>
            <a:r>
              <a:rPr lang="zh-CN" altLang="en-US" sz="2400" dirty="0" smtClean="0">
                <a:latin typeface="+mn-ea"/>
              </a:rPr>
              <a:t>等</a:t>
            </a:r>
            <a:r>
              <a:rPr lang="en-US" altLang="zh-CN" sz="2400" dirty="0" smtClean="0">
                <a:latin typeface="+mn-ea"/>
              </a:rPr>
              <a:t>)</a:t>
            </a:r>
            <a:r>
              <a:rPr lang="zh-CN" altLang="en-US" sz="2400" dirty="0" smtClean="0">
                <a:latin typeface="+mn-ea"/>
              </a:rPr>
              <a:t>保持不变</a:t>
            </a:r>
          </a:p>
          <a:p>
            <a:pPr lvl="1" algn="just" eaLnBrk="1" hangingPunct="1"/>
            <a:r>
              <a:rPr lang="zh-CN" altLang="en-US" sz="2400" dirty="0" smtClean="0">
                <a:latin typeface="+mn-ea"/>
              </a:rPr>
              <a:t>使用</a:t>
            </a:r>
            <a:r>
              <a:rPr lang="en-US" altLang="zh-CN" sz="2400" dirty="0" smtClean="0">
                <a:latin typeface="+mn-ea"/>
              </a:rPr>
              <a:t>AWT</a:t>
            </a:r>
            <a:r>
              <a:rPr lang="zh-CN" altLang="en-US" sz="2400" dirty="0" smtClean="0">
                <a:latin typeface="+mn-ea"/>
              </a:rPr>
              <a:t>的事件模型</a:t>
            </a:r>
          </a:p>
        </p:txBody>
      </p:sp>
      <p:sp>
        <p:nvSpPr>
          <p:cNvPr id="1843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221F7175-59B9-4C28-8BCB-B8BB87DAAA0F}"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79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79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379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79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1638" y="908050"/>
            <a:ext cx="8229600" cy="4525963"/>
          </a:xfrm>
        </p:spPr>
        <p:txBody>
          <a:bodyPr>
            <a:normAutofit fontScale="77500" lnSpcReduction="20000"/>
          </a:bodyPr>
          <a:lstStyle/>
          <a:p>
            <a:pPr marL="365760" indent="-256032" eaLnBrk="1" fontAlgn="auto" hangingPunct="1">
              <a:spcAft>
                <a:spcPts val="0"/>
              </a:spcAft>
              <a:buFont typeface="Wingdings 3"/>
              <a:buChar char=""/>
              <a:defRPr/>
            </a:pPr>
            <a:r>
              <a:rPr lang="en-US" altLang="zh-CN" dirty="0" err="1"/>
              <a:t>JTextArea</a:t>
            </a:r>
            <a:r>
              <a:rPr lang="en-US" altLang="zh-CN" dirty="0"/>
              <a:t> </a:t>
            </a:r>
            <a:r>
              <a:rPr lang="en-US" altLang="zh-CN" dirty="0" err="1"/>
              <a:t>textArea</a:t>
            </a:r>
            <a:r>
              <a:rPr lang="en-US" altLang="zh-CN" dirty="0"/>
              <a:t> = </a:t>
            </a:r>
            <a:r>
              <a:rPr lang="en-US" altLang="zh-CN" b="1" dirty="0"/>
              <a:t>new </a:t>
            </a:r>
            <a:r>
              <a:rPr lang="en-US" altLang="zh-CN" b="1" dirty="0" err="1"/>
              <a:t>JTextArea</a:t>
            </a:r>
            <a:r>
              <a:rPr lang="en-US" altLang="zh-CN" b="1" dirty="0"/>
              <a:t>(); // </a:t>
            </a:r>
            <a:r>
              <a:rPr lang="zh-CN" altLang="en-US" b="1" dirty="0"/>
              <a:t>创建文本域对象</a:t>
            </a:r>
          </a:p>
          <a:p>
            <a:pPr marL="365760" indent="-256032" eaLnBrk="1" fontAlgn="auto" hangingPunct="1">
              <a:spcAft>
                <a:spcPts val="0"/>
              </a:spcAft>
              <a:buFont typeface="Wingdings 3"/>
              <a:buChar char=""/>
              <a:defRPr/>
            </a:pPr>
            <a:r>
              <a:rPr lang="en-US" altLang="zh-CN" u="sng" dirty="0" err="1"/>
              <a:t>textArea.setColumns</a:t>
            </a:r>
            <a:r>
              <a:rPr lang="en-US" altLang="zh-CN" u="sng" dirty="0"/>
              <a:t>(15); // </a:t>
            </a:r>
            <a:r>
              <a:rPr lang="zh-CN" altLang="en-US" u="sng" dirty="0"/>
              <a:t>设置文本域显示文字的列数</a:t>
            </a:r>
          </a:p>
          <a:p>
            <a:pPr marL="365760" indent="-256032" eaLnBrk="1" fontAlgn="auto" hangingPunct="1">
              <a:spcAft>
                <a:spcPts val="0"/>
              </a:spcAft>
              <a:buFont typeface="Wingdings 3"/>
              <a:buChar char=""/>
              <a:defRPr/>
            </a:pPr>
            <a:r>
              <a:rPr lang="en-US" altLang="zh-CN" dirty="0" err="1"/>
              <a:t>textArea.setRows</a:t>
            </a:r>
            <a:r>
              <a:rPr lang="en-US" altLang="zh-CN" dirty="0"/>
              <a:t>(3); // </a:t>
            </a:r>
            <a:r>
              <a:rPr lang="zh-CN" altLang="en-US" dirty="0"/>
              <a:t>设置文本域显示文字的行数</a:t>
            </a:r>
          </a:p>
          <a:p>
            <a:pPr marL="365760" indent="-256032" eaLnBrk="1" fontAlgn="auto" hangingPunct="1">
              <a:spcAft>
                <a:spcPts val="0"/>
              </a:spcAft>
              <a:buFont typeface="Wingdings 3"/>
              <a:buChar char=""/>
              <a:defRPr/>
            </a:pPr>
            <a:r>
              <a:rPr lang="en-US" altLang="zh-CN" dirty="0" err="1"/>
              <a:t>textArea.setLineWrap</a:t>
            </a:r>
            <a:r>
              <a:rPr lang="en-US" altLang="zh-CN" dirty="0"/>
              <a:t>(</a:t>
            </a:r>
            <a:r>
              <a:rPr lang="en-US" altLang="zh-CN" b="1" dirty="0"/>
              <a:t>true); // </a:t>
            </a:r>
            <a:r>
              <a:rPr lang="zh-CN" altLang="en-US" b="1" dirty="0"/>
              <a:t>设置文本域自动换行</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b="1" dirty="0"/>
              <a:t>final </a:t>
            </a:r>
            <a:r>
              <a:rPr lang="en-US" altLang="zh-CN" b="1" dirty="0" err="1"/>
              <a:t>JScrollPane</a:t>
            </a:r>
            <a:r>
              <a:rPr lang="en-US" altLang="zh-CN" b="1" dirty="0"/>
              <a:t> </a:t>
            </a:r>
            <a:r>
              <a:rPr lang="en-US" altLang="zh-CN" b="1" dirty="0" err="1"/>
              <a:t>scrollPane</a:t>
            </a:r>
            <a:r>
              <a:rPr lang="en-US" altLang="zh-CN" b="1" dirty="0"/>
              <a:t> = new </a:t>
            </a:r>
            <a:r>
              <a:rPr lang="en-US" altLang="zh-CN" b="1" dirty="0" err="1"/>
              <a:t>JScrollPane</a:t>
            </a:r>
            <a:r>
              <a:rPr lang="en-US" altLang="zh-CN" b="1" dirty="0"/>
              <a:t>(); // </a:t>
            </a:r>
            <a:r>
              <a:rPr lang="zh-CN" altLang="en-US" b="1" dirty="0"/>
              <a:t>创建滚动面板对象</a:t>
            </a:r>
          </a:p>
          <a:p>
            <a:pPr marL="365760" indent="-256032" eaLnBrk="1" fontAlgn="auto" hangingPunct="1">
              <a:spcAft>
                <a:spcPts val="0"/>
              </a:spcAft>
              <a:buFont typeface="Wingdings 3"/>
              <a:buChar char=""/>
              <a:defRPr/>
            </a:pPr>
            <a:r>
              <a:rPr lang="en-US" altLang="zh-CN" dirty="0" err="1"/>
              <a:t>scrollPane.setViewportView</a:t>
            </a:r>
            <a:r>
              <a:rPr lang="en-US" altLang="zh-CN" dirty="0"/>
              <a:t>(</a:t>
            </a:r>
            <a:r>
              <a:rPr lang="en-US" altLang="zh-CN" dirty="0" err="1"/>
              <a:t>textArea</a:t>
            </a:r>
            <a:r>
              <a:rPr lang="en-US" altLang="zh-CN" dirty="0"/>
              <a:t>); // </a:t>
            </a:r>
            <a:r>
              <a:rPr lang="zh-CN" altLang="en-US" dirty="0"/>
              <a:t>将文本域添加到滚动面板中</a:t>
            </a:r>
          </a:p>
          <a:p>
            <a:pPr marL="365760" indent="-256032" eaLnBrk="1" fontAlgn="auto" hangingPunct="1">
              <a:spcAft>
                <a:spcPts val="0"/>
              </a:spcAft>
              <a:buFont typeface="Wingdings 3"/>
              <a:buChar char=""/>
              <a:defRPr/>
            </a:pPr>
            <a:r>
              <a:rPr lang="en-US" altLang="zh-CN" dirty="0"/>
              <a:t>Dimension dime = </a:t>
            </a:r>
            <a:r>
              <a:rPr lang="en-US" altLang="zh-CN" dirty="0" err="1"/>
              <a:t>textArea.getPreferredSize</a:t>
            </a:r>
            <a:r>
              <a:rPr lang="en-US" altLang="zh-CN" dirty="0"/>
              <a:t>(); // </a:t>
            </a:r>
            <a:r>
              <a:rPr lang="zh-CN" altLang="en-US" dirty="0"/>
              <a:t>获得文本域的首选大小</a:t>
            </a:r>
          </a:p>
          <a:p>
            <a:pPr marL="365760" indent="-256032" eaLnBrk="1" fontAlgn="auto" hangingPunct="1">
              <a:spcAft>
                <a:spcPts val="0"/>
              </a:spcAft>
              <a:buFont typeface="Wingdings 3"/>
              <a:buChar char=""/>
              <a:defRPr/>
            </a:pPr>
            <a:r>
              <a:rPr lang="en-US" altLang="zh-CN" dirty="0" err="1"/>
              <a:t>scrollPane.setBounds</a:t>
            </a:r>
            <a:r>
              <a:rPr lang="en-US" altLang="zh-CN" dirty="0"/>
              <a:t>(62, 5, </a:t>
            </a:r>
            <a:r>
              <a:rPr lang="en-US" altLang="zh-CN" dirty="0" err="1"/>
              <a:t>dime.width</a:t>
            </a:r>
            <a:r>
              <a:rPr lang="en-US" altLang="zh-CN" dirty="0"/>
              <a:t>, </a:t>
            </a:r>
            <a:r>
              <a:rPr lang="en-US" altLang="zh-CN" dirty="0" err="1"/>
              <a:t>dime.height</a:t>
            </a:r>
            <a:r>
              <a:rPr lang="en-US" altLang="zh-CN" dirty="0"/>
              <a:t>); // </a:t>
            </a:r>
            <a:r>
              <a:rPr lang="zh-CN" altLang="en-US" dirty="0"/>
              <a:t>设置滚动面板的位置及大小</a:t>
            </a:r>
          </a:p>
          <a:p>
            <a:pPr marL="365760" indent="-256032" eaLnBrk="1" fontAlgn="auto" hangingPunct="1">
              <a:spcAft>
                <a:spcPts val="0"/>
              </a:spcAft>
              <a:buFont typeface="Wingdings 3"/>
              <a:buChar char=""/>
              <a:defRPr/>
            </a:pPr>
            <a:r>
              <a:rPr lang="en-US" altLang="zh-CN" dirty="0" err="1"/>
              <a:t>getContentPane</a:t>
            </a:r>
            <a:r>
              <a:rPr lang="en-US" altLang="zh-CN" dirty="0"/>
              <a:t>().add(</a:t>
            </a:r>
            <a:r>
              <a:rPr lang="en-US" altLang="zh-CN" dirty="0" err="1"/>
              <a:t>scrollPane</a:t>
            </a:r>
            <a:r>
              <a:rPr lang="en-US" altLang="zh-CN" dirty="0"/>
              <a:t>); // </a:t>
            </a:r>
            <a:r>
              <a:rPr lang="zh-CN" altLang="en-US" dirty="0"/>
              <a:t>将滚动面板添加到窗体中</a:t>
            </a:r>
          </a:p>
        </p:txBody>
      </p:sp>
      <p:sp>
        <p:nvSpPr>
          <p:cNvPr id="8909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27DF1C8D-B05F-477F-AB32-206EE4356320}"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40</a:t>
            </a:fld>
            <a:endParaRPr lang="en-US" altLang="zh-CN" sz="1000" smtClean="0">
              <a:latin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700808"/>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eaLnBrk="1" fontAlgn="auto" hangingPunct="1">
              <a:spcAft>
                <a:spcPts val="0"/>
              </a:spcAft>
              <a:defRPr/>
            </a:pPr>
            <a:r>
              <a:rPr lang="zh-CN" altLang="en-US" dirty="0" smtClean="0"/>
              <a:t>自定义组件</a:t>
            </a:r>
            <a:endParaRPr lang="zh-CN" altLang="en-US" dirty="0"/>
          </a:p>
        </p:txBody>
      </p:sp>
      <p:pic>
        <p:nvPicPr>
          <p:cNvPr id="901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844675"/>
            <a:ext cx="2447925" cy="25336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6" name="TextBox 3"/>
          <p:cNvSpPr txBox="1">
            <a:spLocks noChangeArrowheads="1"/>
          </p:cNvSpPr>
          <p:nvPr/>
        </p:nvSpPr>
        <p:spPr bwMode="auto">
          <a:xfrm>
            <a:off x="827088" y="4535488"/>
            <a:ext cx="2376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800">
                <a:latin typeface="Arial" panose="020B0604020202020204" pitchFamily="34" charset="0"/>
              </a:rPr>
              <a:t>DatePicker</a:t>
            </a:r>
            <a:endParaRPr lang="zh-CN" altLang="en-US" sz="2800">
              <a:latin typeface="Arial" panose="020B0604020202020204" pitchFamily="34" charset="0"/>
            </a:endParaRPr>
          </a:p>
        </p:txBody>
      </p:sp>
      <p:pic>
        <p:nvPicPr>
          <p:cNvPr id="901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2060575"/>
            <a:ext cx="2857500" cy="18669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8" name="TextBox 6"/>
          <p:cNvSpPr txBox="1">
            <a:spLocks noChangeArrowheads="1"/>
          </p:cNvSpPr>
          <p:nvPr/>
        </p:nvSpPr>
        <p:spPr bwMode="auto">
          <a:xfrm>
            <a:off x="3851275" y="4565650"/>
            <a:ext cx="2376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800">
                <a:latin typeface="Arial" panose="020B0604020202020204" pitchFamily="34" charset="0"/>
              </a:rPr>
              <a:t>RoundButton</a:t>
            </a:r>
            <a:endParaRPr lang="zh-CN" altLang="en-US" sz="2800">
              <a:latin typeface="Arial" panose="020B0604020202020204" pitchFamily="34" charset="0"/>
            </a:endParaRPr>
          </a:p>
        </p:txBody>
      </p:sp>
      <p:sp>
        <p:nvSpPr>
          <p:cNvPr id="9011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52882BA9-BA0D-4378-8A3D-B2B569DC0AAD}"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41</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1"/>
          <p:cNvSpPr>
            <a:spLocks noGrp="1"/>
          </p:cNvSpPr>
          <p:nvPr>
            <p:ph idx="1"/>
          </p:nvPr>
        </p:nvSpPr>
        <p:spPr/>
        <p:txBody>
          <a:bodyPr/>
          <a:lstStyle/>
          <a:p>
            <a:pPr eaLnBrk="1" hangingPunct="1"/>
            <a:r>
              <a:rPr lang="en-US" altLang="zh-CN" smtClean="0"/>
              <a:t>JOptionPane</a:t>
            </a:r>
            <a:r>
              <a:rPr lang="zh-CN" altLang="en-US" smtClean="0"/>
              <a:t>实现四种基本对话框</a:t>
            </a:r>
            <a:endParaRPr lang="en-US" altLang="zh-CN" smtClean="0"/>
          </a:p>
          <a:p>
            <a:pPr lvl="1" eaLnBrk="1" hangingPunct="1"/>
            <a:r>
              <a:rPr lang="en-US" altLang="zh-CN" smtClean="0"/>
              <a:t>ConfirmDialog</a:t>
            </a:r>
          </a:p>
          <a:p>
            <a:pPr lvl="2" eaLnBrk="1" hangingPunct="1"/>
            <a:r>
              <a:rPr lang="zh-CN" altLang="en-US" smtClean="0"/>
              <a:t>确认对话框。提出问题，然后由用户自己来确认（按</a:t>
            </a:r>
            <a:r>
              <a:rPr lang="en-US" altLang="zh-CN" smtClean="0"/>
              <a:t>"Yes"</a:t>
            </a:r>
            <a:r>
              <a:rPr lang="zh-CN" altLang="en-US" smtClean="0"/>
              <a:t>或</a:t>
            </a:r>
            <a:r>
              <a:rPr lang="en-US" altLang="zh-CN" smtClean="0"/>
              <a:t>"No"</a:t>
            </a:r>
            <a:r>
              <a:rPr lang="zh-CN" altLang="en-US" smtClean="0"/>
              <a:t>按钮）</a:t>
            </a:r>
          </a:p>
          <a:p>
            <a:pPr lvl="1" eaLnBrk="1" hangingPunct="1"/>
            <a:r>
              <a:rPr lang="en-US" altLang="zh-CN" smtClean="0"/>
              <a:t>InputDialog</a:t>
            </a:r>
          </a:p>
          <a:p>
            <a:pPr lvl="2" eaLnBrk="1" hangingPunct="1"/>
            <a:r>
              <a:rPr lang="zh-CN" altLang="en-US" smtClean="0"/>
              <a:t>提示输入文本</a:t>
            </a:r>
          </a:p>
          <a:p>
            <a:pPr lvl="1" eaLnBrk="1" hangingPunct="1"/>
            <a:r>
              <a:rPr lang="en-US" altLang="zh-CN" smtClean="0"/>
              <a:t>MessageDialog</a:t>
            </a:r>
          </a:p>
          <a:p>
            <a:pPr lvl="2" eaLnBrk="1" hangingPunct="1"/>
            <a:r>
              <a:rPr lang="zh-CN" altLang="en-US" smtClean="0"/>
              <a:t>显示信息</a:t>
            </a:r>
          </a:p>
          <a:p>
            <a:pPr lvl="1" eaLnBrk="1" hangingPunct="1"/>
            <a:r>
              <a:rPr lang="en-US" altLang="zh-CN" smtClean="0"/>
              <a:t>OptionDialog</a:t>
            </a:r>
          </a:p>
          <a:p>
            <a:pPr lvl="2" eaLnBrk="1" hangingPunct="1"/>
            <a:r>
              <a:rPr lang="zh-CN" altLang="en-US" smtClean="0"/>
              <a:t>组合其它三个对话框类型。</a:t>
            </a:r>
          </a:p>
        </p:txBody>
      </p:sp>
      <p:sp>
        <p:nvSpPr>
          <p:cNvPr id="3" name="标题 2"/>
          <p:cNvSpPr>
            <a:spLocks noGrp="1"/>
          </p:cNvSpPr>
          <p:nvPr>
            <p:ph type="title"/>
          </p:nvPr>
        </p:nvSpPr>
        <p:spPr/>
        <p:txBody>
          <a:bodyPr/>
          <a:lstStyle/>
          <a:p>
            <a:pPr eaLnBrk="1" hangingPunct="1">
              <a:defRPr/>
            </a:pPr>
            <a:r>
              <a:rPr lang="zh-CN" altLang="en-US" dirty="0" smtClean="0"/>
              <a:t>对话框</a:t>
            </a:r>
            <a:endParaRPr lang="zh-CN" altLang="en-US" dirty="0"/>
          </a:p>
        </p:txBody>
      </p:sp>
      <p:sp>
        <p:nvSpPr>
          <p:cNvPr id="9626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6BFF809E-006F-4B68-80BE-DA0495B78AC4}"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42</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1"/>
          <p:cNvSpPr>
            <a:spLocks noGrp="1"/>
          </p:cNvSpPr>
          <p:nvPr>
            <p:ph idx="1"/>
          </p:nvPr>
        </p:nvSpPr>
        <p:spPr>
          <a:xfrm>
            <a:off x="-107950" y="1481138"/>
            <a:ext cx="9251950" cy="4525962"/>
          </a:xfrm>
        </p:spPr>
        <p:txBody>
          <a:bodyPr/>
          <a:lstStyle/>
          <a:p>
            <a:r>
              <a:rPr lang="en-US" altLang="zh-CN" sz="2400" smtClean="0"/>
              <a:t>String title="</a:t>
            </a:r>
            <a:r>
              <a:rPr lang="zh-CN" altLang="en-US" sz="2400" smtClean="0"/>
              <a:t>信息对话框</a:t>
            </a:r>
            <a:r>
              <a:rPr lang="en-US" altLang="zh-CN" sz="2400" smtClean="0"/>
              <a:t>";</a:t>
            </a:r>
          </a:p>
          <a:p>
            <a:r>
              <a:rPr lang="en-US" altLang="zh-CN" sz="2400" smtClean="0"/>
              <a:t>String content="</a:t>
            </a:r>
            <a:r>
              <a:rPr lang="zh-CN" altLang="en-US" sz="2400" smtClean="0"/>
              <a:t>请选择 </a:t>
            </a:r>
            <a:r>
              <a:rPr lang="en-US" altLang="zh-CN" sz="2400" smtClean="0"/>
              <a:t>(yes/no)?";       </a:t>
            </a:r>
          </a:p>
          <a:p>
            <a:r>
              <a:rPr lang="en-US" altLang="zh-CN" sz="2400" b="1" smtClean="0"/>
              <a:t>int dialogtype=JOptionPane.</a:t>
            </a:r>
            <a:r>
              <a:rPr lang="en-US" altLang="zh-CN" sz="2400" b="1" i="1" smtClean="0"/>
              <a:t>YES_NO_OPTION;</a:t>
            </a:r>
          </a:p>
          <a:p>
            <a:endParaRPr lang="zh-CN" altLang="en-US" sz="2400" smtClean="0"/>
          </a:p>
          <a:p>
            <a:r>
              <a:rPr lang="en-US" altLang="zh-CN" sz="2400" b="1" smtClean="0"/>
              <a:t>int result = JOptionPane.</a:t>
            </a:r>
            <a:r>
              <a:rPr lang="en-US" altLang="zh-CN" sz="2400" b="1" i="1" smtClean="0"/>
              <a:t>showConfirmDialog(null,content,title,dialogtype);</a:t>
            </a:r>
          </a:p>
          <a:p>
            <a:r>
              <a:rPr lang="en-US" altLang="zh-CN" sz="2400" smtClean="0"/>
              <a:t>System.</a:t>
            </a:r>
            <a:r>
              <a:rPr lang="en-US" altLang="zh-CN" sz="2400" b="1" i="1" smtClean="0"/>
              <a:t>out.println(result);</a:t>
            </a:r>
            <a:endParaRPr lang="zh-CN" altLang="en-US" sz="2400" smtClean="0"/>
          </a:p>
        </p:txBody>
      </p:sp>
      <p:sp>
        <p:nvSpPr>
          <p:cNvPr id="3" name="标题 2"/>
          <p:cNvSpPr>
            <a:spLocks noGrp="1"/>
          </p:cNvSpPr>
          <p:nvPr>
            <p:ph type="title"/>
          </p:nvPr>
        </p:nvSpPr>
        <p:spPr/>
        <p:txBody>
          <a:bodyPr/>
          <a:lstStyle/>
          <a:p>
            <a:pPr eaLnBrk="1" hangingPunct="1">
              <a:defRPr/>
            </a:pPr>
            <a:r>
              <a:rPr lang="zh-CN" altLang="en-US" dirty="0" smtClean="0"/>
              <a:t>示例</a:t>
            </a:r>
            <a:endParaRPr lang="zh-CN" altLang="en-US" dirty="0"/>
          </a:p>
        </p:txBody>
      </p:sp>
      <p:sp>
        <p:nvSpPr>
          <p:cNvPr id="9728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5194C555-0B0B-473D-BFED-3D5448B7EBD5}"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43</a:t>
            </a:fld>
            <a:endParaRPr lang="en-US" altLang="zh-CN" sz="1000" smtClean="0">
              <a:latin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221088"/>
            <a:ext cx="3550858"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pPr eaLnBrk="1" fontAlgn="auto" hangingPunct="1">
              <a:spcAft>
                <a:spcPts val="0"/>
              </a:spcAft>
              <a:defRPr/>
            </a:pPr>
            <a:r>
              <a:rPr lang="zh-CN" altLang="en-US" dirty="0" smtClean="0"/>
              <a:t>常用</a:t>
            </a:r>
            <a:r>
              <a:rPr lang="zh-CN" altLang="en-US" dirty="0"/>
              <a:t>布局管理器 </a:t>
            </a:r>
          </a:p>
        </p:txBody>
      </p:sp>
      <p:sp>
        <p:nvSpPr>
          <p:cNvPr id="98307" name="Rectangle 3"/>
          <p:cNvSpPr>
            <a:spLocks noGrp="1" noChangeArrowheads="1"/>
          </p:cNvSpPr>
          <p:nvPr>
            <p:ph type="body" sz="half" idx="1"/>
          </p:nvPr>
        </p:nvSpPr>
        <p:spPr>
          <a:xfrm>
            <a:off x="971550" y="1916113"/>
            <a:ext cx="7704138" cy="4249737"/>
          </a:xfrm>
        </p:spPr>
        <p:txBody>
          <a:bodyPr/>
          <a:lstStyle/>
          <a:p>
            <a:pPr marL="0" indent="762000" eaLnBrk="1" hangingPunct="1">
              <a:buFont typeface="Wingdings" panose="05000000000000000000" pitchFamily="2" charset="2"/>
              <a:buNone/>
              <a:tabLst>
                <a:tab pos="952500" algn="l"/>
              </a:tabLst>
            </a:pPr>
            <a:r>
              <a:rPr lang="zh-CN" altLang="en-US" sz="2400" smtClean="0"/>
              <a:t>布局管理器负责管理组件在容器中的排列方式。</a:t>
            </a:r>
            <a:r>
              <a:rPr lang="en-US" altLang="zh-CN" sz="2400" smtClean="0"/>
              <a:t>Java</a:t>
            </a:r>
            <a:r>
              <a:rPr lang="zh-CN" altLang="en-US" sz="2400" smtClean="0"/>
              <a:t>是跨平台的开发语言，它能够实现“一次编写，到处运行”，为实现这个目标，</a:t>
            </a:r>
            <a:r>
              <a:rPr lang="en-US" altLang="zh-CN" sz="2400" smtClean="0"/>
              <a:t>Java</a:t>
            </a:r>
            <a:r>
              <a:rPr lang="zh-CN" altLang="en-US" sz="2400" smtClean="0"/>
              <a:t>所开发的应用程序，必须使用布局管理器管理每个容器中组件的布局，因为不同的平台（即操作系统或者手机等硬件平台）显示组件的策略和方式是不同的，无法确定不同平台的组件大小和样式。</a:t>
            </a:r>
          </a:p>
        </p:txBody>
      </p:sp>
      <p:sp>
        <p:nvSpPr>
          <p:cNvPr id="983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9830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922CE4A8-3C7F-4BD7-B1B0-A6C406E2959E}"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6"/>
          <p:cNvSpPr>
            <a:spLocks noGrp="1"/>
          </p:cNvSpPr>
          <p:nvPr>
            <p:ph idx="1"/>
          </p:nvPr>
        </p:nvSpPr>
        <p:spPr/>
        <p:txBody>
          <a:bodyPr/>
          <a:lstStyle/>
          <a:p>
            <a:pPr algn="just" eaLnBrk="1" hangingPunct="1">
              <a:lnSpc>
                <a:spcPct val="95000"/>
              </a:lnSpc>
              <a:spcBef>
                <a:spcPct val="15000"/>
              </a:spcBef>
            </a:pPr>
            <a:r>
              <a:rPr lang="zh-CN" altLang="en-US" sz="2400" smtClean="0">
                <a:latin typeface="宋体" panose="02010600030101010101" pitchFamily="2" charset="-122"/>
              </a:rPr>
              <a:t>在容器中所有组件的布局（位置和大小）由布局管理器来控制。在</a:t>
            </a:r>
            <a:r>
              <a:rPr lang="en-US" altLang="zh-CN" sz="2400" smtClean="0">
                <a:latin typeface="宋体" panose="02010600030101010101" pitchFamily="2" charset="-122"/>
              </a:rPr>
              <a:t>Java</a:t>
            </a:r>
            <a:r>
              <a:rPr lang="zh-CN" altLang="en-US" sz="2400" smtClean="0">
                <a:latin typeface="宋体" panose="02010600030101010101" pitchFamily="2" charset="-122"/>
              </a:rPr>
              <a:t>语言中提供了</a:t>
            </a:r>
            <a:r>
              <a:rPr lang="en-US" altLang="zh-CN" sz="2400" smtClean="0">
                <a:latin typeface="宋体" panose="02010600030101010101" pitchFamily="2" charset="-122"/>
              </a:rPr>
              <a:t>FlowLayout、BorderLayout、GridLayout、CardLayout</a:t>
            </a:r>
            <a:r>
              <a:rPr lang="zh-CN" altLang="en-US" sz="2400" smtClean="0">
                <a:latin typeface="宋体" panose="02010600030101010101" pitchFamily="2" charset="-122"/>
              </a:rPr>
              <a:t>和</a:t>
            </a:r>
            <a:r>
              <a:rPr lang="en-US" altLang="zh-CN" sz="2400" smtClean="0">
                <a:latin typeface="宋体" panose="02010600030101010101" pitchFamily="2" charset="-122"/>
              </a:rPr>
              <a:t>GridBagLayout</a:t>
            </a:r>
            <a:r>
              <a:rPr lang="zh-CN" altLang="en-US" sz="2400" smtClean="0">
                <a:latin typeface="宋体" panose="02010600030101010101" pitchFamily="2" charset="-122"/>
              </a:rPr>
              <a:t>等多种布局管理器。</a:t>
            </a:r>
          </a:p>
          <a:p>
            <a:pPr algn="just" eaLnBrk="1" hangingPunct="1">
              <a:lnSpc>
                <a:spcPct val="95000"/>
              </a:lnSpc>
              <a:spcBef>
                <a:spcPct val="15000"/>
              </a:spcBef>
            </a:pPr>
            <a:r>
              <a:rPr lang="zh-CN" altLang="en-US" sz="2400" smtClean="0">
                <a:latin typeface="宋体" panose="02010600030101010101" pitchFamily="2" charset="-122"/>
              </a:rPr>
              <a:t>每种容器都有自己缺省的布局管理器。缺省地，</a:t>
            </a:r>
            <a:r>
              <a:rPr lang="en-US" altLang="zh-CN" sz="2400" smtClean="0">
                <a:latin typeface="宋体" panose="02010600030101010101" pitchFamily="2" charset="-122"/>
              </a:rPr>
              <a:t>JPanel</a:t>
            </a:r>
            <a:r>
              <a:rPr lang="zh-CN" altLang="en-US" sz="2400" smtClean="0">
                <a:latin typeface="宋体" panose="02010600030101010101" pitchFamily="2" charset="-122"/>
              </a:rPr>
              <a:t>使用</a:t>
            </a:r>
            <a:r>
              <a:rPr lang="en-US" altLang="zh-CN" sz="2400" smtClean="0">
                <a:latin typeface="宋体" panose="02010600030101010101" pitchFamily="2" charset="-122"/>
              </a:rPr>
              <a:t>FlowLayout，</a:t>
            </a:r>
            <a:r>
              <a:rPr lang="zh-CN" altLang="en-US" sz="2400" smtClean="0">
                <a:latin typeface="宋体" panose="02010600030101010101" pitchFamily="2" charset="-122"/>
              </a:rPr>
              <a:t>而内容窗格 </a:t>
            </a:r>
            <a:r>
              <a:rPr lang="en-US" altLang="zh-CN" sz="2400" smtClean="0">
                <a:latin typeface="宋体" panose="02010600030101010101" pitchFamily="2" charset="-122"/>
              </a:rPr>
              <a:t>ContentPane(JApplet、JDialog</a:t>
            </a:r>
            <a:r>
              <a:rPr lang="zh-CN" altLang="en-US" sz="2400" smtClean="0">
                <a:latin typeface="宋体" panose="02010600030101010101" pitchFamily="2" charset="-122"/>
              </a:rPr>
              <a:t>和</a:t>
            </a:r>
            <a:r>
              <a:rPr lang="en-US" altLang="zh-CN" sz="2400" smtClean="0">
                <a:latin typeface="宋体" panose="02010600030101010101" pitchFamily="2" charset="-122"/>
              </a:rPr>
              <a:t>JFrame</a:t>
            </a:r>
            <a:r>
              <a:rPr lang="zh-CN" altLang="en-US" sz="2400" smtClean="0">
                <a:latin typeface="宋体" panose="02010600030101010101" pitchFamily="2" charset="-122"/>
              </a:rPr>
              <a:t>对象的主容器) 使用</a:t>
            </a:r>
            <a:r>
              <a:rPr lang="en-US" altLang="zh-CN" sz="2400" smtClean="0">
                <a:latin typeface="宋体" panose="02010600030101010101" pitchFamily="2" charset="-122"/>
              </a:rPr>
              <a:t>BorderLayout。</a:t>
            </a:r>
            <a:r>
              <a:rPr lang="zh-CN" altLang="en-US" sz="2400" smtClean="0">
                <a:latin typeface="宋体" panose="02010600030101010101" pitchFamily="2" charset="-122"/>
              </a:rPr>
              <a:t>如果不希望使用缺省的布局管理器，则可使用所有容器的父类</a:t>
            </a:r>
            <a:r>
              <a:rPr lang="en-US" altLang="zh-CN" sz="2400" smtClean="0">
                <a:latin typeface="宋体" panose="02010600030101010101" pitchFamily="2" charset="-122"/>
              </a:rPr>
              <a:t>Container</a:t>
            </a:r>
            <a:r>
              <a:rPr lang="zh-CN" altLang="en-US" sz="2400" smtClean="0">
                <a:latin typeface="宋体" panose="02010600030101010101" pitchFamily="2" charset="-122"/>
              </a:rPr>
              <a:t>的</a:t>
            </a:r>
            <a:r>
              <a:rPr lang="en-US" altLang="zh-CN" sz="2400" smtClean="0">
                <a:latin typeface="宋体" panose="02010600030101010101" pitchFamily="2" charset="-122"/>
              </a:rPr>
              <a:t>setLayout()</a:t>
            </a:r>
            <a:r>
              <a:rPr lang="zh-CN" altLang="en-US" sz="2400" smtClean="0">
                <a:latin typeface="宋体" panose="02010600030101010101" pitchFamily="2" charset="-122"/>
              </a:rPr>
              <a:t>方法来改变缺省的布局管理器。 </a:t>
            </a:r>
          </a:p>
          <a:p>
            <a:pPr eaLnBrk="1" hangingPunct="1"/>
            <a:endParaRPr lang="zh-CN" altLang="en-US" smtClean="0"/>
          </a:p>
        </p:txBody>
      </p:sp>
      <p:sp>
        <p:nvSpPr>
          <p:cNvPr id="10035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801ADED5-D33B-4411-915D-B078085BD650}"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45</a:t>
            </a:fld>
            <a:endParaRPr lang="en-US" altLang="zh-CN" sz="1000" smtClean="0">
              <a:latin typeface="Arial" panose="020B0604020202020204" pitchFamily="34" charset="0"/>
            </a:endParaRPr>
          </a:p>
        </p:txBody>
      </p:sp>
      <p:sp>
        <p:nvSpPr>
          <p:cNvPr id="6" name="标题 5"/>
          <p:cNvSpPr>
            <a:spLocks noGrp="1"/>
          </p:cNvSpPr>
          <p:nvPr>
            <p:ph type="title"/>
          </p:nvPr>
        </p:nvSpPr>
        <p:spPr/>
        <p:txBody>
          <a:bodyPr/>
          <a:lstStyle/>
          <a:p>
            <a:pPr eaLnBrk="1" fontAlgn="auto" hangingPunct="1">
              <a:spcAft>
                <a:spcPts val="0"/>
              </a:spcAft>
              <a:defRPr/>
            </a:pPr>
            <a:r>
              <a:rPr lang="zh-CN" altLang="en-US" dirty="0" smtClean="0"/>
              <a:t>布局管理器</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pPr eaLnBrk="1" fontAlgn="auto" hangingPunct="1">
              <a:spcAft>
                <a:spcPts val="0"/>
              </a:spcAft>
              <a:defRPr/>
            </a:pPr>
            <a:r>
              <a:rPr lang="zh-CN" altLang="en-US" dirty="0" smtClean="0"/>
              <a:t>不</a:t>
            </a:r>
            <a:r>
              <a:rPr lang="zh-CN" altLang="en-US" dirty="0"/>
              <a:t>使用布局管理器 </a:t>
            </a:r>
          </a:p>
        </p:txBody>
      </p:sp>
      <p:sp>
        <p:nvSpPr>
          <p:cNvPr id="102403" name="Rectangle 3"/>
          <p:cNvSpPr>
            <a:spLocks noGrp="1" noChangeArrowheads="1"/>
          </p:cNvSpPr>
          <p:nvPr>
            <p:ph type="body" sz="half" idx="1"/>
          </p:nvPr>
        </p:nvSpPr>
        <p:spPr>
          <a:xfrm>
            <a:off x="1042988" y="1773238"/>
            <a:ext cx="7632700" cy="4535487"/>
          </a:xfrm>
        </p:spPr>
        <p:txBody>
          <a:bodyPr/>
          <a:lstStyle/>
          <a:p>
            <a:pPr marL="0" indent="762000" eaLnBrk="1" hangingPunct="1">
              <a:buFont typeface="Wingdings" panose="05000000000000000000" pitchFamily="2" charset="2"/>
              <a:buNone/>
              <a:tabLst>
                <a:tab pos="952500" algn="l"/>
              </a:tabLst>
            </a:pPr>
            <a:r>
              <a:rPr lang="zh-CN" altLang="en-US" sz="2400" smtClean="0"/>
              <a:t>在布局管理器出现之前，所有的应用程序都使用直接定位的方式排列容器中的组件，例如</a:t>
            </a:r>
            <a:r>
              <a:rPr lang="en-US" altLang="zh-CN" sz="2400" smtClean="0"/>
              <a:t>VC</a:t>
            </a:r>
            <a:r>
              <a:rPr lang="zh-CN" altLang="en-US" sz="2400" smtClean="0"/>
              <a:t>、</a:t>
            </a:r>
            <a:r>
              <a:rPr lang="en-US" altLang="zh-CN" sz="2400" smtClean="0"/>
              <a:t>Delphi</a:t>
            </a:r>
            <a:r>
              <a:rPr lang="zh-CN" altLang="en-US" sz="2400" smtClean="0"/>
              <a:t>、</a:t>
            </a:r>
            <a:r>
              <a:rPr lang="en-US" altLang="zh-CN" sz="2400" smtClean="0"/>
              <a:t>VB</a:t>
            </a:r>
            <a:r>
              <a:rPr lang="zh-CN" altLang="en-US" sz="2400" smtClean="0"/>
              <a:t>等开发语言都使用这种布局方式。</a:t>
            </a:r>
            <a:r>
              <a:rPr lang="en-US" altLang="zh-CN" sz="2400" smtClean="0"/>
              <a:t>Java</a:t>
            </a:r>
            <a:r>
              <a:rPr lang="zh-CN" altLang="en-US" sz="2400" smtClean="0"/>
              <a:t>也提供了对绝对定位的组件排列方式的支持，但是这样布局的程序界面不能保证在其他操作平台中也能正常显示。如果需要开发的程序只在单一的系统中使用，可以考虑使用这种布局管理方式。</a:t>
            </a:r>
          </a:p>
          <a:p>
            <a:pPr marL="0" indent="762000" eaLnBrk="1" hangingPunct="1">
              <a:buFont typeface="Wingdings" panose="05000000000000000000" pitchFamily="2" charset="2"/>
              <a:buNone/>
              <a:tabLst>
                <a:tab pos="952500" algn="l"/>
              </a:tabLst>
            </a:pPr>
            <a:r>
              <a:rPr lang="en-US" altLang="en-US" sz="2400" smtClean="0">
                <a:ea typeface="黑体" panose="02010609060101010101" pitchFamily="49" charset="-122"/>
              </a:rPr>
              <a:t>通过setLayout(LayoutManager mgr)方法设置组件容器采用的布局管理器，如果不采用任何布局管理器，则可以将其设置为null，例如：</a:t>
            </a:r>
          </a:p>
          <a:p>
            <a:pPr marL="0" indent="762000" eaLnBrk="1" hangingPunct="1">
              <a:buFont typeface="Wingdings" panose="05000000000000000000" pitchFamily="2" charset="2"/>
              <a:buNone/>
              <a:tabLst>
                <a:tab pos="952500" algn="l"/>
              </a:tabLst>
            </a:pPr>
            <a:endParaRPr lang="en-US" altLang="en-US" sz="1800" smtClean="0">
              <a:ea typeface="黑体" panose="02010609060101010101" pitchFamily="49" charset="-122"/>
            </a:endParaRPr>
          </a:p>
        </p:txBody>
      </p:sp>
      <p:sp>
        <p:nvSpPr>
          <p:cNvPr id="10240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825462" name="Rectangle 118"/>
          <p:cNvSpPr>
            <a:spLocks noChangeArrowheads="1"/>
          </p:cNvSpPr>
          <p:nvPr/>
        </p:nvSpPr>
        <p:spPr bwMode="auto">
          <a:xfrm>
            <a:off x="1150938" y="5764213"/>
            <a:ext cx="7632700" cy="287337"/>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getContentPane().setLayout(null); </a:t>
            </a:r>
          </a:p>
        </p:txBody>
      </p:sp>
      <p:sp>
        <p:nvSpPr>
          <p:cNvPr id="10240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A0596BBA-B52D-4104-B46C-6AD2332E04A8}"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46</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17513" y="333375"/>
            <a:ext cx="8229600" cy="4525963"/>
          </a:xfrm>
        </p:spPr>
        <p:txBody>
          <a:bodyPr>
            <a:normAutofit fontScale="85000" lnSpcReduction="20000"/>
          </a:bodyPr>
          <a:lstStyle/>
          <a:p>
            <a:pPr marL="365760" indent="-256032" eaLnBrk="1" fontAlgn="auto" hangingPunct="1">
              <a:spcAft>
                <a:spcPts val="0"/>
              </a:spcAft>
              <a:buFont typeface="Wingdings 3"/>
              <a:buChar char=""/>
              <a:defRPr/>
            </a:pPr>
            <a:r>
              <a:rPr lang="en-US" altLang="zh-CN" dirty="0"/>
              <a:t>final </a:t>
            </a:r>
            <a:r>
              <a:rPr lang="en-US" altLang="zh-CN" dirty="0" err="1"/>
              <a:t>JLabel</a:t>
            </a:r>
            <a:r>
              <a:rPr lang="en-US" altLang="zh-CN" dirty="0"/>
              <a:t> label = new </a:t>
            </a:r>
            <a:r>
              <a:rPr lang="en-US" altLang="zh-CN" dirty="0" err="1"/>
              <a:t>JLabel</a:t>
            </a:r>
            <a:r>
              <a:rPr lang="en-US" altLang="zh-CN" dirty="0"/>
              <a:t>();</a:t>
            </a:r>
          </a:p>
          <a:p>
            <a:pPr marL="365760" indent="-256032" eaLnBrk="1" fontAlgn="auto" hangingPunct="1">
              <a:spcAft>
                <a:spcPts val="0"/>
              </a:spcAft>
              <a:buFont typeface="Wingdings 3"/>
              <a:buChar char=""/>
              <a:defRPr/>
            </a:pPr>
            <a:r>
              <a:rPr lang="en-US" altLang="zh-CN" dirty="0"/>
              <a:t>		</a:t>
            </a:r>
            <a:r>
              <a:rPr lang="en-US" altLang="zh-CN" dirty="0" err="1"/>
              <a:t>label.setBorder</a:t>
            </a:r>
            <a:r>
              <a:rPr lang="en-US" altLang="zh-CN" dirty="0"/>
              <a:t>(new </a:t>
            </a:r>
            <a:r>
              <a:rPr lang="en-US" altLang="zh-CN" dirty="0" err="1"/>
              <a:t>TitledBorder</a:t>
            </a:r>
            <a:r>
              <a:rPr lang="en-US" altLang="zh-CN" dirty="0"/>
              <a:t>(null, "",</a:t>
            </a:r>
          </a:p>
          <a:p>
            <a:pPr marL="365760" indent="-256032" eaLnBrk="1" fontAlgn="auto" hangingPunct="1">
              <a:spcAft>
                <a:spcPts val="0"/>
              </a:spcAft>
              <a:buFont typeface="Wingdings 3"/>
              <a:buChar char=""/>
              <a:defRPr/>
            </a:pPr>
            <a:r>
              <a:rPr lang="en-US" altLang="zh-CN" dirty="0"/>
              <a:t>				</a:t>
            </a:r>
            <a:r>
              <a:rPr lang="en-US" altLang="zh-CN" dirty="0" err="1"/>
              <a:t>TitledBorder.DEFAULT_JUSTIFICATION</a:t>
            </a:r>
            <a:r>
              <a:rPr lang="en-US" altLang="zh-CN" dirty="0"/>
              <a:t>,</a:t>
            </a:r>
          </a:p>
          <a:p>
            <a:pPr marL="365760" indent="-256032" eaLnBrk="1" fontAlgn="auto" hangingPunct="1">
              <a:spcAft>
                <a:spcPts val="0"/>
              </a:spcAft>
              <a:buFont typeface="Wingdings 3"/>
              <a:buChar char=""/>
              <a:defRPr/>
            </a:pPr>
            <a:r>
              <a:rPr lang="en-US" altLang="zh-CN" dirty="0"/>
              <a:t>				</a:t>
            </a:r>
            <a:r>
              <a:rPr lang="en-US" altLang="zh-CN" dirty="0" err="1"/>
              <a:t>TitledBorder.DEFAULT_POSITION</a:t>
            </a:r>
            <a:r>
              <a:rPr lang="en-US" altLang="zh-CN" dirty="0"/>
              <a:t>, null, null));</a:t>
            </a:r>
          </a:p>
          <a:p>
            <a:pPr marL="365760" indent="-256032" eaLnBrk="1" fontAlgn="auto" hangingPunct="1">
              <a:spcAft>
                <a:spcPts val="0"/>
              </a:spcAft>
              <a:buFont typeface="Wingdings 3"/>
              <a:buChar char=""/>
              <a:defRPr/>
            </a:pPr>
            <a:r>
              <a:rPr lang="en-US" altLang="zh-CN" dirty="0"/>
              <a:t>		</a:t>
            </a:r>
            <a:r>
              <a:rPr lang="en-US" altLang="zh-CN" dirty="0" err="1"/>
              <a:t>label.setForeground</a:t>
            </a:r>
            <a:r>
              <a:rPr lang="en-US" altLang="zh-CN" dirty="0"/>
              <a:t>(new Color(255, 0, 0));</a:t>
            </a:r>
          </a:p>
          <a:p>
            <a:pPr marL="365760" indent="-256032" eaLnBrk="1" fontAlgn="auto" hangingPunct="1">
              <a:spcAft>
                <a:spcPts val="0"/>
              </a:spcAft>
              <a:buFont typeface="Wingdings 3"/>
              <a:buChar char=""/>
              <a:defRPr/>
            </a:pPr>
            <a:r>
              <a:rPr lang="en-US" altLang="zh-CN" dirty="0"/>
              <a:t>		</a:t>
            </a:r>
            <a:r>
              <a:rPr lang="en-US" altLang="zh-CN" dirty="0" err="1"/>
              <a:t>label.setFont</a:t>
            </a:r>
            <a:r>
              <a:rPr lang="en-US" altLang="zh-CN" dirty="0"/>
              <a:t>(new Font("", </a:t>
            </a:r>
            <a:r>
              <a:rPr lang="en-US" altLang="zh-CN" dirty="0" err="1"/>
              <a:t>Font.BOLD</a:t>
            </a:r>
            <a:r>
              <a:rPr lang="en-US" altLang="zh-CN" dirty="0"/>
              <a:t>, 18));</a:t>
            </a:r>
          </a:p>
          <a:p>
            <a:pPr marL="365760" indent="-256032" eaLnBrk="1" fontAlgn="auto" hangingPunct="1">
              <a:spcAft>
                <a:spcPts val="0"/>
              </a:spcAft>
              <a:buFont typeface="Wingdings 3"/>
              <a:buChar char=""/>
              <a:defRPr/>
            </a:pPr>
            <a:r>
              <a:rPr lang="en-US" altLang="zh-CN" dirty="0"/>
              <a:t>		</a:t>
            </a:r>
            <a:r>
              <a:rPr lang="en-US" altLang="zh-CN" dirty="0" err="1"/>
              <a:t>label.setText</a:t>
            </a:r>
            <a:r>
              <a:rPr lang="en-US" altLang="zh-CN" dirty="0"/>
              <a:t>("</a:t>
            </a:r>
            <a:r>
              <a:rPr lang="zh-CN" altLang="en-US" dirty="0"/>
              <a:t>企业人事管理系统</a:t>
            </a:r>
            <a:r>
              <a:rPr lang="en-US" altLang="zh-CN" dirty="0"/>
              <a:t>");</a:t>
            </a:r>
          </a:p>
          <a:p>
            <a:pPr marL="365760" indent="-256032" eaLnBrk="1" fontAlgn="auto" hangingPunct="1">
              <a:spcAft>
                <a:spcPts val="0"/>
              </a:spcAft>
              <a:buFont typeface="Wingdings 3"/>
              <a:buChar char=""/>
              <a:defRPr/>
            </a:pPr>
            <a:r>
              <a:rPr lang="en-US" altLang="zh-CN" dirty="0"/>
              <a:t>		</a:t>
            </a:r>
            <a:r>
              <a:rPr lang="en-US" altLang="zh-CN" dirty="0" err="1"/>
              <a:t>label.setBounds</a:t>
            </a:r>
            <a:r>
              <a:rPr lang="en-US" altLang="zh-CN" dirty="0"/>
              <a:t>(39, 28, 170, 36); // </a:t>
            </a:r>
            <a:r>
              <a:rPr lang="zh-CN" altLang="en-US" dirty="0"/>
              <a:t>设置“企业人事管理系统”标签的显示位置及大小</a:t>
            </a:r>
          </a:p>
          <a:p>
            <a:pPr marL="365760" indent="-256032" eaLnBrk="1" fontAlgn="auto" hangingPunct="1">
              <a:spcAft>
                <a:spcPts val="0"/>
              </a:spcAft>
              <a:buFont typeface="Wingdings 3"/>
              <a:buChar char=""/>
              <a:defRPr/>
            </a:pPr>
            <a:r>
              <a:rPr lang="zh-CN" altLang="en-US" dirty="0"/>
              <a:t>		</a:t>
            </a:r>
            <a:r>
              <a:rPr lang="en-US" altLang="zh-CN" dirty="0" err="1"/>
              <a:t>getContentPane</a:t>
            </a:r>
            <a:r>
              <a:rPr lang="en-US" altLang="zh-CN" dirty="0"/>
              <a:t>().add(label</a:t>
            </a:r>
            <a:r>
              <a:rPr lang="en-US" altLang="zh-CN" dirty="0" smtClean="0"/>
              <a:t>);</a:t>
            </a:r>
          </a:p>
          <a:p>
            <a:pPr marL="365760" indent="-256032" eaLnBrk="1" fontAlgn="auto" hangingPunct="1">
              <a:spcAft>
                <a:spcPts val="0"/>
              </a:spcAft>
              <a:buFont typeface="Wingdings 3"/>
              <a:buChar char=""/>
              <a:defRPr/>
            </a:pPr>
            <a:r>
              <a:rPr lang="en-US" altLang="zh-CN" dirty="0" smtClean="0"/>
              <a:t>………</a:t>
            </a:r>
          </a:p>
          <a:p>
            <a:pPr marL="365760" indent="-256032" eaLnBrk="1" fontAlgn="auto" hangingPunct="1">
              <a:spcAft>
                <a:spcPts val="0"/>
              </a:spcAft>
              <a:buFont typeface="Wingdings 3"/>
              <a:buChar char=""/>
              <a:defRPr/>
            </a:pPr>
            <a:endParaRPr lang="zh-CN" altLang="en-US" dirty="0"/>
          </a:p>
        </p:txBody>
      </p:sp>
      <p:sp>
        <p:nvSpPr>
          <p:cNvPr id="10445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DC544F1E-4E77-4F37-A663-29FBA09E6E51}"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47</a:t>
            </a:fld>
            <a:endParaRPr lang="en-US" altLang="zh-CN" sz="1000" smtClean="0">
              <a:latin typeface="Arial" panose="020B0604020202020204" pitchFamily="34"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513" y="4633913"/>
            <a:ext cx="24765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5288" y="765175"/>
            <a:ext cx="672465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
          <p:cNvSpPr>
            <a:spLocks noGrp="1" noChangeArrowheads="1"/>
          </p:cNvSpPr>
          <p:nvPr>
            <p:ph idx="1"/>
          </p:nvPr>
        </p:nvSpPr>
        <p:spPr>
          <a:xfrm>
            <a:off x="1042988" y="1773238"/>
            <a:ext cx="7632700" cy="4464050"/>
          </a:xfrm>
        </p:spPr>
        <p:txBody>
          <a:bodyPr/>
          <a:lstStyle/>
          <a:p>
            <a:pPr marL="0" indent="762000" eaLnBrk="1" hangingPunct="1">
              <a:buFont typeface="Wingdings" panose="05000000000000000000" pitchFamily="2" charset="2"/>
              <a:buNone/>
              <a:tabLst>
                <a:tab pos="952500" algn="l"/>
              </a:tabLst>
            </a:pPr>
            <a:r>
              <a:rPr lang="zh-CN" altLang="en-US" sz="2400" smtClean="0"/>
              <a:t>由</a:t>
            </a:r>
            <a:r>
              <a:rPr lang="en-US" altLang="zh-CN" sz="2400" smtClean="0"/>
              <a:t>FlowLayout</a:t>
            </a:r>
            <a:r>
              <a:rPr lang="zh-CN" altLang="en-US" sz="2400" smtClean="0"/>
              <a:t>类实现的布局管理器称为流布局管理器，它的布局方式是首先在一行上排列组件，当该行没有足够的空间时，则回行显示，当容器的大小发生改变时，将自动调整组件的排列方式。如下图所示：</a:t>
            </a:r>
            <a:endParaRPr lang="en-US" altLang="en-US" sz="2400" smtClean="0">
              <a:ea typeface="黑体" panose="02010609060101010101" pitchFamily="49" charset="-122"/>
            </a:endParaRPr>
          </a:p>
        </p:txBody>
      </p:sp>
      <p:sp>
        <p:nvSpPr>
          <p:cNvPr id="829449" name="Rectangle 9"/>
          <p:cNvSpPr>
            <a:spLocks noGrp="1" noChangeArrowheads="1"/>
          </p:cNvSpPr>
          <p:nvPr>
            <p:ph type="title"/>
          </p:nvPr>
        </p:nvSpPr>
        <p:spPr/>
        <p:txBody>
          <a:bodyPr/>
          <a:lstStyle/>
          <a:p>
            <a:pPr eaLnBrk="1" fontAlgn="auto" hangingPunct="1">
              <a:spcAft>
                <a:spcPts val="0"/>
              </a:spcAft>
              <a:defRPr/>
            </a:pPr>
            <a:r>
              <a:rPr lang="en-US" altLang="zh-CN" dirty="0" err="1" smtClean="0"/>
              <a:t>FlowLayout</a:t>
            </a:r>
            <a:r>
              <a:rPr lang="zh-CN" altLang="en-US" dirty="0"/>
              <a:t>布局管理器</a:t>
            </a:r>
          </a:p>
        </p:txBody>
      </p:sp>
      <p:sp>
        <p:nvSpPr>
          <p:cNvPr id="105476"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05477" name="Rectangle 13"/>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pic>
        <p:nvPicPr>
          <p:cNvPr id="829452" name="Picture 12" descr="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500438"/>
            <a:ext cx="2303462"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9" name="Rectangle 15"/>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pic>
        <p:nvPicPr>
          <p:cNvPr id="829454" name="Picture 14" descr="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546600"/>
            <a:ext cx="1728911" cy="80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8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9ED87EDF-8D17-42C3-8C66-38A5A1700657}"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48</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algn="just" eaLnBrk="1" fontAlgn="auto" hangingPunct="1">
              <a:lnSpc>
                <a:spcPct val="120000"/>
              </a:lnSpc>
              <a:spcBef>
                <a:spcPct val="0"/>
              </a:spcBef>
              <a:spcAft>
                <a:spcPts val="0"/>
              </a:spcAft>
              <a:buFont typeface="Wingdings 3"/>
              <a:buChar char=""/>
              <a:defRPr/>
            </a:pPr>
            <a:r>
              <a:rPr lang="en-US" altLang="zh-CN" sz="2800" b="1" dirty="0" err="1">
                <a:latin typeface="宋体" panose="02010600030101010101" pitchFamily="2" charset="-122"/>
              </a:rPr>
              <a:t>FlowLayout</a:t>
            </a:r>
            <a:r>
              <a:rPr lang="en-US" altLang="zh-CN" sz="2800" b="1" dirty="0" smtClean="0">
                <a:latin typeface="宋体" panose="02010600030101010101" pitchFamily="2" charset="-122"/>
              </a:rPr>
              <a:t>()</a:t>
            </a:r>
          </a:p>
          <a:p>
            <a:pPr marL="621792" lvl="1" algn="just" eaLnBrk="1" fontAlgn="auto" hangingPunct="1">
              <a:lnSpc>
                <a:spcPct val="120000"/>
              </a:lnSpc>
              <a:spcBef>
                <a:spcPct val="0"/>
              </a:spcBef>
              <a:spcAft>
                <a:spcPts val="0"/>
              </a:spcAft>
              <a:buFont typeface="Verdana"/>
              <a:buChar char="◦"/>
              <a:defRPr/>
            </a:pPr>
            <a:r>
              <a:rPr lang="zh-CN" altLang="en-US" sz="2400" b="1" dirty="0" smtClean="0">
                <a:latin typeface="宋体" panose="02010600030101010101" pitchFamily="2" charset="-122"/>
              </a:rPr>
              <a:t>创建</a:t>
            </a:r>
            <a:r>
              <a:rPr lang="zh-CN" altLang="en-US" sz="2400" b="1" dirty="0">
                <a:latin typeface="宋体" panose="02010600030101010101" pitchFamily="2" charset="-122"/>
              </a:rPr>
              <a:t>每行组件对齐方式为居中对齐、组件间距为5个像素单位的对象</a:t>
            </a:r>
          </a:p>
          <a:p>
            <a:pPr marL="365760" indent="-256032" algn="just" eaLnBrk="1" fontAlgn="auto" hangingPunct="1">
              <a:lnSpc>
                <a:spcPct val="120000"/>
              </a:lnSpc>
              <a:spcBef>
                <a:spcPct val="0"/>
              </a:spcBef>
              <a:spcAft>
                <a:spcPts val="0"/>
              </a:spcAft>
              <a:buFont typeface="Wingdings 3"/>
              <a:buChar char=""/>
              <a:defRPr/>
            </a:pPr>
            <a:r>
              <a:rPr lang="en-US" altLang="zh-CN" sz="2800" b="1" dirty="0" err="1">
                <a:latin typeface="宋体" panose="02010600030101010101" pitchFamily="2" charset="-122"/>
              </a:rPr>
              <a:t>FlowLayout</a:t>
            </a:r>
            <a:r>
              <a:rPr lang="en-US" altLang="zh-CN" sz="2800" b="1" dirty="0">
                <a:latin typeface="宋体" panose="02010600030101010101" pitchFamily="2" charset="-122"/>
              </a:rPr>
              <a:t>(</a:t>
            </a:r>
            <a:r>
              <a:rPr lang="en-US" altLang="zh-CN" sz="2800" b="1" dirty="0" err="1">
                <a:latin typeface="宋体" panose="02010600030101010101" pitchFamily="2" charset="-122"/>
              </a:rPr>
              <a:t>int</a:t>
            </a:r>
            <a:r>
              <a:rPr lang="en-US" altLang="zh-CN" sz="2800" b="1" dirty="0">
                <a:latin typeface="宋体" panose="02010600030101010101" pitchFamily="2" charset="-122"/>
              </a:rPr>
              <a:t> align</a:t>
            </a:r>
            <a:r>
              <a:rPr lang="en-US" altLang="zh-CN" sz="2800" b="1" dirty="0" smtClean="0">
                <a:latin typeface="宋体" panose="02010600030101010101" pitchFamily="2" charset="-122"/>
              </a:rPr>
              <a:t>)</a:t>
            </a:r>
          </a:p>
          <a:p>
            <a:pPr marL="621792" lvl="1" algn="just" eaLnBrk="1" fontAlgn="auto" hangingPunct="1">
              <a:lnSpc>
                <a:spcPct val="120000"/>
              </a:lnSpc>
              <a:spcBef>
                <a:spcPct val="0"/>
              </a:spcBef>
              <a:spcAft>
                <a:spcPts val="0"/>
              </a:spcAft>
              <a:buFont typeface="Verdana"/>
              <a:buChar char="◦"/>
              <a:defRPr/>
            </a:pPr>
            <a:r>
              <a:rPr lang="zh-CN" altLang="en-US" sz="2400" b="1" dirty="0" smtClean="0">
                <a:latin typeface="宋体" panose="02010600030101010101" pitchFamily="2" charset="-122"/>
              </a:rPr>
              <a:t>创建</a:t>
            </a:r>
            <a:r>
              <a:rPr lang="zh-CN" altLang="en-US" sz="2400" b="1" dirty="0">
                <a:latin typeface="宋体" panose="02010600030101010101" pitchFamily="2" charset="-122"/>
              </a:rPr>
              <a:t>指定每行组件对齐方式、组件间距为5个像素单位的对象，</a:t>
            </a:r>
            <a:r>
              <a:rPr lang="en-US" altLang="zh-CN" sz="2400" b="1" dirty="0">
                <a:latin typeface="宋体" panose="02010600030101010101" pitchFamily="2" charset="-122"/>
              </a:rPr>
              <a:t>align</a:t>
            </a:r>
            <a:r>
              <a:rPr lang="zh-CN" altLang="en-US" sz="2400" b="1" dirty="0">
                <a:latin typeface="宋体" panose="02010600030101010101" pitchFamily="2" charset="-122"/>
              </a:rPr>
              <a:t>可取三个静态常量</a:t>
            </a:r>
            <a:r>
              <a:rPr lang="en-US" altLang="zh-CN" sz="2400" b="1" dirty="0">
                <a:latin typeface="宋体" panose="02010600030101010101" pitchFamily="2" charset="-122"/>
              </a:rPr>
              <a:t>LEFT、CENTER</a:t>
            </a:r>
            <a:r>
              <a:rPr lang="zh-CN" altLang="en-US" sz="2400" b="1" dirty="0">
                <a:latin typeface="宋体" panose="02010600030101010101" pitchFamily="2" charset="-122"/>
              </a:rPr>
              <a:t>和</a:t>
            </a:r>
            <a:r>
              <a:rPr lang="en-US" altLang="zh-CN" sz="2400" b="1" dirty="0">
                <a:latin typeface="宋体" panose="02010600030101010101" pitchFamily="2" charset="-122"/>
              </a:rPr>
              <a:t>RIGHT</a:t>
            </a:r>
            <a:r>
              <a:rPr lang="zh-CN" altLang="en-US" sz="2400" b="1" dirty="0">
                <a:latin typeface="宋体" panose="02010600030101010101" pitchFamily="2" charset="-122"/>
              </a:rPr>
              <a:t>之一（分别表示左、中、右对齐方式）</a:t>
            </a:r>
            <a:r>
              <a:rPr lang="zh-CN" altLang="en-US" sz="2400" dirty="0" smtClean="0"/>
              <a:t>。</a:t>
            </a:r>
            <a:endParaRPr lang="en-US" altLang="zh-CN" sz="2400" dirty="0" smtClean="0"/>
          </a:p>
          <a:p>
            <a:pPr marL="365760" indent="-256032" algn="just" eaLnBrk="1" fontAlgn="auto" hangingPunct="1">
              <a:lnSpc>
                <a:spcPct val="120000"/>
              </a:lnSpc>
              <a:spcBef>
                <a:spcPct val="0"/>
              </a:spcBef>
              <a:spcAft>
                <a:spcPts val="0"/>
              </a:spcAft>
              <a:buFont typeface="Wingdings 3"/>
              <a:buChar char=""/>
              <a:defRPr/>
            </a:pPr>
            <a:r>
              <a:rPr lang="en-US" altLang="zh-CN" sz="2800" b="1" dirty="0" err="1">
                <a:latin typeface="宋体" panose="02010600030101010101" pitchFamily="2" charset="-122"/>
              </a:rPr>
              <a:t>FlowLayout</a:t>
            </a:r>
            <a:r>
              <a:rPr lang="en-US" altLang="zh-CN" sz="2800" b="1" dirty="0">
                <a:latin typeface="宋体" panose="02010600030101010101" pitchFamily="2" charset="-122"/>
              </a:rPr>
              <a:t>(</a:t>
            </a:r>
            <a:r>
              <a:rPr lang="en-US" altLang="zh-CN" sz="2800" b="1" dirty="0" err="1">
                <a:latin typeface="宋体" panose="02010600030101010101" pitchFamily="2" charset="-122"/>
              </a:rPr>
              <a:t>int</a:t>
            </a:r>
            <a:r>
              <a:rPr lang="en-US" altLang="zh-CN" sz="2800" b="1" dirty="0">
                <a:latin typeface="宋体" panose="02010600030101010101" pitchFamily="2" charset="-122"/>
              </a:rPr>
              <a:t> align, </a:t>
            </a:r>
            <a:r>
              <a:rPr lang="en-US" altLang="zh-CN" sz="2800" b="1" dirty="0" err="1">
                <a:latin typeface="宋体" panose="02010600030101010101" pitchFamily="2" charset="-122"/>
              </a:rPr>
              <a:t>int</a:t>
            </a:r>
            <a:r>
              <a:rPr lang="en-US" altLang="zh-CN" sz="2800" b="1" dirty="0">
                <a:latin typeface="宋体" panose="02010600030101010101" pitchFamily="2" charset="-122"/>
              </a:rPr>
              <a:t> </a:t>
            </a:r>
            <a:r>
              <a:rPr lang="en-US" altLang="zh-CN" sz="2800" b="1" dirty="0" err="1">
                <a:latin typeface="宋体" panose="02010600030101010101" pitchFamily="2" charset="-122"/>
              </a:rPr>
              <a:t>hgap</a:t>
            </a:r>
            <a:r>
              <a:rPr lang="en-US" altLang="zh-CN" sz="2800" b="1" dirty="0">
                <a:latin typeface="宋体" panose="02010600030101010101" pitchFamily="2" charset="-122"/>
              </a:rPr>
              <a:t>, </a:t>
            </a:r>
            <a:r>
              <a:rPr lang="en-US" altLang="zh-CN" sz="2800" b="1" dirty="0" err="1">
                <a:latin typeface="宋体" panose="02010600030101010101" pitchFamily="2" charset="-122"/>
              </a:rPr>
              <a:t>int</a:t>
            </a:r>
            <a:r>
              <a:rPr lang="en-US" altLang="zh-CN" sz="2800" b="1" dirty="0">
                <a:latin typeface="宋体" panose="02010600030101010101" pitchFamily="2" charset="-122"/>
              </a:rPr>
              <a:t> </a:t>
            </a:r>
            <a:r>
              <a:rPr lang="en-US" altLang="zh-CN" sz="2800" b="1" dirty="0" err="1">
                <a:latin typeface="宋体" panose="02010600030101010101" pitchFamily="2" charset="-122"/>
              </a:rPr>
              <a:t>vgap</a:t>
            </a:r>
            <a:r>
              <a:rPr lang="en-US" altLang="zh-CN" sz="2800" b="1" dirty="0" smtClean="0">
                <a:latin typeface="宋体" panose="02010600030101010101" pitchFamily="2" charset="-122"/>
              </a:rPr>
              <a:t>)</a:t>
            </a:r>
          </a:p>
          <a:p>
            <a:pPr marL="621792" lvl="1" algn="just" eaLnBrk="1" fontAlgn="auto" hangingPunct="1">
              <a:lnSpc>
                <a:spcPct val="120000"/>
              </a:lnSpc>
              <a:spcBef>
                <a:spcPct val="0"/>
              </a:spcBef>
              <a:spcAft>
                <a:spcPts val="0"/>
              </a:spcAft>
              <a:buFont typeface="Verdana"/>
              <a:buChar char="◦"/>
              <a:defRPr/>
            </a:pPr>
            <a:r>
              <a:rPr lang="zh-CN" altLang="en-US" sz="2400" b="1" dirty="0" smtClean="0">
                <a:latin typeface="宋体" panose="02010600030101010101" pitchFamily="2" charset="-122"/>
              </a:rPr>
              <a:t>创建</a:t>
            </a:r>
            <a:r>
              <a:rPr lang="zh-CN" altLang="en-US" sz="2400" b="1" dirty="0">
                <a:latin typeface="宋体" panose="02010600030101010101" pitchFamily="2" charset="-122"/>
              </a:rPr>
              <a:t>指定每行组件对齐方式的对象，该对象也使用参数</a:t>
            </a:r>
            <a:r>
              <a:rPr lang="en-US" altLang="zh-CN" sz="2400" b="1" dirty="0" err="1">
                <a:latin typeface="宋体" panose="02010600030101010101" pitchFamily="2" charset="-122"/>
              </a:rPr>
              <a:t>vgap</a:t>
            </a:r>
            <a:r>
              <a:rPr lang="zh-CN" altLang="en-US" sz="2400" b="1" dirty="0">
                <a:latin typeface="宋体" panose="02010600030101010101" pitchFamily="2" charset="-122"/>
              </a:rPr>
              <a:t>和</a:t>
            </a:r>
            <a:r>
              <a:rPr lang="en-US" altLang="zh-CN" sz="2400" b="1" dirty="0" err="1">
                <a:latin typeface="宋体" panose="02010600030101010101" pitchFamily="2" charset="-122"/>
              </a:rPr>
              <a:t>hgap</a:t>
            </a:r>
            <a:r>
              <a:rPr lang="zh-CN" altLang="en-US" sz="2400" b="1" dirty="0">
                <a:latin typeface="宋体" panose="02010600030101010101" pitchFamily="2" charset="-122"/>
              </a:rPr>
              <a:t>指定了组件间的以像素为单位的纵横间距。</a:t>
            </a:r>
          </a:p>
          <a:p>
            <a:pPr marL="621792" lvl="1" algn="just" eaLnBrk="1" fontAlgn="auto" hangingPunct="1">
              <a:lnSpc>
                <a:spcPct val="120000"/>
              </a:lnSpc>
              <a:spcBef>
                <a:spcPct val="0"/>
              </a:spcBef>
              <a:spcAft>
                <a:spcPts val="0"/>
              </a:spcAft>
              <a:buFont typeface="Verdana"/>
              <a:buChar char="◦"/>
              <a:defRPr/>
            </a:pPr>
            <a:endParaRPr lang="zh-CN" altLang="en-US" sz="2400" dirty="0"/>
          </a:p>
          <a:p>
            <a:pPr marL="365760" indent="-256032" eaLnBrk="1" fontAlgn="auto" hangingPunct="1">
              <a:spcAft>
                <a:spcPts val="0"/>
              </a:spcAft>
              <a:buFont typeface="Wingdings 3"/>
              <a:buChar char=""/>
              <a:defRPr/>
            </a:pPr>
            <a:endParaRPr lang="zh-CN" altLang="en-US" dirty="0"/>
          </a:p>
        </p:txBody>
      </p:sp>
      <p:sp>
        <p:nvSpPr>
          <p:cNvPr id="10752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56F60F5E-0C71-4B06-98E2-70ADDCBDDB9E}"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49</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r>
              <a:rPr lang="en-US" altLang="zh-CN" dirty="0" err="1"/>
              <a:t>FlowLayout</a:t>
            </a:r>
            <a:r>
              <a:rPr lang="zh-CN" altLang="en-US" dirty="0"/>
              <a:t>的构造方法</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6847" y="23521"/>
            <a:ext cx="7793037" cy="1462087"/>
          </a:xfrm>
        </p:spPr>
        <p:txBody>
          <a:bodyPr/>
          <a:lstStyle/>
          <a:p>
            <a:pPr eaLnBrk="1" fontAlgn="auto" hangingPunct="1">
              <a:spcAft>
                <a:spcPts val="0"/>
              </a:spcAft>
              <a:defRPr/>
            </a:pPr>
            <a:r>
              <a:rPr lang="en-US" altLang="zh-CN" dirty="0" smtClean="0"/>
              <a:t>Java</a:t>
            </a:r>
            <a:r>
              <a:rPr lang="zh-CN" altLang="en-US" dirty="0" smtClean="0"/>
              <a:t> </a:t>
            </a:r>
            <a:r>
              <a:rPr lang="en-US" altLang="zh-CN" dirty="0" smtClean="0"/>
              <a:t>Graphic API</a:t>
            </a:r>
          </a:p>
        </p:txBody>
      </p:sp>
      <p:sp>
        <p:nvSpPr>
          <p:cNvPr id="19459" name="Rectangle 3"/>
          <p:cNvSpPr>
            <a:spLocks noGrp="1" noChangeArrowheads="1"/>
          </p:cNvSpPr>
          <p:nvPr>
            <p:ph type="body" sz="half" idx="1"/>
          </p:nvPr>
        </p:nvSpPr>
        <p:spPr>
          <a:xfrm>
            <a:off x="457200" y="1719263"/>
            <a:ext cx="7570788" cy="557212"/>
          </a:xfrm>
        </p:spPr>
        <p:txBody>
          <a:bodyPr/>
          <a:lstStyle/>
          <a:p>
            <a:pPr eaLnBrk="1" hangingPunct="1"/>
            <a:r>
              <a:rPr lang="en-US" altLang="zh-CN" sz="2600" smtClean="0"/>
              <a:t>Java</a:t>
            </a:r>
            <a:r>
              <a:rPr lang="zh-CN" altLang="en-US" sz="2600" smtClean="0"/>
              <a:t>图形程序设计所用类的层次结构</a:t>
            </a:r>
          </a:p>
        </p:txBody>
      </p:sp>
      <p:grpSp>
        <p:nvGrpSpPr>
          <p:cNvPr id="19460" name="Group 23"/>
          <p:cNvGrpSpPr>
            <a:grpSpLocks/>
          </p:cNvGrpSpPr>
          <p:nvPr/>
        </p:nvGrpSpPr>
        <p:grpSpPr bwMode="auto">
          <a:xfrm>
            <a:off x="900113" y="2492375"/>
            <a:ext cx="6985000" cy="3455988"/>
            <a:chOff x="567" y="1570"/>
            <a:chExt cx="4400" cy="2177"/>
          </a:xfrm>
        </p:grpSpPr>
        <p:graphicFrame>
          <p:nvGraphicFramePr>
            <p:cNvPr id="19464" name="Object 9"/>
            <p:cNvGraphicFramePr>
              <a:graphicFrameLocks noChangeAspect="1"/>
            </p:cNvGraphicFramePr>
            <p:nvPr/>
          </p:nvGraphicFramePr>
          <p:xfrm>
            <a:off x="567" y="1661"/>
            <a:ext cx="4361" cy="1987"/>
          </p:xfrm>
          <a:graphic>
            <a:graphicData uri="http://schemas.openxmlformats.org/presentationml/2006/ole">
              <mc:AlternateContent xmlns:mc="http://schemas.openxmlformats.org/markup-compatibility/2006">
                <mc:Choice xmlns:v="urn:schemas-microsoft-com:vml" Requires="v">
                  <p:oleObj spid="_x0000_s19538" name="Visio" r:id="rId3" imgW="6679782" imgH="3043846" progId="Visio.Drawing.11">
                    <p:embed/>
                  </p:oleObj>
                </mc:Choice>
                <mc:Fallback>
                  <p:oleObj name="Visio" r:id="rId3" imgW="6679782" imgH="3043846"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1661"/>
                          <a:ext cx="4361" cy="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14"/>
            <p:cNvSpPr>
              <a:spLocks noChangeArrowheads="1"/>
            </p:cNvSpPr>
            <p:nvPr/>
          </p:nvSpPr>
          <p:spPr bwMode="auto">
            <a:xfrm>
              <a:off x="1111" y="1570"/>
              <a:ext cx="3175" cy="172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grpSp>
          <p:nvGrpSpPr>
            <p:cNvPr id="19466" name="Group 22"/>
            <p:cNvGrpSpPr>
              <a:grpSpLocks/>
            </p:cNvGrpSpPr>
            <p:nvPr/>
          </p:nvGrpSpPr>
          <p:grpSpPr bwMode="auto">
            <a:xfrm>
              <a:off x="2653" y="2341"/>
              <a:ext cx="2314" cy="1406"/>
              <a:chOff x="2653" y="2387"/>
              <a:chExt cx="2314" cy="1406"/>
            </a:xfrm>
          </p:grpSpPr>
          <p:sp>
            <p:nvSpPr>
              <p:cNvPr id="19467" name="Line 17"/>
              <p:cNvSpPr>
                <a:spLocks noChangeShapeType="1"/>
              </p:cNvSpPr>
              <p:nvPr/>
            </p:nvSpPr>
            <p:spPr bwMode="auto">
              <a:xfrm>
                <a:off x="4377" y="2387"/>
                <a:ext cx="59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68" name="Group 21"/>
              <p:cNvGrpSpPr>
                <a:grpSpLocks/>
              </p:cNvGrpSpPr>
              <p:nvPr/>
            </p:nvGrpSpPr>
            <p:grpSpPr bwMode="auto">
              <a:xfrm>
                <a:off x="2653" y="2387"/>
                <a:ext cx="2314" cy="1406"/>
                <a:chOff x="2653" y="2387"/>
                <a:chExt cx="2314" cy="1406"/>
              </a:xfrm>
            </p:grpSpPr>
            <p:sp>
              <p:nvSpPr>
                <p:cNvPr id="19469" name="Line 15"/>
                <p:cNvSpPr>
                  <a:spLocks noChangeShapeType="1"/>
                </p:cNvSpPr>
                <p:nvPr/>
              </p:nvSpPr>
              <p:spPr bwMode="auto">
                <a:xfrm>
                  <a:off x="2653" y="3385"/>
                  <a:ext cx="172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0" name="Line 16"/>
                <p:cNvSpPr>
                  <a:spLocks noChangeShapeType="1"/>
                </p:cNvSpPr>
                <p:nvPr/>
              </p:nvSpPr>
              <p:spPr bwMode="auto">
                <a:xfrm flipV="1">
                  <a:off x="4377" y="2387"/>
                  <a:ext cx="0" cy="99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Line 18"/>
                <p:cNvSpPr>
                  <a:spLocks noChangeShapeType="1"/>
                </p:cNvSpPr>
                <p:nvPr/>
              </p:nvSpPr>
              <p:spPr bwMode="auto">
                <a:xfrm flipH="1">
                  <a:off x="4967" y="2387"/>
                  <a:ext cx="0" cy="140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2" name="Line 19"/>
                <p:cNvSpPr>
                  <a:spLocks noChangeShapeType="1"/>
                </p:cNvSpPr>
                <p:nvPr/>
              </p:nvSpPr>
              <p:spPr bwMode="auto">
                <a:xfrm>
                  <a:off x="2653" y="3385"/>
                  <a:ext cx="0" cy="4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3" name="Line 20"/>
                <p:cNvSpPr>
                  <a:spLocks noChangeShapeType="1"/>
                </p:cNvSpPr>
                <p:nvPr/>
              </p:nvSpPr>
              <p:spPr bwMode="auto">
                <a:xfrm flipV="1">
                  <a:off x="2653" y="3793"/>
                  <a:ext cx="231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9461" name="Text Box 24"/>
          <p:cNvSpPr txBox="1">
            <a:spLocks noChangeArrowheads="1"/>
          </p:cNvSpPr>
          <p:nvPr/>
        </p:nvSpPr>
        <p:spPr bwMode="auto">
          <a:xfrm>
            <a:off x="5062538" y="2708275"/>
            <a:ext cx="174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zh-CN" altLang="en-US" sz="1600">
                <a:latin typeface="Arial" panose="020B0604020202020204" pitchFamily="34" charset="0"/>
                <a:ea typeface="宋体" panose="02010600030101010101" pitchFamily="2" charset="-122"/>
              </a:rPr>
              <a:t>包</a:t>
            </a:r>
            <a:r>
              <a:rPr lang="en-US" altLang="zh-CN" sz="1600">
                <a:latin typeface="Arial" panose="020B0604020202020204" pitchFamily="34" charset="0"/>
                <a:ea typeface="宋体" panose="02010600030101010101" pitchFamily="2" charset="-122"/>
              </a:rPr>
              <a:t>java.awt</a:t>
            </a:r>
            <a:r>
              <a:rPr lang="zh-CN" altLang="en-US" sz="1600">
                <a:latin typeface="Arial" panose="020B0604020202020204" pitchFamily="34" charset="0"/>
                <a:ea typeface="宋体" panose="02010600030101010101" pitchFamily="2" charset="-122"/>
              </a:rPr>
              <a:t>中的类</a:t>
            </a:r>
          </a:p>
        </p:txBody>
      </p:sp>
      <p:sp>
        <p:nvSpPr>
          <p:cNvPr id="19462" name="Text Box 25"/>
          <p:cNvSpPr txBox="1">
            <a:spLocks noChangeArrowheads="1"/>
          </p:cNvSpPr>
          <p:nvPr/>
        </p:nvSpPr>
        <p:spPr bwMode="auto">
          <a:xfrm>
            <a:off x="6318250" y="5373688"/>
            <a:ext cx="16383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zh-CN" altLang="en-US" sz="1600">
                <a:latin typeface="Arial" panose="020B0604020202020204" pitchFamily="34" charset="0"/>
                <a:ea typeface="宋体" panose="02010600030101010101" pitchFamily="2" charset="-122"/>
              </a:rPr>
              <a:t>包</a:t>
            </a:r>
            <a:r>
              <a:rPr lang="en-US" altLang="zh-CN" sz="1600">
                <a:latin typeface="Arial" panose="020B0604020202020204" pitchFamily="34" charset="0"/>
                <a:ea typeface="宋体" panose="02010600030101010101" pitchFamily="2" charset="-122"/>
              </a:rPr>
              <a:t>javax.swing</a:t>
            </a:r>
            <a:r>
              <a:rPr lang="zh-CN" altLang="en-US" sz="1600">
                <a:latin typeface="Arial" panose="020B0604020202020204" pitchFamily="34" charset="0"/>
                <a:ea typeface="宋体" panose="02010600030101010101" pitchFamily="2" charset="-122"/>
              </a:rPr>
              <a:t>中</a:t>
            </a:r>
          </a:p>
          <a:p>
            <a:pPr eaLnBrk="1" hangingPunct="1">
              <a:spcBef>
                <a:spcPct val="20000"/>
              </a:spcBef>
              <a:buClr>
                <a:schemeClr val="folHlink"/>
              </a:buClr>
              <a:buSzPct val="60000"/>
              <a:buFont typeface="Wingdings" panose="05000000000000000000" pitchFamily="2" charset="2"/>
              <a:buNone/>
            </a:pPr>
            <a:r>
              <a:rPr lang="zh-CN" altLang="en-US" sz="1600">
                <a:latin typeface="Arial" panose="020B0604020202020204" pitchFamily="34" charset="0"/>
                <a:ea typeface="宋体" panose="02010600030101010101" pitchFamily="2" charset="-122"/>
              </a:rPr>
              <a:t>的</a:t>
            </a:r>
            <a:r>
              <a:rPr lang="en-US" altLang="zh-CN" sz="1600">
                <a:latin typeface="Arial" panose="020B0604020202020204" pitchFamily="34" charset="0"/>
                <a:ea typeface="宋体" panose="02010600030101010101" pitchFamily="2" charset="-122"/>
              </a:rPr>
              <a:t>swing</a:t>
            </a:r>
            <a:r>
              <a:rPr lang="zh-CN" altLang="en-US" sz="1600">
                <a:latin typeface="Arial" panose="020B0604020202020204" pitchFamily="34" charset="0"/>
                <a:ea typeface="宋体" panose="02010600030101010101" pitchFamily="2" charset="-122"/>
              </a:rPr>
              <a:t>组件</a:t>
            </a:r>
          </a:p>
        </p:txBody>
      </p:sp>
      <p:sp>
        <p:nvSpPr>
          <p:cNvPr id="1946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108FA54C-535B-4266-959F-B66A01D369AA}"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a:xfrm>
            <a:off x="1042988" y="1773238"/>
            <a:ext cx="7632700" cy="4464050"/>
          </a:xfrm>
        </p:spPr>
        <p:txBody>
          <a:bodyPr>
            <a:normAutofit fontScale="92500" lnSpcReduction="10000"/>
          </a:bodyPr>
          <a:lstStyle/>
          <a:p>
            <a:pPr marL="0" indent="762000" eaLnBrk="1" fontAlgn="auto" hangingPunct="1">
              <a:spcAft>
                <a:spcPts val="0"/>
              </a:spcAft>
              <a:buFont typeface="Wingdings" pitchFamily="2" charset="2"/>
              <a:buNone/>
              <a:tabLst>
                <a:tab pos="952500" algn="l"/>
              </a:tabLst>
              <a:defRPr/>
            </a:pPr>
            <a:r>
              <a:rPr lang="zh-CN" altLang="en-US" sz="2400" dirty="0"/>
              <a:t>流布局管理器默认为居中显示组件，可以通过</a:t>
            </a:r>
            <a:r>
              <a:rPr lang="en-US" altLang="zh-CN" sz="2400" dirty="0" err="1"/>
              <a:t>FlowLayout</a:t>
            </a:r>
            <a:r>
              <a:rPr lang="zh-CN" altLang="en-US" sz="2400" dirty="0"/>
              <a:t>类的</a:t>
            </a:r>
            <a:r>
              <a:rPr lang="en-US" altLang="zh-CN" sz="2400" dirty="0" err="1"/>
              <a:t>setAlignment</a:t>
            </a:r>
            <a:r>
              <a:rPr lang="en-US" altLang="zh-CN" sz="2400" dirty="0"/>
              <a:t>(</a:t>
            </a:r>
            <a:r>
              <a:rPr lang="en-US" altLang="zh-CN" sz="2400" dirty="0" err="1"/>
              <a:t>int</a:t>
            </a:r>
            <a:r>
              <a:rPr lang="en-US" altLang="zh-CN" sz="2400" dirty="0"/>
              <a:t> align)</a:t>
            </a:r>
            <a:r>
              <a:rPr lang="zh-CN" altLang="en-US" sz="2400" dirty="0"/>
              <a:t>方法设置组件的对齐方式，该方法的参数可以从</a:t>
            </a:r>
            <a:r>
              <a:rPr lang="en-US" altLang="zh-CN" sz="2400" dirty="0" err="1"/>
              <a:t>FlowLayout</a:t>
            </a:r>
            <a:r>
              <a:rPr lang="zh-CN" altLang="en-US" sz="2400" dirty="0"/>
              <a:t>类的静态常量中选择，如下表所示</a:t>
            </a:r>
            <a:r>
              <a:rPr lang="zh-CN" altLang="en-US" sz="2400" dirty="0" smtClean="0"/>
              <a:t>。</a:t>
            </a:r>
            <a:endParaRPr lang="en-US" altLang="zh-CN" sz="2400" dirty="0" smtClean="0"/>
          </a:p>
          <a:p>
            <a:pPr marL="0" indent="762000" eaLnBrk="1" fontAlgn="auto" hangingPunct="1">
              <a:spcAft>
                <a:spcPts val="0"/>
              </a:spcAft>
              <a:buFont typeface="Wingdings" pitchFamily="2" charset="2"/>
              <a:buNone/>
              <a:tabLst>
                <a:tab pos="952500" algn="l"/>
              </a:tabLst>
              <a:defRPr/>
            </a:pPr>
            <a:endParaRPr lang="en-US" altLang="zh-CN" sz="2400" dirty="0"/>
          </a:p>
          <a:p>
            <a:pPr marL="0" indent="762000" eaLnBrk="1" fontAlgn="auto" hangingPunct="1">
              <a:spcAft>
                <a:spcPts val="0"/>
              </a:spcAft>
              <a:buFont typeface="Wingdings" pitchFamily="2" charset="2"/>
              <a:buNone/>
              <a:tabLst>
                <a:tab pos="952500" algn="l"/>
              </a:tabLst>
              <a:defRPr/>
            </a:pPr>
            <a:endParaRPr lang="zh-CN" altLang="en-US" sz="2400" dirty="0"/>
          </a:p>
          <a:p>
            <a:pPr marL="0" indent="762000" eaLnBrk="1" fontAlgn="auto" hangingPunct="1">
              <a:spcAft>
                <a:spcPts val="0"/>
              </a:spcAft>
              <a:buFont typeface="Wingdings" pitchFamily="2" charset="2"/>
              <a:buNone/>
              <a:tabLst>
                <a:tab pos="952500" algn="l"/>
              </a:tabLst>
              <a:defRPr/>
            </a:pPr>
            <a:endParaRPr lang="zh-CN" altLang="en-US" sz="2800" dirty="0"/>
          </a:p>
          <a:p>
            <a:pPr marL="0" indent="762000" eaLnBrk="1" fontAlgn="auto" hangingPunct="1">
              <a:spcAft>
                <a:spcPts val="0"/>
              </a:spcAft>
              <a:buFont typeface="Wingdings" pitchFamily="2" charset="2"/>
              <a:buNone/>
              <a:tabLst>
                <a:tab pos="952500" algn="l"/>
              </a:tabLst>
              <a:defRPr/>
            </a:pPr>
            <a:endParaRPr lang="zh-CN" altLang="en-US" sz="2800" dirty="0"/>
          </a:p>
          <a:p>
            <a:pPr marL="0" indent="762000" eaLnBrk="1" fontAlgn="auto" hangingPunct="1">
              <a:spcAft>
                <a:spcPts val="0"/>
              </a:spcAft>
              <a:buFont typeface="Wingdings" pitchFamily="2" charset="2"/>
              <a:buNone/>
              <a:tabLst>
                <a:tab pos="952500" algn="l"/>
              </a:tabLst>
              <a:defRPr/>
            </a:pPr>
            <a:endParaRPr lang="zh-CN" altLang="en-US" sz="2400" dirty="0"/>
          </a:p>
          <a:p>
            <a:pPr marL="0" indent="762000" eaLnBrk="1" fontAlgn="auto" hangingPunct="1">
              <a:spcAft>
                <a:spcPts val="0"/>
              </a:spcAft>
              <a:buFont typeface="Wingdings" pitchFamily="2" charset="2"/>
              <a:buNone/>
              <a:tabLst>
                <a:tab pos="952500" algn="l"/>
              </a:tabLst>
              <a:defRPr/>
            </a:pPr>
            <a:r>
              <a:rPr lang="en-US" altLang="en-US" sz="2400" dirty="0"/>
              <a:t>流布局管理器默认组件的水平间距和垂直间距均为5像素，可以通过FlowLayout类的方法</a:t>
            </a:r>
            <a:r>
              <a:rPr lang="en-US" altLang="en-US" sz="2000" dirty="0"/>
              <a:t>setHgap(</a:t>
            </a:r>
            <a:r>
              <a:rPr lang="en-US" altLang="en-US" sz="2000" dirty="0" err="1"/>
              <a:t>int</a:t>
            </a:r>
            <a:r>
              <a:rPr lang="en-US" altLang="en-US" sz="2000" dirty="0"/>
              <a:t> </a:t>
            </a:r>
            <a:r>
              <a:rPr lang="en-US" altLang="en-US" sz="2000" dirty="0" err="1"/>
              <a:t>hgap</a:t>
            </a:r>
            <a:r>
              <a:rPr lang="en-US" altLang="en-US" sz="2000" dirty="0"/>
              <a:t>)</a:t>
            </a:r>
            <a:r>
              <a:rPr lang="en-US" altLang="en-US" sz="2400" dirty="0" err="1"/>
              <a:t>和</a:t>
            </a:r>
            <a:r>
              <a:rPr lang="en-US" altLang="en-US" sz="2000" dirty="0" err="1"/>
              <a:t>setVgap</a:t>
            </a:r>
            <a:r>
              <a:rPr lang="en-US" altLang="en-US" sz="2000" dirty="0"/>
              <a:t>(</a:t>
            </a:r>
            <a:r>
              <a:rPr lang="en-US" altLang="en-US" sz="2000" dirty="0" err="1"/>
              <a:t>int</a:t>
            </a:r>
            <a:r>
              <a:rPr lang="en-US" altLang="en-US" sz="2000" dirty="0"/>
              <a:t> </a:t>
            </a:r>
            <a:r>
              <a:rPr lang="en-US" altLang="en-US" sz="2000" dirty="0" err="1"/>
              <a:t>vgap</a:t>
            </a:r>
            <a:r>
              <a:rPr lang="en-US" altLang="en-US" sz="2000" dirty="0"/>
              <a:t>)</a:t>
            </a:r>
            <a:r>
              <a:rPr lang="en-US" altLang="en-US" sz="2400" dirty="0" err="1"/>
              <a:t>设置组件的水平间距和垂直间距</a:t>
            </a:r>
            <a:r>
              <a:rPr lang="en-US" altLang="en-US" sz="2400" dirty="0" smtClean="0"/>
              <a:t>。</a:t>
            </a:r>
            <a:endParaRPr lang="en-US" altLang="en-US" sz="2400" dirty="0"/>
          </a:p>
        </p:txBody>
      </p:sp>
      <p:sp>
        <p:nvSpPr>
          <p:cNvPr id="1068034" name="Rectangle 2"/>
          <p:cNvSpPr>
            <a:spLocks noGrp="1" noChangeArrowheads="1"/>
          </p:cNvSpPr>
          <p:nvPr>
            <p:ph type="title"/>
          </p:nvPr>
        </p:nvSpPr>
        <p:spPr/>
        <p:txBody>
          <a:bodyPr/>
          <a:lstStyle/>
          <a:p>
            <a:pPr eaLnBrk="1" fontAlgn="auto" hangingPunct="1">
              <a:spcAft>
                <a:spcPts val="0"/>
              </a:spcAft>
              <a:defRPr/>
            </a:pPr>
            <a:r>
              <a:rPr lang="en-US" altLang="zh-CN" dirty="0" err="1"/>
              <a:t>FlowLayout</a:t>
            </a:r>
            <a:r>
              <a:rPr lang="zh-CN" altLang="en-US" dirty="0"/>
              <a:t>布局管理器</a:t>
            </a:r>
          </a:p>
        </p:txBody>
      </p:sp>
      <p:sp>
        <p:nvSpPr>
          <p:cNvPr id="1085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graphicFrame>
        <p:nvGraphicFramePr>
          <p:cNvPr id="1068120" name="Group 88"/>
          <p:cNvGraphicFramePr>
            <a:graphicFrameLocks noGrp="1"/>
          </p:cNvGraphicFramePr>
          <p:nvPr/>
        </p:nvGraphicFramePr>
        <p:xfrm>
          <a:off x="971550" y="3284538"/>
          <a:ext cx="7416800" cy="1463676"/>
        </p:xfrm>
        <a:graphic>
          <a:graphicData uri="http://schemas.openxmlformats.org/drawingml/2006/table">
            <a:tbl>
              <a:tblPr/>
              <a:tblGrid>
                <a:gridCol w="2471738">
                  <a:extLst>
                    <a:ext uri="{9D8B030D-6E8A-4147-A177-3AD203B41FA5}">
                      <a16:colId xmlns:a16="http://schemas.microsoft.com/office/drawing/2014/main" val="20000"/>
                    </a:ext>
                  </a:extLst>
                </a:gridCol>
                <a:gridCol w="1992312">
                  <a:extLst>
                    <a:ext uri="{9D8B030D-6E8A-4147-A177-3AD203B41FA5}">
                      <a16:colId xmlns:a16="http://schemas.microsoft.com/office/drawing/2014/main" val="20001"/>
                    </a:ext>
                  </a:extLst>
                </a:gridCol>
                <a:gridCol w="2952750">
                  <a:extLst>
                    <a:ext uri="{9D8B030D-6E8A-4147-A177-3AD203B41FA5}">
                      <a16:colId xmlns:a16="http://schemas.microsoft.com/office/drawing/2014/main" val="20002"/>
                    </a:ext>
                  </a:extLst>
                </a:gridCol>
              </a:tblGrid>
              <a:tr h="3659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静 态 常 量</a:t>
                      </a:r>
                    </a:p>
                  </a:txBody>
                  <a:tcPr marT="45740" marB="4574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常  量  值</a:t>
                      </a: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组件对齐方式</a:t>
                      </a:r>
                    </a:p>
                  </a:txBody>
                  <a:tcPr marT="45740" marB="4574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LEFT</a:t>
                      </a:r>
                    </a:p>
                  </a:txBody>
                  <a:tcPr marT="45740" marB="4574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a:t>
                      </a: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靠左侧显示</a:t>
                      </a:r>
                    </a:p>
                  </a:txBody>
                  <a:tcPr marT="45740" marB="4574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CENTER</a:t>
                      </a:r>
                    </a:p>
                  </a:txBody>
                  <a:tcPr marT="45740" marB="4574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a:t>
                      </a: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居中显示，为默认对齐方式</a:t>
                      </a:r>
                    </a:p>
                  </a:txBody>
                  <a:tcPr marT="45740" marB="4574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3659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RIGHT</a:t>
                      </a:r>
                    </a:p>
                  </a:txBody>
                  <a:tcPr marT="45740" marB="4574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p>
                  </a:txBody>
                  <a:tcPr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靠右侧显示</a:t>
                      </a:r>
                    </a:p>
                  </a:txBody>
                  <a:tcPr marT="45740" marB="4574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bl>
          </a:graphicData>
        </a:graphic>
      </p:graphicFrame>
      <p:sp>
        <p:nvSpPr>
          <p:cNvPr id="10857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FA87CEF2-5DBB-43F1-B97A-25D6226245ED}"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50</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7513" y="404813"/>
            <a:ext cx="8229600" cy="4525962"/>
          </a:xfrm>
        </p:spPr>
        <p:txBody>
          <a:bodyPr>
            <a:normAutofit fontScale="62500" lnSpcReduction="20000"/>
          </a:bodyPr>
          <a:lstStyle/>
          <a:p>
            <a:pPr marL="365760" indent="-256032" eaLnBrk="1" fontAlgn="auto" hangingPunct="1">
              <a:spcAft>
                <a:spcPts val="0"/>
              </a:spcAft>
              <a:buFont typeface="Wingdings 3"/>
              <a:buChar char=""/>
              <a:defRPr/>
            </a:pPr>
            <a:r>
              <a:rPr lang="en-US" altLang="zh-CN" b="1" dirty="0"/>
              <a:t>final </a:t>
            </a:r>
            <a:r>
              <a:rPr lang="en-US" altLang="zh-CN" b="1" dirty="0" err="1"/>
              <a:t>FlowLayout</a:t>
            </a:r>
            <a:r>
              <a:rPr lang="en-US" altLang="zh-CN" b="1" dirty="0"/>
              <a:t> </a:t>
            </a:r>
            <a:r>
              <a:rPr lang="en-US" altLang="zh-CN" b="1" dirty="0" err="1"/>
              <a:t>flowLayout</a:t>
            </a:r>
            <a:r>
              <a:rPr lang="en-US" altLang="zh-CN" b="1" dirty="0"/>
              <a:t> = new </a:t>
            </a:r>
            <a:r>
              <a:rPr lang="en-US" altLang="zh-CN" b="1" dirty="0" err="1"/>
              <a:t>FlowLayout</a:t>
            </a:r>
            <a:r>
              <a:rPr lang="en-US" altLang="zh-CN" b="1" dirty="0"/>
              <a:t>(); // </a:t>
            </a:r>
            <a:r>
              <a:rPr lang="zh-CN" altLang="en-US" b="1" dirty="0"/>
              <a:t>创建流布局管理器对象</a:t>
            </a:r>
          </a:p>
          <a:p>
            <a:pPr marL="365760" indent="-256032" eaLnBrk="1" fontAlgn="auto" hangingPunct="1">
              <a:spcAft>
                <a:spcPts val="0"/>
              </a:spcAft>
              <a:buFont typeface="Wingdings 3"/>
              <a:buChar char=""/>
              <a:defRPr/>
            </a:pPr>
            <a:r>
              <a:rPr lang="en-US" altLang="zh-CN" dirty="0" err="1"/>
              <a:t>flowLayout.setHgap</a:t>
            </a:r>
            <a:r>
              <a:rPr lang="en-US" altLang="zh-CN" dirty="0"/>
              <a:t>(10); // </a:t>
            </a:r>
            <a:r>
              <a:rPr lang="zh-CN" altLang="en-US" dirty="0"/>
              <a:t>设置组件的水平间距</a:t>
            </a:r>
          </a:p>
          <a:p>
            <a:pPr marL="365760" indent="-256032" eaLnBrk="1" fontAlgn="auto" hangingPunct="1">
              <a:spcAft>
                <a:spcPts val="0"/>
              </a:spcAft>
              <a:buFont typeface="Wingdings 3"/>
              <a:buChar char=""/>
              <a:defRPr/>
            </a:pPr>
            <a:r>
              <a:rPr lang="en-US" altLang="zh-CN" u="sng" dirty="0" err="1"/>
              <a:t>flowLayout.setVgap</a:t>
            </a:r>
            <a:r>
              <a:rPr lang="en-US" altLang="zh-CN" u="sng" dirty="0"/>
              <a:t>(10); // </a:t>
            </a:r>
            <a:r>
              <a:rPr lang="zh-CN" altLang="en-US" u="sng" dirty="0"/>
              <a:t>设置组件的垂直间距</a:t>
            </a:r>
          </a:p>
          <a:p>
            <a:pPr marL="365760" indent="-256032" eaLnBrk="1" fontAlgn="auto" hangingPunct="1">
              <a:spcAft>
                <a:spcPts val="0"/>
              </a:spcAft>
              <a:buFont typeface="Wingdings 3"/>
              <a:buChar char=""/>
              <a:defRPr/>
            </a:pPr>
            <a:r>
              <a:rPr lang="en-US" altLang="zh-CN" dirty="0" err="1"/>
              <a:t>flowLayout.setAlignment</a:t>
            </a:r>
            <a:r>
              <a:rPr lang="en-US" altLang="zh-CN" dirty="0"/>
              <a:t>(</a:t>
            </a:r>
            <a:r>
              <a:rPr lang="en-US" altLang="zh-CN" dirty="0" err="1"/>
              <a:t>FlowLayout.</a:t>
            </a:r>
            <a:r>
              <a:rPr lang="en-US" altLang="zh-CN" i="1" dirty="0" err="1"/>
              <a:t>LEFT</a:t>
            </a:r>
            <a:r>
              <a:rPr lang="en-US" altLang="zh-CN" i="1" dirty="0"/>
              <a:t>); // </a:t>
            </a:r>
            <a:r>
              <a:rPr lang="zh-CN" altLang="en-US" i="1" dirty="0"/>
              <a:t>设置组件的对齐方式</a:t>
            </a:r>
          </a:p>
          <a:p>
            <a:pPr marL="365760" indent="-256032" eaLnBrk="1" fontAlgn="auto" hangingPunct="1">
              <a:spcAft>
                <a:spcPts val="0"/>
              </a:spcAft>
              <a:buFont typeface="Wingdings 3"/>
              <a:buChar char=""/>
              <a:defRPr/>
            </a:pPr>
            <a:r>
              <a:rPr lang="en-US" altLang="zh-CN" dirty="0" err="1"/>
              <a:t>getContentPane</a:t>
            </a:r>
            <a:r>
              <a:rPr lang="en-US" altLang="zh-CN" dirty="0"/>
              <a:t>().</a:t>
            </a:r>
            <a:r>
              <a:rPr lang="en-US" altLang="zh-CN" dirty="0" err="1"/>
              <a:t>setLayout</a:t>
            </a:r>
            <a:r>
              <a:rPr lang="en-US" altLang="zh-CN" dirty="0"/>
              <a:t>(</a:t>
            </a:r>
            <a:r>
              <a:rPr lang="en-US" altLang="zh-CN" dirty="0" err="1"/>
              <a:t>flowLayout</a:t>
            </a:r>
            <a:r>
              <a:rPr lang="en-US" altLang="zh-CN" dirty="0"/>
              <a:t>); // </a:t>
            </a:r>
            <a:r>
              <a:rPr lang="zh-CN" altLang="en-US" dirty="0"/>
              <a:t>设置组件容器采用流布局管理器</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b="1" dirty="0"/>
              <a:t>final </a:t>
            </a:r>
            <a:r>
              <a:rPr lang="en-US" altLang="zh-CN" b="1" dirty="0" err="1"/>
              <a:t>JButton</a:t>
            </a:r>
            <a:r>
              <a:rPr lang="en-US" altLang="zh-CN" b="1" dirty="0"/>
              <a:t> </a:t>
            </a:r>
            <a:r>
              <a:rPr lang="en-US" altLang="zh-CN" b="1" dirty="0" err="1"/>
              <a:t>aButton</a:t>
            </a:r>
            <a:r>
              <a:rPr lang="en-US" altLang="zh-CN" b="1" dirty="0"/>
              <a:t> = new </a:t>
            </a:r>
            <a:r>
              <a:rPr lang="en-US" altLang="zh-CN" b="1" dirty="0" err="1"/>
              <a:t>JButton</a:t>
            </a:r>
            <a:r>
              <a:rPr lang="en-US" altLang="zh-CN" b="1" dirty="0"/>
              <a:t>();</a:t>
            </a:r>
          </a:p>
          <a:p>
            <a:pPr marL="365760" indent="-256032" eaLnBrk="1" fontAlgn="auto" hangingPunct="1">
              <a:spcAft>
                <a:spcPts val="0"/>
              </a:spcAft>
              <a:buFont typeface="Wingdings 3"/>
              <a:buChar char=""/>
              <a:defRPr/>
            </a:pPr>
            <a:r>
              <a:rPr lang="en-US" altLang="zh-CN" dirty="0" err="1"/>
              <a:t>aButton.setText</a:t>
            </a:r>
            <a:r>
              <a:rPr lang="en-US" altLang="zh-CN" dirty="0"/>
              <a:t>("</a:t>
            </a:r>
            <a:r>
              <a:rPr lang="zh-CN" altLang="en-US" dirty="0"/>
              <a:t>按钮 </a:t>
            </a:r>
            <a:r>
              <a:rPr lang="en-US" altLang="zh-CN" dirty="0"/>
              <a:t>A");</a:t>
            </a:r>
          </a:p>
          <a:p>
            <a:pPr marL="365760" indent="-256032" eaLnBrk="1" fontAlgn="auto" hangingPunct="1">
              <a:spcAft>
                <a:spcPts val="0"/>
              </a:spcAft>
              <a:buFont typeface="Wingdings 3"/>
              <a:buChar char=""/>
              <a:defRPr/>
            </a:pPr>
            <a:r>
              <a:rPr lang="en-US" altLang="zh-CN" dirty="0" err="1"/>
              <a:t>getContentPane</a:t>
            </a:r>
            <a:r>
              <a:rPr lang="en-US" altLang="zh-CN" dirty="0"/>
              <a:t>().</a:t>
            </a:r>
            <a:r>
              <a:rPr lang="en-US" altLang="zh-CN" dirty="0">
                <a:solidFill>
                  <a:srgbClr val="FF0000"/>
                </a:solidFill>
              </a:rPr>
              <a:t>add(</a:t>
            </a:r>
            <a:r>
              <a:rPr lang="en-US" altLang="zh-CN" dirty="0" err="1">
                <a:solidFill>
                  <a:srgbClr val="FF0000"/>
                </a:solidFill>
              </a:rPr>
              <a:t>aButton</a:t>
            </a:r>
            <a:r>
              <a:rPr lang="en-US" altLang="zh-CN" dirty="0">
                <a:solidFill>
                  <a:srgbClr val="FF0000"/>
                </a:solidFill>
              </a:rPr>
              <a:t>);</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b="1" dirty="0"/>
              <a:t>final </a:t>
            </a:r>
            <a:r>
              <a:rPr lang="en-US" altLang="zh-CN" b="1" dirty="0" err="1"/>
              <a:t>JButton</a:t>
            </a:r>
            <a:r>
              <a:rPr lang="en-US" altLang="zh-CN" b="1" dirty="0"/>
              <a:t> </a:t>
            </a:r>
            <a:r>
              <a:rPr lang="en-US" altLang="zh-CN" b="1" dirty="0" err="1"/>
              <a:t>bButton</a:t>
            </a:r>
            <a:r>
              <a:rPr lang="en-US" altLang="zh-CN" b="1" dirty="0"/>
              <a:t> = new </a:t>
            </a:r>
            <a:r>
              <a:rPr lang="en-US" altLang="zh-CN" b="1" dirty="0" err="1"/>
              <a:t>JButton</a:t>
            </a:r>
            <a:r>
              <a:rPr lang="en-US" altLang="zh-CN" b="1" dirty="0"/>
              <a:t>();</a:t>
            </a:r>
          </a:p>
          <a:p>
            <a:pPr marL="365760" indent="-256032" eaLnBrk="1" fontAlgn="auto" hangingPunct="1">
              <a:spcAft>
                <a:spcPts val="0"/>
              </a:spcAft>
              <a:buFont typeface="Wingdings 3"/>
              <a:buChar char=""/>
              <a:defRPr/>
            </a:pPr>
            <a:r>
              <a:rPr lang="en-US" altLang="zh-CN" dirty="0" err="1"/>
              <a:t>bButton.setText</a:t>
            </a:r>
            <a:r>
              <a:rPr lang="en-US" altLang="zh-CN" dirty="0"/>
              <a:t>("</a:t>
            </a:r>
            <a:r>
              <a:rPr lang="zh-CN" altLang="en-US" dirty="0"/>
              <a:t>按钮 </a:t>
            </a:r>
            <a:r>
              <a:rPr lang="en-US" altLang="zh-CN" dirty="0"/>
              <a:t>B");</a:t>
            </a:r>
          </a:p>
          <a:p>
            <a:pPr marL="365760" indent="-256032" eaLnBrk="1" fontAlgn="auto" hangingPunct="1">
              <a:spcAft>
                <a:spcPts val="0"/>
              </a:spcAft>
              <a:buFont typeface="Wingdings 3"/>
              <a:buChar char=""/>
              <a:defRPr/>
            </a:pPr>
            <a:r>
              <a:rPr lang="en-US" altLang="zh-CN" dirty="0" err="1"/>
              <a:t>getContentPane</a:t>
            </a:r>
            <a:r>
              <a:rPr lang="en-US" altLang="zh-CN" dirty="0"/>
              <a:t>().</a:t>
            </a:r>
            <a:r>
              <a:rPr lang="en-US" altLang="zh-CN" dirty="0">
                <a:solidFill>
                  <a:srgbClr val="FF0000"/>
                </a:solidFill>
              </a:rPr>
              <a:t>add(</a:t>
            </a:r>
            <a:r>
              <a:rPr lang="en-US" altLang="zh-CN" dirty="0" err="1">
                <a:solidFill>
                  <a:srgbClr val="FF0000"/>
                </a:solidFill>
              </a:rPr>
              <a:t>bButton</a:t>
            </a:r>
            <a:r>
              <a:rPr lang="en-US" altLang="zh-CN" dirty="0">
                <a:solidFill>
                  <a:srgbClr val="FF0000"/>
                </a:solidFill>
              </a:rPr>
              <a:t>);</a:t>
            </a:r>
          </a:p>
          <a:p>
            <a:pPr marL="365760" indent="-256032" eaLnBrk="1" fontAlgn="auto" hangingPunct="1">
              <a:spcAft>
                <a:spcPts val="0"/>
              </a:spcAft>
              <a:buFont typeface="Wingdings 3"/>
              <a:buChar char=""/>
              <a:defRPr/>
            </a:pPr>
            <a:endParaRPr lang="zh-CN" altLang="en-US" dirty="0"/>
          </a:p>
          <a:p>
            <a:pPr marL="365760" indent="-256032" eaLnBrk="1" fontAlgn="auto" hangingPunct="1">
              <a:spcAft>
                <a:spcPts val="0"/>
              </a:spcAft>
              <a:buFont typeface="Wingdings 3"/>
              <a:buChar char=""/>
              <a:defRPr/>
            </a:pPr>
            <a:r>
              <a:rPr lang="en-US" altLang="zh-CN" b="1" dirty="0"/>
              <a:t>final </a:t>
            </a:r>
            <a:r>
              <a:rPr lang="en-US" altLang="zh-CN" b="1" dirty="0" err="1"/>
              <a:t>JButton</a:t>
            </a:r>
            <a:r>
              <a:rPr lang="en-US" altLang="zh-CN" b="1" dirty="0"/>
              <a:t> </a:t>
            </a:r>
            <a:r>
              <a:rPr lang="en-US" altLang="zh-CN" b="1" dirty="0" err="1"/>
              <a:t>cButton</a:t>
            </a:r>
            <a:r>
              <a:rPr lang="en-US" altLang="zh-CN" b="1" dirty="0"/>
              <a:t> = new </a:t>
            </a:r>
            <a:r>
              <a:rPr lang="en-US" altLang="zh-CN" b="1" dirty="0" err="1"/>
              <a:t>JButton</a:t>
            </a:r>
            <a:r>
              <a:rPr lang="en-US" altLang="zh-CN" b="1" dirty="0"/>
              <a:t>();</a:t>
            </a:r>
          </a:p>
          <a:p>
            <a:pPr marL="365760" indent="-256032" eaLnBrk="1" fontAlgn="auto" hangingPunct="1">
              <a:spcAft>
                <a:spcPts val="0"/>
              </a:spcAft>
              <a:buFont typeface="Wingdings 3"/>
              <a:buChar char=""/>
              <a:defRPr/>
            </a:pPr>
            <a:r>
              <a:rPr lang="en-US" altLang="zh-CN" dirty="0" err="1"/>
              <a:t>cButton.setText</a:t>
            </a:r>
            <a:r>
              <a:rPr lang="en-US" altLang="zh-CN" dirty="0"/>
              <a:t>("</a:t>
            </a:r>
            <a:r>
              <a:rPr lang="zh-CN" altLang="en-US" dirty="0"/>
              <a:t>按钮 </a:t>
            </a:r>
            <a:r>
              <a:rPr lang="en-US" altLang="zh-CN" dirty="0"/>
              <a:t>C");</a:t>
            </a:r>
          </a:p>
          <a:p>
            <a:pPr marL="365760" indent="-256032" eaLnBrk="1" fontAlgn="auto" hangingPunct="1">
              <a:spcAft>
                <a:spcPts val="0"/>
              </a:spcAft>
              <a:buFont typeface="Wingdings 3"/>
              <a:buChar char=""/>
              <a:defRPr/>
            </a:pPr>
            <a:r>
              <a:rPr lang="en-US" altLang="zh-CN" dirty="0" err="1"/>
              <a:t>getContentPane</a:t>
            </a:r>
            <a:r>
              <a:rPr lang="en-US" altLang="zh-CN" dirty="0"/>
              <a:t>().</a:t>
            </a:r>
            <a:r>
              <a:rPr lang="en-US" altLang="zh-CN" dirty="0">
                <a:solidFill>
                  <a:srgbClr val="FF0000"/>
                </a:solidFill>
              </a:rPr>
              <a:t>add(</a:t>
            </a:r>
            <a:r>
              <a:rPr lang="en-US" altLang="zh-CN" dirty="0" err="1">
                <a:solidFill>
                  <a:srgbClr val="FF0000"/>
                </a:solidFill>
              </a:rPr>
              <a:t>cButton</a:t>
            </a:r>
            <a:r>
              <a:rPr lang="en-US" altLang="zh-CN" dirty="0">
                <a:solidFill>
                  <a:srgbClr val="FF0000"/>
                </a:solidFill>
              </a:rPr>
              <a:t>);</a:t>
            </a:r>
            <a:endParaRPr lang="zh-CN" altLang="en-US" dirty="0">
              <a:solidFill>
                <a:srgbClr val="FF0000"/>
              </a:solidFill>
            </a:endParaRPr>
          </a:p>
        </p:txBody>
      </p:sp>
      <p:sp>
        <p:nvSpPr>
          <p:cNvPr id="11059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21C50903-D522-4F78-91FF-A76E48129B56}"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51</a:t>
            </a:fld>
            <a:endParaRPr lang="en-US" altLang="zh-CN" sz="1000" smtClean="0">
              <a:latin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2800350"/>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idx="1"/>
          </p:nvPr>
        </p:nvSpPr>
        <p:spPr>
          <a:xfrm>
            <a:off x="755650" y="1844675"/>
            <a:ext cx="7632700" cy="4392613"/>
          </a:xfrm>
        </p:spPr>
        <p:txBody>
          <a:bodyPr/>
          <a:lstStyle/>
          <a:p>
            <a:pPr marL="0" indent="762000" eaLnBrk="1" hangingPunct="1">
              <a:lnSpc>
                <a:spcPct val="90000"/>
              </a:lnSpc>
              <a:buFont typeface="Wingdings" panose="05000000000000000000" pitchFamily="2" charset="2"/>
              <a:buNone/>
              <a:tabLst>
                <a:tab pos="952500" algn="l"/>
              </a:tabLst>
            </a:pPr>
            <a:r>
              <a:rPr lang="zh-CN" altLang="en-US" sz="2400" smtClean="0"/>
              <a:t>由</a:t>
            </a:r>
            <a:r>
              <a:rPr lang="en-US" altLang="zh-CN" sz="2400" smtClean="0"/>
              <a:t>BorderLayout</a:t>
            </a:r>
            <a:r>
              <a:rPr lang="zh-CN" altLang="en-US" sz="2400" smtClean="0"/>
              <a:t>类实现的布局管理器称为边界布局管理器，它的布局方式是将容器划分为</a:t>
            </a:r>
            <a:r>
              <a:rPr lang="en-US" altLang="zh-CN" sz="2400" smtClean="0"/>
              <a:t>5</a:t>
            </a:r>
            <a:r>
              <a:rPr lang="zh-CN" altLang="en-US" sz="2400" smtClean="0"/>
              <a:t>个部分。边界布局管理器为</a:t>
            </a:r>
            <a:r>
              <a:rPr lang="en-US" altLang="zh-CN" sz="2400" smtClean="0"/>
              <a:t>JFrame</a:t>
            </a:r>
            <a:r>
              <a:rPr lang="zh-CN" altLang="en-US" sz="2400" smtClean="0"/>
              <a:t>窗体的默认布局管理器，其布局格式如下图所示。</a:t>
            </a:r>
            <a:endParaRPr lang="en-US" altLang="en-US" sz="2400" smtClean="0">
              <a:ea typeface="黑体" panose="02010609060101010101" pitchFamily="49" charset="-122"/>
            </a:endParaRPr>
          </a:p>
        </p:txBody>
      </p:sp>
      <p:sp>
        <p:nvSpPr>
          <p:cNvPr id="831490" name="Rectangle 2"/>
          <p:cNvSpPr>
            <a:spLocks noGrp="1" noChangeArrowheads="1"/>
          </p:cNvSpPr>
          <p:nvPr>
            <p:ph type="title"/>
          </p:nvPr>
        </p:nvSpPr>
        <p:spPr/>
        <p:txBody>
          <a:bodyPr/>
          <a:lstStyle/>
          <a:p>
            <a:pPr eaLnBrk="1" fontAlgn="auto" hangingPunct="1">
              <a:spcAft>
                <a:spcPts val="0"/>
              </a:spcAft>
              <a:defRPr/>
            </a:pPr>
            <a:r>
              <a:rPr lang="da-DK" altLang="zh-CN" dirty="0" smtClean="0"/>
              <a:t>BorderLayout</a:t>
            </a:r>
            <a:r>
              <a:rPr lang="zh-CN" altLang="da-DK" dirty="0" smtClean="0"/>
              <a:t>布局</a:t>
            </a:r>
            <a:r>
              <a:rPr lang="zh-CN" altLang="da-DK" dirty="0"/>
              <a:t>管理器</a:t>
            </a:r>
            <a:endParaRPr lang="zh-CN" altLang="en-US" dirty="0"/>
          </a:p>
        </p:txBody>
      </p:sp>
      <p:sp>
        <p:nvSpPr>
          <p:cNvPr id="11162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11621" name="Rectangle 7"/>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pic>
        <p:nvPicPr>
          <p:cNvPr id="831494" name="Picture 6" descr="08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536950"/>
            <a:ext cx="35274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1631649E-26C3-4158-959E-81A721819C9D}"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52</a:t>
            </a:fld>
            <a:endParaRPr lang="en-US" altLang="zh-CN" sz="1000" smtClean="0">
              <a:latin typeface="Arial" panose="020B060402020202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11275"/>
            <a:ext cx="8412163"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31494"/>
                                        </p:tgtEl>
                                        <p:attrNameLst>
                                          <p:attrName>style.visibility</p:attrName>
                                        </p:attrNameLst>
                                      </p:cBhvr>
                                      <p:to>
                                        <p:strVal val="visible"/>
                                      </p:to>
                                    </p:set>
                                    <p:anim calcmode="lin" valueType="num">
                                      <p:cBhvr>
                                        <p:cTn id="7" dur="500" fill="hold"/>
                                        <p:tgtEl>
                                          <p:spTgt spid="831494"/>
                                        </p:tgtEl>
                                        <p:attrNameLst>
                                          <p:attrName>ppt_w</p:attrName>
                                        </p:attrNameLst>
                                      </p:cBhvr>
                                      <p:tavLst>
                                        <p:tav tm="0">
                                          <p:val>
                                            <p:fltVal val="0"/>
                                          </p:val>
                                        </p:tav>
                                        <p:tav tm="100000">
                                          <p:val>
                                            <p:strVal val="#ppt_w"/>
                                          </p:val>
                                        </p:tav>
                                      </p:tavLst>
                                    </p:anim>
                                    <p:anim calcmode="lin" valueType="num">
                                      <p:cBhvr>
                                        <p:cTn id="8" dur="500" fill="hold"/>
                                        <p:tgtEl>
                                          <p:spTgt spid="831494"/>
                                        </p:tgtEl>
                                        <p:attrNameLst>
                                          <p:attrName>ppt_h</p:attrName>
                                        </p:attrNameLst>
                                      </p:cBhvr>
                                      <p:tavLst>
                                        <p:tav tm="0">
                                          <p:val>
                                            <p:fltVal val="0"/>
                                          </p:val>
                                        </p:tav>
                                        <p:tav tm="100000">
                                          <p:val>
                                            <p:strVal val="#ppt_h"/>
                                          </p:val>
                                        </p:tav>
                                      </p:tavLst>
                                    </p:anim>
                                    <p:anim calcmode="lin" valueType="num">
                                      <p:cBhvr>
                                        <p:cTn id="9" dur="500" fill="hold"/>
                                        <p:tgtEl>
                                          <p:spTgt spid="831494"/>
                                        </p:tgtEl>
                                        <p:attrNameLst>
                                          <p:attrName>style.rotation</p:attrName>
                                        </p:attrNameLst>
                                      </p:cBhvr>
                                      <p:tavLst>
                                        <p:tav tm="0">
                                          <p:val>
                                            <p:fltVal val="360"/>
                                          </p:val>
                                        </p:tav>
                                        <p:tav tm="100000">
                                          <p:val>
                                            <p:fltVal val="0"/>
                                          </p:val>
                                        </p:tav>
                                      </p:tavLst>
                                    </p:anim>
                                    <p:animEffect transition="in" filter="fade">
                                      <p:cBhvr>
                                        <p:cTn id="10" dur="500"/>
                                        <p:tgtEl>
                                          <p:spTgt spid="83149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1"/>
          <p:cNvSpPr>
            <a:spLocks noGrp="1"/>
          </p:cNvSpPr>
          <p:nvPr>
            <p:ph idx="1"/>
          </p:nvPr>
        </p:nvSpPr>
        <p:spPr>
          <a:xfrm>
            <a:off x="457200" y="1481138"/>
            <a:ext cx="8435975" cy="4525962"/>
          </a:xfrm>
        </p:spPr>
        <p:txBody>
          <a:bodyPr/>
          <a:lstStyle/>
          <a:p>
            <a:pPr algn="just" eaLnBrk="1" hangingPunct="1">
              <a:spcBef>
                <a:spcPct val="0"/>
              </a:spcBef>
            </a:pPr>
            <a:r>
              <a:rPr lang="en-US" altLang="zh-CN" sz="2800" smtClean="0">
                <a:latin typeface="宋体" panose="02010600030101010101" pitchFamily="2" charset="-122"/>
              </a:rPr>
              <a:t>BorderLayout</a:t>
            </a:r>
            <a:r>
              <a:rPr lang="zh-CN" altLang="en-US" sz="2800" smtClean="0">
                <a:latin typeface="宋体" panose="02010600030101010101" pitchFamily="2" charset="-122"/>
              </a:rPr>
              <a:t>类的构造方法如下：</a:t>
            </a:r>
          </a:p>
          <a:p>
            <a:pPr lvl="1" algn="just" eaLnBrk="1" hangingPunct="1">
              <a:spcBef>
                <a:spcPct val="0"/>
              </a:spcBef>
            </a:pPr>
            <a:r>
              <a:rPr lang="en-US" altLang="zh-CN" sz="2400" b="1" smtClean="0">
                <a:latin typeface="宋体" panose="02010600030101010101" pitchFamily="2" charset="-122"/>
              </a:rPr>
              <a:t>BorderLayout() </a:t>
            </a:r>
            <a:r>
              <a:rPr lang="zh-CN" altLang="en-US" sz="2400" b="1" smtClean="0">
                <a:latin typeface="宋体" panose="02010600030101010101" pitchFamily="2" charset="-122"/>
              </a:rPr>
              <a:t>创建组件间无间距的</a:t>
            </a:r>
            <a:r>
              <a:rPr lang="en-US" altLang="zh-CN" sz="2400" b="1" smtClean="0">
                <a:latin typeface="宋体" panose="02010600030101010101" pitchFamily="2" charset="-122"/>
              </a:rPr>
              <a:t>BorderLayout</a:t>
            </a:r>
            <a:r>
              <a:rPr lang="zh-CN" altLang="en-US" sz="2400" b="1" smtClean="0">
                <a:latin typeface="宋体" panose="02010600030101010101" pitchFamily="2" charset="-122"/>
              </a:rPr>
              <a:t>对象。</a:t>
            </a:r>
          </a:p>
          <a:p>
            <a:pPr lvl="1" algn="just" eaLnBrk="1" hangingPunct="1">
              <a:spcBef>
                <a:spcPct val="0"/>
              </a:spcBef>
            </a:pPr>
            <a:r>
              <a:rPr lang="en-US" altLang="zh-CN" sz="2400" b="1" smtClean="0">
                <a:latin typeface="宋体" panose="02010600030101010101" pitchFamily="2" charset="-122"/>
              </a:rPr>
              <a:t>BorderLayout(int hgap, int vgap) </a:t>
            </a:r>
            <a:r>
              <a:rPr lang="zh-CN" altLang="en-US" sz="2400" b="1" smtClean="0">
                <a:latin typeface="宋体" panose="02010600030101010101" pitchFamily="2" charset="-122"/>
              </a:rPr>
              <a:t>创建有指定组件间距的对象。</a:t>
            </a:r>
          </a:p>
          <a:p>
            <a:pPr algn="just" eaLnBrk="1" hangingPunct="1">
              <a:spcBef>
                <a:spcPct val="0"/>
              </a:spcBef>
            </a:pPr>
            <a:r>
              <a:rPr lang="zh-CN" altLang="en-US" sz="2800" smtClean="0">
                <a:latin typeface="宋体" panose="02010600030101010101" pitchFamily="2" charset="-122"/>
              </a:rPr>
              <a:t>向</a:t>
            </a:r>
            <a:r>
              <a:rPr lang="en-US" altLang="zh-CN" sz="2800" smtClean="0">
                <a:latin typeface="宋体" panose="02010600030101010101" pitchFamily="2" charset="-122"/>
              </a:rPr>
              <a:t>BorderLayout</a:t>
            </a:r>
            <a:r>
              <a:rPr lang="zh-CN" altLang="en-US" sz="2800" smtClean="0">
                <a:latin typeface="宋体" panose="02010600030101010101" pitchFamily="2" charset="-122"/>
              </a:rPr>
              <a:t>布局的容器添加组件时，每添加一个组件都应指明该组件加在哪个区域中。</a:t>
            </a:r>
            <a:r>
              <a:rPr lang="en-US" altLang="zh-CN" sz="2800" smtClean="0">
                <a:latin typeface="宋体" panose="02010600030101010101" pitchFamily="2" charset="-122"/>
              </a:rPr>
              <a:t>add()</a:t>
            </a:r>
            <a:r>
              <a:rPr lang="zh-CN" altLang="en-US" sz="2800" smtClean="0">
                <a:latin typeface="宋体" panose="02010600030101010101" pitchFamily="2" charset="-122"/>
              </a:rPr>
              <a:t>方法的第二个参数指明加入的区域，区域东南西北中可用五个静态常量表示：</a:t>
            </a:r>
            <a:r>
              <a:rPr lang="en-US" altLang="zh-CN" sz="2800" smtClean="0">
                <a:latin typeface="宋体" panose="02010600030101010101" pitchFamily="2" charset="-122"/>
              </a:rPr>
              <a:t>BorderLayout.EAST、BorderLayout.SOUTH、BorderLayout.WEST、BorderLayout.NORTH</a:t>
            </a:r>
            <a:r>
              <a:rPr lang="zh-CN" altLang="en-US" sz="2800" smtClean="0">
                <a:latin typeface="宋体" panose="02010600030101010101" pitchFamily="2" charset="-122"/>
              </a:rPr>
              <a:t>和</a:t>
            </a:r>
            <a:r>
              <a:rPr lang="en-US" altLang="zh-CN" sz="2800" smtClean="0">
                <a:latin typeface="宋体" panose="02010600030101010101" pitchFamily="2" charset="-122"/>
              </a:rPr>
              <a:t>BorderLayout.CENTER。</a:t>
            </a:r>
            <a:endParaRPr lang="zh-CN" altLang="en-US" sz="2800" smtClean="0">
              <a:latin typeface="宋体" panose="02010600030101010101" pitchFamily="2" charset="-122"/>
            </a:endParaRPr>
          </a:p>
          <a:p>
            <a:pPr eaLnBrk="1" hangingPunct="1"/>
            <a:endParaRPr lang="zh-CN" altLang="en-US" smtClean="0"/>
          </a:p>
        </p:txBody>
      </p:sp>
      <p:sp>
        <p:nvSpPr>
          <p:cNvPr id="11366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247457E3-639D-4C05-B11D-F8C481BD56D4}"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53</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r>
              <a:rPr lang="en-US" altLang="zh-CN" dirty="0" err="1"/>
              <a:t>BorderLayout</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内容占位符 1"/>
          <p:cNvSpPr>
            <a:spLocks noGrp="1"/>
          </p:cNvSpPr>
          <p:nvPr>
            <p:ph idx="1"/>
          </p:nvPr>
        </p:nvSpPr>
        <p:spPr/>
        <p:txBody>
          <a:bodyPr/>
          <a:lstStyle/>
          <a:p>
            <a:pPr eaLnBrk="1" hangingPunct="1"/>
            <a:r>
              <a:rPr lang="en-US" altLang="zh-CN" sz="2000" b="1" smtClean="0"/>
              <a:t>final BorderLayout borderLayout = new BorderLayout(); // </a:t>
            </a:r>
            <a:r>
              <a:rPr lang="zh-CN" altLang="en-US" sz="2000" b="1" smtClean="0"/>
              <a:t>创建边界布局管理器对象</a:t>
            </a:r>
          </a:p>
          <a:p>
            <a:pPr eaLnBrk="1" hangingPunct="1"/>
            <a:r>
              <a:rPr lang="en-US" altLang="zh-CN" sz="2000" smtClean="0"/>
              <a:t>borderLayout.setHgap(10); // </a:t>
            </a:r>
            <a:r>
              <a:rPr lang="zh-CN" altLang="en-US" sz="2000" smtClean="0"/>
              <a:t>设置组件的水平间距</a:t>
            </a:r>
          </a:p>
          <a:p>
            <a:pPr eaLnBrk="1" hangingPunct="1"/>
            <a:r>
              <a:rPr lang="en-US" altLang="zh-CN" sz="2000" smtClean="0"/>
              <a:t>borderLayout.setVgap(10); // </a:t>
            </a:r>
            <a:r>
              <a:rPr lang="zh-CN" altLang="en-US" sz="2000" smtClean="0"/>
              <a:t>设置组件的垂直间距</a:t>
            </a:r>
          </a:p>
          <a:p>
            <a:pPr eaLnBrk="1" hangingPunct="1"/>
            <a:r>
              <a:rPr lang="en-US" altLang="zh-CN" sz="2000" smtClean="0"/>
              <a:t>Container panel = getContentPane(); // </a:t>
            </a:r>
            <a:r>
              <a:rPr lang="zh-CN" altLang="en-US" sz="2000" smtClean="0"/>
              <a:t>获得容器对象</a:t>
            </a:r>
          </a:p>
          <a:p>
            <a:pPr eaLnBrk="1" hangingPunct="1"/>
            <a:r>
              <a:rPr lang="en-US" altLang="zh-CN" sz="2000" smtClean="0"/>
              <a:t>panel.setLayout(borderLayout); // </a:t>
            </a:r>
            <a:r>
              <a:rPr lang="zh-CN" altLang="en-US" sz="2000" smtClean="0"/>
              <a:t>设置容器采用边界布局管理器</a:t>
            </a:r>
          </a:p>
          <a:p>
            <a:pPr eaLnBrk="1" hangingPunct="1"/>
            <a:endParaRPr lang="zh-CN" altLang="en-US" sz="2000" smtClean="0"/>
          </a:p>
          <a:p>
            <a:pPr eaLnBrk="1" hangingPunct="1"/>
            <a:r>
              <a:rPr lang="en-US" altLang="zh-CN" sz="2000" b="1" smtClean="0"/>
              <a:t>final JButton aButton = new JButton();</a:t>
            </a:r>
          </a:p>
          <a:p>
            <a:pPr eaLnBrk="1" hangingPunct="1"/>
            <a:r>
              <a:rPr lang="en-US" altLang="zh-CN" sz="2000" smtClean="0"/>
              <a:t>aButton.setText("</a:t>
            </a:r>
            <a:r>
              <a:rPr lang="zh-CN" altLang="en-US" sz="2000" smtClean="0"/>
              <a:t>按钮 </a:t>
            </a:r>
            <a:r>
              <a:rPr lang="en-US" altLang="zh-CN" sz="2000" smtClean="0"/>
              <a:t>A");</a:t>
            </a:r>
          </a:p>
          <a:p>
            <a:pPr eaLnBrk="1" hangingPunct="1"/>
            <a:r>
              <a:rPr lang="en-US" altLang="zh-CN" sz="2000" smtClean="0">
                <a:solidFill>
                  <a:srgbClr val="FF0000"/>
                </a:solidFill>
              </a:rPr>
              <a:t>panel.add(aButton, BorderLayout.</a:t>
            </a:r>
            <a:r>
              <a:rPr lang="en-US" altLang="zh-CN" sz="2000" i="1" smtClean="0">
                <a:solidFill>
                  <a:srgbClr val="FF0000"/>
                </a:solidFill>
              </a:rPr>
              <a:t>NORTH); </a:t>
            </a:r>
            <a:r>
              <a:rPr lang="en-US" altLang="zh-CN" sz="2000" i="1" smtClean="0"/>
              <a:t>// </a:t>
            </a:r>
            <a:r>
              <a:rPr lang="zh-CN" altLang="en-US" sz="2000" i="1" smtClean="0"/>
              <a:t>顶部</a:t>
            </a:r>
            <a:endParaRPr lang="zh-CN" altLang="en-US" sz="2000" smtClean="0"/>
          </a:p>
        </p:txBody>
      </p:sp>
      <p:sp>
        <p:nvSpPr>
          <p:cNvPr id="11673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BE6DCD0C-DC81-4DAA-BBBA-281152690294}"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54</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9" name="Rectangle 3"/>
          <p:cNvSpPr>
            <a:spLocks noGrp="1" noChangeArrowheads="1"/>
          </p:cNvSpPr>
          <p:nvPr>
            <p:ph idx="1"/>
          </p:nvPr>
        </p:nvSpPr>
        <p:spPr>
          <a:xfrm>
            <a:off x="1042988" y="1773238"/>
            <a:ext cx="7632700" cy="4464050"/>
          </a:xfrm>
        </p:spPr>
        <p:txBody>
          <a:bodyPr/>
          <a:lstStyle/>
          <a:p>
            <a:pPr marL="0" indent="762000" eaLnBrk="1" hangingPunct="1">
              <a:buFont typeface="Wingdings" panose="05000000000000000000" pitchFamily="2" charset="2"/>
              <a:buNone/>
              <a:tabLst>
                <a:tab pos="952500" algn="l"/>
              </a:tabLst>
            </a:pPr>
            <a:r>
              <a:rPr lang="zh-CN" altLang="en-US" sz="2400" smtClean="0"/>
              <a:t>由</a:t>
            </a:r>
            <a:r>
              <a:rPr lang="en-US" altLang="zh-CN" sz="2400" smtClean="0"/>
              <a:t>GridLayout</a:t>
            </a:r>
            <a:r>
              <a:rPr lang="zh-CN" altLang="en-US" sz="2400" smtClean="0"/>
              <a:t>类实现的布局管理器称为网格布局管理器，它的布局方式是将容器按照用户的设置平均划分成若干网，如下图所示。</a:t>
            </a:r>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r>
              <a:rPr lang="zh-CN" altLang="en-US" sz="2400" smtClean="0"/>
              <a:t>在通过构造方法</a:t>
            </a:r>
            <a:r>
              <a:rPr lang="en-US" altLang="zh-CN" sz="2400" smtClean="0"/>
              <a:t>GridLayout(int rows, int cols)</a:t>
            </a:r>
            <a:r>
              <a:rPr lang="zh-CN" altLang="en-US" sz="2400" smtClean="0"/>
              <a:t>创建网格布局管理器对象时，参数</a:t>
            </a:r>
            <a:r>
              <a:rPr lang="en-US" altLang="zh-CN" sz="2400" smtClean="0"/>
              <a:t>rows</a:t>
            </a:r>
            <a:r>
              <a:rPr lang="zh-CN" altLang="en-US" sz="2400" smtClean="0"/>
              <a:t>用来设置网格的行数，参数</a:t>
            </a:r>
            <a:r>
              <a:rPr lang="en-US" altLang="zh-CN" sz="2400" smtClean="0"/>
              <a:t>cols</a:t>
            </a:r>
            <a:r>
              <a:rPr lang="zh-CN" altLang="en-US" sz="2400" smtClean="0"/>
              <a:t>用来设置网格的列数，在设置时分为以下</a:t>
            </a:r>
            <a:r>
              <a:rPr lang="en-US" altLang="zh-CN" sz="2400" smtClean="0"/>
              <a:t>4</a:t>
            </a:r>
            <a:r>
              <a:rPr lang="zh-CN" altLang="en-US" sz="2400" smtClean="0"/>
              <a:t>种情况：</a:t>
            </a:r>
            <a:endParaRPr lang="en-US" altLang="en-US" sz="2400" smtClean="0">
              <a:ea typeface="黑体" panose="02010609060101010101" pitchFamily="49" charset="-122"/>
            </a:endParaRPr>
          </a:p>
        </p:txBody>
      </p:sp>
      <p:sp>
        <p:nvSpPr>
          <p:cNvPr id="833538" name="Rectangle 2"/>
          <p:cNvSpPr>
            <a:spLocks noGrp="1" noChangeArrowheads="1"/>
          </p:cNvSpPr>
          <p:nvPr>
            <p:ph type="title"/>
          </p:nvPr>
        </p:nvSpPr>
        <p:spPr/>
        <p:txBody>
          <a:bodyPr/>
          <a:lstStyle/>
          <a:p>
            <a:pPr eaLnBrk="1" fontAlgn="auto" hangingPunct="1">
              <a:spcAft>
                <a:spcPts val="0"/>
              </a:spcAft>
              <a:defRPr/>
            </a:pPr>
            <a:r>
              <a:rPr lang="en-US" altLang="zh-CN" dirty="0" err="1" smtClean="0"/>
              <a:t>GridLayout</a:t>
            </a:r>
            <a:r>
              <a:rPr lang="zh-CN" altLang="en-US" dirty="0" smtClean="0"/>
              <a:t>布局</a:t>
            </a:r>
            <a:r>
              <a:rPr lang="zh-CN" altLang="en-US" dirty="0"/>
              <a:t>管理器 </a:t>
            </a:r>
          </a:p>
        </p:txBody>
      </p:sp>
      <p:sp>
        <p:nvSpPr>
          <p:cNvPr id="1177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17765" name="Rectangle 8"/>
          <p:cNvSpPr>
            <a:spLocks noChangeArrowheads="1"/>
          </p:cNvSpPr>
          <p:nvPr/>
        </p:nvSpPr>
        <p:spPr bwMode="auto">
          <a:xfrm>
            <a:off x="0" y="3057525"/>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pic>
        <p:nvPicPr>
          <p:cNvPr id="833543" name="Picture 7" descr="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997200"/>
            <a:ext cx="230505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7"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7A3BA65F-857F-49A8-8738-2A2BDF6B2B81}"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55</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33543"/>
                                        </p:tgtEl>
                                        <p:attrNameLst>
                                          <p:attrName>style.visibility</p:attrName>
                                        </p:attrNameLst>
                                      </p:cBhvr>
                                      <p:to>
                                        <p:strVal val="visible"/>
                                      </p:to>
                                    </p:set>
                                    <p:anim calcmode="lin" valueType="num">
                                      <p:cBhvr>
                                        <p:cTn id="7" dur="500" fill="hold"/>
                                        <p:tgtEl>
                                          <p:spTgt spid="833543"/>
                                        </p:tgtEl>
                                        <p:attrNameLst>
                                          <p:attrName>ppt_w</p:attrName>
                                        </p:attrNameLst>
                                      </p:cBhvr>
                                      <p:tavLst>
                                        <p:tav tm="0">
                                          <p:val>
                                            <p:fltVal val="0"/>
                                          </p:val>
                                        </p:tav>
                                        <p:tav tm="100000">
                                          <p:val>
                                            <p:strVal val="#ppt_w"/>
                                          </p:val>
                                        </p:tav>
                                      </p:tavLst>
                                    </p:anim>
                                    <p:anim calcmode="lin" valueType="num">
                                      <p:cBhvr>
                                        <p:cTn id="8" dur="500" fill="hold"/>
                                        <p:tgtEl>
                                          <p:spTgt spid="833543"/>
                                        </p:tgtEl>
                                        <p:attrNameLst>
                                          <p:attrName>ppt_h</p:attrName>
                                        </p:attrNameLst>
                                      </p:cBhvr>
                                      <p:tavLst>
                                        <p:tav tm="0">
                                          <p:val>
                                            <p:fltVal val="0"/>
                                          </p:val>
                                        </p:tav>
                                        <p:tav tm="100000">
                                          <p:val>
                                            <p:strVal val="#ppt_h"/>
                                          </p:val>
                                        </p:tav>
                                      </p:tavLst>
                                    </p:anim>
                                    <p:anim calcmode="lin" valueType="num">
                                      <p:cBhvr>
                                        <p:cTn id="9" dur="500" fill="hold"/>
                                        <p:tgtEl>
                                          <p:spTgt spid="833543"/>
                                        </p:tgtEl>
                                        <p:attrNameLst>
                                          <p:attrName>style.rotation</p:attrName>
                                        </p:attrNameLst>
                                      </p:cBhvr>
                                      <p:tavLst>
                                        <p:tav tm="0">
                                          <p:val>
                                            <p:fltVal val="360"/>
                                          </p:val>
                                        </p:tav>
                                        <p:tav tm="100000">
                                          <p:val>
                                            <p:fltVal val="0"/>
                                          </p:val>
                                        </p:tav>
                                      </p:tavLst>
                                    </p:anim>
                                    <p:animEffect transition="in" filter="fade">
                                      <p:cBhvr>
                                        <p:cTn id="10" dur="500"/>
                                        <p:tgtEl>
                                          <p:spTgt spid="83354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3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0" y="620713"/>
            <a:ext cx="9144000" cy="6048375"/>
          </a:xfrm>
        </p:spPr>
        <p:txBody>
          <a:bodyPr/>
          <a:lstStyle/>
          <a:p>
            <a:pPr algn="just" eaLnBrk="1" hangingPunct="1">
              <a:lnSpc>
                <a:spcPct val="90000"/>
              </a:lnSpc>
            </a:pPr>
            <a:r>
              <a:rPr lang="en-US" altLang="zh-CN" sz="2800" smtClean="0">
                <a:latin typeface="宋体" panose="02010600030101010101" pitchFamily="2" charset="-122"/>
              </a:rPr>
              <a:t>GridLayout</a:t>
            </a:r>
            <a:r>
              <a:rPr lang="zh-CN" altLang="en-US" sz="2800" smtClean="0">
                <a:latin typeface="宋体" panose="02010600030101010101" pitchFamily="2" charset="-122"/>
              </a:rPr>
              <a:t>类的构造方法如下：</a:t>
            </a:r>
          </a:p>
          <a:p>
            <a:pPr lvl="1" algn="just" eaLnBrk="1" hangingPunct="1">
              <a:lnSpc>
                <a:spcPct val="90000"/>
              </a:lnSpc>
            </a:pPr>
            <a:r>
              <a:rPr lang="en-US" altLang="zh-CN" sz="2400" b="1" smtClean="0">
                <a:latin typeface="宋体" panose="02010600030101010101" pitchFamily="2" charset="-122"/>
              </a:rPr>
              <a:t>public GridLayout()</a:t>
            </a:r>
            <a:r>
              <a:rPr lang="zh-CN" altLang="en-US" sz="2400" b="1" smtClean="0">
                <a:latin typeface="宋体" panose="02010600030101010101" pitchFamily="2" charset="-122"/>
              </a:rPr>
              <a:t>创建单行每个组件一列的</a:t>
            </a:r>
            <a:r>
              <a:rPr lang="en-US" altLang="zh-CN" sz="2400" b="1" smtClean="0">
                <a:latin typeface="宋体" panose="02010600030101010101" pitchFamily="2" charset="-122"/>
              </a:rPr>
              <a:t>GridLayout</a:t>
            </a:r>
            <a:r>
              <a:rPr lang="zh-CN" altLang="en-US" sz="2400" b="1" smtClean="0">
                <a:latin typeface="宋体" panose="02010600030101010101" pitchFamily="2" charset="-122"/>
              </a:rPr>
              <a:t>对象。</a:t>
            </a:r>
          </a:p>
          <a:p>
            <a:pPr lvl="1" algn="just" eaLnBrk="1" hangingPunct="1">
              <a:lnSpc>
                <a:spcPct val="90000"/>
              </a:lnSpc>
            </a:pPr>
            <a:r>
              <a:rPr lang="en-US" altLang="zh-CN" sz="2400" b="1" smtClean="0">
                <a:latin typeface="宋体" panose="02010600030101010101" pitchFamily="2" charset="-122"/>
              </a:rPr>
              <a:t>public GridLayout(int rows, int cols) </a:t>
            </a:r>
            <a:r>
              <a:rPr lang="zh-CN" altLang="en-US" sz="2400" b="1" smtClean="0">
                <a:latin typeface="宋体" panose="02010600030101010101" pitchFamily="2" charset="-122"/>
              </a:rPr>
              <a:t>创建指定行列数的</a:t>
            </a:r>
            <a:r>
              <a:rPr lang="en-US" altLang="zh-CN" sz="2400" b="1" smtClean="0">
                <a:latin typeface="宋体" panose="02010600030101010101" pitchFamily="2" charset="-122"/>
              </a:rPr>
              <a:t>GridLayout</a:t>
            </a:r>
            <a:r>
              <a:rPr lang="zh-CN" altLang="en-US" sz="2400" b="1" smtClean="0">
                <a:latin typeface="宋体" panose="02010600030101010101" pitchFamily="2" charset="-122"/>
              </a:rPr>
              <a:t>对象。</a:t>
            </a:r>
          </a:p>
          <a:p>
            <a:pPr lvl="1" algn="just" eaLnBrk="1" hangingPunct="1">
              <a:lnSpc>
                <a:spcPct val="90000"/>
              </a:lnSpc>
            </a:pPr>
            <a:r>
              <a:rPr lang="en-US" altLang="zh-CN" sz="2400" b="1" smtClean="0">
                <a:latin typeface="宋体" panose="02010600030101010101" pitchFamily="2" charset="-122"/>
              </a:rPr>
              <a:t>public GridLayout(int rows, int cols, int hgap, int vgap)</a:t>
            </a:r>
            <a:r>
              <a:rPr lang="zh-CN" altLang="en-US" sz="2400" b="1" smtClean="0">
                <a:latin typeface="宋体" panose="02010600030101010101" pitchFamily="2" charset="-122"/>
              </a:rPr>
              <a:t>创建指定行列数的</a:t>
            </a:r>
            <a:r>
              <a:rPr lang="en-US" altLang="zh-CN" sz="2400" b="1" smtClean="0">
                <a:latin typeface="宋体" panose="02010600030101010101" pitchFamily="2" charset="-122"/>
              </a:rPr>
              <a:t>GridLayout</a:t>
            </a:r>
            <a:r>
              <a:rPr lang="zh-CN" altLang="en-US" sz="2400" b="1" smtClean="0">
                <a:latin typeface="宋体" panose="02010600030101010101" pitchFamily="2" charset="-122"/>
              </a:rPr>
              <a:t>对象。</a:t>
            </a:r>
          </a:p>
          <a:p>
            <a:pPr algn="just" eaLnBrk="1" hangingPunct="1">
              <a:lnSpc>
                <a:spcPct val="90000"/>
              </a:lnSpc>
            </a:pPr>
            <a:r>
              <a:rPr lang="zh-CN" altLang="en-US" sz="2800" smtClean="0">
                <a:latin typeface="宋体" panose="02010600030101010101" pitchFamily="2" charset="-122"/>
              </a:rPr>
              <a:t>因为没有容器缺省使用</a:t>
            </a:r>
            <a:r>
              <a:rPr lang="en-US" altLang="zh-CN" sz="2800" smtClean="0">
                <a:latin typeface="宋体" panose="02010600030101010101" pitchFamily="2" charset="-122"/>
              </a:rPr>
              <a:t>GridLayout，</a:t>
            </a:r>
            <a:r>
              <a:rPr lang="zh-CN" altLang="en-US" sz="2800" smtClean="0">
                <a:latin typeface="宋体" panose="02010600030101010101" pitchFamily="2" charset="-122"/>
              </a:rPr>
              <a:t>因此在使用</a:t>
            </a:r>
            <a:r>
              <a:rPr lang="en-US" altLang="zh-CN" sz="2800" smtClean="0">
                <a:latin typeface="宋体" panose="02010600030101010101" pitchFamily="2" charset="-122"/>
              </a:rPr>
              <a:t>GridLayout</a:t>
            </a:r>
            <a:r>
              <a:rPr lang="zh-CN" altLang="en-US" sz="2800" smtClean="0">
                <a:latin typeface="宋体" panose="02010600030101010101" pitchFamily="2" charset="-122"/>
              </a:rPr>
              <a:t>前，要用</a:t>
            </a:r>
            <a:r>
              <a:rPr lang="en-US" altLang="zh-CN" sz="2800" smtClean="0">
                <a:latin typeface="宋体" panose="02010600030101010101" pitchFamily="2" charset="-122"/>
              </a:rPr>
              <a:t>setLayout()</a:t>
            </a:r>
            <a:r>
              <a:rPr lang="zh-CN" altLang="en-US" sz="2800" smtClean="0">
                <a:latin typeface="宋体" panose="02010600030101010101" pitchFamily="2" charset="-122"/>
              </a:rPr>
              <a:t>方法将容器的布局管理器设置为</a:t>
            </a:r>
            <a:r>
              <a:rPr lang="en-US" altLang="zh-CN" sz="2800" smtClean="0">
                <a:latin typeface="宋体" panose="02010600030101010101" pitchFamily="2" charset="-122"/>
              </a:rPr>
              <a:t>GridLayout。</a:t>
            </a:r>
          </a:p>
          <a:p>
            <a:pPr algn="just" eaLnBrk="1" hangingPunct="1">
              <a:lnSpc>
                <a:spcPct val="90000"/>
              </a:lnSpc>
            </a:pPr>
            <a:r>
              <a:rPr lang="zh-CN" altLang="en-US" sz="2800" smtClean="0">
                <a:latin typeface="宋体" panose="02010600030101010101" pitchFamily="2" charset="-122"/>
              </a:rPr>
              <a:t>在向</a:t>
            </a:r>
            <a:r>
              <a:rPr lang="en-US" altLang="zh-CN" sz="2800" smtClean="0">
                <a:latin typeface="宋体" panose="02010600030101010101" pitchFamily="2" charset="-122"/>
              </a:rPr>
              <a:t>GridLayout</a:t>
            </a:r>
            <a:r>
              <a:rPr lang="zh-CN" altLang="en-US" sz="2800" smtClean="0">
                <a:latin typeface="宋体" panose="02010600030101010101" pitchFamily="2" charset="-122"/>
              </a:rPr>
              <a:t>添加组件时，组件加入容器要按序进行，每个网格中都必须加入组件，若希望某个网格为空，可以为该网格加入一个空的标签：</a:t>
            </a:r>
            <a:r>
              <a:rPr lang="en-US" altLang="zh-CN" sz="2800" smtClean="0">
                <a:latin typeface="宋体" panose="02010600030101010101" pitchFamily="2" charset="-122"/>
              </a:rPr>
              <a:t>add(new JLabel())。</a:t>
            </a:r>
            <a:endParaRPr lang="zh-CN" altLang="en-US" sz="2800" smtClean="0">
              <a:latin typeface="宋体" panose="02010600030101010101" pitchFamily="2" charset="-122"/>
            </a:endParaRPr>
          </a:p>
        </p:txBody>
      </p:sp>
      <p:sp>
        <p:nvSpPr>
          <p:cNvPr id="11981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89FE81AC-7DFB-4E77-8768-B1DA3AA6DBC7}"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56</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zh-CN" altLang="en-US" dirty="0"/>
              <a:t>常用</a:t>
            </a:r>
            <a:r>
              <a:rPr lang="zh-CN" altLang="en-US" dirty="0" smtClean="0"/>
              <a:t>辅助类</a:t>
            </a:r>
          </a:p>
        </p:txBody>
      </p:sp>
      <p:sp>
        <p:nvSpPr>
          <p:cNvPr id="128003" name="Rectangle 3"/>
          <p:cNvSpPr>
            <a:spLocks noGrp="1" noChangeArrowheads="1"/>
          </p:cNvSpPr>
          <p:nvPr>
            <p:ph type="body" idx="1"/>
          </p:nvPr>
        </p:nvSpPr>
        <p:spPr/>
        <p:txBody>
          <a:bodyPr/>
          <a:lstStyle/>
          <a:p>
            <a:pPr eaLnBrk="1" hangingPunct="1">
              <a:lnSpc>
                <a:spcPct val="90000"/>
              </a:lnSpc>
            </a:pPr>
            <a:r>
              <a:rPr lang="en-US" altLang="zh-CN" smtClean="0"/>
              <a:t>Color</a:t>
            </a:r>
            <a:r>
              <a:rPr lang="zh-CN" altLang="en-US" smtClean="0"/>
              <a:t>类：</a:t>
            </a:r>
          </a:p>
          <a:p>
            <a:pPr lvl="1" eaLnBrk="1" hangingPunct="1">
              <a:lnSpc>
                <a:spcPct val="90000"/>
              </a:lnSpc>
            </a:pPr>
            <a:r>
              <a:rPr lang="zh-CN" altLang="en-US" smtClean="0"/>
              <a:t>颜色由红、绿、蓝三色构成</a:t>
            </a:r>
          </a:p>
          <a:p>
            <a:pPr lvl="1" eaLnBrk="1" hangingPunct="1">
              <a:lnSpc>
                <a:spcPct val="90000"/>
              </a:lnSpc>
            </a:pPr>
            <a:r>
              <a:rPr lang="zh-CN" altLang="en-US" smtClean="0"/>
              <a:t>构造</a:t>
            </a:r>
            <a:r>
              <a:rPr lang="en-US" altLang="zh-CN" smtClean="0"/>
              <a:t>Color</a:t>
            </a:r>
            <a:r>
              <a:rPr lang="zh-CN" altLang="en-US" smtClean="0"/>
              <a:t>对象：</a:t>
            </a:r>
          </a:p>
          <a:p>
            <a:pPr lvl="2" eaLnBrk="1" hangingPunct="1">
              <a:lnSpc>
                <a:spcPct val="90000"/>
              </a:lnSpc>
            </a:pPr>
            <a:r>
              <a:rPr lang="zh-CN" altLang="en-US" smtClean="0"/>
              <a:t>基本语法：</a:t>
            </a:r>
            <a:r>
              <a:rPr lang="en-US" altLang="zh-CN" smtClean="0"/>
              <a:t>Color clr=new Color(r,g,b);</a:t>
            </a:r>
          </a:p>
          <a:p>
            <a:pPr lvl="1" eaLnBrk="1" hangingPunct="1">
              <a:lnSpc>
                <a:spcPct val="90000"/>
              </a:lnSpc>
            </a:pPr>
            <a:r>
              <a:rPr lang="en-US" altLang="zh-CN" smtClean="0"/>
              <a:t>Color</a:t>
            </a:r>
            <a:r>
              <a:rPr lang="zh-CN" altLang="en-US" smtClean="0"/>
              <a:t>类中定义了</a:t>
            </a:r>
            <a:r>
              <a:rPr lang="en-US" altLang="zh-CN" smtClean="0"/>
              <a:t>13</a:t>
            </a:r>
            <a:r>
              <a:rPr lang="zh-CN" altLang="en-US" smtClean="0"/>
              <a:t>种标准颜色</a:t>
            </a:r>
            <a:r>
              <a:rPr lang="en-US" altLang="zh-CN" smtClean="0"/>
              <a:t>——</a:t>
            </a:r>
            <a:r>
              <a:rPr lang="zh-CN" altLang="en-US" smtClean="0"/>
              <a:t>常量</a:t>
            </a:r>
          </a:p>
          <a:p>
            <a:pPr lvl="2" eaLnBrk="1" hangingPunct="1">
              <a:lnSpc>
                <a:spcPct val="90000"/>
              </a:lnSpc>
            </a:pPr>
            <a:r>
              <a:rPr lang="zh-CN" altLang="en-US" smtClean="0"/>
              <a:t>黑、蓝、青、深灰、灰、绿、浅灰、洋红、橙、粉、红、白、黄</a:t>
            </a:r>
          </a:p>
          <a:p>
            <a:pPr lvl="1" eaLnBrk="1" hangingPunct="1">
              <a:lnSpc>
                <a:spcPct val="90000"/>
              </a:lnSpc>
            </a:pPr>
            <a:r>
              <a:rPr lang="en-US" altLang="zh-CN" smtClean="0"/>
              <a:t>Component</a:t>
            </a:r>
            <a:r>
              <a:rPr lang="zh-CN" altLang="en-US" smtClean="0"/>
              <a:t>类中统一定义了方法：</a:t>
            </a:r>
          </a:p>
          <a:p>
            <a:pPr lvl="2" eaLnBrk="1" hangingPunct="1">
              <a:lnSpc>
                <a:spcPct val="90000"/>
              </a:lnSpc>
            </a:pPr>
            <a:r>
              <a:rPr lang="en-US" altLang="zh-CN" smtClean="0"/>
              <a:t>setBackground(Color c)</a:t>
            </a:r>
          </a:p>
          <a:p>
            <a:pPr lvl="2" eaLnBrk="1" hangingPunct="1">
              <a:lnSpc>
                <a:spcPct val="90000"/>
              </a:lnSpc>
            </a:pPr>
            <a:r>
              <a:rPr lang="en-US" altLang="zh-CN" smtClean="0"/>
              <a:t>setForeground(Color c)</a:t>
            </a:r>
          </a:p>
        </p:txBody>
      </p:sp>
      <p:sp>
        <p:nvSpPr>
          <p:cNvPr id="128004"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0F509C14-4E79-4BB3-9612-278F964F8626}"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57</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r>
              <a:rPr lang="zh-CN" altLang="en-US" dirty="0" smtClean="0"/>
              <a:t>常用辅助类</a:t>
            </a:r>
          </a:p>
        </p:txBody>
      </p:sp>
      <p:sp>
        <p:nvSpPr>
          <p:cNvPr id="129027" name="Rectangle 3"/>
          <p:cNvSpPr>
            <a:spLocks noGrp="1" noChangeArrowheads="1"/>
          </p:cNvSpPr>
          <p:nvPr>
            <p:ph type="body" idx="1"/>
          </p:nvPr>
        </p:nvSpPr>
        <p:spPr/>
        <p:txBody>
          <a:bodyPr/>
          <a:lstStyle/>
          <a:p>
            <a:pPr eaLnBrk="1" hangingPunct="1"/>
            <a:r>
              <a:rPr lang="en-US" altLang="zh-CN" smtClean="0"/>
              <a:t>Font</a:t>
            </a:r>
            <a:r>
              <a:rPr lang="zh-CN" altLang="en-US" smtClean="0"/>
              <a:t>类和</a:t>
            </a:r>
            <a:r>
              <a:rPr lang="en-US" altLang="zh-CN" smtClean="0"/>
              <a:t>FontMetrics</a:t>
            </a:r>
            <a:r>
              <a:rPr lang="zh-CN" altLang="en-US" smtClean="0"/>
              <a:t>类：</a:t>
            </a:r>
          </a:p>
          <a:p>
            <a:pPr lvl="1" eaLnBrk="1" hangingPunct="1"/>
            <a:r>
              <a:rPr lang="en-US" altLang="zh-CN" smtClean="0"/>
              <a:t>Font</a:t>
            </a:r>
            <a:r>
              <a:rPr lang="zh-CN" altLang="en-US" smtClean="0"/>
              <a:t>类的对象的创建：</a:t>
            </a:r>
          </a:p>
          <a:p>
            <a:pPr lvl="2" eaLnBrk="1" hangingPunct="1"/>
            <a:r>
              <a:rPr lang="en-US" altLang="zh-CN" smtClean="0"/>
              <a:t>Font myfont=new Font(name,style,size)</a:t>
            </a:r>
            <a:r>
              <a:rPr lang="zh-CN" altLang="en-US" smtClean="0"/>
              <a:t>；</a:t>
            </a:r>
          </a:p>
          <a:p>
            <a:pPr lvl="2" eaLnBrk="1" hangingPunct="1"/>
            <a:r>
              <a:rPr lang="zh-CN" altLang="en-US" smtClean="0"/>
              <a:t>说明：</a:t>
            </a:r>
          </a:p>
          <a:p>
            <a:pPr lvl="3" eaLnBrk="1" hangingPunct="1"/>
            <a:r>
              <a:rPr lang="zh-CN" altLang="en-US" smtClean="0"/>
              <a:t>字体名：</a:t>
            </a:r>
            <a:r>
              <a:rPr lang="en-US" altLang="zh-CN" smtClean="0"/>
              <a:t>ScanSerif</a:t>
            </a:r>
            <a:r>
              <a:rPr lang="zh-CN" altLang="en-US" smtClean="0"/>
              <a:t>、</a:t>
            </a:r>
            <a:r>
              <a:rPr lang="en-US" altLang="zh-CN" smtClean="0"/>
              <a:t>DialogInput</a:t>
            </a:r>
            <a:r>
              <a:rPr lang="zh-CN" altLang="en-US" smtClean="0"/>
              <a:t>、</a:t>
            </a:r>
            <a:r>
              <a:rPr lang="en-US" altLang="zh-CN" smtClean="0"/>
              <a:t>Serif</a:t>
            </a:r>
            <a:r>
              <a:rPr lang="zh-CN" altLang="en-US" smtClean="0"/>
              <a:t>等</a:t>
            </a:r>
          </a:p>
          <a:p>
            <a:pPr lvl="3" eaLnBrk="1" hangingPunct="1"/>
            <a:r>
              <a:rPr lang="zh-CN" altLang="en-US" smtClean="0"/>
              <a:t>字型：</a:t>
            </a:r>
            <a:endParaRPr lang="en-US" altLang="zh-CN" smtClean="0"/>
          </a:p>
          <a:p>
            <a:pPr lvl="4" eaLnBrk="1" hangingPunct="1"/>
            <a:r>
              <a:rPr lang="en-US" altLang="zh-CN" smtClean="0"/>
              <a:t>Font.PLAIN</a:t>
            </a:r>
            <a:r>
              <a:rPr lang="zh-CN" altLang="en-US" smtClean="0"/>
              <a:t>（普通）</a:t>
            </a:r>
            <a:endParaRPr lang="en-US" altLang="zh-CN" smtClean="0"/>
          </a:p>
          <a:p>
            <a:pPr lvl="4" eaLnBrk="1" hangingPunct="1"/>
            <a:r>
              <a:rPr lang="en-US" altLang="zh-CN" smtClean="0"/>
              <a:t>Font.BOLD</a:t>
            </a:r>
            <a:r>
              <a:rPr lang="zh-CN" altLang="en-US" smtClean="0"/>
              <a:t>（加粗）</a:t>
            </a:r>
            <a:endParaRPr lang="en-US" altLang="zh-CN" smtClean="0"/>
          </a:p>
          <a:p>
            <a:pPr lvl="4" eaLnBrk="1" hangingPunct="1"/>
            <a:r>
              <a:rPr lang="en-US" altLang="zh-CN" smtClean="0"/>
              <a:t>Font.ITALIC</a:t>
            </a:r>
            <a:r>
              <a:rPr lang="zh-CN" altLang="en-US" smtClean="0"/>
              <a:t>（斜体）</a:t>
            </a:r>
            <a:endParaRPr lang="en-US" altLang="zh-CN" smtClean="0"/>
          </a:p>
          <a:p>
            <a:pPr lvl="4" eaLnBrk="1" hangingPunct="1"/>
            <a:r>
              <a:rPr lang="en-US" altLang="zh-CN" smtClean="0"/>
              <a:t>Font.BOLD+ Font.ITALIC</a:t>
            </a:r>
            <a:r>
              <a:rPr lang="zh-CN" altLang="en-US" smtClean="0"/>
              <a:t>（粗斜体）</a:t>
            </a:r>
          </a:p>
          <a:p>
            <a:pPr lvl="3" eaLnBrk="1" hangingPunct="1"/>
            <a:r>
              <a:rPr lang="zh-CN" altLang="en-US" smtClean="0"/>
              <a:t>大小：整型量（磅值）</a:t>
            </a:r>
          </a:p>
          <a:p>
            <a:pPr lvl="2" eaLnBrk="1" hangingPunct="1"/>
            <a:r>
              <a:rPr lang="zh-CN" altLang="en-US" smtClean="0"/>
              <a:t>例如：</a:t>
            </a:r>
          </a:p>
          <a:p>
            <a:pPr lvl="2" eaLnBrk="1" hangingPunct="1">
              <a:buFont typeface="Wingdings" panose="05000000000000000000" pitchFamily="2" charset="2"/>
              <a:buNone/>
            </a:pPr>
            <a:r>
              <a:rPr lang="en-US" altLang="zh-CN" sz="1900" smtClean="0"/>
              <a:t>Font myFont=new Font(“ScanSerif”,Font.BOLD+Font.ITALIC,16);</a:t>
            </a:r>
          </a:p>
        </p:txBody>
      </p:sp>
      <p:sp>
        <p:nvSpPr>
          <p:cNvPr id="12902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CEBE9F0A-C53A-4DEB-AB10-205CE900422B}"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58</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idx="1"/>
          </p:nvPr>
        </p:nvSpPr>
        <p:spPr>
          <a:xfrm>
            <a:off x="1014413" y="1484313"/>
            <a:ext cx="7632700" cy="3240087"/>
          </a:xfrm>
        </p:spPr>
        <p:txBody>
          <a:bodyPr/>
          <a:lstStyle/>
          <a:p>
            <a:pPr marL="0" indent="762000" eaLnBrk="1" hangingPunct="1">
              <a:buFont typeface="Wingdings" panose="05000000000000000000" pitchFamily="2" charset="2"/>
              <a:buNone/>
              <a:tabLst>
                <a:tab pos="952500" algn="l"/>
              </a:tabLst>
            </a:pPr>
            <a:r>
              <a:rPr lang="zh-CN" altLang="en-US" sz="2400" smtClean="0"/>
              <a:t>可以将面板添加到</a:t>
            </a:r>
            <a:r>
              <a:rPr lang="en-US" altLang="zh-CN" sz="2400" smtClean="0"/>
              <a:t>JFrame</a:t>
            </a:r>
            <a:r>
              <a:rPr lang="zh-CN" altLang="en-US" sz="2400" smtClean="0"/>
              <a:t>窗体中，也可以将子面板添加到上级面板中，然后将组件添加到面板中。通过使用面板，可以实现对所有组件进行分层管理，即对不同关系的组件采用不同的布局管理方式，使组件的布局更合理，使软件界面更美观。</a:t>
            </a:r>
          </a:p>
        </p:txBody>
      </p:sp>
      <p:sp>
        <p:nvSpPr>
          <p:cNvPr id="835586" name="Rectangle 2"/>
          <p:cNvSpPr>
            <a:spLocks noGrp="1" noChangeArrowheads="1"/>
          </p:cNvSpPr>
          <p:nvPr>
            <p:ph type="title"/>
          </p:nvPr>
        </p:nvSpPr>
        <p:spPr>
          <a:xfrm>
            <a:off x="1150938" y="214313"/>
            <a:ext cx="7308850" cy="1462087"/>
          </a:xfrm>
        </p:spPr>
        <p:txBody>
          <a:bodyPr/>
          <a:lstStyle/>
          <a:p>
            <a:pPr eaLnBrk="1" fontAlgn="auto" hangingPunct="1">
              <a:spcAft>
                <a:spcPts val="0"/>
              </a:spcAft>
              <a:defRPr/>
            </a:pPr>
            <a:r>
              <a:rPr lang="zh-CN" altLang="en-US" dirty="0" smtClean="0"/>
              <a:t>常用面板 </a:t>
            </a:r>
            <a:endParaRPr lang="zh-CN" altLang="en-US" dirty="0"/>
          </a:p>
        </p:txBody>
      </p:sp>
      <p:sp>
        <p:nvSpPr>
          <p:cNvPr id="13005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3005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F5465EC5-D4A1-4329-881D-CB1E11E53B62}"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59</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14288"/>
            <a:ext cx="7793037" cy="1462087"/>
          </a:xfrm>
        </p:spPr>
        <p:txBody>
          <a:bodyPr/>
          <a:lstStyle/>
          <a:p>
            <a:pPr eaLnBrk="1" fontAlgn="auto" hangingPunct="1">
              <a:spcAft>
                <a:spcPts val="0"/>
              </a:spcAft>
              <a:defRPr/>
            </a:pPr>
            <a:r>
              <a:rPr lang="en-US" altLang="zh-CN" dirty="0"/>
              <a:t>Java</a:t>
            </a:r>
            <a:r>
              <a:rPr lang="zh-CN" altLang="en-US" dirty="0"/>
              <a:t> </a:t>
            </a:r>
            <a:r>
              <a:rPr lang="en-US" altLang="zh-CN" dirty="0"/>
              <a:t>Graphic API</a:t>
            </a:r>
            <a:endParaRPr lang="en-US" altLang="zh-CN" dirty="0" smtClean="0"/>
          </a:p>
        </p:txBody>
      </p:sp>
      <p:sp>
        <p:nvSpPr>
          <p:cNvPr id="20483" name="Rectangle 3"/>
          <p:cNvSpPr>
            <a:spLocks noGrp="1" noChangeArrowheads="1"/>
          </p:cNvSpPr>
          <p:nvPr>
            <p:ph type="body" sz="half" idx="1"/>
          </p:nvPr>
        </p:nvSpPr>
        <p:spPr>
          <a:xfrm>
            <a:off x="395288" y="1198563"/>
            <a:ext cx="7570787" cy="555625"/>
          </a:xfrm>
        </p:spPr>
        <p:txBody>
          <a:bodyPr/>
          <a:lstStyle/>
          <a:p>
            <a:pPr eaLnBrk="1" hangingPunct="1"/>
            <a:r>
              <a:rPr lang="en-US" altLang="zh-CN" sz="2600" smtClean="0"/>
              <a:t>Java</a:t>
            </a:r>
            <a:r>
              <a:rPr lang="zh-CN" altLang="en-US" sz="2600" smtClean="0"/>
              <a:t>图形程序设计所用类的层次结构</a:t>
            </a:r>
          </a:p>
        </p:txBody>
      </p:sp>
      <p:graphicFrame>
        <p:nvGraphicFramePr>
          <p:cNvPr id="20484" name="Object 17"/>
          <p:cNvGraphicFramePr>
            <a:graphicFrameLocks noGrp="1" noChangeAspect="1"/>
          </p:cNvGraphicFramePr>
          <p:nvPr>
            <p:ph sz="half" idx="2"/>
          </p:nvPr>
        </p:nvGraphicFramePr>
        <p:xfrm>
          <a:off x="317500" y="1716088"/>
          <a:ext cx="8358188" cy="5026025"/>
        </p:xfrm>
        <a:graphic>
          <a:graphicData uri="http://schemas.openxmlformats.org/presentationml/2006/ole">
            <mc:AlternateContent xmlns:mc="http://schemas.openxmlformats.org/markup-compatibility/2006">
              <mc:Choice xmlns:v="urn:schemas-microsoft-com:vml" Requires="v">
                <p:oleObj spid="_x0000_s20550" name="Visio" r:id="rId3" imgW="7363609" imgH="5689600" progId="Visio.Drawing.11">
                  <p:embed/>
                </p:oleObj>
              </mc:Choice>
              <mc:Fallback>
                <p:oleObj name="Visio" r:id="rId3" imgW="7363609" imgH="5689600" progId="Visio.Drawing.11">
                  <p:embed/>
                  <p:pic>
                    <p:nvPicPr>
                      <p:cNvPr id="0" name="Object 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1716088"/>
                        <a:ext cx="8358188"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39781228-2888-44B1-A2BA-B68038933C0A}"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6</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1" name="Rectangle 3"/>
          <p:cNvSpPr>
            <a:spLocks noGrp="1" noChangeArrowheads="1"/>
          </p:cNvSpPr>
          <p:nvPr>
            <p:ph idx="1"/>
          </p:nvPr>
        </p:nvSpPr>
        <p:spPr>
          <a:xfrm>
            <a:off x="1042988" y="1844675"/>
            <a:ext cx="7632700" cy="4679950"/>
          </a:xfrm>
        </p:spPr>
        <p:txBody>
          <a:bodyPr/>
          <a:lstStyle/>
          <a:p>
            <a:pPr marL="0" indent="762000" eaLnBrk="1" hangingPunct="1">
              <a:buFont typeface="Wingdings" panose="05000000000000000000" pitchFamily="2" charset="2"/>
              <a:buNone/>
              <a:tabLst>
                <a:tab pos="952500" algn="l"/>
              </a:tabLst>
            </a:pPr>
            <a:r>
              <a:rPr lang="zh-CN" altLang="en-US" sz="2400" smtClean="0"/>
              <a:t>如果将所有的组件都添加到由</a:t>
            </a:r>
            <a:r>
              <a:rPr lang="en-US" altLang="zh-CN" sz="2400" smtClean="0"/>
              <a:t>JFrame</a:t>
            </a:r>
            <a:r>
              <a:rPr lang="zh-CN" altLang="en-US" sz="2400" smtClean="0"/>
              <a:t>窗体提供的默认组件容器中，将存在如下两个问题：</a:t>
            </a:r>
          </a:p>
          <a:p>
            <a:pPr marL="0" indent="762000" eaLnBrk="1" hangingPunct="1">
              <a:buFont typeface="Wingdings" panose="05000000000000000000" pitchFamily="2" charset="2"/>
              <a:buNone/>
              <a:tabLst>
                <a:tab pos="952500" algn="l"/>
              </a:tabLst>
            </a:pPr>
            <a:r>
              <a:rPr lang="zh-CN" altLang="en-US" sz="2400" smtClean="0"/>
              <a:t>（</a:t>
            </a:r>
            <a:r>
              <a:rPr lang="en-US" altLang="zh-CN" sz="2400" smtClean="0"/>
              <a:t>1</a:t>
            </a:r>
            <a:r>
              <a:rPr lang="zh-CN" altLang="en-US" sz="2400" smtClean="0"/>
              <a:t>）一个界面中的所有组件只能采用一种布局方式，这样很难得到一个美观的界面；</a:t>
            </a:r>
          </a:p>
          <a:p>
            <a:pPr marL="0" indent="762000" eaLnBrk="1" hangingPunct="1">
              <a:buFont typeface="Wingdings" panose="05000000000000000000" pitchFamily="2" charset="2"/>
              <a:buNone/>
              <a:tabLst>
                <a:tab pos="952500" algn="l"/>
              </a:tabLst>
            </a:pPr>
            <a:r>
              <a:rPr lang="zh-CN" altLang="en-US" sz="2400" smtClean="0"/>
              <a:t>（</a:t>
            </a:r>
            <a:r>
              <a:rPr lang="en-US" altLang="zh-CN" sz="2400" smtClean="0"/>
              <a:t>2</a:t>
            </a:r>
            <a:r>
              <a:rPr lang="zh-CN" altLang="en-US" sz="2400" smtClean="0"/>
              <a:t>）有些布局方式只能管理有限个组件，例如</a:t>
            </a:r>
            <a:r>
              <a:rPr lang="en-US" altLang="zh-CN" sz="2400" smtClean="0"/>
              <a:t>JFrame</a:t>
            </a:r>
            <a:r>
              <a:rPr lang="zh-CN" altLang="en-US" sz="2400" smtClean="0"/>
              <a:t>窗体默认的</a:t>
            </a:r>
            <a:r>
              <a:rPr lang="en-US" altLang="zh-CN" sz="2400" smtClean="0"/>
              <a:t>BorderLayout</a:t>
            </a:r>
            <a:r>
              <a:rPr lang="zh-CN" altLang="en-US" sz="2400" smtClean="0"/>
              <a:t>布局管理器，最多只能管理</a:t>
            </a:r>
            <a:r>
              <a:rPr lang="en-US" altLang="zh-CN" sz="2400" smtClean="0"/>
              <a:t>5</a:t>
            </a:r>
            <a:r>
              <a:rPr lang="zh-CN" altLang="en-US" sz="2400" smtClean="0"/>
              <a:t>个组件。</a:t>
            </a:r>
          </a:p>
          <a:p>
            <a:pPr marL="0" indent="762000" eaLnBrk="1" hangingPunct="1">
              <a:buFont typeface="Wingdings" panose="05000000000000000000" pitchFamily="2" charset="2"/>
              <a:buNone/>
              <a:tabLst>
                <a:tab pos="952500" algn="l"/>
              </a:tabLst>
            </a:pPr>
            <a:endParaRPr lang="en-US" altLang="zh-CN" sz="2400" smtClean="0"/>
          </a:p>
        </p:txBody>
      </p:sp>
      <p:sp>
        <p:nvSpPr>
          <p:cNvPr id="954370" name="Rectangle 2"/>
          <p:cNvSpPr>
            <a:spLocks noGrp="1" noChangeArrowheads="1"/>
          </p:cNvSpPr>
          <p:nvPr>
            <p:ph type="title"/>
          </p:nvPr>
        </p:nvSpPr>
        <p:spPr>
          <a:xfrm>
            <a:off x="1150938" y="214313"/>
            <a:ext cx="7308850" cy="1462087"/>
          </a:xfrm>
        </p:spPr>
        <p:txBody>
          <a:bodyPr/>
          <a:lstStyle/>
          <a:p>
            <a:pPr eaLnBrk="1" fontAlgn="auto" hangingPunct="1">
              <a:spcAft>
                <a:spcPts val="0"/>
              </a:spcAft>
              <a:defRPr/>
            </a:pPr>
            <a:r>
              <a:rPr lang="en-US" altLang="zh-CN" dirty="0" err="1" smtClean="0"/>
              <a:t>JPanel</a:t>
            </a:r>
            <a:r>
              <a:rPr lang="zh-CN" altLang="en-US" dirty="0"/>
              <a:t>面板 </a:t>
            </a:r>
          </a:p>
        </p:txBody>
      </p:sp>
      <p:sp>
        <p:nvSpPr>
          <p:cNvPr id="13210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32101"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B2D85FC4-22F8-442B-B024-D48B8B97EF1C}"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60</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idx="1"/>
          </p:nvPr>
        </p:nvSpPr>
        <p:spPr>
          <a:xfrm>
            <a:off x="1019175" y="1412875"/>
            <a:ext cx="7632700" cy="4679950"/>
          </a:xfrm>
        </p:spPr>
        <p:txBody>
          <a:bodyPr/>
          <a:lstStyle/>
          <a:p>
            <a:pPr marL="0" indent="762000" eaLnBrk="1" hangingPunct="1">
              <a:buFont typeface="Wingdings" panose="05000000000000000000" pitchFamily="2" charset="2"/>
              <a:buNone/>
              <a:tabLst>
                <a:tab pos="952500" algn="l"/>
              </a:tabLst>
            </a:pPr>
            <a:r>
              <a:rPr lang="zh-CN" altLang="en-US" sz="2400" smtClean="0"/>
              <a:t>针对上面这两个问题，通过使用</a:t>
            </a:r>
            <a:r>
              <a:rPr lang="en-US" altLang="zh-CN" sz="2400" smtClean="0"/>
              <a:t>JPanel</a:t>
            </a:r>
            <a:r>
              <a:rPr lang="zh-CN" altLang="en-US" sz="2400" smtClean="0"/>
              <a:t>面板就可以解决，首先将面板和组件添加到</a:t>
            </a:r>
            <a:r>
              <a:rPr lang="en-US" altLang="zh-CN" sz="2400" smtClean="0"/>
              <a:t>JFrame</a:t>
            </a:r>
            <a:r>
              <a:rPr lang="zh-CN" altLang="en-US" sz="2400" smtClean="0"/>
              <a:t>窗体中，然后再将子面板和组件添加到上级面板中，这样就可以向面板中添加无数个组件，并且通过对每个面板采用不同的布局管理器，真正解决众多组件间的布局问题。</a:t>
            </a:r>
            <a:r>
              <a:rPr lang="en-US" altLang="zh-CN" sz="2400" smtClean="0"/>
              <a:t>JPanel</a:t>
            </a:r>
            <a:r>
              <a:rPr lang="zh-CN" altLang="en-US" sz="2400" smtClean="0"/>
              <a:t>面板默认采用</a:t>
            </a:r>
            <a:r>
              <a:rPr lang="en-US" altLang="zh-CN" sz="2400" smtClean="0"/>
              <a:t>FlowLayout</a:t>
            </a:r>
            <a:r>
              <a:rPr lang="zh-CN" altLang="en-US" sz="2400" smtClean="0"/>
              <a:t>布局管理器。</a:t>
            </a:r>
          </a:p>
          <a:p>
            <a:pPr marL="0" indent="762000" eaLnBrk="1" hangingPunct="1">
              <a:buFont typeface="Wingdings" panose="05000000000000000000" pitchFamily="2" charset="2"/>
              <a:buNone/>
              <a:tabLst>
                <a:tab pos="952500" algn="l"/>
              </a:tabLst>
            </a:pPr>
            <a:r>
              <a:rPr lang="en-US" altLang="zh-CN" sz="2400" smtClean="0"/>
              <a:t> </a:t>
            </a:r>
          </a:p>
          <a:p>
            <a:pPr marL="0" indent="762000" eaLnBrk="1" hangingPunct="1">
              <a:buFont typeface="Wingdings" panose="05000000000000000000" pitchFamily="2" charset="2"/>
              <a:buNone/>
              <a:tabLst>
                <a:tab pos="952500" algn="l"/>
              </a:tabLst>
            </a:pPr>
            <a:endParaRPr lang="en-US" altLang="zh-CN" sz="2400" smtClean="0"/>
          </a:p>
        </p:txBody>
      </p:sp>
      <p:sp>
        <p:nvSpPr>
          <p:cNvPr id="1074178" name="Rectangle 2"/>
          <p:cNvSpPr>
            <a:spLocks noGrp="1" noChangeArrowheads="1"/>
          </p:cNvSpPr>
          <p:nvPr>
            <p:ph type="title"/>
          </p:nvPr>
        </p:nvSpPr>
        <p:spPr>
          <a:xfrm>
            <a:off x="1150938" y="214313"/>
            <a:ext cx="7308850" cy="1462087"/>
          </a:xfrm>
        </p:spPr>
        <p:txBody>
          <a:bodyPr/>
          <a:lstStyle/>
          <a:p>
            <a:pPr eaLnBrk="1" fontAlgn="auto" hangingPunct="1">
              <a:spcAft>
                <a:spcPts val="0"/>
              </a:spcAft>
              <a:defRPr/>
            </a:pPr>
            <a:r>
              <a:rPr lang="en-US" altLang="zh-CN" dirty="0" err="1"/>
              <a:t>JPanel</a:t>
            </a:r>
            <a:r>
              <a:rPr lang="zh-CN" altLang="en-US" dirty="0"/>
              <a:t>面板 </a:t>
            </a:r>
          </a:p>
        </p:txBody>
      </p:sp>
      <p:sp>
        <p:nvSpPr>
          <p:cNvPr id="1341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3414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7B5743B4-E7A3-48A3-AA82-861954043DE9}"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61</a:t>
            </a:fld>
            <a:endParaRPr lang="en-US" altLang="zh-CN" sz="1000" smtClean="0">
              <a:latin typeface="Arial" panose="020B0604020202020204" pitchFamily="34" charset="0"/>
            </a:endParaRPr>
          </a:p>
        </p:txBody>
      </p:sp>
      <p:pic>
        <p:nvPicPr>
          <p:cNvPr id="13415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4900" y="3725863"/>
            <a:ext cx="23812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4411C17E-2D15-464D-A9EA-68E064F7EE29}" type="slidenum">
              <a:rPr lang="en-US" altLang="zh-CN" sz="1000" smtClean="0"/>
              <a:pPr/>
              <a:t>62</a:t>
            </a:fld>
            <a:endParaRPr lang="en-US" altLang="zh-CN" sz="1000" smtClean="0"/>
          </a:p>
        </p:txBody>
      </p:sp>
      <p:sp>
        <p:nvSpPr>
          <p:cNvPr id="136195" name="矩形 4"/>
          <p:cNvSpPr>
            <a:spLocks noChangeArrowheads="1"/>
          </p:cNvSpPr>
          <p:nvPr/>
        </p:nvSpPr>
        <p:spPr bwMode="auto">
          <a:xfrm>
            <a:off x="0" y="549275"/>
            <a:ext cx="9144000" cy="5632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r>
              <a:rPr lang="en-US" altLang="zh-CN" sz="1800" dirty="0" err="1">
                <a:solidFill>
                  <a:srgbClr val="000000"/>
                </a:solidFill>
                <a:latin typeface="Courier New" panose="02070309020205020404" pitchFamily="49" charset="0"/>
              </a:rPr>
              <a:t>JTextField</a:t>
            </a:r>
            <a:r>
              <a:rPr lang="en-US" altLang="zh-CN" sz="1800" dirty="0">
                <a:solidFill>
                  <a:srgbClr val="000000"/>
                </a:solidFill>
                <a:latin typeface="Courier New" panose="02070309020205020404" pitchFamily="49" charset="0"/>
              </a:rPr>
              <a:t> </a:t>
            </a:r>
            <a:r>
              <a:rPr lang="en-US" altLang="zh-CN" sz="1800" dirty="0">
                <a:solidFill>
                  <a:srgbClr val="6A3E3E"/>
                </a:solidFill>
                <a:latin typeface="Courier New" panose="02070309020205020404" pitchFamily="49" charset="0"/>
              </a:rPr>
              <a:t>screen</a:t>
            </a:r>
            <a:r>
              <a:rPr lang="en-US" altLang="zh-CN" sz="1800"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new</a:t>
            </a:r>
            <a:r>
              <a:rPr lang="en-US" altLang="zh-CN" sz="1800" b="1" dirty="0">
                <a:solidFill>
                  <a:srgbClr val="000000"/>
                </a:solidFill>
                <a:latin typeface="Courier New" panose="02070309020205020404" pitchFamily="49" charset="0"/>
              </a:rPr>
              <a:t> </a:t>
            </a:r>
            <a:r>
              <a:rPr lang="en-US" altLang="zh-CN" sz="1800" b="1" dirty="0" err="1">
                <a:solidFill>
                  <a:srgbClr val="000000"/>
                </a:solidFill>
                <a:latin typeface="Courier New" panose="02070309020205020404" pitchFamily="49" charset="0"/>
              </a:rPr>
              <a:t>JTextField</a:t>
            </a:r>
            <a:r>
              <a:rPr lang="en-US" altLang="zh-CN" sz="1800" b="1" dirty="0">
                <a:solidFill>
                  <a:srgbClr val="000000"/>
                </a:solidFill>
                <a:latin typeface="Courier New" panose="02070309020205020404" pitchFamily="49" charset="0"/>
              </a:rPr>
              <a:t>(</a:t>
            </a:r>
            <a:r>
              <a:rPr lang="en-US" altLang="zh-CN" sz="1800" b="1" dirty="0">
                <a:solidFill>
                  <a:srgbClr val="2A00FF"/>
                </a:solidFill>
                <a:latin typeface="Courier New" panose="02070309020205020404" pitchFamily="49" charset="0"/>
              </a:rPr>
              <a:t>"0"</a:t>
            </a:r>
            <a:r>
              <a:rPr lang="en-US" altLang="zh-CN" sz="1800" b="1" dirty="0">
                <a:solidFill>
                  <a:srgbClr val="000000"/>
                </a:solidFill>
                <a:latin typeface="Courier New" panose="02070309020205020404" pitchFamily="49" charset="0"/>
              </a:rPr>
              <a:t>);</a:t>
            </a:r>
          </a:p>
          <a:p>
            <a:r>
              <a:rPr lang="en-US" altLang="zh-CN" sz="1800" dirty="0" err="1">
                <a:solidFill>
                  <a:srgbClr val="6A3E3E"/>
                </a:solidFill>
                <a:latin typeface="Courier New" panose="02070309020205020404" pitchFamily="49" charset="0"/>
              </a:rPr>
              <a:t>screen</a:t>
            </a:r>
            <a:r>
              <a:rPr lang="en-US" altLang="zh-CN" sz="1800" dirty="0" err="1">
                <a:solidFill>
                  <a:srgbClr val="000000"/>
                </a:solidFill>
                <a:latin typeface="Courier New" panose="02070309020205020404" pitchFamily="49" charset="0"/>
              </a:rPr>
              <a:t>.setHorizontalAlignment</a:t>
            </a:r>
            <a:r>
              <a:rPr lang="en-US" altLang="zh-CN" sz="1800" dirty="0">
                <a:solidFill>
                  <a:srgbClr val="000000"/>
                </a:solidFill>
                <a:latin typeface="Courier New" panose="02070309020205020404" pitchFamily="49" charset="0"/>
              </a:rPr>
              <a:t>(</a:t>
            </a:r>
            <a:r>
              <a:rPr lang="en-US" altLang="zh-CN" sz="1800" dirty="0" err="1">
                <a:solidFill>
                  <a:srgbClr val="000000"/>
                </a:solidFill>
                <a:latin typeface="Courier New" panose="02070309020205020404" pitchFamily="49" charset="0"/>
              </a:rPr>
              <a:t>JTextField.</a:t>
            </a:r>
            <a:r>
              <a:rPr lang="en-US" altLang="zh-CN" sz="1800" b="1" i="1" dirty="0" err="1">
                <a:solidFill>
                  <a:srgbClr val="0000C0"/>
                </a:solidFill>
                <a:latin typeface="Courier New" panose="02070309020205020404" pitchFamily="49" charset="0"/>
              </a:rPr>
              <a:t>RIGHT</a:t>
            </a:r>
            <a:r>
              <a:rPr lang="en-US" altLang="zh-CN" sz="1800" b="1" i="1" dirty="0">
                <a:solidFill>
                  <a:srgbClr val="000000"/>
                </a:solidFill>
                <a:latin typeface="Courier New" panose="02070309020205020404" pitchFamily="49" charset="0"/>
              </a:rPr>
              <a:t>);</a:t>
            </a:r>
          </a:p>
          <a:p>
            <a:r>
              <a:rPr lang="en-US" altLang="zh-CN" sz="1800" dirty="0" err="1">
                <a:solidFill>
                  <a:srgbClr val="6A3E3E"/>
                </a:solidFill>
                <a:latin typeface="Courier New" panose="02070309020205020404" pitchFamily="49" charset="0"/>
              </a:rPr>
              <a:t>screen</a:t>
            </a:r>
            <a:r>
              <a:rPr lang="en-US" altLang="zh-CN" sz="1800" dirty="0" err="1">
                <a:solidFill>
                  <a:srgbClr val="000000"/>
                </a:solidFill>
                <a:latin typeface="Courier New" panose="02070309020205020404" pitchFamily="49" charset="0"/>
              </a:rPr>
              <a:t>.setEditable</a:t>
            </a:r>
            <a:r>
              <a:rPr lang="en-US" altLang="zh-CN" sz="1800" dirty="0">
                <a:solidFill>
                  <a:srgbClr val="000000"/>
                </a:solidFill>
                <a:latin typeface="Courier New" panose="02070309020205020404" pitchFamily="49" charset="0"/>
              </a:rPr>
              <a:t>(</a:t>
            </a:r>
            <a:r>
              <a:rPr lang="en-US" altLang="zh-CN" sz="1800" b="1" dirty="0">
                <a:solidFill>
                  <a:srgbClr val="7F0055"/>
                </a:solidFill>
                <a:latin typeface="Courier New" panose="02070309020205020404" pitchFamily="49" charset="0"/>
              </a:rPr>
              <a:t>false</a:t>
            </a:r>
            <a:r>
              <a:rPr lang="en-US" altLang="zh-CN" sz="1800" b="1" dirty="0">
                <a:solidFill>
                  <a:srgbClr val="000000"/>
                </a:solidFill>
                <a:latin typeface="Courier New" panose="02070309020205020404" pitchFamily="49" charset="0"/>
              </a:rPr>
              <a:t>);</a:t>
            </a:r>
          </a:p>
          <a:p>
            <a:endParaRPr lang="zh-CN" altLang="en-US" sz="1800" dirty="0">
              <a:latin typeface="Courier New" panose="02070309020205020404" pitchFamily="49" charset="0"/>
            </a:endParaRPr>
          </a:p>
          <a:p>
            <a:r>
              <a:rPr lang="en-US" altLang="zh-CN" sz="1800" dirty="0" err="1">
                <a:solidFill>
                  <a:srgbClr val="000000"/>
                </a:solidFill>
                <a:latin typeface="Courier New" panose="02070309020205020404" pitchFamily="49" charset="0"/>
              </a:rPr>
              <a:t>JPanel</a:t>
            </a:r>
            <a:r>
              <a:rPr lang="en-US" altLang="zh-CN" sz="1800" dirty="0">
                <a:solidFill>
                  <a:srgbClr val="000000"/>
                </a:solidFill>
                <a:latin typeface="Courier New" panose="02070309020205020404" pitchFamily="49" charset="0"/>
              </a:rPr>
              <a:t> </a:t>
            </a:r>
            <a:r>
              <a:rPr lang="en-US" altLang="zh-CN" sz="1800" dirty="0">
                <a:solidFill>
                  <a:srgbClr val="6A3E3E"/>
                </a:solidFill>
                <a:latin typeface="Courier New" panose="02070309020205020404" pitchFamily="49" charset="0"/>
              </a:rPr>
              <a:t>panel</a:t>
            </a:r>
            <a:r>
              <a:rPr lang="en-US" altLang="zh-CN" sz="1800"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new</a:t>
            </a:r>
            <a:r>
              <a:rPr lang="en-US" altLang="zh-CN" sz="1800" b="1" dirty="0">
                <a:solidFill>
                  <a:srgbClr val="000000"/>
                </a:solidFill>
                <a:latin typeface="Courier New" panose="02070309020205020404" pitchFamily="49" charset="0"/>
              </a:rPr>
              <a:t> </a:t>
            </a:r>
            <a:r>
              <a:rPr lang="en-US" altLang="zh-CN" sz="1800" b="1" dirty="0" err="1">
                <a:solidFill>
                  <a:srgbClr val="000000"/>
                </a:solidFill>
                <a:latin typeface="Courier New" panose="02070309020205020404" pitchFamily="49" charset="0"/>
              </a:rPr>
              <a:t>JPanel</a:t>
            </a:r>
            <a:r>
              <a:rPr lang="en-US" altLang="zh-CN" sz="1800" b="1" dirty="0">
                <a:solidFill>
                  <a:srgbClr val="000000"/>
                </a:solidFill>
                <a:latin typeface="Courier New" panose="02070309020205020404" pitchFamily="49" charset="0"/>
              </a:rPr>
              <a:t>();</a:t>
            </a:r>
          </a:p>
          <a:p>
            <a:r>
              <a:rPr lang="en-US" altLang="zh-CN" sz="1800" dirty="0" err="1">
                <a:solidFill>
                  <a:srgbClr val="000000"/>
                </a:solidFill>
                <a:latin typeface="Courier New" panose="02070309020205020404" pitchFamily="49" charset="0"/>
              </a:rPr>
              <a:t>GridLayout</a:t>
            </a:r>
            <a:r>
              <a:rPr lang="en-US" altLang="zh-CN" sz="1800" dirty="0">
                <a:solidFill>
                  <a:srgbClr val="000000"/>
                </a:solidFill>
                <a:latin typeface="Courier New" panose="02070309020205020404" pitchFamily="49" charset="0"/>
              </a:rPr>
              <a:t> </a:t>
            </a:r>
            <a:r>
              <a:rPr lang="en-US" altLang="zh-CN" sz="1800" dirty="0" err="1">
                <a:solidFill>
                  <a:srgbClr val="6A3E3E"/>
                </a:solidFill>
                <a:latin typeface="Courier New" panose="02070309020205020404" pitchFamily="49" charset="0"/>
              </a:rPr>
              <a:t>gl</a:t>
            </a:r>
            <a:r>
              <a:rPr lang="en-US" altLang="zh-CN" sz="1800"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new</a:t>
            </a:r>
            <a:r>
              <a:rPr lang="en-US" altLang="zh-CN" sz="1800" b="1" dirty="0">
                <a:solidFill>
                  <a:srgbClr val="000000"/>
                </a:solidFill>
                <a:latin typeface="Courier New" panose="02070309020205020404" pitchFamily="49" charset="0"/>
              </a:rPr>
              <a:t> </a:t>
            </a:r>
            <a:r>
              <a:rPr lang="en-US" altLang="zh-CN" sz="1800" b="1" dirty="0" err="1">
                <a:solidFill>
                  <a:srgbClr val="000000"/>
                </a:solidFill>
                <a:latin typeface="Courier New" panose="02070309020205020404" pitchFamily="49" charset="0"/>
              </a:rPr>
              <a:t>GridLayout</a:t>
            </a:r>
            <a:r>
              <a:rPr lang="en-US" altLang="zh-CN" sz="1800" b="1" dirty="0">
                <a:solidFill>
                  <a:srgbClr val="000000"/>
                </a:solidFill>
                <a:latin typeface="Courier New" panose="02070309020205020404" pitchFamily="49" charset="0"/>
              </a:rPr>
              <a:t>(5, 4, 5, 5);</a:t>
            </a:r>
          </a:p>
          <a:p>
            <a:r>
              <a:rPr lang="en-US" altLang="zh-CN" sz="1800" dirty="0" err="1">
                <a:solidFill>
                  <a:srgbClr val="6A3E3E"/>
                </a:solidFill>
                <a:latin typeface="Courier New" panose="02070309020205020404" pitchFamily="49" charset="0"/>
              </a:rPr>
              <a:t>panel</a:t>
            </a:r>
            <a:r>
              <a:rPr lang="en-US" altLang="zh-CN" sz="1800" dirty="0" err="1">
                <a:solidFill>
                  <a:srgbClr val="000000"/>
                </a:solidFill>
                <a:latin typeface="Courier New" panose="02070309020205020404" pitchFamily="49" charset="0"/>
              </a:rPr>
              <a:t>.setLayout</a:t>
            </a:r>
            <a:r>
              <a:rPr lang="en-US" altLang="zh-CN" sz="1800" dirty="0">
                <a:solidFill>
                  <a:srgbClr val="000000"/>
                </a:solidFill>
                <a:latin typeface="Courier New" panose="02070309020205020404" pitchFamily="49" charset="0"/>
              </a:rPr>
              <a:t>(</a:t>
            </a:r>
            <a:r>
              <a:rPr lang="en-US" altLang="zh-CN" sz="1800" dirty="0" err="1">
                <a:solidFill>
                  <a:srgbClr val="6A3E3E"/>
                </a:solidFill>
                <a:latin typeface="Courier New" panose="02070309020205020404" pitchFamily="49" charset="0"/>
              </a:rPr>
              <a:t>gl</a:t>
            </a:r>
            <a:r>
              <a:rPr lang="en-US" altLang="zh-CN" sz="1800" dirty="0">
                <a:solidFill>
                  <a:srgbClr val="000000"/>
                </a:solidFill>
                <a:latin typeface="Courier New" panose="02070309020205020404" pitchFamily="49" charset="0"/>
              </a:rPr>
              <a:t>);</a:t>
            </a:r>
          </a:p>
          <a:p>
            <a:endParaRPr lang="zh-CN" altLang="en-US" sz="1800" dirty="0">
              <a:latin typeface="Courier New" panose="02070309020205020404" pitchFamily="49" charset="0"/>
            </a:endParaRPr>
          </a:p>
          <a:p>
            <a:r>
              <a:rPr lang="nn-NO" altLang="zh-CN" sz="1800" b="1" dirty="0">
                <a:solidFill>
                  <a:srgbClr val="7F0055"/>
                </a:solidFill>
                <a:latin typeface="Courier New" panose="02070309020205020404" pitchFamily="49" charset="0"/>
              </a:rPr>
              <a:t>for</a:t>
            </a:r>
            <a:r>
              <a:rPr lang="nn-NO" altLang="zh-CN" sz="1800" b="1" dirty="0">
                <a:solidFill>
                  <a:srgbClr val="000000"/>
                </a:solidFill>
                <a:latin typeface="Courier New" panose="02070309020205020404" pitchFamily="49" charset="0"/>
              </a:rPr>
              <a:t> (</a:t>
            </a:r>
            <a:r>
              <a:rPr lang="nn-NO" altLang="zh-CN" sz="1800" b="1" dirty="0">
                <a:solidFill>
                  <a:srgbClr val="7F0055"/>
                </a:solidFill>
                <a:latin typeface="Courier New" panose="02070309020205020404" pitchFamily="49" charset="0"/>
              </a:rPr>
              <a:t>int</a:t>
            </a:r>
            <a:r>
              <a:rPr lang="nn-NO" altLang="zh-CN" sz="1800" b="1" dirty="0">
                <a:solidFill>
                  <a:srgbClr val="000000"/>
                </a:solidFill>
                <a:latin typeface="Courier New" panose="02070309020205020404" pitchFamily="49" charset="0"/>
              </a:rPr>
              <a:t> </a:t>
            </a:r>
            <a:r>
              <a:rPr lang="nn-NO" altLang="zh-CN" sz="1800" b="1" dirty="0">
                <a:solidFill>
                  <a:srgbClr val="6A3E3E"/>
                </a:solidFill>
                <a:latin typeface="Courier New" panose="02070309020205020404" pitchFamily="49" charset="0"/>
              </a:rPr>
              <a:t>i</a:t>
            </a:r>
            <a:r>
              <a:rPr lang="nn-NO" altLang="zh-CN" sz="1800" b="1" dirty="0">
                <a:solidFill>
                  <a:srgbClr val="000000"/>
                </a:solidFill>
                <a:latin typeface="Courier New" panose="02070309020205020404" pitchFamily="49" charset="0"/>
              </a:rPr>
              <a:t> = 0; </a:t>
            </a:r>
            <a:r>
              <a:rPr lang="nn-NO" altLang="zh-CN" sz="1800" b="1" dirty="0">
                <a:solidFill>
                  <a:srgbClr val="6A3E3E"/>
                </a:solidFill>
                <a:latin typeface="Courier New" panose="02070309020205020404" pitchFamily="49" charset="0"/>
              </a:rPr>
              <a:t>i</a:t>
            </a:r>
            <a:r>
              <a:rPr lang="nn-NO" altLang="zh-CN" sz="1800" b="1" dirty="0">
                <a:solidFill>
                  <a:srgbClr val="000000"/>
                </a:solidFill>
                <a:latin typeface="Courier New" panose="02070309020205020404" pitchFamily="49" charset="0"/>
              </a:rPr>
              <a:t> &lt; 20; </a:t>
            </a:r>
            <a:r>
              <a:rPr lang="nn-NO" altLang="zh-CN" sz="1800" b="1" dirty="0">
                <a:solidFill>
                  <a:srgbClr val="6A3E3E"/>
                </a:solidFill>
                <a:latin typeface="Courier New" panose="02070309020205020404" pitchFamily="49" charset="0"/>
              </a:rPr>
              <a:t>i</a:t>
            </a:r>
            <a:r>
              <a:rPr lang="nn-NO" altLang="zh-CN" sz="1800" b="1" dirty="0">
                <a:solidFill>
                  <a:srgbClr val="000000"/>
                </a:solidFill>
                <a:latin typeface="Courier New" panose="02070309020205020404" pitchFamily="49" charset="0"/>
              </a:rPr>
              <a:t>++) {</a:t>
            </a:r>
          </a:p>
          <a:p>
            <a:r>
              <a:rPr lang="en-US" altLang="zh-CN" sz="1800" dirty="0" smtClean="0">
                <a:solidFill>
                  <a:srgbClr val="000000"/>
                </a:solidFill>
                <a:latin typeface="Courier New" panose="02070309020205020404" pitchFamily="49" charset="0"/>
              </a:rPr>
              <a:t>    </a:t>
            </a:r>
            <a:r>
              <a:rPr lang="en-US" altLang="zh-CN" sz="1800" dirty="0" err="1" smtClean="0">
                <a:solidFill>
                  <a:srgbClr val="000000"/>
                </a:solidFill>
                <a:latin typeface="Courier New" panose="02070309020205020404" pitchFamily="49" charset="0"/>
              </a:rPr>
              <a:t>JButton</a:t>
            </a:r>
            <a:r>
              <a:rPr lang="en-US" altLang="zh-CN" sz="1800" dirty="0" smtClean="0">
                <a:solidFill>
                  <a:srgbClr val="000000"/>
                </a:solidFill>
                <a:latin typeface="Courier New" panose="02070309020205020404" pitchFamily="49" charset="0"/>
              </a:rPr>
              <a:t> </a:t>
            </a:r>
            <a:r>
              <a:rPr lang="en-US" altLang="zh-CN" sz="1800" dirty="0">
                <a:solidFill>
                  <a:srgbClr val="6A3E3E"/>
                </a:solidFill>
                <a:latin typeface="Courier New" panose="02070309020205020404" pitchFamily="49" charset="0"/>
              </a:rPr>
              <a:t>button</a:t>
            </a:r>
            <a:r>
              <a:rPr lang="en-US" altLang="zh-CN" sz="1800"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new</a:t>
            </a:r>
            <a:r>
              <a:rPr lang="en-US" altLang="zh-CN" sz="1800" b="1" dirty="0">
                <a:solidFill>
                  <a:srgbClr val="000000"/>
                </a:solidFill>
                <a:latin typeface="Courier New" panose="02070309020205020404" pitchFamily="49" charset="0"/>
              </a:rPr>
              <a:t> </a:t>
            </a:r>
            <a:r>
              <a:rPr lang="en-US" altLang="zh-CN" sz="1800" b="1" dirty="0" err="1">
                <a:solidFill>
                  <a:srgbClr val="000000"/>
                </a:solidFill>
                <a:latin typeface="Courier New" panose="02070309020205020404" pitchFamily="49" charset="0"/>
              </a:rPr>
              <a:t>JButton</a:t>
            </a:r>
            <a:r>
              <a:rPr lang="en-US" altLang="zh-CN" sz="1800" b="1" dirty="0">
                <a:solidFill>
                  <a:srgbClr val="000000"/>
                </a:solidFill>
                <a:latin typeface="Courier New" panose="02070309020205020404" pitchFamily="49" charset="0"/>
              </a:rPr>
              <a:t>();</a:t>
            </a:r>
          </a:p>
          <a:p>
            <a:r>
              <a:rPr lang="en-US" altLang="zh-CN" sz="1800" dirty="0" smtClean="0">
                <a:solidFill>
                  <a:srgbClr val="6A3E3E"/>
                </a:solidFill>
                <a:latin typeface="Courier New" panose="02070309020205020404" pitchFamily="49" charset="0"/>
              </a:rPr>
              <a:t>    </a:t>
            </a:r>
            <a:r>
              <a:rPr lang="en-US" altLang="zh-CN" sz="1800" dirty="0" err="1" smtClean="0">
                <a:solidFill>
                  <a:srgbClr val="6A3E3E"/>
                </a:solidFill>
                <a:latin typeface="Courier New" panose="02070309020205020404" pitchFamily="49" charset="0"/>
              </a:rPr>
              <a:t>button</a:t>
            </a:r>
            <a:r>
              <a:rPr lang="en-US" altLang="zh-CN" sz="1800" dirty="0" err="1" smtClean="0">
                <a:solidFill>
                  <a:srgbClr val="000000"/>
                </a:solidFill>
                <a:latin typeface="Courier New" panose="02070309020205020404" pitchFamily="49" charset="0"/>
              </a:rPr>
              <a:t>.setText</a:t>
            </a:r>
            <a:r>
              <a:rPr lang="en-US" altLang="zh-CN" sz="1800" dirty="0">
                <a:solidFill>
                  <a:srgbClr val="000000"/>
                </a:solidFill>
                <a:latin typeface="Courier New" panose="02070309020205020404" pitchFamily="49" charset="0"/>
              </a:rPr>
              <a:t>(</a:t>
            </a:r>
            <a:r>
              <a:rPr lang="en-US" altLang="zh-CN" sz="1800" dirty="0">
                <a:solidFill>
                  <a:srgbClr val="2A00FF"/>
                </a:solidFill>
                <a:latin typeface="Courier New" panose="02070309020205020404" pitchFamily="49" charset="0"/>
              </a:rPr>
              <a:t>""</a:t>
            </a:r>
            <a:r>
              <a:rPr lang="en-US" altLang="zh-CN" sz="1800" dirty="0">
                <a:solidFill>
                  <a:srgbClr val="000000"/>
                </a:solidFill>
                <a:latin typeface="Courier New" panose="02070309020205020404" pitchFamily="49" charset="0"/>
              </a:rPr>
              <a:t>+</a:t>
            </a:r>
            <a:r>
              <a:rPr lang="en-US" altLang="zh-CN" sz="1800" dirty="0" err="1">
                <a:solidFill>
                  <a:srgbClr val="6A3E3E"/>
                </a:solidFill>
                <a:latin typeface="Courier New" panose="02070309020205020404" pitchFamily="49" charset="0"/>
              </a:rPr>
              <a:t>i</a:t>
            </a:r>
            <a:r>
              <a:rPr lang="en-US" altLang="zh-CN" sz="1800" dirty="0">
                <a:solidFill>
                  <a:srgbClr val="000000"/>
                </a:solidFill>
                <a:latin typeface="Courier New" panose="02070309020205020404" pitchFamily="49" charset="0"/>
              </a:rPr>
              <a:t>);</a:t>
            </a:r>
          </a:p>
          <a:p>
            <a:r>
              <a:rPr lang="en-US" altLang="zh-CN" sz="1800" dirty="0" smtClean="0">
                <a:solidFill>
                  <a:srgbClr val="6A3E3E"/>
                </a:solidFill>
                <a:latin typeface="Courier New" panose="02070309020205020404" pitchFamily="49" charset="0"/>
              </a:rPr>
              <a:t>    </a:t>
            </a:r>
            <a:r>
              <a:rPr lang="en-US" altLang="zh-CN" sz="1800" dirty="0" err="1" smtClean="0">
                <a:solidFill>
                  <a:srgbClr val="6A3E3E"/>
                </a:solidFill>
                <a:latin typeface="Courier New" panose="02070309020205020404" pitchFamily="49" charset="0"/>
              </a:rPr>
              <a:t>panel</a:t>
            </a:r>
            <a:r>
              <a:rPr lang="en-US" altLang="zh-CN" sz="1800" dirty="0" err="1" smtClean="0">
                <a:solidFill>
                  <a:srgbClr val="000000"/>
                </a:solidFill>
                <a:latin typeface="Courier New" panose="02070309020205020404" pitchFamily="49" charset="0"/>
              </a:rPr>
              <a:t>.add</a:t>
            </a:r>
            <a:r>
              <a:rPr lang="en-US" altLang="zh-CN" sz="1800" dirty="0" smtClean="0">
                <a:solidFill>
                  <a:srgbClr val="000000"/>
                </a:solidFill>
                <a:latin typeface="Courier New" panose="02070309020205020404" pitchFamily="49" charset="0"/>
              </a:rPr>
              <a:t>(</a:t>
            </a:r>
            <a:r>
              <a:rPr lang="en-US" altLang="zh-CN" sz="1800" dirty="0" smtClean="0">
                <a:solidFill>
                  <a:srgbClr val="6A3E3E"/>
                </a:solidFill>
                <a:latin typeface="Courier New" panose="02070309020205020404" pitchFamily="49" charset="0"/>
              </a:rPr>
              <a:t>button</a:t>
            </a:r>
            <a:r>
              <a:rPr lang="en-US" altLang="zh-CN" sz="1800" dirty="0">
                <a:solidFill>
                  <a:srgbClr val="000000"/>
                </a:solidFill>
                <a:latin typeface="Courier New" panose="02070309020205020404" pitchFamily="49" charset="0"/>
              </a:rPr>
              <a:t>);</a:t>
            </a:r>
          </a:p>
          <a:p>
            <a:r>
              <a:rPr lang="en-US" altLang="zh-CN" sz="1800" dirty="0">
                <a:solidFill>
                  <a:srgbClr val="000000"/>
                </a:solidFill>
                <a:latin typeface="Courier New" panose="02070309020205020404" pitchFamily="49" charset="0"/>
              </a:rPr>
              <a:t>}</a:t>
            </a:r>
          </a:p>
          <a:p>
            <a:endParaRPr lang="zh-CN" altLang="en-US" sz="1800" dirty="0">
              <a:latin typeface="Courier New" panose="02070309020205020404" pitchFamily="49" charset="0"/>
            </a:endParaRPr>
          </a:p>
          <a:p>
            <a:r>
              <a:rPr lang="en-US" altLang="zh-CN" sz="1800" dirty="0" err="1">
                <a:solidFill>
                  <a:srgbClr val="000000"/>
                </a:solidFill>
                <a:latin typeface="Courier New" panose="02070309020205020404" pitchFamily="49" charset="0"/>
              </a:rPr>
              <a:t>setTitle</a:t>
            </a:r>
            <a:r>
              <a:rPr lang="en-US" altLang="zh-CN" sz="1800" dirty="0">
                <a:solidFill>
                  <a:srgbClr val="000000"/>
                </a:solidFill>
                <a:latin typeface="Courier New" panose="02070309020205020404" pitchFamily="49" charset="0"/>
              </a:rPr>
              <a:t>(</a:t>
            </a:r>
            <a:r>
              <a:rPr lang="en-US" altLang="zh-CN" sz="1800" dirty="0">
                <a:solidFill>
                  <a:srgbClr val="2A00FF"/>
                </a:solidFill>
                <a:latin typeface="Courier New" panose="02070309020205020404" pitchFamily="49" charset="0"/>
              </a:rPr>
              <a:t>"</a:t>
            </a:r>
            <a:r>
              <a:rPr lang="zh-CN" altLang="en-US" sz="1800" dirty="0">
                <a:solidFill>
                  <a:srgbClr val="2A00FF"/>
                </a:solidFill>
                <a:latin typeface="Courier New" panose="02070309020205020404" pitchFamily="49" charset="0"/>
              </a:rPr>
              <a:t>计算器</a:t>
            </a:r>
            <a:r>
              <a:rPr lang="en-US" altLang="zh-CN" sz="1800" dirty="0">
                <a:solidFill>
                  <a:srgbClr val="2A00FF"/>
                </a:solidFill>
                <a:latin typeface="Courier New" panose="02070309020205020404" pitchFamily="49" charset="0"/>
              </a:rPr>
              <a:t>"</a:t>
            </a:r>
            <a:r>
              <a:rPr lang="en-US" altLang="zh-CN" sz="1800" dirty="0">
                <a:solidFill>
                  <a:srgbClr val="000000"/>
                </a:solidFill>
                <a:latin typeface="Courier New" panose="02070309020205020404" pitchFamily="49" charset="0"/>
              </a:rPr>
              <a:t>);</a:t>
            </a:r>
          </a:p>
          <a:p>
            <a:r>
              <a:rPr lang="en-US" altLang="zh-CN" sz="1800" dirty="0" err="1">
                <a:solidFill>
                  <a:srgbClr val="000000"/>
                </a:solidFill>
                <a:latin typeface="Courier New" panose="02070309020205020404" pitchFamily="49" charset="0"/>
              </a:rPr>
              <a:t>setBounds</a:t>
            </a:r>
            <a:r>
              <a:rPr lang="en-US" altLang="zh-CN" sz="1800" dirty="0">
                <a:solidFill>
                  <a:srgbClr val="000000"/>
                </a:solidFill>
                <a:latin typeface="Courier New" panose="02070309020205020404" pitchFamily="49" charset="0"/>
              </a:rPr>
              <a:t>(100, 100, 250, 320);</a:t>
            </a:r>
          </a:p>
          <a:p>
            <a:r>
              <a:rPr lang="en-US" altLang="zh-CN" sz="1800" dirty="0" err="1">
                <a:solidFill>
                  <a:srgbClr val="000000"/>
                </a:solidFill>
                <a:latin typeface="Courier New" panose="02070309020205020404" pitchFamily="49" charset="0"/>
              </a:rPr>
              <a:t>BorderLayout</a:t>
            </a:r>
            <a:r>
              <a:rPr lang="en-US" altLang="zh-CN" sz="1800" dirty="0">
                <a:solidFill>
                  <a:srgbClr val="000000"/>
                </a:solidFill>
                <a:latin typeface="Courier New" panose="02070309020205020404" pitchFamily="49" charset="0"/>
              </a:rPr>
              <a:t> </a:t>
            </a:r>
            <a:r>
              <a:rPr lang="en-US" altLang="zh-CN" sz="1800" dirty="0">
                <a:solidFill>
                  <a:srgbClr val="6A3E3E"/>
                </a:solidFill>
                <a:latin typeface="Courier New" panose="02070309020205020404" pitchFamily="49" charset="0"/>
              </a:rPr>
              <a:t>layout</a:t>
            </a:r>
            <a:r>
              <a:rPr lang="en-US" altLang="zh-CN" sz="1800" dirty="0">
                <a:solidFill>
                  <a:srgbClr val="000000"/>
                </a:solidFill>
                <a:latin typeface="Courier New" panose="02070309020205020404" pitchFamily="49" charset="0"/>
              </a:rPr>
              <a:t> = </a:t>
            </a:r>
            <a:r>
              <a:rPr lang="en-US" altLang="zh-CN" sz="1800" b="1" dirty="0">
                <a:solidFill>
                  <a:srgbClr val="7F0055"/>
                </a:solidFill>
                <a:latin typeface="Courier New" panose="02070309020205020404" pitchFamily="49" charset="0"/>
              </a:rPr>
              <a:t>new</a:t>
            </a:r>
            <a:r>
              <a:rPr lang="en-US" altLang="zh-CN" sz="1800" b="1" dirty="0">
                <a:solidFill>
                  <a:srgbClr val="000000"/>
                </a:solidFill>
                <a:latin typeface="Courier New" panose="02070309020205020404" pitchFamily="49" charset="0"/>
              </a:rPr>
              <a:t> </a:t>
            </a:r>
            <a:r>
              <a:rPr lang="en-US" altLang="zh-CN" sz="1800" b="1" dirty="0" err="1">
                <a:solidFill>
                  <a:srgbClr val="000000"/>
                </a:solidFill>
                <a:latin typeface="Courier New" panose="02070309020205020404" pitchFamily="49" charset="0"/>
              </a:rPr>
              <a:t>BorderLayout</a:t>
            </a:r>
            <a:r>
              <a:rPr lang="en-US" altLang="zh-CN" sz="1800" b="1" dirty="0">
                <a:solidFill>
                  <a:srgbClr val="000000"/>
                </a:solidFill>
                <a:latin typeface="Courier New" panose="02070309020205020404" pitchFamily="49" charset="0"/>
              </a:rPr>
              <a:t>(5,5);</a:t>
            </a:r>
          </a:p>
          <a:p>
            <a:r>
              <a:rPr lang="en-US" altLang="zh-CN" sz="1800" dirty="0" err="1">
                <a:solidFill>
                  <a:srgbClr val="000000"/>
                </a:solidFill>
                <a:latin typeface="Courier New" panose="02070309020205020404" pitchFamily="49" charset="0"/>
              </a:rPr>
              <a:t>getContentPane</a:t>
            </a:r>
            <a:r>
              <a:rPr lang="en-US" altLang="zh-CN" sz="1800" dirty="0">
                <a:solidFill>
                  <a:srgbClr val="000000"/>
                </a:solidFill>
                <a:latin typeface="Courier New" panose="02070309020205020404" pitchFamily="49" charset="0"/>
              </a:rPr>
              <a:t>().</a:t>
            </a:r>
            <a:r>
              <a:rPr lang="en-US" altLang="zh-CN" sz="1800" dirty="0" err="1">
                <a:solidFill>
                  <a:srgbClr val="000000"/>
                </a:solidFill>
                <a:latin typeface="Courier New" panose="02070309020205020404" pitchFamily="49" charset="0"/>
              </a:rPr>
              <a:t>setLayout</a:t>
            </a:r>
            <a:r>
              <a:rPr lang="en-US" altLang="zh-CN" sz="1800" dirty="0">
                <a:solidFill>
                  <a:srgbClr val="000000"/>
                </a:solidFill>
                <a:latin typeface="Courier New" panose="02070309020205020404" pitchFamily="49" charset="0"/>
              </a:rPr>
              <a:t>(</a:t>
            </a:r>
            <a:r>
              <a:rPr lang="en-US" altLang="zh-CN" sz="1800" dirty="0">
                <a:solidFill>
                  <a:srgbClr val="6A3E3E"/>
                </a:solidFill>
                <a:latin typeface="Courier New" panose="02070309020205020404" pitchFamily="49" charset="0"/>
              </a:rPr>
              <a:t>layout</a:t>
            </a:r>
            <a:r>
              <a:rPr lang="en-US" altLang="zh-CN" sz="1800" dirty="0">
                <a:solidFill>
                  <a:srgbClr val="000000"/>
                </a:solidFill>
                <a:latin typeface="Courier New" panose="02070309020205020404" pitchFamily="49" charset="0"/>
              </a:rPr>
              <a:t>);</a:t>
            </a:r>
          </a:p>
          <a:p>
            <a:r>
              <a:rPr lang="en-US" altLang="zh-CN" sz="1800" dirty="0" err="1">
                <a:solidFill>
                  <a:srgbClr val="000000"/>
                </a:solidFill>
                <a:latin typeface="Courier New" panose="02070309020205020404" pitchFamily="49" charset="0"/>
              </a:rPr>
              <a:t>getContentPane</a:t>
            </a:r>
            <a:r>
              <a:rPr lang="en-US" altLang="zh-CN" sz="1800" dirty="0">
                <a:solidFill>
                  <a:srgbClr val="000000"/>
                </a:solidFill>
                <a:latin typeface="Courier New" panose="02070309020205020404" pitchFamily="49" charset="0"/>
              </a:rPr>
              <a:t>().add(</a:t>
            </a:r>
            <a:r>
              <a:rPr lang="en-US" altLang="zh-CN" sz="1800" dirty="0">
                <a:solidFill>
                  <a:srgbClr val="6A3E3E"/>
                </a:solidFill>
                <a:latin typeface="Courier New" panose="02070309020205020404" pitchFamily="49" charset="0"/>
              </a:rPr>
              <a:t>screen</a:t>
            </a:r>
            <a:r>
              <a:rPr lang="en-US" altLang="zh-CN" sz="1800" dirty="0">
                <a:solidFill>
                  <a:srgbClr val="000000"/>
                </a:solidFill>
                <a:latin typeface="Courier New" panose="02070309020205020404" pitchFamily="49" charset="0"/>
              </a:rPr>
              <a:t>, </a:t>
            </a:r>
            <a:r>
              <a:rPr lang="en-US" altLang="zh-CN" sz="1800" dirty="0" err="1">
                <a:solidFill>
                  <a:srgbClr val="000000"/>
                </a:solidFill>
                <a:latin typeface="Courier New" panose="02070309020205020404" pitchFamily="49" charset="0"/>
              </a:rPr>
              <a:t>BorderLayout.</a:t>
            </a:r>
            <a:r>
              <a:rPr lang="en-US" altLang="zh-CN" sz="1800" b="1" i="1" dirty="0" err="1">
                <a:solidFill>
                  <a:srgbClr val="0000C0"/>
                </a:solidFill>
                <a:latin typeface="Courier New" panose="02070309020205020404" pitchFamily="49" charset="0"/>
              </a:rPr>
              <a:t>NORTH</a:t>
            </a:r>
            <a:r>
              <a:rPr lang="en-US" altLang="zh-CN" sz="1800" b="1" i="1" dirty="0">
                <a:solidFill>
                  <a:srgbClr val="000000"/>
                </a:solidFill>
                <a:latin typeface="Courier New" panose="02070309020205020404" pitchFamily="49" charset="0"/>
              </a:rPr>
              <a:t>);</a:t>
            </a:r>
          </a:p>
          <a:p>
            <a:r>
              <a:rPr lang="en-US" altLang="zh-CN" sz="1800" dirty="0" err="1">
                <a:solidFill>
                  <a:srgbClr val="000000"/>
                </a:solidFill>
                <a:latin typeface="Courier New" panose="02070309020205020404" pitchFamily="49" charset="0"/>
              </a:rPr>
              <a:t>getContentPane</a:t>
            </a:r>
            <a:r>
              <a:rPr lang="en-US" altLang="zh-CN" sz="1800" dirty="0">
                <a:solidFill>
                  <a:srgbClr val="000000"/>
                </a:solidFill>
                <a:latin typeface="Courier New" panose="02070309020205020404" pitchFamily="49" charset="0"/>
              </a:rPr>
              <a:t>().add(</a:t>
            </a:r>
            <a:r>
              <a:rPr lang="en-US" altLang="zh-CN" sz="1800" dirty="0">
                <a:solidFill>
                  <a:srgbClr val="6A3E3E"/>
                </a:solidFill>
                <a:latin typeface="Courier New" panose="02070309020205020404" pitchFamily="49" charset="0"/>
              </a:rPr>
              <a:t>panel</a:t>
            </a:r>
            <a:r>
              <a:rPr lang="en-US" altLang="zh-CN" sz="1800" dirty="0">
                <a:solidFill>
                  <a:srgbClr val="000000"/>
                </a:solidFill>
                <a:latin typeface="Courier New" panose="02070309020205020404" pitchFamily="49" charset="0"/>
              </a:rPr>
              <a:t>, </a:t>
            </a:r>
            <a:r>
              <a:rPr lang="en-US" altLang="zh-CN" sz="1800" dirty="0" err="1">
                <a:solidFill>
                  <a:srgbClr val="000000"/>
                </a:solidFill>
                <a:latin typeface="Courier New" panose="02070309020205020404" pitchFamily="49" charset="0"/>
              </a:rPr>
              <a:t>BorderLayout.</a:t>
            </a:r>
            <a:r>
              <a:rPr lang="en-US" altLang="zh-CN" sz="1800" b="1" i="1" dirty="0" err="1">
                <a:solidFill>
                  <a:srgbClr val="0000C0"/>
                </a:solidFill>
                <a:latin typeface="Courier New" panose="02070309020205020404" pitchFamily="49" charset="0"/>
              </a:rPr>
              <a:t>CENTER</a:t>
            </a:r>
            <a:r>
              <a:rPr lang="en-US" altLang="zh-CN" sz="1800" b="1" i="1" dirty="0">
                <a:solidFill>
                  <a:srgbClr val="000000"/>
                </a:solidFill>
                <a:latin typeface="Courier New" panose="02070309020205020404" pitchFamily="49" charset="0"/>
              </a:rPr>
              <a:t>);</a:t>
            </a:r>
            <a:endParaRPr lang="zh-CN" altLang="en-US" sz="1800" dirty="0"/>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742" y="1412776"/>
            <a:ext cx="23812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idx="1"/>
          </p:nvPr>
        </p:nvSpPr>
        <p:spPr/>
        <p:txBody>
          <a:bodyPr/>
          <a:lstStyle/>
          <a:p>
            <a:pPr algn="just" eaLnBrk="1" hangingPunct="1">
              <a:lnSpc>
                <a:spcPct val="110000"/>
              </a:lnSpc>
            </a:pPr>
            <a:r>
              <a:rPr lang="zh-CN" altLang="en-US" sz="2800" smtClean="0"/>
              <a:t>在一个</a:t>
            </a:r>
            <a:r>
              <a:rPr lang="en-US" altLang="zh-CN" sz="2800" smtClean="0"/>
              <a:t>GUI</a:t>
            </a:r>
            <a:r>
              <a:rPr lang="zh-CN" altLang="en-US" sz="2800" smtClean="0"/>
              <a:t>程序中，为了能够接收</a:t>
            </a:r>
            <a:r>
              <a:rPr lang="zh-CN" altLang="en-US" sz="2800" smtClean="0">
                <a:solidFill>
                  <a:srgbClr val="FF0000"/>
                </a:solidFill>
              </a:rPr>
              <a:t>用户的输入</a:t>
            </a:r>
            <a:r>
              <a:rPr lang="zh-CN" altLang="en-US" sz="2800" smtClean="0"/>
              <a:t>、命令的按键和鼠标操作，程序系统首先应该能够识别这些操作并做出相应的响应。通常一个键盘和鼠标操作将引发一个系统预先定义好的事件，用户程序只要编写代码定义每个事件发生时程序应做出何种响应即可。这些代码会在它们对应的事件发生时由系统自动调用，这就是</a:t>
            </a:r>
            <a:r>
              <a:rPr lang="en-US" altLang="zh-CN" sz="2800" smtClean="0"/>
              <a:t>GUI</a:t>
            </a:r>
            <a:r>
              <a:rPr lang="zh-CN" altLang="en-US" sz="2800" smtClean="0"/>
              <a:t>程序中事件和事件响应的基本原理。</a:t>
            </a:r>
          </a:p>
          <a:p>
            <a:pPr algn="just" eaLnBrk="1" hangingPunct="1">
              <a:lnSpc>
                <a:spcPct val="110000"/>
              </a:lnSpc>
            </a:pPr>
            <a:r>
              <a:rPr lang="zh-CN" altLang="en-US" sz="2800" smtClean="0"/>
              <a:t>在</a:t>
            </a:r>
            <a:r>
              <a:rPr lang="en-US" altLang="zh-CN" sz="2800" smtClean="0"/>
              <a:t>Java</a:t>
            </a:r>
            <a:r>
              <a:rPr lang="zh-CN" altLang="en-US" sz="2800" smtClean="0"/>
              <a:t>语言中，除了键盘和鼠标操作，系统的状态改变也可以引发事件。</a:t>
            </a:r>
          </a:p>
        </p:txBody>
      </p:sp>
      <p:sp>
        <p:nvSpPr>
          <p:cNvPr id="2" name="标题 1"/>
          <p:cNvSpPr>
            <a:spLocks noGrp="1"/>
          </p:cNvSpPr>
          <p:nvPr>
            <p:ph type="title"/>
          </p:nvPr>
        </p:nvSpPr>
        <p:spPr/>
        <p:txBody>
          <a:bodyPr/>
          <a:lstStyle/>
          <a:p>
            <a:pPr>
              <a:defRPr/>
            </a:pPr>
            <a:r>
              <a:rPr lang="zh-CN" altLang="en-US" sz="4400" dirty="0" smtClean="0"/>
              <a:t>事件处理</a:t>
            </a:r>
            <a:endParaRPr lang="zh-CN" altLang="en-US" dirty="0"/>
          </a:p>
        </p:txBody>
      </p:sp>
      <p:sp>
        <p:nvSpPr>
          <p:cNvPr id="141316"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D22A3AF2-C802-4BEE-A49F-824A88A4B646}"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63</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fontAlgn="auto" hangingPunct="1">
              <a:spcAft>
                <a:spcPts val="0"/>
              </a:spcAft>
              <a:defRPr/>
            </a:pPr>
            <a:r>
              <a:rPr lang="zh-CN" altLang="en-US" smtClean="0"/>
              <a:t>事件处理</a:t>
            </a:r>
          </a:p>
        </p:txBody>
      </p:sp>
      <p:sp>
        <p:nvSpPr>
          <p:cNvPr id="142339" name="Rectangle 3"/>
          <p:cNvSpPr>
            <a:spLocks noGrp="1" noChangeArrowheads="1"/>
          </p:cNvSpPr>
          <p:nvPr>
            <p:ph type="body" idx="1"/>
          </p:nvPr>
        </p:nvSpPr>
        <p:spPr>
          <a:xfrm>
            <a:off x="323850" y="1417638"/>
            <a:ext cx="8496622" cy="4525962"/>
          </a:xfrm>
        </p:spPr>
        <p:txBody>
          <a:bodyPr/>
          <a:lstStyle/>
          <a:p>
            <a:pPr eaLnBrk="1" hangingPunct="1"/>
            <a:r>
              <a:rPr lang="zh-CN" altLang="en-US" sz="2800" dirty="0" smtClean="0"/>
              <a:t>事件驱动程序设计：</a:t>
            </a:r>
          </a:p>
          <a:p>
            <a:pPr lvl="1" eaLnBrk="1" hangingPunct="1"/>
            <a:r>
              <a:rPr lang="zh-CN" altLang="en-US" sz="2400" dirty="0" smtClean="0"/>
              <a:t>已介绍的程序</a:t>
            </a:r>
          </a:p>
          <a:p>
            <a:pPr lvl="2" eaLnBrk="1" hangingPunct="1"/>
            <a:r>
              <a:rPr lang="zh-CN" altLang="en-US" sz="2400" dirty="0" smtClean="0"/>
              <a:t>是面向对象的，但以过程的顺序执行</a:t>
            </a:r>
          </a:p>
          <a:p>
            <a:pPr lvl="2" eaLnBrk="1" hangingPunct="1"/>
            <a:r>
              <a:rPr lang="zh-CN" altLang="en-US" sz="2400" dirty="0" smtClean="0"/>
              <a:t>可以用分支、循环控制执行流程，但程序决定执行次序</a:t>
            </a:r>
          </a:p>
          <a:p>
            <a:pPr lvl="1" eaLnBrk="1" hangingPunct="1"/>
            <a:r>
              <a:rPr lang="zh-CN" altLang="en-US" sz="2400" dirty="0" smtClean="0"/>
              <a:t>事件驱动：</a:t>
            </a:r>
          </a:p>
          <a:p>
            <a:pPr lvl="2" eaLnBrk="1" hangingPunct="1"/>
            <a:r>
              <a:rPr lang="zh-CN" altLang="en-US" sz="2400" dirty="0" smtClean="0"/>
              <a:t>激活一个事件就开始执行相应代码</a:t>
            </a:r>
          </a:p>
          <a:p>
            <a:pPr lvl="2" eaLnBrk="1" hangingPunct="1"/>
            <a:r>
              <a:rPr lang="zh-CN" altLang="en-US" sz="2400" dirty="0" smtClean="0"/>
              <a:t>事件和事件源：</a:t>
            </a:r>
          </a:p>
          <a:p>
            <a:pPr lvl="3" eaLnBrk="1" hangingPunct="1"/>
            <a:r>
              <a:rPr lang="zh-CN" altLang="en-US" sz="2000" dirty="0" smtClean="0"/>
              <a:t>事件：程序发生了某些事情的信号（包括：外部用户行为，如点击鼠标等；操作系统行为，如时钟等）</a:t>
            </a:r>
          </a:p>
          <a:p>
            <a:pPr lvl="3" eaLnBrk="1" hangingPunct="1"/>
            <a:r>
              <a:rPr lang="zh-CN" altLang="en-US" sz="2000" dirty="0" smtClean="0"/>
              <a:t>事件源：触发事件的组件称为事件源</a:t>
            </a:r>
          </a:p>
        </p:txBody>
      </p:sp>
      <p:sp>
        <p:nvSpPr>
          <p:cNvPr id="142340"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EE44EA41-DAC1-4C21-8C38-B6AEE9F99828}"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64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fontAlgn="auto" hangingPunct="1">
              <a:spcAft>
                <a:spcPts val="0"/>
              </a:spcAft>
              <a:defRPr/>
            </a:pPr>
            <a:r>
              <a:rPr lang="zh-CN" altLang="en-US" smtClean="0"/>
              <a:t>事件处理</a:t>
            </a:r>
          </a:p>
        </p:txBody>
      </p:sp>
      <p:sp>
        <p:nvSpPr>
          <p:cNvPr id="143363" name="Rectangle 3"/>
          <p:cNvSpPr>
            <a:spLocks noGrp="1" noChangeArrowheads="1"/>
          </p:cNvSpPr>
          <p:nvPr>
            <p:ph type="body" sz="half" idx="1"/>
          </p:nvPr>
        </p:nvSpPr>
        <p:spPr>
          <a:xfrm>
            <a:off x="457200" y="1719263"/>
            <a:ext cx="8435975" cy="1638300"/>
          </a:xfrm>
        </p:spPr>
        <p:txBody>
          <a:bodyPr/>
          <a:lstStyle/>
          <a:p>
            <a:pPr eaLnBrk="1" hangingPunct="1"/>
            <a:r>
              <a:rPr lang="zh-CN" altLang="en-US" sz="2600" smtClean="0"/>
              <a:t>事件驱动程序设计：</a:t>
            </a:r>
          </a:p>
          <a:p>
            <a:pPr lvl="1" eaLnBrk="1" hangingPunct="1"/>
            <a:r>
              <a:rPr lang="zh-CN" altLang="en-US" sz="2200" smtClean="0"/>
              <a:t>事件驱动：</a:t>
            </a:r>
          </a:p>
          <a:p>
            <a:pPr lvl="2" eaLnBrk="1" hangingPunct="1"/>
            <a:r>
              <a:rPr lang="zh-CN" altLang="en-US" smtClean="0"/>
              <a:t>一个事件是事件类的实例，事件类的根类是</a:t>
            </a:r>
            <a:r>
              <a:rPr lang="en-US" altLang="zh-CN" smtClean="0"/>
              <a:t>java.util.EventObject</a:t>
            </a:r>
            <a:r>
              <a:rPr lang="zh-CN" altLang="en-US" smtClean="0"/>
              <a:t>，常用事件层次关系：</a:t>
            </a:r>
          </a:p>
        </p:txBody>
      </p:sp>
      <p:grpSp>
        <p:nvGrpSpPr>
          <p:cNvPr id="143364" name="Group 73"/>
          <p:cNvGrpSpPr>
            <a:grpSpLocks/>
          </p:cNvGrpSpPr>
          <p:nvPr/>
        </p:nvGrpSpPr>
        <p:grpSpPr bwMode="auto">
          <a:xfrm>
            <a:off x="538163" y="3284538"/>
            <a:ext cx="8137525" cy="3168650"/>
            <a:chOff x="339" y="2069"/>
            <a:chExt cx="5126" cy="1996"/>
          </a:xfrm>
        </p:grpSpPr>
        <p:sp>
          <p:nvSpPr>
            <p:cNvPr id="143366" name="AutoShape 6"/>
            <p:cNvSpPr>
              <a:spLocks noChangeAspect="1" noChangeArrowheads="1" noTextEdit="1"/>
            </p:cNvSpPr>
            <p:nvPr/>
          </p:nvSpPr>
          <p:spPr bwMode="auto">
            <a:xfrm>
              <a:off x="339" y="2069"/>
              <a:ext cx="5126" cy="1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67" name="Rectangle 8"/>
            <p:cNvSpPr>
              <a:spLocks noChangeArrowheads="1"/>
            </p:cNvSpPr>
            <p:nvPr/>
          </p:nvSpPr>
          <p:spPr bwMode="auto">
            <a:xfrm>
              <a:off x="350" y="3152"/>
              <a:ext cx="625" cy="22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68" name="Rectangle 9"/>
            <p:cNvSpPr>
              <a:spLocks noChangeArrowheads="1"/>
            </p:cNvSpPr>
            <p:nvPr/>
          </p:nvSpPr>
          <p:spPr bwMode="auto">
            <a:xfrm>
              <a:off x="350" y="3152"/>
              <a:ext cx="625"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69" name="Rectangle 10"/>
            <p:cNvSpPr>
              <a:spLocks noChangeArrowheads="1"/>
            </p:cNvSpPr>
            <p:nvPr/>
          </p:nvSpPr>
          <p:spPr bwMode="auto">
            <a:xfrm>
              <a:off x="399" y="3194"/>
              <a:ext cx="5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EventObject</a:t>
              </a:r>
              <a:endParaRPr lang="en-US" altLang="zh-CN" sz="2000">
                <a:latin typeface="Arial" panose="020B0604020202020204" pitchFamily="34" charset="0"/>
                <a:ea typeface="宋体" panose="02010600030101010101" pitchFamily="2" charset="-122"/>
              </a:endParaRPr>
            </a:p>
          </p:txBody>
        </p:sp>
        <p:sp>
          <p:nvSpPr>
            <p:cNvPr id="143370" name="Freeform 11"/>
            <p:cNvSpPr>
              <a:spLocks/>
            </p:cNvSpPr>
            <p:nvPr/>
          </p:nvSpPr>
          <p:spPr bwMode="auto">
            <a:xfrm>
              <a:off x="970" y="3208"/>
              <a:ext cx="75" cy="113"/>
            </a:xfrm>
            <a:custGeom>
              <a:avLst/>
              <a:gdLst>
                <a:gd name="T0" fmla="*/ 75 w 75"/>
                <a:gd name="T1" fmla="*/ 113 h 113"/>
                <a:gd name="T2" fmla="*/ 75 w 75"/>
                <a:gd name="T3" fmla="*/ 0 h 113"/>
                <a:gd name="T4" fmla="*/ 0 w 75"/>
                <a:gd name="T5" fmla="*/ 56 h 113"/>
                <a:gd name="T6" fmla="*/ 75 w 75"/>
                <a:gd name="T7" fmla="*/ 113 h 113"/>
                <a:gd name="T8" fmla="*/ 0 60000 65536"/>
                <a:gd name="T9" fmla="*/ 0 60000 65536"/>
                <a:gd name="T10" fmla="*/ 0 60000 65536"/>
                <a:gd name="T11" fmla="*/ 0 60000 65536"/>
                <a:gd name="T12" fmla="*/ 0 w 75"/>
                <a:gd name="T13" fmla="*/ 0 h 113"/>
                <a:gd name="T14" fmla="*/ 75 w 75"/>
                <a:gd name="T15" fmla="*/ 113 h 113"/>
              </a:gdLst>
              <a:ahLst/>
              <a:cxnLst>
                <a:cxn ang="T8">
                  <a:pos x="T0" y="T1"/>
                </a:cxn>
                <a:cxn ang="T9">
                  <a:pos x="T2" y="T3"/>
                </a:cxn>
                <a:cxn ang="T10">
                  <a:pos x="T4" y="T5"/>
                </a:cxn>
                <a:cxn ang="T11">
                  <a:pos x="T6" y="T7"/>
                </a:cxn>
              </a:cxnLst>
              <a:rect l="T12" t="T13" r="T14" b="T15"/>
              <a:pathLst>
                <a:path w="75" h="113">
                  <a:moveTo>
                    <a:pt x="75" y="113"/>
                  </a:moveTo>
                  <a:lnTo>
                    <a:pt x="75" y="0"/>
                  </a:lnTo>
                  <a:lnTo>
                    <a:pt x="0" y="56"/>
                  </a:lnTo>
                  <a:lnTo>
                    <a:pt x="75" y="11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371" name="Freeform 12"/>
            <p:cNvSpPr>
              <a:spLocks/>
            </p:cNvSpPr>
            <p:nvPr/>
          </p:nvSpPr>
          <p:spPr bwMode="auto">
            <a:xfrm>
              <a:off x="970" y="3208"/>
              <a:ext cx="75" cy="113"/>
            </a:xfrm>
            <a:custGeom>
              <a:avLst/>
              <a:gdLst>
                <a:gd name="T0" fmla="*/ 75 w 75"/>
                <a:gd name="T1" fmla="*/ 113 h 113"/>
                <a:gd name="T2" fmla="*/ 75 w 75"/>
                <a:gd name="T3" fmla="*/ 0 h 113"/>
                <a:gd name="T4" fmla="*/ 0 w 75"/>
                <a:gd name="T5" fmla="*/ 56 h 113"/>
                <a:gd name="T6" fmla="*/ 75 w 75"/>
                <a:gd name="T7" fmla="*/ 113 h 113"/>
                <a:gd name="T8" fmla="*/ 0 60000 65536"/>
                <a:gd name="T9" fmla="*/ 0 60000 65536"/>
                <a:gd name="T10" fmla="*/ 0 60000 65536"/>
                <a:gd name="T11" fmla="*/ 0 60000 65536"/>
                <a:gd name="T12" fmla="*/ 0 w 75"/>
                <a:gd name="T13" fmla="*/ 0 h 113"/>
                <a:gd name="T14" fmla="*/ 75 w 75"/>
                <a:gd name="T15" fmla="*/ 113 h 113"/>
              </a:gdLst>
              <a:ahLst/>
              <a:cxnLst>
                <a:cxn ang="T8">
                  <a:pos x="T0" y="T1"/>
                </a:cxn>
                <a:cxn ang="T9">
                  <a:pos x="T2" y="T3"/>
                </a:cxn>
                <a:cxn ang="T10">
                  <a:pos x="T4" y="T5"/>
                </a:cxn>
                <a:cxn ang="T11">
                  <a:pos x="T6" y="T7"/>
                </a:cxn>
              </a:cxnLst>
              <a:rect l="T12" t="T13" r="T14" b="T15"/>
              <a:pathLst>
                <a:path w="75" h="113">
                  <a:moveTo>
                    <a:pt x="75" y="113"/>
                  </a:moveTo>
                  <a:lnTo>
                    <a:pt x="75" y="0"/>
                  </a:lnTo>
                  <a:lnTo>
                    <a:pt x="0" y="56"/>
                  </a:lnTo>
                  <a:lnTo>
                    <a:pt x="75" y="113"/>
                  </a:ln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372" name="Line 13"/>
            <p:cNvSpPr>
              <a:spLocks noChangeShapeType="1"/>
            </p:cNvSpPr>
            <p:nvPr/>
          </p:nvSpPr>
          <p:spPr bwMode="auto">
            <a:xfrm flipH="1">
              <a:off x="1045" y="3264"/>
              <a:ext cx="268"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73" name="Rectangle 14"/>
            <p:cNvSpPr>
              <a:spLocks noChangeArrowheads="1"/>
            </p:cNvSpPr>
            <p:nvPr/>
          </p:nvSpPr>
          <p:spPr bwMode="auto">
            <a:xfrm>
              <a:off x="1313" y="3152"/>
              <a:ext cx="625" cy="22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74" name="Rectangle 15"/>
            <p:cNvSpPr>
              <a:spLocks noChangeArrowheads="1"/>
            </p:cNvSpPr>
            <p:nvPr/>
          </p:nvSpPr>
          <p:spPr bwMode="auto">
            <a:xfrm>
              <a:off x="1313" y="3152"/>
              <a:ext cx="625"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75" name="Rectangle 16"/>
            <p:cNvSpPr>
              <a:spLocks noChangeArrowheads="1"/>
            </p:cNvSpPr>
            <p:nvPr/>
          </p:nvSpPr>
          <p:spPr bwMode="auto">
            <a:xfrm>
              <a:off x="1384" y="3194"/>
              <a:ext cx="55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AWTEvent</a:t>
              </a:r>
              <a:endParaRPr lang="en-US" altLang="zh-CN" sz="2000">
                <a:latin typeface="Arial" panose="020B0604020202020204" pitchFamily="34" charset="0"/>
                <a:ea typeface="宋体" panose="02010600030101010101" pitchFamily="2" charset="-122"/>
              </a:endParaRPr>
            </a:p>
          </p:txBody>
        </p:sp>
        <p:sp>
          <p:nvSpPr>
            <p:cNvPr id="143376" name="Freeform 21"/>
            <p:cNvSpPr>
              <a:spLocks/>
            </p:cNvSpPr>
            <p:nvPr/>
          </p:nvSpPr>
          <p:spPr bwMode="auto">
            <a:xfrm>
              <a:off x="1948" y="3236"/>
              <a:ext cx="75" cy="113"/>
            </a:xfrm>
            <a:custGeom>
              <a:avLst/>
              <a:gdLst>
                <a:gd name="T0" fmla="*/ 75 w 75"/>
                <a:gd name="T1" fmla="*/ 113 h 113"/>
                <a:gd name="T2" fmla="*/ 75 w 75"/>
                <a:gd name="T3" fmla="*/ 0 h 113"/>
                <a:gd name="T4" fmla="*/ 0 w 75"/>
                <a:gd name="T5" fmla="*/ 56 h 113"/>
                <a:gd name="T6" fmla="*/ 75 w 75"/>
                <a:gd name="T7" fmla="*/ 113 h 113"/>
                <a:gd name="T8" fmla="*/ 0 60000 65536"/>
                <a:gd name="T9" fmla="*/ 0 60000 65536"/>
                <a:gd name="T10" fmla="*/ 0 60000 65536"/>
                <a:gd name="T11" fmla="*/ 0 60000 65536"/>
                <a:gd name="T12" fmla="*/ 0 w 75"/>
                <a:gd name="T13" fmla="*/ 0 h 113"/>
                <a:gd name="T14" fmla="*/ 75 w 75"/>
                <a:gd name="T15" fmla="*/ 113 h 113"/>
              </a:gdLst>
              <a:ahLst/>
              <a:cxnLst>
                <a:cxn ang="T8">
                  <a:pos x="T0" y="T1"/>
                </a:cxn>
                <a:cxn ang="T9">
                  <a:pos x="T2" y="T3"/>
                </a:cxn>
                <a:cxn ang="T10">
                  <a:pos x="T4" y="T5"/>
                </a:cxn>
                <a:cxn ang="T11">
                  <a:pos x="T6" y="T7"/>
                </a:cxn>
              </a:cxnLst>
              <a:rect l="T12" t="T13" r="T14" b="T15"/>
              <a:pathLst>
                <a:path w="75" h="113">
                  <a:moveTo>
                    <a:pt x="75" y="113"/>
                  </a:moveTo>
                  <a:lnTo>
                    <a:pt x="75" y="0"/>
                  </a:lnTo>
                  <a:lnTo>
                    <a:pt x="0" y="56"/>
                  </a:lnTo>
                  <a:lnTo>
                    <a:pt x="75" y="113"/>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377" name="Freeform 22"/>
            <p:cNvSpPr>
              <a:spLocks/>
            </p:cNvSpPr>
            <p:nvPr/>
          </p:nvSpPr>
          <p:spPr bwMode="auto">
            <a:xfrm>
              <a:off x="1948" y="3236"/>
              <a:ext cx="75" cy="113"/>
            </a:xfrm>
            <a:custGeom>
              <a:avLst/>
              <a:gdLst>
                <a:gd name="T0" fmla="*/ 75 w 75"/>
                <a:gd name="T1" fmla="*/ 113 h 113"/>
                <a:gd name="T2" fmla="*/ 75 w 75"/>
                <a:gd name="T3" fmla="*/ 0 h 113"/>
                <a:gd name="T4" fmla="*/ 0 w 75"/>
                <a:gd name="T5" fmla="*/ 56 h 113"/>
                <a:gd name="T6" fmla="*/ 75 w 75"/>
                <a:gd name="T7" fmla="*/ 113 h 113"/>
                <a:gd name="T8" fmla="*/ 0 60000 65536"/>
                <a:gd name="T9" fmla="*/ 0 60000 65536"/>
                <a:gd name="T10" fmla="*/ 0 60000 65536"/>
                <a:gd name="T11" fmla="*/ 0 60000 65536"/>
                <a:gd name="T12" fmla="*/ 0 w 75"/>
                <a:gd name="T13" fmla="*/ 0 h 113"/>
                <a:gd name="T14" fmla="*/ 75 w 75"/>
                <a:gd name="T15" fmla="*/ 113 h 113"/>
              </a:gdLst>
              <a:ahLst/>
              <a:cxnLst>
                <a:cxn ang="T8">
                  <a:pos x="T0" y="T1"/>
                </a:cxn>
                <a:cxn ang="T9">
                  <a:pos x="T2" y="T3"/>
                </a:cxn>
                <a:cxn ang="T10">
                  <a:pos x="T4" y="T5"/>
                </a:cxn>
                <a:cxn ang="T11">
                  <a:pos x="T6" y="T7"/>
                </a:cxn>
              </a:cxnLst>
              <a:rect l="T12" t="T13" r="T14" b="T15"/>
              <a:pathLst>
                <a:path w="75" h="113">
                  <a:moveTo>
                    <a:pt x="75" y="113"/>
                  </a:moveTo>
                  <a:lnTo>
                    <a:pt x="75" y="0"/>
                  </a:lnTo>
                  <a:lnTo>
                    <a:pt x="0" y="56"/>
                  </a:lnTo>
                  <a:lnTo>
                    <a:pt x="75" y="113"/>
                  </a:ln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378" name="Line 23"/>
            <p:cNvSpPr>
              <a:spLocks noChangeShapeType="1"/>
            </p:cNvSpPr>
            <p:nvPr/>
          </p:nvSpPr>
          <p:spPr bwMode="auto">
            <a:xfrm flipH="1">
              <a:off x="2023" y="3292"/>
              <a:ext cx="396"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79" name="Freeform 24"/>
            <p:cNvSpPr>
              <a:spLocks/>
            </p:cNvSpPr>
            <p:nvPr/>
          </p:nvSpPr>
          <p:spPr bwMode="auto">
            <a:xfrm>
              <a:off x="2163" y="2476"/>
              <a:ext cx="250" cy="1127"/>
            </a:xfrm>
            <a:custGeom>
              <a:avLst/>
              <a:gdLst>
                <a:gd name="T0" fmla="*/ 250 w 250"/>
                <a:gd name="T1" fmla="*/ 0 h 1127"/>
                <a:gd name="T2" fmla="*/ 0 w 250"/>
                <a:gd name="T3" fmla="*/ 0 h 1127"/>
                <a:gd name="T4" fmla="*/ 0 w 250"/>
                <a:gd name="T5" fmla="*/ 1127 h 1127"/>
                <a:gd name="T6" fmla="*/ 250 w 250"/>
                <a:gd name="T7" fmla="*/ 1127 h 1127"/>
                <a:gd name="T8" fmla="*/ 0 60000 65536"/>
                <a:gd name="T9" fmla="*/ 0 60000 65536"/>
                <a:gd name="T10" fmla="*/ 0 60000 65536"/>
                <a:gd name="T11" fmla="*/ 0 60000 65536"/>
                <a:gd name="T12" fmla="*/ 0 w 250"/>
                <a:gd name="T13" fmla="*/ 0 h 1127"/>
                <a:gd name="T14" fmla="*/ 250 w 250"/>
                <a:gd name="T15" fmla="*/ 1127 h 1127"/>
              </a:gdLst>
              <a:ahLst/>
              <a:cxnLst>
                <a:cxn ang="T8">
                  <a:pos x="T0" y="T1"/>
                </a:cxn>
                <a:cxn ang="T9">
                  <a:pos x="T2" y="T3"/>
                </a:cxn>
                <a:cxn ang="T10">
                  <a:pos x="T4" y="T5"/>
                </a:cxn>
                <a:cxn ang="T11">
                  <a:pos x="T6" y="T7"/>
                </a:cxn>
              </a:cxnLst>
              <a:rect l="T12" t="T13" r="T14" b="T15"/>
              <a:pathLst>
                <a:path w="250" h="1127">
                  <a:moveTo>
                    <a:pt x="250" y="0"/>
                  </a:moveTo>
                  <a:lnTo>
                    <a:pt x="0" y="0"/>
                  </a:lnTo>
                  <a:lnTo>
                    <a:pt x="0" y="1127"/>
                  </a:lnTo>
                  <a:lnTo>
                    <a:pt x="250" y="1127"/>
                  </a:ln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380" name="Line 25"/>
            <p:cNvSpPr>
              <a:spLocks noChangeShapeType="1"/>
            </p:cNvSpPr>
            <p:nvPr/>
          </p:nvSpPr>
          <p:spPr bwMode="auto">
            <a:xfrm>
              <a:off x="2163" y="2757"/>
              <a:ext cx="250"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81" name="Line 26"/>
            <p:cNvSpPr>
              <a:spLocks noChangeShapeType="1"/>
            </p:cNvSpPr>
            <p:nvPr/>
          </p:nvSpPr>
          <p:spPr bwMode="auto">
            <a:xfrm>
              <a:off x="2163" y="3011"/>
              <a:ext cx="250"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82" name="Rectangle 27"/>
            <p:cNvSpPr>
              <a:spLocks noChangeArrowheads="1"/>
            </p:cNvSpPr>
            <p:nvPr/>
          </p:nvSpPr>
          <p:spPr bwMode="auto">
            <a:xfrm>
              <a:off x="2413" y="2363"/>
              <a:ext cx="850" cy="226"/>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83" name="Rectangle 28"/>
            <p:cNvSpPr>
              <a:spLocks noChangeArrowheads="1"/>
            </p:cNvSpPr>
            <p:nvPr/>
          </p:nvSpPr>
          <p:spPr bwMode="auto">
            <a:xfrm>
              <a:off x="2413" y="2363"/>
              <a:ext cx="850" cy="226"/>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84" name="Rectangle 29"/>
            <p:cNvSpPr>
              <a:spLocks noChangeArrowheads="1"/>
            </p:cNvSpPr>
            <p:nvPr/>
          </p:nvSpPr>
          <p:spPr bwMode="auto">
            <a:xfrm>
              <a:off x="2569" y="2405"/>
              <a:ext cx="6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ActionEvent</a:t>
              </a:r>
              <a:endParaRPr lang="en-US" altLang="zh-CN" sz="2000">
                <a:latin typeface="Arial" panose="020B0604020202020204" pitchFamily="34" charset="0"/>
                <a:ea typeface="宋体" panose="02010600030101010101" pitchFamily="2" charset="-122"/>
              </a:endParaRPr>
            </a:p>
          </p:txBody>
        </p:sp>
        <p:sp>
          <p:nvSpPr>
            <p:cNvPr id="143385" name="Rectangle 30"/>
            <p:cNvSpPr>
              <a:spLocks noChangeArrowheads="1"/>
            </p:cNvSpPr>
            <p:nvPr/>
          </p:nvSpPr>
          <p:spPr bwMode="auto">
            <a:xfrm>
              <a:off x="2413" y="2645"/>
              <a:ext cx="850" cy="22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86" name="Rectangle 31"/>
            <p:cNvSpPr>
              <a:spLocks noChangeArrowheads="1"/>
            </p:cNvSpPr>
            <p:nvPr/>
          </p:nvSpPr>
          <p:spPr bwMode="auto">
            <a:xfrm>
              <a:off x="2413" y="2645"/>
              <a:ext cx="850"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87" name="Rectangle 32"/>
            <p:cNvSpPr>
              <a:spLocks noChangeArrowheads="1"/>
            </p:cNvSpPr>
            <p:nvPr/>
          </p:nvSpPr>
          <p:spPr bwMode="auto">
            <a:xfrm>
              <a:off x="2436" y="2688"/>
              <a:ext cx="7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200">
                  <a:solidFill>
                    <a:srgbClr val="000000"/>
                  </a:solidFill>
                  <a:latin typeface="Times New Roman" panose="02020603050405020304" pitchFamily="18" charset="0"/>
                  <a:ea typeface="宋体" panose="02010600030101010101" pitchFamily="2" charset="-122"/>
                </a:rPr>
                <a:t>ListSelectionEvent</a:t>
              </a:r>
              <a:endParaRPr lang="en-US" altLang="zh-CN" sz="1600">
                <a:latin typeface="Arial" panose="020B0604020202020204" pitchFamily="34" charset="0"/>
                <a:ea typeface="宋体" panose="02010600030101010101" pitchFamily="2" charset="-122"/>
              </a:endParaRPr>
            </a:p>
          </p:txBody>
        </p:sp>
        <p:sp>
          <p:nvSpPr>
            <p:cNvPr id="143388" name="Rectangle 33"/>
            <p:cNvSpPr>
              <a:spLocks noChangeArrowheads="1"/>
            </p:cNvSpPr>
            <p:nvPr/>
          </p:nvSpPr>
          <p:spPr bwMode="auto">
            <a:xfrm>
              <a:off x="2413" y="2898"/>
              <a:ext cx="850" cy="226"/>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89" name="Rectangle 34"/>
            <p:cNvSpPr>
              <a:spLocks noChangeArrowheads="1"/>
            </p:cNvSpPr>
            <p:nvPr/>
          </p:nvSpPr>
          <p:spPr bwMode="auto">
            <a:xfrm>
              <a:off x="2413" y="2898"/>
              <a:ext cx="850" cy="226"/>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90" name="Rectangle 35"/>
            <p:cNvSpPr>
              <a:spLocks noChangeArrowheads="1"/>
            </p:cNvSpPr>
            <p:nvPr/>
          </p:nvSpPr>
          <p:spPr bwMode="auto">
            <a:xfrm>
              <a:off x="2469" y="2941"/>
              <a:ext cx="79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400">
                  <a:solidFill>
                    <a:srgbClr val="000000"/>
                  </a:solidFill>
                  <a:latin typeface="Times New Roman" panose="02020603050405020304" pitchFamily="18" charset="0"/>
                  <a:ea typeface="宋体" panose="02010600030101010101" pitchFamily="2" charset="-122"/>
                </a:rPr>
                <a:t>ComponentEvent</a:t>
              </a:r>
              <a:endParaRPr lang="en-US" altLang="zh-CN" sz="2000">
                <a:latin typeface="Arial" panose="020B0604020202020204" pitchFamily="34" charset="0"/>
                <a:ea typeface="宋体" panose="02010600030101010101" pitchFamily="2" charset="-122"/>
              </a:endParaRPr>
            </a:p>
          </p:txBody>
        </p:sp>
        <p:sp>
          <p:nvSpPr>
            <p:cNvPr id="143391" name="Rectangle 36"/>
            <p:cNvSpPr>
              <a:spLocks noChangeArrowheads="1"/>
            </p:cNvSpPr>
            <p:nvPr/>
          </p:nvSpPr>
          <p:spPr bwMode="auto">
            <a:xfrm>
              <a:off x="2419" y="3180"/>
              <a:ext cx="850" cy="22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92" name="Rectangle 37"/>
            <p:cNvSpPr>
              <a:spLocks noChangeArrowheads="1"/>
            </p:cNvSpPr>
            <p:nvPr/>
          </p:nvSpPr>
          <p:spPr bwMode="auto">
            <a:xfrm>
              <a:off x="2419" y="3180"/>
              <a:ext cx="850"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93" name="Rectangle 38"/>
            <p:cNvSpPr>
              <a:spLocks noChangeArrowheads="1"/>
            </p:cNvSpPr>
            <p:nvPr/>
          </p:nvSpPr>
          <p:spPr bwMode="auto">
            <a:xfrm>
              <a:off x="2621" y="3224"/>
              <a:ext cx="4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ItemEvent</a:t>
              </a:r>
              <a:endParaRPr lang="en-US" altLang="zh-CN" sz="2000">
                <a:latin typeface="Arial" panose="020B0604020202020204" pitchFamily="34" charset="0"/>
                <a:ea typeface="宋体" panose="02010600030101010101" pitchFamily="2" charset="-122"/>
              </a:endParaRPr>
            </a:p>
          </p:txBody>
        </p:sp>
        <p:sp>
          <p:nvSpPr>
            <p:cNvPr id="143394" name="Rectangle 39"/>
            <p:cNvSpPr>
              <a:spLocks noChangeArrowheads="1"/>
            </p:cNvSpPr>
            <p:nvPr/>
          </p:nvSpPr>
          <p:spPr bwMode="auto">
            <a:xfrm>
              <a:off x="2419" y="3490"/>
              <a:ext cx="850" cy="22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95" name="Rectangle 40"/>
            <p:cNvSpPr>
              <a:spLocks noChangeArrowheads="1"/>
            </p:cNvSpPr>
            <p:nvPr/>
          </p:nvSpPr>
          <p:spPr bwMode="auto">
            <a:xfrm>
              <a:off x="2419" y="3490"/>
              <a:ext cx="850"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396" name="Rectangle 41"/>
            <p:cNvSpPr>
              <a:spLocks noChangeArrowheads="1"/>
            </p:cNvSpPr>
            <p:nvPr/>
          </p:nvSpPr>
          <p:spPr bwMode="auto">
            <a:xfrm>
              <a:off x="2621" y="3537"/>
              <a:ext cx="4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TextEvent</a:t>
              </a:r>
              <a:endParaRPr lang="en-US" altLang="zh-CN" sz="2000">
                <a:latin typeface="Arial" panose="020B0604020202020204" pitchFamily="34" charset="0"/>
                <a:ea typeface="宋体" panose="02010600030101010101" pitchFamily="2" charset="-122"/>
              </a:endParaRPr>
            </a:p>
          </p:txBody>
        </p:sp>
        <p:sp>
          <p:nvSpPr>
            <p:cNvPr id="143397" name="Freeform 42"/>
            <p:cNvSpPr>
              <a:spLocks/>
            </p:cNvSpPr>
            <p:nvPr/>
          </p:nvSpPr>
          <p:spPr bwMode="auto">
            <a:xfrm>
              <a:off x="3260" y="2955"/>
              <a:ext cx="76" cy="112"/>
            </a:xfrm>
            <a:custGeom>
              <a:avLst/>
              <a:gdLst>
                <a:gd name="T0" fmla="*/ 76 w 76"/>
                <a:gd name="T1" fmla="*/ 112 h 112"/>
                <a:gd name="T2" fmla="*/ 76 w 76"/>
                <a:gd name="T3" fmla="*/ 0 h 112"/>
                <a:gd name="T4" fmla="*/ 0 w 76"/>
                <a:gd name="T5" fmla="*/ 56 h 112"/>
                <a:gd name="T6" fmla="*/ 76 w 76"/>
                <a:gd name="T7" fmla="*/ 112 h 112"/>
                <a:gd name="T8" fmla="*/ 0 60000 65536"/>
                <a:gd name="T9" fmla="*/ 0 60000 65536"/>
                <a:gd name="T10" fmla="*/ 0 60000 65536"/>
                <a:gd name="T11" fmla="*/ 0 60000 65536"/>
                <a:gd name="T12" fmla="*/ 0 w 76"/>
                <a:gd name="T13" fmla="*/ 0 h 112"/>
                <a:gd name="T14" fmla="*/ 76 w 76"/>
                <a:gd name="T15" fmla="*/ 112 h 112"/>
              </a:gdLst>
              <a:ahLst/>
              <a:cxnLst>
                <a:cxn ang="T8">
                  <a:pos x="T0" y="T1"/>
                </a:cxn>
                <a:cxn ang="T9">
                  <a:pos x="T2" y="T3"/>
                </a:cxn>
                <a:cxn ang="T10">
                  <a:pos x="T4" y="T5"/>
                </a:cxn>
                <a:cxn ang="T11">
                  <a:pos x="T6" y="T7"/>
                </a:cxn>
              </a:cxnLst>
              <a:rect l="T12" t="T13" r="T14" b="T15"/>
              <a:pathLst>
                <a:path w="76" h="112">
                  <a:moveTo>
                    <a:pt x="76" y="112"/>
                  </a:moveTo>
                  <a:lnTo>
                    <a:pt x="76" y="0"/>
                  </a:lnTo>
                  <a:lnTo>
                    <a:pt x="0" y="56"/>
                  </a:lnTo>
                  <a:lnTo>
                    <a:pt x="76" y="112"/>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398" name="Freeform 43"/>
            <p:cNvSpPr>
              <a:spLocks/>
            </p:cNvSpPr>
            <p:nvPr/>
          </p:nvSpPr>
          <p:spPr bwMode="auto">
            <a:xfrm>
              <a:off x="3260" y="2955"/>
              <a:ext cx="76" cy="112"/>
            </a:xfrm>
            <a:custGeom>
              <a:avLst/>
              <a:gdLst>
                <a:gd name="T0" fmla="*/ 76 w 76"/>
                <a:gd name="T1" fmla="*/ 112 h 112"/>
                <a:gd name="T2" fmla="*/ 76 w 76"/>
                <a:gd name="T3" fmla="*/ 0 h 112"/>
                <a:gd name="T4" fmla="*/ 0 w 76"/>
                <a:gd name="T5" fmla="*/ 56 h 112"/>
                <a:gd name="T6" fmla="*/ 76 w 76"/>
                <a:gd name="T7" fmla="*/ 112 h 112"/>
                <a:gd name="T8" fmla="*/ 0 60000 65536"/>
                <a:gd name="T9" fmla="*/ 0 60000 65536"/>
                <a:gd name="T10" fmla="*/ 0 60000 65536"/>
                <a:gd name="T11" fmla="*/ 0 60000 65536"/>
                <a:gd name="T12" fmla="*/ 0 w 76"/>
                <a:gd name="T13" fmla="*/ 0 h 112"/>
                <a:gd name="T14" fmla="*/ 76 w 76"/>
                <a:gd name="T15" fmla="*/ 112 h 112"/>
              </a:gdLst>
              <a:ahLst/>
              <a:cxnLst>
                <a:cxn ang="T8">
                  <a:pos x="T0" y="T1"/>
                </a:cxn>
                <a:cxn ang="T9">
                  <a:pos x="T2" y="T3"/>
                </a:cxn>
                <a:cxn ang="T10">
                  <a:pos x="T4" y="T5"/>
                </a:cxn>
                <a:cxn ang="T11">
                  <a:pos x="T6" y="T7"/>
                </a:cxn>
              </a:cxnLst>
              <a:rect l="T12" t="T13" r="T14" b="T15"/>
              <a:pathLst>
                <a:path w="76" h="112">
                  <a:moveTo>
                    <a:pt x="76" y="112"/>
                  </a:moveTo>
                  <a:lnTo>
                    <a:pt x="76" y="0"/>
                  </a:lnTo>
                  <a:lnTo>
                    <a:pt x="0" y="56"/>
                  </a:lnTo>
                  <a:lnTo>
                    <a:pt x="76" y="112"/>
                  </a:ln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399" name="Line 44"/>
            <p:cNvSpPr>
              <a:spLocks noChangeShapeType="1"/>
            </p:cNvSpPr>
            <p:nvPr/>
          </p:nvSpPr>
          <p:spPr bwMode="auto">
            <a:xfrm flipH="1">
              <a:off x="3336" y="3011"/>
              <a:ext cx="396"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00" name="Freeform 45"/>
            <p:cNvSpPr>
              <a:spLocks/>
            </p:cNvSpPr>
            <p:nvPr/>
          </p:nvSpPr>
          <p:spPr bwMode="auto">
            <a:xfrm>
              <a:off x="3476" y="2194"/>
              <a:ext cx="250" cy="1127"/>
            </a:xfrm>
            <a:custGeom>
              <a:avLst/>
              <a:gdLst>
                <a:gd name="T0" fmla="*/ 250 w 250"/>
                <a:gd name="T1" fmla="*/ 0 h 1127"/>
                <a:gd name="T2" fmla="*/ 0 w 250"/>
                <a:gd name="T3" fmla="*/ 0 h 1127"/>
                <a:gd name="T4" fmla="*/ 0 w 250"/>
                <a:gd name="T5" fmla="*/ 1127 h 1127"/>
                <a:gd name="T6" fmla="*/ 250 w 250"/>
                <a:gd name="T7" fmla="*/ 1127 h 1127"/>
                <a:gd name="T8" fmla="*/ 0 60000 65536"/>
                <a:gd name="T9" fmla="*/ 0 60000 65536"/>
                <a:gd name="T10" fmla="*/ 0 60000 65536"/>
                <a:gd name="T11" fmla="*/ 0 60000 65536"/>
                <a:gd name="T12" fmla="*/ 0 w 250"/>
                <a:gd name="T13" fmla="*/ 0 h 1127"/>
                <a:gd name="T14" fmla="*/ 250 w 250"/>
                <a:gd name="T15" fmla="*/ 1127 h 1127"/>
              </a:gdLst>
              <a:ahLst/>
              <a:cxnLst>
                <a:cxn ang="T8">
                  <a:pos x="T0" y="T1"/>
                </a:cxn>
                <a:cxn ang="T9">
                  <a:pos x="T2" y="T3"/>
                </a:cxn>
                <a:cxn ang="T10">
                  <a:pos x="T4" y="T5"/>
                </a:cxn>
                <a:cxn ang="T11">
                  <a:pos x="T6" y="T7"/>
                </a:cxn>
              </a:cxnLst>
              <a:rect l="T12" t="T13" r="T14" b="T15"/>
              <a:pathLst>
                <a:path w="250" h="1127">
                  <a:moveTo>
                    <a:pt x="250" y="0"/>
                  </a:moveTo>
                  <a:lnTo>
                    <a:pt x="0" y="0"/>
                  </a:lnTo>
                  <a:lnTo>
                    <a:pt x="0" y="1127"/>
                  </a:lnTo>
                  <a:lnTo>
                    <a:pt x="250" y="1127"/>
                  </a:ln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01" name="Line 46"/>
            <p:cNvSpPr>
              <a:spLocks noChangeShapeType="1"/>
            </p:cNvSpPr>
            <p:nvPr/>
          </p:nvSpPr>
          <p:spPr bwMode="auto">
            <a:xfrm>
              <a:off x="3476" y="2476"/>
              <a:ext cx="250"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02" name="Line 47"/>
            <p:cNvSpPr>
              <a:spLocks noChangeShapeType="1"/>
            </p:cNvSpPr>
            <p:nvPr/>
          </p:nvSpPr>
          <p:spPr bwMode="auto">
            <a:xfrm>
              <a:off x="3476" y="2729"/>
              <a:ext cx="250"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03" name="Rectangle 48"/>
            <p:cNvSpPr>
              <a:spLocks noChangeArrowheads="1"/>
            </p:cNvSpPr>
            <p:nvPr/>
          </p:nvSpPr>
          <p:spPr bwMode="auto">
            <a:xfrm>
              <a:off x="3726" y="2082"/>
              <a:ext cx="850" cy="22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04" name="Rectangle 49"/>
            <p:cNvSpPr>
              <a:spLocks noChangeArrowheads="1"/>
            </p:cNvSpPr>
            <p:nvPr/>
          </p:nvSpPr>
          <p:spPr bwMode="auto">
            <a:xfrm>
              <a:off x="3726" y="2082"/>
              <a:ext cx="850"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05" name="Rectangle 50"/>
            <p:cNvSpPr>
              <a:spLocks noChangeArrowheads="1"/>
            </p:cNvSpPr>
            <p:nvPr/>
          </p:nvSpPr>
          <p:spPr bwMode="auto">
            <a:xfrm>
              <a:off x="3819" y="2129"/>
              <a:ext cx="75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ContainerEvent</a:t>
              </a:r>
              <a:endParaRPr lang="en-US" altLang="zh-CN" sz="2000">
                <a:latin typeface="Arial" panose="020B0604020202020204" pitchFamily="34" charset="0"/>
                <a:ea typeface="宋体" panose="02010600030101010101" pitchFamily="2" charset="-122"/>
              </a:endParaRPr>
            </a:p>
          </p:txBody>
        </p:sp>
        <p:sp>
          <p:nvSpPr>
            <p:cNvPr id="143406" name="Rectangle 51"/>
            <p:cNvSpPr>
              <a:spLocks noChangeArrowheads="1"/>
            </p:cNvSpPr>
            <p:nvPr/>
          </p:nvSpPr>
          <p:spPr bwMode="auto">
            <a:xfrm>
              <a:off x="3726" y="2363"/>
              <a:ext cx="850" cy="226"/>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07" name="Rectangle 52"/>
            <p:cNvSpPr>
              <a:spLocks noChangeArrowheads="1"/>
            </p:cNvSpPr>
            <p:nvPr/>
          </p:nvSpPr>
          <p:spPr bwMode="auto">
            <a:xfrm>
              <a:off x="3726" y="2363"/>
              <a:ext cx="850" cy="226"/>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08" name="Rectangle 53"/>
            <p:cNvSpPr>
              <a:spLocks noChangeArrowheads="1"/>
            </p:cNvSpPr>
            <p:nvPr/>
          </p:nvSpPr>
          <p:spPr bwMode="auto">
            <a:xfrm>
              <a:off x="3898" y="2405"/>
              <a:ext cx="5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FocusEvent</a:t>
              </a:r>
              <a:endParaRPr lang="en-US" altLang="zh-CN" sz="2000">
                <a:latin typeface="Arial" panose="020B0604020202020204" pitchFamily="34" charset="0"/>
                <a:ea typeface="宋体" panose="02010600030101010101" pitchFamily="2" charset="-122"/>
              </a:endParaRPr>
            </a:p>
          </p:txBody>
        </p:sp>
        <p:sp>
          <p:nvSpPr>
            <p:cNvPr id="143409" name="Rectangle 54"/>
            <p:cNvSpPr>
              <a:spLocks noChangeArrowheads="1"/>
            </p:cNvSpPr>
            <p:nvPr/>
          </p:nvSpPr>
          <p:spPr bwMode="auto">
            <a:xfrm>
              <a:off x="3726" y="2617"/>
              <a:ext cx="850" cy="22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10" name="Rectangle 55"/>
            <p:cNvSpPr>
              <a:spLocks noChangeArrowheads="1"/>
            </p:cNvSpPr>
            <p:nvPr/>
          </p:nvSpPr>
          <p:spPr bwMode="auto">
            <a:xfrm>
              <a:off x="3726" y="2617"/>
              <a:ext cx="850"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11" name="Rectangle 56"/>
            <p:cNvSpPr>
              <a:spLocks noChangeArrowheads="1"/>
            </p:cNvSpPr>
            <p:nvPr/>
          </p:nvSpPr>
          <p:spPr bwMode="auto">
            <a:xfrm>
              <a:off x="3918" y="2658"/>
              <a:ext cx="5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InputEvent</a:t>
              </a:r>
              <a:endParaRPr lang="en-US" altLang="zh-CN" sz="2000">
                <a:latin typeface="Arial" panose="020B0604020202020204" pitchFamily="34" charset="0"/>
                <a:ea typeface="宋体" panose="02010600030101010101" pitchFamily="2" charset="-122"/>
              </a:endParaRPr>
            </a:p>
          </p:txBody>
        </p:sp>
        <p:sp>
          <p:nvSpPr>
            <p:cNvPr id="143412" name="Rectangle 57"/>
            <p:cNvSpPr>
              <a:spLocks noChangeArrowheads="1"/>
            </p:cNvSpPr>
            <p:nvPr/>
          </p:nvSpPr>
          <p:spPr bwMode="auto">
            <a:xfrm>
              <a:off x="3732" y="2898"/>
              <a:ext cx="850" cy="226"/>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13" name="Rectangle 58"/>
            <p:cNvSpPr>
              <a:spLocks noChangeArrowheads="1"/>
            </p:cNvSpPr>
            <p:nvPr/>
          </p:nvSpPr>
          <p:spPr bwMode="auto">
            <a:xfrm>
              <a:off x="3732" y="2898"/>
              <a:ext cx="850" cy="226"/>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14" name="Rectangle 59"/>
            <p:cNvSpPr>
              <a:spLocks noChangeArrowheads="1"/>
            </p:cNvSpPr>
            <p:nvPr/>
          </p:nvSpPr>
          <p:spPr bwMode="auto">
            <a:xfrm>
              <a:off x="3925" y="2941"/>
              <a:ext cx="52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PaintEvent</a:t>
              </a:r>
              <a:endParaRPr lang="en-US" altLang="zh-CN" sz="2000">
                <a:latin typeface="Arial" panose="020B0604020202020204" pitchFamily="34" charset="0"/>
                <a:ea typeface="宋体" panose="02010600030101010101" pitchFamily="2" charset="-122"/>
              </a:endParaRPr>
            </a:p>
          </p:txBody>
        </p:sp>
        <p:sp>
          <p:nvSpPr>
            <p:cNvPr id="143415" name="Rectangle 60"/>
            <p:cNvSpPr>
              <a:spLocks noChangeArrowheads="1"/>
            </p:cNvSpPr>
            <p:nvPr/>
          </p:nvSpPr>
          <p:spPr bwMode="auto">
            <a:xfrm>
              <a:off x="3732" y="3208"/>
              <a:ext cx="850" cy="226"/>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16" name="Rectangle 61"/>
            <p:cNvSpPr>
              <a:spLocks noChangeArrowheads="1"/>
            </p:cNvSpPr>
            <p:nvPr/>
          </p:nvSpPr>
          <p:spPr bwMode="auto">
            <a:xfrm>
              <a:off x="3732" y="3208"/>
              <a:ext cx="850" cy="226"/>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17" name="Rectangle 62"/>
            <p:cNvSpPr>
              <a:spLocks noChangeArrowheads="1"/>
            </p:cNvSpPr>
            <p:nvPr/>
          </p:nvSpPr>
          <p:spPr bwMode="auto">
            <a:xfrm>
              <a:off x="3852" y="3254"/>
              <a:ext cx="6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WindowEvent</a:t>
              </a:r>
              <a:endParaRPr lang="en-US" altLang="zh-CN" sz="2000">
                <a:latin typeface="Arial" panose="020B0604020202020204" pitchFamily="34" charset="0"/>
                <a:ea typeface="宋体" panose="02010600030101010101" pitchFamily="2" charset="-122"/>
              </a:endParaRPr>
            </a:p>
          </p:txBody>
        </p:sp>
        <p:sp>
          <p:nvSpPr>
            <p:cNvPr id="143418" name="Freeform 63"/>
            <p:cNvSpPr>
              <a:spLocks/>
            </p:cNvSpPr>
            <p:nvPr/>
          </p:nvSpPr>
          <p:spPr bwMode="auto">
            <a:xfrm>
              <a:off x="4558" y="2645"/>
              <a:ext cx="75" cy="112"/>
            </a:xfrm>
            <a:custGeom>
              <a:avLst/>
              <a:gdLst>
                <a:gd name="T0" fmla="*/ 75 w 75"/>
                <a:gd name="T1" fmla="*/ 112 h 112"/>
                <a:gd name="T2" fmla="*/ 75 w 75"/>
                <a:gd name="T3" fmla="*/ 0 h 112"/>
                <a:gd name="T4" fmla="*/ 0 w 75"/>
                <a:gd name="T5" fmla="*/ 56 h 112"/>
                <a:gd name="T6" fmla="*/ 75 w 75"/>
                <a:gd name="T7" fmla="*/ 112 h 112"/>
                <a:gd name="T8" fmla="*/ 0 60000 65536"/>
                <a:gd name="T9" fmla="*/ 0 60000 65536"/>
                <a:gd name="T10" fmla="*/ 0 60000 65536"/>
                <a:gd name="T11" fmla="*/ 0 60000 65536"/>
                <a:gd name="T12" fmla="*/ 0 w 75"/>
                <a:gd name="T13" fmla="*/ 0 h 112"/>
                <a:gd name="T14" fmla="*/ 75 w 75"/>
                <a:gd name="T15" fmla="*/ 112 h 112"/>
              </a:gdLst>
              <a:ahLst/>
              <a:cxnLst>
                <a:cxn ang="T8">
                  <a:pos x="T0" y="T1"/>
                </a:cxn>
                <a:cxn ang="T9">
                  <a:pos x="T2" y="T3"/>
                </a:cxn>
                <a:cxn ang="T10">
                  <a:pos x="T4" y="T5"/>
                </a:cxn>
                <a:cxn ang="T11">
                  <a:pos x="T6" y="T7"/>
                </a:cxn>
              </a:cxnLst>
              <a:rect l="T12" t="T13" r="T14" b="T15"/>
              <a:pathLst>
                <a:path w="75" h="112">
                  <a:moveTo>
                    <a:pt x="75" y="112"/>
                  </a:moveTo>
                  <a:lnTo>
                    <a:pt x="75" y="0"/>
                  </a:lnTo>
                  <a:lnTo>
                    <a:pt x="0" y="56"/>
                  </a:lnTo>
                  <a:lnTo>
                    <a:pt x="75" y="112"/>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19" name="Freeform 64"/>
            <p:cNvSpPr>
              <a:spLocks/>
            </p:cNvSpPr>
            <p:nvPr/>
          </p:nvSpPr>
          <p:spPr bwMode="auto">
            <a:xfrm>
              <a:off x="4558" y="2645"/>
              <a:ext cx="75" cy="112"/>
            </a:xfrm>
            <a:custGeom>
              <a:avLst/>
              <a:gdLst>
                <a:gd name="T0" fmla="*/ 75 w 75"/>
                <a:gd name="T1" fmla="*/ 112 h 112"/>
                <a:gd name="T2" fmla="*/ 75 w 75"/>
                <a:gd name="T3" fmla="*/ 0 h 112"/>
                <a:gd name="T4" fmla="*/ 0 w 75"/>
                <a:gd name="T5" fmla="*/ 56 h 112"/>
                <a:gd name="T6" fmla="*/ 75 w 75"/>
                <a:gd name="T7" fmla="*/ 112 h 112"/>
                <a:gd name="T8" fmla="*/ 0 60000 65536"/>
                <a:gd name="T9" fmla="*/ 0 60000 65536"/>
                <a:gd name="T10" fmla="*/ 0 60000 65536"/>
                <a:gd name="T11" fmla="*/ 0 60000 65536"/>
                <a:gd name="T12" fmla="*/ 0 w 75"/>
                <a:gd name="T13" fmla="*/ 0 h 112"/>
                <a:gd name="T14" fmla="*/ 75 w 75"/>
                <a:gd name="T15" fmla="*/ 112 h 112"/>
              </a:gdLst>
              <a:ahLst/>
              <a:cxnLst>
                <a:cxn ang="T8">
                  <a:pos x="T0" y="T1"/>
                </a:cxn>
                <a:cxn ang="T9">
                  <a:pos x="T2" y="T3"/>
                </a:cxn>
                <a:cxn ang="T10">
                  <a:pos x="T4" y="T5"/>
                </a:cxn>
                <a:cxn ang="T11">
                  <a:pos x="T6" y="T7"/>
                </a:cxn>
              </a:cxnLst>
              <a:rect l="T12" t="T13" r="T14" b="T15"/>
              <a:pathLst>
                <a:path w="75" h="112">
                  <a:moveTo>
                    <a:pt x="75" y="112"/>
                  </a:moveTo>
                  <a:lnTo>
                    <a:pt x="75" y="0"/>
                  </a:lnTo>
                  <a:lnTo>
                    <a:pt x="0" y="56"/>
                  </a:lnTo>
                  <a:lnTo>
                    <a:pt x="75" y="112"/>
                  </a:lnTo>
                  <a:close/>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20" name="Line 65"/>
            <p:cNvSpPr>
              <a:spLocks noChangeShapeType="1"/>
            </p:cNvSpPr>
            <p:nvPr/>
          </p:nvSpPr>
          <p:spPr bwMode="auto">
            <a:xfrm flipH="1">
              <a:off x="4633" y="2701"/>
              <a:ext cx="121" cy="1"/>
            </a:xfrm>
            <a:prstGeom prst="line">
              <a:avLst/>
            </a:prstGeom>
            <a:noFill/>
            <a:ln w="317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21" name="Rectangle 66"/>
            <p:cNvSpPr>
              <a:spLocks noChangeArrowheads="1"/>
            </p:cNvSpPr>
            <p:nvPr/>
          </p:nvSpPr>
          <p:spPr bwMode="auto">
            <a:xfrm>
              <a:off x="4754" y="2589"/>
              <a:ext cx="625" cy="225"/>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22" name="Rectangle 67"/>
            <p:cNvSpPr>
              <a:spLocks noChangeArrowheads="1"/>
            </p:cNvSpPr>
            <p:nvPr/>
          </p:nvSpPr>
          <p:spPr bwMode="auto">
            <a:xfrm>
              <a:off x="4754" y="2589"/>
              <a:ext cx="625" cy="225"/>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23" name="Rectangle 68"/>
            <p:cNvSpPr>
              <a:spLocks noChangeArrowheads="1"/>
            </p:cNvSpPr>
            <p:nvPr/>
          </p:nvSpPr>
          <p:spPr bwMode="auto">
            <a:xfrm>
              <a:off x="4798" y="2636"/>
              <a:ext cx="57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400">
                  <a:solidFill>
                    <a:srgbClr val="000000"/>
                  </a:solidFill>
                  <a:latin typeface="Times New Roman" panose="02020603050405020304" pitchFamily="18" charset="0"/>
                  <a:ea typeface="宋体" panose="02010600030101010101" pitchFamily="2" charset="-122"/>
                </a:rPr>
                <a:t>MouseEvent</a:t>
              </a:r>
              <a:endParaRPr lang="en-US" altLang="zh-CN" sz="2000">
                <a:latin typeface="Arial" panose="020B0604020202020204" pitchFamily="34" charset="0"/>
                <a:ea typeface="宋体" panose="02010600030101010101" pitchFamily="2" charset="-122"/>
              </a:endParaRPr>
            </a:p>
          </p:txBody>
        </p:sp>
        <p:sp>
          <p:nvSpPr>
            <p:cNvPr id="143424" name="Freeform 69"/>
            <p:cNvSpPr>
              <a:spLocks/>
            </p:cNvSpPr>
            <p:nvPr/>
          </p:nvSpPr>
          <p:spPr bwMode="auto">
            <a:xfrm>
              <a:off x="4692" y="2701"/>
              <a:ext cx="149" cy="676"/>
            </a:xfrm>
            <a:custGeom>
              <a:avLst/>
              <a:gdLst>
                <a:gd name="T0" fmla="*/ 0 w 149"/>
                <a:gd name="T1" fmla="*/ 0 h 676"/>
                <a:gd name="T2" fmla="*/ 0 w 149"/>
                <a:gd name="T3" fmla="*/ 676 h 676"/>
                <a:gd name="T4" fmla="*/ 149 w 149"/>
                <a:gd name="T5" fmla="*/ 676 h 676"/>
                <a:gd name="T6" fmla="*/ 0 60000 65536"/>
                <a:gd name="T7" fmla="*/ 0 60000 65536"/>
                <a:gd name="T8" fmla="*/ 0 60000 65536"/>
                <a:gd name="T9" fmla="*/ 0 w 149"/>
                <a:gd name="T10" fmla="*/ 0 h 676"/>
                <a:gd name="T11" fmla="*/ 149 w 149"/>
                <a:gd name="T12" fmla="*/ 676 h 676"/>
              </a:gdLst>
              <a:ahLst/>
              <a:cxnLst>
                <a:cxn ang="T6">
                  <a:pos x="T0" y="T1"/>
                </a:cxn>
                <a:cxn ang="T7">
                  <a:pos x="T2" y="T3"/>
                </a:cxn>
                <a:cxn ang="T8">
                  <a:pos x="T4" y="T5"/>
                </a:cxn>
              </a:cxnLst>
              <a:rect l="T9" t="T10" r="T11" b="T12"/>
              <a:pathLst>
                <a:path w="149" h="676">
                  <a:moveTo>
                    <a:pt x="0" y="0"/>
                  </a:moveTo>
                  <a:lnTo>
                    <a:pt x="0" y="676"/>
                  </a:lnTo>
                  <a:lnTo>
                    <a:pt x="149" y="676"/>
                  </a:ln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25" name="Rectangle 70"/>
            <p:cNvSpPr>
              <a:spLocks noChangeArrowheads="1"/>
            </p:cNvSpPr>
            <p:nvPr/>
          </p:nvSpPr>
          <p:spPr bwMode="auto">
            <a:xfrm>
              <a:off x="4841" y="3264"/>
              <a:ext cx="613" cy="226"/>
            </a:xfrm>
            <a:prstGeom prst="rect">
              <a:avLst/>
            </a:prstGeom>
            <a:solidFill>
              <a:srgbClr val="E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26" name="Rectangle 71"/>
            <p:cNvSpPr>
              <a:spLocks noChangeArrowheads="1"/>
            </p:cNvSpPr>
            <p:nvPr/>
          </p:nvSpPr>
          <p:spPr bwMode="auto">
            <a:xfrm>
              <a:off x="4841" y="3264"/>
              <a:ext cx="613" cy="226"/>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000">
                <a:latin typeface="Arial" panose="020B0604020202020204" pitchFamily="34" charset="0"/>
                <a:ea typeface="宋体" panose="02010600030101010101" pitchFamily="2" charset="-122"/>
              </a:endParaRPr>
            </a:p>
          </p:txBody>
        </p:sp>
        <p:sp>
          <p:nvSpPr>
            <p:cNvPr id="143427" name="Rectangle 72"/>
            <p:cNvSpPr>
              <a:spLocks noChangeArrowheads="1"/>
            </p:cNvSpPr>
            <p:nvPr/>
          </p:nvSpPr>
          <p:spPr bwMode="auto">
            <a:xfrm>
              <a:off x="4937" y="3306"/>
              <a:ext cx="47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500">
                  <a:solidFill>
                    <a:srgbClr val="000000"/>
                  </a:solidFill>
                  <a:latin typeface="Times New Roman" panose="02020603050405020304" pitchFamily="18" charset="0"/>
                  <a:ea typeface="宋体" panose="02010600030101010101" pitchFamily="2" charset="-122"/>
                </a:rPr>
                <a:t>KeyEvent</a:t>
              </a:r>
              <a:endParaRPr lang="en-US" altLang="zh-CN" sz="2000">
                <a:latin typeface="Arial" panose="020B0604020202020204" pitchFamily="34" charset="0"/>
                <a:ea typeface="宋体" panose="02010600030101010101" pitchFamily="2" charset="-122"/>
              </a:endParaRPr>
            </a:p>
          </p:txBody>
        </p:sp>
      </p:grpSp>
      <p:sp>
        <p:nvSpPr>
          <p:cNvPr id="143365"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A2326118-95B1-488D-8E3A-D8D0CA04D37D}"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65</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607E6EA8-6C2B-4A57-8BD4-1BFC5171F83C}"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66</a:t>
            </a:fld>
            <a:endParaRPr lang="en-US" altLang="zh-CN" sz="1000" smtClean="0">
              <a:latin typeface="Arial" panose="020B0604020202020204" pitchFamily="34" charset="0"/>
            </a:endParaRPr>
          </a:p>
        </p:txBody>
      </p:sp>
      <p:sp>
        <p:nvSpPr>
          <p:cNvPr id="254978" name="Rectangle 2"/>
          <p:cNvSpPr>
            <a:spLocks noGrp="1" noChangeArrowheads="1"/>
          </p:cNvSpPr>
          <p:nvPr>
            <p:ph type="title"/>
          </p:nvPr>
        </p:nvSpPr>
        <p:spPr/>
        <p:txBody>
          <a:bodyPr/>
          <a:lstStyle/>
          <a:p>
            <a:pPr>
              <a:defRPr/>
            </a:pPr>
            <a:r>
              <a:rPr lang="zh-CN" altLang="en-US"/>
              <a:t>事件处理机制的几个重要概念</a:t>
            </a:r>
          </a:p>
        </p:txBody>
      </p:sp>
      <p:sp>
        <p:nvSpPr>
          <p:cNvPr id="147460" name="Rectangle 3"/>
          <p:cNvSpPr>
            <a:spLocks noGrp="1" noChangeArrowheads="1"/>
          </p:cNvSpPr>
          <p:nvPr>
            <p:ph type="body" idx="1"/>
          </p:nvPr>
        </p:nvSpPr>
        <p:spPr/>
        <p:txBody>
          <a:bodyPr/>
          <a:lstStyle/>
          <a:p>
            <a:pPr>
              <a:defRPr/>
            </a:pPr>
            <a:r>
              <a:rPr lang="zh-CN" altLang="en-US" sz="2600" dirty="0" smtClean="0"/>
              <a:t>事件</a:t>
            </a:r>
          </a:p>
          <a:p>
            <a:pPr lvl="1">
              <a:defRPr/>
            </a:pPr>
            <a:r>
              <a:rPr lang="zh-CN" altLang="en-US" sz="2200" dirty="0" smtClean="0">
                <a:solidFill>
                  <a:schemeClr val="accent2"/>
                </a:solidFill>
                <a:latin typeface="+mn-ea"/>
              </a:rPr>
              <a:t>事件</a:t>
            </a:r>
            <a:r>
              <a:rPr lang="zh-CN" altLang="en-US" sz="2200" dirty="0" smtClean="0">
                <a:latin typeface="+mn-ea"/>
              </a:rPr>
              <a:t>是用户在界面上的一个操作（通常使用各种输入设备，如：鼠标、键盘等来完成）。</a:t>
            </a:r>
          </a:p>
          <a:p>
            <a:pPr lvl="1">
              <a:defRPr/>
            </a:pPr>
            <a:r>
              <a:rPr lang="zh-CN" altLang="en-US" sz="2200" dirty="0" smtClean="0">
                <a:latin typeface="+mn-ea"/>
              </a:rPr>
              <a:t>当一个事件发生时，该事件用一个</a:t>
            </a:r>
            <a:r>
              <a:rPr lang="zh-CN" altLang="en-US" sz="2200" dirty="0" smtClean="0">
                <a:solidFill>
                  <a:schemeClr val="accent2"/>
                </a:solidFill>
                <a:latin typeface="+mn-ea"/>
              </a:rPr>
              <a:t>事件对象</a:t>
            </a:r>
            <a:r>
              <a:rPr lang="zh-CN" altLang="en-US" sz="2200" dirty="0" smtClean="0">
                <a:latin typeface="+mn-ea"/>
              </a:rPr>
              <a:t>来表示。事件对象有对应的</a:t>
            </a:r>
            <a:r>
              <a:rPr lang="zh-CN" altLang="en-US" sz="2200" dirty="0" smtClean="0">
                <a:solidFill>
                  <a:schemeClr val="accent2"/>
                </a:solidFill>
                <a:latin typeface="+mn-ea"/>
              </a:rPr>
              <a:t>事件类</a:t>
            </a:r>
            <a:r>
              <a:rPr lang="zh-CN" altLang="en-US" sz="2200" dirty="0" smtClean="0">
                <a:latin typeface="+mn-ea"/>
              </a:rPr>
              <a:t>。不同的事件类描述不同类型的用户动作。事件类包含在</a:t>
            </a:r>
            <a:r>
              <a:rPr lang="en-US" altLang="zh-CN" sz="2200" dirty="0" err="1" smtClean="0">
                <a:latin typeface="+mn-ea"/>
              </a:rPr>
              <a:t>java.awt.event</a:t>
            </a:r>
            <a:r>
              <a:rPr lang="zh-CN" altLang="en-US" sz="2200" dirty="0" smtClean="0">
                <a:latin typeface="+mn-ea"/>
              </a:rPr>
              <a:t>和</a:t>
            </a:r>
            <a:r>
              <a:rPr lang="en-US" altLang="zh-CN" sz="2200" dirty="0" err="1" smtClean="0">
                <a:latin typeface="+mn-ea"/>
              </a:rPr>
              <a:t>javax.swing.event</a:t>
            </a:r>
            <a:r>
              <a:rPr lang="zh-CN" altLang="en-US" sz="2200" dirty="0" smtClean="0">
                <a:latin typeface="+mn-ea"/>
              </a:rPr>
              <a:t>包中。</a:t>
            </a:r>
          </a:p>
          <a:p>
            <a:pPr>
              <a:defRPr/>
            </a:pPr>
            <a:r>
              <a:rPr lang="zh-CN" altLang="en-US" sz="2600" dirty="0" smtClean="0">
                <a:latin typeface="+mn-ea"/>
              </a:rPr>
              <a:t>事件源</a:t>
            </a:r>
          </a:p>
          <a:p>
            <a:pPr lvl="1">
              <a:defRPr/>
            </a:pPr>
            <a:r>
              <a:rPr lang="zh-CN" altLang="en-US" sz="2200" dirty="0" smtClean="0">
                <a:latin typeface="+mn-ea"/>
              </a:rPr>
              <a:t>产生事件的组件叫</a:t>
            </a:r>
            <a:r>
              <a:rPr lang="zh-CN" altLang="en-US" sz="2200" dirty="0" smtClean="0">
                <a:solidFill>
                  <a:schemeClr val="accent2"/>
                </a:solidFill>
                <a:latin typeface="+mn-ea"/>
              </a:rPr>
              <a:t>事件源</a:t>
            </a:r>
            <a:r>
              <a:rPr lang="zh-CN" altLang="en-US" sz="2200" dirty="0" smtClean="0">
                <a:latin typeface="+mn-ea"/>
              </a:rPr>
              <a:t>。在一个按钮上单击鼠标时，该按钮就是事件源，会产生一个</a:t>
            </a:r>
            <a:r>
              <a:rPr lang="en-US" altLang="zh-CN" sz="2200" dirty="0" err="1" smtClean="0">
                <a:latin typeface="+mn-ea"/>
              </a:rPr>
              <a:t>ActionEvent</a:t>
            </a:r>
            <a:r>
              <a:rPr lang="zh-CN" altLang="en-US" sz="2200" dirty="0" smtClean="0">
                <a:latin typeface="+mn-ea"/>
              </a:rPr>
              <a:t>类型的事件。</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C03862BF-F13D-4446-8D7A-1FB22D795A9F}"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67</a:t>
            </a:fld>
            <a:endParaRPr lang="en-US" altLang="zh-CN" sz="1000" smtClean="0">
              <a:latin typeface="Arial" panose="020B0604020202020204" pitchFamily="34" charset="0"/>
            </a:endParaRPr>
          </a:p>
        </p:txBody>
      </p:sp>
      <p:sp>
        <p:nvSpPr>
          <p:cNvPr id="257026" name="Rectangle 2"/>
          <p:cNvSpPr>
            <a:spLocks noGrp="1" noChangeArrowheads="1"/>
          </p:cNvSpPr>
          <p:nvPr>
            <p:ph type="title"/>
          </p:nvPr>
        </p:nvSpPr>
        <p:spPr/>
        <p:txBody>
          <a:bodyPr/>
          <a:lstStyle/>
          <a:p>
            <a:pPr>
              <a:defRPr/>
            </a:pPr>
            <a:r>
              <a:rPr lang="zh-CN" altLang="en-US"/>
              <a:t>事件处理机制的几个重要概念</a:t>
            </a:r>
          </a:p>
        </p:txBody>
      </p:sp>
      <p:sp>
        <p:nvSpPr>
          <p:cNvPr id="149508" name="Rectangle 3"/>
          <p:cNvSpPr>
            <a:spLocks noGrp="1" noChangeArrowheads="1"/>
          </p:cNvSpPr>
          <p:nvPr>
            <p:ph type="body" idx="1"/>
          </p:nvPr>
        </p:nvSpPr>
        <p:spPr>
          <a:xfrm>
            <a:off x="566738" y="1916113"/>
            <a:ext cx="8001000" cy="4105275"/>
          </a:xfrm>
        </p:spPr>
        <p:txBody>
          <a:bodyPr/>
          <a:lstStyle/>
          <a:p>
            <a:pPr>
              <a:defRPr/>
            </a:pPr>
            <a:r>
              <a:rPr lang="zh-CN" altLang="en-US" dirty="0" smtClean="0">
                <a:latin typeface="+mn-ea"/>
              </a:rPr>
              <a:t>事件处理器（事件处理方法）</a:t>
            </a:r>
          </a:p>
          <a:p>
            <a:pPr lvl="1">
              <a:defRPr/>
            </a:pPr>
            <a:r>
              <a:rPr lang="zh-CN" altLang="en-US" dirty="0" smtClean="0">
                <a:solidFill>
                  <a:schemeClr val="accent2"/>
                </a:solidFill>
                <a:latin typeface="+mn-ea"/>
              </a:rPr>
              <a:t>事件处理器</a:t>
            </a:r>
            <a:r>
              <a:rPr lang="zh-CN" altLang="en-US" dirty="0" smtClean="0">
                <a:latin typeface="+mn-ea"/>
              </a:rPr>
              <a:t>是一个接收事件对象并进行相应处理的方法。事件处理器包含在一个类中，这个类的对象负责检查事件是否发生，若发生就激活事件处理器进行处理</a:t>
            </a:r>
            <a:r>
              <a:rPr lang="zh-CN" altLang="en-US" dirty="0"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009148C7-3C24-4859-8807-9F9079C0352C}"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68</a:t>
            </a:fld>
            <a:endParaRPr lang="en-US" altLang="zh-CN" sz="1000" smtClean="0">
              <a:latin typeface="Arial" panose="020B0604020202020204" pitchFamily="34" charset="0"/>
            </a:endParaRPr>
          </a:p>
        </p:txBody>
      </p:sp>
      <p:sp>
        <p:nvSpPr>
          <p:cNvPr id="259074" name="Rectangle 2"/>
          <p:cNvSpPr>
            <a:spLocks noGrp="1" noChangeArrowheads="1"/>
          </p:cNvSpPr>
          <p:nvPr>
            <p:ph type="title"/>
          </p:nvPr>
        </p:nvSpPr>
        <p:spPr/>
        <p:txBody>
          <a:bodyPr/>
          <a:lstStyle/>
          <a:p>
            <a:pPr>
              <a:defRPr/>
            </a:pPr>
            <a:r>
              <a:rPr lang="zh-CN" altLang="en-US"/>
              <a:t>事件处理机制的几个重要概念</a:t>
            </a:r>
          </a:p>
        </p:txBody>
      </p:sp>
      <p:sp>
        <p:nvSpPr>
          <p:cNvPr id="151556" name="Rectangle 3"/>
          <p:cNvSpPr>
            <a:spLocks noGrp="1" noChangeArrowheads="1"/>
          </p:cNvSpPr>
          <p:nvPr>
            <p:ph type="body" idx="1"/>
          </p:nvPr>
        </p:nvSpPr>
        <p:spPr>
          <a:xfrm>
            <a:off x="566738" y="1844675"/>
            <a:ext cx="8001000" cy="4176713"/>
          </a:xfrm>
        </p:spPr>
        <p:txBody>
          <a:bodyPr/>
          <a:lstStyle/>
          <a:p>
            <a:pPr>
              <a:defRPr/>
            </a:pPr>
            <a:r>
              <a:rPr lang="zh-CN" altLang="en-US" sz="2600" dirty="0" smtClean="0"/>
              <a:t>事件监听器类</a:t>
            </a:r>
          </a:p>
          <a:p>
            <a:pPr lvl="1">
              <a:defRPr/>
            </a:pPr>
            <a:r>
              <a:rPr lang="zh-CN" altLang="en-US" sz="2200" dirty="0" smtClean="0">
                <a:latin typeface="+mn-ea"/>
              </a:rPr>
              <a:t>包含事件处理器，并负责检查事件是否发生，若发生就激活事件处理器进行处理的类叫做</a:t>
            </a:r>
            <a:r>
              <a:rPr lang="zh-CN" altLang="en-US" sz="2200" dirty="0" smtClean="0">
                <a:solidFill>
                  <a:schemeClr val="accent2"/>
                </a:solidFill>
                <a:latin typeface="+mn-ea"/>
              </a:rPr>
              <a:t>事件监听器类</a:t>
            </a:r>
            <a:r>
              <a:rPr lang="zh-CN" altLang="en-US" sz="2200" dirty="0" smtClean="0">
                <a:latin typeface="+mn-ea"/>
              </a:rPr>
              <a:t>。其实例就是</a:t>
            </a:r>
            <a:r>
              <a:rPr lang="zh-CN" altLang="en-US" sz="2200" dirty="0" smtClean="0">
                <a:solidFill>
                  <a:schemeClr val="accent2"/>
                </a:solidFill>
                <a:latin typeface="+mn-ea"/>
              </a:rPr>
              <a:t>事件监听器对象</a:t>
            </a:r>
            <a:r>
              <a:rPr lang="zh-CN" altLang="en-US" sz="2200" dirty="0" smtClean="0">
                <a:latin typeface="+mn-ea"/>
              </a:rPr>
              <a:t>。事件监听器类必须实现事件监听器接口或继承事件监听器适配器类。</a:t>
            </a:r>
          </a:p>
          <a:p>
            <a:pPr lvl="1">
              <a:defRPr/>
            </a:pPr>
            <a:r>
              <a:rPr lang="zh-CN" altLang="en-US" sz="2200" dirty="0" smtClean="0">
                <a:solidFill>
                  <a:schemeClr val="accent2"/>
                </a:solidFill>
                <a:latin typeface="+mn-ea"/>
              </a:rPr>
              <a:t>事件监听器接口</a:t>
            </a:r>
            <a:r>
              <a:rPr lang="zh-CN" altLang="en-US" sz="2200" dirty="0" smtClean="0">
                <a:latin typeface="+mn-ea"/>
              </a:rPr>
              <a:t>定义了处理事件必须实现的方法。</a:t>
            </a:r>
            <a:r>
              <a:rPr lang="zh-CN" altLang="en-US" sz="2200" dirty="0" smtClean="0">
                <a:solidFill>
                  <a:schemeClr val="accent2"/>
                </a:solidFill>
                <a:latin typeface="+mn-ea"/>
              </a:rPr>
              <a:t>事件监听器适配器类</a:t>
            </a:r>
            <a:r>
              <a:rPr lang="zh-CN" altLang="en-US" sz="2200" dirty="0" smtClean="0">
                <a:latin typeface="+mn-ea"/>
              </a:rPr>
              <a:t>是对事件监听器接口的简单实现。目的是为了减少编程的工作量。</a:t>
            </a:r>
          </a:p>
          <a:p>
            <a:pPr lvl="1">
              <a:defRPr/>
            </a:pPr>
            <a:r>
              <a:rPr lang="zh-CN" altLang="en-US" sz="2200" dirty="0" smtClean="0">
                <a:latin typeface="+mn-ea"/>
              </a:rPr>
              <a:t>事件监听器接口和事件监听器适配器类也都包含在</a:t>
            </a:r>
            <a:r>
              <a:rPr lang="en-US" altLang="zh-CN" sz="2200" dirty="0" err="1" smtClean="0">
                <a:latin typeface="+mn-ea"/>
              </a:rPr>
              <a:t>java.awt.event</a:t>
            </a:r>
            <a:r>
              <a:rPr lang="zh-CN" altLang="en-US" sz="2200" dirty="0" smtClean="0">
                <a:latin typeface="+mn-ea"/>
              </a:rPr>
              <a:t>和</a:t>
            </a:r>
            <a:r>
              <a:rPr lang="en-US" altLang="zh-CN" sz="2200" dirty="0" err="1" smtClean="0">
                <a:latin typeface="+mn-ea"/>
              </a:rPr>
              <a:t>javax.swing.event</a:t>
            </a:r>
            <a:r>
              <a:rPr lang="zh-CN" altLang="en-US" sz="2200" dirty="0" smtClean="0">
                <a:latin typeface="+mn-ea"/>
              </a:rPr>
              <a:t>包中。</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EFF1ED33-5927-4275-B534-FCC31F7E7EBB}"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69</a:t>
            </a:fld>
            <a:endParaRPr lang="en-US" altLang="zh-CN" sz="1000" smtClean="0">
              <a:latin typeface="Arial" panose="020B0604020202020204" pitchFamily="34" charset="0"/>
            </a:endParaRPr>
          </a:p>
        </p:txBody>
      </p:sp>
      <p:sp>
        <p:nvSpPr>
          <p:cNvPr id="261122" name="Rectangle 2"/>
          <p:cNvSpPr>
            <a:spLocks noGrp="1" noChangeArrowheads="1"/>
          </p:cNvSpPr>
          <p:nvPr>
            <p:ph type="title"/>
          </p:nvPr>
        </p:nvSpPr>
        <p:spPr/>
        <p:txBody>
          <a:bodyPr/>
          <a:lstStyle/>
          <a:p>
            <a:pPr>
              <a:defRPr/>
            </a:pPr>
            <a:r>
              <a:rPr lang="zh-CN" altLang="en-US"/>
              <a:t>事件处理机制的几个重要概念</a:t>
            </a:r>
          </a:p>
        </p:txBody>
      </p:sp>
      <p:sp>
        <p:nvSpPr>
          <p:cNvPr id="153604" name="Rectangle 3"/>
          <p:cNvSpPr>
            <a:spLocks noGrp="1" noChangeArrowheads="1"/>
          </p:cNvSpPr>
          <p:nvPr>
            <p:ph type="body" idx="1"/>
          </p:nvPr>
        </p:nvSpPr>
        <p:spPr>
          <a:xfrm>
            <a:off x="566738" y="1844675"/>
            <a:ext cx="8001000" cy="4176713"/>
          </a:xfrm>
        </p:spPr>
        <p:txBody>
          <a:bodyPr/>
          <a:lstStyle/>
          <a:p>
            <a:pPr>
              <a:defRPr/>
            </a:pPr>
            <a:r>
              <a:rPr lang="zh-CN" altLang="en-US" dirty="0" smtClean="0">
                <a:latin typeface="+mn-ea"/>
              </a:rPr>
              <a:t>注册事件监听器</a:t>
            </a:r>
          </a:p>
          <a:p>
            <a:pPr lvl="1">
              <a:defRPr/>
            </a:pPr>
            <a:r>
              <a:rPr lang="zh-CN" altLang="en-US" dirty="0" smtClean="0">
                <a:latin typeface="+mn-ea"/>
              </a:rPr>
              <a:t>为了能够让事件监听器检查某个组件（事件源）是否发生了某些事件，并且在发生时激活事件处理器进行相应的处理，必须在</a:t>
            </a:r>
            <a:r>
              <a:rPr lang="zh-CN" altLang="en-US" dirty="0" smtClean="0">
                <a:solidFill>
                  <a:srgbClr val="C00000"/>
                </a:solidFill>
                <a:latin typeface="+mn-ea"/>
              </a:rPr>
              <a:t>事件源</a:t>
            </a:r>
            <a:r>
              <a:rPr lang="zh-CN" altLang="en-US" dirty="0" smtClean="0">
                <a:latin typeface="+mn-ea"/>
              </a:rPr>
              <a:t>上</a:t>
            </a:r>
            <a:r>
              <a:rPr lang="zh-CN" altLang="en-US" dirty="0" smtClean="0">
                <a:solidFill>
                  <a:schemeClr val="accent2"/>
                </a:solidFill>
                <a:latin typeface="+mn-ea"/>
              </a:rPr>
              <a:t>注册事件监听器</a:t>
            </a:r>
            <a:r>
              <a:rPr lang="zh-CN" altLang="en-US" dirty="0" smtClean="0">
                <a:latin typeface="+mn-ea"/>
              </a:rPr>
              <a:t>。这是通过使用事件源组件的以下方法来完成的：</a:t>
            </a:r>
          </a:p>
          <a:p>
            <a:pPr lvl="2">
              <a:buFont typeface="Wingdings" panose="05000000000000000000" pitchFamily="2" charset="2"/>
              <a:buNone/>
              <a:defRPr/>
            </a:pPr>
            <a:r>
              <a:rPr lang="en-US" altLang="zh-CN" dirty="0" err="1" smtClean="0">
                <a:solidFill>
                  <a:schemeClr val="accent2"/>
                </a:solidFill>
                <a:latin typeface="+mn-ea"/>
              </a:rPr>
              <a:t>addXxxListener</a:t>
            </a:r>
            <a:r>
              <a:rPr lang="zh-CN" altLang="en-US" dirty="0" smtClean="0">
                <a:solidFill>
                  <a:schemeClr val="accent2"/>
                </a:solidFill>
                <a:latin typeface="+mn-ea"/>
              </a:rPr>
              <a:t>（事件监听器对象）</a:t>
            </a:r>
          </a:p>
          <a:p>
            <a:pPr lvl="2">
              <a:buFont typeface="Wingdings" panose="05000000000000000000" pitchFamily="2" charset="2"/>
              <a:buNone/>
              <a:defRPr/>
            </a:pPr>
            <a:r>
              <a:rPr lang="en-US" altLang="zh-CN" dirty="0" smtClean="0">
                <a:solidFill>
                  <a:schemeClr val="accent2"/>
                </a:solidFill>
                <a:latin typeface="+mn-ea"/>
              </a:rPr>
              <a:t>Xxx</a:t>
            </a:r>
            <a:r>
              <a:rPr lang="zh-CN" altLang="en-US" dirty="0" smtClean="0">
                <a:latin typeface="+mn-ea"/>
              </a:rPr>
              <a:t>对应相应的事件类。</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9471802A-2BF8-451D-8866-CEB4FC6564B2}"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7</a:t>
            </a:fld>
            <a:endParaRPr lang="en-US" altLang="zh-CN" sz="1000" smtClean="0">
              <a:latin typeface="Arial" panose="020B0604020202020204" pitchFamily="34" charset="0"/>
            </a:endParaRPr>
          </a:p>
        </p:txBody>
      </p:sp>
      <p:sp>
        <p:nvSpPr>
          <p:cNvPr id="4" name="标题 3"/>
          <p:cNvSpPr>
            <a:spLocks noGrp="1"/>
          </p:cNvSpPr>
          <p:nvPr>
            <p:ph type="title"/>
          </p:nvPr>
        </p:nvSpPr>
        <p:spPr>
          <a:xfrm>
            <a:off x="107504" y="31091"/>
            <a:ext cx="8229600" cy="1143000"/>
          </a:xfrm>
        </p:spPr>
        <p:txBody>
          <a:bodyPr/>
          <a:lstStyle/>
          <a:p>
            <a:pPr eaLnBrk="1" fontAlgn="auto" hangingPunct="1">
              <a:spcAft>
                <a:spcPts val="0"/>
              </a:spcAft>
              <a:defRPr/>
            </a:pPr>
            <a:r>
              <a:rPr lang="en-US" altLang="zh-CN" dirty="0" smtClean="0"/>
              <a:t>Swing</a:t>
            </a:r>
            <a:r>
              <a:rPr lang="zh-CN" altLang="en-US" dirty="0" smtClean="0"/>
              <a:t>应用程序</a:t>
            </a:r>
            <a:endParaRPr lang="zh-CN"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30956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1841500"/>
            <a:ext cx="668655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4EB89061-DA82-4D07-8E90-B62806DDBC86}"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70</a:t>
            </a:fld>
            <a:endParaRPr lang="en-US" altLang="zh-CN" sz="1000" smtClean="0">
              <a:latin typeface="Arial" panose="020B0604020202020204" pitchFamily="34" charset="0"/>
            </a:endParaRPr>
          </a:p>
        </p:txBody>
      </p:sp>
      <p:sp>
        <p:nvSpPr>
          <p:cNvPr id="155652" name="Rectangle 4"/>
          <p:cNvSpPr>
            <a:spLocks noGrp="1" noChangeArrowheads="1"/>
          </p:cNvSpPr>
          <p:nvPr>
            <p:ph type="title" idx="4294967295"/>
          </p:nvPr>
        </p:nvSpPr>
        <p:spPr>
          <a:xfrm>
            <a:off x="1371600" y="260350"/>
            <a:ext cx="7772400" cy="792163"/>
          </a:xfrm>
        </p:spPr>
        <p:txBody>
          <a:bodyPr/>
          <a:lstStyle/>
          <a:p>
            <a:pPr>
              <a:defRPr/>
            </a:pPr>
            <a:r>
              <a:rPr lang="zh-CN" altLang="en-US" sz="3400"/>
              <a:t>事件处理机制</a:t>
            </a:r>
            <a:r>
              <a:rPr lang="en-US" altLang="zh-CN" sz="3400"/>
              <a:t>---</a:t>
            </a:r>
            <a:r>
              <a:rPr lang="zh-CN" altLang="en-US" sz="3400"/>
              <a:t>委托事件处理</a:t>
            </a:r>
          </a:p>
        </p:txBody>
      </p:sp>
      <p:sp>
        <p:nvSpPr>
          <p:cNvPr id="153604" name="Rectangle 5"/>
          <p:cNvSpPr>
            <a:spLocks noChangeArrowheads="1"/>
          </p:cNvSpPr>
          <p:nvPr/>
        </p:nvSpPr>
        <p:spPr bwMode="auto">
          <a:xfrm>
            <a:off x="755650" y="5516563"/>
            <a:ext cx="1944688" cy="1079500"/>
          </a:xfrm>
          <a:prstGeom prst="rect">
            <a:avLst/>
          </a:prstGeom>
          <a:solidFill>
            <a:schemeClr val="bg2"/>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400">
                <a:latin typeface="Times New Roman" panose="02020603050405020304" pitchFamily="18" charset="0"/>
              </a:rPr>
              <a:t>图形界面程序</a:t>
            </a:r>
          </a:p>
          <a:p>
            <a:pPr algn="ctr">
              <a:spcBef>
                <a:spcPct val="0"/>
              </a:spcBef>
              <a:buClrTx/>
              <a:buSzTx/>
              <a:buFontTx/>
              <a:buNone/>
            </a:pPr>
            <a:r>
              <a:rPr kumimoji="1" lang="zh-CN" altLang="en-US" sz="2000">
                <a:latin typeface="Times New Roman" panose="02020603050405020304" pitchFamily="18" charset="0"/>
              </a:rPr>
              <a:t>（一个类）</a:t>
            </a:r>
          </a:p>
        </p:txBody>
      </p:sp>
      <p:sp>
        <p:nvSpPr>
          <p:cNvPr id="153605" name="Rectangle 6"/>
          <p:cNvSpPr>
            <a:spLocks noChangeArrowheads="1"/>
          </p:cNvSpPr>
          <p:nvPr/>
        </p:nvSpPr>
        <p:spPr bwMode="auto">
          <a:xfrm>
            <a:off x="7164388" y="3502025"/>
            <a:ext cx="1849437" cy="1728788"/>
          </a:xfrm>
          <a:prstGeom prst="rect">
            <a:avLst/>
          </a:prstGeom>
          <a:solidFill>
            <a:schemeClr val="bg2"/>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1800">
                <a:latin typeface="Times New Roman" panose="02020603050405020304" pitchFamily="18" charset="0"/>
              </a:rPr>
              <a:t>监听器类</a:t>
            </a:r>
          </a:p>
          <a:p>
            <a:pPr algn="ctr">
              <a:spcBef>
                <a:spcPct val="0"/>
              </a:spcBef>
              <a:buClrTx/>
              <a:buSzTx/>
              <a:buFontTx/>
              <a:buNone/>
            </a:pPr>
            <a:r>
              <a:rPr kumimoji="1" lang="zh-CN" altLang="en-US" sz="1800">
                <a:latin typeface="Times New Roman" panose="02020603050405020304" pitchFamily="18" charset="0"/>
              </a:rPr>
              <a:t>（含事件处理器）</a:t>
            </a:r>
          </a:p>
        </p:txBody>
      </p:sp>
      <p:sp>
        <p:nvSpPr>
          <p:cNvPr id="155655" name="Oval 7"/>
          <p:cNvSpPr>
            <a:spLocks noChangeArrowheads="1"/>
          </p:cNvSpPr>
          <p:nvPr/>
        </p:nvSpPr>
        <p:spPr bwMode="auto">
          <a:xfrm>
            <a:off x="4572000" y="4005263"/>
            <a:ext cx="1800225" cy="936625"/>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400">
                <a:latin typeface="Times New Roman" panose="02020603050405020304" pitchFamily="18" charset="0"/>
              </a:rPr>
              <a:t>监听器对象</a:t>
            </a:r>
          </a:p>
          <a:p>
            <a:pPr algn="ctr">
              <a:spcBef>
                <a:spcPct val="0"/>
              </a:spcBef>
              <a:buClrTx/>
              <a:buSzTx/>
              <a:buFontTx/>
              <a:buNone/>
            </a:pPr>
            <a:r>
              <a:rPr kumimoji="1" lang="zh-CN" altLang="en-US" sz="1400">
                <a:latin typeface="Times New Roman" panose="02020603050405020304" pitchFamily="18" charset="0"/>
              </a:rPr>
              <a:t>（含事件处理器）</a:t>
            </a:r>
          </a:p>
        </p:txBody>
      </p:sp>
      <p:sp>
        <p:nvSpPr>
          <p:cNvPr id="153607" name="AutoShape 8"/>
          <p:cNvSpPr>
            <a:spLocks noChangeArrowheads="1"/>
          </p:cNvSpPr>
          <p:nvPr/>
        </p:nvSpPr>
        <p:spPr bwMode="auto">
          <a:xfrm>
            <a:off x="6445250" y="4078288"/>
            <a:ext cx="719138" cy="647700"/>
          </a:xfrm>
          <a:prstGeom prst="leftArrow">
            <a:avLst>
              <a:gd name="adj1" fmla="val 50000"/>
              <a:gd name="adj2" fmla="val 2775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1600">
                <a:latin typeface="Times New Roman" panose="02020603050405020304" pitchFamily="18" charset="0"/>
              </a:rPr>
              <a:t>实例化</a:t>
            </a:r>
          </a:p>
        </p:txBody>
      </p:sp>
      <p:sp>
        <p:nvSpPr>
          <p:cNvPr id="155657" name="AutoShape 9"/>
          <p:cNvSpPr>
            <a:spLocks noChangeArrowheads="1"/>
          </p:cNvSpPr>
          <p:nvPr/>
        </p:nvSpPr>
        <p:spPr bwMode="auto">
          <a:xfrm>
            <a:off x="2916238" y="4076700"/>
            <a:ext cx="1584325" cy="647700"/>
          </a:xfrm>
          <a:prstGeom prst="leftArrow">
            <a:avLst>
              <a:gd name="adj1" fmla="val 50000"/>
              <a:gd name="adj2" fmla="val 6115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800">
                <a:latin typeface="Times New Roman" panose="02020603050405020304" pitchFamily="18" charset="0"/>
              </a:rPr>
              <a:t>注册</a:t>
            </a:r>
          </a:p>
        </p:txBody>
      </p:sp>
      <p:sp>
        <p:nvSpPr>
          <p:cNvPr id="155658" name="AutoShape 10"/>
          <p:cNvSpPr>
            <a:spLocks noChangeArrowheads="1"/>
          </p:cNvSpPr>
          <p:nvPr/>
        </p:nvSpPr>
        <p:spPr bwMode="auto">
          <a:xfrm>
            <a:off x="1116013" y="1989138"/>
            <a:ext cx="792162" cy="1873250"/>
          </a:xfrm>
          <a:prstGeom prst="downArrow">
            <a:avLst>
              <a:gd name="adj1" fmla="val 50000"/>
              <a:gd name="adj2" fmla="val 59118"/>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400">
                <a:solidFill>
                  <a:schemeClr val="bg1"/>
                </a:solidFill>
                <a:latin typeface="Times New Roman" panose="02020603050405020304" pitchFamily="18" charset="0"/>
              </a:rPr>
              <a:t>外</a:t>
            </a:r>
          </a:p>
          <a:p>
            <a:pPr algn="ctr">
              <a:spcBef>
                <a:spcPct val="0"/>
              </a:spcBef>
              <a:buClrTx/>
              <a:buSzTx/>
              <a:buFontTx/>
              <a:buNone/>
            </a:pPr>
            <a:r>
              <a:rPr kumimoji="1" lang="zh-CN" altLang="en-US" sz="2400">
                <a:solidFill>
                  <a:schemeClr val="bg1"/>
                </a:solidFill>
                <a:latin typeface="Times New Roman" panose="02020603050405020304" pitchFamily="18" charset="0"/>
              </a:rPr>
              <a:t>部</a:t>
            </a:r>
          </a:p>
          <a:p>
            <a:pPr algn="ctr">
              <a:spcBef>
                <a:spcPct val="0"/>
              </a:spcBef>
              <a:buClrTx/>
              <a:buSzTx/>
              <a:buFontTx/>
              <a:buNone/>
            </a:pPr>
            <a:r>
              <a:rPr kumimoji="1" lang="zh-CN" altLang="en-US" sz="2400">
                <a:solidFill>
                  <a:schemeClr val="bg1"/>
                </a:solidFill>
                <a:latin typeface="Times New Roman" panose="02020603050405020304" pitchFamily="18" charset="0"/>
              </a:rPr>
              <a:t>动</a:t>
            </a:r>
          </a:p>
          <a:p>
            <a:pPr algn="ctr">
              <a:spcBef>
                <a:spcPct val="0"/>
              </a:spcBef>
              <a:buClrTx/>
              <a:buSzTx/>
              <a:buFontTx/>
              <a:buNone/>
            </a:pPr>
            <a:r>
              <a:rPr kumimoji="1" lang="zh-CN" altLang="en-US" sz="2400">
                <a:solidFill>
                  <a:schemeClr val="bg1"/>
                </a:solidFill>
                <a:latin typeface="Times New Roman" panose="02020603050405020304" pitchFamily="18" charset="0"/>
              </a:rPr>
              <a:t>作</a:t>
            </a:r>
          </a:p>
        </p:txBody>
      </p:sp>
      <p:sp>
        <p:nvSpPr>
          <p:cNvPr id="155659" name="AutoShape 11"/>
          <p:cNvSpPr>
            <a:spLocks noChangeArrowheads="1"/>
          </p:cNvSpPr>
          <p:nvPr/>
        </p:nvSpPr>
        <p:spPr bwMode="auto">
          <a:xfrm rot="5400000">
            <a:off x="4428331" y="3069432"/>
            <a:ext cx="1008063" cy="8636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en-US"/>
          </a:p>
        </p:txBody>
      </p:sp>
      <p:sp>
        <p:nvSpPr>
          <p:cNvPr id="155660" name="Oval 12"/>
          <p:cNvSpPr>
            <a:spLocks noChangeArrowheads="1"/>
          </p:cNvSpPr>
          <p:nvPr/>
        </p:nvSpPr>
        <p:spPr bwMode="auto">
          <a:xfrm>
            <a:off x="3348038" y="2709863"/>
            <a:ext cx="1152525" cy="792162"/>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000">
                <a:latin typeface="Times New Roman" panose="02020603050405020304" pitchFamily="18" charset="0"/>
              </a:rPr>
              <a:t>事件</a:t>
            </a:r>
          </a:p>
          <a:p>
            <a:pPr algn="ctr">
              <a:spcBef>
                <a:spcPct val="0"/>
              </a:spcBef>
              <a:buClrTx/>
              <a:buSzTx/>
              <a:buFontTx/>
              <a:buNone/>
            </a:pPr>
            <a:r>
              <a:rPr kumimoji="1" lang="zh-CN" altLang="en-US" sz="2000">
                <a:latin typeface="Times New Roman" panose="02020603050405020304" pitchFamily="18" charset="0"/>
              </a:rPr>
              <a:t>对象</a:t>
            </a:r>
          </a:p>
        </p:txBody>
      </p:sp>
      <p:sp>
        <p:nvSpPr>
          <p:cNvPr id="155661" name="AutoShape 13"/>
          <p:cNvSpPr>
            <a:spLocks noChangeArrowheads="1"/>
          </p:cNvSpPr>
          <p:nvPr/>
        </p:nvSpPr>
        <p:spPr bwMode="auto">
          <a:xfrm>
            <a:off x="2339975" y="2924175"/>
            <a:ext cx="1008063" cy="9366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2" name="AutoShape 14"/>
          <p:cNvSpPr>
            <a:spLocks noChangeArrowheads="1"/>
          </p:cNvSpPr>
          <p:nvPr/>
        </p:nvSpPr>
        <p:spPr bwMode="auto">
          <a:xfrm>
            <a:off x="2197100" y="1341438"/>
            <a:ext cx="1582738" cy="1152525"/>
          </a:xfrm>
          <a:prstGeom prst="wedgeRectCallout">
            <a:avLst>
              <a:gd name="adj1" fmla="val -26227"/>
              <a:gd name="adj2" fmla="val 11583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kumimoji="1" lang="zh-CN" altLang="en-US" sz="2400">
                <a:latin typeface="Times New Roman" panose="02020603050405020304" pitchFamily="18" charset="0"/>
              </a:rPr>
              <a:t>产生并传递事件对象</a:t>
            </a:r>
          </a:p>
        </p:txBody>
      </p:sp>
      <p:sp>
        <p:nvSpPr>
          <p:cNvPr id="155663" name="AutoShape 15"/>
          <p:cNvSpPr>
            <a:spLocks noChangeArrowheads="1"/>
          </p:cNvSpPr>
          <p:nvPr/>
        </p:nvSpPr>
        <p:spPr bwMode="auto">
          <a:xfrm>
            <a:off x="4645025" y="1341438"/>
            <a:ext cx="2952750" cy="1152525"/>
          </a:xfrm>
          <a:prstGeom prst="wedgeRectCallout">
            <a:avLst>
              <a:gd name="adj1" fmla="val -37259"/>
              <a:gd name="adj2" fmla="val 11583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kumimoji="1" lang="zh-CN" altLang="en-US" sz="2400">
                <a:latin typeface="Times New Roman" panose="02020603050405020304" pitchFamily="18" charset="0"/>
              </a:rPr>
              <a:t>接收事件对象，激活事件处理器，实现预定功能</a:t>
            </a:r>
          </a:p>
        </p:txBody>
      </p:sp>
      <p:sp>
        <p:nvSpPr>
          <p:cNvPr id="155664" name="Oval 16"/>
          <p:cNvSpPr>
            <a:spLocks noChangeArrowheads="1"/>
          </p:cNvSpPr>
          <p:nvPr/>
        </p:nvSpPr>
        <p:spPr bwMode="auto">
          <a:xfrm>
            <a:off x="684213" y="3933825"/>
            <a:ext cx="2087562" cy="1008063"/>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lang="zh-CN" altLang="en-US" sz="1800">
                <a:latin typeface="Times New Roman" panose="02020603050405020304" pitchFamily="18" charset="0"/>
              </a:rPr>
              <a:t>事件源</a:t>
            </a:r>
          </a:p>
          <a:p>
            <a:pPr algn="ctr">
              <a:spcBef>
                <a:spcPct val="0"/>
              </a:spcBef>
              <a:buClrTx/>
              <a:buSzTx/>
              <a:buFontTx/>
              <a:buNone/>
            </a:pPr>
            <a:r>
              <a:rPr kumimoji="1" lang="zh-CN" altLang="en-US" sz="1800">
                <a:latin typeface="Times New Roman" panose="02020603050405020304" pitchFamily="18" charset="0"/>
              </a:rPr>
              <a:t>（例如一个按钮</a:t>
            </a:r>
            <a:r>
              <a:rPr kumimoji="1" lang="zh-CN" altLang="en-US" sz="2800">
                <a:latin typeface="Times New Roman" panose="02020603050405020304" pitchFamily="18" charset="0"/>
              </a:rPr>
              <a:t>）</a:t>
            </a:r>
          </a:p>
        </p:txBody>
      </p:sp>
      <p:sp>
        <p:nvSpPr>
          <p:cNvPr id="153616" name="AutoShape 17"/>
          <p:cNvSpPr>
            <a:spLocks noChangeArrowheads="1"/>
          </p:cNvSpPr>
          <p:nvPr/>
        </p:nvSpPr>
        <p:spPr bwMode="auto">
          <a:xfrm>
            <a:off x="1258888" y="4941888"/>
            <a:ext cx="1009650" cy="503237"/>
          </a:xfrm>
          <a:prstGeom prst="up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000">
                <a:latin typeface="Times New Roman" panose="02020603050405020304" pitchFamily="18" charset="0"/>
              </a:rPr>
              <a:t>含有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56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8" presetClass="entr" presetSubtype="0" accel="50000" fill="hold" grpId="0" nodeType="clickEffect">
                                  <p:stCondLst>
                                    <p:cond delay="0"/>
                                  </p:stCondLst>
                                  <p:childTnLst>
                                    <p:set>
                                      <p:cBhvr>
                                        <p:cTn id="14" dur="1" fill="hold">
                                          <p:stCondLst>
                                            <p:cond delay="0"/>
                                          </p:stCondLst>
                                        </p:cTn>
                                        <p:tgtEl>
                                          <p:spTgt spid="155657"/>
                                        </p:tgtEl>
                                        <p:attrNameLst>
                                          <p:attrName>style.visibility</p:attrName>
                                        </p:attrNameLst>
                                      </p:cBhvr>
                                      <p:to>
                                        <p:strVal val="visible"/>
                                      </p:to>
                                    </p:set>
                                    <p:anim calcmode="lin" valueType="num">
                                      <p:cBhvr>
                                        <p:cTn id="15" dur="1000" fill="hold"/>
                                        <p:tgtEl>
                                          <p:spTgt spid="15565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155657"/>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155657"/>
                                        </p:tgtEl>
                                        <p:attrNameLst>
                                          <p:attrName>ppt_y</p:attrName>
                                        </p:attrNameLst>
                                      </p:cBhvr>
                                      <p:tavLst>
                                        <p:tav tm="0">
                                          <p:val>
                                            <p:strVal val="#ppt_y"/>
                                          </p:val>
                                        </p:tav>
                                        <p:tav tm="100000">
                                          <p:val>
                                            <p:strVal val="#ppt_y"/>
                                          </p:val>
                                        </p:tav>
                                      </p:tavLst>
                                    </p:anim>
                                    <p:animEffect transition="in" filter="fade">
                                      <p:cBhvr>
                                        <p:cTn id="18" dur="1000"/>
                                        <p:tgtEl>
                                          <p:spTgt spid="1556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55658"/>
                                        </p:tgtEl>
                                        <p:attrNameLst>
                                          <p:attrName>style.visibility</p:attrName>
                                        </p:attrNameLst>
                                      </p:cBhvr>
                                      <p:to>
                                        <p:strVal val="visible"/>
                                      </p:to>
                                    </p:set>
                                    <p:animEffect transition="in" filter="fade">
                                      <p:cBhvr>
                                        <p:cTn id="23" dur="1000"/>
                                        <p:tgtEl>
                                          <p:spTgt spid="155658"/>
                                        </p:tgtEl>
                                      </p:cBhvr>
                                    </p:animEffect>
                                    <p:anim calcmode="lin" valueType="num">
                                      <p:cBhvr>
                                        <p:cTn id="24" dur="1000" fill="hold"/>
                                        <p:tgtEl>
                                          <p:spTgt spid="155658"/>
                                        </p:tgtEl>
                                        <p:attrNameLst>
                                          <p:attrName>ppt_x</p:attrName>
                                        </p:attrNameLst>
                                      </p:cBhvr>
                                      <p:tavLst>
                                        <p:tav tm="0">
                                          <p:val>
                                            <p:strVal val="#ppt_x"/>
                                          </p:val>
                                        </p:tav>
                                        <p:tav tm="100000">
                                          <p:val>
                                            <p:strVal val="#ppt_x"/>
                                          </p:val>
                                        </p:tav>
                                      </p:tavLst>
                                    </p:anim>
                                    <p:anim calcmode="lin" valueType="num">
                                      <p:cBhvr>
                                        <p:cTn id="25" dur="1000" fill="hold"/>
                                        <p:tgtEl>
                                          <p:spTgt spid="155658"/>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5661"/>
                                        </p:tgtEl>
                                        <p:attrNameLst>
                                          <p:attrName>style.visibility</p:attrName>
                                        </p:attrNameLst>
                                      </p:cBhvr>
                                      <p:to>
                                        <p:strVal val="visible"/>
                                      </p:to>
                                    </p:set>
                                    <p:animEffect transition="in" filter="blinds(horizontal)">
                                      <p:cBhvr>
                                        <p:cTn id="30" dur="500"/>
                                        <p:tgtEl>
                                          <p:spTgt spid="15566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5660"/>
                                        </p:tgtEl>
                                        <p:attrNameLst>
                                          <p:attrName>style.visibility</p:attrName>
                                        </p:attrNameLst>
                                      </p:cBhvr>
                                      <p:to>
                                        <p:strVal val="visible"/>
                                      </p:to>
                                    </p:set>
                                    <p:animEffect transition="in" filter="blinds(horizontal)">
                                      <p:cBhvr>
                                        <p:cTn id="33" dur="500"/>
                                        <p:tgtEl>
                                          <p:spTgt spid="15566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55662"/>
                                        </p:tgtEl>
                                        <p:attrNameLst>
                                          <p:attrName>style.visibility</p:attrName>
                                        </p:attrNameLst>
                                      </p:cBhvr>
                                      <p:to>
                                        <p:strVal val="visible"/>
                                      </p:to>
                                    </p:set>
                                    <p:animEffect transition="in" filter="blinds(horizontal)">
                                      <p:cBhvr>
                                        <p:cTn id="38" dur="500"/>
                                        <p:tgtEl>
                                          <p:spTgt spid="15566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155659"/>
                                        </p:tgtEl>
                                        <p:attrNameLst>
                                          <p:attrName>style.visibility</p:attrName>
                                        </p:attrNameLst>
                                      </p:cBhvr>
                                      <p:to>
                                        <p:strVal val="visible"/>
                                      </p:to>
                                    </p:set>
                                    <p:animEffect transition="in" filter="diamond(in)">
                                      <p:cBhvr>
                                        <p:cTn id="43" dur="2000"/>
                                        <p:tgtEl>
                                          <p:spTgt spid="1556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5663"/>
                                        </p:tgtEl>
                                        <p:attrNameLst>
                                          <p:attrName>style.visibility</p:attrName>
                                        </p:attrNameLst>
                                      </p:cBhvr>
                                      <p:to>
                                        <p:strVal val="visible"/>
                                      </p:to>
                                    </p:set>
                                    <p:animEffect transition="in" filter="blinds(horizontal)">
                                      <p:cBhvr>
                                        <p:cTn id="48" dur="500"/>
                                        <p:tgtEl>
                                          <p:spTgt spid="155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animBg="1"/>
      <p:bldP spid="155657" grpId="0" animBg="1"/>
      <p:bldP spid="155658" grpId="0" animBg="1"/>
      <p:bldP spid="155659" grpId="0" animBg="1"/>
      <p:bldP spid="155660" grpId="0" animBg="1"/>
      <p:bldP spid="155661" grpId="0" animBg="1"/>
      <p:bldP spid="155662" grpId="0" animBg="1"/>
      <p:bldP spid="155663" grpId="0" animBg="1"/>
      <p:bldP spid="15566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18A03D92-BA5F-473F-A84B-F2EEF9F24EB6}"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71</a:t>
            </a:fld>
            <a:endParaRPr lang="en-US" altLang="zh-CN" sz="1000" smtClean="0">
              <a:latin typeface="Arial" panose="020B0604020202020204" pitchFamily="34" charset="0"/>
            </a:endParaRPr>
          </a:p>
        </p:txBody>
      </p:sp>
      <p:sp>
        <p:nvSpPr>
          <p:cNvPr id="160770" name="Rectangle 2"/>
          <p:cNvSpPr>
            <a:spLocks noGrp="1" noChangeArrowheads="1"/>
          </p:cNvSpPr>
          <p:nvPr>
            <p:ph type="title" idx="4294967295"/>
          </p:nvPr>
        </p:nvSpPr>
        <p:spPr>
          <a:xfrm>
            <a:off x="1371600" y="260350"/>
            <a:ext cx="7772400" cy="792163"/>
          </a:xfrm>
        </p:spPr>
        <p:txBody>
          <a:bodyPr/>
          <a:lstStyle/>
          <a:p>
            <a:pPr>
              <a:defRPr/>
            </a:pPr>
            <a:r>
              <a:rPr lang="zh-CN" altLang="en-US"/>
              <a:t>事件处理实例：关闭窗口</a:t>
            </a:r>
          </a:p>
        </p:txBody>
      </p:sp>
      <p:sp>
        <p:nvSpPr>
          <p:cNvPr id="155652" name="Rectangle 3"/>
          <p:cNvSpPr>
            <a:spLocks noChangeArrowheads="1"/>
          </p:cNvSpPr>
          <p:nvPr/>
        </p:nvSpPr>
        <p:spPr bwMode="auto">
          <a:xfrm>
            <a:off x="466725" y="5516563"/>
            <a:ext cx="1944688" cy="1079500"/>
          </a:xfrm>
          <a:prstGeom prst="rect">
            <a:avLst/>
          </a:prstGeom>
          <a:solidFill>
            <a:schemeClr val="bg2"/>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400">
                <a:latin typeface="Times New Roman" panose="02020603050405020304" pitchFamily="18" charset="0"/>
              </a:rPr>
              <a:t>图形界面程序</a:t>
            </a:r>
          </a:p>
          <a:p>
            <a:pPr algn="ctr">
              <a:spcBef>
                <a:spcPct val="0"/>
              </a:spcBef>
              <a:buClrTx/>
              <a:buSzTx/>
              <a:buFontTx/>
              <a:buNone/>
            </a:pPr>
            <a:r>
              <a:rPr kumimoji="1" lang="zh-CN" altLang="en-US" sz="2000">
                <a:latin typeface="Times New Roman" panose="02020603050405020304" pitchFamily="18" charset="0"/>
              </a:rPr>
              <a:t>（</a:t>
            </a:r>
            <a:r>
              <a:rPr kumimoji="1" lang="en-US" altLang="zh-CN" sz="2000">
                <a:latin typeface="Times New Roman" panose="02020603050405020304" pitchFamily="18" charset="0"/>
              </a:rPr>
              <a:t>EventTest</a:t>
            </a:r>
            <a:r>
              <a:rPr kumimoji="1" lang="zh-CN" altLang="en-US" sz="2000">
                <a:latin typeface="Times New Roman" panose="02020603050405020304" pitchFamily="18" charset="0"/>
              </a:rPr>
              <a:t>）</a:t>
            </a:r>
          </a:p>
        </p:txBody>
      </p:sp>
      <p:sp>
        <p:nvSpPr>
          <p:cNvPr id="155653" name="Rectangle 4"/>
          <p:cNvSpPr>
            <a:spLocks noChangeArrowheads="1"/>
          </p:cNvSpPr>
          <p:nvPr/>
        </p:nvSpPr>
        <p:spPr bwMode="auto">
          <a:xfrm>
            <a:off x="6731000" y="3502025"/>
            <a:ext cx="2124075" cy="1728788"/>
          </a:xfrm>
          <a:prstGeom prst="rect">
            <a:avLst/>
          </a:prstGeom>
          <a:solidFill>
            <a:schemeClr val="bg2"/>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000">
                <a:latin typeface="Times New Roman" panose="02020603050405020304" pitchFamily="18" charset="0"/>
              </a:rPr>
              <a:t>动作监听器类</a:t>
            </a:r>
          </a:p>
          <a:p>
            <a:pPr algn="ctr">
              <a:spcBef>
                <a:spcPct val="0"/>
              </a:spcBef>
              <a:buClrTx/>
              <a:buSzTx/>
              <a:buFontTx/>
              <a:buNone/>
            </a:pPr>
            <a:r>
              <a:rPr kumimoji="1" lang="en-US" altLang="zh-CN" sz="2000">
                <a:latin typeface="Times New Roman" panose="02020603050405020304" pitchFamily="18" charset="0"/>
              </a:rPr>
              <a:t>MyActionListener</a:t>
            </a:r>
          </a:p>
          <a:p>
            <a:pPr algn="ctr">
              <a:spcBef>
                <a:spcPct val="0"/>
              </a:spcBef>
              <a:buClrTx/>
              <a:buSzTx/>
              <a:buFontTx/>
              <a:buNone/>
            </a:pPr>
            <a:r>
              <a:rPr kumimoji="1" lang="zh-CN" altLang="en-US" sz="2800">
                <a:latin typeface="Times New Roman" panose="02020603050405020304" pitchFamily="18" charset="0"/>
              </a:rPr>
              <a:t>（含点击按钮</a:t>
            </a:r>
            <a:endParaRPr kumimoji="1" lang="en-US" altLang="zh-CN" sz="2800">
              <a:latin typeface="Times New Roman" panose="02020603050405020304" pitchFamily="18" charset="0"/>
            </a:endParaRPr>
          </a:p>
          <a:p>
            <a:pPr algn="ctr">
              <a:spcBef>
                <a:spcPct val="0"/>
              </a:spcBef>
              <a:buClrTx/>
              <a:buSzTx/>
              <a:buFontTx/>
              <a:buNone/>
            </a:pPr>
            <a:r>
              <a:rPr kumimoji="1" lang="zh-CN" altLang="en-US" sz="2800">
                <a:latin typeface="Times New Roman" panose="02020603050405020304" pitchFamily="18" charset="0"/>
              </a:rPr>
              <a:t>事件处理器）</a:t>
            </a:r>
          </a:p>
        </p:txBody>
      </p:sp>
      <p:sp>
        <p:nvSpPr>
          <p:cNvPr id="160773" name="Oval 5"/>
          <p:cNvSpPr>
            <a:spLocks noChangeArrowheads="1"/>
          </p:cNvSpPr>
          <p:nvPr/>
        </p:nvSpPr>
        <p:spPr bwMode="auto">
          <a:xfrm>
            <a:off x="4138613" y="3789363"/>
            <a:ext cx="1800225" cy="1223962"/>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1800">
                <a:latin typeface="Times New Roman" panose="02020603050405020304" pitchFamily="18" charset="0"/>
              </a:rPr>
              <a:t>动作监听器对象</a:t>
            </a:r>
          </a:p>
          <a:p>
            <a:pPr algn="ctr">
              <a:spcBef>
                <a:spcPct val="0"/>
              </a:spcBef>
              <a:buClrTx/>
              <a:buSzTx/>
              <a:buFontTx/>
              <a:buNone/>
            </a:pPr>
            <a:r>
              <a:rPr kumimoji="1" lang="zh-CN" altLang="en-US" sz="1600">
                <a:latin typeface="Times New Roman" panose="02020603050405020304" pitchFamily="18" charset="0"/>
              </a:rPr>
              <a:t>（含点击按钮</a:t>
            </a:r>
            <a:endParaRPr kumimoji="1" lang="en-US" altLang="zh-CN" sz="1600">
              <a:latin typeface="Times New Roman" panose="02020603050405020304" pitchFamily="18" charset="0"/>
            </a:endParaRPr>
          </a:p>
          <a:p>
            <a:pPr algn="ctr">
              <a:spcBef>
                <a:spcPct val="0"/>
              </a:spcBef>
              <a:buClrTx/>
              <a:buSzTx/>
              <a:buFontTx/>
              <a:buNone/>
            </a:pPr>
            <a:r>
              <a:rPr kumimoji="1" lang="zh-CN" altLang="en-US" sz="1600">
                <a:latin typeface="Times New Roman" panose="02020603050405020304" pitchFamily="18" charset="0"/>
              </a:rPr>
              <a:t>事件处理器）</a:t>
            </a:r>
          </a:p>
        </p:txBody>
      </p:sp>
      <p:sp>
        <p:nvSpPr>
          <p:cNvPr id="155655" name="AutoShape 6"/>
          <p:cNvSpPr>
            <a:spLocks noChangeArrowheads="1"/>
          </p:cNvSpPr>
          <p:nvPr/>
        </p:nvSpPr>
        <p:spPr bwMode="auto">
          <a:xfrm>
            <a:off x="5938838" y="4078288"/>
            <a:ext cx="719137" cy="647700"/>
          </a:xfrm>
          <a:prstGeom prst="leftArrow">
            <a:avLst>
              <a:gd name="adj1" fmla="val 50000"/>
              <a:gd name="adj2" fmla="val 2775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1600">
                <a:latin typeface="Times New Roman" panose="02020603050405020304" pitchFamily="18" charset="0"/>
              </a:rPr>
              <a:t>实例化</a:t>
            </a:r>
          </a:p>
        </p:txBody>
      </p:sp>
      <p:sp>
        <p:nvSpPr>
          <p:cNvPr id="160775" name="AutoShape 7"/>
          <p:cNvSpPr>
            <a:spLocks noChangeArrowheads="1"/>
          </p:cNvSpPr>
          <p:nvPr/>
        </p:nvSpPr>
        <p:spPr bwMode="auto">
          <a:xfrm>
            <a:off x="2482850" y="4076700"/>
            <a:ext cx="1584325" cy="647700"/>
          </a:xfrm>
          <a:prstGeom prst="leftArrow">
            <a:avLst>
              <a:gd name="adj1" fmla="val 50000"/>
              <a:gd name="adj2" fmla="val 6115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000">
                <a:latin typeface="Times New Roman" panose="02020603050405020304" pitchFamily="18" charset="0"/>
              </a:rPr>
              <a:t>注册</a:t>
            </a:r>
          </a:p>
        </p:txBody>
      </p:sp>
      <p:sp>
        <p:nvSpPr>
          <p:cNvPr id="160776" name="AutoShape 8"/>
          <p:cNvSpPr>
            <a:spLocks noChangeArrowheads="1"/>
          </p:cNvSpPr>
          <p:nvPr/>
        </p:nvSpPr>
        <p:spPr bwMode="auto">
          <a:xfrm>
            <a:off x="827088" y="1989138"/>
            <a:ext cx="792162" cy="1873250"/>
          </a:xfrm>
          <a:prstGeom prst="downArrow">
            <a:avLst>
              <a:gd name="adj1" fmla="val 50000"/>
              <a:gd name="adj2" fmla="val 59118"/>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1800">
                <a:solidFill>
                  <a:schemeClr val="bg1"/>
                </a:solidFill>
                <a:latin typeface="Times New Roman" panose="02020603050405020304" pitchFamily="18" charset="0"/>
              </a:rPr>
              <a:t>单</a:t>
            </a:r>
          </a:p>
          <a:p>
            <a:pPr algn="ctr">
              <a:spcBef>
                <a:spcPct val="0"/>
              </a:spcBef>
              <a:buClrTx/>
              <a:buSzTx/>
              <a:buFontTx/>
              <a:buNone/>
            </a:pPr>
            <a:r>
              <a:rPr kumimoji="1" lang="zh-CN" altLang="en-US" sz="1800">
                <a:solidFill>
                  <a:schemeClr val="bg1"/>
                </a:solidFill>
                <a:latin typeface="Times New Roman" panose="02020603050405020304" pitchFamily="18" charset="0"/>
              </a:rPr>
              <a:t>击</a:t>
            </a:r>
          </a:p>
          <a:p>
            <a:pPr algn="ctr">
              <a:spcBef>
                <a:spcPct val="0"/>
              </a:spcBef>
              <a:buClrTx/>
              <a:buSzTx/>
              <a:buFontTx/>
              <a:buNone/>
            </a:pPr>
            <a:r>
              <a:rPr kumimoji="1" lang="zh-CN" altLang="en-US" sz="1800">
                <a:solidFill>
                  <a:schemeClr val="bg1"/>
                </a:solidFill>
                <a:latin typeface="Times New Roman" panose="02020603050405020304" pitchFamily="18" charset="0"/>
              </a:rPr>
              <a:t>该</a:t>
            </a:r>
          </a:p>
          <a:p>
            <a:pPr algn="ctr">
              <a:spcBef>
                <a:spcPct val="0"/>
              </a:spcBef>
              <a:buClrTx/>
              <a:buSzTx/>
              <a:buFontTx/>
              <a:buNone/>
            </a:pPr>
            <a:r>
              <a:rPr kumimoji="1" lang="zh-CN" altLang="en-US" sz="1800">
                <a:solidFill>
                  <a:schemeClr val="bg1"/>
                </a:solidFill>
                <a:latin typeface="Times New Roman" panose="02020603050405020304" pitchFamily="18" charset="0"/>
              </a:rPr>
              <a:t>按</a:t>
            </a:r>
          </a:p>
          <a:p>
            <a:pPr algn="ctr">
              <a:spcBef>
                <a:spcPct val="0"/>
              </a:spcBef>
              <a:buClrTx/>
              <a:buSzTx/>
              <a:buFontTx/>
              <a:buNone/>
            </a:pPr>
            <a:r>
              <a:rPr kumimoji="1" lang="zh-CN" altLang="en-US" sz="1800">
                <a:solidFill>
                  <a:schemeClr val="bg1"/>
                </a:solidFill>
                <a:latin typeface="Times New Roman" panose="02020603050405020304" pitchFamily="18" charset="0"/>
              </a:rPr>
              <a:t>钮</a:t>
            </a:r>
          </a:p>
        </p:txBody>
      </p:sp>
      <p:sp>
        <p:nvSpPr>
          <p:cNvPr id="160777" name="AutoShape 9"/>
          <p:cNvSpPr>
            <a:spLocks noChangeArrowheads="1"/>
          </p:cNvSpPr>
          <p:nvPr/>
        </p:nvSpPr>
        <p:spPr bwMode="auto">
          <a:xfrm rot="5400000">
            <a:off x="4139406" y="3069432"/>
            <a:ext cx="1008063" cy="8636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en-US"/>
          </a:p>
        </p:txBody>
      </p:sp>
      <p:sp>
        <p:nvSpPr>
          <p:cNvPr id="160778" name="Oval 10"/>
          <p:cNvSpPr>
            <a:spLocks noChangeArrowheads="1"/>
          </p:cNvSpPr>
          <p:nvPr/>
        </p:nvSpPr>
        <p:spPr bwMode="auto">
          <a:xfrm>
            <a:off x="3059113" y="2709863"/>
            <a:ext cx="1152525" cy="1006475"/>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000">
                <a:latin typeface="Times New Roman" panose="02020603050405020304" pitchFamily="18" charset="0"/>
              </a:rPr>
              <a:t>事件</a:t>
            </a:r>
          </a:p>
          <a:p>
            <a:pPr algn="ctr">
              <a:spcBef>
                <a:spcPct val="0"/>
              </a:spcBef>
              <a:buClrTx/>
              <a:buSzTx/>
              <a:buFontTx/>
              <a:buNone/>
            </a:pPr>
            <a:r>
              <a:rPr kumimoji="1" lang="zh-CN" altLang="en-US" sz="2000">
                <a:latin typeface="Times New Roman" panose="02020603050405020304" pitchFamily="18" charset="0"/>
              </a:rPr>
              <a:t>对象</a:t>
            </a:r>
          </a:p>
          <a:p>
            <a:pPr algn="ctr">
              <a:spcBef>
                <a:spcPct val="0"/>
              </a:spcBef>
              <a:buClrTx/>
              <a:buSzTx/>
              <a:buFontTx/>
              <a:buNone/>
            </a:pPr>
            <a:r>
              <a:rPr kumimoji="1" lang="zh-CN" altLang="en-US" sz="2000">
                <a:latin typeface="Times New Roman" panose="02020603050405020304" pitchFamily="18" charset="0"/>
              </a:rPr>
              <a:t> </a:t>
            </a:r>
            <a:r>
              <a:rPr kumimoji="1" lang="en-US" altLang="zh-CN" sz="2000">
                <a:latin typeface="Times New Roman" panose="02020603050405020304" pitchFamily="18" charset="0"/>
              </a:rPr>
              <a:t>e</a:t>
            </a:r>
          </a:p>
        </p:txBody>
      </p:sp>
      <p:sp>
        <p:nvSpPr>
          <p:cNvPr id="160779" name="AutoShape 11"/>
          <p:cNvSpPr>
            <a:spLocks noChangeArrowheads="1"/>
          </p:cNvSpPr>
          <p:nvPr/>
        </p:nvSpPr>
        <p:spPr bwMode="auto">
          <a:xfrm>
            <a:off x="2051050" y="2924175"/>
            <a:ext cx="1008063" cy="9366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80" name="AutoShape 12"/>
          <p:cNvSpPr>
            <a:spLocks noChangeArrowheads="1"/>
          </p:cNvSpPr>
          <p:nvPr/>
        </p:nvSpPr>
        <p:spPr bwMode="auto">
          <a:xfrm>
            <a:off x="1908175" y="1341438"/>
            <a:ext cx="1582738" cy="1152525"/>
          </a:xfrm>
          <a:prstGeom prst="wedgeRectCallout">
            <a:avLst>
              <a:gd name="adj1" fmla="val -21616"/>
              <a:gd name="adj2" fmla="val 11583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kumimoji="1" lang="zh-CN" altLang="en-US" sz="1800">
                <a:latin typeface="Times New Roman" panose="02020603050405020304" pitchFamily="18" charset="0"/>
              </a:rPr>
              <a:t>产生并传递窗口事件对象</a:t>
            </a:r>
          </a:p>
          <a:p>
            <a:pPr>
              <a:spcBef>
                <a:spcPct val="0"/>
              </a:spcBef>
              <a:buClrTx/>
              <a:buSzTx/>
              <a:buFontTx/>
              <a:buNone/>
            </a:pPr>
            <a:r>
              <a:rPr kumimoji="1" lang="en-US" altLang="zh-CN" sz="1800">
                <a:latin typeface="Times New Roman" panose="02020603050405020304" pitchFamily="18" charset="0"/>
              </a:rPr>
              <a:t>ActionEvent</a:t>
            </a:r>
          </a:p>
          <a:p>
            <a:pPr algn="ctr">
              <a:spcBef>
                <a:spcPct val="0"/>
              </a:spcBef>
              <a:buClrTx/>
              <a:buSzTx/>
              <a:buFontTx/>
              <a:buNone/>
            </a:pPr>
            <a:r>
              <a:rPr kumimoji="1" lang="en-US" altLang="zh-CN" sz="1800">
                <a:latin typeface="Times New Roman" panose="02020603050405020304" pitchFamily="18" charset="0"/>
              </a:rPr>
              <a:t>e</a:t>
            </a:r>
          </a:p>
        </p:txBody>
      </p:sp>
      <p:sp>
        <p:nvSpPr>
          <p:cNvPr id="160781" name="AutoShape 13"/>
          <p:cNvSpPr>
            <a:spLocks noChangeArrowheads="1"/>
          </p:cNvSpPr>
          <p:nvPr/>
        </p:nvSpPr>
        <p:spPr bwMode="auto">
          <a:xfrm>
            <a:off x="4356100" y="1341438"/>
            <a:ext cx="2952750" cy="1152525"/>
          </a:xfrm>
          <a:prstGeom prst="wedgeRectCallout">
            <a:avLst>
              <a:gd name="adj1" fmla="val -16505"/>
              <a:gd name="adj2" fmla="val 17947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Tx/>
              <a:buNone/>
            </a:pPr>
            <a:r>
              <a:rPr kumimoji="1" lang="zh-CN" altLang="en-US" sz="2400">
                <a:latin typeface="Times New Roman" panose="02020603050405020304" pitchFamily="18" charset="0"/>
              </a:rPr>
              <a:t>接收事件对象</a:t>
            </a:r>
            <a:r>
              <a:rPr kumimoji="1" lang="en-US" altLang="zh-CN" sz="2400">
                <a:latin typeface="Times New Roman" panose="02020603050405020304" pitchFamily="18" charset="0"/>
              </a:rPr>
              <a:t>e</a:t>
            </a:r>
            <a:r>
              <a:rPr kumimoji="1" lang="zh-CN" altLang="en-US" sz="2400">
                <a:latin typeface="Times New Roman" panose="02020603050405020304" pitchFamily="18" charset="0"/>
              </a:rPr>
              <a:t>，激活事件处理器，实现关闭窗口功能。</a:t>
            </a:r>
          </a:p>
        </p:txBody>
      </p:sp>
      <p:sp>
        <p:nvSpPr>
          <p:cNvPr id="160782" name="Oval 14"/>
          <p:cNvSpPr>
            <a:spLocks noChangeArrowheads="1"/>
          </p:cNvSpPr>
          <p:nvPr/>
        </p:nvSpPr>
        <p:spPr bwMode="auto">
          <a:xfrm>
            <a:off x="395288" y="3933825"/>
            <a:ext cx="2087562" cy="1008063"/>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lang="zh-CN" altLang="en-US" sz="2400">
                <a:latin typeface="Times New Roman" panose="02020603050405020304" pitchFamily="18" charset="0"/>
              </a:rPr>
              <a:t>事件源</a:t>
            </a:r>
          </a:p>
          <a:p>
            <a:pPr algn="ctr">
              <a:spcBef>
                <a:spcPct val="0"/>
              </a:spcBef>
              <a:buClrTx/>
              <a:buSzTx/>
              <a:buFontTx/>
              <a:buNone/>
            </a:pPr>
            <a:r>
              <a:rPr lang="zh-CN" altLang="en-US" sz="2400">
                <a:latin typeface="Times New Roman" panose="02020603050405020304" pitchFamily="18" charset="0"/>
              </a:rPr>
              <a:t>窗口对象</a:t>
            </a:r>
            <a:r>
              <a:rPr lang="en-US" altLang="zh-CN" sz="2400">
                <a:latin typeface="Times New Roman" panose="02020603050405020304" pitchFamily="18" charset="0"/>
              </a:rPr>
              <a:t>btn</a:t>
            </a:r>
            <a:endParaRPr kumimoji="1" lang="en-US" altLang="zh-CN" sz="2400">
              <a:latin typeface="Times New Roman" panose="02020603050405020304" pitchFamily="18" charset="0"/>
            </a:endParaRPr>
          </a:p>
        </p:txBody>
      </p:sp>
      <p:sp>
        <p:nvSpPr>
          <p:cNvPr id="155664" name="AutoShape 15"/>
          <p:cNvSpPr>
            <a:spLocks noChangeArrowheads="1"/>
          </p:cNvSpPr>
          <p:nvPr/>
        </p:nvSpPr>
        <p:spPr bwMode="auto">
          <a:xfrm>
            <a:off x="969963" y="4941888"/>
            <a:ext cx="1009650" cy="503237"/>
          </a:xfrm>
          <a:prstGeom prst="up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lgn="ctr">
              <a:spcBef>
                <a:spcPct val="0"/>
              </a:spcBef>
              <a:buClrTx/>
              <a:buSzTx/>
              <a:buFontTx/>
              <a:buNone/>
            </a:pPr>
            <a:r>
              <a:rPr kumimoji="1" lang="zh-CN" altLang="en-US" sz="2000">
                <a:latin typeface="Times New Roman" panose="02020603050405020304" pitchFamily="18" charset="0"/>
              </a:rPr>
              <a:t>含有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8" presetClass="entr" presetSubtype="0" accel="50000" fill="hold" grpId="0" nodeType="clickEffect">
                                  <p:stCondLst>
                                    <p:cond delay="0"/>
                                  </p:stCondLst>
                                  <p:childTnLst>
                                    <p:set>
                                      <p:cBhvr>
                                        <p:cTn id="14" dur="1" fill="hold">
                                          <p:stCondLst>
                                            <p:cond delay="0"/>
                                          </p:stCondLst>
                                        </p:cTn>
                                        <p:tgtEl>
                                          <p:spTgt spid="160775"/>
                                        </p:tgtEl>
                                        <p:attrNameLst>
                                          <p:attrName>style.visibility</p:attrName>
                                        </p:attrNameLst>
                                      </p:cBhvr>
                                      <p:to>
                                        <p:strVal val="visible"/>
                                      </p:to>
                                    </p:set>
                                    <p:anim calcmode="lin" valueType="num">
                                      <p:cBhvr>
                                        <p:cTn id="15" dur="1000" fill="hold"/>
                                        <p:tgtEl>
                                          <p:spTgt spid="16077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160775"/>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160775"/>
                                        </p:tgtEl>
                                        <p:attrNameLst>
                                          <p:attrName>ppt_y</p:attrName>
                                        </p:attrNameLst>
                                      </p:cBhvr>
                                      <p:tavLst>
                                        <p:tav tm="0">
                                          <p:val>
                                            <p:strVal val="#ppt_y"/>
                                          </p:val>
                                        </p:tav>
                                        <p:tav tm="100000">
                                          <p:val>
                                            <p:strVal val="#ppt_y"/>
                                          </p:val>
                                        </p:tav>
                                      </p:tavLst>
                                    </p:anim>
                                    <p:animEffect transition="in" filter="fade">
                                      <p:cBhvr>
                                        <p:cTn id="18" dur="1000"/>
                                        <p:tgtEl>
                                          <p:spTgt spid="16077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60776"/>
                                        </p:tgtEl>
                                        <p:attrNameLst>
                                          <p:attrName>style.visibility</p:attrName>
                                        </p:attrNameLst>
                                      </p:cBhvr>
                                      <p:to>
                                        <p:strVal val="visible"/>
                                      </p:to>
                                    </p:set>
                                    <p:animEffect transition="in" filter="fade">
                                      <p:cBhvr>
                                        <p:cTn id="23" dur="1000"/>
                                        <p:tgtEl>
                                          <p:spTgt spid="160776"/>
                                        </p:tgtEl>
                                      </p:cBhvr>
                                    </p:animEffect>
                                    <p:anim calcmode="lin" valueType="num">
                                      <p:cBhvr>
                                        <p:cTn id="24" dur="1000" fill="hold"/>
                                        <p:tgtEl>
                                          <p:spTgt spid="160776"/>
                                        </p:tgtEl>
                                        <p:attrNameLst>
                                          <p:attrName>ppt_x</p:attrName>
                                        </p:attrNameLst>
                                      </p:cBhvr>
                                      <p:tavLst>
                                        <p:tav tm="0">
                                          <p:val>
                                            <p:strVal val="#ppt_x"/>
                                          </p:val>
                                        </p:tav>
                                        <p:tav tm="100000">
                                          <p:val>
                                            <p:strVal val="#ppt_x"/>
                                          </p:val>
                                        </p:tav>
                                      </p:tavLst>
                                    </p:anim>
                                    <p:anim calcmode="lin" valueType="num">
                                      <p:cBhvr>
                                        <p:cTn id="25" dur="1000" fill="hold"/>
                                        <p:tgtEl>
                                          <p:spTgt spid="160776"/>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0779"/>
                                        </p:tgtEl>
                                        <p:attrNameLst>
                                          <p:attrName>style.visibility</p:attrName>
                                        </p:attrNameLst>
                                      </p:cBhvr>
                                      <p:to>
                                        <p:strVal val="visible"/>
                                      </p:to>
                                    </p:set>
                                    <p:animEffect transition="in" filter="blinds(horizontal)">
                                      <p:cBhvr>
                                        <p:cTn id="30" dur="500"/>
                                        <p:tgtEl>
                                          <p:spTgt spid="16077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0778"/>
                                        </p:tgtEl>
                                        <p:attrNameLst>
                                          <p:attrName>style.visibility</p:attrName>
                                        </p:attrNameLst>
                                      </p:cBhvr>
                                      <p:to>
                                        <p:strVal val="visible"/>
                                      </p:to>
                                    </p:set>
                                    <p:animEffect transition="in" filter="blinds(horizontal)">
                                      <p:cBhvr>
                                        <p:cTn id="33" dur="500"/>
                                        <p:tgtEl>
                                          <p:spTgt spid="1607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0780"/>
                                        </p:tgtEl>
                                        <p:attrNameLst>
                                          <p:attrName>style.visibility</p:attrName>
                                        </p:attrNameLst>
                                      </p:cBhvr>
                                      <p:to>
                                        <p:strVal val="visible"/>
                                      </p:to>
                                    </p:set>
                                    <p:animEffect transition="in" filter="blinds(horizontal)">
                                      <p:cBhvr>
                                        <p:cTn id="38" dur="500"/>
                                        <p:tgtEl>
                                          <p:spTgt spid="1607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160777"/>
                                        </p:tgtEl>
                                        <p:attrNameLst>
                                          <p:attrName>style.visibility</p:attrName>
                                        </p:attrNameLst>
                                      </p:cBhvr>
                                      <p:to>
                                        <p:strVal val="visible"/>
                                      </p:to>
                                    </p:set>
                                    <p:animEffect transition="in" filter="diamond(in)">
                                      <p:cBhvr>
                                        <p:cTn id="43" dur="2000"/>
                                        <p:tgtEl>
                                          <p:spTgt spid="16077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0781"/>
                                        </p:tgtEl>
                                        <p:attrNameLst>
                                          <p:attrName>style.visibility</p:attrName>
                                        </p:attrNameLst>
                                      </p:cBhvr>
                                      <p:to>
                                        <p:strVal val="visible"/>
                                      </p:to>
                                    </p:set>
                                    <p:animEffect transition="in" filter="blinds(horizontal)">
                                      <p:cBhvr>
                                        <p:cTn id="48" dur="500"/>
                                        <p:tgtEl>
                                          <p:spTgt spid="160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nimBg="1"/>
      <p:bldP spid="160775" grpId="0" animBg="1"/>
      <p:bldP spid="160776" grpId="0" animBg="1"/>
      <p:bldP spid="160777" grpId="0" animBg="1"/>
      <p:bldP spid="160778" grpId="0" animBg="1"/>
      <p:bldP spid="160779" grpId="0" animBg="1"/>
      <p:bldP spid="160780" grpId="0" animBg="1"/>
      <p:bldP spid="160781" grpId="0" animBg="1"/>
      <p:bldP spid="16078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A3DF522F-A2AD-4A5D-A519-4BF9847B812C}"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72</a:t>
            </a:fld>
            <a:endParaRPr lang="en-US" altLang="zh-CN" sz="1000" smtClean="0">
              <a:latin typeface="Arial" panose="020B0604020202020204" pitchFamily="34" charset="0"/>
            </a:endParaRPr>
          </a:p>
        </p:txBody>
      </p:sp>
      <p:sp>
        <p:nvSpPr>
          <p:cNvPr id="2" name="Rectangle 2"/>
          <p:cNvSpPr>
            <a:spLocks noGrp="1" noChangeArrowheads="1"/>
          </p:cNvSpPr>
          <p:nvPr>
            <p:ph type="title"/>
          </p:nvPr>
        </p:nvSpPr>
        <p:spPr/>
        <p:txBody>
          <a:bodyPr/>
          <a:lstStyle/>
          <a:p>
            <a:pPr>
              <a:defRPr/>
            </a:pPr>
            <a:r>
              <a:rPr lang="zh-CN" altLang="en-US" dirty="0">
                <a:solidFill>
                  <a:schemeClr val="tx1"/>
                </a:solidFill>
                <a:effectLst/>
              </a:rPr>
              <a:t>监听器</a:t>
            </a:r>
            <a:r>
              <a:rPr lang="zh-CN" altLang="en-US" dirty="0" smtClean="0">
                <a:solidFill>
                  <a:schemeClr val="tx1"/>
                </a:solidFill>
                <a:effectLst/>
              </a:rPr>
              <a:t>类</a:t>
            </a:r>
            <a:endParaRPr lang="en-US" altLang="zh-CN" sz="3000" dirty="0">
              <a:solidFill>
                <a:schemeClr val="tx1"/>
              </a:solidFill>
              <a:effectLst/>
            </a:endParaRPr>
          </a:p>
        </p:txBody>
      </p:sp>
      <p:sp>
        <p:nvSpPr>
          <p:cNvPr id="157700" name="矩形 2"/>
          <p:cNvSpPr>
            <a:spLocks noChangeArrowheads="1"/>
          </p:cNvSpPr>
          <p:nvPr/>
        </p:nvSpPr>
        <p:spPr bwMode="auto">
          <a:xfrm>
            <a:off x="434975" y="1974850"/>
            <a:ext cx="8578850" cy="22467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r>
              <a:rPr lang="en-US" altLang="zh-CN" sz="2000" b="1" dirty="0">
                <a:solidFill>
                  <a:srgbClr val="7F0055"/>
                </a:solidFill>
                <a:latin typeface="Courier New" panose="02070309020205020404" pitchFamily="49" charset="0"/>
              </a:rPr>
              <a:t>class</a:t>
            </a:r>
            <a:r>
              <a:rPr lang="en-US" altLang="zh-CN" sz="2000" b="1" dirty="0">
                <a:solidFill>
                  <a:srgbClr val="000000"/>
                </a:solidFill>
                <a:latin typeface="Courier New" panose="02070309020205020404" pitchFamily="49" charset="0"/>
              </a:rPr>
              <a:t> </a:t>
            </a:r>
            <a:r>
              <a:rPr lang="en-US" altLang="zh-CN" sz="2000" b="1" dirty="0" err="1">
                <a:solidFill>
                  <a:srgbClr val="000000"/>
                </a:solidFill>
                <a:latin typeface="Courier New" panose="02070309020205020404" pitchFamily="49" charset="0"/>
              </a:rPr>
              <a:t>MyActionListner</a:t>
            </a:r>
            <a:r>
              <a:rPr lang="en-US" altLang="zh-CN" sz="2000" b="1" dirty="0">
                <a:solidFill>
                  <a:srgbClr val="000000"/>
                </a:solidFill>
                <a:latin typeface="Courier New" panose="02070309020205020404" pitchFamily="49" charset="0"/>
              </a:rPr>
              <a:t> </a:t>
            </a:r>
            <a:r>
              <a:rPr lang="en-US" altLang="zh-CN" sz="2000" b="1" dirty="0">
                <a:solidFill>
                  <a:srgbClr val="7F0055"/>
                </a:solidFill>
                <a:latin typeface="Courier New" panose="02070309020205020404" pitchFamily="49" charset="0"/>
              </a:rPr>
              <a:t>implements</a:t>
            </a:r>
            <a:r>
              <a:rPr lang="en-US" altLang="zh-CN" sz="2000" b="1" dirty="0">
                <a:solidFill>
                  <a:srgbClr val="000000"/>
                </a:solidFill>
                <a:latin typeface="Courier New" panose="02070309020205020404" pitchFamily="49" charset="0"/>
              </a:rPr>
              <a:t> </a:t>
            </a:r>
            <a:r>
              <a:rPr lang="en-US" altLang="zh-CN" sz="2000" b="1" dirty="0" err="1">
                <a:solidFill>
                  <a:srgbClr val="000000"/>
                </a:solidFill>
                <a:latin typeface="Courier New" panose="02070309020205020404" pitchFamily="49" charset="0"/>
              </a:rPr>
              <a:t>ActionListener</a:t>
            </a:r>
            <a:r>
              <a:rPr lang="en-US" altLang="zh-CN" sz="2000" b="1" dirty="0">
                <a:solidFill>
                  <a:srgbClr val="000000"/>
                </a:solidFill>
                <a:latin typeface="Courier New" panose="02070309020205020404" pitchFamily="49" charset="0"/>
              </a:rPr>
              <a:t> {</a:t>
            </a:r>
          </a:p>
          <a:p>
            <a:endParaRPr lang="zh-CN" altLang="en-US" sz="2000" dirty="0">
              <a:latin typeface="Courier New" panose="02070309020205020404" pitchFamily="49" charset="0"/>
            </a:endParaRPr>
          </a:p>
          <a:p>
            <a:r>
              <a:rPr lang="en-US" altLang="zh-CN" sz="2000" b="1" dirty="0" smtClean="0">
                <a:solidFill>
                  <a:srgbClr val="7F0055"/>
                </a:solidFill>
                <a:latin typeface="Courier New" panose="02070309020205020404" pitchFamily="49" charset="0"/>
              </a:rPr>
              <a:t>    public</a:t>
            </a:r>
            <a:r>
              <a:rPr lang="en-US" altLang="zh-CN" sz="2000" b="1" dirty="0" smtClean="0">
                <a:solidFill>
                  <a:srgbClr val="000000"/>
                </a:solidFill>
                <a:latin typeface="Courier New" panose="02070309020205020404" pitchFamily="49" charset="0"/>
              </a:rPr>
              <a:t> </a:t>
            </a:r>
            <a:r>
              <a:rPr lang="en-US" altLang="zh-CN" sz="2000" b="1" dirty="0">
                <a:solidFill>
                  <a:srgbClr val="7F0055"/>
                </a:solidFill>
                <a:latin typeface="Courier New" panose="02070309020205020404" pitchFamily="49" charset="0"/>
              </a:rPr>
              <a:t>void</a:t>
            </a:r>
            <a:r>
              <a:rPr lang="en-US" altLang="zh-CN" sz="2000" b="1" dirty="0">
                <a:solidFill>
                  <a:srgbClr val="000000"/>
                </a:solidFill>
                <a:latin typeface="Courier New" panose="02070309020205020404" pitchFamily="49" charset="0"/>
              </a:rPr>
              <a:t> </a:t>
            </a:r>
            <a:r>
              <a:rPr lang="en-US" altLang="zh-CN" sz="2000" b="1" dirty="0" err="1">
                <a:solidFill>
                  <a:srgbClr val="000000"/>
                </a:solidFill>
                <a:latin typeface="Courier New" panose="02070309020205020404" pitchFamily="49" charset="0"/>
              </a:rPr>
              <a:t>actionPerformed</a:t>
            </a:r>
            <a:r>
              <a:rPr lang="en-US" altLang="zh-CN" sz="2000" b="1" dirty="0">
                <a:solidFill>
                  <a:srgbClr val="000000"/>
                </a:solidFill>
                <a:latin typeface="Courier New" panose="02070309020205020404" pitchFamily="49" charset="0"/>
              </a:rPr>
              <a:t>(</a:t>
            </a:r>
            <a:r>
              <a:rPr lang="en-US" altLang="zh-CN" sz="2000" b="1" dirty="0" err="1">
                <a:solidFill>
                  <a:srgbClr val="000000"/>
                </a:solidFill>
                <a:latin typeface="Courier New" panose="02070309020205020404" pitchFamily="49" charset="0"/>
              </a:rPr>
              <a:t>ActionEvent</a:t>
            </a:r>
            <a:r>
              <a:rPr lang="en-US" altLang="zh-CN" sz="2000" b="1" dirty="0">
                <a:solidFill>
                  <a:srgbClr val="000000"/>
                </a:solidFill>
                <a:latin typeface="Courier New" panose="02070309020205020404" pitchFamily="49" charset="0"/>
              </a:rPr>
              <a:t> </a:t>
            </a:r>
            <a:r>
              <a:rPr lang="en-US" altLang="zh-CN" sz="2000" b="1" dirty="0">
                <a:solidFill>
                  <a:srgbClr val="6A3E3E"/>
                </a:solidFill>
                <a:latin typeface="Courier New" panose="02070309020205020404" pitchFamily="49" charset="0"/>
              </a:rPr>
              <a:t>e</a:t>
            </a:r>
            <a:r>
              <a:rPr lang="en-US" altLang="zh-CN" sz="2000" b="1" dirty="0">
                <a:solidFill>
                  <a:srgbClr val="000000"/>
                </a:solidFill>
                <a:latin typeface="Courier New" panose="02070309020205020404" pitchFamily="49" charset="0"/>
              </a:rPr>
              <a:t>) </a:t>
            </a:r>
            <a:r>
              <a:rPr lang="en-US" altLang="zh-CN" sz="2000" b="1" dirty="0" smtClean="0">
                <a:solidFill>
                  <a:srgbClr val="000000"/>
                </a:solidFill>
                <a:latin typeface="Courier New" panose="02070309020205020404" pitchFamily="49" charset="0"/>
              </a:rPr>
              <a:t>{</a:t>
            </a:r>
            <a:r>
              <a:rPr lang="en-US" altLang="zh-CN" sz="2000" b="1" dirty="0" smtClean="0">
                <a:solidFill>
                  <a:srgbClr val="C00000"/>
                </a:solidFill>
                <a:latin typeface="Courier New" panose="02070309020205020404" pitchFamily="49" charset="0"/>
              </a:rPr>
              <a:t>//</a:t>
            </a:r>
            <a:r>
              <a:rPr lang="zh-CN" altLang="en-US" sz="2000" b="1" dirty="0" smtClean="0">
                <a:solidFill>
                  <a:srgbClr val="C00000"/>
                </a:solidFill>
                <a:latin typeface="Courier New" panose="02070309020205020404" pitchFamily="49" charset="0"/>
              </a:rPr>
              <a:t>监听器</a:t>
            </a:r>
            <a:endParaRPr lang="en-US" altLang="zh-CN" sz="2000" b="1" dirty="0" smtClean="0">
              <a:solidFill>
                <a:srgbClr val="C00000"/>
              </a:solidFill>
              <a:latin typeface="Courier New" panose="02070309020205020404" pitchFamily="49" charset="0"/>
            </a:endParaRPr>
          </a:p>
          <a:p>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System.out.println</a:t>
            </a:r>
            <a:r>
              <a:rPr lang="en-US" altLang="zh-CN" sz="2000" dirty="0" smtClean="0">
                <a:solidFill>
                  <a:srgbClr val="000000"/>
                </a:solidFill>
                <a:latin typeface="Courier New" panose="02070309020205020404" pitchFamily="49" charset="0"/>
              </a:rPr>
              <a:t>(</a:t>
            </a:r>
            <a:r>
              <a:rPr lang="en-US" altLang="zh-CN" sz="2000" dirty="0">
                <a:solidFill>
                  <a:srgbClr val="000000"/>
                </a:solidFill>
                <a:latin typeface="Courier New" panose="02070309020205020404" pitchFamily="49" charset="0"/>
              </a:rPr>
              <a:t>"</a:t>
            </a:r>
            <a:r>
              <a:rPr lang="zh-CN" altLang="en-US" sz="2000" dirty="0" smtClean="0">
                <a:solidFill>
                  <a:srgbClr val="000000"/>
                </a:solidFill>
                <a:latin typeface="Courier New" panose="02070309020205020404" pitchFamily="49" charset="0"/>
              </a:rPr>
              <a:t>系统</a:t>
            </a:r>
            <a:r>
              <a:rPr lang="zh-CN" altLang="en-US" sz="2000" dirty="0">
                <a:solidFill>
                  <a:srgbClr val="000000"/>
                </a:solidFill>
                <a:latin typeface="Courier New" panose="02070309020205020404" pitchFamily="49" charset="0"/>
              </a:rPr>
              <a:t>即将退出。</a:t>
            </a:r>
            <a:r>
              <a:rPr lang="en-US" altLang="zh-CN" sz="2000" dirty="0">
                <a:solidFill>
                  <a:srgbClr val="000000"/>
                </a:solidFill>
                <a:latin typeface="Courier New" panose="02070309020205020404" pitchFamily="49" charset="0"/>
              </a:rPr>
              <a:t>");</a:t>
            </a:r>
          </a:p>
          <a:p>
            <a:r>
              <a:rPr lang="en-US" altLang="zh-CN" sz="2000" dirty="0" smtClean="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System.</a:t>
            </a:r>
            <a:r>
              <a:rPr lang="en-US" altLang="zh-CN" sz="2000" i="1" dirty="0" err="1" smtClean="0">
                <a:solidFill>
                  <a:srgbClr val="000000"/>
                </a:solidFill>
                <a:latin typeface="Courier New" panose="02070309020205020404" pitchFamily="49" charset="0"/>
              </a:rPr>
              <a:t>exit</a:t>
            </a:r>
            <a:r>
              <a:rPr lang="en-US" altLang="zh-CN" sz="2000" i="1" dirty="0" smtClean="0">
                <a:solidFill>
                  <a:srgbClr val="000000"/>
                </a:solidFill>
                <a:latin typeface="Courier New" panose="02070309020205020404" pitchFamily="49" charset="0"/>
              </a:rPr>
              <a:t>(0);</a:t>
            </a:r>
            <a:endParaRPr lang="en-US" altLang="zh-CN" sz="2000" i="1" dirty="0">
              <a:solidFill>
                <a:srgbClr val="000000"/>
              </a:solidFill>
              <a:latin typeface="Courier New" panose="02070309020205020404" pitchFamily="49" charset="0"/>
            </a:endParaRPr>
          </a:p>
          <a:p>
            <a:r>
              <a:rPr lang="en-US" altLang="zh-CN" sz="2000" dirty="0" smtClean="0">
                <a:solidFill>
                  <a:srgbClr val="000000"/>
                </a:solidFill>
                <a:latin typeface="Courier New" panose="02070309020205020404" pitchFamily="49" charset="0"/>
              </a:rPr>
              <a:t>    }    </a:t>
            </a:r>
            <a:endParaRPr lang="en-US" altLang="zh-CN" sz="2000" dirty="0">
              <a:solidFill>
                <a:srgbClr val="000000"/>
              </a:solidFill>
              <a:latin typeface="Courier New" panose="02070309020205020404" pitchFamily="49" charset="0"/>
            </a:endParaRPr>
          </a:p>
          <a:p>
            <a:r>
              <a:rPr lang="en-US" altLang="zh-CN" sz="2000" dirty="0">
                <a:solidFill>
                  <a:srgbClr val="000000"/>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EAB71BEE-5505-47FD-A78D-13DEADB9325A}"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73</a:t>
            </a:fld>
            <a:endParaRPr lang="en-US" altLang="zh-CN" sz="1000" smtClean="0">
              <a:latin typeface="Arial" panose="020B0604020202020204" pitchFamily="34" charset="0"/>
            </a:endParaRPr>
          </a:p>
        </p:txBody>
      </p:sp>
      <p:sp>
        <p:nvSpPr>
          <p:cNvPr id="2" name="Rectangle 2"/>
          <p:cNvSpPr>
            <a:spLocks noGrp="1" noChangeArrowheads="1"/>
          </p:cNvSpPr>
          <p:nvPr>
            <p:ph type="title"/>
          </p:nvPr>
        </p:nvSpPr>
        <p:spPr/>
        <p:txBody>
          <a:bodyPr/>
          <a:lstStyle/>
          <a:p>
            <a:pPr>
              <a:defRPr/>
            </a:pPr>
            <a:r>
              <a:rPr lang="zh-CN" altLang="en-US" dirty="0">
                <a:solidFill>
                  <a:schemeClr val="tx1"/>
                </a:solidFill>
              </a:rPr>
              <a:t>图形界面</a:t>
            </a:r>
            <a:r>
              <a:rPr lang="zh-CN" altLang="en-US" dirty="0" smtClean="0">
                <a:solidFill>
                  <a:schemeClr val="tx1"/>
                </a:solidFill>
              </a:rPr>
              <a:t>程序</a:t>
            </a:r>
            <a:endParaRPr lang="en-US" altLang="zh-CN" sz="3400" dirty="0">
              <a:solidFill>
                <a:schemeClr val="tx1"/>
              </a:solidFill>
            </a:endParaRPr>
          </a:p>
        </p:txBody>
      </p:sp>
      <p:sp>
        <p:nvSpPr>
          <p:cNvPr id="3" name="矩形 2"/>
          <p:cNvSpPr/>
          <p:nvPr/>
        </p:nvSpPr>
        <p:spPr>
          <a:xfrm>
            <a:off x="0" y="1196752"/>
            <a:ext cx="9144000" cy="5632311"/>
          </a:xfrm>
          <a:prstGeom prst="rect">
            <a:avLst/>
          </a:prstGeom>
          <a:solidFill>
            <a:schemeClr val="bg2"/>
          </a:solidFill>
        </p:spPr>
        <p:txBody>
          <a:bodyPr wrap="square">
            <a:spAutoFit/>
          </a:bodyPr>
          <a:lstStyle/>
          <a:p>
            <a:pPr>
              <a:defRPr/>
            </a:pPr>
            <a:r>
              <a:rPr lang="en-US" altLang="zh-CN" sz="2000" b="1" dirty="0">
                <a:solidFill>
                  <a:srgbClr val="7F0055"/>
                </a:solidFill>
                <a:latin typeface="Courier New" panose="02070309020205020404" pitchFamily="49" charset="0"/>
              </a:rPr>
              <a:t>public</a:t>
            </a:r>
            <a:r>
              <a:rPr lang="en-US" altLang="zh-CN" sz="2000" b="1" dirty="0">
                <a:solidFill>
                  <a:srgbClr val="000000"/>
                </a:solidFill>
                <a:latin typeface="Courier New" panose="02070309020205020404" pitchFamily="49" charset="0"/>
              </a:rPr>
              <a:t> </a:t>
            </a:r>
            <a:r>
              <a:rPr lang="en-US" altLang="zh-CN" sz="2000" b="1" dirty="0">
                <a:solidFill>
                  <a:srgbClr val="7F0055"/>
                </a:solidFill>
                <a:latin typeface="Courier New" panose="02070309020205020404" pitchFamily="49" charset="0"/>
              </a:rPr>
              <a:t>class</a:t>
            </a:r>
            <a:r>
              <a:rPr lang="en-US" altLang="zh-CN" sz="2000" b="1" dirty="0">
                <a:solidFill>
                  <a:srgbClr val="000000"/>
                </a:solidFill>
                <a:latin typeface="Courier New" panose="02070309020205020404" pitchFamily="49" charset="0"/>
              </a:rPr>
              <a:t> </a:t>
            </a:r>
            <a:r>
              <a:rPr lang="en-US" altLang="zh-CN" sz="2000" b="1" u="sng" dirty="0" err="1">
                <a:solidFill>
                  <a:srgbClr val="000000"/>
                </a:solidFill>
                <a:latin typeface="Courier New" panose="02070309020205020404" pitchFamily="49" charset="0"/>
              </a:rPr>
              <a:t>EventTest</a:t>
            </a:r>
            <a:r>
              <a:rPr lang="en-US" altLang="zh-CN" sz="2000" b="1" u="sng" dirty="0">
                <a:solidFill>
                  <a:srgbClr val="000000"/>
                </a:solidFill>
                <a:latin typeface="Courier New" panose="02070309020205020404" pitchFamily="49" charset="0"/>
              </a:rPr>
              <a:t> </a:t>
            </a:r>
            <a:r>
              <a:rPr lang="en-US" altLang="zh-CN" sz="2000" b="1" u="sng" dirty="0">
                <a:solidFill>
                  <a:srgbClr val="7F0055"/>
                </a:solidFill>
                <a:latin typeface="Courier New" panose="02070309020205020404" pitchFamily="49" charset="0"/>
              </a:rPr>
              <a:t>extends</a:t>
            </a:r>
            <a:r>
              <a:rPr lang="en-US" altLang="zh-CN" sz="2000" b="1" u="sng" dirty="0">
                <a:solidFill>
                  <a:srgbClr val="000000"/>
                </a:solidFill>
                <a:latin typeface="Courier New" panose="02070309020205020404" pitchFamily="49" charset="0"/>
              </a:rPr>
              <a:t> </a:t>
            </a:r>
            <a:r>
              <a:rPr lang="en-US" altLang="zh-CN" sz="2000" b="1" u="sng" dirty="0" err="1">
                <a:solidFill>
                  <a:srgbClr val="000000"/>
                </a:solidFill>
                <a:latin typeface="Courier New" panose="02070309020205020404" pitchFamily="49" charset="0"/>
              </a:rPr>
              <a:t>JFrame</a:t>
            </a:r>
            <a:r>
              <a:rPr lang="en-US" altLang="zh-CN" sz="2000" b="1" u="sng" dirty="0">
                <a:solidFill>
                  <a:srgbClr val="000000"/>
                </a:solidFill>
                <a:latin typeface="Courier New" panose="02070309020205020404" pitchFamily="49" charset="0"/>
              </a:rPr>
              <a:t>{</a:t>
            </a:r>
          </a:p>
          <a:p>
            <a:pPr>
              <a:defRPr/>
            </a:pPr>
            <a:r>
              <a:rPr lang="en-US" altLang="zh-CN" sz="2000" dirty="0" smtClean="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EventTest</a:t>
            </a:r>
            <a:r>
              <a:rPr lang="en-US" altLang="zh-CN" sz="2000" dirty="0">
                <a:solidFill>
                  <a:srgbClr val="000000"/>
                </a:solidFill>
                <a:latin typeface="Courier New" panose="02070309020205020404" pitchFamily="49" charset="0"/>
              </a:rPr>
              <a:t>(){</a:t>
            </a:r>
          </a:p>
          <a:p>
            <a:pPr>
              <a:defRPr/>
            </a:pPr>
            <a:r>
              <a:rPr lang="en-US" altLang="zh-CN" sz="2000" b="1" dirty="0" smtClean="0">
                <a:solidFill>
                  <a:srgbClr val="7F0055"/>
                </a:solidFill>
                <a:latin typeface="Courier New" panose="02070309020205020404" pitchFamily="49" charset="0"/>
              </a:rPr>
              <a:t>        super</a:t>
            </a:r>
            <a:r>
              <a:rPr lang="en-US" altLang="zh-CN" sz="2000" b="1" dirty="0">
                <a:solidFill>
                  <a:srgbClr val="000000"/>
                </a:solidFill>
                <a:latin typeface="Courier New" panose="02070309020205020404" pitchFamily="49" charset="0"/>
              </a:rPr>
              <a:t>();</a:t>
            </a:r>
          </a:p>
          <a:p>
            <a:pPr>
              <a:defRPr/>
            </a:pPr>
            <a:r>
              <a:rPr lang="en-US" altLang="zh-CN" sz="2000" dirty="0" smtClean="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setTitle</a:t>
            </a:r>
            <a:r>
              <a:rPr lang="en-US" altLang="zh-CN" sz="2000" dirty="0">
                <a:solidFill>
                  <a:srgbClr val="000000"/>
                </a:solidFill>
                <a:latin typeface="Courier New" panose="02070309020205020404" pitchFamily="49" charset="0"/>
              </a:rPr>
              <a:t>(</a:t>
            </a:r>
            <a:r>
              <a:rPr lang="en-US" altLang="zh-CN" sz="2000" dirty="0">
                <a:solidFill>
                  <a:srgbClr val="2A00FF"/>
                </a:solidFill>
                <a:latin typeface="Courier New" panose="02070309020205020404" pitchFamily="49" charset="0"/>
              </a:rPr>
              <a:t>"</a:t>
            </a:r>
            <a:r>
              <a:rPr lang="zh-CN" altLang="en-US" sz="2000" dirty="0">
                <a:solidFill>
                  <a:srgbClr val="2A00FF"/>
                </a:solidFill>
                <a:latin typeface="Courier New" panose="02070309020205020404" pitchFamily="49" charset="0"/>
              </a:rPr>
              <a:t>事件处理示例</a:t>
            </a:r>
            <a:r>
              <a:rPr lang="en-US" altLang="zh-CN" sz="2000" dirty="0">
                <a:solidFill>
                  <a:srgbClr val="2A00FF"/>
                </a:solidFill>
                <a:latin typeface="Courier New" panose="02070309020205020404" pitchFamily="49" charset="0"/>
              </a:rPr>
              <a:t>"</a:t>
            </a:r>
            <a:r>
              <a:rPr lang="en-US" altLang="zh-CN" sz="2000" dirty="0">
                <a:solidFill>
                  <a:srgbClr val="000000"/>
                </a:solidFill>
                <a:latin typeface="Courier New" panose="02070309020205020404" pitchFamily="49" charset="0"/>
              </a:rPr>
              <a:t>);</a:t>
            </a:r>
          </a:p>
          <a:p>
            <a:pPr>
              <a:defRPr/>
            </a:pPr>
            <a:r>
              <a:rPr lang="en-US" altLang="zh-CN" sz="2000" dirty="0" smtClean="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setSize</a:t>
            </a:r>
            <a:r>
              <a:rPr lang="en-US" altLang="zh-CN" sz="2000" dirty="0" smtClean="0">
                <a:solidFill>
                  <a:srgbClr val="000000"/>
                </a:solidFill>
                <a:latin typeface="Courier New" panose="02070309020205020404" pitchFamily="49" charset="0"/>
              </a:rPr>
              <a:t>(500,500</a:t>
            </a:r>
            <a:r>
              <a:rPr lang="en-US" altLang="zh-CN" sz="2000" dirty="0">
                <a:solidFill>
                  <a:srgbClr val="000000"/>
                </a:solidFill>
                <a:latin typeface="Courier New" panose="02070309020205020404" pitchFamily="49" charset="0"/>
              </a:rPr>
              <a:t>);  </a:t>
            </a:r>
          </a:p>
          <a:p>
            <a:pPr>
              <a:defRPr/>
            </a:pPr>
            <a:r>
              <a:rPr lang="en-US" altLang="zh-CN" sz="2000" dirty="0" smtClean="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JButton</a:t>
            </a:r>
            <a:r>
              <a:rPr lang="en-US" altLang="zh-CN" sz="2000" dirty="0" smtClean="0">
                <a:solidFill>
                  <a:srgbClr val="000000"/>
                </a:solidFill>
                <a:latin typeface="Courier New" panose="02070309020205020404" pitchFamily="49" charset="0"/>
              </a:rPr>
              <a:t> </a:t>
            </a:r>
            <a:r>
              <a:rPr lang="en-US" altLang="zh-CN" sz="2000" dirty="0" err="1">
                <a:solidFill>
                  <a:srgbClr val="6A3E3E"/>
                </a:solidFill>
                <a:latin typeface="Courier New" panose="02070309020205020404" pitchFamily="49" charset="0"/>
              </a:rPr>
              <a:t>btn</a:t>
            </a:r>
            <a:r>
              <a:rPr lang="en-US" altLang="zh-CN" sz="2000" dirty="0">
                <a:solidFill>
                  <a:srgbClr val="000000"/>
                </a:solidFill>
                <a:latin typeface="Courier New" panose="02070309020205020404" pitchFamily="49" charset="0"/>
              </a:rPr>
              <a:t> = </a:t>
            </a:r>
            <a:r>
              <a:rPr lang="en-US" altLang="zh-CN" sz="2000" b="1" dirty="0">
                <a:solidFill>
                  <a:srgbClr val="7F0055"/>
                </a:solidFill>
                <a:latin typeface="Courier New" panose="02070309020205020404" pitchFamily="49" charset="0"/>
              </a:rPr>
              <a:t>new</a:t>
            </a:r>
            <a:r>
              <a:rPr lang="en-US" altLang="zh-CN" sz="2000" b="1" dirty="0">
                <a:solidFill>
                  <a:srgbClr val="000000"/>
                </a:solidFill>
                <a:latin typeface="Courier New" panose="02070309020205020404" pitchFamily="49" charset="0"/>
              </a:rPr>
              <a:t> </a:t>
            </a:r>
            <a:r>
              <a:rPr lang="en-US" altLang="zh-CN" sz="2000" b="1" dirty="0" err="1">
                <a:solidFill>
                  <a:srgbClr val="000000"/>
                </a:solidFill>
                <a:latin typeface="Courier New" panose="02070309020205020404" pitchFamily="49" charset="0"/>
              </a:rPr>
              <a:t>JButton</a:t>
            </a:r>
            <a:r>
              <a:rPr lang="en-US" altLang="zh-CN" sz="2000" b="1" dirty="0">
                <a:solidFill>
                  <a:srgbClr val="000000"/>
                </a:solidFill>
                <a:latin typeface="Courier New" panose="02070309020205020404" pitchFamily="49" charset="0"/>
              </a:rPr>
              <a:t>(</a:t>
            </a:r>
            <a:r>
              <a:rPr lang="en-US" altLang="zh-CN" sz="2000" b="1" dirty="0">
                <a:solidFill>
                  <a:srgbClr val="2A00FF"/>
                </a:solidFill>
                <a:latin typeface="Courier New" panose="02070309020205020404" pitchFamily="49" charset="0"/>
              </a:rPr>
              <a:t>"</a:t>
            </a:r>
            <a:r>
              <a:rPr lang="zh-CN" altLang="en-US" sz="2000" b="1" dirty="0">
                <a:solidFill>
                  <a:srgbClr val="2A00FF"/>
                </a:solidFill>
                <a:latin typeface="Courier New" panose="02070309020205020404" pitchFamily="49" charset="0"/>
              </a:rPr>
              <a:t>点我</a:t>
            </a:r>
            <a:r>
              <a:rPr lang="en-US" altLang="zh-CN" sz="2000" b="1" dirty="0">
                <a:solidFill>
                  <a:srgbClr val="2A00FF"/>
                </a:solidFill>
                <a:latin typeface="Courier New" panose="02070309020205020404" pitchFamily="49" charset="0"/>
              </a:rPr>
              <a:t>"</a:t>
            </a:r>
            <a:r>
              <a:rPr lang="en-US" altLang="zh-CN" sz="2000" b="1" dirty="0">
                <a:solidFill>
                  <a:srgbClr val="000000"/>
                </a:solidFill>
                <a:latin typeface="Courier New" panose="02070309020205020404" pitchFamily="49" charset="0"/>
              </a:rPr>
              <a:t>);</a:t>
            </a:r>
          </a:p>
          <a:p>
            <a:pPr>
              <a:defRPr/>
            </a:pPr>
            <a:r>
              <a:rPr lang="en-US" altLang="zh-CN" sz="2000" dirty="0" smtClean="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MyActionListner</a:t>
            </a:r>
            <a:r>
              <a:rPr lang="en-US" altLang="zh-CN" sz="2000" dirty="0" smtClean="0">
                <a:solidFill>
                  <a:srgbClr val="000000"/>
                </a:solidFill>
                <a:latin typeface="Courier New" panose="02070309020205020404" pitchFamily="49" charset="0"/>
              </a:rPr>
              <a:t> </a:t>
            </a:r>
            <a:r>
              <a:rPr lang="en-US" altLang="zh-CN" sz="2000" dirty="0" err="1">
                <a:solidFill>
                  <a:srgbClr val="6A3E3E"/>
                </a:solidFill>
                <a:highlight>
                  <a:srgbClr val="F0D8A8"/>
                </a:highlight>
                <a:latin typeface="Courier New" panose="02070309020205020404" pitchFamily="49" charset="0"/>
              </a:rPr>
              <a:t>listner</a:t>
            </a:r>
            <a:r>
              <a:rPr lang="en-US" altLang="zh-CN" sz="2000" dirty="0">
                <a:solidFill>
                  <a:srgbClr val="000000"/>
                </a:solidFill>
                <a:highlight>
                  <a:srgbClr val="F0D8A8"/>
                </a:highlight>
                <a:latin typeface="Courier New" panose="02070309020205020404" pitchFamily="49" charset="0"/>
              </a:rPr>
              <a:t> </a:t>
            </a:r>
          </a:p>
          <a:p>
            <a:pPr>
              <a:defRPr/>
            </a:pPr>
            <a:r>
              <a:rPr lang="en-US" altLang="zh-CN" sz="2000" dirty="0">
                <a:solidFill>
                  <a:srgbClr val="000000"/>
                </a:solidFill>
                <a:highlight>
                  <a:srgbClr val="F0D8A8"/>
                </a:highlight>
                <a:latin typeface="Courier New" panose="02070309020205020404" pitchFamily="49" charset="0"/>
              </a:rPr>
              <a:t>	</a:t>
            </a:r>
            <a:r>
              <a:rPr lang="en-US" altLang="zh-CN" sz="2000" dirty="0" smtClean="0">
                <a:solidFill>
                  <a:srgbClr val="000000"/>
                </a:solidFill>
                <a:highlight>
                  <a:srgbClr val="F0D8A8"/>
                </a:highlight>
                <a:latin typeface="Courier New" panose="02070309020205020404" pitchFamily="49" charset="0"/>
              </a:rPr>
              <a:t>   </a:t>
            </a:r>
            <a:r>
              <a:rPr lang="en-US" altLang="zh-CN" sz="2000" dirty="0">
                <a:solidFill>
                  <a:srgbClr val="000000"/>
                </a:solidFill>
                <a:highlight>
                  <a:srgbClr val="F0D8A8"/>
                </a:highlight>
                <a:latin typeface="Courier New" panose="02070309020205020404" pitchFamily="49" charset="0"/>
              </a:rPr>
              <a:t>	</a:t>
            </a:r>
            <a:r>
              <a:rPr lang="en-US" altLang="zh-CN" sz="2000" dirty="0" smtClean="0">
                <a:solidFill>
                  <a:srgbClr val="000000"/>
                </a:solidFill>
                <a:highlight>
                  <a:srgbClr val="F0D8A8"/>
                </a:highlight>
                <a:latin typeface="Courier New" panose="02070309020205020404" pitchFamily="49" charset="0"/>
              </a:rPr>
              <a:t>    = </a:t>
            </a:r>
            <a:r>
              <a:rPr lang="en-US" altLang="zh-CN" sz="2000" b="1" dirty="0">
                <a:solidFill>
                  <a:srgbClr val="7F0055"/>
                </a:solidFill>
                <a:highlight>
                  <a:srgbClr val="F0D8A8"/>
                </a:highlight>
                <a:latin typeface="Courier New" panose="02070309020205020404" pitchFamily="49" charset="0"/>
              </a:rPr>
              <a:t>new</a:t>
            </a:r>
            <a:r>
              <a:rPr lang="en-US" altLang="zh-CN" sz="2000" b="1" dirty="0">
                <a:solidFill>
                  <a:srgbClr val="000000"/>
                </a:solidFill>
                <a:highlight>
                  <a:srgbClr val="F0D8A8"/>
                </a:highlight>
                <a:latin typeface="Courier New" panose="02070309020205020404" pitchFamily="49" charset="0"/>
              </a:rPr>
              <a:t> </a:t>
            </a:r>
            <a:r>
              <a:rPr lang="en-US" altLang="zh-CN" sz="2000" b="1" dirty="0" err="1">
                <a:solidFill>
                  <a:srgbClr val="000000"/>
                </a:solidFill>
                <a:highlight>
                  <a:srgbClr val="F0D8A8"/>
                </a:highlight>
                <a:latin typeface="Courier New" panose="02070309020205020404" pitchFamily="49" charset="0"/>
              </a:rPr>
              <a:t>MyActionListner</a:t>
            </a:r>
            <a:r>
              <a:rPr lang="en-US" altLang="zh-CN" sz="2000" b="1" dirty="0">
                <a:solidFill>
                  <a:srgbClr val="000000"/>
                </a:solidFill>
                <a:highlight>
                  <a:srgbClr val="F0D8A8"/>
                </a:highlight>
                <a:latin typeface="Courier New" panose="02070309020205020404" pitchFamily="49" charset="0"/>
              </a:rPr>
              <a:t>();//</a:t>
            </a:r>
            <a:r>
              <a:rPr lang="zh-CN" altLang="en-US" sz="2000" b="1" dirty="0">
                <a:solidFill>
                  <a:srgbClr val="000000"/>
                </a:solidFill>
                <a:highlight>
                  <a:srgbClr val="F0D8A8"/>
                </a:highlight>
                <a:latin typeface="Courier New" panose="02070309020205020404" pitchFamily="49" charset="0"/>
              </a:rPr>
              <a:t>构建监听器对象</a:t>
            </a:r>
            <a:endParaRPr lang="en-US" altLang="zh-CN" sz="2000" b="1" dirty="0">
              <a:solidFill>
                <a:srgbClr val="000000"/>
              </a:solidFill>
              <a:highlight>
                <a:srgbClr val="F0D8A8"/>
              </a:highlight>
              <a:latin typeface="Courier New" panose="02070309020205020404" pitchFamily="49" charset="0"/>
            </a:endParaRPr>
          </a:p>
          <a:p>
            <a:pPr>
              <a:defRPr/>
            </a:pPr>
            <a:r>
              <a:rPr lang="en-US" altLang="zh-CN" sz="2000" dirty="0" smtClean="0">
                <a:solidFill>
                  <a:srgbClr val="6A3E3E"/>
                </a:solidFill>
                <a:latin typeface="Courier New" panose="02070309020205020404" pitchFamily="49" charset="0"/>
              </a:rPr>
              <a:t>        </a:t>
            </a:r>
            <a:r>
              <a:rPr lang="en-US" altLang="zh-CN" sz="2000" dirty="0" err="1" smtClean="0">
                <a:solidFill>
                  <a:srgbClr val="6A3E3E"/>
                </a:solidFill>
                <a:latin typeface="Courier New" panose="02070309020205020404" pitchFamily="49" charset="0"/>
              </a:rPr>
              <a:t>btn</a:t>
            </a:r>
            <a:r>
              <a:rPr lang="en-US" altLang="zh-CN" sz="2000" dirty="0" err="1" smtClean="0">
                <a:solidFill>
                  <a:srgbClr val="000000"/>
                </a:solidFill>
                <a:latin typeface="Courier New" panose="02070309020205020404" pitchFamily="49" charset="0"/>
              </a:rPr>
              <a:t>.addActionListener</a:t>
            </a:r>
            <a:r>
              <a:rPr lang="en-US" altLang="zh-CN" sz="2000" dirty="0" smtClean="0">
                <a:solidFill>
                  <a:srgbClr val="000000"/>
                </a:solidFill>
                <a:latin typeface="Courier New" panose="02070309020205020404" pitchFamily="49" charset="0"/>
              </a:rPr>
              <a:t>(</a:t>
            </a:r>
            <a:r>
              <a:rPr lang="en-US" altLang="zh-CN" sz="2000" dirty="0" err="1" smtClean="0">
                <a:solidFill>
                  <a:srgbClr val="6A3E3E"/>
                </a:solidFill>
                <a:highlight>
                  <a:srgbClr val="D4D4D4"/>
                </a:highlight>
                <a:latin typeface="Courier New" panose="02070309020205020404" pitchFamily="49" charset="0"/>
              </a:rPr>
              <a:t>listner</a:t>
            </a:r>
            <a:r>
              <a:rPr lang="en-US" altLang="zh-CN" sz="2000" dirty="0">
                <a:solidFill>
                  <a:srgbClr val="000000"/>
                </a:solidFill>
                <a:highlight>
                  <a:srgbClr val="D4D4D4"/>
                </a:highlight>
                <a:latin typeface="Courier New" panose="02070309020205020404" pitchFamily="49" charset="0"/>
              </a:rPr>
              <a:t>);//</a:t>
            </a:r>
            <a:r>
              <a:rPr lang="zh-CN" altLang="en-US" sz="2000" dirty="0">
                <a:solidFill>
                  <a:srgbClr val="000000"/>
                </a:solidFill>
                <a:highlight>
                  <a:srgbClr val="D4D4D4"/>
                </a:highlight>
                <a:latin typeface="Courier New" panose="02070309020205020404" pitchFamily="49" charset="0"/>
              </a:rPr>
              <a:t>绑定鉴定器</a:t>
            </a:r>
            <a:endParaRPr lang="en-US" altLang="zh-CN" sz="2000" dirty="0">
              <a:solidFill>
                <a:srgbClr val="000000"/>
              </a:solidFill>
              <a:highlight>
                <a:srgbClr val="D4D4D4"/>
              </a:highlight>
              <a:latin typeface="Courier New" panose="02070309020205020404" pitchFamily="49" charset="0"/>
            </a:endParaRPr>
          </a:p>
          <a:p>
            <a:pPr>
              <a:defRPr/>
            </a:pPr>
            <a:r>
              <a:rPr lang="en-US" altLang="zh-CN" sz="2000" dirty="0" smtClean="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getContentPane</a:t>
            </a:r>
            <a:r>
              <a:rPr lang="en-US" altLang="zh-CN" sz="2000" dirty="0">
                <a:solidFill>
                  <a:srgbClr val="000000"/>
                </a:solidFill>
                <a:latin typeface="Courier New" panose="02070309020205020404" pitchFamily="49" charset="0"/>
              </a:rPr>
              <a:t>().add(</a:t>
            </a:r>
            <a:r>
              <a:rPr lang="en-US" altLang="zh-CN" sz="2000" dirty="0" err="1">
                <a:solidFill>
                  <a:srgbClr val="6A3E3E"/>
                </a:solidFill>
                <a:latin typeface="Courier New" panose="02070309020205020404" pitchFamily="49" charset="0"/>
              </a:rPr>
              <a:t>btn</a:t>
            </a:r>
            <a:r>
              <a:rPr lang="en-US" altLang="zh-CN" sz="2000" dirty="0">
                <a:solidFill>
                  <a:srgbClr val="000000"/>
                </a:solidFill>
                <a:latin typeface="Courier New" panose="02070309020205020404" pitchFamily="49" charset="0"/>
              </a:rPr>
              <a:t>);</a:t>
            </a:r>
          </a:p>
          <a:p>
            <a:pPr>
              <a:defRPr/>
            </a:pPr>
            <a:r>
              <a:rPr lang="en-US" altLang="zh-CN" sz="2000" dirty="0">
                <a:solidFill>
                  <a:srgbClr val="000000"/>
                </a:solidFill>
                <a:latin typeface="Courier New" panose="02070309020205020404" pitchFamily="49" charset="0"/>
              </a:rPr>
              <a:t>}</a:t>
            </a:r>
          </a:p>
          <a:p>
            <a:pPr>
              <a:defRPr/>
            </a:pPr>
            <a:endParaRPr lang="zh-CN" altLang="en-US" sz="2000" dirty="0">
              <a:latin typeface="Courier New" panose="02070309020205020404" pitchFamily="49" charset="0"/>
            </a:endParaRPr>
          </a:p>
          <a:p>
            <a:pPr>
              <a:defRPr/>
            </a:pPr>
            <a:r>
              <a:rPr lang="en-US" altLang="zh-CN" sz="2000" b="1" dirty="0" smtClean="0">
                <a:solidFill>
                  <a:srgbClr val="7F0055"/>
                </a:solidFill>
                <a:latin typeface="Courier New" panose="02070309020205020404" pitchFamily="49" charset="0"/>
              </a:rPr>
              <a:t>    public</a:t>
            </a:r>
            <a:r>
              <a:rPr lang="en-US" altLang="zh-CN" sz="2000" b="1" dirty="0" smtClean="0">
                <a:solidFill>
                  <a:srgbClr val="000000"/>
                </a:solidFill>
                <a:latin typeface="Courier New" panose="02070309020205020404" pitchFamily="49" charset="0"/>
              </a:rPr>
              <a:t> </a:t>
            </a:r>
            <a:r>
              <a:rPr lang="en-US" altLang="zh-CN" sz="2000" b="1" dirty="0">
                <a:solidFill>
                  <a:srgbClr val="7F0055"/>
                </a:solidFill>
                <a:latin typeface="Courier New" panose="02070309020205020404" pitchFamily="49" charset="0"/>
              </a:rPr>
              <a:t>static</a:t>
            </a:r>
            <a:r>
              <a:rPr lang="en-US" altLang="zh-CN" sz="2000" b="1" dirty="0">
                <a:solidFill>
                  <a:srgbClr val="000000"/>
                </a:solidFill>
                <a:latin typeface="Courier New" panose="02070309020205020404" pitchFamily="49" charset="0"/>
              </a:rPr>
              <a:t> </a:t>
            </a:r>
            <a:r>
              <a:rPr lang="en-US" altLang="zh-CN" sz="2000" b="1" dirty="0">
                <a:solidFill>
                  <a:srgbClr val="7F0055"/>
                </a:solidFill>
                <a:latin typeface="Courier New" panose="02070309020205020404" pitchFamily="49" charset="0"/>
              </a:rPr>
              <a:t>void</a:t>
            </a:r>
            <a:r>
              <a:rPr lang="en-US" altLang="zh-CN" sz="2000" b="1" dirty="0">
                <a:solidFill>
                  <a:srgbClr val="000000"/>
                </a:solidFill>
                <a:latin typeface="Courier New" panose="02070309020205020404" pitchFamily="49" charset="0"/>
              </a:rPr>
              <a:t> main(String [] </a:t>
            </a:r>
            <a:r>
              <a:rPr lang="en-US" altLang="zh-CN" sz="2000" b="1" dirty="0" err="1">
                <a:solidFill>
                  <a:srgbClr val="6A3E3E"/>
                </a:solidFill>
                <a:latin typeface="Courier New" panose="02070309020205020404" pitchFamily="49" charset="0"/>
              </a:rPr>
              <a:t>args</a:t>
            </a:r>
            <a:r>
              <a:rPr lang="en-US" altLang="zh-CN" sz="2000" b="1" dirty="0" smtClean="0">
                <a:solidFill>
                  <a:srgbClr val="000000"/>
                </a:solidFill>
                <a:latin typeface="Courier New" panose="02070309020205020404" pitchFamily="49" charset="0"/>
              </a:rPr>
              <a:t>)</a:t>
            </a:r>
            <a:r>
              <a:rPr lang="en-US" altLang="zh-CN" sz="2000" dirty="0" smtClean="0">
                <a:solidFill>
                  <a:srgbClr val="000000"/>
                </a:solidFill>
                <a:latin typeface="Courier New" panose="02070309020205020404" pitchFamily="49" charset="0"/>
              </a:rPr>
              <a:t>{</a:t>
            </a:r>
            <a:endParaRPr lang="en-US" altLang="zh-CN" sz="2000" dirty="0">
              <a:solidFill>
                <a:srgbClr val="000000"/>
              </a:solidFill>
              <a:latin typeface="Courier New" panose="02070309020205020404" pitchFamily="49" charset="0"/>
            </a:endParaRPr>
          </a:p>
          <a:p>
            <a:pPr>
              <a:defRPr/>
            </a:pPr>
            <a:r>
              <a:rPr lang="en-US" altLang="zh-CN" sz="2000" dirty="0" smtClean="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EventTest</a:t>
            </a:r>
            <a:r>
              <a:rPr lang="en-US" altLang="zh-CN" sz="2000" dirty="0" smtClean="0">
                <a:solidFill>
                  <a:srgbClr val="000000"/>
                </a:solidFill>
                <a:latin typeface="Courier New" panose="02070309020205020404" pitchFamily="49" charset="0"/>
              </a:rPr>
              <a:t> </a:t>
            </a:r>
            <a:r>
              <a:rPr lang="en-US" altLang="zh-CN" sz="2000" dirty="0" err="1">
                <a:solidFill>
                  <a:srgbClr val="6A3E3E"/>
                </a:solidFill>
                <a:latin typeface="Courier New" panose="02070309020205020404" pitchFamily="49" charset="0"/>
              </a:rPr>
              <a:t>fr</a:t>
            </a:r>
            <a:r>
              <a:rPr lang="en-US" altLang="zh-CN" sz="2000" dirty="0">
                <a:solidFill>
                  <a:srgbClr val="000000"/>
                </a:solidFill>
                <a:latin typeface="Courier New" panose="02070309020205020404" pitchFamily="49" charset="0"/>
              </a:rPr>
              <a:t>=</a:t>
            </a:r>
            <a:r>
              <a:rPr lang="en-US" altLang="zh-CN" sz="2000" b="1" dirty="0">
                <a:solidFill>
                  <a:srgbClr val="7F0055"/>
                </a:solidFill>
                <a:latin typeface="Courier New" panose="02070309020205020404" pitchFamily="49" charset="0"/>
              </a:rPr>
              <a:t>new</a:t>
            </a:r>
            <a:r>
              <a:rPr lang="en-US" altLang="zh-CN" sz="2000" b="1" dirty="0">
                <a:solidFill>
                  <a:srgbClr val="000000"/>
                </a:solidFill>
                <a:latin typeface="Courier New" panose="02070309020205020404" pitchFamily="49" charset="0"/>
              </a:rPr>
              <a:t> </a:t>
            </a:r>
            <a:r>
              <a:rPr lang="en-US" altLang="zh-CN" sz="2000" b="1" dirty="0" err="1">
                <a:solidFill>
                  <a:srgbClr val="000000"/>
                </a:solidFill>
                <a:latin typeface="Courier New" panose="02070309020205020404" pitchFamily="49" charset="0"/>
              </a:rPr>
              <a:t>EventTest</a:t>
            </a:r>
            <a:r>
              <a:rPr lang="en-US" altLang="zh-CN" sz="2000" b="1" dirty="0">
                <a:solidFill>
                  <a:srgbClr val="000000"/>
                </a:solidFill>
                <a:latin typeface="Courier New" panose="02070309020205020404" pitchFamily="49" charset="0"/>
              </a:rPr>
              <a:t>();</a:t>
            </a:r>
          </a:p>
          <a:p>
            <a:pPr>
              <a:defRPr/>
            </a:pPr>
            <a:r>
              <a:rPr lang="en-US" altLang="zh-CN" sz="2000" dirty="0" smtClean="0">
                <a:solidFill>
                  <a:srgbClr val="6A3E3E"/>
                </a:solidFill>
                <a:latin typeface="Courier New" panose="02070309020205020404" pitchFamily="49" charset="0"/>
              </a:rPr>
              <a:t>        </a:t>
            </a:r>
            <a:r>
              <a:rPr lang="en-US" altLang="zh-CN" sz="2000" dirty="0" err="1" smtClean="0">
                <a:solidFill>
                  <a:srgbClr val="6A3E3E"/>
                </a:solidFill>
                <a:latin typeface="Courier New" panose="02070309020205020404" pitchFamily="49" charset="0"/>
              </a:rPr>
              <a:t>fr</a:t>
            </a:r>
            <a:r>
              <a:rPr lang="en-US" altLang="zh-CN" sz="2000" dirty="0" err="1" smtClean="0">
                <a:solidFill>
                  <a:srgbClr val="000000"/>
                </a:solidFill>
                <a:latin typeface="Courier New" panose="02070309020205020404" pitchFamily="49" charset="0"/>
              </a:rPr>
              <a:t>.setDefaultCloseOperation</a:t>
            </a:r>
            <a:r>
              <a:rPr lang="en-US" altLang="zh-CN" sz="2000" dirty="0" smtClean="0">
                <a:solidFill>
                  <a:srgbClr val="000000"/>
                </a:solidFill>
                <a:latin typeface="Courier New" panose="02070309020205020404" pitchFamily="49" charset="0"/>
              </a:rPr>
              <a:t>(</a:t>
            </a:r>
            <a:r>
              <a:rPr lang="en-US" altLang="zh-CN" sz="2000" dirty="0" err="1" smtClean="0">
                <a:solidFill>
                  <a:srgbClr val="000000"/>
                </a:solidFill>
                <a:latin typeface="Courier New" panose="02070309020205020404" pitchFamily="49" charset="0"/>
              </a:rPr>
              <a:t>JFrame.</a:t>
            </a:r>
            <a:r>
              <a:rPr lang="en-US" altLang="zh-CN" sz="2000" b="1" i="1" dirty="0" err="1" smtClean="0">
                <a:solidFill>
                  <a:srgbClr val="0000C0"/>
                </a:solidFill>
                <a:latin typeface="Courier New" panose="02070309020205020404" pitchFamily="49" charset="0"/>
              </a:rPr>
              <a:t>EXIT_ON_CLOSE</a:t>
            </a:r>
            <a:r>
              <a:rPr lang="en-US" altLang="zh-CN" sz="2000" b="1" i="1" dirty="0">
                <a:solidFill>
                  <a:srgbClr val="000000"/>
                </a:solidFill>
                <a:latin typeface="Courier New" panose="02070309020205020404" pitchFamily="49" charset="0"/>
              </a:rPr>
              <a:t>);</a:t>
            </a:r>
          </a:p>
          <a:p>
            <a:pPr>
              <a:defRPr/>
            </a:pPr>
            <a:r>
              <a:rPr lang="en-US" altLang="zh-CN" sz="2000" dirty="0" smtClean="0">
                <a:solidFill>
                  <a:srgbClr val="6A3E3E"/>
                </a:solidFill>
                <a:latin typeface="Courier New" panose="02070309020205020404" pitchFamily="49" charset="0"/>
              </a:rPr>
              <a:t>        </a:t>
            </a:r>
            <a:r>
              <a:rPr lang="en-US" altLang="zh-CN" sz="2000" dirty="0" err="1" smtClean="0">
                <a:solidFill>
                  <a:srgbClr val="6A3E3E"/>
                </a:solidFill>
                <a:latin typeface="Courier New" panose="02070309020205020404" pitchFamily="49" charset="0"/>
              </a:rPr>
              <a:t>fr</a:t>
            </a:r>
            <a:r>
              <a:rPr lang="en-US" altLang="zh-CN" sz="2000" dirty="0" err="1" smtClean="0">
                <a:solidFill>
                  <a:srgbClr val="000000"/>
                </a:solidFill>
                <a:latin typeface="Courier New" panose="02070309020205020404" pitchFamily="49" charset="0"/>
              </a:rPr>
              <a:t>.setVisible</a:t>
            </a:r>
            <a:r>
              <a:rPr lang="en-US" altLang="zh-CN" sz="2000" dirty="0" smtClean="0">
                <a:solidFill>
                  <a:srgbClr val="000000"/>
                </a:solidFill>
                <a:latin typeface="Courier New" panose="02070309020205020404" pitchFamily="49" charset="0"/>
              </a:rPr>
              <a:t>(</a:t>
            </a:r>
            <a:r>
              <a:rPr lang="en-US" altLang="zh-CN" sz="2000" b="1" dirty="0" smtClean="0">
                <a:solidFill>
                  <a:srgbClr val="7F0055"/>
                </a:solidFill>
                <a:latin typeface="Courier New" panose="02070309020205020404" pitchFamily="49" charset="0"/>
              </a:rPr>
              <a:t>true</a:t>
            </a:r>
            <a:r>
              <a:rPr lang="en-US" altLang="zh-CN" sz="2000" b="1" dirty="0">
                <a:solidFill>
                  <a:srgbClr val="000000"/>
                </a:solidFill>
                <a:latin typeface="Courier New" panose="02070309020205020404" pitchFamily="49" charset="0"/>
              </a:rPr>
              <a:t>);</a:t>
            </a:r>
          </a:p>
          <a:p>
            <a:pPr>
              <a:defRPr/>
            </a:pPr>
            <a:r>
              <a:rPr lang="en-US" altLang="zh-CN" sz="2000" dirty="0" smtClean="0">
                <a:solidFill>
                  <a:srgbClr val="000000"/>
                </a:solidFill>
                <a:latin typeface="Courier New" panose="02070309020205020404" pitchFamily="49" charset="0"/>
              </a:rPr>
              <a:t>    }</a:t>
            </a:r>
            <a:endParaRPr lang="en-US" altLang="zh-CN" sz="2000" dirty="0">
              <a:solidFill>
                <a:srgbClr val="000000"/>
              </a:solidFill>
              <a:latin typeface="Courier New" panose="02070309020205020404" pitchFamily="49" charset="0"/>
            </a:endParaRPr>
          </a:p>
          <a:p>
            <a:pPr>
              <a:defRPr/>
            </a:pPr>
            <a:r>
              <a:rPr lang="en-US" altLang="zh-CN" sz="2000" dirty="0" smtClean="0">
                <a:solidFill>
                  <a:srgbClr val="000000"/>
                </a:solidFill>
                <a:latin typeface="Courier New" panose="02070309020205020404" pitchFamily="49" charset="0"/>
              </a:rPr>
              <a:t>}</a:t>
            </a:r>
            <a:endParaRPr lang="zh-CN" altLang="en-US" sz="20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fontAlgn="auto" hangingPunct="1">
              <a:spcAft>
                <a:spcPts val="0"/>
              </a:spcAft>
              <a:defRPr/>
            </a:pPr>
            <a:r>
              <a:rPr lang="zh-CN" altLang="en-US" dirty="0" smtClean="0"/>
              <a:t>事件种类</a:t>
            </a:r>
          </a:p>
        </p:txBody>
      </p:sp>
      <p:sp>
        <p:nvSpPr>
          <p:cNvPr id="161795" name="Rectangle 3"/>
          <p:cNvSpPr>
            <a:spLocks noGrp="1" noChangeArrowheads="1"/>
          </p:cNvSpPr>
          <p:nvPr>
            <p:ph type="body" idx="1"/>
          </p:nvPr>
        </p:nvSpPr>
        <p:spPr>
          <a:xfrm>
            <a:off x="457200" y="1430338"/>
            <a:ext cx="8229600" cy="1493837"/>
          </a:xfrm>
        </p:spPr>
        <p:txBody>
          <a:bodyPr/>
          <a:lstStyle/>
          <a:p>
            <a:pPr eaLnBrk="1" hangingPunct="1"/>
            <a:r>
              <a:rPr lang="zh-CN" altLang="en-US" smtClean="0"/>
              <a:t>用户行为、源对象和事件类型</a:t>
            </a:r>
          </a:p>
        </p:txBody>
      </p:sp>
      <p:pic>
        <p:nvPicPr>
          <p:cNvPr id="161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3" y="2176463"/>
            <a:ext cx="80645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7"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0D2A60EA-6B21-499B-96C1-AD1E4DFB8993}"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74</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idx="1"/>
          </p:nvPr>
        </p:nvSpPr>
        <p:spPr>
          <a:xfrm>
            <a:off x="827088" y="1773238"/>
            <a:ext cx="7632700" cy="4535487"/>
          </a:xfrm>
        </p:spPr>
        <p:txBody>
          <a:bodyPr/>
          <a:lstStyle/>
          <a:p>
            <a:pPr marL="0" indent="762000" eaLnBrk="1" hangingPunct="1">
              <a:buFont typeface="Wingdings" panose="05000000000000000000" pitchFamily="2" charset="2"/>
              <a:buNone/>
              <a:tabLst>
                <a:tab pos="952500" algn="l"/>
              </a:tabLst>
            </a:pPr>
            <a:r>
              <a:rPr lang="zh-CN" altLang="en-US" sz="2400" smtClean="0"/>
              <a:t>动作事件由</a:t>
            </a:r>
            <a:r>
              <a:rPr lang="en-US" altLang="zh-CN" sz="2400" smtClean="0"/>
              <a:t>ActionEvent</a:t>
            </a:r>
            <a:r>
              <a:rPr lang="zh-CN" altLang="en-US" sz="2400" smtClean="0"/>
              <a:t>类定义，最常用的是当单击按钮后将产生动作事件，可以通过实现</a:t>
            </a:r>
            <a:r>
              <a:rPr lang="en-US" altLang="zh-CN" sz="2400" smtClean="0"/>
              <a:t>ActionListener</a:t>
            </a:r>
            <a:r>
              <a:rPr lang="zh-CN" altLang="en-US" sz="2400" smtClean="0"/>
              <a:t>接口处理相应的动作事件。</a:t>
            </a:r>
          </a:p>
          <a:p>
            <a:pPr marL="0" indent="762000" eaLnBrk="1" hangingPunct="1">
              <a:buFont typeface="Wingdings" panose="05000000000000000000" pitchFamily="2" charset="2"/>
              <a:buNone/>
              <a:tabLst>
                <a:tab pos="952500" algn="l"/>
              </a:tabLst>
            </a:pPr>
            <a:r>
              <a:rPr lang="en-US" altLang="zh-CN" sz="2400" smtClean="0"/>
              <a:t>ActionListener</a:t>
            </a:r>
            <a:r>
              <a:rPr lang="zh-CN" altLang="en-US" sz="2400" smtClean="0"/>
              <a:t>接口只有一个抽象方法，将在动作发生后被触发，例如单击按钮之后，</a:t>
            </a:r>
            <a:r>
              <a:rPr lang="en-US" altLang="zh-CN" sz="2400" smtClean="0"/>
              <a:t>ActionListener</a:t>
            </a:r>
            <a:r>
              <a:rPr lang="zh-CN" altLang="en-US" sz="2400" smtClean="0"/>
              <a:t>接口的具体定义如下：</a:t>
            </a:r>
          </a:p>
        </p:txBody>
      </p:sp>
      <p:sp>
        <p:nvSpPr>
          <p:cNvPr id="1082370" name="Rectangle 2"/>
          <p:cNvSpPr>
            <a:spLocks noGrp="1" noChangeArrowheads="1"/>
          </p:cNvSpPr>
          <p:nvPr>
            <p:ph type="title"/>
          </p:nvPr>
        </p:nvSpPr>
        <p:spPr>
          <a:xfrm>
            <a:off x="1150938" y="214313"/>
            <a:ext cx="7308850" cy="1462087"/>
          </a:xfrm>
        </p:spPr>
        <p:txBody>
          <a:bodyPr/>
          <a:lstStyle/>
          <a:p>
            <a:pPr algn="ctr" eaLnBrk="1" fontAlgn="auto" hangingPunct="1">
              <a:spcAft>
                <a:spcPts val="0"/>
              </a:spcAft>
              <a:defRPr/>
            </a:pPr>
            <a:r>
              <a:rPr lang="zh-CN" altLang="en-US" dirty="0" smtClean="0"/>
              <a:t>动作</a:t>
            </a:r>
            <a:r>
              <a:rPr lang="zh-CN" altLang="en-US" dirty="0"/>
              <a:t>事件处理 </a:t>
            </a:r>
          </a:p>
        </p:txBody>
      </p:sp>
      <p:sp>
        <p:nvSpPr>
          <p:cNvPr id="16282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082373" name="Rectangle 5"/>
          <p:cNvSpPr>
            <a:spLocks noChangeArrowheads="1"/>
          </p:cNvSpPr>
          <p:nvPr/>
        </p:nvSpPr>
        <p:spPr bwMode="auto">
          <a:xfrm>
            <a:off x="827088" y="4221163"/>
            <a:ext cx="7632700" cy="936625"/>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800">
                <a:latin typeface="Arial" panose="020B0604020202020204" pitchFamily="34" charset="0"/>
              </a:rPr>
              <a:t>public interface ActionListener extends EventListener {</a:t>
            </a:r>
          </a:p>
          <a:p>
            <a:pPr eaLnBrk="1" hangingPunct="1">
              <a:spcBef>
                <a:spcPct val="20000"/>
              </a:spcBef>
              <a:buClr>
                <a:schemeClr val="folHlink"/>
              </a:buClr>
              <a:buSzPct val="60000"/>
              <a:buFont typeface="Wingdings" panose="05000000000000000000" pitchFamily="2" charset="2"/>
              <a:buNone/>
            </a:pPr>
            <a:r>
              <a:rPr lang="en-US" altLang="zh-CN" sz="1800">
                <a:latin typeface="Arial" panose="020B0604020202020204" pitchFamily="34" charset="0"/>
              </a:rPr>
              <a:t>    public void actionPerformed(ActionEvent e);</a:t>
            </a:r>
          </a:p>
          <a:p>
            <a:pPr eaLnBrk="1" hangingPunct="1">
              <a:spcBef>
                <a:spcPct val="20000"/>
              </a:spcBef>
              <a:buClr>
                <a:schemeClr val="folHlink"/>
              </a:buClr>
              <a:buSzPct val="60000"/>
              <a:buFont typeface="Wingdings" panose="05000000000000000000" pitchFamily="2" charset="2"/>
              <a:buNone/>
            </a:pPr>
            <a:r>
              <a:rPr lang="en-US" altLang="zh-CN" sz="1800">
                <a:latin typeface="Arial" panose="020B0604020202020204" pitchFamily="34" charset="0"/>
              </a:rPr>
              <a:t>}</a:t>
            </a:r>
          </a:p>
        </p:txBody>
      </p:sp>
      <p:sp>
        <p:nvSpPr>
          <p:cNvPr id="16282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75BBB67C-79B4-434E-83AF-D17607C3CBCE}"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75</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9" name="Rectangle 3"/>
          <p:cNvSpPr>
            <a:spLocks noGrp="1" noChangeArrowheads="1"/>
          </p:cNvSpPr>
          <p:nvPr>
            <p:ph idx="1"/>
          </p:nvPr>
        </p:nvSpPr>
        <p:spPr>
          <a:xfrm>
            <a:off x="827088" y="1773238"/>
            <a:ext cx="7632700" cy="4535487"/>
          </a:xfrm>
        </p:spPr>
        <p:txBody>
          <a:bodyPr/>
          <a:lstStyle/>
          <a:p>
            <a:pPr marL="0" indent="762000" eaLnBrk="1" hangingPunct="1">
              <a:buFont typeface="Wingdings" panose="05000000000000000000" pitchFamily="2" charset="2"/>
              <a:buNone/>
              <a:tabLst>
                <a:tab pos="952500" algn="l"/>
              </a:tabLst>
            </a:pPr>
            <a:r>
              <a:rPr lang="en-US" altLang="zh-CN" sz="2400" smtClean="0"/>
              <a:t>ActionEvent</a:t>
            </a:r>
            <a:r>
              <a:rPr lang="zh-CN" altLang="en-US" sz="2400" smtClean="0"/>
              <a:t>类中有两个比较常用的方法：</a:t>
            </a:r>
          </a:p>
          <a:p>
            <a:pPr marL="0" indent="762000" eaLnBrk="1" hangingPunct="1">
              <a:buFont typeface="Wingdings" panose="05000000000000000000" pitchFamily="2" charset="2"/>
              <a:buNone/>
              <a:tabLst>
                <a:tab pos="952500" algn="l"/>
              </a:tabLst>
            </a:pPr>
            <a:r>
              <a:rPr lang="zh-CN" altLang="en-US" sz="2400" smtClean="0"/>
              <a:t>（</a:t>
            </a:r>
            <a:r>
              <a:rPr lang="en-US" altLang="zh-CN" sz="2400" smtClean="0"/>
              <a:t>1</a:t>
            </a:r>
            <a:r>
              <a:rPr lang="zh-CN" altLang="en-US" sz="2400" smtClean="0"/>
              <a:t>）</a:t>
            </a:r>
            <a:r>
              <a:rPr lang="en-US" altLang="zh-CN" sz="2400" smtClean="0"/>
              <a:t>getSource()</a:t>
            </a:r>
            <a:r>
              <a:rPr lang="zh-CN" altLang="en-US" sz="2400" smtClean="0"/>
              <a:t>：用来获得触发此次事件的组件对象，返回值类型为</a:t>
            </a:r>
            <a:r>
              <a:rPr lang="en-US" altLang="zh-CN" sz="2400" smtClean="0"/>
              <a:t>Object</a:t>
            </a:r>
            <a:r>
              <a:rPr lang="zh-CN" altLang="en-US" sz="2400" smtClean="0"/>
              <a:t>；</a:t>
            </a:r>
          </a:p>
          <a:p>
            <a:pPr marL="0" indent="762000" eaLnBrk="1" hangingPunct="1">
              <a:buFont typeface="Wingdings" panose="05000000000000000000" pitchFamily="2" charset="2"/>
              <a:buNone/>
              <a:tabLst>
                <a:tab pos="952500" algn="l"/>
              </a:tabLst>
            </a:pPr>
            <a:r>
              <a:rPr lang="zh-CN" altLang="en-US" sz="2400" smtClean="0"/>
              <a:t>（</a:t>
            </a:r>
            <a:r>
              <a:rPr lang="en-US" altLang="zh-CN" sz="2400" smtClean="0"/>
              <a:t>2</a:t>
            </a:r>
            <a:r>
              <a:rPr lang="zh-CN" altLang="en-US" sz="2400" smtClean="0"/>
              <a:t>）</a:t>
            </a:r>
            <a:r>
              <a:rPr lang="en-US" altLang="zh-CN" sz="2400" smtClean="0"/>
              <a:t>getActionCommand()</a:t>
            </a:r>
            <a:r>
              <a:rPr lang="zh-CN" altLang="en-US" sz="2400" smtClean="0"/>
              <a:t>：用来获得与当前动作相关的命令字符串，返回值类型为</a:t>
            </a:r>
            <a:r>
              <a:rPr lang="en-US" altLang="zh-CN" sz="2400" smtClean="0"/>
              <a:t>String</a:t>
            </a:r>
            <a:r>
              <a:rPr lang="zh-CN" altLang="en-US" sz="2400" smtClean="0"/>
              <a:t>。</a:t>
            </a:r>
            <a:endParaRPr lang="en-US" altLang="zh-CN" sz="2400" smtClean="0"/>
          </a:p>
          <a:p>
            <a:pPr marL="0" indent="762000" eaLnBrk="1" hangingPunct="1">
              <a:buFont typeface="Wingdings" panose="05000000000000000000" pitchFamily="2" charset="2"/>
              <a:buNone/>
              <a:tabLst>
                <a:tab pos="952500" algn="l"/>
              </a:tabLst>
            </a:pPr>
            <a:endParaRPr lang="zh-CN" altLang="en-US" sz="2400" smtClean="0"/>
          </a:p>
        </p:txBody>
      </p:sp>
      <p:sp>
        <p:nvSpPr>
          <p:cNvPr id="1084418" name="Rectangle 2"/>
          <p:cNvSpPr>
            <a:spLocks noGrp="1" noChangeArrowheads="1"/>
          </p:cNvSpPr>
          <p:nvPr>
            <p:ph type="title"/>
          </p:nvPr>
        </p:nvSpPr>
        <p:spPr>
          <a:xfrm>
            <a:off x="1150938" y="214313"/>
            <a:ext cx="7308850" cy="1462087"/>
          </a:xfrm>
        </p:spPr>
        <p:txBody>
          <a:bodyPr/>
          <a:lstStyle/>
          <a:p>
            <a:pPr algn="ctr" eaLnBrk="1" fontAlgn="auto" hangingPunct="1">
              <a:spcAft>
                <a:spcPts val="0"/>
              </a:spcAft>
              <a:defRPr/>
            </a:pPr>
            <a:r>
              <a:rPr lang="zh-CN" altLang="en-US"/>
              <a:t>动作事件处理 </a:t>
            </a:r>
          </a:p>
        </p:txBody>
      </p:sp>
      <p:sp>
        <p:nvSpPr>
          <p:cNvPr id="1648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64869"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BBC01C0F-A586-4038-AADB-3BD9B232AC3F}"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76</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内容占位符 1"/>
          <p:cNvSpPr>
            <a:spLocks noGrp="1"/>
          </p:cNvSpPr>
          <p:nvPr>
            <p:ph idx="1"/>
          </p:nvPr>
        </p:nvSpPr>
        <p:spPr>
          <a:xfrm>
            <a:off x="-107950" y="1481138"/>
            <a:ext cx="9251950" cy="4525962"/>
          </a:xfrm>
        </p:spPr>
        <p:txBody>
          <a:bodyPr/>
          <a:lstStyle/>
          <a:p>
            <a:pPr eaLnBrk="1" hangingPunct="1"/>
            <a:r>
              <a:rPr lang="en-US" altLang="zh-CN" sz="1400" b="1" smtClean="0"/>
              <a:t>final JButton submitButton = new JButton();</a:t>
            </a:r>
          </a:p>
          <a:p>
            <a:pPr eaLnBrk="1" hangingPunct="1"/>
            <a:r>
              <a:rPr lang="en-US" altLang="zh-CN" sz="1400" smtClean="0"/>
              <a:t>submitButton.setText("</a:t>
            </a:r>
            <a:r>
              <a:rPr lang="zh-CN" altLang="en-US" sz="1400" smtClean="0"/>
              <a:t>登录</a:t>
            </a:r>
            <a:r>
              <a:rPr lang="en-US" altLang="zh-CN" sz="1400" smtClean="0"/>
              <a:t>");</a:t>
            </a:r>
          </a:p>
          <a:p>
            <a:pPr eaLnBrk="1" hangingPunct="1"/>
            <a:r>
              <a:rPr lang="en-US" altLang="zh-CN" sz="1400" smtClean="0">
                <a:solidFill>
                  <a:srgbClr val="FF0000"/>
                </a:solidFill>
              </a:rPr>
              <a:t>submitButton.addActionListener(</a:t>
            </a:r>
            <a:r>
              <a:rPr lang="en-US" altLang="zh-CN" sz="1400" b="1" smtClean="0">
                <a:solidFill>
                  <a:srgbClr val="FF0000"/>
                </a:solidFill>
              </a:rPr>
              <a:t>new ButtonAction());</a:t>
            </a:r>
            <a:r>
              <a:rPr lang="en-US" altLang="zh-CN" sz="1400" b="1" smtClean="0"/>
              <a:t> // </a:t>
            </a:r>
            <a:r>
              <a:rPr lang="zh-CN" altLang="en-US" sz="1400" b="1" smtClean="0"/>
              <a:t>为按钮添加动作监听器</a:t>
            </a:r>
            <a:endParaRPr lang="en-US" altLang="zh-CN" sz="1400" b="1" smtClean="0"/>
          </a:p>
          <a:p>
            <a:pPr eaLnBrk="1" hangingPunct="1"/>
            <a:r>
              <a:rPr lang="en-US" altLang="zh-CN" sz="1400" b="1" smtClean="0"/>
              <a:t>class ButtonAction implements ActionListener {</a:t>
            </a:r>
          </a:p>
          <a:p>
            <a:pPr eaLnBrk="1" hangingPunct="1"/>
            <a:r>
              <a:rPr lang="en-US" altLang="zh-CN" sz="1400" b="1" smtClean="0"/>
              <a:t>	public void actionPerformed(ActionEvent e) {</a:t>
            </a:r>
          </a:p>
          <a:p>
            <a:pPr eaLnBrk="1" hangingPunct="1"/>
            <a:r>
              <a:rPr lang="en-US" altLang="zh-CN" sz="1400" b="1" smtClean="0"/>
              <a:t>		JButton button = (JButton) e.getSource(); // </a:t>
            </a:r>
            <a:r>
              <a:rPr lang="zh-CN" altLang="en-US" sz="1400" b="1" smtClean="0"/>
              <a:t>获得触发此次事件的按钮对象</a:t>
            </a:r>
          </a:p>
          <a:p>
            <a:pPr eaLnBrk="1" hangingPunct="1"/>
            <a:r>
              <a:rPr lang="zh-CN" altLang="en-US" sz="1400" b="1" smtClean="0"/>
              <a:t>		</a:t>
            </a:r>
            <a:r>
              <a:rPr lang="en-US" altLang="zh-CN" sz="1400" b="1" smtClean="0"/>
              <a:t>String buttonName = e.getActionCommand(); // </a:t>
            </a:r>
            <a:r>
              <a:rPr lang="zh-CN" altLang="en-US" sz="1400" b="1" smtClean="0"/>
              <a:t>获得触发此次事件的按钮的标签文本</a:t>
            </a:r>
          </a:p>
          <a:p>
            <a:pPr eaLnBrk="1" hangingPunct="1"/>
            <a:r>
              <a:rPr lang="zh-CN" altLang="en-US" sz="1400" b="1" smtClean="0"/>
              <a:t>		</a:t>
            </a:r>
            <a:r>
              <a:rPr lang="en-US" altLang="zh-CN" sz="1400" b="1" smtClean="0"/>
              <a:t>if (buttonName.equals("</a:t>
            </a:r>
            <a:r>
              <a:rPr lang="zh-CN" altLang="en-US" sz="1400" b="1" smtClean="0"/>
              <a:t>登录</a:t>
            </a:r>
            <a:r>
              <a:rPr lang="en-US" altLang="zh-CN" sz="1400" b="1" smtClean="0"/>
              <a:t>")) {</a:t>
            </a:r>
          </a:p>
          <a:p>
            <a:pPr eaLnBrk="1" hangingPunct="1"/>
            <a:r>
              <a:rPr lang="en-US" altLang="zh-CN" sz="1400" b="1" smtClean="0"/>
              <a:t>			label.setText("</a:t>
            </a:r>
            <a:r>
              <a:rPr lang="zh-CN" altLang="en-US" sz="1400" b="1" smtClean="0"/>
              <a:t>您已经成功登录！</a:t>
            </a:r>
            <a:r>
              <a:rPr lang="en-US" altLang="zh-CN" sz="1400" b="1" smtClean="0"/>
              <a:t>"); // </a:t>
            </a:r>
            <a:r>
              <a:rPr lang="zh-CN" altLang="en-US" sz="1400" b="1" smtClean="0"/>
              <a:t>修改标签的提示信息</a:t>
            </a:r>
          </a:p>
          <a:p>
            <a:pPr eaLnBrk="1" hangingPunct="1"/>
            <a:r>
              <a:rPr lang="zh-CN" altLang="en-US" sz="1400" b="1" smtClean="0"/>
              <a:t>			</a:t>
            </a:r>
            <a:r>
              <a:rPr lang="en-US" altLang="zh-CN" sz="1400" b="1" smtClean="0"/>
              <a:t>button.setText("</a:t>
            </a:r>
            <a:r>
              <a:rPr lang="zh-CN" altLang="en-US" sz="1400" b="1" smtClean="0"/>
              <a:t>退出</a:t>
            </a:r>
            <a:r>
              <a:rPr lang="en-US" altLang="zh-CN" sz="1400" b="1" smtClean="0"/>
              <a:t>"); // </a:t>
            </a:r>
            <a:r>
              <a:rPr lang="zh-CN" altLang="en-US" sz="1400" b="1" smtClean="0"/>
              <a:t>修改按钮的标签文本</a:t>
            </a:r>
          </a:p>
          <a:p>
            <a:pPr eaLnBrk="1" hangingPunct="1"/>
            <a:r>
              <a:rPr lang="zh-CN" altLang="en-US" sz="1400" b="1" smtClean="0"/>
              <a:t>		</a:t>
            </a:r>
            <a:r>
              <a:rPr lang="en-US" altLang="zh-CN" sz="1400" b="1" smtClean="0"/>
              <a:t>} else {</a:t>
            </a:r>
          </a:p>
          <a:p>
            <a:pPr eaLnBrk="1" hangingPunct="1"/>
            <a:r>
              <a:rPr lang="en-US" altLang="zh-CN" sz="1400" b="1" smtClean="0"/>
              <a:t>			label.setText("</a:t>
            </a:r>
            <a:r>
              <a:rPr lang="zh-CN" altLang="en-US" sz="1400" b="1" smtClean="0"/>
              <a:t>您已经安全退出！</a:t>
            </a:r>
            <a:r>
              <a:rPr lang="en-US" altLang="zh-CN" sz="1400" b="1" smtClean="0"/>
              <a:t>"); // </a:t>
            </a:r>
            <a:r>
              <a:rPr lang="zh-CN" altLang="en-US" sz="1400" b="1" smtClean="0"/>
              <a:t>修改标签的提示信息</a:t>
            </a:r>
          </a:p>
          <a:p>
            <a:pPr eaLnBrk="1" hangingPunct="1"/>
            <a:r>
              <a:rPr lang="zh-CN" altLang="en-US" sz="1400" b="1" smtClean="0"/>
              <a:t>			</a:t>
            </a:r>
            <a:r>
              <a:rPr lang="en-US" altLang="zh-CN" sz="1400" b="1" smtClean="0"/>
              <a:t>button.setText("</a:t>
            </a:r>
            <a:r>
              <a:rPr lang="zh-CN" altLang="en-US" sz="1400" b="1" smtClean="0"/>
              <a:t>登录</a:t>
            </a:r>
            <a:r>
              <a:rPr lang="en-US" altLang="zh-CN" sz="1400" b="1" smtClean="0"/>
              <a:t>"); // </a:t>
            </a:r>
            <a:r>
              <a:rPr lang="zh-CN" altLang="en-US" sz="1400" b="1" smtClean="0"/>
              <a:t>修改按钮的标签文本</a:t>
            </a:r>
          </a:p>
          <a:p>
            <a:pPr eaLnBrk="1" hangingPunct="1"/>
            <a:r>
              <a:rPr lang="zh-CN" altLang="en-US" sz="1400" b="1" smtClean="0"/>
              <a:t>		</a:t>
            </a:r>
            <a:r>
              <a:rPr lang="en-US" altLang="zh-CN" sz="1400" b="1" smtClean="0"/>
              <a:t>}</a:t>
            </a:r>
          </a:p>
          <a:p>
            <a:pPr eaLnBrk="1" hangingPunct="1"/>
            <a:r>
              <a:rPr lang="en-US" altLang="zh-CN" sz="1400" b="1" smtClean="0"/>
              <a:t>	}</a:t>
            </a:r>
          </a:p>
          <a:p>
            <a:pPr eaLnBrk="1" hangingPunct="1"/>
            <a:r>
              <a:rPr lang="en-US" altLang="zh-CN" sz="1400" b="1" smtClean="0"/>
              <a:t>}</a:t>
            </a:r>
            <a:endParaRPr lang="zh-CN" altLang="en-US" sz="1400" smtClean="0"/>
          </a:p>
        </p:txBody>
      </p:sp>
      <p:sp>
        <p:nvSpPr>
          <p:cNvPr id="16691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17EAFE26-D0EA-47B8-99EA-981F4DCE254C}"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77</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监听器的实现</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844675"/>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844675"/>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844675"/>
            <a:ext cx="47625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7" name="Rectangle 3"/>
          <p:cNvSpPr>
            <a:spLocks noGrp="1" noChangeArrowheads="1"/>
          </p:cNvSpPr>
          <p:nvPr>
            <p:ph idx="1"/>
          </p:nvPr>
        </p:nvSpPr>
        <p:spPr>
          <a:xfrm>
            <a:off x="827088" y="1773238"/>
            <a:ext cx="7632700" cy="4535487"/>
          </a:xfrm>
        </p:spPr>
        <p:txBody>
          <a:bodyPr/>
          <a:lstStyle/>
          <a:p>
            <a:pPr marL="0" indent="762000" eaLnBrk="1" hangingPunct="1">
              <a:buFont typeface="Wingdings" panose="05000000000000000000" pitchFamily="2" charset="2"/>
              <a:buNone/>
              <a:tabLst>
                <a:tab pos="952500" algn="l"/>
              </a:tabLst>
            </a:pPr>
            <a:r>
              <a:rPr lang="zh-CN" altLang="en-US" sz="2400" smtClean="0"/>
              <a:t>焦点事件由</a:t>
            </a:r>
            <a:r>
              <a:rPr lang="en-US" altLang="zh-CN" sz="2400" smtClean="0"/>
              <a:t>FocusEvent</a:t>
            </a:r>
            <a:r>
              <a:rPr lang="zh-CN" altLang="en-US" sz="2400" smtClean="0"/>
              <a:t>类捕获，所有的组件都能产生焦点事件，可以通过实现</a:t>
            </a:r>
            <a:r>
              <a:rPr lang="en-US" altLang="zh-CN" sz="2400" smtClean="0"/>
              <a:t>FocusListener</a:t>
            </a:r>
            <a:r>
              <a:rPr lang="zh-CN" altLang="en-US" sz="2400" smtClean="0"/>
              <a:t>接口处理相应的动作事件。</a:t>
            </a:r>
          </a:p>
          <a:p>
            <a:pPr marL="0" indent="762000" eaLnBrk="1" hangingPunct="1">
              <a:buFont typeface="Wingdings" panose="05000000000000000000" pitchFamily="2" charset="2"/>
              <a:buNone/>
              <a:tabLst>
                <a:tab pos="952500" algn="l"/>
              </a:tabLst>
            </a:pPr>
            <a:r>
              <a:rPr lang="en-US" altLang="zh-CN" sz="2400" smtClean="0"/>
              <a:t>FocusListener</a:t>
            </a:r>
            <a:r>
              <a:rPr lang="zh-CN" altLang="en-US" sz="2400" smtClean="0"/>
              <a:t>接口有两个抽象方法，分别在组件获得或失去焦点时被触发，</a:t>
            </a:r>
            <a:r>
              <a:rPr lang="en-US" altLang="zh-CN" sz="2400" smtClean="0"/>
              <a:t>FocusListener</a:t>
            </a:r>
            <a:r>
              <a:rPr lang="zh-CN" altLang="en-US" sz="2400" smtClean="0"/>
              <a:t>接口的具体定义如下：</a:t>
            </a:r>
          </a:p>
          <a:p>
            <a:pPr marL="0" indent="762000" eaLnBrk="1" hangingPunct="1">
              <a:buFont typeface="Wingdings" panose="05000000000000000000" pitchFamily="2" charset="2"/>
              <a:buNone/>
              <a:tabLst>
                <a:tab pos="952500" algn="l"/>
              </a:tabLst>
            </a:pPr>
            <a:endParaRPr lang="zh-CN" altLang="en-US" sz="2800" smtClean="0"/>
          </a:p>
          <a:p>
            <a:pPr marL="0" indent="762000" eaLnBrk="1" hangingPunct="1">
              <a:buFont typeface="Wingdings" panose="05000000000000000000" pitchFamily="2" charset="2"/>
              <a:buNone/>
              <a:tabLst>
                <a:tab pos="952500" algn="l"/>
              </a:tabLst>
            </a:pPr>
            <a:endParaRPr lang="zh-CN" altLang="en-US" sz="2800" smtClean="0"/>
          </a:p>
          <a:p>
            <a:pPr marL="0" indent="762000" eaLnBrk="1" hangingPunct="1">
              <a:buFont typeface="Wingdings" panose="05000000000000000000" pitchFamily="2" charset="2"/>
              <a:buNone/>
              <a:tabLst>
                <a:tab pos="952500" algn="l"/>
              </a:tabLst>
            </a:pPr>
            <a:r>
              <a:rPr lang="en-US" altLang="zh-CN" sz="2000" smtClean="0"/>
              <a:t>FocusEvent</a:t>
            </a:r>
            <a:r>
              <a:rPr lang="zh-CN" altLang="en-US" sz="2000" smtClean="0"/>
              <a:t>类中比较常用的方法是</a:t>
            </a:r>
            <a:r>
              <a:rPr lang="en-US" altLang="zh-CN" sz="2000" smtClean="0"/>
              <a:t>getSource()</a:t>
            </a:r>
            <a:r>
              <a:rPr lang="zh-CN" altLang="en-US" sz="2000" smtClean="0"/>
              <a:t>，用来获得触发此次事件的组件对象，返回值类型为</a:t>
            </a:r>
            <a:r>
              <a:rPr lang="en-US" altLang="zh-CN" sz="2000" smtClean="0"/>
              <a:t>Object</a:t>
            </a:r>
            <a:r>
              <a:rPr lang="zh-CN" altLang="en-US" sz="2000" smtClean="0"/>
              <a:t>。</a:t>
            </a:r>
          </a:p>
        </p:txBody>
      </p:sp>
      <p:sp>
        <p:nvSpPr>
          <p:cNvPr id="1086466" name="Rectangle 2"/>
          <p:cNvSpPr>
            <a:spLocks noGrp="1" noChangeArrowheads="1"/>
          </p:cNvSpPr>
          <p:nvPr>
            <p:ph type="title"/>
          </p:nvPr>
        </p:nvSpPr>
        <p:spPr>
          <a:xfrm>
            <a:off x="1150938" y="214313"/>
            <a:ext cx="7308850" cy="1462087"/>
          </a:xfrm>
        </p:spPr>
        <p:txBody>
          <a:bodyPr/>
          <a:lstStyle/>
          <a:p>
            <a:pPr algn="ctr" eaLnBrk="1" fontAlgn="auto" hangingPunct="1">
              <a:spcAft>
                <a:spcPts val="0"/>
              </a:spcAft>
              <a:defRPr/>
            </a:pPr>
            <a:r>
              <a:rPr lang="zh-CN" altLang="en-US" dirty="0" smtClean="0"/>
              <a:t>焦点</a:t>
            </a:r>
            <a:r>
              <a:rPr lang="zh-CN" altLang="en-US" dirty="0"/>
              <a:t>事件处理 </a:t>
            </a:r>
          </a:p>
        </p:txBody>
      </p:sp>
      <p:sp>
        <p:nvSpPr>
          <p:cNvPr id="16794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086469" name="Rectangle 5"/>
          <p:cNvSpPr>
            <a:spLocks noChangeArrowheads="1"/>
          </p:cNvSpPr>
          <p:nvPr/>
        </p:nvSpPr>
        <p:spPr bwMode="auto">
          <a:xfrm>
            <a:off x="831850" y="4017963"/>
            <a:ext cx="7705725" cy="107950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public interface FocusListener extends EventListener {</a:t>
            </a:r>
          </a:p>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    public void focusGained(FocusEvent e); 	// </a:t>
            </a:r>
            <a:r>
              <a:rPr lang="zh-CN" altLang="en-US" sz="1400">
                <a:latin typeface="Arial" panose="020B0604020202020204" pitchFamily="34" charset="0"/>
              </a:rPr>
              <a:t>当组件获得焦点时将触发该方法</a:t>
            </a:r>
          </a:p>
          <a:p>
            <a:pPr eaLnBrk="1" hangingPunct="1">
              <a:spcBef>
                <a:spcPct val="20000"/>
              </a:spcBef>
              <a:buClr>
                <a:schemeClr val="folHlink"/>
              </a:buClr>
              <a:buSzPct val="60000"/>
              <a:buFont typeface="Wingdings" panose="05000000000000000000" pitchFamily="2" charset="2"/>
              <a:buNone/>
            </a:pPr>
            <a:r>
              <a:rPr lang="zh-CN" altLang="en-US" sz="1400">
                <a:latin typeface="Arial" panose="020B0604020202020204" pitchFamily="34" charset="0"/>
              </a:rPr>
              <a:t>    </a:t>
            </a:r>
            <a:r>
              <a:rPr lang="en-US" altLang="zh-CN" sz="1400">
                <a:latin typeface="Arial" panose="020B0604020202020204" pitchFamily="34" charset="0"/>
              </a:rPr>
              <a:t>public void focusLost(FocusEvent e);	// </a:t>
            </a:r>
            <a:r>
              <a:rPr lang="zh-CN" altLang="en-US" sz="1400">
                <a:latin typeface="Arial" panose="020B0604020202020204" pitchFamily="34" charset="0"/>
              </a:rPr>
              <a:t>当组件失去焦点时将触发该方法</a:t>
            </a:r>
          </a:p>
          <a:p>
            <a:pPr eaLnBrk="1" hangingPunct="1">
              <a:spcBef>
                <a:spcPct val="20000"/>
              </a:spcBef>
              <a:buClr>
                <a:schemeClr val="folHlink"/>
              </a:buClr>
              <a:buSzPct val="60000"/>
              <a:buFont typeface="Wingdings" panose="05000000000000000000" pitchFamily="2" charset="2"/>
              <a:buNone/>
            </a:pPr>
            <a:r>
              <a:rPr lang="en-US" altLang="zh-CN" sz="1400">
                <a:latin typeface="Arial" panose="020B0604020202020204" pitchFamily="34" charset="0"/>
              </a:rPr>
              <a:t>}</a:t>
            </a:r>
          </a:p>
        </p:txBody>
      </p:sp>
      <p:sp>
        <p:nvSpPr>
          <p:cNvPr id="16794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9E4F3ED4-A958-4DAB-BB23-F8EA41540571}"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78</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内容占位符 1"/>
          <p:cNvSpPr>
            <a:spLocks noGrp="1"/>
          </p:cNvSpPr>
          <p:nvPr>
            <p:ph idx="1"/>
          </p:nvPr>
        </p:nvSpPr>
        <p:spPr/>
        <p:txBody>
          <a:bodyPr/>
          <a:lstStyle/>
          <a:p>
            <a:r>
              <a:rPr lang="en-US" altLang="zh-CN" sz="2400" smtClean="0"/>
              <a:t>class TextFieldFocus implements FocusListener {</a:t>
            </a:r>
          </a:p>
          <a:p>
            <a:r>
              <a:rPr lang="en-US" altLang="zh-CN" sz="2400" smtClean="0"/>
              <a:t>	public void focusGained(FocusEvent e) {</a:t>
            </a:r>
          </a:p>
          <a:p>
            <a:r>
              <a:rPr lang="en-US" altLang="zh-CN" sz="2400" smtClean="0"/>
              <a:t>		textField.setText("");			</a:t>
            </a:r>
          </a:p>
          <a:p>
            <a:r>
              <a:rPr lang="en-US" altLang="zh-CN" sz="2400" smtClean="0"/>
              <a:t>	}</a:t>
            </a:r>
          </a:p>
          <a:p>
            <a:r>
              <a:rPr lang="en-US" altLang="zh-CN" sz="2400" smtClean="0"/>
              <a:t>	public void focusLost(FocusEvent e) {</a:t>
            </a:r>
          </a:p>
          <a:p>
            <a:r>
              <a:rPr lang="en-US" altLang="zh-CN" sz="2400" smtClean="0"/>
              <a:t>		textField.setText("2015-4-12");</a:t>
            </a:r>
          </a:p>
          <a:p>
            <a:r>
              <a:rPr lang="en-US" altLang="zh-CN" sz="2400" smtClean="0"/>
              <a:t>	}</a:t>
            </a:r>
          </a:p>
          <a:p>
            <a:r>
              <a:rPr lang="en-US" altLang="zh-CN" sz="2400" smtClean="0"/>
              <a:t>}</a:t>
            </a:r>
            <a:endParaRPr lang="zh-CN" altLang="en-US" sz="2400" smtClean="0"/>
          </a:p>
        </p:txBody>
      </p:sp>
      <p:sp>
        <p:nvSpPr>
          <p:cNvPr id="16998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F35C807B-407B-46FE-A2B5-FA73A1546009}" type="slidenum">
              <a:rPr lang="en-US" altLang="zh-CN" sz="1000" smtClean="0"/>
              <a:pPr/>
              <a:t>79</a:t>
            </a:fld>
            <a:endParaRPr lang="en-US" altLang="zh-CN" sz="1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eaLnBrk="1" hangingPunct="1"/>
            <a:r>
              <a:rPr lang="en-US" altLang="zh-CN" dirty="0" smtClean="0"/>
              <a:t>Java Swing GUI</a:t>
            </a:r>
            <a:r>
              <a:rPr lang="zh-CN" altLang="en-US" dirty="0" smtClean="0"/>
              <a:t>应用程序中的基本步骤如下。</a:t>
            </a:r>
          </a:p>
          <a:p>
            <a:pPr eaLnBrk="1" hangingPunct="1"/>
            <a:r>
              <a:rPr lang="en-US" altLang="zh-CN" dirty="0" smtClean="0"/>
              <a:t>(1)</a:t>
            </a:r>
            <a:r>
              <a:rPr lang="zh-CN" altLang="en-US" dirty="0" smtClean="0"/>
              <a:t>引入合适的包和类</a:t>
            </a:r>
          </a:p>
          <a:p>
            <a:pPr eaLnBrk="1" hangingPunct="1"/>
            <a:r>
              <a:rPr lang="en-US" altLang="zh-CN" dirty="0" smtClean="0"/>
              <a:t>(2)</a:t>
            </a:r>
            <a:r>
              <a:rPr lang="zh-CN" altLang="en-US" dirty="0" smtClean="0"/>
              <a:t>设置一个顶层的</a:t>
            </a:r>
            <a:r>
              <a:rPr lang="zh-CN" altLang="en-US" dirty="0" smtClean="0">
                <a:solidFill>
                  <a:srgbClr val="FF0000"/>
                </a:solidFill>
              </a:rPr>
              <a:t>容器</a:t>
            </a:r>
          </a:p>
          <a:p>
            <a:pPr eaLnBrk="1" hangingPunct="1"/>
            <a:r>
              <a:rPr lang="en-US" altLang="zh-CN" dirty="0" smtClean="0"/>
              <a:t>(3)</a:t>
            </a:r>
            <a:r>
              <a:rPr lang="zh-CN" altLang="en-US" dirty="0" smtClean="0"/>
              <a:t>设置</a:t>
            </a:r>
            <a:r>
              <a:rPr lang="zh-CN" altLang="en-US" dirty="0" smtClean="0">
                <a:solidFill>
                  <a:srgbClr val="FF0000"/>
                </a:solidFill>
              </a:rPr>
              <a:t>布局管理器</a:t>
            </a:r>
            <a:endParaRPr lang="en-US" altLang="zh-CN" dirty="0" smtClean="0">
              <a:solidFill>
                <a:srgbClr val="FF0000"/>
              </a:solidFill>
            </a:endParaRPr>
          </a:p>
          <a:p>
            <a:pPr eaLnBrk="1" hangingPunct="1"/>
            <a:r>
              <a:rPr lang="en-US" altLang="zh-CN" dirty="0" smtClean="0"/>
              <a:t>(</a:t>
            </a:r>
            <a:r>
              <a:rPr lang="en-US" altLang="zh-CN" dirty="0"/>
              <a:t>4</a:t>
            </a:r>
            <a:r>
              <a:rPr lang="en-US" altLang="zh-CN" dirty="0" smtClean="0"/>
              <a:t>)</a:t>
            </a:r>
            <a:r>
              <a:rPr lang="zh-CN" altLang="en-US" dirty="0" smtClean="0"/>
              <a:t>定义</a:t>
            </a:r>
            <a:r>
              <a:rPr lang="zh-CN" altLang="en-US" dirty="0" smtClean="0">
                <a:solidFill>
                  <a:srgbClr val="FF0000"/>
                </a:solidFill>
              </a:rPr>
              <a:t>组件</a:t>
            </a:r>
            <a:r>
              <a:rPr lang="zh-CN" altLang="en-US" dirty="0" smtClean="0"/>
              <a:t>并将它们添加到容器</a:t>
            </a:r>
          </a:p>
          <a:p>
            <a:pPr eaLnBrk="1" hangingPunct="1"/>
            <a:r>
              <a:rPr lang="en-US" altLang="zh-CN" dirty="0" smtClean="0"/>
              <a:t>(5)</a:t>
            </a:r>
            <a:r>
              <a:rPr lang="zh-CN" altLang="en-US" dirty="0" smtClean="0"/>
              <a:t>对组件或</a:t>
            </a:r>
            <a:r>
              <a:rPr lang="zh-CN" altLang="en-US" dirty="0" smtClean="0">
                <a:solidFill>
                  <a:srgbClr val="FF0000"/>
                </a:solidFill>
              </a:rPr>
              <a:t>事件</a:t>
            </a:r>
            <a:r>
              <a:rPr lang="zh-CN" altLang="en-US" dirty="0" smtClean="0"/>
              <a:t>编码</a:t>
            </a:r>
          </a:p>
          <a:p>
            <a:pPr eaLnBrk="1" hangingPunct="1"/>
            <a:endParaRPr lang="zh-CN" altLang="en-US" dirty="0" smtClean="0"/>
          </a:p>
        </p:txBody>
      </p:sp>
      <p:sp>
        <p:nvSpPr>
          <p:cNvPr id="2253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AA3D6D48-7073-491A-8E93-E9F10C856E46}"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8</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开发</a:t>
            </a:r>
            <a:r>
              <a:rPr lang="en-US" altLang="zh-CN" dirty="0" smtClean="0"/>
              <a:t>Swing</a:t>
            </a:r>
            <a:r>
              <a:rPr lang="zh-CN" altLang="en-US" dirty="0" smtClean="0"/>
              <a:t>应用程序</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5" name="Rectangle 3"/>
          <p:cNvSpPr>
            <a:spLocks noGrp="1" noChangeArrowheads="1"/>
          </p:cNvSpPr>
          <p:nvPr>
            <p:ph idx="1"/>
          </p:nvPr>
        </p:nvSpPr>
        <p:spPr>
          <a:xfrm>
            <a:off x="827088" y="1773238"/>
            <a:ext cx="7632700" cy="4535487"/>
          </a:xfrm>
        </p:spPr>
        <p:txBody>
          <a:bodyPr/>
          <a:lstStyle/>
          <a:p>
            <a:pPr marL="0" indent="762000" eaLnBrk="1" hangingPunct="1">
              <a:buFont typeface="Wingdings" panose="05000000000000000000" pitchFamily="2" charset="2"/>
              <a:buNone/>
              <a:tabLst>
                <a:tab pos="952500" algn="l"/>
              </a:tabLst>
            </a:pPr>
            <a:r>
              <a:rPr lang="zh-CN" altLang="en-US" sz="2400" smtClean="0"/>
              <a:t>鼠标事件由</a:t>
            </a:r>
            <a:r>
              <a:rPr lang="en-US" altLang="zh-CN" sz="2400" smtClean="0"/>
              <a:t>MouseEvent</a:t>
            </a:r>
            <a:r>
              <a:rPr lang="zh-CN" altLang="en-US" sz="2400" smtClean="0"/>
              <a:t>类捕获，所有的组件都能产生鼠标事件，可以通过实现</a:t>
            </a:r>
            <a:r>
              <a:rPr lang="en-US" altLang="zh-CN" sz="2400" smtClean="0"/>
              <a:t>MouseListener</a:t>
            </a:r>
            <a:r>
              <a:rPr lang="zh-CN" altLang="en-US" sz="2400" smtClean="0"/>
              <a:t>接口处理相应的鼠标事件。</a:t>
            </a:r>
          </a:p>
          <a:p>
            <a:pPr marL="0" indent="762000" eaLnBrk="1" hangingPunct="1">
              <a:buFont typeface="Wingdings" panose="05000000000000000000" pitchFamily="2" charset="2"/>
              <a:buNone/>
              <a:tabLst>
                <a:tab pos="952500" algn="l"/>
              </a:tabLst>
            </a:pPr>
            <a:r>
              <a:rPr lang="en-US" altLang="zh-CN" sz="2400" smtClean="0"/>
              <a:t>MouseListener</a:t>
            </a:r>
            <a:r>
              <a:rPr lang="zh-CN" altLang="en-US" sz="2400" smtClean="0"/>
              <a:t>接口有</a:t>
            </a:r>
            <a:r>
              <a:rPr lang="en-US" altLang="zh-CN" sz="2400" smtClean="0"/>
              <a:t>5</a:t>
            </a:r>
            <a:r>
              <a:rPr lang="zh-CN" altLang="en-US" sz="2400" smtClean="0"/>
              <a:t>个抽象方法，分别在光标移入（出）组件时、鼠标按键被按下（释放）时和发生单击事件时被触发。</a:t>
            </a:r>
          </a:p>
          <a:p>
            <a:pPr marL="0" indent="762000" eaLnBrk="1" hangingPunct="1">
              <a:buFont typeface="Wingdings" panose="05000000000000000000" pitchFamily="2" charset="2"/>
              <a:buNone/>
              <a:tabLst>
                <a:tab pos="952500" algn="l"/>
              </a:tabLst>
            </a:pPr>
            <a:r>
              <a:rPr lang="zh-CN" altLang="en-US" sz="2400" smtClean="0"/>
              <a:t>所谓单击事件，就是按键被按下并释放。</a:t>
            </a:r>
          </a:p>
          <a:p>
            <a:pPr marL="0" indent="762000" eaLnBrk="1" hangingPunct="1">
              <a:buFont typeface="Wingdings" panose="05000000000000000000" pitchFamily="2" charset="2"/>
              <a:buNone/>
              <a:tabLst>
                <a:tab pos="952500" algn="l"/>
              </a:tabLst>
            </a:pPr>
            <a:r>
              <a:rPr lang="zh-CN" altLang="en-US" sz="2400" smtClean="0"/>
              <a:t>需要注意的是，如果按键是在移出组件之后才被释放，则不会触发单击事件。</a:t>
            </a:r>
          </a:p>
          <a:p>
            <a:pPr marL="0" indent="762000" eaLnBrk="1" hangingPunct="1">
              <a:buFont typeface="Wingdings" panose="05000000000000000000" pitchFamily="2" charset="2"/>
              <a:buNone/>
              <a:tabLst>
                <a:tab pos="952500" algn="l"/>
              </a:tabLst>
            </a:pPr>
            <a:endParaRPr lang="en-US" altLang="zh-CN" sz="2400" smtClean="0"/>
          </a:p>
        </p:txBody>
      </p:sp>
      <p:sp>
        <p:nvSpPr>
          <p:cNvPr id="1088514" name="Rectangle 2"/>
          <p:cNvSpPr>
            <a:spLocks noGrp="1" noChangeArrowheads="1"/>
          </p:cNvSpPr>
          <p:nvPr>
            <p:ph type="title"/>
          </p:nvPr>
        </p:nvSpPr>
        <p:spPr>
          <a:xfrm>
            <a:off x="1150938" y="214313"/>
            <a:ext cx="7308850" cy="1462087"/>
          </a:xfrm>
        </p:spPr>
        <p:txBody>
          <a:bodyPr/>
          <a:lstStyle/>
          <a:p>
            <a:pPr algn="ctr" eaLnBrk="1" fontAlgn="auto" hangingPunct="1">
              <a:spcAft>
                <a:spcPts val="0"/>
              </a:spcAft>
              <a:defRPr/>
            </a:pPr>
            <a:r>
              <a:rPr lang="zh-CN" altLang="en-US" dirty="0" smtClean="0"/>
              <a:t>鼠标</a:t>
            </a:r>
            <a:r>
              <a:rPr lang="zh-CN" altLang="en-US" dirty="0"/>
              <a:t>事件处理 </a:t>
            </a:r>
          </a:p>
        </p:txBody>
      </p:sp>
      <p:sp>
        <p:nvSpPr>
          <p:cNvPr id="1710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71013"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AC3884FB-8C12-44C8-8658-F220AA82DDE5}"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80</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851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8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idx="1"/>
          </p:nvPr>
        </p:nvSpPr>
        <p:spPr>
          <a:xfrm>
            <a:off x="755650" y="1484313"/>
            <a:ext cx="7632700" cy="4535487"/>
          </a:xfrm>
        </p:spPr>
        <p:txBody>
          <a:bodyPr/>
          <a:lstStyle/>
          <a:p>
            <a:pPr marL="0" indent="762000" eaLnBrk="1" hangingPunct="1">
              <a:buFont typeface="Wingdings" panose="05000000000000000000" pitchFamily="2" charset="2"/>
              <a:buNone/>
              <a:tabLst>
                <a:tab pos="952500" algn="l"/>
              </a:tabLst>
            </a:pPr>
            <a:r>
              <a:rPr lang="en-US" altLang="zh-CN" sz="2800" smtClean="0"/>
              <a:t>MouseListener</a:t>
            </a:r>
            <a:r>
              <a:rPr lang="zh-CN" altLang="en-US" sz="2800" smtClean="0"/>
              <a:t>接口的具体定义如下：</a:t>
            </a:r>
          </a:p>
          <a:p>
            <a:pPr marL="0" indent="762000" eaLnBrk="1" hangingPunct="1">
              <a:buFont typeface="Wingdings" panose="05000000000000000000" pitchFamily="2" charset="2"/>
              <a:buNone/>
              <a:tabLst>
                <a:tab pos="952500" algn="l"/>
              </a:tabLst>
            </a:pPr>
            <a:endParaRPr lang="zh-CN" altLang="en-US" sz="28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en-US" altLang="zh-CN" sz="2400" smtClean="0"/>
          </a:p>
        </p:txBody>
      </p:sp>
      <p:sp>
        <p:nvSpPr>
          <p:cNvPr id="1090562" name="Rectangle 2"/>
          <p:cNvSpPr>
            <a:spLocks noGrp="1" noChangeArrowheads="1"/>
          </p:cNvSpPr>
          <p:nvPr>
            <p:ph type="title"/>
          </p:nvPr>
        </p:nvSpPr>
        <p:spPr>
          <a:xfrm>
            <a:off x="1150938" y="214313"/>
            <a:ext cx="7308850" cy="1462087"/>
          </a:xfrm>
        </p:spPr>
        <p:txBody>
          <a:bodyPr/>
          <a:lstStyle/>
          <a:p>
            <a:pPr algn="ctr" eaLnBrk="1" fontAlgn="auto" hangingPunct="1">
              <a:spcAft>
                <a:spcPts val="0"/>
              </a:spcAft>
              <a:defRPr/>
            </a:pPr>
            <a:r>
              <a:rPr lang="zh-CN" altLang="en-US"/>
              <a:t>鼠标事件处理 </a:t>
            </a:r>
          </a:p>
        </p:txBody>
      </p:sp>
      <p:sp>
        <p:nvSpPr>
          <p:cNvPr id="17306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sp>
        <p:nvSpPr>
          <p:cNvPr id="1090565" name="Rectangle 5"/>
          <p:cNvSpPr>
            <a:spLocks noChangeArrowheads="1"/>
          </p:cNvSpPr>
          <p:nvPr/>
        </p:nvSpPr>
        <p:spPr bwMode="auto">
          <a:xfrm>
            <a:off x="827088" y="2133600"/>
            <a:ext cx="7632700" cy="4032250"/>
          </a:xfrm>
          <a:prstGeom prst="rect">
            <a:avLst/>
          </a:prstGeom>
          <a:solidFill>
            <a:srgbClr val="C0C0C0">
              <a:alpha val="50195"/>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indent="7239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public interface MouseListener extends EventListener {</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	// </a:t>
            </a:r>
            <a:r>
              <a:rPr lang="zh-CN" altLang="en-US" sz="2000">
                <a:latin typeface="Arial" panose="020B0604020202020204" pitchFamily="34" charset="0"/>
              </a:rPr>
              <a:t>光标移入组件时被触发</a:t>
            </a:r>
          </a:p>
          <a:p>
            <a:pPr eaLnBrk="1" hangingPunct="1">
              <a:spcBef>
                <a:spcPct val="20000"/>
              </a:spcBef>
              <a:buClr>
                <a:schemeClr val="folHlink"/>
              </a:buClr>
              <a:buSzPct val="60000"/>
              <a:buFont typeface="Wingdings" panose="05000000000000000000" pitchFamily="2" charset="2"/>
              <a:buNone/>
            </a:pPr>
            <a:r>
              <a:rPr lang="zh-CN" altLang="en-US" sz="2000">
                <a:latin typeface="Arial" panose="020B0604020202020204" pitchFamily="34" charset="0"/>
              </a:rPr>
              <a:t>    </a:t>
            </a:r>
            <a:r>
              <a:rPr lang="en-US" altLang="zh-CN" sz="2000">
                <a:latin typeface="Arial" panose="020B0604020202020204" pitchFamily="34" charset="0"/>
              </a:rPr>
              <a:t>public void mouseEntered(MouseEvent 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	// </a:t>
            </a:r>
            <a:r>
              <a:rPr lang="zh-CN" altLang="en-US" sz="2000">
                <a:latin typeface="Arial" panose="020B0604020202020204" pitchFamily="34" charset="0"/>
              </a:rPr>
              <a:t>鼠标按键被按下时触发</a:t>
            </a:r>
          </a:p>
          <a:p>
            <a:pPr eaLnBrk="1" hangingPunct="1">
              <a:spcBef>
                <a:spcPct val="20000"/>
              </a:spcBef>
              <a:buClr>
                <a:schemeClr val="folHlink"/>
              </a:buClr>
              <a:buSzPct val="60000"/>
              <a:buFont typeface="Wingdings" panose="05000000000000000000" pitchFamily="2" charset="2"/>
              <a:buNone/>
            </a:pPr>
            <a:r>
              <a:rPr lang="zh-CN" altLang="en-US" sz="2000">
                <a:latin typeface="Arial" panose="020B0604020202020204" pitchFamily="34" charset="0"/>
              </a:rPr>
              <a:t>    </a:t>
            </a:r>
            <a:r>
              <a:rPr lang="en-US" altLang="zh-CN" sz="2000">
                <a:latin typeface="Arial" panose="020B0604020202020204" pitchFamily="34" charset="0"/>
              </a:rPr>
              <a:t>public void mousePressed(MouseEvent 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	// </a:t>
            </a:r>
            <a:r>
              <a:rPr lang="zh-CN" altLang="en-US" sz="2000">
                <a:latin typeface="Arial" panose="020B0604020202020204" pitchFamily="34" charset="0"/>
              </a:rPr>
              <a:t>鼠标按键被释放时触发</a:t>
            </a:r>
          </a:p>
          <a:p>
            <a:pPr eaLnBrk="1" hangingPunct="1">
              <a:spcBef>
                <a:spcPct val="20000"/>
              </a:spcBef>
              <a:buClr>
                <a:schemeClr val="folHlink"/>
              </a:buClr>
              <a:buSzPct val="60000"/>
              <a:buFont typeface="Wingdings" panose="05000000000000000000" pitchFamily="2" charset="2"/>
              <a:buNone/>
            </a:pPr>
            <a:r>
              <a:rPr lang="zh-CN" altLang="en-US" sz="2000">
                <a:latin typeface="Arial" panose="020B0604020202020204" pitchFamily="34" charset="0"/>
              </a:rPr>
              <a:t>    </a:t>
            </a:r>
            <a:r>
              <a:rPr lang="en-US" altLang="zh-CN" sz="2000">
                <a:latin typeface="Arial" panose="020B0604020202020204" pitchFamily="34" charset="0"/>
              </a:rPr>
              <a:t>public void mouseReleased(MouseEvent 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	// </a:t>
            </a:r>
            <a:r>
              <a:rPr lang="zh-CN" altLang="en-US" sz="2000">
                <a:latin typeface="Arial" panose="020B0604020202020204" pitchFamily="34" charset="0"/>
              </a:rPr>
              <a:t>发生单击事件时被触发</a:t>
            </a:r>
          </a:p>
          <a:p>
            <a:pPr eaLnBrk="1" hangingPunct="1">
              <a:spcBef>
                <a:spcPct val="20000"/>
              </a:spcBef>
              <a:buClr>
                <a:schemeClr val="folHlink"/>
              </a:buClr>
              <a:buSzPct val="60000"/>
              <a:buFont typeface="Wingdings" panose="05000000000000000000" pitchFamily="2" charset="2"/>
              <a:buNone/>
            </a:pPr>
            <a:r>
              <a:rPr lang="zh-CN" altLang="en-US" sz="2000">
                <a:latin typeface="Arial" panose="020B0604020202020204" pitchFamily="34" charset="0"/>
              </a:rPr>
              <a:t>    </a:t>
            </a:r>
            <a:r>
              <a:rPr lang="en-US" altLang="zh-CN" sz="2000">
                <a:latin typeface="Arial" panose="020B0604020202020204" pitchFamily="34" charset="0"/>
              </a:rPr>
              <a:t>public void mouseClicked(MouseEvent e);</a:t>
            </a:r>
          </a:p>
          <a:p>
            <a:pPr eaLnBrk="1" hangingPunct="1">
              <a:spcBef>
                <a:spcPct val="20000"/>
              </a:spcBef>
              <a:buClr>
                <a:schemeClr val="folHlink"/>
              </a:buClr>
              <a:buSzPct val="60000"/>
              <a:buFont typeface="Wingdings" panose="05000000000000000000" pitchFamily="2" charset="2"/>
              <a:buNone/>
            </a:pPr>
            <a:r>
              <a:rPr lang="en-US" altLang="zh-CN" sz="2000">
                <a:latin typeface="Arial" panose="020B0604020202020204" pitchFamily="34" charset="0"/>
              </a:rPr>
              <a:t>	// </a:t>
            </a:r>
            <a:r>
              <a:rPr lang="zh-CN" altLang="en-US" sz="2000">
                <a:latin typeface="Arial" panose="020B0604020202020204" pitchFamily="34" charset="0"/>
              </a:rPr>
              <a:t>光标移出组件时被触发</a:t>
            </a:r>
          </a:p>
          <a:p>
            <a:pPr eaLnBrk="1" hangingPunct="1">
              <a:spcBef>
                <a:spcPct val="20000"/>
              </a:spcBef>
              <a:buClr>
                <a:schemeClr val="folHlink"/>
              </a:buClr>
              <a:buSzPct val="60000"/>
              <a:buFont typeface="Wingdings" panose="05000000000000000000" pitchFamily="2" charset="2"/>
              <a:buNone/>
            </a:pPr>
            <a:r>
              <a:rPr lang="zh-CN" altLang="en-US" sz="2000">
                <a:latin typeface="Arial" panose="020B0604020202020204" pitchFamily="34" charset="0"/>
              </a:rPr>
              <a:t>    </a:t>
            </a:r>
            <a:r>
              <a:rPr lang="en-US" altLang="zh-CN" sz="2000">
                <a:latin typeface="Arial" panose="020B0604020202020204" pitchFamily="34" charset="0"/>
              </a:rPr>
              <a:t>public void mouseExited(MouseEvent e);}</a:t>
            </a:r>
          </a:p>
        </p:txBody>
      </p:sp>
      <p:sp>
        <p:nvSpPr>
          <p:cNvPr id="173062"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653CA276-4556-4814-8EA6-49EE6A3D55B8}"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81</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90565"/>
                                        </p:tgtEl>
                                        <p:attrNameLst>
                                          <p:attrName>style.visibility</p:attrName>
                                        </p:attrNameLst>
                                      </p:cBhvr>
                                      <p:to>
                                        <p:strVal val="visible"/>
                                      </p:to>
                                    </p:set>
                                    <p:anim calcmode="lin" valueType="num">
                                      <p:cBhvr>
                                        <p:cTn id="7" dur="500" fill="hold"/>
                                        <p:tgtEl>
                                          <p:spTgt spid="1090565"/>
                                        </p:tgtEl>
                                        <p:attrNameLst>
                                          <p:attrName>ppt_w</p:attrName>
                                        </p:attrNameLst>
                                      </p:cBhvr>
                                      <p:tavLst>
                                        <p:tav tm="0">
                                          <p:val>
                                            <p:fltVal val="0"/>
                                          </p:val>
                                        </p:tav>
                                        <p:tav tm="100000">
                                          <p:val>
                                            <p:strVal val="#ppt_w"/>
                                          </p:val>
                                        </p:tav>
                                      </p:tavLst>
                                    </p:anim>
                                    <p:anim calcmode="lin" valueType="num">
                                      <p:cBhvr>
                                        <p:cTn id="8" dur="500" fill="hold"/>
                                        <p:tgtEl>
                                          <p:spTgt spid="10905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1" name="Rectangle 3"/>
          <p:cNvSpPr>
            <a:spLocks noGrp="1" noChangeArrowheads="1"/>
          </p:cNvSpPr>
          <p:nvPr>
            <p:ph idx="1"/>
          </p:nvPr>
        </p:nvSpPr>
        <p:spPr>
          <a:xfrm>
            <a:off x="827088" y="1412875"/>
            <a:ext cx="7632700" cy="4895850"/>
          </a:xfrm>
        </p:spPr>
        <p:txBody>
          <a:bodyPr/>
          <a:lstStyle/>
          <a:p>
            <a:pPr marL="0" indent="762000" eaLnBrk="1" hangingPunct="1">
              <a:buFont typeface="Wingdings" panose="05000000000000000000" pitchFamily="2" charset="2"/>
              <a:buNone/>
              <a:tabLst>
                <a:tab pos="952500" algn="l"/>
              </a:tabLst>
            </a:pPr>
            <a:r>
              <a:rPr lang="en-US" altLang="zh-CN" sz="2400" smtClean="0"/>
              <a:t>MouseEvent</a:t>
            </a:r>
            <a:r>
              <a:rPr lang="zh-CN" altLang="en-US" sz="2400" smtClean="0"/>
              <a:t>类中比较常用的方法如下表所示。</a:t>
            </a:r>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en-US" altLang="zh-CN" sz="2400" smtClean="0"/>
          </a:p>
          <a:p>
            <a:pPr marL="0" indent="762000" eaLnBrk="1" hangingPunct="1">
              <a:buFont typeface="Wingdings" panose="05000000000000000000" pitchFamily="2" charset="2"/>
              <a:buNone/>
              <a:tabLst>
                <a:tab pos="952500" algn="l"/>
              </a:tabLst>
            </a:pPr>
            <a:endParaRPr lang="en-US" altLang="zh-CN" sz="2400" smtClean="0"/>
          </a:p>
          <a:p>
            <a:pPr marL="0" indent="762000" eaLnBrk="1" hangingPunct="1">
              <a:buFont typeface="Wingdings" panose="05000000000000000000" pitchFamily="2" charset="2"/>
              <a:buNone/>
              <a:tabLst>
                <a:tab pos="952500" algn="l"/>
              </a:tabLst>
            </a:pPr>
            <a:r>
              <a:rPr lang="zh-CN" altLang="en-US" sz="2400" smtClean="0"/>
              <a:t>可以通过下表中的静态常量，判断通过</a:t>
            </a:r>
            <a:r>
              <a:rPr lang="en-US" altLang="zh-CN" sz="2400" smtClean="0"/>
              <a:t>getButton()</a:t>
            </a:r>
            <a:r>
              <a:rPr lang="zh-CN" altLang="en-US" sz="2400" smtClean="0"/>
              <a:t>方法得到的值代表哪个键。</a:t>
            </a:r>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zh-CN" altLang="en-US" sz="2400" smtClean="0"/>
          </a:p>
          <a:p>
            <a:pPr marL="0" indent="762000" eaLnBrk="1" hangingPunct="1">
              <a:buFont typeface="Wingdings" panose="05000000000000000000" pitchFamily="2" charset="2"/>
              <a:buNone/>
              <a:tabLst>
                <a:tab pos="952500" algn="l"/>
              </a:tabLst>
            </a:pPr>
            <a:endParaRPr lang="en-US" altLang="zh-CN" sz="2400" smtClean="0"/>
          </a:p>
        </p:txBody>
      </p:sp>
      <p:sp>
        <p:nvSpPr>
          <p:cNvPr id="1092610" name="Rectangle 2"/>
          <p:cNvSpPr>
            <a:spLocks noGrp="1" noChangeArrowheads="1"/>
          </p:cNvSpPr>
          <p:nvPr>
            <p:ph type="title"/>
          </p:nvPr>
        </p:nvSpPr>
        <p:spPr>
          <a:xfrm>
            <a:off x="1150938" y="214313"/>
            <a:ext cx="7308850" cy="1462087"/>
          </a:xfrm>
        </p:spPr>
        <p:txBody>
          <a:bodyPr/>
          <a:lstStyle/>
          <a:p>
            <a:pPr algn="ctr" eaLnBrk="1" fontAlgn="auto" hangingPunct="1">
              <a:spcAft>
                <a:spcPts val="0"/>
              </a:spcAft>
              <a:defRPr/>
            </a:pPr>
            <a:r>
              <a:rPr lang="zh-CN" altLang="en-US" dirty="0"/>
              <a:t>鼠标事件处理 </a:t>
            </a:r>
          </a:p>
        </p:txBody>
      </p:sp>
      <p:sp>
        <p:nvSpPr>
          <p:cNvPr id="17510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spcBef>
                <a:spcPct val="20000"/>
              </a:spcBef>
              <a:buClr>
                <a:schemeClr val="folHlink"/>
              </a:buClr>
              <a:buSzPct val="60000"/>
              <a:buFont typeface="Wingdings" panose="05000000000000000000" pitchFamily="2" charset="2"/>
              <a:buNone/>
            </a:pPr>
            <a:endParaRPr lang="zh-CN" altLang="en-US" sz="2800">
              <a:latin typeface="Arial" panose="020B0604020202020204" pitchFamily="34" charset="0"/>
            </a:endParaRPr>
          </a:p>
        </p:txBody>
      </p:sp>
      <p:graphicFrame>
        <p:nvGraphicFramePr>
          <p:cNvPr id="1092666" name="Group 58"/>
          <p:cNvGraphicFramePr>
            <a:graphicFrameLocks noGrp="1"/>
          </p:cNvGraphicFramePr>
          <p:nvPr/>
        </p:nvGraphicFramePr>
        <p:xfrm>
          <a:off x="900113" y="1916113"/>
          <a:ext cx="7561262" cy="1341436"/>
        </p:xfrm>
        <a:graphic>
          <a:graphicData uri="http://schemas.openxmlformats.org/drawingml/2006/table">
            <a:tbl>
              <a:tblPr/>
              <a:tblGrid>
                <a:gridCol w="1712913">
                  <a:extLst>
                    <a:ext uri="{9D8B030D-6E8A-4147-A177-3AD203B41FA5}">
                      <a16:colId xmlns:a16="http://schemas.microsoft.com/office/drawing/2014/main" val="20000"/>
                    </a:ext>
                  </a:extLst>
                </a:gridCol>
                <a:gridCol w="5848349">
                  <a:extLst>
                    <a:ext uri="{9D8B030D-6E8A-4147-A177-3AD203B41FA5}">
                      <a16:colId xmlns:a16="http://schemas.microsoft.com/office/drawing/2014/main" val="20001"/>
                    </a:ext>
                  </a:extLst>
                </a:gridCol>
              </a:tblGrid>
              <a:tr h="3353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方    法</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功    能</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getSource()</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用来获得触发此次事件的组件对象，返回值为</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Object</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类型</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getButton()</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用来获得代表触发此次按下、释放或单击事件的按键的</a:t>
                      </a: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int</a:t>
                      </a: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型值</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getClickCount()</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用来获得单击按键的次数</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92744" name="Group 136"/>
          <p:cNvGraphicFramePr>
            <a:graphicFrameLocks noGrp="1"/>
          </p:cNvGraphicFramePr>
          <p:nvPr/>
        </p:nvGraphicFramePr>
        <p:xfrm>
          <a:off x="971550" y="4221163"/>
          <a:ext cx="7559675" cy="1341436"/>
        </p:xfrm>
        <a:graphic>
          <a:graphicData uri="http://schemas.openxmlformats.org/drawingml/2006/table">
            <a:tbl>
              <a:tblPr/>
              <a:tblGrid>
                <a:gridCol w="2519362">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gridCol w="2519363">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静 态 常 量</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常  量  值</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代 表 的 键</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BUTTON1</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代表鼠标左键</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BUTTON2</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代表鼠标滚轮</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BUTTON3</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方正书宋简体" pitchFamily="65"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代表鼠标右键</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31" marB="45731"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5148" name="灯片编号占位符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394E624A-089A-4AD9-AFE8-0C4E1970CC7F}"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82</a:t>
            </a:fld>
            <a:endParaRPr lang="en-US" altLang="zh-CN"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092666"/>
                                        </p:tgtEl>
                                        <p:attrNameLst>
                                          <p:attrName>style.visibility</p:attrName>
                                        </p:attrNameLst>
                                      </p:cBhvr>
                                      <p:to>
                                        <p:strVal val="visible"/>
                                      </p:to>
                                    </p:set>
                                    <p:anim from="(-#ppt_w/2)" to="(#ppt_x)" calcmode="lin" valueType="num">
                                      <p:cBhvr>
                                        <p:cTn id="7" dur="600" fill="hold">
                                          <p:stCondLst>
                                            <p:cond delay="0"/>
                                          </p:stCondLst>
                                        </p:cTn>
                                        <p:tgtEl>
                                          <p:spTgt spid="1092666"/>
                                        </p:tgtEl>
                                        <p:attrNameLst>
                                          <p:attrName>ppt_x</p:attrName>
                                        </p:attrNameLst>
                                      </p:cBhvr>
                                    </p:anim>
                                    <p:anim from="0" to="-1.0" calcmode="lin" valueType="num">
                                      <p:cBhvr>
                                        <p:cTn id="8" dur="200" decel="50000" autoRev="1" fill="hold">
                                          <p:stCondLst>
                                            <p:cond delay="600"/>
                                          </p:stCondLst>
                                        </p:cTn>
                                        <p:tgtEl>
                                          <p:spTgt spid="1092666"/>
                                        </p:tgtEl>
                                        <p:attrNameLst>
                                          <p:attrName>xshear</p:attrName>
                                        </p:attrNameLst>
                                      </p:cBhvr>
                                    </p:anim>
                                    <p:animScale>
                                      <p:cBhvr>
                                        <p:cTn id="9" dur="200" decel="100000" autoRev="1" fill="hold">
                                          <p:stCondLst>
                                            <p:cond delay="600"/>
                                          </p:stCondLst>
                                        </p:cTn>
                                        <p:tgtEl>
                                          <p:spTgt spid="1092666"/>
                                        </p:tgtEl>
                                      </p:cBhvr>
                                      <p:from x="100000" y="100000"/>
                                      <p:to x="80000" y="100000"/>
                                    </p:animScale>
                                    <p:anim by="(#ppt_h/3+#ppt_w*0.1)" calcmode="lin" valueType="num">
                                      <p:cBhvr additive="sum">
                                        <p:cTn id="10" dur="200" decel="100000" autoRev="1" fill="hold">
                                          <p:stCondLst>
                                            <p:cond delay="600"/>
                                          </p:stCondLst>
                                        </p:cTn>
                                        <p:tgtEl>
                                          <p:spTgt spid="1092666"/>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261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92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内容占位符 1"/>
          <p:cNvSpPr>
            <a:spLocks noGrp="1"/>
          </p:cNvSpPr>
          <p:nvPr>
            <p:ph idx="1"/>
          </p:nvPr>
        </p:nvSpPr>
        <p:spPr>
          <a:xfrm>
            <a:off x="601663" y="692150"/>
            <a:ext cx="8229600" cy="5292725"/>
          </a:xfrm>
          <a:solidFill>
            <a:schemeClr val="bg2"/>
          </a:solidFill>
        </p:spPr>
        <p:txBody>
          <a:bodyPr/>
          <a:lstStyle/>
          <a:p>
            <a:r>
              <a:rPr lang="en-US" altLang="zh-CN" sz="1800" smtClean="0"/>
              <a:t>label.addMouseListener(new MouseListener() {</a:t>
            </a:r>
          </a:p>
          <a:p>
            <a:r>
              <a:rPr lang="en-US" altLang="zh-CN" sz="1800" smtClean="0"/>
              <a:t>	public void mouseEntered(MouseEvent e) {</a:t>
            </a:r>
          </a:p>
          <a:p>
            <a:r>
              <a:rPr lang="en-US" altLang="zh-CN" sz="1800" smtClean="0"/>
              <a:t>		System.out.println("</a:t>
            </a:r>
            <a:r>
              <a:rPr lang="zh-CN" altLang="en-US" sz="1800" smtClean="0"/>
              <a:t>光标移入组件</a:t>
            </a:r>
            <a:r>
              <a:rPr lang="en-US" altLang="zh-CN" sz="1800" smtClean="0"/>
              <a:t>");</a:t>
            </a:r>
          </a:p>
          <a:p>
            <a:r>
              <a:rPr lang="en-US" altLang="zh-CN" sz="1800" smtClean="0"/>
              <a:t>	}</a:t>
            </a:r>
          </a:p>
          <a:p>
            <a:r>
              <a:rPr lang="en-US" altLang="zh-CN" sz="1800" smtClean="0"/>
              <a:t>	public void mousePressed(MouseEvent e) {</a:t>
            </a:r>
          </a:p>
          <a:p>
            <a:r>
              <a:rPr lang="en-US" altLang="zh-CN" sz="1800" smtClean="0"/>
              <a:t>		System.out.println("</a:t>
            </a:r>
            <a:r>
              <a:rPr lang="zh-CN" altLang="en-US" sz="1800" smtClean="0"/>
              <a:t>鼠标按键被按下</a:t>
            </a:r>
            <a:r>
              <a:rPr lang="en-US" altLang="zh-CN" sz="1800" smtClean="0"/>
              <a:t>");</a:t>
            </a:r>
          </a:p>
          <a:p>
            <a:r>
              <a:rPr lang="en-US" altLang="zh-CN" sz="1800" smtClean="0"/>
              <a:t>		int i = e.getButton(); // </a:t>
            </a:r>
            <a:r>
              <a:rPr lang="zh-CN" altLang="en-US" sz="1800" smtClean="0"/>
              <a:t>通过该值可以判断按下的是哪个键</a:t>
            </a:r>
          </a:p>
          <a:p>
            <a:r>
              <a:rPr lang="zh-CN" altLang="en-US" sz="1800" smtClean="0"/>
              <a:t>		</a:t>
            </a:r>
            <a:r>
              <a:rPr lang="en-US" altLang="zh-CN" sz="1800" smtClean="0"/>
              <a:t>if (i == MouseEvent.BUTTON1)</a:t>
            </a:r>
          </a:p>
          <a:p>
            <a:r>
              <a:rPr lang="en-US" altLang="zh-CN" sz="1800" smtClean="0"/>
              <a:t>			System.out.println("</a:t>
            </a:r>
            <a:r>
              <a:rPr lang="zh-CN" altLang="en-US" sz="1800" smtClean="0"/>
              <a:t>按下的是鼠标左键</a:t>
            </a:r>
            <a:r>
              <a:rPr lang="en-US" altLang="zh-CN" sz="1800" smtClean="0"/>
              <a:t>");</a:t>
            </a:r>
          </a:p>
          <a:p>
            <a:r>
              <a:rPr lang="en-US" altLang="zh-CN" sz="1800" smtClean="0"/>
              <a:t>		if (i == MouseEvent.BUTTON2)</a:t>
            </a:r>
          </a:p>
          <a:p>
            <a:r>
              <a:rPr lang="en-US" altLang="zh-CN" sz="1800" smtClean="0"/>
              <a:t>			System.out.println("</a:t>
            </a:r>
            <a:r>
              <a:rPr lang="zh-CN" altLang="en-US" sz="1800" smtClean="0"/>
              <a:t>按下的是鼠标滚轮</a:t>
            </a:r>
            <a:r>
              <a:rPr lang="en-US" altLang="zh-CN" sz="1800" smtClean="0"/>
              <a:t>");</a:t>
            </a:r>
          </a:p>
          <a:p>
            <a:r>
              <a:rPr lang="en-US" altLang="zh-CN" sz="1800" smtClean="0"/>
              <a:t>		if (i == MouseEvent.BUTTON3)</a:t>
            </a:r>
          </a:p>
          <a:p>
            <a:r>
              <a:rPr lang="en-US" altLang="zh-CN" sz="1800" smtClean="0"/>
              <a:t>			System.out.println("</a:t>
            </a:r>
            <a:r>
              <a:rPr lang="zh-CN" altLang="en-US" sz="1800" smtClean="0"/>
              <a:t>按下的是鼠标右键</a:t>
            </a:r>
            <a:r>
              <a:rPr lang="en-US" altLang="zh-CN" sz="1800" smtClean="0"/>
              <a:t>");</a:t>
            </a:r>
          </a:p>
          <a:p>
            <a:r>
              <a:rPr lang="en-US" altLang="zh-CN" sz="1800" smtClean="0"/>
              <a:t>	}</a:t>
            </a:r>
          </a:p>
          <a:p>
            <a:r>
              <a:rPr lang="en-US" altLang="zh-CN" sz="1800" smtClean="0"/>
              <a:t>                        ……</a:t>
            </a:r>
          </a:p>
          <a:p>
            <a:r>
              <a:rPr lang="en-US" altLang="zh-CN" sz="1800" smtClean="0"/>
              <a:t>});</a:t>
            </a:r>
            <a:endParaRPr lang="zh-CN" altLang="en-US" sz="1800" smtClean="0"/>
          </a:p>
        </p:txBody>
      </p:sp>
      <p:sp>
        <p:nvSpPr>
          <p:cNvPr id="17715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C41ACE29-98ED-44B0-8B8C-04D21FA3B5CB}" type="slidenum">
              <a:rPr lang="en-US" altLang="zh-CN" sz="1000" smtClean="0"/>
              <a:pPr/>
              <a:t>83</a:t>
            </a:fld>
            <a:endParaRPr lang="en-US" altLang="zh-CN" sz="100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882650"/>
            <a:ext cx="806450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27" name="标题 1"/>
          <p:cNvSpPr>
            <a:spLocks noGrp="1"/>
          </p:cNvSpPr>
          <p:nvPr>
            <p:ph type="title"/>
          </p:nvPr>
        </p:nvSpPr>
        <p:spPr>
          <a:xfrm>
            <a:off x="457200" y="-22225"/>
            <a:ext cx="8229600" cy="1143000"/>
          </a:xfrm>
        </p:spPr>
        <p:txBody>
          <a:bodyPr/>
          <a:lstStyle/>
          <a:p>
            <a:r>
              <a:rPr lang="zh-CN" altLang="en-US" smtClean="0"/>
              <a:t>常见事件</a:t>
            </a:r>
          </a:p>
        </p:txBody>
      </p:sp>
      <p:sp>
        <p:nvSpPr>
          <p:cNvPr id="180228"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7359A9-0947-49F3-A649-2DBAB1ED243A}" type="slidenum">
              <a:rPr lang="en-US" altLang="zh-CN" sz="1000" smtClean="0">
                <a:ea typeface="黑体" panose="02010609060101010101" pitchFamily="49" charset="-122"/>
              </a:rPr>
              <a:pPr>
                <a:spcBef>
                  <a:spcPct val="0"/>
                </a:spcBef>
                <a:buFontTx/>
                <a:buNone/>
              </a:pPr>
              <a:t>84</a:t>
            </a:fld>
            <a:endParaRPr lang="en-US" altLang="zh-CN" sz="1000" smtClean="0">
              <a:ea typeface="黑体" panose="02010609060101010101" pitchFamily="49"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7F27FFB0-D14F-4AA4-AF2C-E7E7442E1115}" type="slidenum">
              <a:rPr lang="en-US" altLang="zh-CN" sz="1000" smtClean="0">
                <a:latin typeface="Tahoma" panose="020B0604030504040204" pitchFamily="34" charset="0"/>
                <a:ea typeface="宋体" panose="02010600030101010101" pitchFamily="2" charset="-122"/>
              </a:rPr>
              <a:pPr>
                <a:spcBef>
                  <a:spcPct val="20000"/>
                </a:spcBef>
                <a:buClr>
                  <a:schemeClr val="folHlink"/>
                </a:buClr>
                <a:buSzPct val="60000"/>
                <a:buFont typeface="Wingdings" panose="05000000000000000000" pitchFamily="2" charset="2"/>
                <a:buNone/>
              </a:pPr>
              <a:t>85</a:t>
            </a:fld>
            <a:endParaRPr lang="en-US" altLang="zh-CN" sz="1000" smtClean="0">
              <a:latin typeface="Tahoma" panose="020B0604030504040204" pitchFamily="34" charset="0"/>
              <a:ea typeface="宋体" panose="02010600030101010101" pitchFamily="2" charset="-122"/>
            </a:endParaRPr>
          </a:p>
        </p:txBody>
      </p:sp>
      <p:sp>
        <p:nvSpPr>
          <p:cNvPr id="17411" name="Rectangle 2"/>
          <p:cNvSpPr>
            <a:spLocks noGrp="1" noChangeArrowheads="1"/>
          </p:cNvSpPr>
          <p:nvPr>
            <p:ph type="title"/>
          </p:nvPr>
        </p:nvSpPr>
        <p:spPr/>
        <p:txBody>
          <a:bodyPr/>
          <a:lstStyle/>
          <a:p>
            <a:pPr eaLnBrk="1" fontAlgn="auto" hangingPunct="1">
              <a:spcAft>
                <a:spcPts val="0"/>
              </a:spcAft>
              <a:defRPr/>
            </a:pPr>
            <a:r>
              <a:rPr lang="zh-CN" altLang="en-US" dirty="0" smtClean="0"/>
              <a:t>适配器 </a:t>
            </a:r>
          </a:p>
        </p:txBody>
      </p:sp>
      <p:sp>
        <p:nvSpPr>
          <p:cNvPr id="181252" name="Rectangle 3"/>
          <p:cNvSpPr>
            <a:spLocks noGrp="1" noChangeArrowheads="1"/>
          </p:cNvSpPr>
          <p:nvPr>
            <p:ph type="body" idx="1"/>
          </p:nvPr>
        </p:nvSpPr>
        <p:spPr>
          <a:xfrm>
            <a:off x="685800" y="1628775"/>
            <a:ext cx="7772400" cy="4114800"/>
          </a:xfrm>
        </p:spPr>
        <p:txBody>
          <a:bodyPr/>
          <a:lstStyle/>
          <a:p>
            <a:pPr eaLnBrk="1" hangingPunct="1"/>
            <a:r>
              <a:rPr lang="zh-CN" altLang="en-US" sz="2400" smtClean="0"/>
              <a:t>如果监听接口中定义了很多方法，即使事件响应响应需要覆盖一个方法，定义监听类时也必须覆盖接口中的所有方法</a:t>
            </a:r>
            <a:r>
              <a:rPr lang="zh-CN" altLang="en-US" smtClean="0"/>
              <a:t> </a:t>
            </a:r>
          </a:p>
          <a:p>
            <a:pPr eaLnBrk="1" hangingPunct="1"/>
            <a:r>
              <a:rPr lang="zh-CN" altLang="en-US" sz="2400" smtClean="0"/>
              <a:t>为了避免重写这些无关的方法，在类库中，为每个含有一个以上方法的监听接口都定义了一个适配器类，适配器类覆盖了接口中的所有方法，但方法体都是一对空的</a:t>
            </a:r>
            <a:r>
              <a:rPr lang="en-US" altLang="zh-CN" sz="2400" smtClean="0"/>
              <a:t>{ } </a:t>
            </a:r>
          </a:p>
          <a:p>
            <a:pPr eaLnBrk="1" hangingPunct="1"/>
            <a:r>
              <a:rPr lang="zh-CN" altLang="en-US" sz="2400" smtClean="0"/>
              <a:t>通过继承适配器类实现事件响应，就不必覆盖接口中的所有方法了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9BC86632-3460-4B7F-A324-3FBAD9B9E191}" type="slidenum">
              <a:rPr lang="en-US" altLang="zh-CN" sz="1000" smtClean="0"/>
              <a:pPr/>
              <a:t>86</a:t>
            </a:fld>
            <a:endParaRPr lang="en-US" altLang="zh-CN" sz="1000" smtClean="0"/>
          </a:p>
        </p:txBody>
      </p:sp>
      <p:sp>
        <p:nvSpPr>
          <p:cNvPr id="275458" name="Rectangle 2"/>
          <p:cNvSpPr>
            <a:spLocks noGrp="1" noChangeArrowheads="1"/>
          </p:cNvSpPr>
          <p:nvPr>
            <p:ph type="title"/>
          </p:nvPr>
        </p:nvSpPr>
        <p:spPr/>
        <p:txBody>
          <a:bodyPr/>
          <a:lstStyle/>
          <a:p>
            <a:pPr>
              <a:defRPr/>
            </a:pPr>
            <a:r>
              <a:rPr lang="zh-CN" altLang="en-US"/>
              <a:t>监听器适配器类</a:t>
            </a:r>
          </a:p>
        </p:txBody>
      </p:sp>
      <p:sp>
        <p:nvSpPr>
          <p:cNvPr id="182276" name="Rectangle 3"/>
          <p:cNvSpPr>
            <a:spLocks noGrp="1" noChangeArrowheads="1"/>
          </p:cNvSpPr>
          <p:nvPr>
            <p:ph type="body" idx="1"/>
          </p:nvPr>
        </p:nvSpPr>
        <p:spPr/>
        <p:txBody>
          <a:bodyPr/>
          <a:lstStyle/>
          <a:p>
            <a:pPr>
              <a:lnSpc>
                <a:spcPct val="80000"/>
              </a:lnSpc>
            </a:pPr>
            <a:r>
              <a:rPr lang="en-US" altLang="zh-CN" sz="2100" smtClean="0"/>
              <a:t>JAVA</a:t>
            </a:r>
            <a:r>
              <a:rPr lang="zh-CN" altLang="en-US" sz="2100" smtClean="0"/>
              <a:t>中提供了大部分监听器接口的适配器类，其目的是简化事件监听器类的编写，监听器适配器类是对事件监听器接口的简单实现（方法体为空），这样用户可以把自己的监听器类声明为适配器类的子类，从而可以不管其他方法，只需重写需要的方法。 对应于监听器接口</a:t>
            </a:r>
            <a:r>
              <a:rPr lang="en-US" altLang="zh-CN" sz="2100" smtClean="0"/>
              <a:t>XxxListener</a:t>
            </a:r>
            <a:r>
              <a:rPr lang="zh-CN" altLang="en-US" sz="2100" smtClean="0"/>
              <a:t>的适配器接口的类名为</a:t>
            </a:r>
            <a:r>
              <a:rPr lang="en-US" altLang="zh-CN" sz="2100" smtClean="0"/>
              <a:t>XxxAdapter</a:t>
            </a:r>
            <a:r>
              <a:rPr lang="zh-CN" altLang="en-US" sz="2100" smtClean="0"/>
              <a:t>。</a:t>
            </a:r>
          </a:p>
          <a:p>
            <a:pPr>
              <a:lnSpc>
                <a:spcPct val="80000"/>
              </a:lnSpc>
              <a:buFont typeface="Wingdings" panose="05000000000000000000" pitchFamily="2" charset="2"/>
              <a:buNone/>
            </a:pPr>
            <a:r>
              <a:rPr lang="zh-CN" altLang="en-US" sz="2100" smtClean="0"/>
              <a:t></a:t>
            </a:r>
          </a:p>
          <a:p>
            <a:pPr>
              <a:lnSpc>
                <a:spcPct val="80000"/>
              </a:lnSpc>
              <a:buFont typeface="Wingdings" panose="05000000000000000000" pitchFamily="2" charset="2"/>
              <a:buNone/>
            </a:pPr>
            <a:r>
              <a:rPr lang="en-US" altLang="zh-CN" sz="2100" smtClean="0">
                <a:latin typeface="Arial" panose="020B0604020202020204" pitchFamily="34" charset="0"/>
              </a:rPr>
              <a:t>…</a:t>
            </a:r>
            <a:endParaRPr lang="en-US" altLang="zh-CN" sz="2100" smtClean="0"/>
          </a:p>
          <a:p>
            <a:pPr>
              <a:lnSpc>
                <a:spcPct val="80000"/>
              </a:lnSpc>
              <a:buFont typeface="Wingdings" panose="05000000000000000000" pitchFamily="2" charset="2"/>
              <a:buNone/>
            </a:pPr>
            <a:r>
              <a:rPr lang="en-US" altLang="zh-CN" sz="2100" smtClean="0"/>
              <a:t>public class MouseClickHandler extends MouseAdapter{</a:t>
            </a:r>
          </a:p>
          <a:p>
            <a:pPr>
              <a:lnSpc>
                <a:spcPct val="80000"/>
              </a:lnSpc>
              <a:buFont typeface="Wingdings" panose="05000000000000000000" pitchFamily="2" charset="2"/>
              <a:buNone/>
            </a:pPr>
            <a:r>
              <a:rPr lang="en-US" altLang="zh-CN" sz="2100" smtClean="0"/>
              <a:t>	public void mouseClicked(MouseEvent e){</a:t>
            </a:r>
          </a:p>
          <a:p>
            <a:pPr>
              <a:lnSpc>
                <a:spcPct val="80000"/>
              </a:lnSpc>
              <a:buFont typeface="Wingdings" panose="05000000000000000000" pitchFamily="2" charset="2"/>
              <a:buNone/>
            </a:pPr>
            <a:r>
              <a:rPr lang="en-US" altLang="zh-CN" sz="2100" smtClean="0"/>
              <a:t>		</a:t>
            </a:r>
            <a:r>
              <a:rPr lang="en-US" altLang="zh-CN" sz="2100" smtClean="0">
                <a:latin typeface="Arial" panose="020B0604020202020204" pitchFamily="34" charset="0"/>
              </a:rPr>
              <a:t>…</a:t>
            </a:r>
            <a:r>
              <a:rPr lang="en-US" altLang="zh-CN" sz="2100" smtClean="0"/>
              <a:t>.</a:t>
            </a:r>
          </a:p>
          <a:p>
            <a:pPr>
              <a:lnSpc>
                <a:spcPct val="80000"/>
              </a:lnSpc>
              <a:buFont typeface="Wingdings" panose="05000000000000000000" pitchFamily="2" charset="2"/>
              <a:buNone/>
            </a:pPr>
            <a:r>
              <a:rPr lang="en-US" altLang="zh-CN" sz="2100" smtClean="0"/>
              <a:t>	}</a:t>
            </a:r>
          </a:p>
          <a:p>
            <a:pPr>
              <a:lnSpc>
                <a:spcPct val="80000"/>
              </a:lnSpc>
              <a:buFont typeface="Wingdings" panose="05000000000000000000" pitchFamily="2" charset="2"/>
              <a:buNone/>
            </a:pPr>
            <a:r>
              <a:rPr lang="en-US" altLang="zh-CN" sz="2100" smtClean="0"/>
              <a:t>}</a:t>
            </a:r>
          </a:p>
          <a:p>
            <a:pPr>
              <a:lnSpc>
                <a:spcPct val="80000"/>
              </a:lnSpc>
              <a:buFont typeface="Wingdings" panose="05000000000000000000" pitchFamily="2" charset="2"/>
              <a:buNone/>
            </a:pPr>
            <a:endParaRPr lang="en-US" altLang="zh-CN" sz="210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981E29E9-1A65-4CD7-B4AF-E238319414F4}" type="slidenum">
              <a:rPr lang="en-US" altLang="zh-CN" sz="1000" smtClean="0"/>
              <a:pPr/>
              <a:t>87</a:t>
            </a:fld>
            <a:endParaRPr lang="en-US" altLang="zh-CN" sz="1000" smtClean="0"/>
          </a:p>
        </p:txBody>
      </p:sp>
      <p:sp>
        <p:nvSpPr>
          <p:cNvPr id="184323" name="Text Box 1026"/>
          <p:cNvSpPr txBox="1">
            <a:spLocks noChangeArrowheads="1"/>
          </p:cNvSpPr>
          <p:nvPr/>
        </p:nvSpPr>
        <p:spPr bwMode="auto">
          <a:xfrm>
            <a:off x="250825" y="476250"/>
            <a:ext cx="8280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r>
              <a:rPr kumimoji="1" lang="zh-CN" altLang="en-US" sz="3200" b="1">
                <a:latin typeface="Times New Roman" panose="02020603050405020304" pitchFamily="18" charset="0"/>
              </a:rPr>
              <a:t>事件、接口、适配器与事件处理方法对应表</a:t>
            </a:r>
          </a:p>
        </p:txBody>
      </p:sp>
      <p:graphicFrame>
        <p:nvGraphicFramePr>
          <p:cNvPr id="145618" name="Group 1234"/>
          <p:cNvGraphicFramePr>
            <a:graphicFrameLocks noGrp="1"/>
          </p:cNvGraphicFramePr>
          <p:nvPr/>
        </p:nvGraphicFramePr>
        <p:xfrm>
          <a:off x="468313" y="1397000"/>
          <a:ext cx="8367712" cy="4802187"/>
        </p:xfrm>
        <a:graphic>
          <a:graphicData uri="http://schemas.openxmlformats.org/drawingml/2006/table">
            <a:tbl>
              <a:tblPr/>
              <a:tblGrid>
                <a:gridCol w="1511300">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gridCol w="2279650">
                  <a:extLst>
                    <a:ext uri="{9D8B030D-6E8A-4147-A177-3AD203B41FA5}">
                      <a16:colId xmlns:a16="http://schemas.microsoft.com/office/drawing/2014/main" val="20002"/>
                    </a:ext>
                  </a:extLst>
                </a:gridCol>
                <a:gridCol w="2847975">
                  <a:extLst>
                    <a:ext uri="{9D8B030D-6E8A-4147-A177-3AD203B41FA5}">
                      <a16:colId xmlns:a16="http://schemas.microsoft.com/office/drawing/2014/main" val="20003"/>
                    </a:ext>
                  </a:extLst>
                </a:gridCol>
              </a:tblGrid>
              <a:tr h="581086">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事件</a:t>
                      </a:r>
                      <a:endParaRPr kumimoji="0" lang="zh-CN" altLang="en-US"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监听器接口 </a:t>
                      </a:r>
                      <a:endPar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监听器适配器类</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事件处理方法</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extLst>
                  <a:ext uri="{0D108BD9-81ED-4DB2-BD59-A6C34878D82A}">
                    <a16:rowId xmlns:a16="http://schemas.microsoft.com/office/drawing/2014/main" val="10000"/>
                  </a:ext>
                </a:extLst>
              </a:tr>
              <a:tr h="579499">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ActionEvent</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7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ActionListener</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7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7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actionPerformed</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64">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AdjustmentEvent</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AdjustmentListener</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7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无</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adjustmentValueChanged</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1524">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ComponentEvent</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altLang="zh-CN" sz="17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ComponentListener</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altLang="zh-CN" sz="17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ComponentAdapter</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componentHidden </a:t>
                      </a:r>
                      <a:r>
                        <a:rPr kumimoji="0" lang="en-US" altLang="zh-CN" sz="17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a:r>
                      <a:br>
                        <a:rPr kumimoji="0" lang="en-US" altLang="zh-CN" sz="17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b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componentMoved </a:t>
                      </a:r>
                      <a:r>
                        <a:rPr kumimoji="0" lang="en-US" altLang="zh-CN" sz="17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a:r>
                      <a:br>
                        <a:rPr kumimoji="0" lang="en-US" altLang="zh-CN" sz="17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b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componentResized </a:t>
                      </a:r>
                      <a:r>
                        <a:rPr kumimoji="0" lang="en-US" altLang="zh-CN" sz="17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a:r>
                      <a:br>
                        <a:rPr kumimoji="0" lang="en-US" altLang="zh-CN" sz="17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b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componentShown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64">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ContainerEvent</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ContainerListener</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ContainerAdapter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componentAdded</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componentRemoved</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64">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FocusEvent</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FocusListener</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FocusAdapter</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focusGained</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focusLost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86">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ItemEvent</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7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ItemListener</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7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7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itemStateChanged</a:t>
                      </a:r>
                      <a:r>
                        <a:rPr kumimoji="0" lang="en-US" altLang="zh-CN"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575F71AD-7BDA-4A14-8543-A4EA316226D5}" type="slidenum">
              <a:rPr lang="en-US" altLang="zh-CN" sz="1000" smtClean="0"/>
              <a:pPr/>
              <a:t>88</a:t>
            </a:fld>
            <a:endParaRPr lang="en-US" altLang="zh-CN" sz="1000" smtClean="0"/>
          </a:p>
        </p:txBody>
      </p:sp>
      <p:graphicFrame>
        <p:nvGraphicFramePr>
          <p:cNvPr id="146559" name="Group 127"/>
          <p:cNvGraphicFramePr>
            <a:graphicFrameLocks noGrp="1"/>
          </p:cNvGraphicFramePr>
          <p:nvPr/>
        </p:nvGraphicFramePr>
        <p:xfrm>
          <a:off x="587375" y="1268413"/>
          <a:ext cx="8305800" cy="4989513"/>
        </p:xfrm>
        <a:graphic>
          <a:graphicData uri="http://schemas.openxmlformats.org/drawingml/2006/table">
            <a:tbl>
              <a:tblPr/>
              <a:tblGrid>
                <a:gridCol w="1454150">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2768600">
                  <a:extLst>
                    <a:ext uri="{9D8B030D-6E8A-4147-A177-3AD203B41FA5}">
                      <a16:colId xmlns:a16="http://schemas.microsoft.com/office/drawing/2014/main" val="20003"/>
                    </a:ext>
                  </a:extLst>
                </a:gridCol>
              </a:tblGrid>
              <a:tr h="581062">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事件</a:t>
                      </a:r>
                      <a:endParaRPr kumimoji="0" lang="zh-CN" altLang="en-US" sz="20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监听器接口 </a:t>
                      </a:r>
                      <a:endParaRPr kumimoji="0" lang="zh-CN" altLang="en-US" sz="20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监听器适配器类</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事件处理方法</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extLst>
                  <a:ext uri="{0D108BD9-81ED-4DB2-BD59-A6C34878D82A}">
                    <a16:rowId xmlns:a16="http://schemas.microsoft.com/office/drawing/2014/main" val="10000"/>
                  </a:ext>
                </a:extLst>
              </a:tr>
              <a:tr h="685844">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KeyEvent</a:t>
                      </a:r>
                    </a:p>
                  </a:txBody>
                  <a:tcPr marT="45723" marB="4572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KeyListener</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3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3" marB="4572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                  KeyAdapter</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keyPressed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keyReleased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keyTyped</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2109">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MouseEvent</a:t>
                      </a:r>
                    </a:p>
                  </a:txBody>
                  <a:tcPr marT="45723" marB="4572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MouseListener</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T="45723" marB="4572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MouseAdapter</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3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mouseClicked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mouseEntered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mouseExited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mousePressed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mouseReleased</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62">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MouseMotionEvent</a:t>
                      </a:r>
                    </a:p>
                  </a:txBody>
                  <a:tcPr marT="45723" marB="4572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MouseMotionListener</a:t>
                      </a:r>
                      <a:endParaRPr kumimoji="0" lang="en-US" altLang="zh-CN" sz="13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3" marB="4572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             MouseMotionAdapter</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dirty="0" err="1" smtClean="0">
                          <a:ln>
                            <a:noFill/>
                          </a:ln>
                          <a:solidFill>
                            <a:schemeClr val="tx1"/>
                          </a:solidFill>
                          <a:effectLst/>
                          <a:latin typeface="Arial Unicode MS" panose="020B0604020202020204" pitchFamily="34" charset="-122"/>
                          <a:ea typeface="黑体" panose="02010609060101010101" pitchFamily="49" charset="-122"/>
                        </a:rPr>
                        <a:t>mouseDragged</a:t>
                      </a:r>
                      <a:r>
                        <a:rPr kumimoji="0" lang="en-US" altLang="zh-CN" sz="1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300" b="1" i="0" u="none" strike="noStrike" cap="none" normalizeH="0" baseline="0" dirty="0" err="1" smtClean="0">
                          <a:ln>
                            <a:noFill/>
                          </a:ln>
                          <a:solidFill>
                            <a:schemeClr val="tx1"/>
                          </a:solidFill>
                          <a:effectLst/>
                          <a:latin typeface="Arial Unicode MS" panose="020B0604020202020204" pitchFamily="34" charset="-122"/>
                          <a:ea typeface="黑体" panose="02010609060101010101" pitchFamily="49" charset="-122"/>
                        </a:rPr>
                        <a:t>mouseMoved</a:t>
                      </a:r>
                      <a:r>
                        <a:rPr kumimoji="0" lang="en-US" altLang="zh-CN" sz="13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300" b="1" i="0" u="none" strike="noStrike" cap="none" normalizeH="0" baseline="0" dirty="0" smtClean="0">
                        <a:ln>
                          <a:noFill/>
                        </a:ln>
                        <a:solidFill>
                          <a:schemeClr val="tx1"/>
                        </a:solidFill>
                        <a:effectLst/>
                        <a:latin typeface="Arial Unicode MS" panose="020B0604020202020204" pitchFamily="34" charset="-122"/>
                        <a:ea typeface="黑体" panose="02010609060101010101" pitchFamily="49"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62">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TextEvent</a:t>
                      </a: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TextListener</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3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0" lang="zh-CN" altLang="en-US"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textValueChanged</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478374">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WindowEvent</a:t>
                      </a:r>
                    </a:p>
                  </a:txBody>
                  <a:tcPr marT="45723" marB="45723"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WindowListener</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3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WindowAdapter</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indent="14288">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indent="-4763">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indent="-65088">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indent="-133350">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indent="-1333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windowActivated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windowClosed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windowClosing</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windowDeactivated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windowDeiconified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windowIconified</a:t>
                      </a:r>
                      <a: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br>
                        <a:rPr kumimoji="0" lang="en-US" altLang="zh-CN" sz="13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1300" b="1" i="0" u="none" strike="noStrike" cap="none" normalizeH="0" baseline="0" smtClean="0">
                          <a:ln>
                            <a:noFill/>
                          </a:ln>
                          <a:solidFill>
                            <a:schemeClr val="tx1"/>
                          </a:solidFill>
                          <a:effectLst/>
                          <a:latin typeface="Arial Unicode MS" panose="020B0604020202020204" pitchFamily="34" charset="-122"/>
                          <a:ea typeface="黑体" panose="02010609060101010101" pitchFamily="49" charset="-122"/>
                        </a:rPr>
                        <a:t>windowOpened</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6410" name="Text Box 36"/>
          <p:cNvSpPr txBox="1">
            <a:spLocks noChangeArrowheads="1"/>
          </p:cNvSpPr>
          <p:nvPr/>
        </p:nvSpPr>
        <p:spPr bwMode="auto">
          <a:xfrm>
            <a:off x="827088" y="533400"/>
            <a:ext cx="741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r>
              <a:rPr kumimoji="1" lang="zh-CN" altLang="en-US" sz="2400" b="1">
                <a:latin typeface="Times New Roman" panose="02020603050405020304" pitchFamily="18" charset="0"/>
              </a:rPr>
              <a:t>事件、接口、适配器与事件处理方法对应表</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L="342900" indent="-342900" eaLnBrk="1" fontAlgn="auto" hangingPunct="1">
              <a:spcBef>
                <a:spcPct val="20000"/>
              </a:spcBef>
              <a:spcAft>
                <a:spcPts val="0"/>
              </a:spcAft>
              <a:defRPr/>
            </a:pPr>
            <a:r>
              <a:rPr lang="zh-CN" altLang="en-US" dirty="0" smtClean="0"/>
              <a:t/>
            </a:r>
            <a:br>
              <a:rPr lang="zh-CN" altLang="en-US" dirty="0" smtClean="0"/>
            </a:br>
            <a:r>
              <a:rPr lang="zh-CN" altLang="en-US" sz="2400" dirty="0">
                <a:solidFill>
                  <a:srgbClr val="000000"/>
                </a:solidFill>
                <a:cs typeface="+mn-cs"/>
              </a:rPr>
              <a:t>例</a:t>
            </a:r>
            <a:r>
              <a:rPr lang="en-US" altLang="zh-CN" sz="2400" dirty="0">
                <a:solidFill>
                  <a:srgbClr val="000000"/>
                </a:solidFill>
                <a:cs typeface="+mn-cs"/>
              </a:rPr>
              <a:t> </a:t>
            </a:r>
            <a:r>
              <a:rPr lang="zh-CN" altLang="en-US" sz="2400" dirty="0">
                <a:solidFill>
                  <a:srgbClr val="000000"/>
                </a:solidFill>
                <a:cs typeface="+mn-cs"/>
              </a:rPr>
              <a:t>继承适配器实现窗口事件响应</a:t>
            </a:r>
            <a:br>
              <a:rPr lang="zh-CN" altLang="en-US" sz="2400" dirty="0">
                <a:solidFill>
                  <a:srgbClr val="000000"/>
                </a:solidFill>
                <a:cs typeface="+mn-cs"/>
              </a:rPr>
            </a:br>
            <a:endParaRPr lang="zh-CN" altLang="en-US" dirty="0"/>
          </a:p>
        </p:txBody>
      </p:sp>
      <p:sp>
        <p:nvSpPr>
          <p:cNvPr id="18841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8577A902-FA43-4FA5-ABA7-4E477203C56E}" type="slidenum">
              <a:rPr lang="en-US" altLang="zh-CN" sz="1000" smtClean="0">
                <a:latin typeface="Tahoma" panose="020B0604030504040204" pitchFamily="34" charset="0"/>
                <a:ea typeface="宋体" panose="02010600030101010101" pitchFamily="2" charset="-122"/>
              </a:rPr>
              <a:pPr>
                <a:spcBef>
                  <a:spcPct val="20000"/>
                </a:spcBef>
                <a:buClr>
                  <a:schemeClr val="folHlink"/>
                </a:buClr>
                <a:buSzPct val="60000"/>
                <a:buFont typeface="Wingdings" panose="05000000000000000000" pitchFamily="2" charset="2"/>
                <a:buNone/>
              </a:pPr>
              <a:t>89</a:t>
            </a:fld>
            <a:endParaRPr lang="en-US" altLang="zh-CN" sz="1000" smtClean="0">
              <a:latin typeface="Tahoma" panose="020B0604030504040204" pitchFamily="34" charset="0"/>
              <a:ea typeface="宋体" panose="02010600030101010101" pitchFamily="2" charset="-122"/>
            </a:endParaRPr>
          </a:p>
        </p:txBody>
      </p:sp>
      <p:pic>
        <p:nvPicPr>
          <p:cNvPr id="59395" name="Picture 3" descr="C:\Users\Administrator\AppData\Roaming\Tencent\Users\26720300\QQ\WinTemp\RichOle\KRL_D6_TL(FGLLJFM24V0X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4775" y="1700213"/>
            <a:ext cx="189547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775" y="4230688"/>
            <a:ext cx="1905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7488"/>
            <a:ext cx="4829175" cy="615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1188" y="660400"/>
            <a:ext cx="4962525"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pPr eaLnBrk="1" hangingPunct="1"/>
            <a:r>
              <a:rPr lang="zh-CN" altLang="en-US" dirty="0" smtClean="0">
                <a:solidFill>
                  <a:srgbClr val="FF0000"/>
                </a:solidFill>
              </a:rPr>
              <a:t>组件类</a:t>
            </a:r>
            <a:r>
              <a:rPr lang="zh-CN" altLang="en-US" dirty="0" smtClean="0"/>
              <a:t>是所有图形界面组件类的超类</a:t>
            </a:r>
            <a:endParaRPr lang="en-US" altLang="zh-CN" dirty="0" smtClean="0"/>
          </a:p>
          <a:p>
            <a:pPr eaLnBrk="1" hangingPunct="1"/>
            <a:r>
              <a:rPr lang="zh-CN" altLang="en-US" dirty="0" smtClean="0"/>
              <a:t>一个</a:t>
            </a:r>
            <a:r>
              <a:rPr lang="en-US" altLang="zh-CN" dirty="0" smtClean="0"/>
              <a:t>Java</a:t>
            </a:r>
            <a:r>
              <a:rPr lang="zh-CN" altLang="en-US" dirty="0" smtClean="0"/>
              <a:t>的图形用户界面的最基本元素是组件，组件是可以以图形化的方式显示在屏幕上并能与用户进行交互的对象，如一个按钮、一个文本框等。</a:t>
            </a:r>
            <a:r>
              <a:rPr lang="en-US" altLang="zh-CN" dirty="0" err="1" smtClean="0">
                <a:solidFill>
                  <a:srgbClr val="FF0000"/>
                </a:solidFill>
              </a:rPr>
              <a:t>JComponent</a:t>
            </a:r>
            <a:r>
              <a:rPr lang="zh-CN" altLang="en-US" dirty="0" smtClean="0"/>
              <a:t>是所有</a:t>
            </a:r>
            <a:r>
              <a:rPr lang="en-US" altLang="zh-CN" dirty="0" smtClean="0"/>
              <a:t>Swing</a:t>
            </a:r>
            <a:r>
              <a:rPr lang="zh-CN" altLang="en-US" dirty="0" smtClean="0"/>
              <a:t>组件类的超类。 </a:t>
            </a:r>
          </a:p>
        </p:txBody>
      </p:sp>
      <p:sp>
        <p:nvSpPr>
          <p:cNvPr id="2355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a:spcBef>
                <a:spcPct val="20000"/>
              </a:spcBef>
              <a:buClr>
                <a:schemeClr val="folHlink"/>
              </a:buClr>
              <a:buSzPct val="60000"/>
              <a:buFont typeface="Wingdings" panose="05000000000000000000" pitchFamily="2" charset="2"/>
              <a:buNone/>
            </a:pPr>
            <a:fld id="{A7B856EE-809C-412A-B73F-B00B84420678}" type="slidenum">
              <a:rPr lang="en-US" altLang="zh-CN" sz="1000" smtClean="0">
                <a:latin typeface="Arial" panose="020B0604020202020204" pitchFamily="34" charset="0"/>
              </a:rPr>
              <a:pPr>
                <a:spcBef>
                  <a:spcPct val="20000"/>
                </a:spcBef>
                <a:buClr>
                  <a:schemeClr val="folHlink"/>
                </a:buClr>
                <a:buSzPct val="60000"/>
                <a:buFont typeface="Wingdings" panose="05000000000000000000" pitchFamily="2" charset="2"/>
                <a:buNone/>
              </a:pPr>
              <a:t>9</a:t>
            </a:fld>
            <a:endParaRPr lang="en-US" altLang="zh-CN" sz="1000" smtClean="0">
              <a:latin typeface="Arial" panose="020B0604020202020204" pitchFamily="34" charset="0"/>
            </a:endParaRPr>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Swing</a:t>
            </a:r>
            <a:r>
              <a:rPr lang="zh-CN" altLang="en-US" dirty="0" smtClean="0"/>
              <a:t>组件</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zh-CN" altLang="en-US" dirty="0" smtClean="0"/>
              <a:t>使用当前类作为事件处理器</a:t>
            </a:r>
            <a:endParaRPr lang="zh-CN" altLang="en-US" dirty="0"/>
          </a:p>
        </p:txBody>
      </p:sp>
      <p:sp>
        <p:nvSpPr>
          <p:cNvPr id="18944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01751A46-2322-4F65-9EDF-B15C13DCD846}" type="slidenum">
              <a:rPr lang="en-US" altLang="zh-CN" sz="1000" smtClean="0"/>
              <a:pPr/>
              <a:t>90</a:t>
            </a:fld>
            <a:endParaRPr lang="en-US" altLang="zh-CN" sz="1000" smtClean="0"/>
          </a:p>
        </p:txBody>
      </p:sp>
      <p:sp>
        <p:nvSpPr>
          <p:cNvPr id="189444" name="矩形 4"/>
          <p:cNvSpPr>
            <a:spLocks noChangeArrowheads="1"/>
          </p:cNvSpPr>
          <p:nvPr/>
        </p:nvSpPr>
        <p:spPr bwMode="auto">
          <a:xfrm>
            <a:off x="107950" y="1196975"/>
            <a:ext cx="8905875" cy="526297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r>
              <a:rPr lang="en-US" altLang="zh-CN" sz="1600" b="1" dirty="0">
                <a:solidFill>
                  <a:srgbClr val="7F0055"/>
                </a:solidFill>
                <a:latin typeface="Courier New" panose="02070309020205020404" pitchFamily="49" charset="0"/>
              </a:rPr>
              <a:t>public</a:t>
            </a:r>
            <a:r>
              <a:rPr lang="en-US" altLang="zh-CN" sz="1600" b="1" dirty="0">
                <a:solidFill>
                  <a:srgbClr val="000000"/>
                </a:solidFill>
                <a:latin typeface="Courier New" panose="02070309020205020404" pitchFamily="49" charset="0"/>
              </a:rPr>
              <a:t> </a:t>
            </a:r>
            <a:r>
              <a:rPr lang="en-US" altLang="zh-CN" sz="1600" b="1" dirty="0">
                <a:solidFill>
                  <a:srgbClr val="7F0055"/>
                </a:solidFill>
                <a:latin typeface="Courier New" panose="02070309020205020404" pitchFamily="49" charset="0"/>
              </a:rPr>
              <a:t>class</a:t>
            </a:r>
            <a:r>
              <a:rPr lang="en-US" altLang="zh-CN" sz="1600" b="1" dirty="0">
                <a:solidFill>
                  <a:srgbClr val="000000"/>
                </a:solidFill>
                <a:latin typeface="Courier New" panose="02070309020205020404" pitchFamily="49" charset="0"/>
              </a:rPr>
              <a:t> </a:t>
            </a:r>
            <a:r>
              <a:rPr lang="en-US" altLang="zh-CN" sz="1600" b="1" u="sng" dirty="0" err="1">
                <a:solidFill>
                  <a:srgbClr val="000000"/>
                </a:solidFill>
                <a:latin typeface="Courier New" panose="02070309020205020404" pitchFamily="49" charset="0"/>
              </a:rPr>
              <a:t>EventTest</a:t>
            </a:r>
            <a:r>
              <a:rPr lang="en-US" altLang="zh-CN" sz="1600" b="1" u="sng" dirty="0">
                <a:solidFill>
                  <a:srgbClr val="000000"/>
                </a:solidFill>
                <a:latin typeface="Courier New" panose="02070309020205020404" pitchFamily="49" charset="0"/>
              </a:rPr>
              <a:t> </a:t>
            </a:r>
            <a:r>
              <a:rPr lang="en-US" altLang="zh-CN" sz="1600" b="1" u="sng" dirty="0">
                <a:solidFill>
                  <a:srgbClr val="7F0055"/>
                </a:solidFill>
                <a:latin typeface="Courier New" panose="02070309020205020404" pitchFamily="49" charset="0"/>
              </a:rPr>
              <a:t>extends</a:t>
            </a:r>
            <a:r>
              <a:rPr lang="en-US" altLang="zh-CN" sz="1600" b="1" u="sng" dirty="0">
                <a:solidFill>
                  <a:srgbClr val="000000"/>
                </a:solidFill>
                <a:latin typeface="Courier New" panose="02070309020205020404" pitchFamily="49" charset="0"/>
              </a:rPr>
              <a:t> </a:t>
            </a:r>
            <a:r>
              <a:rPr lang="en-US" altLang="zh-CN" sz="1600" b="1" u="sng" dirty="0" err="1">
                <a:solidFill>
                  <a:srgbClr val="000000"/>
                </a:solidFill>
                <a:latin typeface="Courier New" panose="02070309020205020404" pitchFamily="49" charset="0"/>
              </a:rPr>
              <a:t>JFrame</a:t>
            </a:r>
            <a:r>
              <a:rPr lang="en-US" altLang="zh-CN" sz="1600" b="1" u="sng" dirty="0">
                <a:solidFill>
                  <a:srgbClr val="000000"/>
                </a:solidFill>
                <a:latin typeface="Courier New" panose="02070309020205020404" pitchFamily="49" charset="0"/>
              </a:rPr>
              <a:t> </a:t>
            </a:r>
            <a:r>
              <a:rPr lang="en-US" altLang="zh-CN" sz="1600" b="1" u="sng" dirty="0">
                <a:solidFill>
                  <a:srgbClr val="FF0000"/>
                </a:solidFill>
                <a:latin typeface="Courier New" panose="02070309020205020404" pitchFamily="49" charset="0"/>
              </a:rPr>
              <a:t>implements </a:t>
            </a:r>
            <a:r>
              <a:rPr lang="en-US" altLang="zh-CN" sz="1600" b="1" u="sng" dirty="0" err="1">
                <a:solidFill>
                  <a:srgbClr val="FF0000"/>
                </a:solidFill>
                <a:latin typeface="Courier New" panose="02070309020205020404" pitchFamily="49" charset="0"/>
              </a:rPr>
              <a:t>ActionListener</a:t>
            </a:r>
            <a:r>
              <a:rPr lang="en-US" altLang="zh-CN" sz="1600" b="1" u="sng" dirty="0">
                <a:solidFill>
                  <a:srgbClr val="000000"/>
                </a:solidFill>
                <a:latin typeface="Courier New" panose="02070309020205020404" pitchFamily="49" charset="0"/>
              </a:rPr>
              <a:t>{</a:t>
            </a:r>
          </a:p>
          <a:p>
            <a:r>
              <a:rPr lang="en-US" altLang="zh-CN" sz="1600" dirty="0" smtClean="0">
                <a:solidFill>
                  <a:srgbClr val="000000"/>
                </a:solidFill>
                <a:latin typeface="Courier New" panose="02070309020205020404" pitchFamily="49" charset="0"/>
              </a:rPr>
              <a:t>    </a:t>
            </a:r>
            <a:r>
              <a:rPr lang="en-US" altLang="zh-CN" sz="1600" dirty="0" err="1" smtClean="0">
                <a:solidFill>
                  <a:srgbClr val="000000"/>
                </a:solidFill>
                <a:latin typeface="Courier New" panose="02070309020205020404" pitchFamily="49" charset="0"/>
              </a:rPr>
              <a:t>EventTest</a:t>
            </a:r>
            <a:r>
              <a:rPr lang="en-US" altLang="zh-CN" sz="1600" dirty="0">
                <a:solidFill>
                  <a:srgbClr val="000000"/>
                </a:solidFill>
                <a:latin typeface="Courier New" panose="02070309020205020404" pitchFamily="49" charset="0"/>
              </a:rPr>
              <a:t>(){</a:t>
            </a:r>
          </a:p>
          <a:p>
            <a:r>
              <a:rPr lang="en-US" altLang="zh-CN" sz="1600" b="1" dirty="0" smtClean="0">
                <a:solidFill>
                  <a:srgbClr val="7F0055"/>
                </a:solidFill>
                <a:latin typeface="Courier New" panose="02070309020205020404" pitchFamily="49" charset="0"/>
              </a:rPr>
              <a:t>        super</a:t>
            </a:r>
            <a:r>
              <a:rPr lang="en-US" altLang="zh-CN" sz="1600" b="1" dirty="0">
                <a:solidFill>
                  <a:srgbClr val="000000"/>
                </a:solidFill>
                <a:latin typeface="Courier New" panose="02070309020205020404" pitchFamily="49" charset="0"/>
              </a:rPr>
              <a:t>();</a:t>
            </a:r>
          </a:p>
          <a:p>
            <a:r>
              <a:rPr lang="en-US" altLang="zh-CN" sz="1600" dirty="0" smtClean="0">
                <a:solidFill>
                  <a:srgbClr val="000000"/>
                </a:solidFill>
                <a:latin typeface="Courier New" panose="02070309020205020404" pitchFamily="49" charset="0"/>
              </a:rPr>
              <a:t>        </a:t>
            </a:r>
            <a:r>
              <a:rPr lang="en-US" altLang="zh-CN" sz="1600" dirty="0" err="1" smtClean="0">
                <a:solidFill>
                  <a:srgbClr val="000000"/>
                </a:solidFill>
                <a:latin typeface="Courier New" panose="02070309020205020404" pitchFamily="49" charset="0"/>
              </a:rPr>
              <a:t>setTitle</a:t>
            </a:r>
            <a:r>
              <a:rPr lang="en-US" altLang="zh-CN" sz="1600" dirty="0">
                <a:solidFill>
                  <a:srgbClr val="000000"/>
                </a:solidFill>
                <a:latin typeface="Courier New" panose="02070309020205020404" pitchFamily="49" charset="0"/>
              </a:rPr>
              <a:t>(</a:t>
            </a:r>
            <a:r>
              <a:rPr lang="en-US" altLang="zh-CN" sz="1600" dirty="0">
                <a:solidFill>
                  <a:srgbClr val="2A00FF"/>
                </a:solidFill>
                <a:latin typeface="Courier New" panose="02070309020205020404" pitchFamily="49" charset="0"/>
              </a:rPr>
              <a:t>"</a:t>
            </a:r>
            <a:r>
              <a:rPr lang="zh-CN" altLang="en-US" sz="1600" dirty="0">
                <a:solidFill>
                  <a:srgbClr val="2A00FF"/>
                </a:solidFill>
                <a:latin typeface="Courier New" panose="02070309020205020404" pitchFamily="49" charset="0"/>
              </a:rPr>
              <a:t>事件处理示例</a:t>
            </a:r>
            <a:r>
              <a:rPr lang="en-US" altLang="zh-CN" sz="1600" dirty="0">
                <a:solidFill>
                  <a:srgbClr val="2A00FF"/>
                </a:solidFill>
                <a:latin typeface="Courier New" panose="02070309020205020404" pitchFamily="49" charset="0"/>
              </a:rPr>
              <a:t>"</a:t>
            </a:r>
            <a:r>
              <a:rPr lang="en-US" altLang="zh-CN" sz="1600" dirty="0">
                <a:solidFill>
                  <a:srgbClr val="000000"/>
                </a:solidFill>
                <a:latin typeface="Courier New" panose="02070309020205020404" pitchFamily="49" charset="0"/>
              </a:rPr>
              <a:t>);</a:t>
            </a:r>
          </a:p>
          <a:p>
            <a:r>
              <a:rPr lang="en-US" altLang="zh-CN" sz="1600" dirty="0" smtClean="0">
                <a:solidFill>
                  <a:srgbClr val="000000"/>
                </a:solidFill>
                <a:latin typeface="Courier New" panose="02070309020205020404" pitchFamily="49" charset="0"/>
              </a:rPr>
              <a:t>        </a:t>
            </a:r>
            <a:r>
              <a:rPr lang="en-US" altLang="zh-CN" sz="1600" dirty="0" err="1" smtClean="0">
                <a:solidFill>
                  <a:srgbClr val="000000"/>
                </a:solidFill>
                <a:latin typeface="Courier New" panose="02070309020205020404" pitchFamily="49" charset="0"/>
              </a:rPr>
              <a:t>setSize</a:t>
            </a:r>
            <a:r>
              <a:rPr lang="en-US" altLang="zh-CN" sz="1600" dirty="0" smtClean="0">
                <a:solidFill>
                  <a:srgbClr val="000000"/>
                </a:solidFill>
                <a:latin typeface="Courier New" panose="02070309020205020404" pitchFamily="49" charset="0"/>
              </a:rPr>
              <a:t>(500,500</a:t>
            </a:r>
            <a:r>
              <a:rPr lang="en-US" altLang="zh-CN" sz="1600" dirty="0">
                <a:solidFill>
                  <a:srgbClr val="000000"/>
                </a:solidFill>
                <a:latin typeface="Courier New" panose="02070309020205020404" pitchFamily="49" charset="0"/>
              </a:rPr>
              <a:t>);  </a:t>
            </a:r>
          </a:p>
          <a:p>
            <a:r>
              <a:rPr lang="en-US" altLang="zh-CN" sz="1600" dirty="0" smtClean="0">
                <a:solidFill>
                  <a:srgbClr val="000000"/>
                </a:solidFill>
                <a:latin typeface="Courier New" panose="02070309020205020404" pitchFamily="49" charset="0"/>
              </a:rPr>
              <a:t>        </a:t>
            </a:r>
            <a:r>
              <a:rPr lang="en-US" altLang="zh-CN" sz="1600" dirty="0" err="1" smtClean="0">
                <a:solidFill>
                  <a:srgbClr val="000000"/>
                </a:solidFill>
                <a:latin typeface="Courier New" panose="02070309020205020404" pitchFamily="49" charset="0"/>
              </a:rPr>
              <a:t>JButton</a:t>
            </a:r>
            <a:r>
              <a:rPr lang="en-US" altLang="zh-CN" sz="1600" dirty="0" smtClean="0">
                <a:solidFill>
                  <a:srgbClr val="000000"/>
                </a:solidFill>
                <a:latin typeface="Courier New" panose="02070309020205020404" pitchFamily="49" charset="0"/>
              </a:rPr>
              <a:t> </a:t>
            </a:r>
            <a:r>
              <a:rPr lang="en-US" altLang="zh-CN" sz="1600" dirty="0" err="1">
                <a:solidFill>
                  <a:srgbClr val="6A3E3E"/>
                </a:solidFill>
                <a:latin typeface="Courier New" panose="02070309020205020404" pitchFamily="49" charset="0"/>
              </a:rPr>
              <a:t>btn</a:t>
            </a:r>
            <a:r>
              <a:rPr lang="en-US" altLang="zh-CN" sz="1600" dirty="0">
                <a:solidFill>
                  <a:srgbClr val="000000"/>
                </a:solidFill>
                <a:latin typeface="Courier New" panose="02070309020205020404" pitchFamily="49" charset="0"/>
              </a:rPr>
              <a:t> = </a:t>
            </a:r>
            <a:r>
              <a:rPr lang="en-US" altLang="zh-CN" sz="1600" b="1" dirty="0">
                <a:solidFill>
                  <a:srgbClr val="7F0055"/>
                </a:solidFill>
                <a:latin typeface="Courier New" panose="02070309020205020404" pitchFamily="49" charset="0"/>
              </a:rPr>
              <a:t>new</a:t>
            </a:r>
            <a:r>
              <a:rPr lang="en-US" altLang="zh-CN" sz="1600" b="1" dirty="0">
                <a:solidFill>
                  <a:srgbClr val="000000"/>
                </a:solidFill>
                <a:latin typeface="Courier New" panose="02070309020205020404" pitchFamily="49" charset="0"/>
              </a:rPr>
              <a:t> </a:t>
            </a:r>
            <a:r>
              <a:rPr lang="en-US" altLang="zh-CN" sz="1600" b="1" dirty="0" err="1">
                <a:solidFill>
                  <a:srgbClr val="000000"/>
                </a:solidFill>
                <a:latin typeface="Courier New" panose="02070309020205020404" pitchFamily="49" charset="0"/>
              </a:rPr>
              <a:t>JButton</a:t>
            </a:r>
            <a:r>
              <a:rPr lang="en-US" altLang="zh-CN" sz="1600" b="1" dirty="0">
                <a:solidFill>
                  <a:srgbClr val="000000"/>
                </a:solidFill>
                <a:latin typeface="Courier New" panose="02070309020205020404" pitchFamily="49" charset="0"/>
              </a:rPr>
              <a:t>(</a:t>
            </a:r>
            <a:r>
              <a:rPr lang="en-US" altLang="zh-CN" sz="1600" b="1" dirty="0">
                <a:solidFill>
                  <a:srgbClr val="2A00FF"/>
                </a:solidFill>
                <a:latin typeface="Courier New" panose="02070309020205020404" pitchFamily="49" charset="0"/>
              </a:rPr>
              <a:t>"</a:t>
            </a:r>
            <a:r>
              <a:rPr lang="zh-CN" altLang="en-US" sz="1600" b="1" dirty="0">
                <a:solidFill>
                  <a:srgbClr val="2A00FF"/>
                </a:solidFill>
                <a:latin typeface="Courier New" panose="02070309020205020404" pitchFamily="49" charset="0"/>
              </a:rPr>
              <a:t>点我</a:t>
            </a:r>
            <a:r>
              <a:rPr lang="en-US" altLang="zh-CN" sz="1600" b="1" dirty="0">
                <a:solidFill>
                  <a:srgbClr val="2A00FF"/>
                </a:solidFill>
                <a:latin typeface="Courier New" panose="02070309020205020404" pitchFamily="49" charset="0"/>
              </a:rPr>
              <a:t>"</a:t>
            </a:r>
            <a:r>
              <a:rPr lang="en-US" altLang="zh-CN" sz="1600" b="1" dirty="0">
                <a:solidFill>
                  <a:srgbClr val="000000"/>
                </a:solidFill>
                <a:latin typeface="Courier New" panose="02070309020205020404" pitchFamily="49" charset="0"/>
              </a:rPr>
              <a:t>);</a:t>
            </a:r>
          </a:p>
          <a:p>
            <a:r>
              <a:rPr lang="en-US" altLang="zh-CN" sz="1600" dirty="0" smtClean="0">
                <a:solidFill>
                  <a:srgbClr val="FF0000"/>
                </a:solidFill>
                <a:latin typeface="Courier New" panose="02070309020205020404" pitchFamily="49" charset="0"/>
              </a:rPr>
              <a:t>        </a:t>
            </a:r>
            <a:r>
              <a:rPr lang="en-US" altLang="zh-CN" sz="1600" dirty="0" err="1" smtClean="0">
                <a:solidFill>
                  <a:srgbClr val="FF0000"/>
                </a:solidFill>
                <a:latin typeface="Courier New" panose="02070309020205020404" pitchFamily="49" charset="0"/>
              </a:rPr>
              <a:t>btn.addActionListener</a:t>
            </a:r>
            <a:r>
              <a:rPr lang="en-US" altLang="zh-CN" sz="1600" dirty="0" smtClean="0">
                <a:solidFill>
                  <a:srgbClr val="FF0000"/>
                </a:solidFill>
                <a:latin typeface="Courier New" panose="02070309020205020404" pitchFamily="49" charset="0"/>
              </a:rPr>
              <a:t>(</a:t>
            </a:r>
            <a:r>
              <a:rPr lang="en-US" altLang="zh-CN" sz="1600" b="1" dirty="0" smtClean="0">
                <a:solidFill>
                  <a:srgbClr val="FF0000"/>
                </a:solidFill>
                <a:latin typeface="Courier New" panose="02070309020205020404" pitchFamily="49" charset="0"/>
              </a:rPr>
              <a:t>this</a:t>
            </a:r>
            <a:r>
              <a:rPr lang="en-US" altLang="zh-CN" sz="1600" b="1" dirty="0">
                <a:solidFill>
                  <a:srgbClr val="000000"/>
                </a:solidFill>
                <a:latin typeface="Courier New" panose="02070309020205020404" pitchFamily="49" charset="0"/>
              </a:rPr>
              <a:t>);</a:t>
            </a:r>
          </a:p>
          <a:p>
            <a:r>
              <a:rPr lang="en-US" altLang="zh-CN" sz="1600" dirty="0" smtClean="0">
                <a:solidFill>
                  <a:srgbClr val="000000"/>
                </a:solidFill>
                <a:latin typeface="Courier New" panose="02070309020205020404" pitchFamily="49" charset="0"/>
              </a:rPr>
              <a:t>        </a:t>
            </a:r>
            <a:r>
              <a:rPr lang="en-US" altLang="zh-CN" sz="1600" u="sng" dirty="0" err="1" smtClean="0">
                <a:solidFill>
                  <a:srgbClr val="000000"/>
                </a:solidFill>
                <a:latin typeface="Courier New" panose="02070309020205020404" pitchFamily="49" charset="0"/>
              </a:rPr>
              <a:t>getContentPane</a:t>
            </a:r>
            <a:r>
              <a:rPr lang="en-US" altLang="zh-CN" sz="1600" u="sng" dirty="0">
                <a:solidFill>
                  <a:srgbClr val="000000"/>
                </a:solidFill>
                <a:latin typeface="Courier New" panose="02070309020205020404" pitchFamily="49" charset="0"/>
              </a:rPr>
              <a:t>().add(</a:t>
            </a:r>
            <a:r>
              <a:rPr lang="en-US" altLang="zh-CN" sz="1600" u="sng" dirty="0" err="1">
                <a:solidFill>
                  <a:srgbClr val="6A3E3E"/>
                </a:solidFill>
                <a:latin typeface="Courier New" panose="02070309020205020404" pitchFamily="49" charset="0"/>
              </a:rPr>
              <a:t>btn</a:t>
            </a:r>
            <a:r>
              <a:rPr lang="en-US" altLang="zh-CN" sz="1600" u="sng" dirty="0">
                <a:solidFill>
                  <a:srgbClr val="000000"/>
                </a:solidFill>
                <a:latin typeface="Courier New" panose="02070309020205020404" pitchFamily="49" charset="0"/>
              </a:rPr>
              <a:t>);</a:t>
            </a:r>
          </a:p>
          <a:p>
            <a:r>
              <a:rPr lang="en-US" altLang="zh-CN" sz="1600" dirty="0" smtClean="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r>
              <a:rPr lang="en-US" altLang="zh-CN" sz="1600" b="1" dirty="0" smtClean="0">
                <a:solidFill>
                  <a:srgbClr val="7F0055"/>
                </a:solidFill>
                <a:latin typeface="Courier New" panose="02070309020205020404" pitchFamily="49" charset="0"/>
              </a:rPr>
              <a:t>    public</a:t>
            </a:r>
            <a:r>
              <a:rPr lang="en-US" altLang="zh-CN" sz="1600" b="1" dirty="0" smtClean="0">
                <a:solidFill>
                  <a:srgbClr val="000000"/>
                </a:solidFill>
                <a:latin typeface="Courier New" panose="02070309020205020404" pitchFamily="49" charset="0"/>
              </a:rPr>
              <a:t> </a:t>
            </a:r>
            <a:r>
              <a:rPr lang="en-US" altLang="zh-CN" sz="1600" b="1" dirty="0">
                <a:solidFill>
                  <a:srgbClr val="7F0055"/>
                </a:solidFill>
                <a:latin typeface="Courier New" panose="02070309020205020404" pitchFamily="49" charset="0"/>
              </a:rPr>
              <a:t>void</a:t>
            </a:r>
            <a:r>
              <a:rPr lang="en-US" altLang="zh-CN" sz="1600" b="1" dirty="0">
                <a:solidFill>
                  <a:srgbClr val="000000"/>
                </a:solidFill>
                <a:latin typeface="Courier New" panose="02070309020205020404" pitchFamily="49" charset="0"/>
              </a:rPr>
              <a:t> </a:t>
            </a:r>
            <a:r>
              <a:rPr lang="en-US" altLang="zh-CN" sz="1600" b="1" dirty="0" err="1">
                <a:solidFill>
                  <a:srgbClr val="000000"/>
                </a:solidFill>
                <a:latin typeface="Courier New" panose="02070309020205020404" pitchFamily="49" charset="0"/>
              </a:rPr>
              <a:t>actionPerformed</a:t>
            </a:r>
            <a:r>
              <a:rPr lang="en-US" altLang="zh-CN" sz="1600" b="1" dirty="0">
                <a:solidFill>
                  <a:srgbClr val="000000"/>
                </a:solidFill>
                <a:latin typeface="Courier New" panose="02070309020205020404" pitchFamily="49" charset="0"/>
              </a:rPr>
              <a:t>(</a:t>
            </a:r>
            <a:r>
              <a:rPr lang="en-US" altLang="zh-CN" sz="1600" b="1" dirty="0" err="1">
                <a:solidFill>
                  <a:srgbClr val="000000"/>
                </a:solidFill>
                <a:latin typeface="Courier New" panose="02070309020205020404" pitchFamily="49" charset="0"/>
              </a:rPr>
              <a:t>ActionEvent</a:t>
            </a:r>
            <a:r>
              <a:rPr lang="en-US" altLang="zh-CN" sz="1600" b="1" dirty="0">
                <a:solidFill>
                  <a:srgbClr val="000000"/>
                </a:solidFill>
                <a:latin typeface="Courier New" panose="02070309020205020404" pitchFamily="49" charset="0"/>
              </a:rPr>
              <a:t> </a:t>
            </a:r>
            <a:r>
              <a:rPr lang="en-US" altLang="zh-CN" sz="1600" b="1" dirty="0">
                <a:solidFill>
                  <a:srgbClr val="6A3E3E"/>
                </a:solidFill>
                <a:latin typeface="Courier New" panose="02070309020205020404" pitchFamily="49" charset="0"/>
              </a:rPr>
              <a:t>e</a:t>
            </a:r>
            <a:r>
              <a:rPr lang="en-US" altLang="zh-CN" sz="1600" b="1" dirty="0">
                <a:solidFill>
                  <a:srgbClr val="000000"/>
                </a:solidFill>
                <a:latin typeface="Courier New" panose="02070309020205020404" pitchFamily="49" charset="0"/>
              </a:rPr>
              <a:t>) {</a:t>
            </a:r>
          </a:p>
          <a:p>
            <a:r>
              <a:rPr lang="en-US" altLang="zh-CN" sz="1600" dirty="0" smtClean="0">
                <a:solidFill>
                  <a:srgbClr val="000000"/>
                </a:solidFill>
                <a:latin typeface="Courier New" panose="02070309020205020404" pitchFamily="49" charset="0"/>
              </a:rPr>
              <a:t>        </a:t>
            </a:r>
            <a:r>
              <a:rPr lang="en-US" altLang="zh-CN" sz="1600" dirty="0" err="1" smtClean="0">
                <a:solidFill>
                  <a:srgbClr val="000000"/>
                </a:solidFill>
                <a:latin typeface="Courier New" panose="02070309020205020404" pitchFamily="49" charset="0"/>
              </a:rPr>
              <a:t>JButton</a:t>
            </a:r>
            <a:r>
              <a:rPr lang="en-US" altLang="zh-CN" sz="1600" dirty="0" smtClean="0">
                <a:solidFill>
                  <a:srgbClr val="000000"/>
                </a:solidFill>
                <a:latin typeface="Courier New" panose="02070309020205020404" pitchFamily="49" charset="0"/>
              </a:rPr>
              <a:t> </a:t>
            </a:r>
            <a:r>
              <a:rPr lang="en-US" altLang="zh-CN" sz="1600" dirty="0" err="1">
                <a:solidFill>
                  <a:srgbClr val="6A3E3E"/>
                </a:solidFill>
                <a:latin typeface="Courier New" panose="02070309020205020404" pitchFamily="49" charset="0"/>
              </a:rPr>
              <a:t>btn</a:t>
            </a:r>
            <a:r>
              <a:rPr lang="en-US" altLang="zh-CN" sz="1600" dirty="0">
                <a:solidFill>
                  <a:srgbClr val="000000"/>
                </a:solidFill>
                <a:latin typeface="Courier New" panose="02070309020205020404" pitchFamily="49" charset="0"/>
              </a:rPr>
              <a:t> = (</a:t>
            </a:r>
            <a:r>
              <a:rPr lang="en-US" altLang="zh-CN" sz="1600" dirty="0" err="1">
                <a:solidFill>
                  <a:srgbClr val="000000"/>
                </a:solidFill>
                <a:latin typeface="Courier New" panose="02070309020205020404" pitchFamily="49" charset="0"/>
              </a:rPr>
              <a:t>JButton</a:t>
            </a:r>
            <a:r>
              <a:rPr lang="en-US" altLang="zh-CN" sz="1600" dirty="0">
                <a:solidFill>
                  <a:srgbClr val="000000"/>
                </a:solidFill>
                <a:latin typeface="Courier New" panose="02070309020205020404" pitchFamily="49" charset="0"/>
              </a:rPr>
              <a:t>)</a:t>
            </a:r>
            <a:r>
              <a:rPr lang="en-US" altLang="zh-CN" sz="1600" dirty="0" err="1">
                <a:solidFill>
                  <a:srgbClr val="6A3E3E"/>
                </a:solidFill>
                <a:latin typeface="Courier New" panose="02070309020205020404" pitchFamily="49" charset="0"/>
              </a:rPr>
              <a:t>e</a:t>
            </a:r>
            <a:r>
              <a:rPr lang="en-US" altLang="zh-CN" sz="1600" dirty="0" err="1">
                <a:solidFill>
                  <a:srgbClr val="000000"/>
                </a:solidFill>
                <a:latin typeface="Courier New" panose="02070309020205020404" pitchFamily="49" charset="0"/>
              </a:rPr>
              <a:t>.getSource</a:t>
            </a:r>
            <a:r>
              <a:rPr lang="en-US" altLang="zh-CN" sz="1600" dirty="0">
                <a:solidFill>
                  <a:srgbClr val="000000"/>
                </a:solidFill>
                <a:latin typeface="Courier New" panose="02070309020205020404" pitchFamily="49" charset="0"/>
              </a:rPr>
              <a:t>();</a:t>
            </a:r>
          </a:p>
          <a:p>
            <a:r>
              <a:rPr lang="en-US" altLang="zh-CN" sz="1600" dirty="0" smtClean="0">
                <a:solidFill>
                  <a:srgbClr val="6A3E3E"/>
                </a:solidFill>
                <a:latin typeface="Courier New" panose="02070309020205020404" pitchFamily="49" charset="0"/>
              </a:rPr>
              <a:t>        </a:t>
            </a:r>
            <a:r>
              <a:rPr lang="en-US" altLang="zh-CN" sz="1600" dirty="0" err="1" smtClean="0">
                <a:solidFill>
                  <a:srgbClr val="6A3E3E"/>
                </a:solidFill>
                <a:latin typeface="Courier New" panose="02070309020205020404" pitchFamily="49" charset="0"/>
              </a:rPr>
              <a:t>btn</a:t>
            </a:r>
            <a:r>
              <a:rPr lang="en-US" altLang="zh-CN" sz="1600" dirty="0" err="1" smtClean="0">
                <a:solidFill>
                  <a:srgbClr val="000000"/>
                </a:solidFill>
                <a:latin typeface="Courier New" panose="02070309020205020404" pitchFamily="49" charset="0"/>
              </a:rPr>
              <a:t>.getParent</a:t>
            </a:r>
            <a:r>
              <a:rPr lang="en-US" altLang="zh-CN" sz="1600" dirty="0" smtClean="0">
                <a:solidFill>
                  <a:srgbClr val="000000"/>
                </a:solidFill>
                <a:latin typeface="Courier New" panose="02070309020205020404" pitchFamily="49" charset="0"/>
              </a:rPr>
              <a:t>().</a:t>
            </a:r>
            <a:r>
              <a:rPr lang="en-US" altLang="zh-CN" sz="1600" dirty="0" err="1" smtClean="0">
                <a:solidFill>
                  <a:srgbClr val="000000"/>
                </a:solidFill>
                <a:latin typeface="Courier New" panose="02070309020205020404" pitchFamily="49" charset="0"/>
              </a:rPr>
              <a:t>setVisible</a:t>
            </a:r>
            <a:r>
              <a:rPr lang="en-US" altLang="zh-CN" sz="1600" dirty="0" smtClean="0">
                <a:solidFill>
                  <a:srgbClr val="000000"/>
                </a:solidFill>
                <a:latin typeface="Courier New" panose="02070309020205020404" pitchFamily="49" charset="0"/>
              </a:rPr>
              <a:t>(</a:t>
            </a:r>
            <a:r>
              <a:rPr lang="en-US" altLang="zh-CN" sz="1600" b="1" dirty="0" smtClean="0">
                <a:solidFill>
                  <a:srgbClr val="7F0055"/>
                </a:solidFill>
                <a:latin typeface="Courier New" panose="02070309020205020404" pitchFamily="49" charset="0"/>
              </a:rPr>
              <a:t>false</a:t>
            </a:r>
            <a:r>
              <a:rPr lang="en-US" altLang="zh-CN" sz="1600" b="1" dirty="0">
                <a:solidFill>
                  <a:srgbClr val="000000"/>
                </a:solidFill>
                <a:latin typeface="Courier New" panose="02070309020205020404" pitchFamily="49" charset="0"/>
              </a:rPr>
              <a:t>);</a:t>
            </a:r>
          </a:p>
          <a:p>
            <a:r>
              <a:rPr lang="en-US" altLang="zh-CN" sz="1600" dirty="0" smtClean="0">
                <a:solidFill>
                  <a:srgbClr val="000000"/>
                </a:solidFill>
                <a:latin typeface="Courier New" panose="02070309020205020404" pitchFamily="49" charset="0"/>
              </a:rPr>
              <a:t>        </a:t>
            </a:r>
            <a:r>
              <a:rPr lang="en-US" altLang="zh-CN" sz="1600" dirty="0" err="1" smtClean="0">
                <a:solidFill>
                  <a:srgbClr val="000000"/>
                </a:solidFill>
                <a:latin typeface="Courier New" panose="02070309020205020404" pitchFamily="49" charset="0"/>
              </a:rPr>
              <a:t>System.</a:t>
            </a:r>
            <a:r>
              <a:rPr lang="en-US" altLang="zh-CN" sz="1600" i="1" dirty="0" err="1" smtClean="0">
                <a:solidFill>
                  <a:srgbClr val="000000"/>
                </a:solidFill>
                <a:latin typeface="Courier New" panose="02070309020205020404" pitchFamily="49" charset="0"/>
              </a:rPr>
              <a:t>exit</a:t>
            </a:r>
            <a:r>
              <a:rPr lang="en-US" altLang="zh-CN" sz="1600" i="1" dirty="0" smtClean="0">
                <a:solidFill>
                  <a:srgbClr val="000000"/>
                </a:solidFill>
                <a:latin typeface="Courier New" panose="02070309020205020404" pitchFamily="49" charset="0"/>
              </a:rPr>
              <a:t>(0</a:t>
            </a:r>
            <a:r>
              <a:rPr lang="en-US" altLang="zh-CN" sz="1600" i="1" dirty="0">
                <a:solidFill>
                  <a:srgbClr val="000000"/>
                </a:solidFill>
                <a:latin typeface="Courier New" panose="02070309020205020404" pitchFamily="49" charset="0"/>
              </a:rPr>
              <a:t>);</a:t>
            </a:r>
          </a:p>
          <a:p>
            <a:r>
              <a:rPr lang="en-US" altLang="zh-CN" sz="1600" dirty="0" smtClean="0">
                <a:solidFill>
                  <a:srgbClr val="000000"/>
                </a:solidFill>
                <a:latin typeface="Courier New" panose="02070309020205020404" pitchFamily="49" charset="0"/>
              </a:rPr>
              <a:t>    }</a:t>
            </a:r>
            <a:endParaRPr lang="en-US" altLang="zh-CN" sz="1600" dirty="0">
              <a:solidFill>
                <a:srgbClr val="000000"/>
              </a:solidFill>
              <a:latin typeface="Courier New" panose="02070309020205020404" pitchFamily="49" charset="0"/>
            </a:endParaRPr>
          </a:p>
          <a:p>
            <a:endParaRPr lang="zh-CN" altLang="en-US" sz="1600" dirty="0">
              <a:latin typeface="Courier New" panose="02070309020205020404" pitchFamily="49" charset="0"/>
            </a:endParaRPr>
          </a:p>
          <a:p>
            <a:r>
              <a:rPr lang="en-US" altLang="zh-CN" sz="1600" b="1" dirty="0" smtClean="0">
                <a:solidFill>
                  <a:srgbClr val="7F0055"/>
                </a:solidFill>
                <a:latin typeface="Courier New" panose="02070309020205020404" pitchFamily="49" charset="0"/>
              </a:rPr>
              <a:t>    public</a:t>
            </a:r>
            <a:r>
              <a:rPr lang="en-US" altLang="zh-CN" sz="1600" b="1" dirty="0" smtClean="0">
                <a:solidFill>
                  <a:srgbClr val="000000"/>
                </a:solidFill>
                <a:latin typeface="Courier New" panose="02070309020205020404" pitchFamily="49" charset="0"/>
              </a:rPr>
              <a:t> </a:t>
            </a:r>
            <a:r>
              <a:rPr lang="en-US" altLang="zh-CN" sz="1600" b="1" dirty="0">
                <a:solidFill>
                  <a:srgbClr val="7F0055"/>
                </a:solidFill>
                <a:latin typeface="Courier New" panose="02070309020205020404" pitchFamily="49" charset="0"/>
              </a:rPr>
              <a:t>static</a:t>
            </a:r>
            <a:r>
              <a:rPr lang="en-US" altLang="zh-CN" sz="1600" b="1" dirty="0">
                <a:solidFill>
                  <a:srgbClr val="000000"/>
                </a:solidFill>
                <a:latin typeface="Courier New" panose="02070309020205020404" pitchFamily="49" charset="0"/>
              </a:rPr>
              <a:t> </a:t>
            </a:r>
            <a:r>
              <a:rPr lang="en-US" altLang="zh-CN" sz="1600" b="1" dirty="0">
                <a:solidFill>
                  <a:srgbClr val="7F0055"/>
                </a:solidFill>
                <a:latin typeface="Courier New" panose="02070309020205020404" pitchFamily="49" charset="0"/>
              </a:rPr>
              <a:t>void</a:t>
            </a:r>
            <a:r>
              <a:rPr lang="en-US" altLang="zh-CN" sz="1600" b="1" dirty="0">
                <a:solidFill>
                  <a:srgbClr val="000000"/>
                </a:solidFill>
                <a:latin typeface="Courier New" panose="02070309020205020404" pitchFamily="49" charset="0"/>
              </a:rPr>
              <a:t> main(String [] </a:t>
            </a:r>
            <a:r>
              <a:rPr lang="en-US" altLang="zh-CN" sz="1600" b="1" dirty="0" err="1">
                <a:solidFill>
                  <a:srgbClr val="6A3E3E"/>
                </a:solidFill>
                <a:latin typeface="Courier New" panose="02070309020205020404" pitchFamily="49" charset="0"/>
              </a:rPr>
              <a:t>args</a:t>
            </a:r>
            <a:r>
              <a:rPr lang="en-US" altLang="zh-CN" sz="1600" b="1" dirty="0" smtClean="0">
                <a:solidFill>
                  <a:srgbClr val="000000"/>
                </a:solidFill>
                <a:latin typeface="Courier New" panose="02070309020205020404" pitchFamily="49" charset="0"/>
              </a:rPr>
              <a:t>)</a:t>
            </a:r>
            <a:r>
              <a:rPr lang="en-US" altLang="zh-CN" sz="1600" dirty="0" smtClean="0">
                <a:solidFill>
                  <a:srgbClr val="000000"/>
                </a:solidFill>
                <a:latin typeface="Courier New" panose="02070309020205020404" pitchFamily="49" charset="0"/>
              </a:rPr>
              <a:t>{</a:t>
            </a:r>
            <a:endParaRPr lang="en-US" altLang="zh-CN" sz="1600" dirty="0">
              <a:solidFill>
                <a:srgbClr val="000000"/>
              </a:solidFill>
              <a:latin typeface="Courier New" panose="02070309020205020404" pitchFamily="49" charset="0"/>
            </a:endParaRPr>
          </a:p>
          <a:p>
            <a:r>
              <a:rPr lang="en-US" altLang="zh-CN" sz="1600" dirty="0" smtClean="0">
                <a:solidFill>
                  <a:srgbClr val="000000"/>
                </a:solidFill>
                <a:latin typeface="Courier New" panose="02070309020205020404" pitchFamily="49" charset="0"/>
              </a:rPr>
              <a:t>        </a:t>
            </a:r>
            <a:r>
              <a:rPr lang="en-US" altLang="zh-CN" sz="1600" dirty="0" err="1" smtClean="0">
                <a:solidFill>
                  <a:srgbClr val="000000"/>
                </a:solidFill>
                <a:latin typeface="Courier New" panose="02070309020205020404" pitchFamily="49" charset="0"/>
              </a:rPr>
              <a:t>EventTest</a:t>
            </a:r>
            <a:r>
              <a:rPr lang="en-US" altLang="zh-CN" sz="1600" dirty="0" smtClean="0">
                <a:solidFill>
                  <a:srgbClr val="000000"/>
                </a:solidFill>
                <a:latin typeface="Courier New" panose="02070309020205020404" pitchFamily="49" charset="0"/>
              </a:rPr>
              <a:t> </a:t>
            </a:r>
            <a:r>
              <a:rPr lang="en-US" altLang="zh-CN" sz="1600" dirty="0" err="1">
                <a:solidFill>
                  <a:srgbClr val="6A3E3E"/>
                </a:solidFill>
                <a:latin typeface="Courier New" panose="02070309020205020404" pitchFamily="49" charset="0"/>
              </a:rPr>
              <a:t>fr</a:t>
            </a:r>
            <a:r>
              <a:rPr lang="en-US" altLang="zh-CN" sz="1600" dirty="0">
                <a:solidFill>
                  <a:srgbClr val="000000"/>
                </a:solidFill>
                <a:latin typeface="Courier New" panose="02070309020205020404" pitchFamily="49" charset="0"/>
              </a:rPr>
              <a:t>=</a:t>
            </a:r>
            <a:r>
              <a:rPr lang="en-US" altLang="zh-CN" sz="1600" b="1" dirty="0">
                <a:solidFill>
                  <a:srgbClr val="7F0055"/>
                </a:solidFill>
                <a:latin typeface="Courier New" panose="02070309020205020404" pitchFamily="49" charset="0"/>
              </a:rPr>
              <a:t>new</a:t>
            </a:r>
            <a:r>
              <a:rPr lang="en-US" altLang="zh-CN" sz="1600" b="1" dirty="0">
                <a:solidFill>
                  <a:srgbClr val="000000"/>
                </a:solidFill>
                <a:latin typeface="Courier New" panose="02070309020205020404" pitchFamily="49" charset="0"/>
              </a:rPr>
              <a:t> </a:t>
            </a:r>
            <a:r>
              <a:rPr lang="en-US" altLang="zh-CN" sz="1600" b="1" dirty="0" err="1">
                <a:solidFill>
                  <a:srgbClr val="000000"/>
                </a:solidFill>
                <a:latin typeface="Courier New" panose="02070309020205020404" pitchFamily="49" charset="0"/>
              </a:rPr>
              <a:t>EventTest</a:t>
            </a:r>
            <a:r>
              <a:rPr lang="en-US" altLang="zh-CN" sz="1600" b="1" dirty="0">
                <a:solidFill>
                  <a:srgbClr val="000000"/>
                </a:solidFill>
                <a:latin typeface="Courier New" panose="02070309020205020404" pitchFamily="49" charset="0"/>
              </a:rPr>
              <a:t>();</a:t>
            </a:r>
          </a:p>
          <a:p>
            <a:r>
              <a:rPr lang="en-US" altLang="zh-CN" sz="1600" dirty="0" smtClean="0">
                <a:solidFill>
                  <a:srgbClr val="6A3E3E"/>
                </a:solidFill>
                <a:latin typeface="Courier New" panose="02070309020205020404" pitchFamily="49" charset="0"/>
              </a:rPr>
              <a:t>        </a:t>
            </a:r>
            <a:r>
              <a:rPr lang="en-US" altLang="zh-CN" sz="1600" dirty="0" err="1" smtClean="0">
                <a:solidFill>
                  <a:srgbClr val="6A3E3E"/>
                </a:solidFill>
                <a:latin typeface="Courier New" panose="02070309020205020404" pitchFamily="49" charset="0"/>
              </a:rPr>
              <a:t>fr</a:t>
            </a:r>
            <a:r>
              <a:rPr lang="en-US" altLang="zh-CN" sz="1600" dirty="0" err="1" smtClean="0">
                <a:solidFill>
                  <a:srgbClr val="000000"/>
                </a:solidFill>
                <a:latin typeface="Courier New" panose="02070309020205020404" pitchFamily="49" charset="0"/>
              </a:rPr>
              <a:t>.setDefaultCloseOperation</a:t>
            </a:r>
            <a:r>
              <a:rPr lang="en-US" altLang="zh-CN" sz="1600" dirty="0" smtClean="0">
                <a:solidFill>
                  <a:srgbClr val="000000"/>
                </a:solidFill>
                <a:latin typeface="Courier New" panose="02070309020205020404" pitchFamily="49" charset="0"/>
              </a:rPr>
              <a:t>(</a:t>
            </a:r>
            <a:r>
              <a:rPr lang="en-US" altLang="zh-CN" sz="1600" dirty="0" err="1" smtClean="0">
                <a:solidFill>
                  <a:srgbClr val="000000"/>
                </a:solidFill>
                <a:latin typeface="Courier New" panose="02070309020205020404" pitchFamily="49" charset="0"/>
              </a:rPr>
              <a:t>JFrame.</a:t>
            </a:r>
            <a:r>
              <a:rPr lang="en-US" altLang="zh-CN" sz="1600" b="1" i="1" dirty="0" err="1" smtClean="0">
                <a:solidFill>
                  <a:srgbClr val="0000C0"/>
                </a:solidFill>
                <a:latin typeface="Courier New" panose="02070309020205020404" pitchFamily="49" charset="0"/>
              </a:rPr>
              <a:t>EXIT_ON_CLOSE</a:t>
            </a:r>
            <a:r>
              <a:rPr lang="en-US" altLang="zh-CN" sz="1600" b="1" i="1" dirty="0">
                <a:solidFill>
                  <a:srgbClr val="000000"/>
                </a:solidFill>
                <a:latin typeface="Courier New" panose="02070309020205020404" pitchFamily="49" charset="0"/>
              </a:rPr>
              <a:t>);</a:t>
            </a:r>
          </a:p>
          <a:p>
            <a:r>
              <a:rPr lang="en-US" altLang="zh-CN" sz="1600" dirty="0" smtClean="0">
                <a:solidFill>
                  <a:srgbClr val="6A3E3E"/>
                </a:solidFill>
                <a:latin typeface="Courier New" panose="02070309020205020404" pitchFamily="49" charset="0"/>
              </a:rPr>
              <a:t>        </a:t>
            </a:r>
            <a:r>
              <a:rPr lang="en-US" altLang="zh-CN" sz="1600" dirty="0" err="1" smtClean="0">
                <a:solidFill>
                  <a:srgbClr val="6A3E3E"/>
                </a:solidFill>
                <a:latin typeface="Courier New" panose="02070309020205020404" pitchFamily="49" charset="0"/>
              </a:rPr>
              <a:t>fr</a:t>
            </a:r>
            <a:r>
              <a:rPr lang="en-US" altLang="zh-CN" sz="1600" dirty="0" err="1" smtClean="0">
                <a:solidFill>
                  <a:srgbClr val="000000"/>
                </a:solidFill>
                <a:latin typeface="Courier New" panose="02070309020205020404" pitchFamily="49" charset="0"/>
              </a:rPr>
              <a:t>.setVisible</a:t>
            </a:r>
            <a:r>
              <a:rPr lang="en-US" altLang="zh-CN" sz="1600" dirty="0" smtClean="0">
                <a:solidFill>
                  <a:srgbClr val="000000"/>
                </a:solidFill>
                <a:latin typeface="Courier New" panose="02070309020205020404" pitchFamily="49" charset="0"/>
              </a:rPr>
              <a:t>(</a:t>
            </a:r>
            <a:r>
              <a:rPr lang="en-US" altLang="zh-CN" sz="1600" b="1" dirty="0" smtClean="0">
                <a:solidFill>
                  <a:srgbClr val="7F0055"/>
                </a:solidFill>
                <a:latin typeface="Courier New" panose="02070309020205020404" pitchFamily="49" charset="0"/>
              </a:rPr>
              <a:t>true</a:t>
            </a:r>
            <a:r>
              <a:rPr lang="en-US" altLang="zh-CN" sz="1600" b="1" dirty="0">
                <a:solidFill>
                  <a:srgbClr val="000000"/>
                </a:solidFill>
                <a:latin typeface="Courier New" panose="02070309020205020404" pitchFamily="49" charset="0"/>
              </a:rPr>
              <a:t>);</a:t>
            </a:r>
          </a:p>
          <a:p>
            <a:r>
              <a:rPr lang="en-US" altLang="zh-CN" sz="1600" dirty="0" smtClean="0">
                <a:solidFill>
                  <a:srgbClr val="000000"/>
                </a:solidFill>
                <a:latin typeface="Courier New" panose="02070309020205020404" pitchFamily="49" charset="0"/>
              </a:rPr>
              <a:t>    }</a:t>
            </a:r>
            <a:endParaRPr lang="zh-CN" altLang="en-US" sz="1600" dirty="0">
              <a:latin typeface="Courier New" panose="02070309020205020404" pitchFamily="49" charset="0"/>
            </a:endParaRPr>
          </a:p>
          <a:p>
            <a:r>
              <a:rPr lang="en-US" altLang="zh-CN" sz="1600" dirty="0">
                <a:solidFill>
                  <a:srgbClr val="000000"/>
                </a:solidFill>
                <a:latin typeface="Courier New" panose="02070309020205020404" pitchFamily="49" charset="0"/>
              </a:rPr>
              <a:t>}</a:t>
            </a:r>
            <a:endParaRPr lang="zh-CN" altLang="en-US" sz="16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20E1F865-C45E-4E97-9F0F-93820E5A2758}" type="slidenum">
              <a:rPr lang="en-US" altLang="zh-CN" sz="1000" smtClean="0"/>
              <a:pPr/>
              <a:t>91</a:t>
            </a:fld>
            <a:endParaRPr lang="en-US" altLang="zh-CN" sz="1000" smtClean="0"/>
          </a:p>
        </p:txBody>
      </p:sp>
      <p:sp>
        <p:nvSpPr>
          <p:cNvPr id="281602" name="Rectangle 2"/>
          <p:cNvSpPr>
            <a:spLocks noGrp="1" noChangeArrowheads="1"/>
          </p:cNvSpPr>
          <p:nvPr>
            <p:ph type="title"/>
          </p:nvPr>
        </p:nvSpPr>
        <p:spPr/>
        <p:txBody>
          <a:bodyPr/>
          <a:lstStyle/>
          <a:p>
            <a:pPr>
              <a:defRPr/>
            </a:pPr>
            <a:r>
              <a:rPr lang="zh-CN" altLang="en-US" sz="3400"/>
              <a:t>使用内部类进行事件处理（有名内部类）</a:t>
            </a:r>
          </a:p>
        </p:txBody>
      </p:sp>
      <p:sp>
        <p:nvSpPr>
          <p:cNvPr id="190468" name="Rectangle 3"/>
          <p:cNvSpPr>
            <a:spLocks noGrp="1" noChangeArrowheads="1"/>
          </p:cNvSpPr>
          <p:nvPr>
            <p:ph type="body" idx="1"/>
          </p:nvPr>
        </p:nvSpPr>
        <p:spPr/>
        <p:txBody>
          <a:bodyPr/>
          <a:lstStyle/>
          <a:p>
            <a:pPr>
              <a:lnSpc>
                <a:spcPct val="80000"/>
              </a:lnSpc>
            </a:pPr>
            <a:r>
              <a:rPr lang="zh-CN" altLang="en-US" sz="1800" dirty="0" smtClean="0"/>
              <a:t>优点</a:t>
            </a:r>
          </a:p>
          <a:p>
            <a:pPr lvl="1">
              <a:lnSpc>
                <a:spcPct val="80000"/>
              </a:lnSpc>
            </a:pPr>
            <a:r>
              <a:rPr lang="zh-CN" altLang="en-US" sz="1800" dirty="0" smtClean="0"/>
              <a:t>既可使用</a:t>
            </a:r>
            <a:r>
              <a:rPr lang="en-US" altLang="zh-CN" sz="1800" dirty="0" smtClean="0"/>
              <a:t>Adaptor</a:t>
            </a:r>
            <a:r>
              <a:rPr lang="zh-CN" altLang="en-US" sz="1800" dirty="0" smtClean="0"/>
              <a:t>类，又避免多重继承的限制。</a:t>
            </a:r>
          </a:p>
          <a:p>
            <a:pPr lvl="1">
              <a:lnSpc>
                <a:spcPct val="80000"/>
              </a:lnSpc>
            </a:pPr>
            <a:r>
              <a:rPr lang="zh-CN" altLang="en-US" sz="1800" dirty="0" smtClean="0"/>
              <a:t>便于访问类中的各种成员。</a:t>
            </a:r>
          </a:p>
          <a:p>
            <a:pPr>
              <a:lnSpc>
                <a:spcPct val="80000"/>
              </a:lnSpc>
            </a:pPr>
            <a:r>
              <a:rPr lang="zh-CN" altLang="en-US" sz="1800" dirty="0" smtClean="0"/>
              <a:t>方法</a:t>
            </a:r>
          </a:p>
          <a:p>
            <a:pPr lvl="1">
              <a:lnSpc>
                <a:spcPct val="80000"/>
              </a:lnSpc>
            </a:pPr>
            <a:r>
              <a:rPr lang="zh-CN" altLang="en-US" sz="1800" dirty="0" smtClean="0"/>
              <a:t>在一个类中定义内部类，由内部类继承相应</a:t>
            </a:r>
            <a:r>
              <a:rPr lang="en-US" altLang="zh-CN" sz="1800" dirty="0" smtClean="0"/>
              <a:t>Adaptor</a:t>
            </a:r>
            <a:r>
              <a:rPr lang="zh-CN" altLang="en-US" sz="1800" dirty="0" smtClean="0"/>
              <a:t>类。</a:t>
            </a:r>
          </a:p>
          <a:p>
            <a:pPr lvl="1">
              <a:lnSpc>
                <a:spcPct val="80000"/>
              </a:lnSpc>
            </a:pPr>
            <a:endParaRPr lang="zh-CN" altLang="en-US" sz="1800" dirty="0" smtClean="0"/>
          </a:p>
          <a:p>
            <a:pPr lvl="1">
              <a:lnSpc>
                <a:spcPct val="80000"/>
              </a:lnSpc>
            </a:pPr>
            <a:r>
              <a:rPr lang="zh-CN" altLang="en-US" sz="1800" dirty="0" smtClean="0"/>
              <a:t>例</a:t>
            </a:r>
          </a:p>
          <a:p>
            <a:pPr lvl="1">
              <a:lnSpc>
                <a:spcPct val="80000"/>
              </a:lnSpc>
              <a:buFont typeface="Wingdings" panose="05000000000000000000" pitchFamily="2" charset="2"/>
              <a:buNone/>
            </a:pPr>
            <a:r>
              <a:rPr lang="en-US" altLang="zh-CN" sz="1800" dirty="0" smtClean="0"/>
              <a:t>public class </a:t>
            </a:r>
            <a:r>
              <a:rPr lang="en-US" altLang="zh-CN" sz="1800" dirty="0" err="1" smtClean="0"/>
              <a:t>MyClass</a:t>
            </a:r>
            <a:r>
              <a:rPr lang="en-US" altLang="zh-CN" sz="1800" dirty="0" smtClean="0"/>
              <a:t> extends Applet {   //</a:t>
            </a:r>
            <a:r>
              <a:rPr lang="en-US" altLang="zh-CN" sz="1800" dirty="0" err="1" smtClean="0"/>
              <a:t>MyClass</a:t>
            </a:r>
            <a:r>
              <a:rPr lang="zh-CN" altLang="en-US" sz="1800" dirty="0" smtClean="0"/>
              <a:t>不能再继承</a:t>
            </a:r>
            <a:r>
              <a:rPr lang="en-US" altLang="zh-CN" sz="1800" dirty="0" err="1" smtClean="0"/>
              <a:t>MouseAdapter</a:t>
            </a:r>
            <a:r>
              <a:rPr lang="zh-CN" altLang="en-US" sz="1800" dirty="0" smtClean="0"/>
              <a:t>类</a:t>
            </a:r>
          </a:p>
          <a:p>
            <a:pPr lvl="1">
              <a:lnSpc>
                <a:spcPct val="80000"/>
              </a:lnSpc>
              <a:buFont typeface="Wingdings" panose="05000000000000000000" pitchFamily="2" charset="2"/>
              <a:buNone/>
            </a:pPr>
            <a:r>
              <a:rPr lang="zh-CN" altLang="en-US" sz="1800" dirty="0" smtClean="0"/>
              <a:t>	</a:t>
            </a:r>
            <a:r>
              <a:rPr lang="en-US" altLang="zh-CN" sz="1800" dirty="0" smtClean="0"/>
              <a:t>... </a:t>
            </a:r>
          </a:p>
          <a:p>
            <a:pPr lvl="1">
              <a:lnSpc>
                <a:spcPct val="80000"/>
              </a:lnSpc>
              <a:buFont typeface="Wingdings" panose="05000000000000000000" pitchFamily="2" charset="2"/>
              <a:buNone/>
            </a:pPr>
            <a:r>
              <a:rPr lang="en-US" altLang="zh-CN" sz="1800" dirty="0" smtClean="0"/>
              <a:t>	</a:t>
            </a:r>
            <a:r>
              <a:rPr lang="en-US" altLang="zh-CN" sz="1800" dirty="0" err="1" smtClean="0"/>
              <a:t>someObject.addMouseListener</a:t>
            </a:r>
            <a:r>
              <a:rPr lang="en-US" altLang="zh-CN" sz="1800" dirty="0" smtClean="0"/>
              <a:t>(new </a:t>
            </a:r>
            <a:r>
              <a:rPr lang="en-US" altLang="zh-CN" sz="1800" dirty="0" err="1" smtClean="0"/>
              <a:t>MyAdapter</a:t>
            </a:r>
            <a:r>
              <a:rPr lang="en-US" altLang="zh-CN" sz="1800" dirty="0" smtClean="0"/>
              <a:t>()); //</a:t>
            </a:r>
            <a:r>
              <a:rPr lang="zh-CN" altLang="en-US" sz="1800" dirty="0" smtClean="0"/>
              <a:t>注册监听器对象</a:t>
            </a:r>
          </a:p>
          <a:p>
            <a:pPr lvl="1">
              <a:lnSpc>
                <a:spcPct val="80000"/>
              </a:lnSpc>
              <a:buFont typeface="Wingdings" panose="05000000000000000000" pitchFamily="2" charset="2"/>
              <a:buNone/>
            </a:pPr>
            <a:r>
              <a:rPr lang="zh-CN" altLang="en-US" sz="1800" dirty="0" smtClean="0"/>
              <a:t>	</a:t>
            </a:r>
            <a:r>
              <a:rPr lang="en-US" altLang="zh-CN" sz="1800" dirty="0" smtClean="0"/>
              <a:t>... </a:t>
            </a:r>
          </a:p>
          <a:p>
            <a:pPr lvl="1">
              <a:lnSpc>
                <a:spcPct val="80000"/>
              </a:lnSpc>
              <a:buFont typeface="Wingdings" panose="05000000000000000000" pitchFamily="2" charset="2"/>
              <a:buNone/>
            </a:pPr>
            <a:r>
              <a:rPr lang="en-US" altLang="zh-CN" sz="1800" dirty="0" smtClean="0"/>
              <a:t>	</a:t>
            </a:r>
            <a:r>
              <a:rPr lang="en-US" altLang="zh-CN" sz="1800" dirty="0" smtClean="0">
                <a:solidFill>
                  <a:schemeClr val="accent2"/>
                </a:solidFill>
              </a:rPr>
              <a:t>class </a:t>
            </a:r>
            <a:r>
              <a:rPr lang="en-US" altLang="zh-CN" sz="1800" dirty="0" err="1" smtClean="0">
                <a:solidFill>
                  <a:schemeClr val="accent2"/>
                </a:solidFill>
              </a:rPr>
              <a:t>MyAdapter</a:t>
            </a:r>
            <a:r>
              <a:rPr lang="en-US" altLang="zh-CN" sz="1800" dirty="0" smtClean="0">
                <a:solidFill>
                  <a:schemeClr val="accent2"/>
                </a:solidFill>
              </a:rPr>
              <a:t> extends </a:t>
            </a:r>
            <a:r>
              <a:rPr lang="en-US" altLang="zh-CN" sz="1800" dirty="0" err="1" smtClean="0">
                <a:solidFill>
                  <a:schemeClr val="accent2"/>
                </a:solidFill>
              </a:rPr>
              <a:t>MouseAdapter</a:t>
            </a:r>
            <a:r>
              <a:rPr lang="en-US" altLang="zh-CN" sz="1800" dirty="0" smtClean="0"/>
              <a:t> {  //</a:t>
            </a:r>
            <a:r>
              <a:rPr lang="zh-CN" altLang="en-US" sz="1800" dirty="0" smtClean="0"/>
              <a:t>实现监听器的内部类</a:t>
            </a:r>
          </a:p>
          <a:p>
            <a:pPr lvl="1">
              <a:lnSpc>
                <a:spcPct val="80000"/>
              </a:lnSpc>
              <a:buFont typeface="Wingdings" panose="05000000000000000000" pitchFamily="2" charset="2"/>
              <a:buNone/>
            </a:pPr>
            <a:r>
              <a:rPr lang="zh-CN" altLang="en-US" sz="1800" dirty="0" smtClean="0"/>
              <a:t>		</a:t>
            </a:r>
            <a:r>
              <a:rPr lang="en-US" altLang="zh-CN" sz="1800" dirty="0" smtClean="0"/>
              <a:t>public void </a:t>
            </a:r>
            <a:r>
              <a:rPr lang="en-US" altLang="zh-CN" sz="1800" dirty="0" err="1" smtClean="0"/>
              <a:t>mouseClicked</a:t>
            </a:r>
            <a:r>
              <a:rPr lang="en-US" altLang="zh-CN" sz="1800" dirty="0" smtClean="0"/>
              <a:t>(</a:t>
            </a:r>
            <a:r>
              <a:rPr lang="en-US" altLang="zh-CN" sz="1800" dirty="0" err="1" smtClean="0"/>
              <a:t>MouseEvent</a:t>
            </a:r>
            <a:r>
              <a:rPr lang="en-US" altLang="zh-CN" sz="1800" dirty="0" smtClean="0"/>
              <a:t> e) {</a:t>
            </a:r>
          </a:p>
          <a:p>
            <a:pPr lvl="1">
              <a:lnSpc>
                <a:spcPct val="80000"/>
              </a:lnSpc>
              <a:buFont typeface="Wingdings" panose="05000000000000000000" pitchFamily="2" charset="2"/>
              <a:buNone/>
            </a:pPr>
            <a:r>
              <a:rPr lang="en-US" altLang="zh-CN" sz="1800" dirty="0" smtClean="0"/>
              <a:t>			 ...//Event handler implementation goes here... </a:t>
            </a:r>
          </a:p>
          <a:p>
            <a:pPr lvl="1">
              <a:lnSpc>
                <a:spcPct val="80000"/>
              </a:lnSpc>
              <a:buFont typeface="Wingdings" panose="05000000000000000000" pitchFamily="2" charset="2"/>
              <a:buNone/>
            </a:pPr>
            <a:r>
              <a:rPr lang="en-US" altLang="zh-CN" sz="1800" dirty="0" smtClean="0"/>
              <a:t>			} </a:t>
            </a:r>
          </a:p>
          <a:p>
            <a:pPr lvl="1">
              <a:lnSpc>
                <a:spcPct val="80000"/>
              </a:lnSpc>
              <a:buFont typeface="Wingdings" panose="05000000000000000000" pitchFamily="2" charset="2"/>
              <a:buNone/>
            </a:pPr>
            <a:r>
              <a:rPr lang="en-US" altLang="zh-CN" sz="1800" dirty="0" smtClean="0"/>
              <a:t>	} </a:t>
            </a:r>
          </a:p>
          <a:p>
            <a:pPr lvl="1">
              <a:lnSpc>
                <a:spcPct val="80000"/>
              </a:lnSpc>
              <a:buFont typeface="Wingdings" panose="05000000000000000000" pitchFamily="2" charset="2"/>
              <a:buNone/>
            </a:pPr>
            <a:r>
              <a:rPr lang="en-US" altLang="zh-CN" sz="1800" dirty="0" smtClean="0"/>
              <a:t>}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sz="2800">
                <a:solidFill>
                  <a:schemeClr val="tx1"/>
                </a:solidFill>
                <a:latin typeface="Arial" panose="020B0604020202020204" pitchFamily="34" charset="0"/>
                <a:ea typeface="黑体" panose="02010609060101010101" pitchFamily="49" charset="-122"/>
              </a:defRPr>
            </a:lvl1pPr>
            <a:lvl2pPr marL="742950" indent="-285750">
              <a:defRPr sz="2800">
                <a:solidFill>
                  <a:schemeClr val="tx1"/>
                </a:solidFill>
                <a:latin typeface="Arial" panose="020B0604020202020204" pitchFamily="34" charset="0"/>
                <a:ea typeface="黑体" panose="02010609060101010101" pitchFamily="49" charset="-122"/>
              </a:defRPr>
            </a:lvl2pPr>
            <a:lvl3pPr marL="1143000" indent="-228600">
              <a:defRPr sz="2800">
                <a:solidFill>
                  <a:schemeClr val="tx1"/>
                </a:solidFill>
                <a:latin typeface="Arial" panose="020B0604020202020204" pitchFamily="34" charset="0"/>
                <a:ea typeface="黑体" panose="02010609060101010101" pitchFamily="49" charset="-122"/>
              </a:defRPr>
            </a:lvl3pPr>
            <a:lvl4pPr marL="1600200" indent="-228600">
              <a:defRPr sz="2800">
                <a:solidFill>
                  <a:schemeClr val="tx1"/>
                </a:solidFill>
                <a:latin typeface="Arial" panose="020B0604020202020204" pitchFamily="34" charset="0"/>
                <a:ea typeface="黑体" panose="02010609060101010101" pitchFamily="49" charset="-122"/>
              </a:defRPr>
            </a:lvl4pPr>
            <a:lvl5pPr marL="2057400" indent="-228600">
              <a:defRPr sz="28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黑体" panose="02010609060101010101" pitchFamily="49" charset="-122"/>
              </a:defRPr>
            </a:lvl9pPr>
          </a:lstStyle>
          <a:p>
            <a:fld id="{B09376EE-FE03-4E18-8A7A-69927F6F1EED}" type="slidenum">
              <a:rPr lang="en-US" altLang="zh-CN" sz="1000" smtClean="0"/>
              <a:pPr/>
              <a:t>92</a:t>
            </a:fld>
            <a:endParaRPr lang="en-US" altLang="zh-CN" sz="1000" smtClean="0"/>
          </a:p>
        </p:txBody>
      </p:sp>
      <p:sp>
        <p:nvSpPr>
          <p:cNvPr id="285698" name="Rectangle 2"/>
          <p:cNvSpPr>
            <a:spLocks noGrp="1" noChangeArrowheads="1"/>
          </p:cNvSpPr>
          <p:nvPr>
            <p:ph type="title"/>
          </p:nvPr>
        </p:nvSpPr>
        <p:spPr/>
        <p:txBody>
          <a:bodyPr>
            <a:normAutofit fontScale="90000"/>
          </a:bodyPr>
          <a:lstStyle/>
          <a:p>
            <a:pPr>
              <a:defRPr/>
            </a:pPr>
            <a:r>
              <a:rPr lang="zh-CN" altLang="en-US"/>
              <a:t>使用内部类进行事件处理（匿名类）</a:t>
            </a:r>
          </a:p>
        </p:txBody>
      </p:sp>
      <p:sp>
        <p:nvSpPr>
          <p:cNvPr id="192516" name="Rectangle 3"/>
          <p:cNvSpPr>
            <a:spLocks noGrp="1" noChangeArrowheads="1"/>
          </p:cNvSpPr>
          <p:nvPr>
            <p:ph type="body" idx="1"/>
          </p:nvPr>
        </p:nvSpPr>
        <p:spPr/>
        <p:txBody>
          <a:bodyPr/>
          <a:lstStyle/>
          <a:p>
            <a:pPr>
              <a:lnSpc>
                <a:spcPct val="80000"/>
              </a:lnSpc>
            </a:pPr>
            <a:r>
              <a:rPr lang="zh-CN" altLang="en-US" sz="2100" smtClean="0"/>
              <a:t>匿名类（</a:t>
            </a:r>
            <a:r>
              <a:rPr lang="en-US" altLang="zh-CN" sz="2100" smtClean="0"/>
              <a:t>Anonymous Class)</a:t>
            </a:r>
            <a:r>
              <a:rPr lang="zh-CN" altLang="en-US" sz="2100" smtClean="0"/>
              <a:t>是没有名字的类。可以使用匿名内部类进行事件处理。</a:t>
            </a:r>
          </a:p>
          <a:p>
            <a:pPr>
              <a:lnSpc>
                <a:spcPct val="80000"/>
              </a:lnSpc>
            </a:pPr>
            <a:r>
              <a:rPr lang="zh-CN" altLang="en-US" sz="2100" smtClean="0"/>
              <a:t>例：</a:t>
            </a:r>
          </a:p>
          <a:p>
            <a:pPr>
              <a:lnSpc>
                <a:spcPct val="80000"/>
              </a:lnSpc>
              <a:buFont typeface="Wingdings" panose="05000000000000000000" pitchFamily="2" charset="2"/>
              <a:buNone/>
            </a:pPr>
            <a:r>
              <a:rPr lang="en-US" altLang="zh-CN" sz="2100" smtClean="0"/>
              <a:t>public class MyClass extends Applet {</a:t>
            </a:r>
          </a:p>
          <a:p>
            <a:pPr>
              <a:lnSpc>
                <a:spcPct val="80000"/>
              </a:lnSpc>
              <a:buFont typeface="Wingdings" panose="05000000000000000000" pitchFamily="2" charset="2"/>
              <a:buNone/>
            </a:pPr>
            <a:r>
              <a:rPr lang="en-US" altLang="zh-CN" sz="2100" smtClean="0"/>
              <a:t>	 ... </a:t>
            </a:r>
          </a:p>
          <a:p>
            <a:pPr>
              <a:lnSpc>
                <a:spcPct val="80000"/>
              </a:lnSpc>
              <a:buFont typeface="Wingdings" panose="05000000000000000000" pitchFamily="2" charset="2"/>
              <a:buNone/>
            </a:pPr>
            <a:r>
              <a:rPr lang="en-US" altLang="zh-CN" sz="2100" smtClean="0"/>
              <a:t>	someObject.addMouseListener( </a:t>
            </a:r>
            <a:r>
              <a:rPr lang="en-US" altLang="zh-CN" sz="2100" smtClean="0">
                <a:solidFill>
                  <a:schemeClr val="accent2"/>
                </a:solidFill>
              </a:rPr>
              <a:t>new MouseAdapter() { </a:t>
            </a:r>
          </a:p>
          <a:p>
            <a:pPr>
              <a:lnSpc>
                <a:spcPct val="80000"/>
              </a:lnSpc>
              <a:buFont typeface="Wingdings" panose="05000000000000000000" pitchFamily="2" charset="2"/>
              <a:buNone/>
            </a:pPr>
            <a:r>
              <a:rPr lang="en-US" altLang="zh-CN" sz="2100" smtClean="0">
                <a:solidFill>
                  <a:schemeClr val="accent2"/>
                </a:solidFill>
              </a:rPr>
              <a:t>		public void mouseClicked(MouseEvent e) { </a:t>
            </a:r>
          </a:p>
          <a:p>
            <a:pPr>
              <a:lnSpc>
                <a:spcPct val="80000"/>
              </a:lnSpc>
              <a:buFont typeface="Wingdings" panose="05000000000000000000" pitchFamily="2" charset="2"/>
              <a:buNone/>
            </a:pPr>
            <a:r>
              <a:rPr lang="en-US" altLang="zh-CN" sz="2100" smtClean="0">
                <a:solidFill>
                  <a:schemeClr val="accent2"/>
                </a:solidFill>
              </a:rPr>
              <a:t>			...//</a:t>
            </a:r>
            <a:r>
              <a:rPr lang="zh-CN" altLang="en-US" sz="2100" smtClean="0">
                <a:solidFill>
                  <a:schemeClr val="accent2"/>
                </a:solidFill>
              </a:rPr>
              <a:t>事件处理器代码 </a:t>
            </a:r>
            <a:r>
              <a:rPr lang="en-US" altLang="zh-CN" sz="2100" smtClean="0">
                <a:solidFill>
                  <a:schemeClr val="accent2"/>
                </a:solidFill>
              </a:rPr>
              <a:t>} }</a:t>
            </a:r>
          </a:p>
          <a:p>
            <a:pPr>
              <a:lnSpc>
                <a:spcPct val="80000"/>
              </a:lnSpc>
              <a:buFont typeface="Wingdings" panose="05000000000000000000" pitchFamily="2" charset="2"/>
              <a:buNone/>
            </a:pPr>
            <a:r>
              <a:rPr lang="en-US" altLang="zh-CN" sz="2100" smtClean="0">
                <a:solidFill>
                  <a:schemeClr val="accent2"/>
                </a:solidFill>
              </a:rPr>
              <a:t>      );</a:t>
            </a:r>
          </a:p>
          <a:p>
            <a:pPr>
              <a:lnSpc>
                <a:spcPct val="80000"/>
              </a:lnSpc>
              <a:buFont typeface="Wingdings" panose="05000000000000000000" pitchFamily="2" charset="2"/>
              <a:buNone/>
            </a:pPr>
            <a:r>
              <a:rPr lang="en-US" altLang="zh-CN" sz="2100" smtClean="0"/>
              <a:t>	 ... </a:t>
            </a:r>
          </a:p>
          <a:p>
            <a:pPr>
              <a:lnSpc>
                <a:spcPct val="80000"/>
              </a:lnSpc>
              <a:buFont typeface="Wingdings" panose="05000000000000000000" pitchFamily="2" charset="2"/>
              <a:buNone/>
            </a:pPr>
            <a:r>
              <a:rPr lang="en-US" altLang="zh-CN" sz="2100" smtClean="0"/>
              <a:t>}  </a:t>
            </a:r>
          </a:p>
        </p:txBody>
      </p:sp>
    </p:spTree>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723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8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723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8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723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8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723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8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14989</TotalTime>
  <Words>6911</Words>
  <Application>Microsoft Office PowerPoint</Application>
  <PresentationFormat>全屏显示(4:3)</PresentationFormat>
  <Paragraphs>1023</Paragraphs>
  <Slides>92</Slides>
  <Notes>49</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1</vt:i4>
      </vt:variant>
      <vt:variant>
        <vt:lpstr>幻灯片标题</vt:lpstr>
      </vt:variant>
      <vt:variant>
        <vt:i4>92</vt:i4>
      </vt:variant>
    </vt:vector>
  </HeadingPairs>
  <TitlesOfParts>
    <vt:vector size="109" baseType="lpstr">
      <vt:lpstr>Arial Unicode MS</vt:lpstr>
      <vt:lpstr>方正书宋简体</vt:lpstr>
      <vt:lpstr>黑体</vt:lpstr>
      <vt:lpstr>宋体</vt:lpstr>
      <vt:lpstr>Arial</vt:lpstr>
      <vt:lpstr>Courier New</vt:lpstr>
      <vt:lpstr>Lucida Sans Unicode</vt:lpstr>
      <vt:lpstr>Tahoma</vt:lpstr>
      <vt:lpstr>Times New Roman</vt:lpstr>
      <vt:lpstr>Verdana</vt:lpstr>
      <vt:lpstr>Wingdings</vt:lpstr>
      <vt:lpstr>Wingdings 2</vt:lpstr>
      <vt:lpstr>Wingdings 3</vt:lpstr>
      <vt:lpstr>自定义设计方案</vt:lpstr>
      <vt:lpstr>1_自定义设计方案</vt:lpstr>
      <vt:lpstr>聚合</vt:lpstr>
      <vt:lpstr>Visio</vt:lpstr>
      <vt:lpstr>Chapter 8 Creating a GUI with JFC/Swing</vt:lpstr>
      <vt:lpstr>8.1 Introduction</vt:lpstr>
      <vt:lpstr>PowerPoint 演示文稿</vt:lpstr>
      <vt:lpstr>PowerPoint 演示文稿</vt:lpstr>
      <vt:lpstr>Java Graphic API</vt:lpstr>
      <vt:lpstr>Java Graphic API</vt:lpstr>
      <vt:lpstr>Swing应用程序</vt:lpstr>
      <vt:lpstr>开发Swing应用程序</vt:lpstr>
      <vt:lpstr>Swing组件</vt:lpstr>
      <vt:lpstr>Swing容器</vt:lpstr>
      <vt:lpstr>Swing辅助类</vt:lpstr>
      <vt:lpstr>创建窗体</vt:lpstr>
      <vt:lpstr>创建窗体</vt:lpstr>
      <vt:lpstr>简单的Jframe示例</vt:lpstr>
      <vt:lpstr>常用组件</vt:lpstr>
      <vt:lpstr>Swing用户组件</vt:lpstr>
      <vt:lpstr>Swing用户组件</vt:lpstr>
      <vt:lpstr>JLabel（标签）组件</vt:lpstr>
      <vt:lpstr>PowerPoint 演示文稿</vt:lpstr>
      <vt:lpstr>JButton（按钮）组件</vt:lpstr>
      <vt:lpstr>PowerPoint 演示文稿</vt:lpstr>
      <vt:lpstr>JRadioButton（单选按钮）组件</vt:lpstr>
      <vt:lpstr>PowerPoint 演示文稿</vt:lpstr>
      <vt:lpstr>JRadioButton（单选按钮）组件</vt:lpstr>
      <vt:lpstr>PowerPoint 演示文稿</vt:lpstr>
      <vt:lpstr>JCheckBox（复选框）组件</vt:lpstr>
      <vt:lpstr>PowerPoint 演示文稿</vt:lpstr>
      <vt:lpstr>JComboBox（选择框）组件 </vt:lpstr>
      <vt:lpstr>JComboBox（选择框）组件 </vt:lpstr>
      <vt:lpstr>JComboBox（选择框）组件 </vt:lpstr>
      <vt:lpstr>PowerPoint 演示文稿</vt:lpstr>
      <vt:lpstr>JTextField（文本框）组件</vt:lpstr>
      <vt:lpstr>JTextField（文本框）组件</vt:lpstr>
      <vt:lpstr>JTextField（文本框）组件</vt:lpstr>
      <vt:lpstr>PowerPoint 演示文稿</vt:lpstr>
      <vt:lpstr>JPasswordField（密码框）组件</vt:lpstr>
      <vt:lpstr>JPasswordField（密码框）组件</vt:lpstr>
      <vt:lpstr>JTextArea（文本域）组件</vt:lpstr>
      <vt:lpstr>PowerPoint 演示文稿</vt:lpstr>
      <vt:lpstr>PowerPoint 演示文稿</vt:lpstr>
      <vt:lpstr>自定义组件</vt:lpstr>
      <vt:lpstr>对话框</vt:lpstr>
      <vt:lpstr>示例</vt:lpstr>
      <vt:lpstr>常用布局管理器 </vt:lpstr>
      <vt:lpstr>布局管理器</vt:lpstr>
      <vt:lpstr>不使用布局管理器 </vt:lpstr>
      <vt:lpstr>PowerPoint 演示文稿</vt:lpstr>
      <vt:lpstr>FlowLayout布局管理器</vt:lpstr>
      <vt:lpstr>FlowLayout的构造方法</vt:lpstr>
      <vt:lpstr>FlowLayout布局管理器</vt:lpstr>
      <vt:lpstr>PowerPoint 演示文稿</vt:lpstr>
      <vt:lpstr>BorderLayout布局管理器</vt:lpstr>
      <vt:lpstr>BorderLayout</vt:lpstr>
      <vt:lpstr>PowerPoint 演示文稿</vt:lpstr>
      <vt:lpstr>GridLayout布局管理器 </vt:lpstr>
      <vt:lpstr>PowerPoint 演示文稿</vt:lpstr>
      <vt:lpstr>常用辅助类</vt:lpstr>
      <vt:lpstr>常用辅助类</vt:lpstr>
      <vt:lpstr>常用面板 </vt:lpstr>
      <vt:lpstr>JPanel面板 </vt:lpstr>
      <vt:lpstr>JPanel面板 </vt:lpstr>
      <vt:lpstr>PowerPoint 演示文稿</vt:lpstr>
      <vt:lpstr>事件处理</vt:lpstr>
      <vt:lpstr>事件处理</vt:lpstr>
      <vt:lpstr>事件处理</vt:lpstr>
      <vt:lpstr>事件处理机制的几个重要概念</vt:lpstr>
      <vt:lpstr>事件处理机制的几个重要概念</vt:lpstr>
      <vt:lpstr>事件处理机制的几个重要概念</vt:lpstr>
      <vt:lpstr>事件处理机制的几个重要概念</vt:lpstr>
      <vt:lpstr>事件处理机制---委托事件处理</vt:lpstr>
      <vt:lpstr>事件处理实例：关闭窗口</vt:lpstr>
      <vt:lpstr>监听器类</vt:lpstr>
      <vt:lpstr>图形界面程序</vt:lpstr>
      <vt:lpstr>事件种类</vt:lpstr>
      <vt:lpstr>动作事件处理 </vt:lpstr>
      <vt:lpstr>动作事件处理 </vt:lpstr>
      <vt:lpstr>监听器的实现</vt:lpstr>
      <vt:lpstr>焦点事件处理 </vt:lpstr>
      <vt:lpstr>PowerPoint 演示文稿</vt:lpstr>
      <vt:lpstr>鼠标事件处理 </vt:lpstr>
      <vt:lpstr>鼠标事件处理 </vt:lpstr>
      <vt:lpstr>鼠标事件处理 </vt:lpstr>
      <vt:lpstr>PowerPoint 演示文稿</vt:lpstr>
      <vt:lpstr>常见事件</vt:lpstr>
      <vt:lpstr>适配器 </vt:lpstr>
      <vt:lpstr>监听器适配器类</vt:lpstr>
      <vt:lpstr>PowerPoint 演示文稿</vt:lpstr>
      <vt:lpstr>PowerPoint 演示文稿</vt:lpstr>
      <vt:lpstr> 例 继承适配器实现窗口事件响应 </vt:lpstr>
      <vt:lpstr>使用当前类作为事件处理器</vt:lpstr>
      <vt:lpstr>使用内部类进行事件处理（有名内部类）</vt:lpstr>
      <vt:lpstr>使用内部类进行事件处理（匿名类）</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TJB</cp:lastModifiedBy>
  <cp:revision>822</cp:revision>
  <cp:lastPrinted>2015-04-13T01:50:10Z</cp:lastPrinted>
  <dcterms:created xsi:type="dcterms:W3CDTF">2004-03-02T12:35:10Z</dcterms:created>
  <dcterms:modified xsi:type="dcterms:W3CDTF">2017-05-22T02:09:27Z</dcterms:modified>
</cp:coreProperties>
</file>