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9"/>
  </p:notesMasterIdLst>
  <p:sldIdLst>
    <p:sldId id="256" r:id="rId2"/>
    <p:sldId id="434" r:id="rId3"/>
    <p:sldId id="435" r:id="rId4"/>
    <p:sldId id="436" r:id="rId5"/>
    <p:sldId id="437" r:id="rId6"/>
    <p:sldId id="386" r:id="rId7"/>
    <p:sldId id="438" r:id="rId8"/>
    <p:sldId id="439" r:id="rId9"/>
    <p:sldId id="440" r:id="rId10"/>
    <p:sldId id="441" r:id="rId11"/>
    <p:sldId id="394" r:id="rId12"/>
    <p:sldId id="395" r:id="rId13"/>
    <p:sldId id="396" r:id="rId14"/>
    <p:sldId id="397" r:id="rId15"/>
    <p:sldId id="398" r:id="rId16"/>
    <p:sldId id="399" r:id="rId17"/>
    <p:sldId id="400" r:id="rId18"/>
    <p:sldId id="401" r:id="rId19"/>
    <p:sldId id="402" r:id="rId20"/>
    <p:sldId id="403" r:id="rId21"/>
    <p:sldId id="404" r:id="rId22"/>
    <p:sldId id="407" r:id="rId23"/>
    <p:sldId id="408" r:id="rId24"/>
    <p:sldId id="409" r:id="rId25"/>
    <p:sldId id="410" r:id="rId26"/>
    <p:sldId id="411" r:id="rId27"/>
    <p:sldId id="412" r:id="rId28"/>
    <p:sldId id="413" r:id="rId29"/>
    <p:sldId id="414" r:id="rId30"/>
    <p:sldId id="415" r:id="rId31"/>
    <p:sldId id="416" r:id="rId32"/>
    <p:sldId id="417" r:id="rId33"/>
    <p:sldId id="418" r:id="rId34"/>
    <p:sldId id="419" r:id="rId35"/>
    <p:sldId id="420" r:id="rId36"/>
    <p:sldId id="421" r:id="rId37"/>
    <p:sldId id="422" r:id="rId38"/>
    <p:sldId id="423" r:id="rId39"/>
    <p:sldId id="424" r:id="rId40"/>
    <p:sldId id="425" r:id="rId41"/>
    <p:sldId id="426" r:id="rId42"/>
    <p:sldId id="427" r:id="rId43"/>
    <p:sldId id="428" r:id="rId44"/>
    <p:sldId id="429" r:id="rId45"/>
    <p:sldId id="430" r:id="rId46"/>
    <p:sldId id="431" r:id="rId47"/>
    <p:sldId id="432" r:id="rId4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3" autoAdjust="0"/>
    <p:restoredTop sz="82770" autoAdjust="0"/>
  </p:normalViewPr>
  <p:slideViewPr>
    <p:cSldViewPr snapToGrid="0">
      <p:cViewPr varScale="1">
        <p:scale>
          <a:sx n="91" d="100"/>
          <a:sy n="91" d="100"/>
        </p:scale>
        <p:origin x="15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17870D2-26A7-4A08-9AB0-59C355F8DF15}" type="datetimeFigureOut">
              <a:rPr lang="zh-CN" altLang="en-US"/>
              <a:pPr>
                <a:defRPr/>
              </a:pPr>
              <a:t>2017/5/23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A3F20E6-80D1-462B-8DF9-A048F00815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6809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z="1000" b="1" dirty="0" smtClean="0"/>
              <a:t>public</a:t>
            </a:r>
            <a:r>
              <a:rPr lang="en-US" altLang="zh-CN" sz="1000" dirty="0" smtClean="0"/>
              <a:t> </a:t>
            </a:r>
            <a:r>
              <a:rPr lang="en-US" altLang="zh-CN" sz="1000" b="1" dirty="0" smtClean="0"/>
              <a:t>class</a:t>
            </a:r>
            <a:r>
              <a:rPr lang="en-US" altLang="zh-CN" sz="1000" dirty="0" smtClean="0"/>
              <a:t> </a:t>
            </a:r>
            <a:r>
              <a:rPr lang="en-US" altLang="zh-CN" sz="1000" dirty="0" err="1" smtClean="0"/>
              <a:t>TicketThread</a:t>
            </a:r>
            <a:r>
              <a:rPr lang="en-US" altLang="zh-CN" sz="1000" dirty="0" smtClean="0"/>
              <a:t> {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1000" dirty="0" smtClean="0"/>
              <a:t>    </a:t>
            </a:r>
            <a:r>
              <a:rPr lang="en-US" altLang="zh-CN" sz="1000" b="1" dirty="0" smtClean="0"/>
              <a:t>public</a:t>
            </a:r>
            <a:r>
              <a:rPr lang="en-US" altLang="zh-CN" sz="1000" dirty="0" smtClean="0"/>
              <a:t> </a:t>
            </a:r>
            <a:r>
              <a:rPr lang="en-US" altLang="zh-CN" sz="1000" b="1" dirty="0" smtClean="0"/>
              <a:t>static</a:t>
            </a:r>
            <a:r>
              <a:rPr lang="en-US" altLang="zh-CN" sz="1000" dirty="0" smtClean="0"/>
              <a:t> </a:t>
            </a:r>
            <a:r>
              <a:rPr lang="en-US" altLang="zh-CN" sz="1000" b="1" dirty="0" smtClean="0"/>
              <a:t>void</a:t>
            </a:r>
            <a:r>
              <a:rPr lang="en-US" altLang="zh-CN" sz="1000" dirty="0" smtClean="0"/>
              <a:t> main(String[] </a:t>
            </a:r>
            <a:r>
              <a:rPr lang="en-US" altLang="zh-CN" sz="1000" dirty="0" err="1" smtClean="0"/>
              <a:t>args</a:t>
            </a:r>
            <a:r>
              <a:rPr lang="en-US" altLang="zh-CN" sz="1000" dirty="0" smtClean="0"/>
              <a:t>){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1000" dirty="0" smtClean="0"/>
              <a:t>        // </a:t>
            </a:r>
            <a:r>
              <a:rPr lang="zh-CN" altLang="en-US" sz="1000" dirty="0" smtClean="0"/>
              <a:t>执行继承</a:t>
            </a:r>
            <a:r>
              <a:rPr lang="en-US" altLang="zh-CN" sz="1000" dirty="0" smtClean="0"/>
              <a:t>Thread</a:t>
            </a:r>
            <a:r>
              <a:rPr lang="zh-CN" altLang="en-US" sz="1000" dirty="0" smtClean="0"/>
              <a:t>的线程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1000" dirty="0" smtClean="0"/>
              <a:t>        </a:t>
            </a:r>
            <a:r>
              <a:rPr lang="en-US" altLang="zh-CN" sz="1000" b="1" dirty="0" smtClean="0"/>
              <a:t>new</a:t>
            </a:r>
            <a:r>
              <a:rPr lang="en-US" altLang="zh-CN" sz="1000" dirty="0" smtClean="0"/>
              <a:t> </a:t>
            </a:r>
            <a:r>
              <a:rPr lang="en-US" altLang="zh-CN" sz="1000" dirty="0" err="1" smtClean="0"/>
              <a:t>MyThread</a:t>
            </a:r>
            <a:r>
              <a:rPr lang="en-US" altLang="zh-CN" sz="1000" dirty="0" smtClean="0"/>
              <a:t>().start();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1000" dirty="0" smtClean="0"/>
              <a:t>        </a:t>
            </a:r>
            <a:r>
              <a:rPr lang="en-US" altLang="zh-CN" sz="1000" b="1" dirty="0" smtClean="0"/>
              <a:t>new</a:t>
            </a:r>
            <a:r>
              <a:rPr lang="en-US" altLang="zh-CN" sz="1000" dirty="0" smtClean="0"/>
              <a:t> </a:t>
            </a:r>
            <a:r>
              <a:rPr lang="en-US" altLang="zh-CN" sz="1000" dirty="0" err="1" smtClean="0"/>
              <a:t>MyThread</a:t>
            </a:r>
            <a:r>
              <a:rPr lang="en-US" altLang="zh-CN" sz="1000" dirty="0" smtClean="0"/>
              <a:t>().start();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1000" dirty="0" smtClean="0"/>
              <a:t>        </a:t>
            </a:r>
            <a:r>
              <a:rPr lang="en-US" altLang="zh-CN" sz="1000" b="1" dirty="0" smtClean="0"/>
              <a:t>new</a:t>
            </a:r>
            <a:r>
              <a:rPr lang="en-US" altLang="zh-CN" sz="1000" dirty="0" smtClean="0"/>
              <a:t> </a:t>
            </a:r>
            <a:r>
              <a:rPr lang="en-US" altLang="zh-CN" sz="1000" dirty="0" err="1" smtClean="0"/>
              <a:t>MyThread</a:t>
            </a:r>
            <a:r>
              <a:rPr lang="en-US" altLang="zh-CN" sz="1000" dirty="0" smtClean="0"/>
              <a:t>().start();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1000" dirty="0" smtClean="0"/>
              <a:t>        </a:t>
            </a:r>
            <a:r>
              <a:rPr lang="en-US" altLang="zh-CN" sz="1000" b="1" dirty="0" smtClean="0"/>
              <a:t>new</a:t>
            </a:r>
            <a:r>
              <a:rPr lang="en-US" altLang="zh-CN" sz="1000" dirty="0" smtClean="0"/>
              <a:t> </a:t>
            </a:r>
            <a:r>
              <a:rPr lang="en-US" altLang="zh-CN" sz="1000" dirty="0" err="1" smtClean="0"/>
              <a:t>MyThread</a:t>
            </a:r>
            <a:r>
              <a:rPr lang="en-US" altLang="zh-CN" sz="1000" dirty="0" smtClean="0"/>
              <a:t>().start();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1000" dirty="0" smtClean="0"/>
              <a:t>    }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1000" dirty="0" smtClean="0"/>
              <a:t>}</a:t>
            </a:r>
          </a:p>
          <a:p>
            <a:pPr eaLnBrk="1" hangingPunct="1">
              <a:spcBef>
                <a:spcPct val="0"/>
              </a:spcBef>
            </a:pPr>
            <a:endParaRPr lang="en-US" altLang="zh-CN" sz="1000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sz="1000" b="1" dirty="0" smtClean="0"/>
              <a:t>class</a:t>
            </a:r>
            <a:r>
              <a:rPr lang="en-US" altLang="zh-CN" sz="1000" dirty="0" smtClean="0"/>
              <a:t> </a:t>
            </a:r>
            <a:r>
              <a:rPr lang="en-US" altLang="zh-CN" sz="1000" dirty="0" err="1" smtClean="0"/>
              <a:t>MyThread</a:t>
            </a:r>
            <a:r>
              <a:rPr lang="en-US" altLang="zh-CN" sz="1000" dirty="0" smtClean="0"/>
              <a:t> </a:t>
            </a:r>
            <a:r>
              <a:rPr lang="en-US" altLang="zh-CN" sz="1000" b="1" dirty="0" smtClean="0"/>
              <a:t>extends</a:t>
            </a:r>
            <a:r>
              <a:rPr lang="en-US" altLang="zh-CN" sz="1000" dirty="0" smtClean="0"/>
              <a:t> Thread {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1000" dirty="0" smtClean="0"/>
              <a:t>    // </a:t>
            </a:r>
            <a:r>
              <a:rPr lang="zh-CN" altLang="en-US" sz="1000" dirty="0" smtClean="0"/>
              <a:t>车票数量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1000" dirty="0" smtClean="0"/>
              <a:t>    </a:t>
            </a:r>
            <a:r>
              <a:rPr lang="en-US" altLang="zh-CN" sz="1000" b="1" dirty="0" smtClean="0"/>
              <a:t>private</a:t>
            </a:r>
            <a:r>
              <a:rPr lang="en-US" altLang="zh-CN" sz="1000" dirty="0" smtClean="0"/>
              <a:t> </a:t>
            </a:r>
            <a:r>
              <a:rPr lang="en-US" altLang="zh-CN" sz="1000" b="1" dirty="0" err="1" smtClean="0"/>
              <a:t>int</a:t>
            </a:r>
            <a:r>
              <a:rPr lang="en-US" altLang="zh-CN" sz="1000" dirty="0" smtClean="0"/>
              <a:t> tickets = 100;</a:t>
            </a:r>
          </a:p>
          <a:p>
            <a:pPr eaLnBrk="1" hangingPunct="1">
              <a:spcBef>
                <a:spcPct val="0"/>
              </a:spcBef>
            </a:pPr>
            <a:endParaRPr lang="en-US" altLang="zh-CN" sz="1000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sz="1000" dirty="0" smtClean="0"/>
              <a:t>    </a:t>
            </a:r>
            <a:r>
              <a:rPr lang="en-US" altLang="zh-CN" sz="1000" b="1" dirty="0" smtClean="0"/>
              <a:t>public</a:t>
            </a:r>
            <a:r>
              <a:rPr lang="en-US" altLang="zh-CN" sz="1000" dirty="0" smtClean="0"/>
              <a:t> </a:t>
            </a:r>
            <a:r>
              <a:rPr lang="en-US" altLang="zh-CN" sz="1000" b="1" dirty="0" smtClean="0"/>
              <a:t>void</a:t>
            </a:r>
            <a:r>
              <a:rPr lang="en-US" altLang="zh-CN" sz="1000" dirty="0" smtClean="0"/>
              <a:t> run() {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1000" dirty="0" smtClean="0"/>
              <a:t>        </a:t>
            </a:r>
            <a:r>
              <a:rPr lang="en-US" altLang="zh-CN" sz="1000" b="1" dirty="0" smtClean="0"/>
              <a:t>while</a:t>
            </a:r>
            <a:r>
              <a:rPr lang="en-US" altLang="zh-CN" sz="1000" dirty="0" smtClean="0"/>
              <a:t> (tickets &gt; 0) {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1000" dirty="0" smtClean="0"/>
              <a:t>            </a:t>
            </a:r>
            <a:r>
              <a:rPr lang="en-US" altLang="zh-CN" sz="1000" dirty="0" err="1" smtClean="0"/>
              <a:t>System.</a:t>
            </a:r>
            <a:r>
              <a:rPr lang="en-US" altLang="zh-CN" sz="1000" i="1" dirty="0" err="1" smtClean="0"/>
              <a:t>out</a:t>
            </a:r>
            <a:r>
              <a:rPr lang="en-US" altLang="zh-CN" sz="1000" dirty="0" err="1" smtClean="0"/>
              <a:t>.println</a:t>
            </a:r>
            <a:r>
              <a:rPr lang="en-US" altLang="zh-CN" sz="1000" dirty="0" smtClean="0"/>
              <a:t>(</a:t>
            </a:r>
            <a:r>
              <a:rPr lang="en-US" altLang="zh-CN" sz="1000" b="1" dirty="0" err="1" smtClean="0"/>
              <a:t>this</a:t>
            </a:r>
            <a:r>
              <a:rPr lang="en-US" altLang="zh-CN" sz="1000" dirty="0" err="1" smtClean="0"/>
              <a:t>.getName</a:t>
            </a:r>
            <a:r>
              <a:rPr lang="en-US" altLang="zh-CN" sz="1000" dirty="0" smtClean="0"/>
              <a:t>() + " </a:t>
            </a:r>
            <a:r>
              <a:rPr lang="zh-CN" altLang="en-US" sz="1000" dirty="0" smtClean="0"/>
              <a:t>卖出第 </a:t>
            </a:r>
            <a:r>
              <a:rPr lang="en-US" altLang="zh-CN" sz="1000" dirty="0" smtClean="0"/>
              <a:t>" + tickets-- + "</a:t>
            </a:r>
            <a:r>
              <a:rPr lang="zh-CN" altLang="en-US" sz="1000" dirty="0" smtClean="0"/>
              <a:t>张火车票</a:t>
            </a:r>
            <a:r>
              <a:rPr lang="en-US" altLang="zh-CN" sz="1000" dirty="0" smtClean="0"/>
              <a:t>.");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1000" dirty="0" smtClean="0"/>
              <a:t>        }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1000" dirty="0" smtClean="0"/>
              <a:t>    }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1000" dirty="0" smtClean="0"/>
              <a:t>}</a:t>
            </a:r>
            <a:endParaRPr lang="zh-CN" alt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767215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ED588D1-CDF9-4A42-B5E8-4AE215738A90}" type="slidenum">
              <a:rPr lang="en-US" altLang="zh-CN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altLang="zh-CN" smtClean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1169816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8F52D1F-0E9A-4153-951D-6DC66254F4BF}" type="slidenum">
              <a:rPr lang="en-US" altLang="zh-CN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altLang="zh-CN" smtClean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6326876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A8526A7-DF9B-45A1-AFA0-0B80128DE320}" type="slidenum">
              <a:rPr lang="en-US" altLang="zh-CN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 altLang="zh-CN" smtClean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0659640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AAFEAC-67CD-4319-A1F4-31BD24B6551F}" type="slidenum">
              <a:rPr lang="en-US" altLang="zh-CN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 altLang="zh-CN" smtClean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953380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E28AB83-5B00-47EC-AE72-086560AC46CD}" type="slidenum">
              <a:rPr lang="en-US" altLang="zh-CN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 altLang="zh-CN" smtClean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7448323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07D14C1-614F-4CEA-B9B5-15C365E182B9}" type="slidenum">
              <a:rPr lang="en-US" altLang="zh-CN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 altLang="zh-CN" smtClean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8720646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F5FCA4C-FC49-4A72-BC41-0223929589AF}" type="slidenum">
              <a:rPr lang="en-US" altLang="zh-CN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 altLang="zh-CN" smtClean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8267415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1E7660A-8542-4429-A4D9-DF726E87AA80}" type="slidenum">
              <a:rPr lang="en-US" altLang="zh-CN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US" altLang="zh-CN" smtClean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2373676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algn="r" eaLnBrk="1" hangingPunct="1"/>
            <a:fld id="{7DC5622D-9695-4362-998F-B719DB2C4DB1}" type="slidenum"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  <a:pPr algn="r" eaLnBrk="1" hangingPunct="1"/>
              <a:t>38</a:t>
            </a:fld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zh-CN" altLang="en-US" sz="1000" smtClean="0"/>
              <a:t>可以通过</a:t>
            </a:r>
            <a:r>
              <a:rPr lang="en-US" altLang="zh-CN" sz="1000" smtClean="0"/>
              <a:t>interrupt</a:t>
            </a:r>
            <a:r>
              <a:rPr lang="zh-CN" altLang="en-US" sz="1000" smtClean="0"/>
              <a:t>方法打断</a:t>
            </a:r>
            <a:r>
              <a:rPr lang="en-US" altLang="zh-CN" sz="1000" smtClean="0"/>
              <a:t>sleep</a:t>
            </a:r>
            <a:r>
              <a:rPr lang="zh-CN" altLang="en-US" sz="1000" smtClean="0"/>
              <a:t>方法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1000" b="1" smtClean="0"/>
              <a:t>public</a:t>
            </a:r>
            <a:r>
              <a:rPr lang="en-US" altLang="zh-CN" sz="1000" smtClean="0"/>
              <a:t> </a:t>
            </a:r>
            <a:r>
              <a:rPr lang="en-US" altLang="zh-CN" sz="1000" b="1" smtClean="0"/>
              <a:t>class</a:t>
            </a:r>
            <a:r>
              <a:rPr lang="en-US" altLang="zh-CN" sz="1000" smtClean="0"/>
              <a:t> ThreadStopInterrupt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zh-CN" sz="10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1000" smtClean="0"/>
              <a:t>    </a:t>
            </a:r>
            <a:r>
              <a:rPr lang="en-US" altLang="zh-CN" sz="1000" b="1" smtClean="0"/>
              <a:t>public</a:t>
            </a:r>
            <a:r>
              <a:rPr lang="en-US" altLang="zh-CN" sz="1000" smtClean="0"/>
              <a:t> </a:t>
            </a:r>
            <a:r>
              <a:rPr lang="en-US" altLang="zh-CN" sz="1000" b="1" smtClean="0"/>
              <a:t>static</a:t>
            </a:r>
            <a:r>
              <a:rPr lang="en-US" altLang="zh-CN" sz="1000" smtClean="0"/>
              <a:t> </a:t>
            </a:r>
            <a:r>
              <a:rPr lang="en-US" altLang="zh-CN" sz="1000" b="1" smtClean="0"/>
              <a:t>void</a:t>
            </a:r>
            <a:r>
              <a:rPr lang="en-US" altLang="zh-CN" sz="1000" smtClean="0"/>
              <a:t> main(String[] args)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1000" smtClean="0"/>
              <a:t>        ThreadStop t = </a:t>
            </a:r>
            <a:r>
              <a:rPr lang="en-US" altLang="zh-CN" sz="1000" b="1" smtClean="0"/>
              <a:t>new</a:t>
            </a:r>
            <a:r>
              <a:rPr lang="en-US" altLang="zh-CN" sz="1000" smtClean="0"/>
              <a:t> ThreadStop();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1000" smtClean="0"/>
              <a:t>        t.start();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1000" smtClean="0"/>
              <a:t>        //</a:t>
            </a:r>
            <a:r>
              <a:rPr lang="zh-CN" altLang="en-US" sz="1000" smtClean="0"/>
              <a:t>强行打断一些等待程序，让线程尽快终止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zh-CN" altLang="en-US" sz="1000" smtClean="0"/>
              <a:t>        </a:t>
            </a:r>
            <a:r>
              <a:rPr lang="en-US" altLang="zh-CN" sz="1000" smtClean="0"/>
              <a:t>t.interrupt();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1000" smtClean="0"/>
              <a:t>        System.</a:t>
            </a:r>
            <a:r>
              <a:rPr lang="en-US" altLang="zh-CN" sz="1000" i="1" smtClean="0"/>
              <a:t>out</a:t>
            </a:r>
            <a:r>
              <a:rPr lang="en-US" altLang="zh-CN" sz="1000" smtClean="0"/>
              <a:t>.println("</a:t>
            </a:r>
            <a:r>
              <a:rPr lang="zh-CN" altLang="en-US" sz="1000" smtClean="0"/>
              <a:t>执行完毕</a:t>
            </a:r>
            <a:r>
              <a:rPr lang="en-US" altLang="zh-CN" sz="1000" smtClean="0"/>
              <a:t>...");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1000" smtClean="0"/>
              <a:t>   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1000" smtClean="0"/>
              <a:t>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1000" b="1" smtClean="0"/>
              <a:t>class</a:t>
            </a:r>
            <a:r>
              <a:rPr lang="en-US" altLang="zh-CN" sz="1000" smtClean="0"/>
              <a:t> ThreadStop </a:t>
            </a:r>
            <a:r>
              <a:rPr lang="en-US" altLang="zh-CN" sz="1000" b="1" smtClean="0"/>
              <a:t>extends</a:t>
            </a:r>
            <a:r>
              <a:rPr lang="en-US" altLang="zh-CN" sz="1000" smtClean="0"/>
              <a:t> Thread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1000" smtClean="0"/>
              <a:t>    </a:t>
            </a:r>
            <a:r>
              <a:rPr lang="en-US" altLang="zh-CN" sz="1000" b="1" smtClean="0"/>
              <a:t>public</a:t>
            </a:r>
            <a:r>
              <a:rPr lang="en-US" altLang="zh-CN" sz="1000" smtClean="0"/>
              <a:t> </a:t>
            </a:r>
            <a:r>
              <a:rPr lang="en-US" altLang="zh-CN" sz="1000" b="1" smtClean="0"/>
              <a:t>void</a:t>
            </a:r>
            <a:r>
              <a:rPr lang="en-US" altLang="zh-CN" sz="1000" smtClean="0"/>
              <a:t> run()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1000" smtClean="0"/>
              <a:t>        </a:t>
            </a:r>
            <a:r>
              <a:rPr lang="en-US" altLang="zh-CN" sz="1000" b="1" smtClean="0"/>
              <a:t>try</a:t>
            </a:r>
            <a:r>
              <a:rPr lang="en-US" altLang="zh-CN" sz="1000" smtClean="0"/>
              <a:t>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1000" smtClean="0"/>
              <a:t>            System.</a:t>
            </a:r>
            <a:r>
              <a:rPr lang="en-US" altLang="zh-CN" sz="1000" i="1" smtClean="0"/>
              <a:t>out</a:t>
            </a:r>
            <a:r>
              <a:rPr lang="en-US" altLang="zh-CN" sz="1000" smtClean="0"/>
              <a:t>.println("</a:t>
            </a:r>
            <a:r>
              <a:rPr lang="zh-CN" altLang="en-US" sz="1000" smtClean="0"/>
              <a:t>开始</a:t>
            </a:r>
            <a:r>
              <a:rPr lang="en-US" altLang="zh-CN" sz="1000" smtClean="0"/>
              <a:t>...");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1000" smtClean="0"/>
              <a:t>            Thread.</a:t>
            </a:r>
            <a:r>
              <a:rPr lang="en-US" altLang="zh-CN" sz="1000" i="1" smtClean="0"/>
              <a:t>sleep</a:t>
            </a:r>
            <a:r>
              <a:rPr lang="en-US" altLang="zh-CN" sz="1000" smtClean="0"/>
              <a:t>(2000);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1000" smtClean="0"/>
              <a:t>            System.</a:t>
            </a:r>
            <a:r>
              <a:rPr lang="en-US" altLang="zh-CN" sz="1000" i="1" smtClean="0"/>
              <a:t>out</a:t>
            </a:r>
            <a:r>
              <a:rPr lang="en-US" altLang="zh-CN" sz="1000" smtClean="0"/>
              <a:t>.println("</a:t>
            </a:r>
            <a:r>
              <a:rPr lang="zh-CN" altLang="en-US" sz="1000" smtClean="0"/>
              <a:t>大家好</a:t>
            </a:r>
            <a:r>
              <a:rPr lang="en-US" altLang="zh-CN" sz="1000" smtClean="0"/>
              <a:t>...");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1000" smtClean="0"/>
              <a:t>        } </a:t>
            </a:r>
            <a:r>
              <a:rPr lang="en-US" altLang="zh-CN" sz="1000" b="1" smtClean="0"/>
              <a:t>catch</a:t>
            </a:r>
            <a:r>
              <a:rPr lang="en-US" altLang="zh-CN" sz="1000" smtClean="0"/>
              <a:t> (InterruptedException e)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1000" smtClean="0"/>
              <a:t>            System.</a:t>
            </a:r>
            <a:r>
              <a:rPr lang="en-US" altLang="zh-CN" sz="1000" i="1" smtClean="0"/>
              <a:t>out</a:t>
            </a:r>
            <a:r>
              <a:rPr lang="en-US" altLang="zh-CN" sz="1000" smtClean="0"/>
              <a:t>.println("Thread.sleep()</a:t>
            </a:r>
            <a:r>
              <a:rPr lang="zh-CN" altLang="en-US" sz="1000" smtClean="0"/>
              <a:t>被强行打断。</a:t>
            </a:r>
            <a:r>
              <a:rPr lang="en-US" altLang="zh-CN" sz="1000" smtClean="0"/>
              <a:t>");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1000" smtClean="0"/>
              <a:t>       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1000" smtClean="0"/>
              <a:t>        System.</a:t>
            </a:r>
            <a:r>
              <a:rPr lang="en-US" altLang="zh-CN" sz="1000" i="1" smtClean="0"/>
              <a:t>out</a:t>
            </a:r>
            <a:r>
              <a:rPr lang="en-US" altLang="zh-CN" sz="1000" smtClean="0"/>
              <a:t>.println("</a:t>
            </a:r>
            <a:r>
              <a:rPr lang="zh-CN" altLang="en-US" sz="1000" smtClean="0"/>
              <a:t>结束</a:t>
            </a:r>
            <a:r>
              <a:rPr lang="en-US" altLang="zh-CN" sz="1000" smtClean="0"/>
              <a:t>...");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1000" smtClean="0"/>
              <a:t>   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1000" smtClean="0"/>
              <a:t>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zh-CN" altLang="en-US" sz="10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zh-CN" altLang="en-US" sz="10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zh-CN" altLang="en-US" sz="1000" smtClean="0"/>
          </a:p>
        </p:txBody>
      </p:sp>
    </p:spTree>
    <p:extLst>
      <p:ext uri="{BB962C8B-B14F-4D97-AF65-F5344CB8AC3E}">
        <p14:creationId xmlns:p14="http://schemas.microsoft.com/office/powerpoint/2010/main" val="2615002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14330CE-4506-491E-A1BA-CB5A67672A89}" type="slidenum">
              <a:rPr lang="en-US" altLang="zh-CN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en-US" altLang="zh-CN" smtClean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000812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z="1000" b="1" smtClean="0"/>
              <a:t>public</a:t>
            </a:r>
            <a:r>
              <a:rPr lang="en-US" altLang="zh-CN" sz="1000" smtClean="0"/>
              <a:t> </a:t>
            </a:r>
            <a:r>
              <a:rPr lang="en-US" altLang="zh-CN" sz="1000" b="1" smtClean="0"/>
              <a:t>class</a:t>
            </a:r>
            <a:r>
              <a:rPr lang="en-US" altLang="zh-CN" sz="1000" smtClean="0"/>
              <a:t> TicketRunnable {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1000" smtClean="0"/>
              <a:t>    </a:t>
            </a:r>
            <a:r>
              <a:rPr lang="en-US" altLang="zh-CN" sz="1000" b="1" smtClean="0"/>
              <a:t>public</a:t>
            </a:r>
            <a:r>
              <a:rPr lang="en-US" altLang="zh-CN" sz="1000" smtClean="0"/>
              <a:t> </a:t>
            </a:r>
            <a:r>
              <a:rPr lang="en-US" altLang="zh-CN" sz="1000" b="1" smtClean="0"/>
              <a:t>static</a:t>
            </a:r>
            <a:r>
              <a:rPr lang="en-US" altLang="zh-CN" sz="1000" smtClean="0"/>
              <a:t> </a:t>
            </a:r>
            <a:r>
              <a:rPr lang="en-US" altLang="zh-CN" sz="1000" b="1" smtClean="0"/>
              <a:t>void</a:t>
            </a:r>
            <a:r>
              <a:rPr lang="en-US" altLang="zh-CN" sz="1000" smtClean="0"/>
              <a:t> main(String[] args) {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1000" smtClean="0"/>
              <a:t>        //</a:t>
            </a:r>
            <a:r>
              <a:rPr lang="zh-CN" altLang="en-US" sz="1000" smtClean="0"/>
              <a:t>实现</a:t>
            </a:r>
            <a:r>
              <a:rPr lang="en-US" altLang="zh-CN" sz="1000" smtClean="0"/>
              <a:t>Runnable</a:t>
            </a:r>
            <a:r>
              <a:rPr lang="zh-CN" altLang="en-US" sz="1000" smtClean="0"/>
              <a:t>接口实现类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1000" smtClean="0"/>
              <a:t>        </a:t>
            </a:r>
            <a:r>
              <a:rPr lang="en-US" altLang="zh-CN" sz="1000" smtClean="0"/>
              <a:t>myRunnable myR = </a:t>
            </a:r>
            <a:r>
              <a:rPr lang="en-US" altLang="zh-CN" sz="1000" b="1" smtClean="0"/>
              <a:t>new</a:t>
            </a:r>
            <a:r>
              <a:rPr lang="en-US" altLang="zh-CN" sz="1000" smtClean="0"/>
              <a:t> myRunnable();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1000" smtClean="0"/>
              <a:t>        </a:t>
            </a:r>
            <a:r>
              <a:rPr lang="en-US" altLang="zh-CN" sz="1000" b="1" smtClean="0"/>
              <a:t>new</a:t>
            </a:r>
            <a:r>
              <a:rPr lang="en-US" altLang="zh-CN" sz="1000" smtClean="0"/>
              <a:t> Thread(myR).start();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1000" smtClean="0"/>
              <a:t>        </a:t>
            </a:r>
            <a:r>
              <a:rPr lang="en-US" altLang="zh-CN" sz="1000" b="1" smtClean="0"/>
              <a:t>new</a:t>
            </a:r>
            <a:r>
              <a:rPr lang="en-US" altLang="zh-CN" sz="1000" smtClean="0"/>
              <a:t> Thread(myR).start();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1000" smtClean="0"/>
              <a:t>        </a:t>
            </a:r>
            <a:r>
              <a:rPr lang="en-US" altLang="zh-CN" sz="1000" b="1" smtClean="0"/>
              <a:t>new</a:t>
            </a:r>
            <a:r>
              <a:rPr lang="en-US" altLang="zh-CN" sz="1000" smtClean="0"/>
              <a:t> Thread(myR).start();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1000" smtClean="0"/>
              <a:t>        </a:t>
            </a:r>
            <a:r>
              <a:rPr lang="en-US" altLang="zh-CN" sz="1000" b="1" smtClean="0"/>
              <a:t>new</a:t>
            </a:r>
            <a:r>
              <a:rPr lang="en-US" altLang="zh-CN" sz="1000" smtClean="0"/>
              <a:t> Thread(myR).start();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1000" smtClean="0"/>
              <a:t>    }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1000" smtClean="0"/>
              <a:t>}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1000" b="1" smtClean="0"/>
              <a:t>class</a:t>
            </a:r>
            <a:r>
              <a:rPr lang="en-US" altLang="zh-CN" sz="1000" smtClean="0"/>
              <a:t> myRunnable </a:t>
            </a:r>
            <a:r>
              <a:rPr lang="en-US" altLang="zh-CN" sz="1000" b="1" smtClean="0"/>
              <a:t>implements</a:t>
            </a:r>
            <a:r>
              <a:rPr lang="en-US" altLang="zh-CN" sz="1000" smtClean="0"/>
              <a:t> Runnable {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1000" smtClean="0"/>
              <a:t>    //</a:t>
            </a:r>
            <a:r>
              <a:rPr lang="zh-CN" altLang="en-US" sz="1000" smtClean="0"/>
              <a:t>火车票数量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1000" smtClean="0"/>
              <a:t>    </a:t>
            </a:r>
            <a:r>
              <a:rPr lang="en-US" altLang="zh-CN" sz="1000" b="1" smtClean="0"/>
              <a:t>private</a:t>
            </a:r>
            <a:r>
              <a:rPr lang="en-US" altLang="zh-CN" sz="1000" smtClean="0"/>
              <a:t>  </a:t>
            </a:r>
            <a:r>
              <a:rPr lang="en-US" altLang="zh-CN" sz="1000" b="1" smtClean="0"/>
              <a:t>int</a:t>
            </a:r>
            <a:r>
              <a:rPr lang="en-US" altLang="zh-CN" sz="1000" smtClean="0"/>
              <a:t> tickets = 100; 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1000" smtClean="0"/>
              <a:t>    </a:t>
            </a:r>
            <a:r>
              <a:rPr lang="en-US" altLang="zh-CN" sz="1000" b="1" smtClean="0"/>
              <a:t>public</a:t>
            </a:r>
            <a:r>
              <a:rPr lang="en-US" altLang="zh-CN" sz="1000" smtClean="0"/>
              <a:t> </a:t>
            </a:r>
            <a:r>
              <a:rPr lang="en-US" altLang="zh-CN" sz="1000" b="1" smtClean="0"/>
              <a:t>void</a:t>
            </a:r>
            <a:r>
              <a:rPr lang="en-US" altLang="zh-CN" sz="1000" smtClean="0"/>
              <a:t> run() {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1000" smtClean="0"/>
              <a:t>        </a:t>
            </a:r>
            <a:r>
              <a:rPr lang="en-US" altLang="zh-CN" sz="1000" b="1" smtClean="0"/>
              <a:t>while</a:t>
            </a:r>
            <a:r>
              <a:rPr lang="en-US" altLang="zh-CN" sz="1000" smtClean="0"/>
              <a:t> (tickets &gt; 0) {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1000" smtClean="0"/>
              <a:t>            System.</a:t>
            </a:r>
            <a:r>
              <a:rPr lang="en-US" altLang="zh-CN" sz="1000" i="1" smtClean="0"/>
              <a:t>out</a:t>
            </a:r>
            <a:r>
              <a:rPr lang="en-US" altLang="zh-CN" sz="1000" smtClean="0"/>
              <a:t>.println(Thread.</a:t>
            </a:r>
            <a:r>
              <a:rPr lang="en-US" altLang="zh-CN" sz="1000" i="1" smtClean="0"/>
              <a:t>currentThread</a:t>
            </a:r>
            <a:r>
              <a:rPr lang="en-US" altLang="zh-CN" sz="1000" smtClean="0"/>
              <a:t>().getName()+"</a:t>
            </a:r>
            <a:r>
              <a:rPr lang="zh-CN" altLang="en-US" sz="1000" smtClean="0"/>
              <a:t>卖出第</a:t>
            </a:r>
            <a:r>
              <a:rPr lang="en-US" altLang="zh-CN" sz="1000" smtClean="0"/>
              <a:t>["+(tickets--) +"]</a:t>
            </a:r>
            <a:r>
              <a:rPr lang="zh-CN" altLang="en-US" sz="1000" smtClean="0"/>
              <a:t>张火车票</a:t>
            </a:r>
            <a:r>
              <a:rPr lang="en-US" altLang="zh-CN" sz="1000" smtClean="0"/>
              <a:t>.");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1000" smtClean="0"/>
              <a:t>        }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1000" smtClean="0"/>
              <a:t>    }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1000" smtClean="0"/>
              <a:t>}</a:t>
            </a:r>
            <a:endParaRPr lang="zh-CN" altLang="en-US" sz="1000" smtClean="0"/>
          </a:p>
        </p:txBody>
      </p:sp>
    </p:spTree>
    <p:extLst>
      <p:ext uri="{BB962C8B-B14F-4D97-AF65-F5344CB8AC3E}">
        <p14:creationId xmlns:p14="http://schemas.microsoft.com/office/powerpoint/2010/main" val="28691708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9317DC9-C1F2-441E-8CC9-B5C751140FDD}" type="slidenum">
              <a:rPr lang="en-US" altLang="zh-CN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en-US" altLang="zh-CN" smtClean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6612392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4024B41-13B9-4066-97C4-48470CD8E438}" type="slidenum">
              <a:rPr lang="en-US" altLang="zh-CN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en-US" altLang="zh-CN" smtClean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007519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686BF06-4203-43FD-B166-969C966EEE61}" type="slidenum">
              <a:rPr lang="en-US" altLang="zh-CN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zh-CN" smtClean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553840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87ECB6C-EEC4-4640-8B97-4D3B624281B9}" type="slidenum">
              <a:rPr lang="en-US" altLang="zh-CN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zh-CN" smtClean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513246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D8E252C-E866-4DC6-A0EA-180154322C3A}" type="slidenum">
              <a:rPr lang="en-US" altLang="zh-CN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zh-CN" smtClean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433072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0F9833C-6FA0-4CCB-838E-1C22ACCC1BE5}" type="slidenum">
              <a:rPr lang="en-US" altLang="zh-CN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zh-CN" smtClean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187436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9F938B2-3680-482B-8494-4F8A3B0956E8}" type="slidenum">
              <a:rPr lang="en-US" altLang="zh-CN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zh-CN" smtClean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250034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8B8C34B-8A8E-4664-B7C3-B940F0A997E8}" type="slidenum">
              <a:rPr lang="en-US" altLang="zh-CN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zh-CN" smtClean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4485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A85D7E4-CC61-4211-A2E0-02F0F4F5DABC}" type="slidenum">
              <a:rPr lang="en-US" altLang="zh-CN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zh-CN" smtClean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847677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latin typeface="+mn-lt"/>
                <a:ea typeface="+mn-ea"/>
              </a:endParaRPr>
            </a:p>
          </p:txBody>
        </p:sp>
        <p:sp>
          <p:nvSpPr>
            <p:cNvPr id="7" name="任意多边形 18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5760 w 5760"/>
                <a:gd name="T3" fmla="*/ 0 h 528"/>
                <a:gd name="T4" fmla="*/ 5760 w 5760"/>
                <a:gd name="T5" fmla="*/ 528 h 528"/>
                <a:gd name="T6" fmla="*/ 48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3"/>
            <a:ext cx="7772400" cy="1829761"/>
          </a:xfrm>
        </p:spPr>
        <p:txBody>
          <a:bodyPr anchor="b"/>
          <a:lstStyle>
            <a:lvl1pPr algn="r">
              <a:defRPr sz="36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48006" indent="0" algn="r">
              <a:buNone/>
              <a:defRPr>
                <a:solidFill>
                  <a:schemeClr val="tx2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B5A2C414-7721-4EFE-A908-AF8474C8A9B7}" type="datetime1">
              <a:rPr lang="zh-CN" altLang="en-US"/>
              <a:pPr>
                <a:defRPr/>
              </a:pPr>
              <a:t>2017/5/23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altLang="zh-CN"/>
              <a:t>Foundations of Java Programming</a:t>
            </a: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5521685-3662-41D7-BA70-D06ADDD5EE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466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31"/>
            <a:ext cx="8229600" cy="43860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DE3ECE-A1B9-48B1-A5D8-9FFFBFF2415C}" type="datetime1">
              <a:rPr lang="zh-CN" altLang="en-US"/>
              <a:pPr>
                <a:defRPr/>
              </a:pPr>
              <a:t>2017/5/23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Foundations of Java Programming</a:t>
            </a: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7AA648-943F-47E0-A377-862362E250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91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2"/>
            <a:ext cx="1777470" cy="559276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1E3B00-E4FA-4EE1-8FE7-F90AB38FE165}" type="datetime1">
              <a:rPr lang="zh-CN" altLang="en-US"/>
              <a:pPr>
                <a:defRPr/>
              </a:pPr>
              <a:t>2017/5/23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Foundations of Java Programming</a:t>
            </a: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C74DC-4B87-4FAB-9F0F-72FEF6C657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049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9" y="214314"/>
            <a:ext cx="7793037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42988" y="1773238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05388" y="1773238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8B2B5-EF2E-4D4F-A7D2-9B457602873A}" type="datetime1">
              <a:rPr lang="zh-CN" altLang="en-US"/>
              <a:pPr>
                <a:defRPr/>
              </a:pPr>
              <a:t>2017/5/23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284913" y="623728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Foundations of Java Programming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6E6584-1753-45FB-9EC5-343F786DD2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35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042988" y="1773238"/>
            <a:ext cx="7772400" cy="411480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1E7B1B-14BF-4643-A373-CFFC097CD1EA}" type="datetime1">
              <a:rPr lang="zh-CN" altLang="en-US"/>
              <a:pPr>
                <a:defRPr/>
              </a:pPr>
              <a:t>2017/5/23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284913" y="623728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Foundations of Java Programming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019CD-19C2-4D25-BB60-31A9527D55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381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AE0605-40F3-4FF4-B670-935CDB570BB5}" type="datetime1">
              <a:rPr lang="zh-CN" altLang="en-US"/>
              <a:pPr>
                <a:defRPr/>
              </a:pPr>
              <a:t>2017/5/23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Foundations of Java Programming</a:t>
            </a: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3FEB7A-14A7-45FC-8D98-80EEB7BC5E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59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5" name="燕尾形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36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1725">
                <a:solidFill>
                  <a:schemeClr val="tx1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CFA9A6C-D2FD-414D-AC09-5D4664971B0D}" type="datetime1">
              <a:rPr lang="zh-CN" altLang="en-US"/>
              <a:pPr>
                <a:defRPr/>
              </a:pPr>
              <a:t>2017/5/23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Foundations of Java Programming</a:t>
            </a: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B8D6334-7A0C-4558-9117-F3360E6A31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3318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30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30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5B5C385-885A-45CF-BAEF-7AAA40EB09E1}" type="datetime1">
              <a:rPr lang="zh-CN" altLang="en-US"/>
              <a:pPr>
                <a:defRPr/>
              </a:pPr>
              <a:t>2017/5/23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Foundations of Java Programming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E5DA6C4-A53A-46EE-93D3-373D641DB2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445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6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444296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303FDDC-4407-4722-B48F-B9F7E7E04A57}" type="datetime1">
              <a:rPr lang="zh-CN" altLang="en-US"/>
              <a:pPr>
                <a:defRPr/>
              </a:pPr>
              <a:t>2017/5/23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Foundations of Java Programming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07F592D-4DE4-4B2D-8410-EF3C8D59A0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426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B8D59A4-E8CB-4899-AB49-FD8D42CCE494}" type="datetime1">
              <a:rPr lang="zh-CN" altLang="en-US"/>
              <a:pPr>
                <a:defRPr/>
              </a:pPr>
              <a:t>2017/5/23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Foundations of Java Programming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3A1CDA4-BE10-4093-99F9-DCEB2A8FC0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5370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50A59-070D-493E-B698-A701D4800D40}" type="datetime1">
              <a:rPr lang="zh-CN" altLang="en-US"/>
              <a:pPr>
                <a:defRPr/>
              </a:pPr>
              <a:t>2017/5/23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Foundations of Java Programming</a:t>
            </a: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B27812-0714-4C74-BB7A-3F5B01D0AE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220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1875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20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3212069-6E5E-4AA4-AF06-3D54980B2748}" type="datetime1">
              <a:rPr lang="zh-CN" altLang="en-US"/>
              <a:pPr>
                <a:defRPr/>
              </a:pPr>
              <a:t>2017/5/23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Foundations of Java Programming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B695120-3CCA-4F91-AB39-F415CCDF48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9749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  <a:ea typeface="+mn-ea"/>
            </a:endParaRPr>
          </a:p>
        </p:txBody>
      </p:sp>
      <p:sp>
        <p:nvSpPr>
          <p:cNvPr id="6" name="任意多边形 1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cxnSp>
        <p:nvCxnSpPr>
          <p:cNvPr id="8" name="直接连接符 7"/>
          <p:cNvCxnSpPr/>
          <p:nvPr/>
        </p:nvCxnSpPr>
        <p:spPr>
          <a:xfrm>
            <a:off x="-9237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10" name="燕尾形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3716" indent="0" algn="r">
              <a:buNone/>
              <a:defRPr sz="1050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1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225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E20628B9-BB17-4DF8-81B8-8C4504B672CB}" type="datetime1">
              <a:rPr lang="zh-CN" altLang="en-US"/>
              <a:pPr>
                <a:defRPr/>
              </a:pPr>
              <a:t>2017/5/23</a:t>
            </a:fld>
            <a:endParaRPr lang="zh-CN" altLang="en-US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altLang="zh-CN"/>
              <a:t>Foundations of Java Programming</a:t>
            </a:r>
            <a:endParaRPr lang="zh-CN" altLang="en-US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B9A56396-3EF2-4457-AEF1-43DD70A60E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9392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  <a:ea typeface="+mn-ea"/>
            </a:endParaRPr>
          </a:p>
        </p:txBody>
      </p:sp>
      <p:sp>
        <p:nvSpPr>
          <p:cNvPr id="1027" name="任意多边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5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75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5826B417-0AC3-4EAF-8233-0CDA9478594C}" type="datetime1">
              <a:rPr lang="zh-CN" altLang="en-US"/>
              <a:pPr>
                <a:defRPr/>
              </a:pPr>
              <a:t>2017/5/23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75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r>
              <a:rPr lang="en-US" altLang="zh-CN"/>
              <a:t>Foundations of Java Programming</a:t>
            </a: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750" b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839155F5-D881-4B81-97DA-5D39837A82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17" r:id="rId2"/>
    <p:sldLayoutId id="2147483722" r:id="rId3"/>
    <p:sldLayoutId id="2147483723" r:id="rId4"/>
    <p:sldLayoutId id="2147483724" r:id="rId5"/>
    <p:sldLayoutId id="2147483725" r:id="rId6"/>
    <p:sldLayoutId id="2147483718" r:id="rId7"/>
    <p:sldLayoutId id="2147483726" r:id="rId8"/>
    <p:sldLayoutId id="2147483727" r:id="rId9"/>
    <p:sldLayoutId id="2147483719" r:id="rId10"/>
    <p:sldLayoutId id="2147483720" r:id="rId11"/>
    <p:sldLayoutId id="2147483728" r:id="rId12"/>
    <p:sldLayoutId id="2147483729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9pPr>
      <a:extLst/>
    </p:titleStyle>
    <p:bodyStyle>
      <a:lvl1pPr marL="273050" indent="-190500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65138" indent="-171450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71450" algn="l" rtl="0" eaLnBrk="0" fontAlgn="base" hangingPunct="0">
        <a:spcBef>
          <a:spcPts val="263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1450" algn="l" rtl="0" eaLnBrk="0" fontAlgn="base" hangingPunct="0">
        <a:spcBef>
          <a:spcPts val="263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71450" algn="l" rtl="0" eaLnBrk="0" fontAlgn="base" hangingPunct="0">
        <a:spcBef>
          <a:spcPts val="263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340769"/>
            <a:ext cx="9144000" cy="225968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400" dirty="0" smtClean="0"/>
              <a:t>Chapter 9 Multithreading</a:t>
            </a:r>
            <a:endParaRPr lang="zh-CN" altLang="en-US" sz="4400" dirty="0"/>
          </a:p>
        </p:txBody>
      </p:sp>
      <p:sp>
        <p:nvSpPr>
          <p:cNvPr id="12291" name="副标题 2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075" dirty="0" smtClean="0"/>
              <a:t>Example Thread Class</a:t>
            </a:r>
            <a:endParaRPr lang="zh-CN" altLang="en-US" sz="3075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定义一个线程类，循环执行</a:t>
            </a:r>
            <a:r>
              <a:rPr lang="en-US" altLang="zh-CN" sz="2800" dirty="0" smtClean="0"/>
              <a:t>1000</a:t>
            </a:r>
            <a:r>
              <a:rPr lang="zh-CN" altLang="en-US" sz="2800" dirty="0" smtClean="0"/>
              <a:t>次输出语句，每次迭代输出线程名和循环迭代次数。创建两个线程对象，观察这两个对象的交替运行 </a:t>
            </a:r>
          </a:p>
        </p:txBody>
      </p:sp>
      <p:sp>
        <p:nvSpPr>
          <p:cNvPr id="922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35E70552-076D-46B5-83C0-EB9E318BEB39}" type="slidenum">
              <a:rPr lang="en-US" altLang="zh-CN"/>
              <a:pPr eaLnBrk="1" hangingPunct="1">
                <a:defRPr/>
              </a:pPr>
              <a:t>10</a:t>
            </a:fld>
            <a:endParaRPr lang="en-US" altLang="zh-CN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3" y="2857500"/>
            <a:ext cx="7210425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3" y="5283200"/>
            <a:ext cx="332422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038" y="5214938"/>
            <a:ext cx="3676650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075" dirty="0" smtClean="0"/>
              <a:t>Example Runnable Interface</a:t>
            </a:r>
            <a:endParaRPr lang="zh-CN" altLang="en-US" sz="3075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17638"/>
            <a:ext cx="7772400" cy="4114800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创建两个线程对象，一个线程循环输出</a:t>
            </a:r>
            <a:r>
              <a:rPr lang="en-US" altLang="zh-CN" sz="2800" dirty="0" smtClean="0"/>
              <a:t>0~9</a:t>
            </a:r>
            <a:r>
              <a:rPr lang="zh-CN" altLang="en-US" sz="2800" dirty="0" smtClean="0"/>
              <a:t>之间的随机数，每行输出</a:t>
            </a:r>
            <a:r>
              <a:rPr lang="en-US" altLang="zh-CN" sz="2800" dirty="0" smtClean="0"/>
              <a:t>10</a:t>
            </a:r>
            <a:r>
              <a:rPr lang="zh-CN" altLang="en-US" sz="2800" dirty="0" smtClean="0"/>
              <a:t>个。另一个线程循环输出字母</a:t>
            </a:r>
            <a:r>
              <a:rPr lang="zh-CN" altLang="en-US" sz="2800" dirty="0" smtClean="0">
                <a:latin typeface="Arial" panose="020B0604020202020204" pitchFamily="34" charset="0"/>
              </a:rPr>
              <a:t>’</a:t>
            </a:r>
            <a:r>
              <a:rPr lang="en-US" altLang="zh-CN" sz="2800" dirty="0" err="1" smtClean="0"/>
              <a:t>a</a:t>
            </a:r>
            <a:r>
              <a:rPr lang="en-US" altLang="zh-CN" sz="2800" dirty="0" err="1" smtClean="0">
                <a:latin typeface="Arial" panose="020B0604020202020204" pitchFamily="34" charset="0"/>
              </a:rPr>
              <a:t>’</a:t>
            </a:r>
            <a:r>
              <a:rPr lang="en-US" altLang="zh-CN" sz="2800" dirty="0" err="1" smtClean="0"/>
              <a:t>~</a:t>
            </a:r>
            <a:r>
              <a:rPr lang="en-US" altLang="zh-CN" sz="2800" dirty="0" err="1" smtClean="0">
                <a:latin typeface="Arial" panose="020B0604020202020204" pitchFamily="34" charset="0"/>
              </a:rPr>
              <a:t>’</a:t>
            </a:r>
            <a:r>
              <a:rPr lang="en-US" altLang="zh-CN" sz="2800" dirty="0" err="1" smtClean="0"/>
              <a:t>z</a:t>
            </a:r>
            <a:r>
              <a:rPr lang="en-US" altLang="zh-CN" sz="2800" dirty="0" smtClean="0">
                <a:latin typeface="Arial" panose="020B0604020202020204" pitchFamily="34" charset="0"/>
              </a:rPr>
              <a:t>’</a:t>
            </a:r>
            <a:r>
              <a:rPr lang="zh-CN" altLang="en-US" sz="2800" dirty="0" smtClean="0"/>
              <a:t>，每行输出</a:t>
            </a:r>
            <a:r>
              <a:rPr lang="en-US" altLang="zh-CN" sz="2800" dirty="0" smtClean="0"/>
              <a:t>26</a:t>
            </a:r>
            <a:r>
              <a:rPr lang="zh-CN" altLang="en-US" sz="2800" dirty="0" smtClean="0"/>
              <a:t>个 </a:t>
            </a:r>
          </a:p>
        </p:txBody>
      </p:sp>
      <p:sp>
        <p:nvSpPr>
          <p:cNvPr id="1126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0DE4A1A1-975D-4F3A-82E2-804AE75BE2D5}" type="slidenum">
              <a:rPr lang="en-US" altLang="zh-CN"/>
              <a:pPr eaLnBrk="1" hangingPunct="1">
                <a:defRPr/>
              </a:pPr>
              <a:t>11</a:t>
            </a:fld>
            <a:endParaRPr lang="en-US" altLang="zh-CN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4763"/>
            <a:ext cx="6192838" cy="686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275" y="3203575"/>
            <a:ext cx="4557713" cy="203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例：模拟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个售票窗口共同卖</a:t>
            </a:r>
            <a:r>
              <a:rPr lang="en-US" altLang="zh-CN" sz="2800" dirty="0" smtClean="0"/>
              <a:t>100</a:t>
            </a:r>
            <a:r>
              <a:rPr lang="zh-CN" altLang="en-US" sz="2800" dirty="0" smtClean="0"/>
              <a:t>张火车票的过程</a:t>
            </a:r>
          </a:p>
          <a:p>
            <a:pPr lvl="1"/>
            <a:r>
              <a:rPr lang="en-US" altLang="zh-CN" sz="2500" dirty="0" smtClean="0"/>
              <a:t>1</a:t>
            </a:r>
            <a:r>
              <a:rPr lang="zh-CN" altLang="en-US" sz="2500" dirty="0" smtClean="0"/>
              <a:t>、使用继承</a:t>
            </a:r>
            <a:r>
              <a:rPr lang="en-US" altLang="zh-CN" sz="2500" dirty="0" smtClean="0"/>
              <a:t>Thread</a:t>
            </a:r>
            <a:r>
              <a:rPr lang="zh-CN" altLang="en-US" sz="2500" dirty="0" smtClean="0"/>
              <a:t>类方式实现。</a:t>
            </a:r>
            <a:endParaRPr lang="zh-CN" altLang="en-US" sz="2800" dirty="0" smtClean="0"/>
          </a:p>
          <a:p>
            <a:pPr lvl="1"/>
            <a:r>
              <a:rPr lang="en-US" altLang="zh-CN" sz="2500" dirty="0" smtClean="0"/>
              <a:t>2</a:t>
            </a:r>
            <a:r>
              <a:rPr lang="zh-CN" altLang="en-US" sz="2500" dirty="0" smtClean="0"/>
              <a:t>、使用实现</a:t>
            </a:r>
            <a:r>
              <a:rPr lang="en-US" altLang="zh-CN" sz="2500" dirty="0" smtClean="0"/>
              <a:t>Runnable</a:t>
            </a:r>
            <a:r>
              <a:rPr lang="zh-CN" altLang="en-US" sz="2500" dirty="0" smtClean="0"/>
              <a:t>接口方式实现。</a:t>
            </a:r>
          </a:p>
          <a:p>
            <a:endParaRPr lang="zh-CN" altLang="en-US" sz="2800" dirty="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274638"/>
            <a:ext cx="8594333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sz="4000" dirty="0" smtClean="0"/>
              <a:t>Thread Class and Runnable Interface</a:t>
            </a:r>
            <a:endParaRPr lang="zh-CN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273844" indent="-191691" eaLnBrk="1" hangingPunct="1">
              <a:lnSpc>
                <a:spcPct val="80000"/>
              </a:lnSpc>
              <a:buFontTx/>
              <a:buNone/>
              <a:defRPr/>
            </a:pPr>
            <a:r>
              <a:rPr lang="zh-CN" altLang="en-US" sz="2400" dirty="0"/>
              <a:t>继承</a:t>
            </a:r>
            <a:r>
              <a:rPr lang="en-US" sz="2400" dirty="0"/>
              <a:t>Thread,</a:t>
            </a:r>
            <a:r>
              <a:rPr lang="zh-CN" altLang="en-US" sz="2400" dirty="0"/>
              <a:t>每个线程卖了</a:t>
            </a:r>
            <a:r>
              <a:rPr lang="en-US" sz="2400" dirty="0"/>
              <a:t>100</a:t>
            </a:r>
            <a:r>
              <a:rPr lang="zh-CN" altLang="en-US" sz="2400" dirty="0"/>
              <a:t>张票 </a:t>
            </a:r>
            <a:r>
              <a:rPr lang="en-US" sz="2400" dirty="0" smtClean="0"/>
              <a:t>[</a:t>
            </a:r>
            <a:r>
              <a:rPr lang="zh-CN" altLang="en-US" sz="2400" dirty="0" smtClean="0">
                <a:solidFill>
                  <a:srgbClr val="FF0000"/>
                </a:solidFill>
              </a:rPr>
              <a:t>无共享</a:t>
            </a:r>
            <a:r>
              <a:rPr lang="zh-CN" altLang="en-US" sz="2400" dirty="0">
                <a:solidFill>
                  <a:srgbClr val="FF0000"/>
                </a:solidFill>
              </a:rPr>
              <a:t>数据</a:t>
            </a:r>
            <a:r>
              <a:rPr lang="en-US" sz="2400" dirty="0"/>
              <a:t>]</a:t>
            </a:r>
          </a:p>
          <a:p>
            <a:pPr marL="273844" indent="-191691" eaLnBrk="1" hangingPunct="1">
              <a:lnSpc>
                <a:spcPct val="80000"/>
              </a:lnSpc>
              <a:defRPr/>
            </a:pPr>
            <a:endParaRPr lang="en-US" sz="2400" dirty="0"/>
          </a:p>
          <a:p>
            <a:pPr marL="273844" indent="-191691" eaLnBrk="1" hangingPunct="1">
              <a:lnSpc>
                <a:spcPct val="80000"/>
              </a:lnSpc>
              <a:defRPr/>
            </a:pPr>
            <a:r>
              <a:rPr lang="en-US" sz="2400" dirty="0"/>
              <a:t>public class </a:t>
            </a:r>
            <a:r>
              <a:rPr lang="en-US" sz="2400" dirty="0" err="1"/>
              <a:t>TicketThread</a:t>
            </a:r>
            <a:r>
              <a:rPr lang="en-US" sz="2400" dirty="0"/>
              <a:t> {</a:t>
            </a:r>
          </a:p>
          <a:p>
            <a:pPr marL="273844" indent="-191691" eaLnBrk="1" hangingPunct="1">
              <a:lnSpc>
                <a:spcPct val="80000"/>
              </a:lnSpc>
              <a:defRPr/>
            </a:pPr>
            <a:r>
              <a:rPr lang="en-US" sz="2400" dirty="0"/>
              <a:t>    public static void main(String[] </a:t>
            </a:r>
            <a:r>
              <a:rPr lang="en-US" sz="2400" dirty="0" err="1"/>
              <a:t>args</a:t>
            </a:r>
            <a:r>
              <a:rPr lang="en-US" sz="2400" dirty="0"/>
              <a:t>){</a:t>
            </a:r>
          </a:p>
          <a:p>
            <a:pPr marL="273844" indent="-191691" eaLnBrk="1" hangingPunct="1">
              <a:lnSpc>
                <a:spcPct val="80000"/>
              </a:lnSpc>
              <a:defRPr/>
            </a:pPr>
            <a:r>
              <a:rPr lang="en-US" sz="2400" dirty="0"/>
              <a:t>        // </a:t>
            </a:r>
            <a:r>
              <a:rPr lang="zh-CN" altLang="en-US" sz="2400" dirty="0"/>
              <a:t>执行继承</a:t>
            </a:r>
            <a:r>
              <a:rPr lang="en-US" sz="2400" dirty="0"/>
              <a:t>Thread</a:t>
            </a:r>
            <a:r>
              <a:rPr lang="zh-CN" altLang="en-US" sz="2400" dirty="0"/>
              <a:t>的线程</a:t>
            </a:r>
          </a:p>
          <a:p>
            <a:pPr marL="273844" indent="-191691" eaLnBrk="1" hangingPunct="1">
              <a:lnSpc>
                <a:spcPct val="80000"/>
              </a:lnSpc>
              <a:defRPr/>
            </a:pPr>
            <a:r>
              <a:rPr lang="zh-CN" altLang="en-US" sz="2400" dirty="0"/>
              <a:t>        </a:t>
            </a:r>
            <a:r>
              <a:rPr lang="en-US" sz="2400" dirty="0">
                <a:solidFill>
                  <a:srgbClr val="FF0000"/>
                </a:solidFill>
              </a:rPr>
              <a:t>new</a:t>
            </a:r>
            <a:r>
              <a:rPr lang="en-US" sz="2400" dirty="0"/>
              <a:t> </a:t>
            </a:r>
            <a:r>
              <a:rPr lang="en-US" sz="2400" dirty="0" err="1"/>
              <a:t>MyThread</a:t>
            </a:r>
            <a:r>
              <a:rPr lang="en-US" sz="2400" dirty="0"/>
              <a:t>().start();</a:t>
            </a:r>
          </a:p>
          <a:p>
            <a:pPr marL="273844" indent="-191691" eaLnBrk="1" hangingPunct="1">
              <a:lnSpc>
                <a:spcPct val="80000"/>
              </a:lnSpc>
              <a:defRPr/>
            </a:pPr>
            <a:r>
              <a:rPr lang="en-US" sz="2400" dirty="0"/>
              <a:t>        </a:t>
            </a:r>
            <a:r>
              <a:rPr lang="en-US" sz="2400" dirty="0">
                <a:solidFill>
                  <a:srgbClr val="FF0000"/>
                </a:solidFill>
              </a:rPr>
              <a:t>new</a:t>
            </a:r>
            <a:r>
              <a:rPr lang="en-US" sz="2400" dirty="0"/>
              <a:t> </a:t>
            </a:r>
            <a:r>
              <a:rPr lang="en-US" sz="2400" dirty="0" err="1"/>
              <a:t>MyThread</a:t>
            </a:r>
            <a:r>
              <a:rPr lang="en-US" sz="2400" dirty="0"/>
              <a:t>().start();</a:t>
            </a:r>
          </a:p>
          <a:p>
            <a:pPr marL="273844" indent="-191691" eaLnBrk="1" hangingPunct="1">
              <a:lnSpc>
                <a:spcPct val="80000"/>
              </a:lnSpc>
              <a:defRPr/>
            </a:pPr>
            <a:r>
              <a:rPr lang="en-US" sz="2400" dirty="0"/>
              <a:t>        </a:t>
            </a:r>
            <a:r>
              <a:rPr lang="en-US" sz="2400" dirty="0">
                <a:solidFill>
                  <a:srgbClr val="FF0000"/>
                </a:solidFill>
              </a:rPr>
              <a:t>new</a:t>
            </a:r>
            <a:r>
              <a:rPr lang="en-US" sz="2400" dirty="0"/>
              <a:t> </a:t>
            </a:r>
            <a:r>
              <a:rPr lang="en-US" sz="2400" dirty="0" err="1"/>
              <a:t>MyThread</a:t>
            </a:r>
            <a:r>
              <a:rPr lang="en-US" sz="2400" dirty="0"/>
              <a:t>().start();</a:t>
            </a:r>
          </a:p>
          <a:p>
            <a:pPr marL="273844" indent="-191691" eaLnBrk="1" hangingPunct="1">
              <a:lnSpc>
                <a:spcPct val="80000"/>
              </a:lnSpc>
              <a:defRPr/>
            </a:pPr>
            <a:r>
              <a:rPr lang="en-US" sz="2400" dirty="0"/>
              <a:t>        </a:t>
            </a:r>
            <a:r>
              <a:rPr lang="en-US" sz="2400" dirty="0">
                <a:solidFill>
                  <a:srgbClr val="FF0000"/>
                </a:solidFill>
              </a:rPr>
              <a:t>new</a:t>
            </a:r>
            <a:r>
              <a:rPr lang="en-US" sz="2400" dirty="0"/>
              <a:t> </a:t>
            </a:r>
            <a:r>
              <a:rPr lang="en-US" sz="2400" dirty="0" err="1"/>
              <a:t>MyThread</a:t>
            </a:r>
            <a:r>
              <a:rPr lang="en-US" sz="2400" dirty="0"/>
              <a:t>().start();</a:t>
            </a:r>
          </a:p>
          <a:p>
            <a:pPr marL="273844" indent="-191691" eaLnBrk="1" hangingPunct="1">
              <a:lnSpc>
                <a:spcPct val="80000"/>
              </a:lnSpc>
              <a:defRPr/>
            </a:pPr>
            <a:r>
              <a:rPr lang="en-US" sz="2400" dirty="0"/>
              <a:t>    }</a:t>
            </a:r>
          </a:p>
          <a:p>
            <a:pPr marL="273844" indent="-191691" eaLnBrk="1" hangingPunct="1">
              <a:lnSpc>
                <a:spcPct val="80000"/>
              </a:lnSpc>
              <a:defRPr/>
            </a:pPr>
            <a:r>
              <a:rPr lang="en-US" sz="2400" dirty="0"/>
              <a:t>}</a:t>
            </a:r>
          </a:p>
          <a:p>
            <a:pPr marL="273844" indent="-191691" eaLnBrk="1" hangingPunct="1">
              <a:lnSpc>
                <a:spcPct val="80000"/>
              </a:lnSpc>
              <a:defRPr/>
            </a:pPr>
            <a:r>
              <a:rPr lang="en-US" sz="2400" dirty="0"/>
              <a:t>class </a:t>
            </a:r>
            <a:r>
              <a:rPr lang="en-US" sz="2400" dirty="0" err="1"/>
              <a:t>MyThread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extends Thread</a:t>
            </a:r>
            <a:r>
              <a:rPr lang="en-US" sz="2400" dirty="0"/>
              <a:t> {</a:t>
            </a:r>
          </a:p>
          <a:p>
            <a:pPr marL="273844" indent="-191691" eaLnBrk="1" hangingPunct="1">
              <a:lnSpc>
                <a:spcPct val="80000"/>
              </a:lnSpc>
              <a:defRPr/>
            </a:pPr>
            <a:r>
              <a:rPr lang="en-US" sz="2400" dirty="0"/>
              <a:t>    // </a:t>
            </a:r>
            <a:r>
              <a:rPr lang="zh-CN" altLang="en-US" sz="2400" dirty="0"/>
              <a:t>车票数量</a:t>
            </a:r>
          </a:p>
          <a:p>
            <a:pPr marL="273844" indent="-191691" eaLnBrk="1" hangingPunct="1">
              <a:lnSpc>
                <a:spcPct val="80000"/>
              </a:lnSpc>
              <a:defRPr/>
            </a:pPr>
            <a:r>
              <a:rPr lang="zh-CN" altLang="en-US" sz="2400" dirty="0"/>
              <a:t>    </a:t>
            </a:r>
            <a:r>
              <a:rPr lang="en-US" sz="2400" dirty="0"/>
              <a:t>private </a:t>
            </a:r>
            <a:r>
              <a:rPr lang="en-US" sz="2400" dirty="0" err="1"/>
              <a:t>int</a:t>
            </a:r>
            <a:r>
              <a:rPr lang="en-US" sz="2400" dirty="0"/>
              <a:t> tickets = 100;</a:t>
            </a:r>
          </a:p>
          <a:p>
            <a:pPr marL="273844" indent="-191691" eaLnBrk="1" hangingPunct="1">
              <a:lnSpc>
                <a:spcPct val="80000"/>
              </a:lnSpc>
              <a:defRPr/>
            </a:pPr>
            <a:r>
              <a:rPr lang="en-US" sz="2400" dirty="0"/>
              <a:t>    public void run() {</a:t>
            </a:r>
          </a:p>
          <a:p>
            <a:pPr marL="273844" indent="-191691" eaLnBrk="1" hangingPunct="1">
              <a:lnSpc>
                <a:spcPct val="80000"/>
              </a:lnSpc>
              <a:defRPr/>
            </a:pPr>
            <a:r>
              <a:rPr lang="en-US" sz="2400" dirty="0"/>
              <a:t>        while (tickets &gt; 0) {</a:t>
            </a:r>
          </a:p>
          <a:p>
            <a:pPr marL="273844" indent="-191691" eaLnBrk="1" hangingPunct="1">
              <a:lnSpc>
                <a:spcPct val="80000"/>
              </a:lnSpc>
              <a:defRPr/>
            </a:pPr>
            <a:r>
              <a:rPr lang="en-US" sz="2400" dirty="0"/>
              <a:t>   	</a:t>
            </a:r>
            <a:r>
              <a:rPr lang="en-US" sz="2400" dirty="0" err="1"/>
              <a:t>System.</a:t>
            </a:r>
            <a:r>
              <a:rPr lang="en-US" sz="2400" i="1" dirty="0" err="1"/>
              <a:t>out</a:t>
            </a:r>
            <a:r>
              <a:rPr lang="en-US" sz="2400" dirty="0" err="1"/>
              <a:t>.println</a:t>
            </a:r>
            <a:r>
              <a:rPr lang="en-US" sz="2400" dirty="0"/>
              <a:t>(</a:t>
            </a:r>
            <a:r>
              <a:rPr lang="en-US" sz="2400" dirty="0" err="1"/>
              <a:t>this.getName</a:t>
            </a:r>
            <a:r>
              <a:rPr lang="en-US" sz="2400" dirty="0"/>
              <a:t>()+"</a:t>
            </a:r>
            <a:r>
              <a:rPr lang="zh-CN" altLang="en-US" sz="2400" dirty="0"/>
              <a:t>卖出第</a:t>
            </a:r>
            <a:r>
              <a:rPr lang="en-US" sz="2400" dirty="0"/>
              <a:t>["+</a:t>
            </a:r>
            <a:r>
              <a:rPr lang="en-US" sz="2400" dirty="0">
                <a:solidFill>
                  <a:srgbClr val="FF0000"/>
                </a:solidFill>
              </a:rPr>
              <a:t>(tickets--)</a:t>
            </a:r>
            <a:r>
              <a:rPr lang="en-US" sz="2400" dirty="0"/>
              <a:t>+"]</a:t>
            </a:r>
            <a:r>
              <a:rPr lang="zh-CN" altLang="en-US" sz="2400" dirty="0"/>
              <a:t>张火车票</a:t>
            </a:r>
            <a:r>
              <a:rPr lang="en-US" sz="2400" dirty="0"/>
              <a:t>");        	}</a:t>
            </a:r>
          </a:p>
          <a:p>
            <a:pPr marL="273844" indent="-191691" eaLnBrk="1" hangingPunct="1">
              <a:lnSpc>
                <a:spcPct val="80000"/>
              </a:lnSpc>
              <a:defRPr/>
            </a:pPr>
            <a:r>
              <a:rPr lang="en-US" sz="2400" dirty="0"/>
              <a:t>    }</a:t>
            </a:r>
          </a:p>
          <a:p>
            <a:pPr marL="273844" indent="-191691" eaLnBrk="1" hangingPunct="1">
              <a:lnSpc>
                <a:spcPct val="80000"/>
              </a:lnSpc>
              <a:defRPr/>
            </a:pPr>
            <a:r>
              <a:rPr lang="en-US" sz="2400" dirty="0"/>
              <a:t>}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7029450"/>
          </a:xfrm>
        </p:spPr>
        <p:txBody>
          <a:bodyPr/>
          <a:lstStyle/>
          <a:p>
            <a:pPr marL="273844" indent="-191691" eaLnBrk="1" hangingPunct="1">
              <a:lnSpc>
                <a:spcPct val="80000"/>
              </a:lnSpc>
              <a:buFontTx/>
              <a:buNone/>
              <a:defRPr/>
            </a:pPr>
            <a:r>
              <a:rPr lang="zh-CN" altLang="en-US" sz="2400" dirty="0"/>
              <a:t>实现</a:t>
            </a:r>
            <a:r>
              <a:rPr lang="en-US" sz="2400" dirty="0" smtClean="0"/>
              <a:t>Ru</a:t>
            </a:r>
            <a:r>
              <a:rPr lang="en-US" altLang="zh-CN" sz="2400" dirty="0" smtClean="0"/>
              <a:t>nn</a:t>
            </a:r>
            <a:r>
              <a:rPr lang="en-US" sz="2400" dirty="0" smtClean="0"/>
              <a:t>able</a:t>
            </a:r>
            <a:r>
              <a:rPr lang="en-US" sz="2400" dirty="0"/>
              <a:t>,</a:t>
            </a:r>
            <a:r>
              <a:rPr lang="zh-CN" altLang="en-US" sz="2400" dirty="0"/>
              <a:t>线程总共卖</a:t>
            </a:r>
            <a:r>
              <a:rPr lang="en-US" sz="2400" dirty="0"/>
              <a:t>100</a:t>
            </a:r>
            <a:r>
              <a:rPr lang="zh-CN" altLang="en-US" sz="2400" dirty="0"/>
              <a:t>张票</a:t>
            </a:r>
            <a:r>
              <a:rPr lang="en-US" sz="2400" dirty="0"/>
              <a:t>[</a:t>
            </a:r>
            <a:r>
              <a:rPr lang="zh-CN" altLang="en-US" sz="2400" dirty="0">
                <a:solidFill>
                  <a:srgbClr val="FF0000"/>
                </a:solidFill>
              </a:rPr>
              <a:t>有共享数据</a:t>
            </a:r>
            <a:r>
              <a:rPr lang="en-US" sz="2400" dirty="0"/>
              <a:t>]</a:t>
            </a:r>
          </a:p>
          <a:p>
            <a:pPr marL="273844" indent="-191691" eaLnBrk="1" hangingPunct="1">
              <a:lnSpc>
                <a:spcPct val="80000"/>
              </a:lnSpc>
              <a:defRPr/>
            </a:pPr>
            <a:r>
              <a:rPr lang="en-US" sz="2400" dirty="0"/>
              <a:t>public class </a:t>
            </a:r>
            <a:r>
              <a:rPr lang="en-US" sz="2400" dirty="0" err="1"/>
              <a:t>TicketRunnable</a:t>
            </a:r>
            <a:r>
              <a:rPr lang="en-US" sz="2400" dirty="0"/>
              <a:t> {</a:t>
            </a:r>
          </a:p>
          <a:p>
            <a:pPr marL="273844" indent="-191691" eaLnBrk="1" hangingPunct="1">
              <a:lnSpc>
                <a:spcPct val="80000"/>
              </a:lnSpc>
              <a:defRPr/>
            </a:pPr>
            <a:r>
              <a:rPr lang="en-US" sz="2400" dirty="0"/>
              <a:t>    public static void main(String[] </a:t>
            </a:r>
            <a:r>
              <a:rPr lang="en-US" sz="2400" dirty="0" err="1"/>
              <a:t>args</a:t>
            </a:r>
            <a:r>
              <a:rPr lang="en-US" sz="2400" dirty="0"/>
              <a:t>) {</a:t>
            </a:r>
          </a:p>
          <a:p>
            <a:pPr marL="273844" indent="-191691" eaLnBrk="1" hangingPunct="1">
              <a:lnSpc>
                <a:spcPct val="80000"/>
              </a:lnSpc>
              <a:defRPr/>
            </a:pPr>
            <a:r>
              <a:rPr lang="en-US" sz="2400" dirty="0"/>
              <a:t>        //</a:t>
            </a:r>
            <a:r>
              <a:rPr lang="zh-CN" altLang="en-US" sz="2400" dirty="0"/>
              <a:t>实现</a:t>
            </a:r>
            <a:r>
              <a:rPr lang="en-US" sz="2400" dirty="0"/>
              <a:t>Runnable</a:t>
            </a:r>
            <a:r>
              <a:rPr lang="zh-CN" altLang="en-US" sz="2400" dirty="0"/>
              <a:t>接口实现类</a:t>
            </a:r>
          </a:p>
          <a:p>
            <a:pPr marL="273844" indent="-191691" eaLnBrk="1" hangingPunct="1">
              <a:lnSpc>
                <a:spcPct val="80000"/>
              </a:lnSpc>
              <a:defRPr/>
            </a:pPr>
            <a:r>
              <a:rPr lang="zh-CN" altLang="en-US" sz="2400" dirty="0"/>
              <a:t>        </a:t>
            </a:r>
            <a:r>
              <a:rPr lang="en-US" sz="2400" dirty="0" err="1"/>
              <a:t>myRunnable</a:t>
            </a:r>
            <a:r>
              <a:rPr lang="en-US" sz="2400" dirty="0"/>
              <a:t> </a:t>
            </a:r>
            <a:r>
              <a:rPr lang="en-US" sz="2400" dirty="0" err="1"/>
              <a:t>myR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FF0000"/>
                </a:solidFill>
              </a:rPr>
              <a:t>new</a:t>
            </a:r>
            <a:r>
              <a:rPr lang="en-US" sz="2400" dirty="0"/>
              <a:t> </a:t>
            </a:r>
            <a:r>
              <a:rPr lang="en-US" sz="2400" dirty="0" err="1"/>
              <a:t>myRunnable</a:t>
            </a:r>
            <a:r>
              <a:rPr lang="en-US" sz="2400" dirty="0"/>
              <a:t>();</a:t>
            </a:r>
          </a:p>
          <a:p>
            <a:pPr marL="273844" indent="-191691" eaLnBrk="1" hangingPunct="1">
              <a:lnSpc>
                <a:spcPct val="80000"/>
              </a:lnSpc>
              <a:defRPr/>
            </a:pPr>
            <a:r>
              <a:rPr lang="en-US" sz="2400" dirty="0"/>
              <a:t>        new Thread(</a:t>
            </a:r>
            <a:r>
              <a:rPr lang="en-US" sz="2400" dirty="0" err="1"/>
              <a:t>myR</a:t>
            </a:r>
            <a:r>
              <a:rPr lang="en-US" sz="2400" dirty="0"/>
              <a:t>).start();</a:t>
            </a:r>
          </a:p>
          <a:p>
            <a:pPr marL="273844" indent="-191691" eaLnBrk="1" hangingPunct="1">
              <a:lnSpc>
                <a:spcPct val="80000"/>
              </a:lnSpc>
              <a:defRPr/>
            </a:pPr>
            <a:r>
              <a:rPr lang="en-US" sz="2400" dirty="0"/>
              <a:t>        new Thread(</a:t>
            </a:r>
            <a:r>
              <a:rPr lang="en-US" sz="2400" dirty="0" err="1"/>
              <a:t>myR</a:t>
            </a:r>
            <a:r>
              <a:rPr lang="en-US" sz="2400" dirty="0"/>
              <a:t>).start();</a:t>
            </a:r>
          </a:p>
          <a:p>
            <a:pPr marL="273844" indent="-191691" eaLnBrk="1" hangingPunct="1">
              <a:lnSpc>
                <a:spcPct val="80000"/>
              </a:lnSpc>
              <a:defRPr/>
            </a:pPr>
            <a:r>
              <a:rPr lang="en-US" sz="2400" dirty="0"/>
              <a:t>        new Thread(</a:t>
            </a:r>
            <a:r>
              <a:rPr lang="en-US" sz="2400" dirty="0" err="1"/>
              <a:t>myR</a:t>
            </a:r>
            <a:r>
              <a:rPr lang="en-US" sz="2400" dirty="0"/>
              <a:t>).start();</a:t>
            </a:r>
          </a:p>
          <a:p>
            <a:pPr marL="273844" indent="-191691" eaLnBrk="1" hangingPunct="1">
              <a:lnSpc>
                <a:spcPct val="80000"/>
              </a:lnSpc>
              <a:defRPr/>
            </a:pPr>
            <a:r>
              <a:rPr lang="en-US" sz="2400" dirty="0"/>
              <a:t>        new Thread(</a:t>
            </a:r>
            <a:r>
              <a:rPr lang="en-US" sz="2400" dirty="0" err="1"/>
              <a:t>myR</a:t>
            </a:r>
            <a:r>
              <a:rPr lang="en-US" sz="2400" dirty="0"/>
              <a:t>).start();</a:t>
            </a:r>
          </a:p>
          <a:p>
            <a:pPr marL="273844" indent="-191691" eaLnBrk="1" hangingPunct="1">
              <a:lnSpc>
                <a:spcPct val="80000"/>
              </a:lnSpc>
              <a:defRPr/>
            </a:pPr>
            <a:r>
              <a:rPr lang="en-US" sz="2400" dirty="0"/>
              <a:t>    }</a:t>
            </a:r>
          </a:p>
          <a:p>
            <a:pPr marL="273844" indent="-191691" eaLnBrk="1" hangingPunct="1">
              <a:lnSpc>
                <a:spcPct val="80000"/>
              </a:lnSpc>
              <a:defRPr/>
            </a:pPr>
            <a:r>
              <a:rPr lang="en-US" sz="2400" dirty="0"/>
              <a:t>}</a:t>
            </a:r>
          </a:p>
          <a:p>
            <a:pPr marL="273844" indent="-191691" eaLnBrk="1" hangingPunct="1">
              <a:lnSpc>
                <a:spcPct val="80000"/>
              </a:lnSpc>
              <a:defRPr/>
            </a:pPr>
            <a:r>
              <a:rPr lang="en-US" sz="2400" dirty="0"/>
              <a:t>class </a:t>
            </a:r>
            <a:r>
              <a:rPr lang="en-US" sz="2400" dirty="0" err="1"/>
              <a:t>myRunnable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implements Runnable</a:t>
            </a:r>
            <a:r>
              <a:rPr lang="en-US" sz="2400" dirty="0"/>
              <a:t> {</a:t>
            </a:r>
          </a:p>
          <a:p>
            <a:pPr marL="273844" indent="-191691" eaLnBrk="1" hangingPunct="1">
              <a:lnSpc>
                <a:spcPct val="80000"/>
              </a:lnSpc>
              <a:defRPr/>
            </a:pPr>
            <a:r>
              <a:rPr lang="en-US" sz="2400" dirty="0"/>
              <a:t>    //</a:t>
            </a:r>
            <a:r>
              <a:rPr lang="zh-CN" altLang="en-US" sz="2400" dirty="0"/>
              <a:t>火车票数量</a:t>
            </a:r>
          </a:p>
          <a:p>
            <a:pPr marL="273844" indent="-191691" eaLnBrk="1" hangingPunct="1">
              <a:lnSpc>
                <a:spcPct val="80000"/>
              </a:lnSpc>
              <a:defRPr/>
            </a:pPr>
            <a:r>
              <a:rPr lang="zh-CN" altLang="en-US" sz="2400" dirty="0"/>
              <a:t>    </a:t>
            </a:r>
            <a:r>
              <a:rPr lang="en-US" sz="2400" dirty="0"/>
              <a:t>private  </a:t>
            </a:r>
            <a:r>
              <a:rPr lang="en-US" sz="2400" dirty="0" err="1"/>
              <a:t>int</a:t>
            </a:r>
            <a:r>
              <a:rPr lang="en-US" sz="2400" dirty="0"/>
              <a:t> tickets = 100; </a:t>
            </a:r>
          </a:p>
          <a:p>
            <a:pPr marL="273844" indent="-191691" eaLnBrk="1" hangingPunct="1">
              <a:lnSpc>
                <a:spcPct val="80000"/>
              </a:lnSpc>
              <a:defRPr/>
            </a:pPr>
            <a:r>
              <a:rPr lang="en-US" sz="2400" dirty="0"/>
              <a:t>    public void run() {</a:t>
            </a:r>
          </a:p>
          <a:p>
            <a:pPr marL="273844" indent="-191691" eaLnBrk="1" hangingPunct="1">
              <a:lnSpc>
                <a:spcPct val="80000"/>
              </a:lnSpc>
              <a:defRPr/>
            </a:pPr>
            <a:r>
              <a:rPr lang="en-US" sz="2400" dirty="0"/>
              <a:t>        while (tickets &gt; 0) {</a:t>
            </a:r>
          </a:p>
          <a:p>
            <a:pPr marL="273844" indent="-191691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/>
              <a:t>		</a:t>
            </a:r>
            <a:r>
              <a:rPr lang="en-US" sz="2400" dirty="0" err="1"/>
              <a:t>System.</a:t>
            </a:r>
            <a:r>
              <a:rPr lang="en-US" sz="2400" i="1" dirty="0" err="1"/>
              <a:t>out</a:t>
            </a:r>
            <a:r>
              <a:rPr lang="en-US" sz="2400" dirty="0" err="1"/>
              <a:t>.println</a:t>
            </a:r>
            <a:r>
              <a:rPr lang="en-US" sz="2400" dirty="0"/>
              <a:t>(</a:t>
            </a:r>
            <a:r>
              <a:rPr lang="en-US" sz="2400" dirty="0" err="1"/>
              <a:t>Thread.</a:t>
            </a:r>
            <a:r>
              <a:rPr lang="en-US" sz="2400" i="1" dirty="0" err="1"/>
              <a:t>currentThread</a:t>
            </a:r>
            <a:r>
              <a:rPr lang="en-US" sz="2400" dirty="0"/>
              <a:t>().</a:t>
            </a:r>
            <a:r>
              <a:rPr lang="en-US" sz="2400" dirty="0" err="1"/>
              <a:t>getName</a:t>
            </a:r>
            <a:r>
              <a:rPr lang="en-US" sz="2400" dirty="0"/>
              <a:t>()+"</a:t>
            </a:r>
            <a:r>
              <a:rPr lang="zh-CN" altLang="en-US" sz="2400" dirty="0"/>
              <a:t>卖出第</a:t>
            </a:r>
            <a:r>
              <a:rPr lang="en-US" sz="2400" dirty="0"/>
              <a:t>["+(</a:t>
            </a:r>
            <a:r>
              <a:rPr lang="en-US" sz="2400" dirty="0">
                <a:solidFill>
                  <a:srgbClr val="FF0000"/>
                </a:solidFill>
              </a:rPr>
              <a:t>tickets--</a:t>
            </a:r>
            <a:r>
              <a:rPr lang="en-US" sz="2400" dirty="0"/>
              <a:t>) +"]</a:t>
            </a:r>
            <a:r>
              <a:rPr lang="zh-CN" altLang="en-US" sz="2400" dirty="0"/>
              <a:t>张火车票</a:t>
            </a:r>
            <a:r>
              <a:rPr lang="en-US" sz="2400" dirty="0"/>
              <a:t>.");</a:t>
            </a:r>
          </a:p>
          <a:p>
            <a:pPr marL="273844" indent="-191691" eaLnBrk="1" hangingPunct="1">
              <a:lnSpc>
                <a:spcPct val="80000"/>
              </a:lnSpc>
              <a:defRPr/>
            </a:pPr>
            <a:r>
              <a:rPr lang="en-US" sz="2400" dirty="0"/>
              <a:t>        }</a:t>
            </a:r>
          </a:p>
          <a:p>
            <a:pPr marL="273844" indent="-191691" eaLnBrk="1" hangingPunct="1">
              <a:lnSpc>
                <a:spcPct val="80000"/>
              </a:lnSpc>
              <a:defRPr/>
            </a:pPr>
            <a:r>
              <a:rPr lang="en-US" sz="2400" dirty="0"/>
              <a:t>    }</a:t>
            </a:r>
          </a:p>
          <a:p>
            <a:pPr marL="273844" indent="-191691" eaLnBrk="1" hangingPunct="1">
              <a:lnSpc>
                <a:spcPct val="80000"/>
              </a:lnSpc>
              <a:defRPr/>
            </a:pPr>
            <a:r>
              <a:rPr lang="en-US" sz="2400" dirty="0"/>
              <a:t>}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388" y="1481138"/>
            <a:ext cx="8856662" cy="4525962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使用</a:t>
            </a:r>
            <a:r>
              <a:rPr lang="en-US" altLang="zh-CN" sz="2800" smtClean="0"/>
              <a:t>Runnable</a:t>
            </a:r>
            <a:r>
              <a:rPr lang="zh-CN" altLang="en-US" sz="2800" smtClean="0"/>
              <a:t>接口</a:t>
            </a:r>
          </a:p>
          <a:p>
            <a:pPr lvl="1" eaLnBrk="1" hangingPunct="1"/>
            <a:r>
              <a:rPr lang="en-US" altLang="zh-CN" sz="2000" smtClean="0"/>
              <a:t>Runnable</a:t>
            </a:r>
            <a:r>
              <a:rPr lang="zh-CN" altLang="en-US" sz="2000" smtClean="0"/>
              <a:t>适合多个相同程序代码的线程去处理同一资源的情况。把虚拟</a:t>
            </a:r>
            <a:r>
              <a:rPr lang="en-US" altLang="zh-CN" sz="2000" smtClean="0"/>
              <a:t>CPU(</a:t>
            </a:r>
            <a:r>
              <a:rPr lang="zh-CN" altLang="en-US" sz="2000" smtClean="0"/>
              <a:t>线程</a:t>
            </a:r>
            <a:r>
              <a:rPr lang="en-US" altLang="zh-CN" sz="2000" smtClean="0"/>
              <a:t>)</a:t>
            </a:r>
            <a:r>
              <a:rPr lang="zh-CN" altLang="en-US" sz="2000" smtClean="0"/>
              <a:t>同程序的代码、数据有效的分离，较好的体现了面向对象的设计思想。</a:t>
            </a:r>
          </a:p>
          <a:p>
            <a:pPr lvl="1" eaLnBrk="1" hangingPunct="1"/>
            <a:r>
              <a:rPr lang="zh-CN" altLang="en-US" sz="2000" smtClean="0"/>
              <a:t>避免由于</a:t>
            </a:r>
            <a:r>
              <a:rPr lang="en-US" altLang="zh-CN" sz="2000" smtClean="0"/>
              <a:t>Java</a:t>
            </a:r>
            <a:r>
              <a:rPr lang="zh-CN" altLang="en-US" sz="2000" smtClean="0"/>
              <a:t>的单继承特性带来的局限性。也就是如果新建的类要继承其他类的话</a:t>
            </a:r>
            <a:r>
              <a:rPr lang="en-US" altLang="zh-CN" sz="2000" smtClean="0"/>
              <a:t>,</a:t>
            </a:r>
            <a:r>
              <a:rPr lang="zh-CN" altLang="en-US" sz="2000" smtClean="0"/>
              <a:t>因为</a:t>
            </a:r>
            <a:r>
              <a:rPr lang="en-US" altLang="zh-CN" sz="2000" smtClean="0"/>
              <a:t>JAVA</a:t>
            </a:r>
            <a:r>
              <a:rPr lang="zh-CN" altLang="en-US" sz="2000" smtClean="0"/>
              <a:t>中不支持多继承</a:t>
            </a:r>
            <a:r>
              <a:rPr lang="en-US" altLang="zh-CN" sz="2000" smtClean="0"/>
              <a:t>,</a:t>
            </a:r>
            <a:r>
              <a:rPr lang="zh-CN" altLang="en-US" sz="2000" smtClean="0"/>
              <a:t>就只能实现</a:t>
            </a:r>
            <a:r>
              <a:rPr lang="en-US" altLang="zh-CN" sz="2000" smtClean="0"/>
              <a:t>java.lang.Runnable</a:t>
            </a:r>
            <a:r>
              <a:rPr lang="zh-CN" altLang="en-US" sz="2000" smtClean="0"/>
              <a:t>接口。</a:t>
            </a:r>
          </a:p>
          <a:p>
            <a:pPr lvl="1" eaLnBrk="1" hangingPunct="1"/>
            <a:r>
              <a:rPr lang="zh-CN" altLang="en-US" sz="2000" smtClean="0"/>
              <a:t>有利于程序的健壮性，代码能够被多个线程共享，代码与数据是独立的。</a:t>
            </a:r>
          </a:p>
          <a:p>
            <a:pPr eaLnBrk="1" hangingPunct="1"/>
            <a:r>
              <a:rPr lang="zh-CN" altLang="en-US" sz="2800" smtClean="0"/>
              <a:t>继承</a:t>
            </a:r>
            <a:r>
              <a:rPr lang="en-US" altLang="zh-CN" sz="2800" smtClean="0"/>
              <a:t>Thread</a:t>
            </a:r>
            <a:r>
              <a:rPr lang="zh-CN" altLang="en-US" sz="2800" smtClean="0"/>
              <a:t>类</a:t>
            </a:r>
          </a:p>
          <a:p>
            <a:pPr lvl="1" eaLnBrk="1" hangingPunct="1"/>
            <a:r>
              <a:rPr lang="zh-CN" altLang="en-US" sz="2000" smtClean="0"/>
              <a:t>不能再继承他类。</a:t>
            </a:r>
          </a:p>
          <a:p>
            <a:pPr lvl="1" eaLnBrk="1" hangingPunct="1"/>
            <a:r>
              <a:rPr lang="zh-CN" altLang="en-US" sz="2000" smtClean="0"/>
              <a:t>编写简单，可以直接操纵线程，无需使用</a:t>
            </a:r>
            <a:r>
              <a:rPr lang="en-US" altLang="zh-CN" sz="2000" smtClean="0"/>
              <a:t>Thread.currentThread()</a:t>
            </a:r>
            <a:r>
              <a:rPr lang="zh-CN" altLang="en-US" sz="2000" smtClean="0"/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200" dirty="0"/>
              <a:t>Thread Class and Runnable Interface</a:t>
            </a:r>
            <a:endParaRPr lang="zh-CN" altLang="en-US" sz="307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987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773238"/>
            <a:ext cx="8131175" cy="4608512"/>
          </a:xfrm>
        </p:spPr>
        <p:txBody>
          <a:bodyPr/>
          <a:lstStyle/>
          <a:p>
            <a:pPr marL="0" indent="762000" eaLnBrk="1" hangingPunct="1"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zh-CN" altLang="en-US" sz="2800" dirty="0" smtClean="0"/>
              <a:t>线程主要有以下状态：</a:t>
            </a:r>
          </a:p>
          <a:p>
            <a:pPr marL="192088" lvl="1" indent="762000" eaLnBrk="1" hangingPunct="1">
              <a:tabLst>
                <a:tab pos="952500" algn="l"/>
              </a:tabLst>
            </a:pPr>
            <a:r>
              <a:rPr lang="zh-CN" altLang="en-US" sz="2500" dirty="0" smtClean="0"/>
              <a:t>创建</a:t>
            </a:r>
          </a:p>
          <a:p>
            <a:pPr marL="192088" lvl="1" indent="762000" eaLnBrk="1" hangingPunct="1">
              <a:tabLst>
                <a:tab pos="952500" algn="l"/>
              </a:tabLst>
            </a:pPr>
            <a:r>
              <a:rPr lang="zh-CN" altLang="en-US" sz="2500" dirty="0" smtClean="0"/>
              <a:t>可执行</a:t>
            </a:r>
          </a:p>
          <a:p>
            <a:pPr marL="192088" lvl="1" indent="762000" eaLnBrk="1" hangingPunct="1">
              <a:tabLst>
                <a:tab pos="952500" algn="l"/>
              </a:tabLst>
            </a:pPr>
            <a:r>
              <a:rPr lang="zh-CN" altLang="en-US" sz="2500" dirty="0" smtClean="0"/>
              <a:t>非可执行</a:t>
            </a:r>
          </a:p>
          <a:p>
            <a:pPr marL="192088" lvl="1" indent="762000" eaLnBrk="1" hangingPunct="1">
              <a:tabLst>
                <a:tab pos="952500" algn="l"/>
              </a:tabLst>
            </a:pPr>
            <a:r>
              <a:rPr lang="zh-CN" altLang="en-US" sz="2500" dirty="0" smtClean="0"/>
              <a:t>消亡</a:t>
            </a:r>
          </a:p>
          <a:p>
            <a:pPr marL="0" indent="762000" eaLnBrk="1" hangingPunct="1">
              <a:buFont typeface="Wingdings" panose="05000000000000000000" pitchFamily="2" charset="2"/>
              <a:buNone/>
              <a:tabLst>
                <a:tab pos="952500" algn="l"/>
              </a:tabLst>
            </a:pPr>
            <a:endParaRPr lang="en-US" altLang="zh-CN" sz="2800" dirty="0" smtClean="0"/>
          </a:p>
        </p:txBody>
      </p:sp>
      <p:sp>
        <p:nvSpPr>
          <p:cNvPr id="80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200" dirty="0"/>
              <a:t>9.3 Thread States</a:t>
            </a:r>
            <a:endParaRPr lang="zh-CN" altLang="en-US" sz="3075" dirty="0"/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0" y="2805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200" dirty="0" smtClean="0"/>
              <a:t>Thread </a:t>
            </a:r>
            <a:r>
              <a:rPr lang="en-US" altLang="zh-CN" sz="3200" dirty="0"/>
              <a:t>States</a:t>
            </a:r>
            <a:endParaRPr lang="zh-CN" sz="3075" dirty="0"/>
          </a:p>
        </p:txBody>
      </p:sp>
      <p:sp>
        <p:nvSpPr>
          <p:cNvPr id="35843" name="AutoShape 5"/>
          <p:cNvSpPr>
            <a:spLocks noChangeArrowheads="1"/>
          </p:cNvSpPr>
          <p:nvPr/>
        </p:nvSpPr>
        <p:spPr bwMode="auto">
          <a:xfrm>
            <a:off x="1908175" y="3716338"/>
            <a:ext cx="1447800" cy="990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可执行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Runnable</a:t>
            </a:r>
          </a:p>
        </p:txBody>
      </p:sp>
      <p:sp>
        <p:nvSpPr>
          <p:cNvPr id="35844" name="AutoShape 6"/>
          <p:cNvSpPr>
            <a:spLocks noChangeArrowheads="1"/>
          </p:cNvSpPr>
          <p:nvPr/>
        </p:nvSpPr>
        <p:spPr bwMode="auto">
          <a:xfrm>
            <a:off x="5562600" y="3733800"/>
            <a:ext cx="1447800" cy="990600"/>
          </a:xfrm>
          <a:prstGeom prst="flowChartAlternateProcess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运行</a:t>
            </a:r>
          </a:p>
          <a:p>
            <a:pPr algn="ctr" eaLnBrk="1" hangingPunct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Running</a:t>
            </a:r>
          </a:p>
        </p:txBody>
      </p:sp>
      <p:sp>
        <p:nvSpPr>
          <p:cNvPr id="35845" name="AutoShape 7"/>
          <p:cNvSpPr>
            <a:spLocks noChangeArrowheads="1"/>
          </p:cNvSpPr>
          <p:nvPr/>
        </p:nvSpPr>
        <p:spPr bwMode="auto">
          <a:xfrm>
            <a:off x="3657600" y="2133600"/>
            <a:ext cx="1447800" cy="990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阻塞</a:t>
            </a:r>
          </a:p>
          <a:p>
            <a:pPr algn="ctr" eaLnBrk="1" hangingPunct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Blocked</a:t>
            </a:r>
          </a:p>
        </p:txBody>
      </p:sp>
      <p:sp>
        <p:nvSpPr>
          <p:cNvPr id="35846" name="AutoShape 9"/>
          <p:cNvSpPr>
            <a:spLocks noChangeArrowheads="1"/>
          </p:cNvSpPr>
          <p:nvPr/>
        </p:nvSpPr>
        <p:spPr bwMode="auto">
          <a:xfrm>
            <a:off x="533400" y="2895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5847" name="Group 7"/>
          <p:cNvGrpSpPr>
            <a:grpSpLocks/>
          </p:cNvGrpSpPr>
          <p:nvPr/>
        </p:nvGrpSpPr>
        <p:grpSpPr bwMode="auto">
          <a:xfrm>
            <a:off x="8101013" y="3068638"/>
            <a:ext cx="533400" cy="533400"/>
            <a:chOff x="0" y="0"/>
            <a:chExt cx="480" cy="480"/>
          </a:xfrm>
        </p:grpSpPr>
        <p:sp>
          <p:nvSpPr>
            <p:cNvPr id="35860" name="AutoShape 10"/>
            <p:cNvSpPr>
              <a:spLocks noChangeArrowheads="1"/>
            </p:cNvSpPr>
            <p:nvPr/>
          </p:nvSpPr>
          <p:spPr bwMode="auto">
            <a:xfrm>
              <a:off x="0" y="0"/>
              <a:ext cx="480" cy="48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861" name="AutoShape 8"/>
            <p:cNvSpPr>
              <a:spLocks noChangeArrowheads="1"/>
            </p:cNvSpPr>
            <p:nvPr/>
          </p:nvSpPr>
          <p:spPr bwMode="auto">
            <a:xfrm>
              <a:off x="96" y="96"/>
              <a:ext cx="288" cy="288"/>
            </a:xfrm>
            <a:prstGeom prst="flowChartConnector">
              <a:avLst/>
            </a:prstGeom>
            <a:solidFill>
              <a:srgbClr val="0033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5848" name="Text Box 11"/>
          <p:cNvSpPr txBox="1">
            <a:spLocks noChangeArrowheads="1"/>
          </p:cNvSpPr>
          <p:nvPr/>
        </p:nvSpPr>
        <p:spPr bwMode="auto">
          <a:xfrm>
            <a:off x="323850" y="2276475"/>
            <a:ext cx="83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创建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new</a:t>
            </a:r>
          </a:p>
        </p:txBody>
      </p:sp>
      <p:cxnSp>
        <p:nvCxnSpPr>
          <p:cNvPr id="35849" name="AutoShape 12"/>
          <p:cNvCxnSpPr>
            <a:cxnSpLocks noChangeShapeType="1"/>
            <a:stCxn id="35846" idx="4"/>
            <a:endCxn id="35843" idx="1"/>
          </p:cNvCxnSpPr>
          <p:nvPr/>
        </p:nvCxnSpPr>
        <p:spPr bwMode="auto">
          <a:xfrm rot="16200000" flipH="1">
            <a:off x="905669" y="3209131"/>
            <a:ext cx="858838" cy="11461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0" name="AutoShape 13"/>
          <p:cNvCxnSpPr>
            <a:cxnSpLocks noChangeShapeType="1"/>
            <a:stCxn id="35843" idx="3"/>
            <a:endCxn id="35844" idx="1"/>
          </p:cNvCxnSpPr>
          <p:nvPr/>
        </p:nvCxnSpPr>
        <p:spPr bwMode="auto">
          <a:xfrm>
            <a:off x="3355975" y="4211638"/>
            <a:ext cx="2206625" cy="17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1" name="AutoShape 14"/>
          <p:cNvCxnSpPr>
            <a:cxnSpLocks noChangeShapeType="1"/>
            <a:stCxn id="35844" idx="3"/>
            <a:endCxn id="35860" idx="4"/>
          </p:cNvCxnSpPr>
          <p:nvPr/>
        </p:nvCxnSpPr>
        <p:spPr bwMode="auto">
          <a:xfrm flipV="1">
            <a:off x="7010400" y="3602038"/>
            <a:ext cx="1357313" cy="6270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2" name="AutoShape 15"/>
          <p:cNvCxnSpPr>
            <a:cxnSpLocks noChangeShapeType="1"/>
            <a:stCxn id="35844" idx="0"/>
            <a:endCxn id="35845" idx="3"/>
          </p:cNvCxnSpPr>
          <p:nvPr/>
        </p:nvCxnSpPr>
        <p:spPr bwMode="auto">
          <a:xfrm rot="5400000" flipH="1">
            <a:off x="5143500" y="2590800"/>
            <a:ext cx="1104900" cy="11811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3" name="AutoShape 17"/>
          <p:cNvCxnSpPr>
            <a:cxnSpLocks noChangeShapeType="1"/>
            <a:stCxn id="35845" idx="1"/>
            <a:endCxn id="35843" idx="0"/>
          </p:cNvCxnSpPr>
          <p:nvPr/>
        </p:nvCxnSpPr>
        <p:spPr bwMode="auto">
          <a:xfrm rot="10800000" flipV="1">
            <a:off x="2632075" y="2628900"/>
            <a:ext cx="1025525" cy="108743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54" name="Text Box 19"/>
          <p:cNvSpPr txBox="1">
            <a:spLocks noChangeArrowheads="1"/>
          </p:cNvSpPr>
          <p:nvPr/>
        </p:nvSpPr>
        <p:spPr bwMode="auto">
          <a:xfrm>
            <a:off x="457200" y="39624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start()</a:t>
            </a:r>
          </a:p>
        </p:txBody>
      </p:sp>
      <p:sp>
        <p:nvSpPr>
          <p:cNvPr id="35855" name="Text Box 20"/>
          <p:cNvSpPr txBox="1">
            <a:spLocks noChangeArrowheads="1"/>
          </p:cNvSpPr>
          <p:nvPr/>
        </p:nvSpPr>
        <p:spPr bwMode="auto">
          <a:xfrm>
            <a:off x="7315200" y="4129088"/>
            <a:ext cx="1644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run()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运行完毕</a:t>
            </a:r>
          </a:p>
        </p:txBody>
      </p:sp>
      <p:sp>
        <p:nvSpPr>
          <p:cNvPr id="35856" name="Text Box 21"/>
          <p:cNvSpPr txBox="1">
            <a:spLocks noChangeArrowheads="1"/>
          </p:cNvSpPr>
          <p:nvPr/>
        </p:nvSpPr>
        <p:spPr bwMode="auto">
          <a:xfrm>
            <a:off x="3962400" y="4365625"/>
            <a:ext cx="109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线程调度</a:t>
            </a:r>
          </a:p>
        </p:txBody>
      </p:sp>
      <p:sp>
        <p:nvSpPr>
          <p:cNvPr id="35857" name="Text Box 22"/>
          <p:cNvSpPr txBox="1">
            <a:spLocks noChangeArrowheads="1"/>
          </p:cNvSpPr>
          <p:nvPr/>
        </p:nvSpPr>
        <p:spPr bwMode="auto">
          <a:xfrm>
            <a:off x="6019800" y="2757488"/>
            <a:ext cx="1098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阻塞事件</a:t>
            </a:r>
          </a:p>
        </p:txBody>
      </p:sp>
      <p:sp>
        <p:nvSpPr>
          <p:cNvPr id="35858" name="Text Box 23"/>
          <p:cNvSpPr txBox="1">
            <a:spLocks noChangeArrowheads="1"/>
          </p:cNvSpPr>
          <p:nvPr/>
        </p:nvSpPr>
        <p:spPr bwMode="auto">
          <a:xfrm>
            <a:off x="1889125" y="2605088"/>
            <a:ext cx="1098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解除阻塞</a:t>
            </a:r>
          </a:p>
        </p:txBody>
      </p:sp>
      <p:sp>
        <p:nvSpPr>
          <p:cNvPr id="35859" name="Text Box 24"/>
          <p:cNvSpPr txBox="1">
            <a:spLocks noChangeArrowheads="1"/>
          </p:cNvSpPr>
          <p:nvPr/>
        </p:nvSpPr>
        <p:spPr bwMode="auto">
          <a:xfrm>
            <a:off x="8018463" y="2427288"/>
            <a:ext cx="582612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dead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消亡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075" dirty="0" smtClean="0"/>
              <a:t>线程</a:t>
            </a:r>
            <a:r>
              <a:rPr lang="zh-CN" altLang="en-US" sz="3075" dirty="0"/>
              <a:t>的控制 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42988" y="2492375"/>
            <a:ext cx="7632700" cy="3395663"/>
          </a:xfrm>
        </p:spPr>
        <p:txBody>
          <a:bodyPr/>
          <a:lstStyle/>
          <a:p>
            <a:pPr marL="0" indent="762000" eaLnBrk="1" hangingPunct="1"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zh-CN" altLang="en-US" sz="2800" smtClean="0"/>
              <a:t>线程的控制包括线程的启动、挂起、状态检查以及如何正确结束线程，由于在程序中使用多线程，为合理安排线程的执行顺序，可以对线程进行相应的控制。</a:t>
            </a:r>
          </a:p>
        </p:txBody>
      </p:sp>
      <p:sp>
        <p:nvSpPr>
          <p:cNvPr id="368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75481" y="311151"/>
            <a:ext cx="7793037" cy="146208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3200" dirty="0" smtClean="0"/>
              <a:t>线程</a:t>
            </a:r>
            <a:r>
              <a:rPr lang="zh-CN" altLang="en-US" sz="3200" dirty="0"/>
              <a:t>的启动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42988" y="1773238"/>
            <a:ext cx="7632700" cy="4535487"/>
          </a:xfrm>
        </p:spPr>
        <p:txBody>
          <a:bodyPr/>
          <a:lstStyle/>
          <a:p>
            <a:pPr marL="0" indent="762000" eaLnBrk="1" hangingPunct="1"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zh-CN" altLang="en-US" sz="2400" dirty="0" smtClean="0"/>
              <a:t>一个新的线程被创建后处于初始状态，实际上并没有立刻进入运行状态，而是处理就绪状态，当轮到这个线程执行时，即进入“可执行”状态，开始执行线程</a:t>
            </a:r>
            <a:r>
              <a:rPr lang="en-US" altLang="zh-CN" sz="2400" dirty="0" smtClean="0"/>
              <a:t>run()</a:t>
            </a:r>
            <a:r>
              <a:rPr lang="zh-CN" altLang="en-US" sz="2400" dirty="0" smtClean="0"/>
              <a:t>方法中的代码。</a:t>
            </a:r>
          </a:p>
          <a:p>
            <a:pPr marL="0" indent="762000" eaLnBrk="1" hangingPunct="1"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zh-CN" altLang="en-US" sz="2400" dirty="0" smtClean="0"/>
              <a:t>执行</a:t>
            </a:r>
            <a:r>
              <a:rPr lang="en-US" altLang="zh-CN" sz="2400" dirty="0" smtClean="0"/>
              <a:t>run()</a:t>
            </a:r>
            <a:r>
              <a:rPr lang="zh-CN" altLang="en-US" sz="2400" dirty="0" smtClean="0"/>
              <a:t>方法是通过调用</a:t>
            </a:r>
            <a:r>
              <a:rPr lang="en-US" altLang="zh-CN" sz="2400" dirty="0" smtClean="0"/>
              <a:t>Thread</a:t>
            </a:r>
            <a:r>
              <a:rPr lang="zh-CN" altLang="en-US" sz="2400" dirty="0" smtClean="0"/>
              <a:t>类中</a:t>
            </a:r>
            <a:r>
              <a:rPr lang="en-US" altLang="zh-CN" sz="2400" dirty="0" smtClean="0"/>
              <a:t>start()</a:t>
            </a:r>
            <a:r>
              <a:rPr lang="zh-CN" altLang="en-US" sz="2400" dirty="0" smtClean="0"/>
              <a:t>方法来实现的。调用</a:t>
            </a:r>
            <a:r>
              <a:rPr lang="en-US" altLang="zh-CN" sz="2400" dirty="0" smtClean="0"/>
              <a:t>start()</a:t>
            </a:r>
            <a:r>
              <a:rPr lang="zh-CN" altLang="en-US" sz="2400" dirty="0" smtClean="0"/>
              <a:t>方法启动线程的</a:t>
            </a:r>
            <a:r>
              <a:rPr lang="en-US" altLang="zh-CN" sz="2400" dirty="0" smtClean="0"/>
              <a:t>run()</a:t>
            </a:r>
            <a:r>
              <a:rPr lang="zh-CN" altLang="en-US" sz="2400" dirty="0" smtClean="0"/>
              <a:t>方法不同于一般的调用方法，一般方法必须等到方法执行完毕才能够返回。而对于</a:t>
            </a:r>
            <a:r>
              <a:rPr lang="en-US" altLang="zh-CN" sz="2400" dirty="0" smtClean="0"/>
              <a:t>start()</a:t>
            </a:r>
            <a:r>
              <a:rPr lang="zh-CN" altLang="en-US" sz="2400" dirty="0" smtClean="0"/>
              <a:t>方法来说，调用线程的</a:t>
            </a:r>
            <a:r>
              <a:rPr lang="en-US" altLang="zh-CN" sz="2400" dirty="0" smtClean="0"/>
              <a:t>start()</a:t>
            </a:r>
            <a:r>
              <a:rPr lang="zh-CN" altLang="en-US" sz="2400" dirty="0" smtClean="0"/>
              <a:t>方法后，</a:t>
            </a:r>
            <a:r>
              <a:rPr lang="en-US" altLang="zh-CN" sz="2400" dirty="0" smtClean="0"/>
              <a:t>start()</a:t>
            </a:r>
            <a:r>
              <a:rPr lang="zh-CN" altLang="en-US" sz="2400" dirty="0" smtClean="0"/>
              <a:t>方法告诉系统该线程准备就绪并可以启动</a:t>
            </a:r>
            <a:r>
              <a:rPr lang="en-US" altLang="zh-CN" sz="2400" dirty="0" smtClean="0"/>
              <a:t>run()</a:t>
            </a:r>
            <a:r>
              <a:rPr lang="zh-CN" altLang="en-US" sz="2400" dirty="0" smtClean="0"/>
              <a:t>方法后，就返回，并继续执行调用</a:t>
            </a:r>
            <a:r>
              <a:rPr lang="en-US" altLang="zh-CN" sz="2400" dirty="0" smtClean="0"/>
              <a:t>start()</a:t>
            </a:r>
            <a:r>
              <a:rPr lang="zh-CN" altLang="en-US" sz="2400" dirty="0" smtClean="0"/>
              <a:t>方法下面的语句，这时</a:t>
            </a:r>
            <a:r>
              <a:rPr lang="en-US" altLang="zh-CN" sz="2400" dirty="0" smtClean="0"/>
              <a:t>run()</a:t>
            </a:r>
            <a:r>
              <a:rPr lang="zh-CN" altLang="en-US" sz="2400" dirty="0" smtClean="0"/>
              <a:t>方法可能还在运行，这样，就实现了多任务操作。</a:t>
            </a:r>
            <a:endParaRPr lang="en-US" altLang="en-US" sz="2400" dirty="0" smtClean="0">
              <a:ea typeface="黑体" panose="02010609060101010101" pitchFamily="49" charset="-122"/>
            </a:endParaRP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/>
              <a:t>A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process</a:t>
            </a:r>
            <a:r>
              <a:rPr lang="zh-CN" altLang="en-US" sz="2800" dirty="0">
                <a:solidFill>
                  <a:srgbClr val="FF0000"/>
                </a:solidFill>
              </a:rPr>
              <a:t>进程</a:t>
            </a:r>
            <a:r>
              <a:rPr lang="en-US" altLang="zh-CN" sz="2800" dirty="0" smtClean="0"/>
              <a:t>is </a:t>
            </a:r>
            <a:r>
              <a:rPr lang="en-US" altLang="zh-CN" sz="2800" dirty="0" smtClean="0"/>
              <a:t>an instance of a </a:t>
            </a:r>
            <a:r>
              <a:rPr lang="en-US" altLang="zh-CN" sz="2800" dirty="0" smtClean="0">
                <a:solidFill>
                  <a:srgbClr val="FF0000"/>
                </a:solidFill>
              </a:rPr>
              <a:t>program</a:t>
            </a:r>
            <a:r>
              <a:rPr lang="zh-CN" altLang="en-US" sz="2800" dirty="0" smtClean="0">
                <a:solidFill>
                  <a:srgbClr val="FF0000"/>
                </a:solidFill>
              </a:rPr>
              <a:t>程序</a:t>
            </a:r>
            <a:r>
              <a:rPr lang="en-US" altLang="zh-CN" sz="2800" dirty="0" smtClean="0"/>
              <a:t> </a:t>
            </a:r>
            <a:r>
              <a:rPr lang="en-US" altLang="zh-CN" sz="2800" dirty="0" smtClean="0"/>
              <a:t>running in a </a:t>
            </a:r>
            <a:r>
              <a:rPr lang="en-US" altLang="zh-CN" sz="2800" dirty="0" smtClean="0"/>
              <a:t>computer</a:t>
            </a:r>
            <a:endParaRPr lang="en-US" altLang="zh-CN" sz="2800" dirty="0" smtClean="0"/>
          </a:p>
          <a:p>
            <a:pPr eaLnBrk="1" hangingPunct="1"/>
            <a:r>
              <a:rPr lang="en-US" altLang="zh-CN" sz="2800" dirty="0" smtClean="0"/>
              <a:t>When you start your web browser, the operating system creates a browser process for you. </a:t>
            </a:r>
          </a:p>
          <a:p>
            <a:pPr eaLnBrk="1" hangingPunct="1"/>
            <a:r>
              <a:rPr lang="en-US" altLang="zh-CN" sz="2800" dirty="0" smtClean="0"/>
              <a:t>You can start more than one web browser to run simultaneously. </a:t>
            </a:r>
          </a:p>
          <a:p>
            <a:pPr eaLnBrk="1" hangingPunct="1"/>
            <a:r>
              <a:rPr lang="en-US" altLang="zh-CN" sz="2800" dirty="0" smtClean="0"/>
              <a:t>Your operation system identifies each of them by process ID. </a:t>
            </a:r>
            <a:endParaRPr lang="zh-CN" altLang="en-US" sz="28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3600" dirty="0" smtClean="0"/>
              <a:t>9.1 Processes and Threads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"/>
          <p:cNvSpPr>
            <a:spLocks noGrp="1" noChangeArrowheads="1"/>
          </p:cNvSpPr>
          <p:nvPr>
            <p:ph idx="1"/>
          </p:nvPr>
        </p:nvSpPr>
        <p:spPr>
          <a:xfrm>
            <a:off x="1042988" y="1773238"/>
            <a:ext cx="7632700" cy="4464050"/>
          </a:xfrm>
        </p:spPr>
        <p:txBody>
          <a:bodyPr/>
          <a:lstStyle/>
          <a:p>
            <a:pPr marL="0" indent="762000" eaLnBrk="1" hangingPunct="1"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zh-CN" altLang="en-US" sz="2800" smtClean="0"/>
              <a:t>线程的挂起操作实质上就是使线程进入“非可执行”状态下，在这个状态下，</a:t>
            </a:r>
            <a:r>
              <a:rPr lang="en-US" altLang="zh-CN" sz="2800" smtClean="0"/>
              <a:t>CPU</a:t>
            </a:r>
            <a:r>
              <a:rPr lang="zh-CN" altLang="en-US" sz="2800" smtClean="0"/>
              <a:t>不会分给线程时间段，进入这个状态可以用来暂停一个线程的运行，在线程挂起后，可以通过重新唤醒线程来使之恢复运行。这个过程在外表看来好像什么也没有发生过，只是线程很慢地执行一条指令。</a:t>
            </a:r>
            <a:endParaRPr lang="en-US" altLang="en-US" sz="2800" smtClean="0">
              <a:ea typeface="黑体" panose="02010609060101010101" pitchFamily="49" charset="-122"/>
            </a:endParaRPr>
          </a:p>
        </p:txBody>
      </p:sp>
      <p:sp>
        <p:nvSpPr>
          <p:cNvPr id="829449" name="Rectangle 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3200" dirty="0" smtClean="0"/>
              <a:t>线程</a:t>
            </a:r>
            <a:r>
              <a:rPr lang="zh-CN" altLang="en-US" sz="3200" dirty="0"/>
              <a:t>的挂起</a:t>
            </a:r>
          </a:p>
        </p:txBody>
      </p:sp>
      <p:sp>
        <p:nvSpPr>
          <p:cNvPr id="4096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1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844675"/>
            <a:ext cx="7632700" cy="4392613"/>
          </a:xfrm>
        </p:spPr>
        <p:txBody>
          <a:bodyPr/>
          <a:lstStyle/>
          <a:p>
            <a:pPr marL="0" indent="76200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zh-CN" altLang="en-US" sz="2400" smtClean="0"/>
              <a:t>当一个线程进入“非可执行”状态，也就是挂起状态时，必然存在某种原因使其不能继续运行，这些原因可能是如下几种情况。</a:t>
            </a:r>
          </a:p>
          <a:p>
            <a:pPr marL="0" indent="76200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zh-CN" altLang="en-US" sz="2400" smtClean="0"/>
              <a:t>（</a:t>
            </a:r>
            <a:r>
              <a:rPr lang="en-US" altLang="zh-CN" sz="2400" smtClean="0"/>
              <a:t>1</a:t>
            </a:r>
            <a:r>
              <a:rPr lang="zh-CN" altLang="en-US" sz="2400" smtClean="0"/>
              <a:t>）通过调用</a:t>
            </a:r>
            <a:r>
              <a:rPr lang="en-US" altLang="zh-CN" sz="2400" smtClean="0"/>
              <a:t>sleep()</a:t>
            </a:r>
            <a:r>
              <a:rPr lang="zh-CN" altLang="en-US" sz="2400" smtClean="0"/>
              <a:t>方法使线程进入休眠状态，线程在指定时间内不会运行。</a:t>
            </a:r>
          </a:p>
          <a:p>
            <a:pPr marL="0" indent="76200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zh-CN" altLang="en-US" sz="2400" smtClean="0"/>
              <a:t>（</a:t>
            </a:r>
            <a:r>
              <a:rPr lang="en-US" altLang="zh-CN" sz="2400" smtClean="0"/>
              <a:t>2</a:t>
            </a:r>
            <a:r>
              <a:rPr lang="zh-CN" altLang="en-US" sz="2400" smtClean="0"/>
              <a:t>）通过调用</a:t>
            </a:r>
            <a:r>
              <a:rPr lang="en-US" altLang="zh-CN" sz="2400" smtClean="0"/>
              <a:t>join()</a:t>
            </a:r>
            <a:r>
              <a:rPr lang="zh-CN" altLang="en-US" sz="2400" smtClean="0"/>
              <a:t>方法使线程挂起，如果线程</a:t>
            </a:r>
            <a:r>
              <a:rPr lang="en-US" altLang="zh-CN" sz="2400" smtClean="0"/>
              <a:t>A</a:t>
            </a:r>
            <a:r>
              <a:rPr lang="zh-CN" altLang="en-US" sz="2400" smtClean="0"/>
              <a:t>调用线程</a:t>
            </a:r>
            <a:r>
              <a:rPr lang="en-US" altLang="zh-CN" sz="2400" smtClean="0"/>
              <a:t>B</a:t>
            </a:r>
            <a:r>
              <a:rPr lang="zh-CN" altLang="en-US" sz="2400" smtClean="0"/>
              <a:t>的</a:t>
            </a:r>
            <a:r>
              <a:rPr lang="en-US" altLang="zh-CN" sz="2400" smtClean="0"/>
              <a:t>join()</a:t>
            </a:r>
            <a:r>
              <a:rPr lang="zh-CN" altLang="en-US" sz="2400" smtClean="0"/>
              <a:t>方法，那么线程</a:t>
            </a:r>
            <a:r>
              <a:rPr lang="en-US" altLang="zh-CN" sz="2400" smtClean="0"/>
              <a:t>A</a:t>
            </a:r>
            <a:r>
              <a:rPr lang="zh-CN" altLang="en-US" sz="2400" smtClean="0"/>
              <a:t>将被挂起，直到线程</a:t>
            </a:r>
            <a:r>
              <a:rPr lang="en-US" altLang="zh-CN" sz="2400" smtClean="0"/>
              <a:t>B</a:t>
            </a:r>
            <a:r>
              <a:rPr lang="zh-CN" altLang="en-US" sz="2400" smtClean="0"/>
              <a:t>执行完毕为止。</a:t>
            </a:r>
          </a:p>
          <a:p>
            <a:pPr marL="0" indent="76200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zh-CN" altLang="en-US" sz="2400" smtClean="0"/>
              <a:t>（</a:t>
            </a:r>
            <a:r>
              <a:rPr lang="en-US" altLang="zh-CN" sz="2400" smtClean="0"/>
              <a:t>3</a:t>
            </a:r>
            <a:r>
              <a:rPr lang="zh-CN" altLang="en-US" sz="2400" smtClean="0"/>
              <a:t>）通过调用</a:t>
            </a:r>
            <a:r>
              <a:rPr lang="en-US" altLang="zh-CN" sz="2400" smtClean="0"/>
              <a:t>wait()</a:t>
            </a:r>
            <a:r>
              <a:rPr lang="zh-CN" altLang="en-US" sz="2400" smtClean="0"/>
              <a:t>方法使线程挂起，直到线程得到了</a:t>
            </a:r>
            <a:r>
              <a:rPr lang="en-US" altLang="zh-CN" sz="2400" smtClean="0"/>
              <a:t>notify()</a:t>
            </a:r>
            <a:r>
              <a:rPr lang="zh-CN" altLang="en-US" sz="2400" smtClean="0"/>
              <a:t>和</a:t>
            </a:r>
            <a:r>
              <a:rPr lang="en-US" altLang="zh-CN" sz="2400" smtClean="0"/>
              <a:t>notifyAll()</a:t>
            </a:r>
            <a:r>
              <a:rPr lang="zh-CN" altLang="en-US" sz="2400" smtClean="0"/>
              <a:t>消息，线程才会进入“可执行”状态。</a:t>
            </a:r>
          </a:p>
          <a:p>
            <a:pPr marL="0" indent="76200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zh-CN" altLang="en-US" sz="2400" smtClean="0"/>
              <a:t>（</a:t>
            </a:r>
            <a:r>
              <a:rPr lang="en-US" altLang="zh-CN" sz="2400" smtClean="0"/>
              <a:t>4</a:t>
            </a:r>
            <a:r>
              <a:rPr lang="zh-CN" altLang="en-US" sz="2400" smtClean="0"/>
              <a:t>）线程在等待某个输入</a:t>
            </a:r>
            <a:r>
              <a:rPr lang="en-US" altLang="zh-CN" sz="2400" smtClean="0"/>
              <a:t>/</a:t>
            </a:r>
            <a:r>
              <a:rPr lang="zh-CN" altLang="en-US" sz="2400" smtClean="0"/>
              <a:t>输出完成。</a:t>
            </a:r>
            <a:endParaRPr lang="en-US" altLang="en-US" sz="2400" smtClean="0">
              <a:ea typeface="黑体" panose="02010609060101010101" pitchFamily="49" charset="-122"/>
            </a:endParaRPr>
          </a:p>
        </p:txBody>
      </p:sp>
      <p:sp>
        <p:nvSpPr>
          <p:cNvPr id="831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3200" dirty="0"/>
              <a:t>线程的挂起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3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3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3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3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3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3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3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3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3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3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3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9" name="Rectangle 3"/>
          <p:cNvSpPr>
            <a:spLocks noGrp="1" noChangeArrowheads="1"/>
          </p:cNvSpPr>
          <p:nvPr>
            <p:ph idx="1"/>
          </p:nvPr>
        </p:nvSpPr>
        <p:spPr>
          <a:xfrm>
            <a:off x="1042988" y="1773238"/>
            <a:ext cx="7632700" cy="4464050"/>
          </a:xfrm>
        </p:spPr>
        <p:txBody>
          <a:bodyPr/>
          <a:lstStyle/>
          <a:p>
            <a:pPr marL="0" indent="762000" eaLnBrk="1" hangingPunct="1"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en-US" altLang="zh-CN" sz="2400" smtClean="0"/>
              <a:t>sleep()</a:t>
            </a:r>
            <a:r>
              <a:rPr lang="zh-CN" altLang="en-US" sz="2400" smtClean="0"/>
              <a:t>方法是使一个线程的执行暂时停止的方法，暂停的时间由给定的毫秒数决定。</a:t>
            </a:r>
          </a:p>
          <a:p>
            <a:pPr marL="0" indent="762000" eaLnBrk="1" hangingPunct="1"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zh-CN" altLang="en-US" sz="2400" smtClean="0"/>
              <a:t>语法格式为：</a:t>
            </a:r>
          </a:p>
          <a:p>
            <a:pPr marL="0" indent="762000" eaLnBrk="1" hangingPunct="1">
              <a:buFont typeface="Wingdings" panose="05000000000000000000" pitchFamily="2" charset="2"/>
              <a:buNone/>
              <a:tabLst>
                <a:tab pos="952500" algn="l"/>
              </a:tabLst>
            </a:pPr>
            <a:endParaRPr lang="zh-CN" altLang="en-US" sz="2400" smtClean="0"/>
          </a:p>
          <a:p>
            <a:pPr marL="0" indent="762000" eaLnBrk="1" hangingPunct="1"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en-US" altLang="zh-CN" sz="2400" smtClean="0"/>
              <a:t>millis</a:t>
            </a:r>
            <a:r>
              <a:rPr lang="zh-CN" altLang="en-US" sz="2400" smtClean="0"/>
              <a:t>：必选参数，该参数以毫秒为单位设置线程的休眠时间。</a:t>
            </a:r>
          </a:p>
          <a:p>
            <a:pPr marL="0" indent="762000" eaLnBrk="1" hangingPunct="1"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zh-CN" altLang="en-US" sz="2400" smtClean="0"/>
              <a:t>执行该方法后，当前线程将休眠指定的时间段，如果任何一个线程中断了当前线程的休眠，该方法将抛出</a:t>
            </a:r>
            <a:r>
              <a:rPr lang="en-US" altLang="zh-CN" sz="2400" smtClean="0"/>
              <a:t>InterruptedException</a:t>
            </a:r>
            <a:r>
              <a:rPr lang="zh-CN" altLang="en-US" sz="2400" smtClean="0"/>
              <a:t>异常对象，所以在使用</a:t>
            </a:r>
            <a:r>
              <a:rPr lang="en-US" altLang="zh-CN" sz="2400" smtClean="0"/>
              <a:t>sleep()</a:t>
            </a:r>
            <a:r>
              <a:rPr lang="zh-CN" altLang="en-US" sz="2400" smtClean="0"/>
              <a:t>方法时，必须捕获该异常。</a:t>
            </a:r>
          </a:p>
          <a:p>
            <a:pPr marL="0" indent="762000" eaLnBrk="1" hangingPunct="1">
              <a:buFont typeface="Wingdings" panose="05000000000000000000" pitchFamily="2" charset="2"/>
              <a:buNone/>
              <a:tabLst>
                <a:tab pos="952500" algn="l"/>
              </a:tabLst>
            </a:pPr>
            <a:endParaRPr lang="en-US" altLang="en-US" sz="2400" smtClean="0">
              <a:ea typeface="黑体" panose="02010609060101010101" pitchFamily="49" charset="-122"/>
            </a:endParaRPr>
          </a:p>
        </p:txBody>
      </p:sp>
      <p:sp>
        <p:nvSpPr>
          <p:cNvPr id="833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3200" dirty="0"/>
              <a:t>线程的</a:t>
            </a:r>
            <a:r>
              <a:rPr lang="zh-CN" altLang="en-US" sz="3200" dirty="0" smtClean="0"/>
              <a:t>挂起 </a:t>
            </a:r>
            <a:r>
              <a:rPr lang="en-US" altLang="zh-CN" sz="3200" dirty="0" smtClean="0"/>
              <a:t>sleep</a:t>
            </a:r>
            <a:r>
              <a:rPr lang="en-US" altLang="zh-CN" sz="3200" dirty="0"/>
              <a:t>()</a:t>
            </a:r>
            <a:r>
              <a:rPr lang="zh-CN" altLang="en-US" sz="3200" dirty="0"/>
              <a:t>方法 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3542" name="Rectangle 6"/>
          <p:cNvSpPr>
            <a:spLocks noChangeArrowheads="1"/>
          </p:cNvSpPr>
          <p:nvPr/>
        </p:nvSpPr>
        <p:spPr bwMode="auto">
          <a:xfrm>
            <a:off x="971550" y="3022600"/>
            <a:ext cx="7561263" cy="406400"/>
          </a:xfrm>
          <a:prstGeom prst="rect">
            <a:avLst/>
          </a:prstGeom>
          <a:solidFill>
            <a:srgbClr val="C0C0C0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indent="7239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/>
              <a:t>Thread.sleep(long millis)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3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3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3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3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3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3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3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354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3200" dirty="0" smtClean="0"/>
              <a:t>示例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2060575"/>
            <a:ext cx="7772400" cy="4114800"/>
          </a:xfrm>
        </p:spPr>
        <p:txBody>
          <a:bodyPr/>
          <a:lstStyle/>
          <a:p>
            <a:pPr marL="273844" indent="-191691" eaLnBrk="1" hangingPunct="1">
              <a:defRPr/>
            </a:pPr>
            <a:r>
              <a:rPr lang="en-US" altLang="zh-CN" sz="2025" smtClean="0"/>
              <a:t>Thread</a:t>
            </a:r>
            <a:r>
              <a:rPr lang="zh-CN" altLang="en-US" sz="2025" smtClean="0"/>
              <a:t>类定义了许多控制线程的方法，无论是通过继承</a:t>
            </a:r>
            <a:r>
              <a:rPr lang="en-US" altLang="zh-CN" sz="2025" smtClean="0"/>
              <a:t>Thread</a:t>
            </a:r>
            <a:r>
              <a:rPr lang="zh-CN" altLang="en-US" sz="2025" smtClean="0"/>
              <a:t>类创建的线程，还是通过实现</a:t>
            </a:r>
            <a:r>
              <a:rPr lang="en-US" altLang="zh-CN" sz="2025" smtClean="0"/>
              <a:t>Runnable</a:t>
            </a:r>
            <a:r>
              <a:rPr lang="zh-CN" altLang="en-US" sz="2025" smtClean="0"/>
              <a:t>接口创建的线程，都可以调用这些方法控制线程的行为</a:t>
            </a:r>
          </a:p>
          <a:p>
            <a:pPr marL="273844" indent="-191691" eaLnBrk="1" hangingPunct="1">
              <a:defRPr/>
            </a:pPr>
            <a:r>
              <a:rPr lang="zh-CN" altLang="en-US" sz="2025" smtClean="0"/>
              <a:t> </a:t>
            </a:r>
            <a:r>
              <a:rPr lang="en-US" altLang="zh-CN" sz="2025" smtClean="0"/>
              <a:t>sleep( )</a:t>
            </a:r>
            <a:r>
              <a:rPr lang="zh-CN" altLang="en-US" sz="2025" smtClean="0"/>
              <a:t>方法的定义如下：</a:t>
            </a:r>
          </a:p>
          <a:p>
            <a:pPr marL="273844" indent="-191691" eaLnBrk="1" hangingPunct="1">
              <a:buFont typeface="Wingdings" pitchFamily="2" charset="2"/>
              <a:buNone/>
              <a:defRPr/>
            </a:pPr>
            <a:r>
              <a:rPr lang="en-US" altLang="zh-CN" sz="1600" smtClean="0"/>
              <a:t>static void sleep(long milliseconds)  throws InterruptedException </a:t>
            </a:r>
          </a:p>
          <a:p>
            <a:pPr marL="273844" indent="-191691" eaLnBrk="1" hangingPunct="1">
              <a:buFont typeface="Wingdings" pitchFamily="2" charset="2"/>
              <a:buNone/>
              <a:defRPr/>
            </a:pPr>
            <a:endParaRPr lang="en-US" altLang="zh-CN" sz="1600" smtClean="0"/>
          </a:p>
          <a:p>
            <a:pPr marL="273844" indent="-191691" eaLnBrk="1" hangingPunct="1">
              <a:buFont typeface="Wingdings" pitchFamily="2" charset="2"/>
              <a:buNone/>
              <a:defRPr/>
            </a:pPr>
            <a:r>
              <a:rPr lang="zh-CN" altLang="en-US" sz="2025" smtClean="0"/>
              <a:t>例</a:t>
            </a:r>
            <a:r>
              <a:rPr lang="en-US" altLang="zh-CN" sz="2025" smtClean="0"/>
              <a:t> </a:t>
            </a:r>
            <a:r>
              <a:rPr lang="zh-CN" altLang="en-US" sz="2025" smtClean="0"/>
              <a:t>调用</a:t>
            </a:r>
            <a:r>
              <a:rPr lang="en-US" altLang="zh-CN" sz="2025" smtClean="0"/>
              <a:t>sleep()</a:t>
            </a:r>
            <a:r>
              <a:rPr lang="zh-CN" altLang="en-US" sz="2025" smtClean="0"/>
              <a:t>方法控制线程交替运行</a:t>
            </a:r>
          </a:p>
        </p:txBody>
      </p:sp>
      <p:sp>
        <p:nvSpPr>
          <p:cNvPr id="1229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CE2D4F73-31F8-42AA-8A9B-FA1C9F4F7CC5}" type="slidenum">
              <a:rPr lang="en-US" altLang="zh-CN"/>
              <a:pPr eaLnBrk="1" hangingPunct="1">
                <a:defRPr/>
              </a:pPr>
              <a:t>23</a:t>
            </a:fld>
            <a:endParaRPr lang="en-US" altLang="zh-CN"/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989138"/>
            <a:ext cx="51054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3132138"/>
            <a:ext cx="363855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87" name="Rectangle 3"/>
          <p:cNvSpPr>
            <a:spLocks noGrp="1" noChangeArrowheads="1"/>
          </p:cNvSpPr>
          <p:nvPr>
            <p:ph idx="1"/>
          </p:nvPr>
        </p:nvSpPr>
        <p:spPr>
          <a:xfrm>
            <a:off x="1042988" y="1844675"/>
            <a:ext cx="7632700" cy="4679950"/>
          </a:xfrm>
        </p:spPr>
        <p:txBody>
          <a:bodyPr/>
          <a:lstStyle/>
          <a:p>
            <a:pPr marL="0" indent="762000" eaLnBrk="1" hangingPunct="1"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en-US" altLang="zh-CN" sz="2400" smtClean="0"/>
              <a:t>join()</a:t>
            </a:r>
            <a:r>
              <a:rPr lang="zh-CN" altLang="en-US" sz="2400" smtClean="0"/>
              <a:t>方法能够使当前执行的线程停下来等待，直至</a:t>
            </a:r>
            <a:r>
              <a:rPr lang="en-US" altLang="zh-CN" sz="2400" smtClean="0"/>
              <a:t>join()</a:t>
            </a:r>
            <a:r>
              <a:rPr lang="zh-CN" altLang="en-US" sz="2400" smtClean="0"/>
              <a:t>方法所调用的那个线程结束，再恢复执行。</a:t>
            </a:r>
          </a:p>
          <a:p>
            <a:pPr marL="0" indent="762000" eaLnBrk="1" hangingPunct="1"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zh-CN" altLang="en-US" sz="2400" smtClean="0"/>
              <a:t>语法格式为：</a:t>
            </a:r>
          </a:p>
          <a:p>
            <a:pPr marL="0" indent="762000" eaLnBrk="1" hangingPunct="1">
              <a:buFont typeface="Wingdings" panose="05000000000000000000" pitchFamily="2" charset="2"/>
              <a:buNone/>
              <a:tabLst>
                <a:tab pos="952500" algn="l"/>
              </a:tabLst>
            </a:pPr>
            <a:endParaRPr lang="zh-CN" altLang="en-US" sz="1400" smtClean="0"/>
          </a:p>
          <a:p>
            <a:pPr marL="0" indent="762000" eaLnBrk="1" hangingPunct="1"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en-US" altLang="zh-CN" sz="2400" smtClean="0"/>
              <a:t>thread</a:t>
            </a:r>
            <a:r>
              <a:rPr lang="zh-CN" altLang="en-US" sz="2400" smtClean="0"/>
              <a:t>：一个线程的对象。</a:t>
            </a:r>
          </a:p>
          <a:p>
            <a:pPr marL="0" indent="762000" eaLnBrk="1" hangingPunct="1"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zh-CN" altLang="en-US" sz="2400" smtClean="0"/>
              <a:t>例如有一个线程</a:t>
            </a:r>
            <a:r>
              <a:rPr lang="en-US" altLang="zh-CN" sz="2400" smtClean="0"/>
              <a:t>A</a:t>
            </a:r>
            <a:r>
              <a:rPr lang="zh-CN" altLang="en-US" sz="2400" smtClean="0"/>
              <a:t>正在运行，用户希望插入一个线程</a:t>
            </a:r>
            <a:r>
              <a:rPr lang="en-US" altLang="zh-CN" sz="2400" smtClean="0"/>
              <a:t>B</a:t>
            </a:r>
            <a:r>
              <a:rPr lang="zh-CN" altLang="en-US" sz="2400" smtClean="0"/>
              <a:t>，并且要求线程</a:t>
            </a:r>
            <a:r>
              <a:rPr lang="en-US" altLang="zh-CN" sz="2400" smtClean="0"/>
              <a:t>B</a:t>
            </a:r>
            <a:r>
              <a:rPr lang="zh-CN" altLang="en-US" sz="2400" smtClean="0"/>
              <a:t>执行完毕，然后再继续线程</a:t>
            </a:r>
            <a:r>
              <a:rPr lang="en-US" altLang="zh-CN" sz="2400" smtClean="0"/>
              <a:t>A</a:t>
            </a:r>
            <a:r>
              <a:rPr lang="zh-CN" altLang="en-US" sz="2400" smtClean="0"/>
              <a:t>，</a:t>
            </a:r>
          </a:p>
        </p:txBody>
      </p:sp>
      <p:sp>
        <p:nvSpPr>
          <p:cNvPr id="83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308850" cy="146208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3200" dirty="0">
                <a:effectLst/>
              </a:rPr>
              <a:t>线程的</a:t>
            </a:r>
            <a:r>
              <a:rPr lang="zh-CN" altLang="en-US" sz="3200" dirty="0" smtClean="0">
                <a:effectLst/>
              </a:rPr>
              <a:t>挂起 </a:t>
            </a:r>
            <a:r>
              <a:rPr lang="en-US" altLang="en-US" sz="3200" dirty="0" smtClean="0">
                <a:effectLst/>
              </a:rPr>
              <a:t>join()</a:t>
            </a:r>
            <a:r>
              <a:rPr lang="en-US" altLang="en-US" sz="3200" dirty="0" err="1" smtClean="0">
                <a:effectLst/>
                <a:latin typeface="+mj-ea"/>
              </a:rPr>
              <a:t>方法</a:t>
            </a:r>
            <a:endParaRPr lang="zh-CN" altLang="en-US" sz="3200" dirty="0">
              <a:effectLst/>
              <a:latin typeface="+mj-ea"/>
            </a:endParaRP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5590" name="Rectangle 6"/>
          <p:cNvSpPr>
            <a:spLocks noChangeArrowheads="1"/>
          </p:cNvSpPr>
          <p:nvPr/>
        </p:nvSpPr>
        <p:spPr bwMode="auto">
          <a:xfrm>
            <a:off x="971550" y="4581525"/>
            <a:ext cx="7777163" cy="1943100"/>
          </a:xfrm>
          <a:prstGeom prst="rect">
            <a:avLst/>
          </a:prstGeom>
          <a:solidFill>
            <a:srgbClr val="C0C0C0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indent="7239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1600"/>
              <a:t>public class A extends Thread{</a:t>
            </a:r>
          </a:p>
          <a:p>
            <a:pPr eaLnBrk="1" hangingPunct="1"/>
            <a:r>
              <a:rPr lang="en-US" altLang="zh-CN" sz="1600"/>
              <a:t>     Thread B;</a:t>
            </a:r>
          </a:p>
          <a:p>
            <a:pPr eaLnBrk="1" hangingPunct="1"/>
            <a:r>
              <a:rPr lang="en-US" altLang="zh-CN" sz="1600"/>
              <a:t>     run(){</a:t>
            </a:r>
          </a:p>
          <a:p>
            <a:pPr eaLnBrk="1" hangingPunct="1"/>
            <a:r>
              <a:rPr lang="en-US" altLang="zh-CN" sz="1600"/>
              <a:t>          B.join();			// </a:t>
            </a:r>
            <a:r>
              <a:rPr lang="zh-CN" altLang="en-US" sz="1600"/>
              <a:t>在线程</a:t>
            </a:r>
            <a:r>
              <a:rPr lang="en-US" altLang="zh-CN" sz="1600"/>
              <a:t>A</a:t>
            </a:r>
            <a:r>
              <a:rPr lang="zh-CN" altLang="en-US" sz="1600"/>
              <a:t>中执行线程</a:t>
            </a:r>
            <a:r>
              <a:rPr lang="en-US" altLang="zh-CN" sz="1600"/>
              <a:t>B</a:t>
            </a:r>
          </a:p>
          <a:p>
            <a:pPr eaLnBrk="1" hangingPunct="1"/>
            <a:r>
              <a:rPr lang="en-US" altLang="zh-CN" sz="1600"/>
              <a:t>          ……</a:t>
            </a:r>
          </a:p>
          <a:p>
            <a:pPr eaLnBrk="1" hangingPunct="1"/>
            <a:r>
              <a:rPr lang="en-US" altLang="zh-CN" sz="1600"/>
              <a:t>     }</a:t>
            </a:r>
          </a:p>
          <a:p>
            <a:pPr eaLnBrk="1" hangingPunct="1"/>
            <a:r>
              <a:rPr lang="en-US" altLang="zh-CN" sz="1600"/>
              <a:t>}</a:t>
            </a:r>
          </a:p>
        </p:txBody>
      </p:sp>
      <p:sp>
        <p:nvSpPr>
          <p:cNvPr id="835591" name="Rectangle 7"/>
          <p:cNvSpPr>
            <a:spLocks noChangeArrowheads="1"/>
          </p:cNvSpPr>
          <p:nvPr/>
        </p:nvSpPr>
        <p:spPr bwMode="auto">
          <a:xfrm>
            <a:off x="1116013" y="3068638"/>
            <a:ext cx="7704137" cy="288925"/>
          </a:xfrm>
          <a:prstGeom prst="rect">
            <a:avLst/>
          </a:prstGeom>
          <a:solidFill>
            <a:srgbClr val="C0C0C0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indent="7239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/>
              <a:t>thread.join()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1" name="Rectangle 3"/>
          <p:cNvSpPr>
            <a:spLocks noGrp="1" noChangeArrowheads="1"/>
          </p:cNvSpPr>
          <p:nvPr>
            <p:ph idx="1"/>
          </p:nvPr>
        </p:nvSpPr>
        <p:spPr>
          <a:xfrm>
            <a:off x="1042988" y="1844675"/>
            <a:ext cx="7632700" cy="4679950"/>
          </a:xfrm>
        </p:spPr>
        <p:txBody>
          <a:bodyPr/>
          <a:lstStyle/>
          <a:p>
            <a:pPr marL="0" indent="762000" eaLnBrk="1" hangingPunct="1"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en-US" altLang="zh-CN" sz="2400" smtClean="0"/>
              <a:t>wait()</a:t>
            </a:r>
            <a:r>
              <a:rPr lang="zh-CN" altLang="en-US" sz="2400" smtClean="0"/>
              <a:t>方法同样可以对线程进行挂起操作，调用</a:t>
            </a:r>
            <a:r>
              <a:rPr lang="en-US" altLang="zh-CN" sz="2400" smtClean="0"/>
              <a:t>wait()</a:t>
            </a:r>
            <a:r>
              <a:rPr lang="zh-CN" altLang="en-US" sz="2400" smtClean="0"/>
              <a:t>方法的线程将进入“非可执行”状态，使用</a:t>
            </a:r>
            <a:r>
              <a:rPr lang="en-US" altLang="zh-CN" sz="2400" smtClean="0"/>
              <a:t>wait()</a:t>
            </a:r>
            <a:r>
              <a:rPr lang="zh-CN" altLang="en-US" sz="2400" smtClean="0"/>
              <a:t>方法有两种方式。</a:t>
            </a:r>
          </a:p>
          <a:p>
            <a:pPr marL="0" indent="762000" eaLnBrk="1" hangingPunct="1"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zh-CN" altLang="en-US" sz="2400" smtClean="0"/>
              <a:t>语法格式为：</a:t>
            </a:r>
          </a:p>
          <a:p>
            <a:pPr marL="0" indent="762000" eaLnBrk="1" hangingPunct="1">
              <a:buFont typeface="Wingdings" panose="05000000000000000000" pitchFamily="2" charset="2"/>
              <a:buNone/>
              <a:tabLst>
                <a:tab pos="952500" algn="l"/>
              </a:tabLst>
            </a:pPr>
            <a:endParaRPr lang="zh-CN" altLang="en-US" sz="2400" smtClean="0"/>
          </a:p>
          <a:p>
            <a:pPr marL="0" indent="762000" eaLnBrk="1" hangingPunct="1"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zh-CN" altLang="en-US" sz="2400" smtClean="0"/>
              <a:t>或者：</a:t>
            </a:r>
          </a:p>
          <a:p>
            <a:pPr marL="0" indent="762000" eaLnBrk="1" hangingPunct="1">
              <a:buFont typeface="Wingdings" panose="05000000000000000000" pitchFamily="2" charset="2"/>
              <a:buNone/>
              <a:tabLst>
                <a:tab pos="952500" algn="l"/>
              </a:tabLst>
            </a:pPr>
            <a:endParaRPr lang="zh-CN" altLang="en-US" sz="2400" smtClean="0"/>
          </a:p>
          <a:p>
            <a:pPr marL="0" indent="762000" eaLnBrk="1" hangingPunct="1">
              <a:buFont typeface="Wingdings" panose="05000000000000000000" pitchFamily="2" charset="2"/>
              <a:buNone/>
              <a:tabLst>
                <a:tab pos="952500" algn="l"/>
              </a:tabLst>
            </a:pPr>
            <a:endParaRPr lang="zh-CN" altLang="en-US" smtClean="0"/>
          </a:p>
          <a:p>
            <a:pPr marL="0" indent="762000" eaLnBrk="1" hangingPunct="1"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en-US" altLang="zh-CN" sz="2400" smtClean="0"/>
              <a:t>thread</a:t>
            </a:r>
            <a:r>
              <a:rPr lang="zh-CN" altLang="en-US" sz="2400" smtClean="0"/>
              <a:t>：线程对象。</a:t>
            </a:r>
          </a:p>
          <a:p>
            <a:pPr marL="0" indent="762000" eaLnBrk="1" hangingPunct="1"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zh-CN" altLang="en-US" sz="2400" smtClean="0"/>
              <a:t>第一种方式给定线程挂起时间</a:t>
            </a:r>
          </a:p>
        </p:txBody>
      </p:sp>
      <p:sp>
        <p:nvSpPr>
          <p:cNvPr id="95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308850" cy="146208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3200" dirty="0"/>
              <a:t>线程的</a:t>
            </a:r>
            <a:r>
              <a:rPr lang="zh-CN" altLang="en-US" sz="3200" dirty="0" smtClean="0"/>
              <a:t>挂起 </a:t>
            </a:r>
            <a:r>
              <a:rPr lang="en-US" altLang="zh-CN" sz="3200" dirty="0" smtClean="0"/>
              <a:t>wait</a:t>
            </a:r>
            <a:r>
              <a:rPr lang="en-US" altLang="zh-CN" sz="3200" dirty="0"/>
              <a:t>()</a:t>
            </a:r>
            <a:r>
              <a:rPr lang="zh-CN" altLang="en-US" sz="3200" dirty="0"/>
              <a:t>与</a:t>
            </a:r>
            <a:r>
              <a:rPr lang="en-US" altLang="zh-CN" sz="3200" dirty="0"/>
              <a:t>notify()</a:t>
            </a:r>
            <a:r>
              <a:rPr lang="zh-CN" altLang="en-US" sz="3200" dirty="0"/>
              <a:t>方法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4374" name="Rectangle 6"/>
          <p:cNvSpPr>
            <a:spLocks noChangeArrowheads="1"/>
          </p:cNvSpPr>
          <p:nvPr/>
        </p:nvSpPr>
        <p:spPr bwMode="auto">
          <a:xfrm>
            <a:off x="1116013" y="3500438"/>
            <a:ext cx="7704137" cy="288925"/>
          </a:xfrm>
          <a:prstGeom prst="rect">
            <a:avLst/>
          </a:prstGeom>
          <a:solidFill>
            <a:srgbClr val="C0C0C0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indent="7239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en-US"/>
              <a:t>thread.wait(1000);</a:t>
            </a:r>
            <a:endParaRPr lang="en-US" altLang="zh-CN"/>
          </a:p>
        </p:txBody>
      </p:sp>
      <p:sp>
        <p:nvSpPr>
          <p:cNvPr id="954375" name="Rectangle 7"/>
          <p:cNvSpPr>
            <a:spLocks noChangeArrowheads="1"/>
          </p:cNvSpPr>
          <p:nvPr/>
        </p:nvSpPr>
        <p:spPr bwMode="auto">
          <a:xfrm>
            <a:off x="1116013" y="4252913"/>
            <a:ext cx="7632700" cy="720725"/>
          </a:xfrm>
          <a:prstGeom prst="rect">
            <a:avLst/>
          </a:prstGeom>
          <a:solidFill>
            <a:srgbClr val="C0C0C0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indent="7239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en-US"/>
              <a:t>thread.wait();</a:t>
            </a:r>
          </a:p>
          <a:p>
            <a:pPr eaLnBrk="1" hangingPunct="1"/>
            <a:r>
              <a:rPr lang="en-US" altLang="en-US"/>
              <a:t>thread.notify();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83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447417"/>
            <a:ext cx="7632700" cy="4319587"/>
          </a:xfrm>
        </p:spPr>
        <p:txBody>
          <a:bodyPr/>
          <a:lstStyle/>
          <a:p>
            <a:pPr marL="0" indent="762000" eaLnBrk="1" hangingPunct="1"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zh-CN" altLang="en-US" sz="2400" dirty="0" smtClean="0"/>
              <a:t>一般情况下无法确定一个线程的运行状态，对于这些处于未知状态的线程，可以通过</a:t>
            </a:r>
            <a:r>
              <a:rPr lang="en-US" altLang="zh-CN" sz="2400" dirty="0" err="1" smtClean="0"/>
              <a:t>isAlive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方法来确定一个线程是否仍处在活动状态。当然即使处于活动状态的线程也并不意味着这个线程一定正在运行，对于一个已开始运行但还没有完成任务的线程，这个方法返回值为</a:t>
            </a:r>
            <a:r>
              <a:rPr lang="en-US" altLang="zh-CN" sz="2400" dirty="0" smtClean="0"/>
              <a:t>true</a:t>
            </a:r>
            <a:r>
              <a:rPr lang="zh-CN" altLang="en-US" sz="2400" dirty="0" smtClean="0"/>
              <a:t>。</a:t>
            </a:r>
          </a:p>
          <a:p>
            <a:pPr marL="0" indent="762000" eaLnBrk="1" hangingPunct="1"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en-US" altLang="zh-CN" sz="2400" dirty="0" err="1" smtClean="0"/>
              <a:t>isAlive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方法用于测试线程是否处于活动状态。如果线程已经启动且尚未终止，则为活动状态。</a:t>
            </a:r>
          </a:p>
          <a:p>
            <a:pPr marL="0" indent="762000" eaLnBrk="1" hangingPunct="1"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zh-CN" altLang="en-US" dirty="0" smtClean="0"/>
              <a:t>语法格式为：</a:t>
            </a:r>
          </a:p>
          <a:p>
            <a:pPr marL="0" indent="762000" eaLnBrk="1" hangingPunct="1">
              <a:buFont typeface="Wingdings" panose="05000000000000000000" pitchFamily="2" charset="2"/>
              <a:buNone/>
              <a:tabLst>
                <a:tab pos="952500" algn="l"/>
              </a:tabLst>
            </a:pPr>
            <a:endParaRPr lang="zh-CN" altLang="en-US" sz="1400" dirty="0" smtClean="0"/>
          </a:p>
          <a:p>
            <a:pPr marL="0" indent="762000" eaLnBrk="1" hangingPunct="1"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en-US" altLang="zh-CN" dirty="0" smtClean="0"/>
              <a:t>thread</a:t>
            </a:r>
            <a:r>
              <a:rPr lang="zh-CN" altLang="en-US" dirty="0" smtClean="0"/>
              <a:t>：这是一个线程对象，</a:t>
            </a:r>
            <a:r>
              <a:rPr lang="en-US" altLang="zh-CN" dirty="0" err="1" smtClean="0"/>
              <a:t>isAlive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方法将判断该线程的活动状态。</a:t>
            </a:r>
          </a:p>
        </p:txBody>
      </p:sp>
      <p:sp>
        <p:nvSpPr>
          <p:cNvPr id="83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308850" cy="14620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75" dirty="0" smtClean="0"/>
              <a:t>线程</a:t>
            </a:r>
            <a:r>
              <a:rPr lang="zh-CN" altLang="en-US" sz="3075" dirty="0"/>
              <a:t>状态检查</a:t>
            </a: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9685" name="Rectangle 5"/>
          <p:cNvSpPr>
            <a:spLocks noChangeArrowheads="1"/>
          </p:cNvSpPr>
          <p:nvPr/>
        </p:nvSpPr>
        <p:spPr bwMode="auto">
          <a:xfrm>
            <a:off x="953294" y="4794032"/>
            <a:ext cx="7704137" cy="287338"/>
          </a:xfrm>
          <a:prstGeom prst="rect">
            <a:avLst/>
          </a:prstGeom>
          <a:solidFill>
            <a:srgbClr val="C0C0C0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indent="7239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dirty="0" err="1"/>
              <a:t>thread.isAlive</a:t>
            </a:r>
            <a:r>
              <a:rPr lang="en-US" altLang="zh-CN" dirty="0"/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075"/>
              <a:t>线程优先级 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68413"/>
            <a:ext cx="8532812" cy="4525962"/>
          </a:xfrm>
        </p:spPr>
        <p:txBody>
          <a:bodyPr/>
          <a:lstStyle/>
          <a:p>
            <a:pPr marL="273844" indent="-191691" eaLnBrk="1" hangingPunct="1">
              <a:defRPr/>
            </a:pPr>
            <a:r>
              <a:rPr lang="zh-CN" altLang="en-US" sz="2400" dirty="0"/>
              <a:t>多线程运行时需要定义线程运行的先后顺序</a:t>
            </a:r>
          </a:p>
          <a:p>
            <a:pPr marL="273844" indent="-191691" eaLnBrk="1" hangingPunct="1">
              <a:defRPr/>
            </a:pPr>
            <a:r>
              <a:rPr lang="zh-CN" altLang="en-US" sz="2400" dirty="0"/>
              <a:t>线程优先级是用数字表示，数字越大线程优先级越高，取值在（</a:t>
            </a:r>
            <a:r>
              <a:rPr lang="en-US" altLang="zh-CN" sz="2400" dirty="0"/>
              <a:t>1</a:t>
            </a:r>
            <a:r>
              <a:rPr lang="zh-CN" altLang="en-US" sz="2400" dirty="0"/>
              <a:t>到</a:t>
            </a:r>
            <a:r>
              <a:rPr lang="en-US" altLang="zh-CN" sz="2400" dirty="0"/>
              <a:t>10</a:t>
            </a:r>
            <a:r>
              <a:rPr lang="zh-CN" altLang="en-US" sz="2400" dirty="0"/>
              <a:t>）。</a:t>
            </a:r>
          </a:p>
          <a:p>
            <a:pPr marL="273844" indent="-191691" eaLnBrk="1" hangingPunct="1">
              <a:defRPr/>
            </a:pPr>
            <a:r>
              <a:rPr lang="zh-CN" altLang="en-US" sz="2400" dirty="0"/>
              <a:t>默认优先级（为</a:t>
            </a:r>
            <a:r>
              <a:rPr lang="en-US" altLang="zh-CN" sz="2400" dirty="0"/>
              <a:t>5</a:t>
            </a:r>
            <a:r>
              <a:rPr lang="zh-CN" altLang="en-US" sz="2400" dirty="0"/>
              <a:t>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075" dirty="0"/>
              <a:t>优先级应用一 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68413"/>
            <a:ext cx="8532812" cy="52562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/>
              <a:t>	public class PriThread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		public static void main(String args[ ])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		{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			ThreadA a=new ThreadA();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			ThreadB b=new ThreadB();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			a.setPriority(2);//</a:t>
            </a:r>
            <a:r>
              <a:rPr lang="zh-CN" altLang="en-US" smtClean="0"/>
              <a:t>设置优先级别，数值越大优先级越高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			</a:t>
            </a:r>
            <a:r>
              <a:rPr lang="en-US" altLang="zh-CN" smtClean="0"/>
              <a:t>b.setPriority(8);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			a.start();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			b.start();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		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	}</a:t>
            </a:r>
          </a:p>
          <a:p>
            <a:pPr eaLnBrk="1" hangingPunct="1">
              <a:lnSpc>
                <a:spcPct val="90000"/>
              </a:lnSpc>
            </a:pP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68413"/>
            <a:ext cx="8229600" cy="55895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1800" smtClean="0"/>
              <a:t>	class ThreadA extends Thread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smtClean="0"/>
              <a:t>	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smtClean="0"/>
              <a:t>		public void run()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smtClean="0"/>
              <a:t>		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smtClean="0"/>
              <a:t>			System.out.println("</a:t>
            </a:r>
            <a:r>
              <a:rPr lang="zh-CN" altLang="en-US" sz="1800" smtClean="0"/>
              <a:t>我是线程</a:t>
            </a:r>
            <a:r>
              <a:rPr lang="en-US" altLang="zh-CN" sz="1800" smtClean="0"/>
              <a:t>A");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smtClean="0"/>
              <a:t>		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smtClean="0"/>
              <a:t>	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smtClean="0"/>
              <a:t>	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smtClean="0"/>
              <a:t>	class ThreadB extends Thread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smtClean="0"/>
              <a:t>	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smtClean="0"/>
              <a:t>		public void run()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smtClean="0"/>
              <a:t>		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smtClean="0"/>
              <a:t>			System.out.println("</a:t>
            </a:r>
            <a:r>
              <a:rPr lang="zh-CN" altLang="en-US" sz="1800" smtClean="0"/>
              <a:t>我是线程</a:t>
            </a:r>
            <a:r>
              <a:rPr lang="en-US" altLang="zh-CN" sz="1800" smtClean="0"/>
              <a:t>B");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smtClean="0"/>
              <a:t>		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smtClean="0"/>
              <a:t>	}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		</a:t>
            </a:r>
            <a:r>
              <a:rPr lang="zh-CN" altLang="en-US" sz="2400" smtClean="0"/>
              <a:t>因为在代码段当中我们把线程</a:t>
            </a:r>
            <a:r>
              <a:rPr lang="en-US" altLang="zh-CN" sz="2400" smtClean="0"/>
              <a:t>B</a:t>
            </a:r>
            <a:r>
              <a:rPr lang="zh-CN" altLang="en-US" sz="2400" smtClean="0"/>
              <a:t>的优先级设置高于线程</a:t>
            </a:r>
            <a:r>
              <a:rPr lang="en-US" altLang="zh-CN" sz="2400" smtClean="0"/>
              <a:t>A</a:t>
            </a:r>
            <a:r>
              <a:rPr lang="zh-CN" altLang="en-US" sz="2400" smtClean="0"/>
              <a:t>，所以运行结果先执行线程</a:t>
            </a:r>
            <a:r>
              <a:rPr lang="en-US" altLang="zh-CN" sz="2400" smtClean="0"/>
              <a:t>B</a:t>
            </a:r>
            <a:r>
              <a:rPr lang="zh-CN" altLang="en-US" sz="2400" smtClean="0"/>
              <a:t>的</a:t>
            </a:r>
            <a:r>
              <a:rPr lang="en-US" altLang="zh-CN" sz="2400" smtClean="0"/>
              <a:t>run()</a:t>
            </a:r>
            <a:r>
              <a:rPr lang="zh-CN" altLang="en-US" sz="2400" smtClean="0"/>
              <a:t>方法后再执行线程</a:t>
            </a:r>
            <a:r>
              <a:rPr lang="en-US" altLang="zh-CN" sz="2400" smtClean="0"/>
              <a:t>A</a:t>
            </a:r>
            <a:r>
              <a:rPr lang="zh-CN" altLang="en-US" sz="2400" smtClean="0"/>
              <a:t>的</a:t>
            </a:r>
            <a:r>
              <a:rPr lang="en-US" altLang="zh-CN" sz="2400" smtClean="0"/>
              <a:t>run()</a:t>
            </a:r>
            <a:r>
              <a:rPr lang="zh-CN" altLang="en-US" sz="2400" smtClean="0"/>
              <a:t>方法。 </a:t>
            </a:r>
          </a:p>
        </p:txBody>
      </p:sp>
      <p:pic>
        <p:nvPicPr>
          <p:cNvPr id="59395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100013"/>
            <a:ext cx="39147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/>
              <a:t>Java has built-in support for concurrent programming by running multiple threads concurrently within a single process. </a:t>
            </a:r>
          </a:p>
          <a:p>
            <a:pPr eaLnBrk="1" hangingPunct="1"/>
            <a:r>
              <a:rPr lang="en-US" altLang="zh-CN" sz="2800" smtClean="0"/>
              <a:t>A </a:t>
            </a:r>
            <a:r>
              <a:rPr lang="en-US" altLang="zh-CN" sz="2800" b="1" smtClean="0">
                <a:solidFill>
                  <a:srgbClr val="FF0000"/>
                </a:solidFill>
              </a:rPr>
              <a:t>thread</a:t>
            </a:r>
            <a:r>
              <a:rPr lang="en-US" altLang="zh-CN" sz="2800" smtClean="0">
                <a:solidFill>
                  <a:srgbClr val="FF0000"/>
                </a:solidFill>
              </a:rPr>
              <a:t> </a:t>
            </a:r>
            <a:r>
              <a:rPr lang="en-US" altLang="zh-CN" sz="2800" smtClean="0"/>
              <a:t>is a sequence of instructions that are executed one after another within a </a:t>
            </a:r>
            <a:r>
              <a:rPr lang="en-US" altLang="zh-CN" sz="2800" smtClean="0">
                <a:solidFill>
                  <a:srgbClr val="FF0000"/>
                </a:solidFill>
              </a:rPr>
              <a:t>process</a:t>
            </a:r>
            <a:r>
              <a:rPr lang="en-US" altLang="zh-CN" sz="2800" smtClean="0"/>
              <a:t>. </a:t>
            </a:r>
          </a:p>
          <a:p>
            <a:pPr eaLnBrk="1" hangingPunct="1"/>
            <a:r>
              <a:rPr lang="en-US" altLang="zh-CN" sz="2800" smtClean="0"/>
              <a:t>Every process has </a:t>
            </a:r>
            <a:r>
              <a:rPr lang="en-US" altLang="zh-CN" sz="2800" smtClean="0">
                <a:solidFill>
                  <a:srgbClr val="FF0000"/>
                </a:solidFill>
              </a:rPr>
              <a:t>at least one </a:t>
            </a:r>
            <a:r>
              <a:rPr lang="en-US" altLang="zh-CN" sz="2800" smtClean="0"/>
              <a:t>thread. </a:t>
            </a:r>
          </a:p>
          <a:p>
            <a:pPr eaLnBrk="1" hangingPunct="1"/>
            <a:r>
              <a:rPr lang="en-US" altLang="zh-CN" sz="2800" smtClean="0"/>
              <a:t>Threads share the process's resources, including memory and open files.</a:t>
            </a:r>
            <a:endParaRPr lang="zh-CN" altLang="en-US" sz="280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3600" dirty="0" smtClean="0"/>
              <a:t>9.1 Processes and Threads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207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75" dirty="0"/>
              <a:t>线程常量设置优先级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836613"/>
            <a:ext cx="8532812" cy="4321175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设置优先级也可以用线程常量。</a:t>
            </a:r>
          </a:p>
          <a:p>
            <a:pPr eaLnBrk="1" hangingPunct="1"/>
            <a:r>
              <a:rPr lang="en-US" altLang="zh-CN" sz="2800" dirty="0" smtClean="0"/>
              <a:t>MAX_PRIORITY</a:t>
            </a:r>
            <a:r>
              <a:rPr lang="zh-CN" altLang="en-US" sz="2800" dirty="0" smtClean="0"/>
              <a:t>为最高优先级</a:t>
            </a:r>
            <a:r>
              <a:rPr lang="en-US" altLang="zh-CN" sz="2800" dirty="0" smtClean="0"/>
              <a:t>10</a:t>
            </a:r>
            <a:r>
              <a:rPr lang="zh-CN" altLang="en-US" sz="2800" dirty="0" smtClean="0"/>
              <a:t>；</a:t>
            </a:r>
          </a:p>
          <a:p>
            <a:pPr eaLnBrk="1" hangingPunct="1"/>
            <a:r>
              <a:rPr lang="en-US" altLang="zh-CN" sz="2800" dirty="0" smtClean="0"/>
              <a:t>MIN_PRIORITY</a:t>
            </a:r>
            <a:r>
              <a:rPr lang="zh-CN" altLang="en-US" sz="2800" dirty="0" smtClean="0"/>
              <a:t>为最低优先级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；</a:t>
            </a:r>
          </a:p>
          <a:p>
            <a:pPr eaLnBrk="1" hangingPunct="1"/>
            <a:r>
              <a:rPr lang="en-US" altLang="zh-CN" sz="2800" dirty="0" smtClean="0"/>
              <a:t>NORM_PRIORITY</a:t>
            </a:r>
            <a:r>
              <a:rPr lang="zh-CN" altLang="en-US" sz="2800" dirty="0" smtClean="0"/>
              <a:t>是默认优先级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。</a:t>
            </a:r>
          </a:p>
          <a:p>
            <a:pPr eaLnBrk="1" hangingPunct="1"/>
            <a:endParaRPr lang="en-US" altLang="zh-CN" sz="2800" dirty="0" smtClean="0"/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370833" y="2203218"/>
            <a:ext cx="8630292" cy="4081117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dirty="0"/>
              <a:t>public class </a:t>
            </a:r>
            <a:r>
              <a:rPr lang="en-US" altLang="zh-CN" dirty="0" err="1"/>
              <a:t>PriConstant</a:t>
            </a:r>
            <a:endParaRPr lang="en-US" altLang="zh-CN" dirty="0"/>
          </a:p>
          <a:p>
            <a:pPr eaLnBrk="1" hangingPunct="1">
              <a:lnSpc>
                <a:spcPct val="80000"/>
              </a:lnSpc>
            </a:pPr>
            <a:r>
              <a:rPr lang="en-US" altLang="zh-CN" dirty="0"/>
              <a:t>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dirty="0"/>
              <a:t>	public static void main(String </a:t>
            </a:r>
            <a:r>
              <a:rPr lang="en-US" altLang="zh-CN" dirty="0" err="1"/>
              <a:t>args</a:t>
            </a:r>
            <a:r>
              <a:rPr lang="en-US" altLang="zh-CN" dirty="0"/>
              <a:t>[ ])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dirty="0"/>
              <a:t>	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dirty="0"/>
              <a:t>		Thread a=new Thread();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dirty="0"/>
              <a:t>		</a:t>
            </a:r>
            <a:r>
              <a:rPr lang="en-US" altLang="zh-CN" dirty="0" err="1"/>
              <a:t>int</a:t>
            </a:r>
            <a:r>
              <a:rPr lang="en-US" altLang="zh-CN" dirty="0"/>
              <a:t> temp=</a:t>
            </a:r>
            <a:r>
              <a:rPr lang="en-US" altLang="zh-CN" dirty="0" err="1"/>
              <a:t>Thread.MAX_PRIORITY</a:t>
            </a:r>
            <a:r>
              <a:rPr lang="en-US" altLang="zh-CN" dirty="0"/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dirty="0"/>
              <a:t>		</a:t>
            </a:r>
            <a:r>
              <a:rPr lang="en-US" altLang="zh-CN" dirty="0" err="1"/>
              <a:t>a.setPriority</a:t>
            </a:r>
            <a:r>
              <a:rPr lang="en-US" altLang="zh-CN" dirty="0"/>
              <a:t>(temp);	//</a:t>
            </a:r>
            <a:r>
              <a:rPr lang="zh-CN" altLang="en-US" dirty="0"/>
              <a:t>设置此线程优先级最高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dirty="0"/>
              <a:t>		</a:t>
            </a:r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a.getPriority</a:t>
            </a:r>
            <a:r>
              <a:rPr lang="en-US" altLang="zh-CN" dirty="0"/>
              <a:t>());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dirty="0"/>
              <a:t>		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dirty="0"/>
              <a:t>		temp=</a:t>
            </a:r>
            <a:r>
              <a:rPr lang="en-US" altLang="zh-CN" dirty="0" err="1"/>
              <a:t>Thread.MIN_PRIORITY</a:t>
            </a:r>
            <a:r>
              <a:rPr lang="en-US" altLang="zh-CN" dirty="0"/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dirty="0"/>
              <a:t>		</a:t>
            </a:r>
            <a:r>
              <a:rPr lang="en-US" altLang="zh-CN" dirty="0" err="1"/>
              <a:t>a.setPriority</a:t>
            </a:r>
            <a:r>
              <a:rPr lang="en-US" altLang="zh-CN" dirty="0"/>
              <a:t>(temp);	//</a:t>
            </a:r>
            <a:r>
              <a:rPr lang="zh-CN" altLang="en-US" dirty="0"/>
              <a:t>设置此线程优先级最低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dirty="0"/>
              <a:t>		</a:t>
            </a:r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a.getPriority</a:t>
            </a:r>
            <a:r>
              <a:rPr lang="en-US" altLang="zh-CN" dirty="0"/>
              <a:t>());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dirty="0"/>
              <a:t>		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dirty="0"/>
              <a:t>		temp=</a:t>
            </a:r>
            <a:r>
              <a:rPr lang="en-US" altLang="zh-CN" dirty="0" err="1"/>
              <a:t>Thread.NORM_PRIORITY</a:t>
            </a:r>
            <a:r>
              <a:rPr lang="en-US" altLang="zh-CN" dirty="0"/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dirty="0"/>
              <a:t>		</a:t>
            </a:r>
            <a:r>
              <a:rPr lang="en-US" altLang="zh-CN" dirty="0" err="1"/>
              <a:t>a.setPriority</a:t>
            </a:r>
            <a:r>
              <a:rPr lang="en-US" altLang="zh-CN" dirty="0"/>
              <a:t>(temp);	//</a:t>
            </a:r>
            <a:r>
              <a:rPr lang="zh-CN" altLang="en-US" dirty="0"/>
              <a:t>将线程优先级设置为默认 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dirty="0"/>
              <a:t>		</a:t>
            </a:r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a.getPriority</a:t>
            </a:r>
            <a:r>
              <a:rPr lang="en-US" altLang="zh-CN" dirty="0"/>
              <a:t>());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dirty="0"/>
              <a:t>	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731" name="Rectangle 3"/>
          <p:cNvSpPr>
            <a:spLocks noGrp="1" noChangeArrowheads="1"/>
          </p:cNvSpPr>
          <p:nvPr>
            <p:ph idx="1"/>
          </p:nvPr>
        </p:nvSpPr>
        <p:spPr>
          <a:xfrm>
            <a:off x="545443" y="1668135"/>
            <a:ext cx="7632700" cy="4608512"/>
          </a:xfrm>
        </p:spPr>
        <p:txBody>
          <a:bodyPr/>
          <a:lstStyle/>
          <a:p>
            <a:pPr marL="0" indent="76200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zh-CN" altLang="en-US" sz="2400" dirty="0" smtClean="0"/>
              <a:t>结束线程有两种情况：</a:t>
            </a:r>
          </a:p>
          <a:p>
            <a:pPr marL="0" indent="76200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）自然消亡：一个线程从</a:t>
            </a:r>
            <a:r>
              <a:rPr lang="en-US" altLang="zh-CN" sz="2400" dirty="0" smtClean="0"/>
              <a:t>run()</a:t>
            </a:r>
            <a:r>
              <a:rPr lang="zh-CN" altLang="en-US" sz="2400" dirty="0" smtClean="0"/>
              <a:t>方法的结尾处返回，自然消亡且不能再被运行；</a:t>
            </a:r>
          </a:p>
          <a:p>
            <a:pPr marL="0" indent="76200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）强制死亡：调用</a:t>
            </a:r>
            <a:r>
              <a:rPr lang="en-US" altLang="zh-CN" sz="2400" dirty="0" smtClean="0"/>
              <a:t>Thread</a:t>
            </a:r>
            <a:r>
              <a:rPr lang="zh-CN" altLang="en-US" sz="2400" dirty="0" smtClean="0"/>
              <a:t>类中</a:t>
            </a:r>
            <a:r>
              <a:rPr lang="en-US" altLang="zh-CN" sz="2400" dirty="0" smtClean="0"/>
              <a:t>stop()</a:t>
            </a:r>
            <a:r>
              <a:rPr lang="zh-CN" altLang="en-US" sz="2400" dirty="0" smtClean="0"/>
              <a:t>方法强制停止，不过该方法已经被废弃。</a:t>
            </a:r>
          </a:p>
          <a:p>
            <a:pPr marL="0" indent="76200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zh-CN" altLang="en-US" sz="2400" dirty="0" smtClean="0"/>
              <a:t>虽然这两种情况都可以停止一个线程，但最好的方式是自然消亡，简单地说，如果要停止一个线程的执行，最好提供一个方式让线程可以完成</a:t>
            </a:r>
            <a:r>
              <a:rPr lang="en-US" altLang="zh-CN" sz="2400" dirty="0" smtClean="0"/>
              <a:t>run()</a:t>
            </a:r>
            <a:r>
              <a:rPr lang="zh-CN" altLang="en-US" sz="2400" dirty="0" smtClean="0"/>
              <a:t>的流程。</a:t>
            </a:r>
          </a:p>
          <a:p>
            <a:pPr marL="0" indent="76200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zh-CN" altLang="en-US" sz="2400" dirty="0" smtClean="0"/>
              <a:t>例如：线程的</a:t>
            </a:r>
            <a:r>
              <a:rPr lang="en-US" altLang="zh-CN" sz="2400" dirty="0" smtClean="0"/>
              <a:t>run()</a:t>
            </a:r>
            <a:r>
              <a:rPr lang="zh-CN" altLang="en-US" sz="2400" dirty="0" smtClean="0"/>
              <a:t>方法中执行一个无限循环，在这个循环中可以提供一个布尔变量或表达式来控制循环是否执行，在线程执行中，可以调用方法改变布尔变量的值，用这种方式使线程离开</a:t>
            </a:r>
            <a:r>
              <a:rPr lang="en-US" altLang="zh-CN" sz="2400" dirty="0" smtClean="0"/>
              <a:t>run()</a:t>
            </a:r>
            <a:r>
              <a:rPr lang="zh-CN" altLang="en-US" sz="2400" dirty="0" smtClean="0"/>
              <a:t>方法以终止线程。</a:t>
            </a:r>
          </a:p>
        </p:txBody>
      </p:sp>
      <p:sp>
        <p:nvSpPr>
          <p:cNvPr id="84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25421" y="311151"/>
            <a:ext cx="7308850" cy="146208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3200" dirty="0" smtClean="0"/>
              <a:t>结束</a:t>
            </a:r>
            <a:r>
              <a:rPr lang="zh-CN" altLang="en-US" sz="3200" dirty="0"/>
              <a:t>线程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566" name="Rectangle 6"/>
          <p:cNvSpPr>
            <a:spLocks noChangeArrowheads="1"/>
          </p:cNvSpPr>
          <p:nvPr/>
        </p:nvSpPr>
        <p:spPr bwMode="auto">
          <a:xfrm>
            <a:off x="250825" y="404813"/>
            <a:ext cx="8569325" cy="6264275"/>
          </a:xfrm>
          <a:prstGeom prst="rect">
            <a:avLst/>
          </a:prstGeom>
          <a:solidFill>
            <a:srgbClr val="C0C0C0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indent="7239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1900"/>
              <a:t>package com;</a:t>
            </a:r>
          </a:p>
          <a:p>
            <a:pPr eaLnBrk="1" hangingPunct="1"/>
            <a:r>
              <a:rPr lang="en-US" altLang="zh-CN" sz="1900"/>
              <a:t>public class HelloWorld extends Thread {</a:t>
            </a:r>
          </a:p>
          <a:p>
            <a:pPr eaLnBrk="1" hangingPunct="1"/>
            <a:r>
              <a:rPr lang="en-US" altLang="zh-CN" sz="1900"/>
              <a:t>     private boolean flag=true;     	//</a:t>
            </a:r>
            <a:r>
              <a:rPr lang="zh-CN" altLang="en-US" sz="1900"/>
              <a:t>跳出循环标记量</a:t>
            </a:r>
          </a:p>
          <a:p>
            <a:pPr eaLnBrk="1" hangingPunct="1"/>
            <a:r>
              <a:rPr lang="zh-CN" altLang="en-US" sz="1900"/>
              <a:t>     </a:t>
            </a:r>
            <a:r>
              <a:rPr lang="en-US" altLang="zh-CN" sz="1900"/>
              <a:t>public boolean isFlag(){		//</a:t>
            </a:r>
            <a:r>
              <a:rPr lang="zh-CN" altLang="en-US" sz="1900"/>
              <a:t>标记量取值</a:t>
            </a:r>
          </a:p>
          <a:p>
            <a:pPr eaLnBrk="1" hangingPunct="1"/>
            <a:r>
              <a:rPr lang="zh-CN" altLang="en-US" sz="1900"/>
              <a:t>          </a:t>
            </a:r>
            <a:r>
              <a:rPr lang="en-US" altLang="zh-CN" sz="1900"/>
              <a:t>return this.flag;</a:t>
            </a:r>
          </a:p>
          <a:p>
            <a:pPr eaLnBrk="1" hangingPunct="1"/>
            <a:r>
              <a:rPr lang="en-US" altLang="zh-CN" sz="1900"/>
              <a:t>     }</a:t>
            </a:r>
          </a:p>
          <a:p>
            <a:pPr eaLnBrk="1" hangingPunct="1"/>
            <a:r>
              <a:rPr lang="en-US" altLang="zh-CN" sz="1900"/>
              <a:t>     public void setFlag(boolean flag){  //</a:t>
            </a:r>
            <a:r>
              <a:rPr lang="zh-CN" altLang="en-US" sz="1900"/>
              <a:t>标记量赋值</a:t>
            </a:r>
          </a:p>
          <a:p>
            <a:pPr eaLnBrk="1" hangingPunct="1"/>
            <a:r>
              <a:rPr lang="zh-CN" altLang="en-US" sz="1900"/>
              <a:t>          </a:t>
            </a:r>
            <a:r>
              <a:rPr lang="en-US" altLang="zh-CN" sz="1900"/>
              <a:t>this.flag=flag;</a:t>
            </a:r>
          </a:p>
          <a:p>
            <a:pPr eaLnBrk="1" hangingPunct="1"/>
            <a:r>
              <a:rPr lang="en-US" altLang="zh-CN" sz="1900"/>
              <a:t>     }</a:t>
            </a:r>
          </a:p>
          <a:p>
            <a:pPr eaLnBrk="1" hangingPunct="1"/>
            <a:r>
              <a:rPr lang="en-US" altLang="zh-CN" sz="1900"/>
              <a:t>     public void run(){</a:t>
            </a:r>
          </a:p>
          <a:p>
            <a:pPr eaLnBrk="1" hangingPunct="1"/>
            <a:r>
              <a:rPr lang="en-US" altLang="zh-CN" sz="1900"/>
              <a:t>          while(isFlag()){</a:t>
            </a:r>
          </a:p>
          <a:p>
            <a:pPr eaLnBrk="1" hangingPunct="1"/>
            <a:r>
              <a:rPr lang="en-US" altLang="zh-CN" sz="1900"/>
              <a:t>               //</a:t>
            </a:r>
            <a:r>
              <a:rPr lang="zh-CN" altLang="en-US" sz="1900"/>
              <a:t>执行相关业务操作 </a:t>
            </a:r>
          </a:p>
          <a:p>
            <a:pPr eaLnBrk="1" hangingPunct="1"/>
            <a:r>
              <a:rPr lang="zh-CN" altLang="en-US" sz="1900"/>
              <a:t>               </a:t>
            </a:r>
            <a:r>
              <a:rPr lang="en-US" altLang="zh-CN" sz="1900"/>
              <a:t>if(!isFlag()){     		//</a:t>
            </a:r>
            <a:r>
              <a:rPr lang="zh-CN" altLang="en-US" sz="1900"/>
              <a:t>如果标记量为</a:t>
            </a:r>
            <a:r>
              <a:rPr lang="en-US" altLang="zh-CN" sz="1900"/>
              <a:t>false</a:t>
            </a:r>
            <a:r>
              <a:rPr lang="zh-CN" altLang="en-US" sz="1900"/>
              <a:t>，结束循环</a:t>
            </a:r>
          </a:p>
          <a:p>
            <a:pPr eaLnBrk="1" hangingPunct="1"/>
            <a:r>
              <a:rPr lang="zh-CN" altLang="en-US" sz="1900"/>
              <a:t>                    </a:t>
            </a:r>
            <a:r>
              <a:rPr lang="en-US" altLang="zh-CN" sz="1900"/>
              <a:t>return;</a:t>
            </a:r>
          </a:p>
          <a:p>
            <a:pPr eaLnBrk="1" hangingPunct="1"/>
            <a:r>
              <a:rPr lang="en-US" altLang="zh-CN" sz="1900"/>
              <a:t>               }</a:t>
            </a:r>
          </a:p>
          <a:p>
            <a:pPr eaLnBrk="1" hangingPunct="1"/>
            <a:r>
              <a:rPr lang="en-US" altLang="zh-CN" sz="1900"/>
              <a:t>          }</a:t>
            </a:r>
          </a:p>
          <a:p>
            <a:pPr eaLnBrk="1" hangingPunct="1"/>
            <a:r>
              <a:rPr lang="en-US" altLang="zh-CN" sz="1900"/>
              <a:t>     }</a:t>
            </a:r>
          </a:p>
          <a:p>
            <a:pPr eaLnBrk="1" hangingPunct="1"/>
            <a:r>
              <a:rPr lang="en-US" altLang="zh-CN" sz="19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075" dirty="0" smtClean="0"/>
              <a:t>后台</a:t>
            </a:r>
            <a:r>
              <a:rPr lang="zh-CN" altLang="en-US" sz="3075" dirty="0"/>
              <a:t>线程</a:t>
            </a:r>
          </a:p>
        </p:txBody>
      </p:sp>
      <p:sp>
        <p:nvSpPr>
          <p:cNvPr id="8437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42988" y="1773238"/>
            <a:ext cx="7705725" cy="4319587"/>
          </a:xfrm>
        </p:spPr>
        <p:txBody>
          <a:bodyPr>
            <a:normAutofit fontScale="92500" lnSpcReduction="10000"/>
          </a:bodyPr>
          <a:lstStyle/>
          <a:p>
            <a:pPr marL="0" indent="762000" eaLnBrk="1" hangingPunct="1">
              <a:lnSpc>
                <a:spcPct val="90000"/>
              </a:lnSpc>
              <a:buFont typeface="Wingdings" pitchFamily="2" charset="2"/>
              <a:buNone/>
              <a:tabLst>
                <a:tab pos="952500" algn="l"/>
              </a:tabLst>
              <a:defRPr/>
            </a:pPr>
            <a:r>
              <a:rPr lang="zh-CN" altLang="en-US" sz="2800" dirty="0"/>
              <a:t>后台线程，即</a:t>
            </a:r>
            <a:r>
              <a:rPr lang="en-US" altLang="zh-CN" sz="2800" dirty="0"/>
              <a:t>Daemon</a:t>
            </a:r>
            <a:r>
              <a:rPr lang="zh-CN" altLang="en-US" sz="2800" dirty="0"/>
              <a:t>线程</a:t>
            </a:r>
            <a:r>
              <a:rPr lang="zh-CN" altLang="en-US" sz="2800" dirty="0" smtClean="0"/>
              <a:t>，它是一个在后台执行服务的线程，在没有用户线程可服务时自动离开，在</a:t>
            </a:r>
            <a:r>
              <a:rPr lang="en-US" altLang="zh-CN" sz="2800" dirty="0" smtClean="0"/>
              <a:t>Java</a:t>
            </a:r>
            <a:r>
              <a:rPr lang="zh-CN" altLang="en-US" sz="2800" dirty="0" smtClean="0"/>
              <a:t>中后台（</a:t>
            </a:r>
            <a:r>
              <a:rPr lang="en-US" altLang="zh-CN" sz="2800" dirty="0" smtClean="0"/>
              <a:t>Daemon</a:t>
            </a:r>
            <a:r>
              <a:rPr lang="zh-CN" altLang="en-US" sz="2800" dirty="0" smtClean="0"/>
              <a:t>）线程具有最低的优先级，用于为系统中的其它对象和线程提供服务。</a:t>
            </a:r>
          </a:p>
          <a:p>
            <a:pPr marL="0" indent="762000" eaLnBrk="1" hangingPunct="1">
              <a:lnSpc>
                <a:spcPct val="90000"/>
              </a:lnSpc>
              <a:buFont typeface="Wingdings" pitchFamily="2" charset="2"/>
              <a:buNone/>
              <a:tabLst>
                <a:tab pos="952500" algn="l"/>
              </a:tabLst>
              <a:defRPr/>
            </a:pPr>
            <a:r>
              <a:rPr lang="zh-CN" altLang="en-US" sz="2800" dirty="0" smtClean="0"/>
              <a:t>例如</a:t>
            </a:r>
            <a:r>
              <a:rPr lang="zh-CN" altLang="en-US" sz="2800" dirty="0"/>
              <a:t>操作系统中的隐藏线程和</a:t>
            </a:r>
            <a:r>
              <a:rPr lang="en-US" altLang="zh-CN" sz="2800" dirty="0"/>
              <a:t>Java</a:t>
            </a:r>
            <a:r>
              <a:rPr lang="zh-CN" altLang="en-US" sz="2800" dirty="0"/>
              <a:t>语言中的垃圾自动回收线程等。如果所有的非后台线程都结束了，则后台线程也会自动终止。</a:t>
            </a:r>
          </a:p>
          <a:p>
            <a:pPr marL="0" indent="762000" eaLnBrk="1" hangingPunct="1">
              <a:lnSpc>
                <a:spcPct val="90000"/>
              </a:lnSpc>
              <a:buFont typeface="Wingdings" pitchFamily="2" charset="2"/>
              <a:buNone/>
              <a:tabLst>
                <a:tab pos="952500" algn="l"/>
              </a:tabLst>
              <a:defRPr/>
            </a:pPr>
            <a:r>
              <a:rPr lang="zh-CN" altLang="en-US" sz="2800" dirty="0"/>
              <a:t>可以使用</a:t>
            </a:r>
            <a:r>
              <a:rPr lang="en-US" altLang="zh-CN" sz="2800" dirty="0"/>
              <a:t>Thread</a:t>
            </a:r>
            <a:r>
              <a:rPr lang="zh-CN" altLang="en-US" sz="2800" dirty="0"/>
              <a:t>类中的</a:t>
            </a:r>
            <a:r>
              <a:rPr lang="en-US" altLang="zh-CN" sz="2800" dirty="0" err="1"/>
              <a:t>setDaemon</a:t>
            </a:r>
            <a:r>
              <a:rPr lang="en-US" altLang="zh-CN" sz="2800" dirty="0"/>
              <a:t>()</a:t>
            </a:r>
            <a:r>
              <a:rPr lang="zh-CN" altLang="en-US" sz="2800" dirty="0"/>
              <a:t>方法来设置一个线程为后台线程。</a:t>
            </a:r>
          </a:p>
          <a:p>
            <a:pPr marL="0" indent="762000" eaLnBrk="1" hangingPunct="1">
              <a:lnSpc>
                <a:spcPct val="90000"/>
              </a:lnSpc>
              <a:buFont typeface="Wingdings" pitchFamily="2" charset="2"/>
              <a:buNone/>
              <a:tabLst>
                <a:tab pos="952500" algn="l"/>
              </a:tabLst>
              <a:defRPr/>
            </a:pPr>
            <a:r>
              <a:rPr lang="zh-CN" altLang="en-US" sz="2800" dirty="0"/>
              <a:t>但是有一点值得注意：必须在线程启动之前调用</a:t>
            </a:r>
            <a:r>
              <a:rPr lang="en-US" altLang="zh-CN" sz="2800" dirty="0" err="1"/>
              <a:t>setDaemon</a:t>
            </a:r>
            <a:r>
              <a:rPr lang="en-US" altLang="zh-CN" sz="2800" dirty="0"/>
              <a:t>()</a:t>
            </a:r>
            <a:r>
              <a:rPr lang="zh-CN" altLang="en-US" sz="2800" dirty="0"/>
              <a:t>方法，这样才能将这个线程设置为后台线程。</a:t>
            </a:r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075" dirty="0" smtClean="0"/>
              <a:t>后台</a:t>
            </a:r>
            <a:r>
              <a:rPr lang="zh-CN" altLang="en-US" sz="3075" dirty="0"/>
              <a:t>线程</a:t>
            </a:r>
          </a:p>
        </p:txBody>
      </p:sp>
      <p:sp>
        <p:nvSpPr>
          <p:cNvPr id="967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42988" y="1773238"/>
            <a:ext cx="7705725" cy="4319587"/>
          </a:xfrm>
        </p:spPr>
        <p:txBody>
          <a:bodyPr/>
          <a:lstStyle/>
          <a:p>
            <a:pPr marL="0" indent="762000" eaLnBrk="1" hangingPunct="1"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zh-CN" altLang="en-US" sz="2400" smtClean="0"/>
              <a:t>语法格式为：</a:t>
            </a:r>
          </a:p>
          <a:p>
            <a:pPr marL="0" indent="762000" eaLnBrk="1" hangingPunct="1">
              <a:buFont typeface="Wingdings" panose="05000000000000000000" pitchFamily="2" charset="2"/>
              <a:buNone/>
              <a:tabLst>
                <a:tab pos="952500" algn="l"/>
              </a:tabLst>
            </a:pPr>
            <a:endParaRPr lang="zh-CN" altLang="en-US" smtClean="0"/>
          </a:p>
          <a:p>
            <a:pPr marL="0" indent="762000" eaLnBrk="1" hangingPunct="1"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en-US" altLang="zh-CN" smtClean="0"/>
              <a:t>thread</a:t>
            </a:r>
            <a:r>
              <a:rPr lang="zh-CN" altLang="en-US" smtClean="0"/>
              <a:t>：线程对象。</a:t>
            </a:r>
          </a:p>
          <a:p>
            <a:pPr marL="0" indent="762000" eaLnBrk="1" hangingPunct="1"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en-US" altLang="zh-CN" smtClean="0"/>
              <a:t>on</a:t>
            </a:r>
            <a:r>
              <a:rPr lang="zh-CN" altLang="en-US" smtClean="0"/>
              <a:t>：该参数如果为</a:t>
            </a:r>
            <a:r>
              <a:rPr lang="en-US" altLang="zh-CN" smtClean="0"/>
              <a:t>true</a:t>
            </a:r>
            <a:r>
              <a:rPr lang="zh-CN" altLang="en-US" smtClean="0"/>
              <a:t>，则将该线程标记为后台线程。</a:t>
            </a:r>
          </a:p>
          <a:p>
            <a:pPr marL="0" indent="762000" eaLnBrk="1" hangingPunct="1"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zh-CN" altLang="en-US" sz="2400" smtClean="0"/>
              <a:t>当设置完成一个后台线程后，可以使用</a:t>
            </a:r>
            <a:r>
              <a:rPr lang="en-US" altLang="zh-CN" sz="2400" smtClean="0"/>
              <a:t>Thread</a:t>
            </a:r>
            <a:r>
              <a:rPr lang="zh-CN" altLang="en-US" sz="2400" smtClean="0"/>
              <a:t>类中的</a:t>
            </a:r>
            <a:r>
              <a:rPr lang="en-US" altLang="zh-CN" sz="2400" smtClean="0"/>
              <a:t>isDaemon()</a:t>
            </a:r>
            <a:r>
              <a:rPr lang="zh-CN" altLang="en-US" sz="2400" smtClean="0"/>
              <a:t>方法来判断线程是否是后台线程。</a:t>
            </a:r>
          </a:p>
          <a:p>
            <a:pPr marL="0" indent="762000" eaLnBrk="1" hangingPunct="1"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zh-CN" altLang="en-US" sz="2400" smtClean="0"/>
              <a:t>语法格式为</a:t>
            </a:r>
            <a:r>
              <a:rPr lang="en-US" altLang="zh-CN" sz="2400" smtClean="0"/>
              <a:t>:</a:t>
            </a:r>
          </a:p>
          <a:p>
            <a:pPr marL="0" indent="762000" eaLnBrk="1" hangingPunct="1">
              <a:buFont typeface="Wingdings" panose="05000000000000000000" pitchFamily="2" charset="2"/>
              <a:buNone/>
              <a:tabLst>
                <a:tab pos="952500" algn="l"/>
              </a:tabLst>
            </a:pPr>
            <a:endParaRPr lang="en-US" altLang="zh-CN" sz="2400" smtClean="0"/>
          </a:p>
          <a:p>
            <a:pPr marL="0" indent="762000" eaLnBrk="1" hangingPunct="1"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en-US" altLang="zh-CN" sz="2400" smtClean="0"/>
              <a:t>thread</a:t>
            </a:r>
            <a:r>
              <a:rPr lang="zh-CN" altLang="en-US" sz="2400" smtClean="0"/>
              <a:t>：线程对象。</a:t>
            </a: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7685" name="Rectangle 5"/>
          <p:cNvSpPr>
            <a:spLocks noChangeArrowheads="1"/>
          </p:cNvSpPr>
          <p:nvPr/>
        </p:nvSpPr>
        <p:spPr bwMode="auto">
          <a:xfrm>
            <a:off x="1042988" y="2205038"/>
            <a:ext cx="7561262" cy="360362"/>
          </a:xfrm>
          <a:prstGeom prst="rect">
            <a:avLst/>
          </a:prstGeom>
          <a:solidFill>
            <a:srgbClr val="C0C0C0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indent="7239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000"/>
              <a:t>thread.setDaemon(boolean on)</a:t>
            </a:r>
          </a:p>
        </p:txBody>
      </p:sp>
      <p:sp>
        <p:nvSpPr>
          <p:cNvPr id="967686" name="Rectangle 6"/>
          <p:cNvSpPr>
            <a:spLocks noChangeArrowheads="1"/>
          </p:cNvSpPr>
          <p:nvPr/>
        </p:nvSpPr>
        <p:spPr bwMode="auto">
          <a:xfrm>
            <a:off x="1042988" y="4406900"/>
            <a:ext cx="7561262" cy="360363"/>
          </a:xfrm>
          <a:prstGeom prst="rect">
            <a:avLst/>
          </a:prstGeom>
          <a:solidFill>
            <a:srgbClr val="C0C0C0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indent="7239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000"/>
              <a:t>thread.isDaemon()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844" indent="-191691" eaLnBrk="1" hangingPunct="1">
              <a:defRPr/>
            </a:pPr>
            <a:r>
              <a:rPr lang="en-US" altLang="zh-CN" sz="2025" dirty="0"/>
              <a:t>class Daemon extends Thread { </a:t>
            </a:r>
            <a:br>
              <a:rPr lang="en-US" altLang="zh-CN" sz="2025" dirty="0"/>
            </a:br>
            <a:r>
              <a:rPr lang="en-US" altLang="zh-CN" sz="2025" dirty="0" smtClean="0"/>
              <a:t>public </a:t>
            </a:r>
            <a:r>
              <a:rPr lang="en-US" altLang="zh-CN" sz="2025" dirty="0"/>
              <a:t>Daemon() { </a:t>
            </a:r>
            <a:br>
              <a:rPr lang="en-US" altLang="zh-CN" sz="2025" dirty="0"/>
            </a:br>
            <a:r>
              <a:rPr lang="en-US" altLang="zh-CN" sz="2025" dirty="0" smtClean="0"/>
              <a:t>	</a:t>
            </a:r>
            <a:r>
              <a:rPr lang="en-US" altLang="zh-CN" sz="2025" dirty="0" err="1" smtClean="0"/>
              <a:t>setDaemon</a:t>
            </a:r>
            <a:r>
              <a:rPr lang="en-US" altLang="zh-CN" sz="2025" dirty="0" smtClean="0"/>
              <a:t>(true);</a:t>
            </a:r>
            <a:r>
              <a:rPr lang="en-US" altLang="zh-CN" sz="2025" dirty="0"/>
              <a:t/>
            </a:r>
            <a:br>
              <a:rPr lang="en-US" altLang="zh-CN" sz="2025" dirty="0"/>
            </a:br>
            <a:r>
              <a:rPr lang="en-US" altLang="zh-CN" sz="2025" dirty="0" smtClean="0"/>
              <a:t>	}</a:t>
            </a:r>
            <a:r>
              <a:rPr lang="en-US" altLang="zh-CN" sz="2025" dirty="0"/>
              <a:t> </a:t>
            </a:r>
            <a:endParaRPr lang="en-US" altLang="zh-CN" sz="2025" dirty="0" smtClean="0"/>
          </a:p>
          <a:p>
            <a:pPr marL="273844" indent="-191691" eaLnBrk="1" hangingPunct="1">
              <a:defRPr/>
            </a:pPr>
            <a:r>
              <a:rPr lang="en-US" altLang="zh-CN" sz="2025" dirty="0"/>
              <a:t>}</a:t>
            </a:r>
            <a:endParaRPr lang="zh-CN" altLang="en-US" sz="2025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075" dirty="0" smtClean="0"/>
              <a:t>守护进程示例</a:t>
            </a:r>
            <a:endParaRPr lang="zh-CN" altLang="en-US" sz="307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72966" y="107157"/>
            <a:ext cx="7793037" cy="14620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dirty="0" smtClean="0"/>
              <a:t>线程</a:t>
            </a:r>
            <a:r>
              <a:rPr lang="zh-CN" altLang="en-US" sz="3200" dirty="0"/>
              <a:t>的同步 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8138" y="1676400"/>
            <a:ext cx="8410575" cy="4705350"/>
          </a:xfrm>
        </p:spPr>
        <p:txBody>
          <a:bodyPr/>
          <a:lstStyle/>
          <a:p>
            <a:pPr marL="0" indent="762000" eaLnBrk="1" hangingPunct="1"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zh-CN" altLang="en-US" sz="2800" smtClean="0"/>
              <a:t>如果程序是单线程的，执行起来不必担心此线程会被其他线程打扰，就像在现实中，同一时间只完成一件事情，可以不用担心这件事情会被其他事情打扰，但是如果程序中同时使用多个线程，就好比现实中“两个人同时进入一扇门”，此时就需要控制，否则容易阻塞。</a:t>
            </a: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525517" y="159325"/>
            <a:ext cx="7793037" cy="14620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dirty="0"/>
              <a:t>线程的同步 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7188" y="1717675"/>
            <a:ext cx="7705725" cy="4608513"/>
          </a:xfrm>
        </p:spPr>
        <p:txBody>
          <a:bodyPr/>
          <a:lstStyle/>
          <a:p>
            <a:pPr marL="0" indent="762000" eaLnBrk="1" hangingPunct="1"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zh-CN" altLang="en-US" sz="2800" smtClean="0"/>
              <a:t>为了避免多线程共享资源发生冲突的情况，只要在线程使用资源时给该资源上一把锁就可以了，访问资源的第一个线程为资源上锁，其他线程若想使用这个资源必须等到锁解除为止，锁解开的同时另一个线程使用该资源并为这个资源上锁。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412750" y="1227138"/>
            <a:ext cx="8229600" cy="5026025"/>
          </a:xfrm>
        </p:spPr>
        <p:txBody>
          <a:bodyPr>
            <a:normAutofit/>
          </a:bodyPr>
          <a:lstStyle/>
          <a:p>
            <a:pPr marL="273844" indent="-191691" eaLnBrk="1" hangingPunct="1">
              <a:lnSpc>
                <a:spcPct val="110000"/>
              </a:lnSpc>
              <a:buFontTx/>
              <a:buNone/>
              <a:defRPr/>
            </a:pPr>
            <a:r>
              <a:rPr lang="zh-CN" altLang="en-US" sz="2025" dirty="0" smtClean="0"/>
              <a:t>在售票程序中，</a:t>
            </a:r>
            <a:r>
              <a:rPr lang="en-US" altLang="zh-CN" sz="2025" dirty="0" err="1" smtClean="0"/>
              <a:t>System.out.println</a:t>
            </a:r>
            <a:r>
              <a:rPr lang="en-US" altLang="zh-CN" sz="2025" dirty="0" smtClean="0"/>
              <a:t>(</a:t>
            </a:r>
            <a:r>
              <a:rPr lang="en-US" altLang="zh-CN" sz="2025" dirty="0" err="1" smtClean="0"/>
              <a:t>Thread.currentThread</a:t>
            </a:r>
            <a:r>
              <a:rPr lang="en-US" altLang="zh-CN" sz="2025" dirty="0" smtClean="0"/>
              <a:t>().</a:t>
            </a:r>
            <a:r>
              <a:rPr lang="en-US" altLang="zh-CN" sz="2025" dirty="0" err="1" smtClean="0"/>
              <a:t>getName</a:t>
            </a:r>
            <a:r>
              <a:rPr lang="en-US" altLang="zh-CN" sz="2025" dirty="0" smtClean="0"/>
              <a:t>()+“</a:t>
            </a:r>
            <a:r>
              <a:rPr lang="zh-CN" altLang="en-US" sz="2025" dirty="0" smtClean="0"/>
              <a:t>卖出第</a:t>
            </a:r>
            <a:r>
              <a:rPr lang="en-US" altLang="zh-CN" sz="2025" dirty="0" smtClean="0"/>
              <a:t>[”+(tickets--) +“]</a:t>
            </a:r>
            <a:r>
              <a:rPr lang="zh-CN" altLang="en-US" sz="2025" dirty="0" smtClean="0"/>
              <a:t>张火车票</a:t>
            </a:r>
            <a:r>
              <a:rPr lang="en-US" altLang="zh-CN" sz="2025" dirty="0" smtClean="0"/>
              <a:t>.”);</a:t>
            </a:r>
            <a:r>
              <a:rPr lang="zh-CN" altLang="en-US" sz="2025" dirty="0" smtClean="0"/>
              <a:t>这段代码执行时候，极有可能出现一种意外。就是同一张票可能会被打印两次或多次，也可能出现打印</a:t>
            </a:r>
            <a:r>
              <a:rPr lang="en-US" altLang="zh-CN" sz="2025" dirty="0" smtClean="0"/>
              <a:t>0</a:t>
            </a:r>
            <a:r>
              <a:rPr lang="zh-CN" altLang="en-US" sz="2025" dirty="0" smtClean="0"/>
              <a:t>或负数的情况。</a:t>
            </a:r>
            <a:endParaRPr lang="en-US" sz="2025" dirty="0" smtClean="0"/>
          </a:p>
          <a:p>
            <a:pPr marL="273844" indent="-191691" eaLnBrk="1" hangingPunct="1">
              <a:lnSpc>
                <a:spcPct val="110000"/>
              </a:lnSpc>
              <a:defRPr/>
            </a:pPr>
            <a:r>
              <a:rPr lang="zh-CN" altLang="en-US" sz="2025" dirty="0" smtClean="0"/>
              <a:t>假设：当</a:t>
            </a:r>
            <a:r>
              <a:rPr lang="en-US" altLang="zh-CN" sz="2025" dirty="0" smtClean="0"/>
              <a:t>tickets</a:t>
            </a:r>
            <a:r>
              <a:rPr lang="zh-CN" altLang="en-US" sz="2025" dirty="0" smtClean="0"/>
              <a:t>的值为</a:t>
            </a:r>
            <a:r>
              <a:rPr lang="en-US" altLang="zh-CN" sz="2025" dirty="0" smtClean="0"/>
              <a:t>1</a:t>
            </a:r>
            <a:r>
              <a:rPr lang="zh-CN" altLang="en-US" sz="2025" dirty="0" smtClean="0"/>
              <a:t>的时候，线程</a:t>
            </a:r>
            <a:r>
              <a:rPr lang="en-US" altLang="zh-CN" sz="2025" dirty="0" smtClean="0"/>
              <a:t>1</a:t>
            </a:r>
            <a:r>
              <a:rPr lang="zh-CN" altLang="en-US" sz="2025" dirty="0" smtClean="0"/>
              <a:t>刚执行完</a:t>
            </a:r>
            <a:r>
              <a:rPr lang="en-US" altLang="zh-CN" sz="2025" dirty="0" smtClean="0"/>
              <a:t>if(tickets&gt;0)</a:t>
            </a:r>
            <a:r>
              <a:rPr lang="zh-CN" altLang="en-US" sz="2025" dirty="0" smtClean="0"/>
              <a:t>，正准备执行下面的代码，这时，操作系统将</a:t>
            </a:r>
            <a:r>
              <a:rPr lang="en-US" altLang="zh-CN" sz="2025" dirty="0" smtClean="0"/>
              <a:t>CPU</a:t>
            </a:r>
            <a:r>
              <a:rPr lang="zh-CN" altLang="en-US" sz="2025" dirty="0" smtClean="0"/>
              <a:t>切换到了线程</a:t>
            </a:r>
            <a:r>
              <a:rPr lang="en-US" altLang="zh-CN" sz="2025" dirty="0" smtClean="0"/>
              <a:t>2</a:t>
            </a:r>
            <a:r>
              <a:rPr lang="zh-CN" altLang="en-US" sz="2025" dirty="0" smtClean="0"/>
              <a:t>上执行，此时</a:t>
            </a:r>
            <a:r>
              <a:rPr lang="en-US" altLang="zh-CN" sz="2025" dirty="0" smtClean="0"/>
              <a:t>tickets</a:t>
            </a:r>
            <a:r>
              <a:rPr lang="zh-CN" altLang="en-US" sz="2025" dirty="0" smtClean="0"/>
              <a:t>的值仍是</a:t>
            </a:r>
            <a:r>
              <a:rPr lang="en-US" altLang="zh-CN" sz="2025" dirty="0" smtClean="0"/>
              <a:t>1</a:t>
            </a:r>
            <a:r>
              <a:rPr lang="zh-CN" altLang="en-US" sz="2025" dirty="0" smtClean="0"/>
              <a:t>，线程</a:t>
            </a:r>
            <a:r>
              <a:rPr lang="en-US" altLang="zh-CN" sz="2025" dirty="0" smtClean="0"/>
              <a:t>2</a:t>
            </a:r>
            <a:r>
              <a:rPr lang="zh-CN" altLang="en-US" sz="2025" dirty="0" smtClean="0"/>
              <a:t>执行完以下代码，</a:t>
            </a:r>
            <a:r>
              <a:rPr lang="en-US" altLang="zh-CN" sz="2025" dirty="0" smtClean="0"/>
              <a:t>CPU</a:t>
            </a:r>
            <a:r>
              <a:rPr lang="zh-CN" altLang="en-US" sz="2025" dirty="0" smtClean="0"/>
              <a:t>切回线程</a:t>
            </a:r>
            <a:r>
              <a:rPr lang="en-US" altLang="zh-CN" sz="2025" dirty="0" smtClean="0"/>
              <a:t>1</a:t>
            </a:r>
            <a:r>
              <a:rPr lang="zh-CN" altLang="en-US" sz="2025" dirty="0" smtClean="0"/>
              <a:t>，线程</a:t>
            </a:r>
            <a:r>
              <a:rPr lang="en-US" altLang="zh-CN" sz="2025" dirty="0" smtClean="0"/>
              <a:t>1</a:t>
            </a:r>
            <a:r>
              <a:rPr lang="zh-CN" altLang="en-US" sz="2025" dirty="0" smtClean="0"/>
              <a:t>不再执行</a:t>
            </a:r>
            <a:r>
              <a:rPr lang="en-US" altLang="zh-CN" sz="2025" dirty="0" smtClean="0"/>
              <a:t>if(tickets&gt;0)</a:t>
            </a:r>
            <a:r>
              <a:rPr lang="zh-CN" altLang="en-US" sz="2025" dirty="0" smtClean="0"/>
              <a:t>，继续往下执行，此时意外出现。</a:t>
            </a:r>
          </a:p>
          <a:p>
            <a:pPr marL="273844" indent="-191691" eaLnBrk="1" hangingPunct="1">
              <a:lnSpc>
                <a:spcPct val="110000"/>
              </a:lnSpc>
              <a:defRPr/>
            </a:pPr>
            <a:r>
              <a:rPr lang="zh-CN" altLang="en-US" sz="2025" dirty="0" smtClean="0"/>
              <a:t>可以使用</a:t>
            </a:r>
            <a:r>
              <a:rPr lang="en-US" altLang="zh-CN" sz="2025" dirty="0" smtClean="0"/>
              <a:t>sleep()</a:t>
            </a:r>
            <a:r>
              <a:rPr lang="zh-CN" altLang="en-US" sz="2025" dirty="0" smtClean="0"/>
              <a:t>来制造线程中这种切换的错误。</a:t>
            </a:r>
          </a:p>
          <a:p>
            <a:pPr marL="273844" indent="-191691" eaLnBrk="1" hangingPunct="1">
              <a:lnSpc>
                <a:spcPct val="110000"/>
              </a:lnSpc>
              <a:defRPr/>
            </a:pPr>
            <a:r>
              <a:rPr lang="zh-CN" altLang="en-US" sz="2025" dirty="0" smtClean="0"/>
              <a:t>这种错误也就是我们常说的</a:t>
            </a:r>
            <a:r>
              <a:rPr lang="en-US" altLang="zh-CN" sz="2025" dirty="0" smtClean="0"/>
              <a:t>"</a:t>
            </a:r>
            <a:r>
              <a:rPr lang="zh-CN" altLang="en-US" sz="2025" dirty="0" smtClean="0">
                <a:solidFill>
                  <a:srgbClr val="FF0000"/>
                </a:solidFill>
              </a:rPr>
              <a:t>线程安全</a:t>
            </a:r>
            <a:r>
              <a:rPr lang="en-US" altLang="zh-CN" sz="2025" dirty="0" smtClean="0"/>
              <a:t>"</a:t>
            </a:r>
            <a:r>
              <a:rPr lang="zh-CN" altLang="en-US" sz="2025" dirty="0" smtClean="0"/>
              <a:t>。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sz="3200" dirty="0" smtClean="0"/>
              <a:t>线程的</a:t>
            </a:r>
            <a:r>
              <a:rPr lang="zh-CN" altLang="en-US" sz="3200" dirty="0" smtClean="0"/>
              <a:t>安全性</a:t>
            </a:r>
            <a:endParaRPr lang="zh-C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273844" indent="-191691" eaLnBrk="1" hangingPunct="1">
              <a:defRPr/>
            </a:pPr>
            <a:r>
              <a:rPr lang="en-US" altLang="zh-CN" sz="2800" b="1" dirty="0"/>
              <a:t>class </a:t>
            </a:r>
            <a:r>
              <a:rPr lang="en-US" altLang="zh-CN" sz="2800" b="1" dirty="0" err="1"/>
              <a:t>myRunnable</a:t>
            </a:r>
            <a:r>
              <a:rPr lang="en-US" altLang="zh-CN" sz="2800" b="1" dirty="0"/>
              <a:t> implements Runnable {</a:t>
            </a:r>
          </a:p>
          <a:p>
            <a:pPr marL="273844" indent="-191691" eaLnBrk="1" hangingPunct="1">
              <a:defRPr/>
            </a:pPr>
            <a:r>
              <a:rPr lang="zh-CN" altLang="en-US" sz="2800" dirty="0"/>
              <a:t>    </a:t>
            </a:r>
            <a:r>
              <a:rPr lang="en-US" altLang="zh-CN" sz="2800" dirty="0"/>
              <a:t>//</a:t>
            </a:r>
            <a:r>
              <a:rPr lang="zh-CN" altLang="en-US" sz="2800" dirty="0"/>
              <a:t>火车票数量</a:t>
            </a:r>
          </a:p>
          <a:p>
            <a:pPr marL="273844" indent="-191691" eaLnBrk="1" hangingPunct="1">
              <a:defRPr/>
            </a:pPr>
            <a:r>
              <a:rPr lang="en-US" altLang="zh-CN" sz="2800" dirty="0"/>
              <a:t>    </a:t>
            </a:r>
            <a:r>
              <a:rPr lang="en-US" altLang="zh-CN" sz="2800" b="1" dirty="0"/>
              <a:t>private  </a:t>
            </a:r>
            <a:r>
              <a:rPr lang="en-US" altLang="zh-CN" sz="2800" b="1" dirty="0" err="1"/>
              <a:t>int</a:t>
            </a:r>
            <a:r>
              <a:rPr lang="en-US" altLang="zh-CN" sz="2800" b="1" dirty="0"/>
              <a:t> tickets = 4; </a:t>
            </a:r>
          </a:p>
          <a:p>
            <a:pPr marL="273844" indent="-191691" eaLnBrk="1" hangingPunct="1">
              <a:defRPr/>
            </a:pPr>
            <a:r>
              <a:rPr lang="en-US" altLang="zh-CN" sz="2800" dirty="0"/>
              <a:t>    </a:t>
            </a:r>
            <a:r>
              <a:rPr lang="en-US" altLang="zh-CN" sz="2800" b="1" dirty="0"/>
              <a:t>public void run() {</a:t>
            </a:r>
          </a:p>
          <a:p>
            <a:pPr marL="273844" indent="-191691" eaLnBrk="1" hangingPunct="1">
              <a:defRPr/>
            </a:pPr>
            <a:r>
              <a:rPr lang="en-US" altLang="zh-CN" sz="2800" dirty="0"/>
              <a:t>        </a:t>
            </a:r>
            <a:r>
              <a:rPr lang="en-US" altLang="zh-CN" sz="2800" b="1" dirty="0"/>
              <a:t>while (</a:t>
            </a:r>
            <a:r>
              <a:rPr lang="en-US" altLang="zh-CN" sz="2800" b="1" dirty="0">
                <a:solidFill>
                  <a:srgbClr val="FF0000"/>
                </a:solidFill>
              </a:rPr>
              <a:t>tickets &gt; 0</a:t>
            </a:r>
            <a:r>
              <a:rPr lang="en-US" altLang="zh-CN" sz="2800" b="1" dirty="0"/>
              <a:t>) {</a:t>
            </a:r>
          </a:p>
          <a:p>
            <a:pPr marL="273844" indent="-191691" eaLnBrk="1" hangingPunct="1">
              <a:defRPr/>
            </a:pPr>
            <a:r>
              <a:rPr lang="en-US" altLang="zh-CN" sz="2800" dirty="0"/>
              <a:t>        </a:t>
            </a:r>
            <a:r>
              <a:rPr lang="en-US" altLang="zh-CN" sz="2800" dirty="0" err="1"/>
              <a:t>System.</a:t>
            </a:r>
            <a:r>
              <a:rPr lang="en-US" altLang="zh-CN" sz="2800" i="1" dirty="0" err="1"/>
              <a:t>out.println</a:t>
            </a:r>
            <a:r>
              <a:rPr lang="en-US" altLang="zh-CN" sz="2800" i="1" dirty="0"/>
              <a:t>(</a:t>
            </a:r>
            <a:r>
              <a:rPr lang="en-US" altLang="zh-CN" sz="2800" i="1" dirty="0" err="1"/>
              <a:t>Thread.currentThread</a:t>
            </a:r>
            <a:r>
              <a:rPr lang="en-US" altLang="zh-CN" sz="2800" i="1" dirty="0"/>
              <a:t>().</a:t>
            </a:r>
            <a:r>
              <a:rPr lang="en-US" altLang="zh-CN" sz="2800" i="1" dirty="0" err="1"/>
              <a:t>getName</a:t>
            </a:r>
            <a:r>
              <a:rPr lang="en-US" altLang="zh-CN" sz="2800" i="1" dirty="0"/>
              <a:t>()+"</a:t>
            </a:r>
            <a:r>
              <a:rPr lang="zh-CN" altLang="en-US" sz="2800" i="1" dirty="0"/>
              <a:t>卖出第</a:t>
            </a:r>
            <a:r>
              <a:rPr lang="en-US" altLang="zh-CN" sz="2800" i="1" dirty="0"/>
              <a:t>["+(tickets) +"]</a:t>
            </a:r>
            <a:r>
              <a:rPr lang="zh-CN" altLang="en-US" sz="2800" i="1" dirty="0"/>
              <a:t>张火车票</a:t>
            </a:r>
            <a:r>
              <a:rPr lang="en-US" altLang="zh-CN" sz="2800" i="1" dirty="0"/>
              <a:t>.");</a:t>
            </a:r>
          </a:p>
          <a:p>
            <a:pPr marL="273844" indent="-191691" eaLnBrk="1" hangingPunct="1">
              <a:defRPr/>
            </a:pPr>
            <a:r>
              <a:rPr lang="en-US" altLang="zh-CN" sz="2800" dirty="0"/>
              <a:t>            </a:t>
            </a:r>
            <a:r>
              <a:rPr lang="en-US" altLang="zh-CN" sz="2800" b="1" dirty="0"/>
              <a:t>try {</a:t>
            </a:r>
          </a:p>
          <a:p>
            <a:pPr marL="273844" indent="-191691" eaLnBrk="1" hangingPunct="1">
              <a:defRPr/>
            </a:pPr>
            <a:r>
              <a:rPr lang="en-US" altLang="zh-CN" sz="2800" dirty="0" err="1">
                <a:solidFill>
                  <a:srgbClr val="FF0000"/>
                </a:solidFill>
              </a:rPr>
              <a:t>Thread.</a:t>
            </a:r>
            <a:r>
              <a:rPr lang="en-US" altLang="zh-CN" sz="2800" i="1" dirty="0" err="1">
                <a:solidFill>
                  <a:srgbClr val="FF0000"/>
                </a:solidFill>
              </a:rPr>
              <a:t>sleep</a:t>
            </a:r>
            <a:r>
              <a:rPr lang="en-US" altLang="zh-CN" sz="2800" i="1" dirty="0">
                <a:solidFill>
                  <a:srgbClr val="FF0000"/>
                </a:solidFill>
              </a:rPr>
              <a:t>(10);</a:t>
            </a:r>
          </a:p>
          <a:p>
            <a:pPr marL="273844" indent="-191691" eaLnBrk="1" hangingPunct="1">
              <a:defRPr/>
            </a:pPr>
            <a:r>
              <a:rPr lang="en-US" altLang="zh-CN" sz="2800" dirty="0"/>
              <a:t>} </a:t>
            </a:r>
            <a:r>
              <a:rPr lang="en-US" altLang="zh-CN" sz="2800" b="1" dirty="0"/>
              <a:t>catch (</a:t>
            </a:r>
            <a:r>
              <a:rPr lang="en-US" altLang="zh-CN" sz="2800" b="1" dirty="0" err="1"/>
              <a:t>InterruptedException</a:t>
            </a:r>
            <a:r>
              <a:rPr lang="en-US" altLang="zh-CN" sz="2800" b="1" dirty="0"/>
              <a:t> e) {</a:t>
            </a:r>
          </a:p>
          <a:p>
            <a:pPr marL="273844" indent="-191691" eaLnBrk="1" hangingPunct="1">
              <a:defRPr/>
            </a:pPr>
            <a:r>
              <a:rPr lang="en-US" altLang="zh-CN" sz="2800" dirty="0" err="1"/>
              <a:t>e.printStackTrace</a:t>
            </a:r>
            <a:r>
              <a:rPr lang="en-US" altLang="zh-CN" sz="2800" dirty="0"/>
              <a:t>();</a:t>
            </a:r>
          </a:p>
          <a:p>
            <a:pPr marL="273844" indent="-191691" eaLnBrk="1" hangingPunct="1">
              <a:defRPr/>
            </a:pPr>
            <a:r>
              <a:rPr lang="en-US" altLang="zh-CN" sz="2800" dirty="0"/>
              <a:t>}</a:t>
            </a:r>
          </a:p>
          <a:p>
            <a:pPr marL="273844" indent="-191691" eaLnBrk="1" hangingPunct="1">
              <a:defRPr/>
            </a:pPr>
            <a:r>
              <a:rPr lang="en-US" altLang="zh-CN" sz="2800" dirty="0"/>
              <a:t>            </a:t>
            </a:r>
            <a:r>
              <a:rPr lang="en-US" altLang="zh-CN" sz="2800" dirty="0">
                <a:solidFill>
                  <a:srgbClr val="FF0000"/>
                </a:solidFill>
              </a:rPr>
              <a:t>tickets--;</a:t>
            </a:r>
          </a:p>
          <a:p>
            <a:pPr marL="273844" indent="-191691" eaLnBrk="1" hangingPunct="1">
              <a:defRPr/>
            </a:pPr>
            <a:r>
              <a:rPr lang="zh-CN" altLang="en-US" sz="2800" dirty="0"/>
              <a:t>        </a:t>
            </a:r>
            <a:r>
              <a:rPr lang="en-US" altLang="zh-CN" sz="2800" dirty="0"/>
              <a:t>}</a:t>
            </a:r>
          </a:p>
          <a:p>
            <a:pPr marL="273844" indent="-191691" eaLnBrk="1" hangingPunct="1">
              <a:defRPr/>
            </a:pPr>
            <a:r>
              <a:rPr lang="zh-CN" altLang="en-US" sz="2800" dirty="0"/>
              <a:t>    </a:t>
            </a:r>
            <a:r>
              <a:rPr lang="en-US" altLang="zh-CN" sz="2800" dirty="0"/>
              <a:t>}</a:t>
            </a:r>
          </a:p>
          <a:p>
            <a:pPr marL="273844" indent="-191691" eaLnBrk="1" hangingPunct="1">
              <a:defRPr/>
            </a:pPr>
            <a:r>
              <a:rPr lang="en-US" altLang="zh-CN" sz="2800" dirty="0"/>
              <a:t>}</a:t>
            </a:r>
            <a:endParaRPr lang="zh-CN" altLang="en-US" sz="2025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3357563"/>
            <a:ext cx="4048125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/>
              <a:t>For example, perhaps one browser thread is busy downloading a file over the internet in a tab page, while another thread composes an email in your web mail box opened in a different tab page. </a:t>
            </a:r>
            <a:endParaRPr lang="zh-CN" altLang="zh-CN" sz="2800" smtClean="0"/>
          </a:p>
          <a:p>
            <a:pPr eaLnBrk="1" hangingPunct="1"/>
            <a:r>
              <a:rPr lang="en-US" altLang="zh-CN" sz="2800" smtClean="0"/>
              <a:t>Multitasking of two or more threads is known as</a:t>
            </a:r>
            <a:r>
              <a:rPr lang="en-US" altLang="zh-CN" sz="2800" b="1" smtClean="0"/>
              <a:t> </a:t>
            </a:r>
            <a:r>
              <a:rPr lang="en-US" altLang="zh-CN" sz="2800" b="1" smtClean="0">
                <a:solidFill>
                  <a:srgbClr val="FF0000"/>
                </a:solidFill>
              </a:rPr>
              <a:t>thread-based multitasking</a:t>
            </a:r>
            <a:r>
              <a:rPr lang="en-US" altLang="zh-CN" sz="2800" smtClean="0"/>
              <a:t>.</a:t>
            </a:r>
            <a:endParaRPr lang="zh-CN" altLang="en-US" sz="280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3600" dirty="0" smtClean="0"/>
              <a:t>9.1 Processes and Threads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844" indent="-191691" eaLnBrk="1" hangingPunct="1">
              <a:defRPr/>
            </a:pPr>
            <a:r>
              <a:rPr lang="zh-CN" altLang="en-US" sz="3200" dirty="0" smtClean="0"/>
              <a:t>保证</a:t>
            </a:r>
            <a:r>
              <a:rPr lang="zh-CN" altLang="en-US" sz="3200" dirty="0"/>
              <a:t>代码的原子性</a:t>
            </a:r>
          </a:p>
          <a:p>
            <a:pPr marL="465535" lvl="1" eaLnBrk="1" hangingPunct="1">
              <a:spcBef>
                <a:spcPts val="244"/>
              </a:spcBef>
              <a:defRPr/>
            </a:pPr>
            <a:r>
              <a:rPr lang="zh-CN" altLang="en-US" sz="2400" dirty="0" smtClean="0"/>
              <a:t>一</a:t>
            </a:r>
            <a:r>
              <a:rPr lang="zh-CN" altLang="en-US" sz="2400" dirty="0"/>
              <a:t>段代码就好像一座独木桥，任何一个时刻，只能有一个人在桥上行走，程序中不能有多个线程同时在这两句代码之间执行，这就是线程同步。</a:t>
            </a:r>
          </a:p>
          <a:p>
            <a:pPr marL="644129" lvl="2" eaLnBrk="1" hangingPunct="1">
              <a:defRPr/>
            </a:pPr>
            <a:r>
              <a:rPr lang="en-US" altLang="zh-CN" sz="2000" dirty="0" smtClean="0"/>
              <a:t>[</a:t>
            </a:r>
            <a:r>
              <a:rPr lang="zh-CN" altLang="en-US" sz="2000" dirty="0"/>
              <a:t>一张火车票只有可能出售给一位旅客</a:t>
            </a:r>
            <a:r>
              <a:rPr lang="en-US" altLang="zh-CN" sz="2000" dirty="0"/>
              <a:t>]</a:t>
            </a:r>
          </a:p>
          <a:p>
            <a:pPr marL="644129" lvl="2" eaLnBrk="1" hangingPunct="1">
              <a:defRPr/>
            </a:pPr>
            <a:r>
              <a:rPr lang="en-US" altLang="zh-CN" sz="2000" dirty="0" smtClean="0"/>
              <a:t>[</a:t>
            </a:r>
            <a:r>
              <a:rPr lang="zh-CN" altLang="en-US" sz="2000" dirty="0" smtClean="0"/>
              <a:t>银行</a:t>
            </a:r>
            <a:r>
              <a:rPr lang="zh-CN" altLang="en-US" sz="2000" dirty="0"/>
              <a:t>的自动柜员机</a:t>
            </a:r>
            <a:r>
              <a:rPr lang="en-US" altLang="zh-CN" sz="2000" dirty="0"/>
              <a:t>,</a:t>
            </a:r>
            <a:r>
              <a:rPr lang="zh-CN" altLang="en-US" sz="2000" dirty="0"/>
              <a:t>一次只能一个人取钱</a:t>
            </a:r>
            <a:r>
              <a:rPr lang="en-US" altLang="zh-CN" sz="2000" dirty="0"/>
              <a:t>]</a:t>
            </a:r>
          </a:p>
          <a:p>
            <a:pPr marL="644129" lvl="2" eaLnBrk="1" hangingPunct="1">
              <a:defRPr/>
            </a:pPr>
            <a:r>
              <a:rPr lang="en-US" altLang="zh-CN" sz="2000" dirty="0" smtClean="0"/>
              <a:t>[</a:t>
            </a:r>
            <a:r>
              <a:rPr lang="zh-CN" altLang="en-US" sz="2000" dirty="0" smtClean="0"/>
              <a:t>我们</a:t>
            </a:r>
            <a:r>
              <a:rPr lang="zh-CN" altLang="en-US" sz="2000" dirty="0"/>
              <a:t>进洗手间 把门关上</a:t>
            </a:r>
            <a:r>
              <a:rPr lang="en-US" altLang="zh-CN" sz="2000" dirty="0"/>
              <a:t>,</a:t>
            </a:r>
            <a:r>
              <a:rPr lang="zh-CN" altLang="en-US" sz="2000" dirty="0"/>
              <a:t>只有我们出来了别人才能进去</a:t>
            </a:r>
            <a:r>
              <a:rPr lang="en-US" altLang="zh-CN" sz="2000" dirty="0"/>
              <a:t>]</a:t>
            </a:r>
          </a:p>
          <a:p>
            <a:pPr marL="273844" indent="-191691" eaLnBrk="1" hangingPunct="1">
              <a:defRPr/>
            </a:pPr>
            <a:endParaRPr lang="zh-CN" altLang="en-US" sz="2025" dirty="0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sz="3200" dirty="0" smtClean="0"/>
              <a:t>线程的同步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75481" y="120048"/>
            <a:ext cx="7793037" cy="146208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3200" dirty="0"/>
              <a:t>线程的同步 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76263" y="1571625"/>
            <a:ext cx="7705725" cy="4608513"/>
          </a:xfrm>
        </p:spPr>
        <p:txBody>
          <a:bodyPr/>
          <a:lstStyle/>
          <a:p>
            <a:pPr marL="0" indent="762000" eaLnBrk="1" hangingPunct="1"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zh-CN" altLang="en-US" sz="2800" dirty="0" smtClean="0"/>
              <a:t>为了处理这种共享资源竞争，可以使用同步机制。所谓同步机制指的是两个线程同时操作一个对象时，应该保持对象数据的统一性和整体性。</a:t>
            </a:r>
            <a:r>
              <a:rPr lang="en-US" altLang="zh-CN" sz="2800" dirty="0" smtClean="0"/>
              <a:t>Java</a:t>
            </a:r>
            <a:r>
              <a:rPr lang="zh-CN" altLang="en-US" sz="2800" dirty="0" smtClean="0"/>
              <a:t>语言提供</a:t>
            </a:r>
            <a:r>
              <a:rPr lang="en-US" altLang="zh-CN" sz="2800" dirty="0" smtClean="0"/>
              <a:t>synchronized</a:t>
            </a:r>
            <a:r>
              <a:rPr lang="zh-CN" altLang="en-US" sz="2800" dirty="0" smtClean="0"/>
              <a:t>关键字，为防止资源冲突提供了内置支持。共享资源一般是文件、输入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输出端口，或者是打印机。</a:t>
            </a:r>
          </a:p>
          <a:p>
            <a:pPr marL="0" indent="762000" eaLnBrk="1" hangingPunct="1"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en-US" altLang="zh-CN" sz="2800" dirty="0" smtClean="0"/>
              <a:t>Java</a:t>
            </a:r>
            <a:r>
              <a:rPr lang="zh-CN" altLang="en-US" sz="2800" dirty="0" smtClean="0"/>
              <a:t>语言中有两种同步形式，即同步方法和同步代码块。</a:t>
            </a: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075" dirty="0"/>
              <a:t>线程的</a:t>
            </a:r>
            <a:r>
              <a:rPr lang="zh-CN" altLang="en-US" sz="3075" dirty="0" smtClean="0"/>
              <a:t>同步</a:t>
            </a:r>
            <a:r>
              <a:rPr lang="en-US" altLang="zh-CN" sz="3075" dirty="0" smtClean="0"/>
              <a:t>(</a:t>
            </a:r>
            <a:r>
              <a:rPr lang="zh-CN" altLang="en-US" sz="3075" dirty="0"/>
              <a:t>同步方法</a:t>
            </a:r>
            <a:r>
              <a:rPr lang="en-US" altLang="zh-CN" sz="3075" dirty="0"/>
              <a:t>)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42988" y="1773238"/>
            <a:ext cx="7705725" cy="4608512"/>
          </a:xfrm>
        </p:spPr>
        <p:txBody>
          <a:bodyPr/>
          <a:lstStyle/>
          <a:p>
            <a:pPr marL="0" indent="762000" eaLnBrk="1" hangingPunct="1"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zh-CN" altLang="en-US" sz="2800" smtClean="0"/>
              <a:t>同步方法将访问这个资源的方法都标记为</a:t>
            </a:r>
            <a:r>
              <a:rPr lang="en-US" altLang="zh-CN" sz="2800" smtClean="0"/>
              <a:t>synchronized</a:t>
            </a:r>
            <a:r>
              <a:rPr lang="zh-CN" altLang="en-US" sz="2800" smtClean="0"/>
              <a:t>，这样在需要调用这个方法的线程执行完之前，其他调用该方法的线程都会被阻塞。可以使用如下代码声明一个</a:t>
            </a:r>
            <a:r>
              <a:rPr lang="en-US" altLang="zh-CN" sz="2800" smtClean="0"/>
              <a:t>synchronized</a:t>
            </a:r>
            <a:r>
              <a:rPr lang="zh-CN" altLang="en-US" sz="2800" smtClean="0"/>
              <a:t>方法：</a:t>
            </a:r>
          </a:p>
          <a:p>
            <a:pPr marL="0" indent="762000" eaLnBrk="1" hangingPunct="1">
              <a:buFont typeface="Wingdings" panose="05000000000000000000" pitchFamily="2" charset="2"/>
              <a:buNone/>
              <a:tabLst>
                <a:tab pos="952500" algn="l"/>
              </a:tabLst>
            </a:pPr>
            <a:endParaRPr lang="zh-CN" altLang="en-US" smtClean="0"/>
          </a:p>
          <a:p>
            <a:pPr marL="0" indent="762000" eaLnBrk="1" hangingPunct="1">
              <a:buFont typeface="Wingdings" panose="05000000000000000000" pitchFamily="2" charset="2"/>
              <a:buNone/>
              <a:tabLst>
                <a:tab pos="952500" algn="l"/>
              </a:tabLst>
            </a:pPr>
            <a:endParaRPr lang="zh-CN" altLang="en-US" smtClean="0"/>
          </a:p>
          <a:p>
            <a:pPr marL="0" indent="762000" eaLnBrk="1" hangingPunct="1">
              <a:buFont typeface="Wingdings" panose="05000000000000000000" pitchFamily="2" charset="2"/>
              <a:buNone/>
              <a:tabLst>
                <a:tab pos="952500" algn="l"/>
              </a:tabLst>
            </a:pPr>
            <a:endParaRPr lang="zh-CN" altLang="en-US" smtClean="0"/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75877" name="Rectangle 5"/>
          <p:cNvSpPr>
            <a:spLocks noChangeArrowheads="1"/>
          </p:cNvSpPr>
          <p:nvPr/>
        </p:nvSpPr>
        <p:spPr bwMode="auto">
          <a:xfrm>
            <a:off x="952500" y="4005263"/>
            <a:ext cx="7705725" cy="792162"/>
          </a:xfrm>
          <a:prstGeom prst="rect">
            <a:avLst/>
          </a:prstGeom>
          <a:solidFill>
            <a:srgbClr val="C0C0C0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indent="7239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000"/>
              <a:t>synchronized void sum(){...}	//</a:t>
            </a:r>
            <a:r>
              <a:rPr lang="zh-CN" altLang="en-US" sz="2000"/>
              <a:t>定义取和的同步方法</a:t>
            </a:r>
          </a:p>
          <a:p>
            <a:pPr eaLnBrk="1" hangingPunct="1"/>
            <a:r>
              <a:rPr lang="en-US" altLang="zh-CN" sz="2000"/>
              <a:t>synchronized void max(){...}	//</a:t>
            </a:r>
            <a:r>
              <a:rPr lang="zh-CN" altLang="en-US" sz="2000"/>
              <a:t>定义取最大值的同步方法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0" y="739739"/>
            <a:ext cx="8686800" cy="5267361"/>
          </a:xfrm>
        </p:spPr>
        <p:txBody>
          <a:bodyPr>
            <a:normAutofit fontScale="92500" lnSpcReduction="20000"/>
          </a:bodyPr>
          <a:lstStyle/>
          <a:p>
            <a:pPr marL="273844" indent="-191691" eaLnBrk="1" hangingPunct="1">
              <a:defRPr/>
            </a:pPr>
            <a:r>
              <a:rPr lang="en-US" altLang="zh-CN" sz="2025" b="1" dirty="0"/>
              <a:t>class </a:t>
            </a:r>
            <a:r>
              <a:rPr lang="en-US" altLang="zh-CN" sz="2025" b="1" dirty="0" err="1"/>
              <a:t>myRunnable</a:t>
            </a:r>
            <a:r>
              <a:rPr lang="en-US" altLang="zh-CN" sz="2025" b="1" dirty="0"/>
              <a:t> implements Runnable {</a:t>
            </a:r>
          </a:p>
          <a:p>
            <a:pPr marL="273844" indent="-191691" eaLnBrk="1" hangingPunct="1">
              <a:defRPr/>
            </a:pPr>
            <a:r>
              <a:rPr lang="zh-CN" altLang="en-US" sz="2025" dirty="0"/>
              <a:t>    </a:t>
            </a:r>
            <a:r>
              <a:rPr lang="en-US" altLang="zh-CN" sz="2025" dirty="0"/>
              <a:t>//</a:t>
            </a:r>
            <a:r>
              <a:rPr lang="zh-CN" altLang="en-US" sz="2025" dirty="0"/>
              <a:t>火车票数量</a:t>
            </a:r>
          </a:p>
          <a:p>
            <a:pPr marL="273844" indent="-191691" eaLnBrk="1" hangingPunct="1">
              <a:defRPr/>
            </a:pPr>
            <a:r>
              <a:rPr lang="en-US" altLang="zh-CN" sz="2025" dirty="0"/>
              <a:t>    </a:t>
            </a:r>
            <a:r>
              <a:rPr lang="en-US" altLang="zh-CN" sz="2025" b="1" dirty="0"/>
              <a:t>private  </a:t>
            </a:r>
            <a:r>
              <a:rPr lang="en-US" altLang="zh-CN" sz="2025" b="1" dirty="0" err="1"/>
              <a:t>int</a:t>
            </a:r>
            <a:r>
              <a:rPr lang="en-US" altLang="zh-CN" sz="2025" b="1" dirty="0"/>
              <a:t> tickets = 4; </a:t>
            </a:r>
          </a:p>
          <a:p>
            <a:pPr marL="273844" indent="-191691" eaLnBrk="1" hangingPunct="1">
              <a:defRPr/>
            </a:pPr>
            <a:r>
              <a:rPr lang="en-US" altLang="zh-CN" sz="2025" dirty="0"/>
              <a:t>    </a:t>
            </a:r>
            <a:r>
              <a:rPr lang="en-US" altLang="zh-CN" sz="2025" b="1" dirty="0"/>
              <a:t>public void run() {</a:t>
            </a:r>
          </a:p>
          <a:p>
            <a:pPr marL="273844" indent="-191691" eaLnBrk="1" hangingPunct="1">
              <a:defRPr/>
            </a:pPr>
            <a:r>
              <a:rPr lang="en-US" altLang="zh-CN" sz="2025" dirty="0"/>
              <a:t>    </a:t>
            </a:r>
            <a:r>
              <a:rPr lang="en-US" altLang="zh-CN" sz="2025" dirty="0" err="1">
                <a:solidFill>
                  <a:srgbClr val="FF0000"/>
                </a:solidFill>
              </a:rPr>
              <a:t>sellTicket</a:t>
            </a:r>
            <a:r>
              <a:rPr lang="en-US" altLang="zh-CN" sz="2025" dirty="0">
                <a:solidFill>
                  <a:srgbClr val="FF0000"/>
                </a:solidFill>
              </a:rPr>
              <a:t>();</a:t>
            </a:r>
          </a:p>
          <a:p>
            <a:pPr marL="273844" indent="-191691" eaLnBrk="1" hangingPunct="1">
              <a:defRPr/>
            </a:pPr>
            <a:r>
              <a:rPr lang="zh-CN" altLang="en-US" sz="2025" dirty="0"/>
              <a:t>    </a:t>
            </a:r>
            <a:r>
              <a:rPr lang="en-US" altLang="zh-CN" sz="2025" dirty="0"/>
              <a:t>}    </a:t>
            </a:r>
          </a:p>
          <a:p>
            <a:pPr marL="273844" indent="-191691" eaLnBrk="1" hangingPunct="1">
              <a:defRPr/>
            </a:pPr>
            <a:r>
              <a:rPr lang="en-US" altLang="zh-CN" sz="2025" dirty="0">
                <a:solidFill>
                  <a:srgbClr val="FF0000"/>
                </a:solidFill>
              </a:rPr>
              <a:t>    </a:t>
            </a:r>
            <a:r>
              <a:rPr lang="en-US" altLang="zh-CN" sz="2025" b="1" dirty="0">
                <a:solidFill>
                  <a:srgbClr val="FF0000"/>
                </a:solidFill>
              </a:rPr>
              <a:t>synchronized private void </a:t>
            </a:r>
            <a:r>
              <a:rPr lang="en-US" altLang="zh-CN" sz="2025" b="1" dirty="0" err="1">
                <a:solidFill>
                  <a:srgbClr val="FF0000"/>
                </a:solidFill>
              </a:rPr>
              <a:t>sellTicket</a:t>
            </a:r>
            <a:r>
              <a:rPr lang="en-US" altLang="zh-CN" sz="2025" b="1" dirty="0">
                <a:solidFill>
                  <a:srgbClr val="FF0000"/>
                </a:solidFill>
              </a:rPr>
              <a:t>()</a:t>
            </a:r>
            <a:r>
              <a:rPr lang="en-US" altLang="zh-CN" sz="2025" b="1" dirty="0"/>
              <a:t>{</a:t>
            </a:r>
          </a:p>
          <a:p>
            <a:pPr marL="273844" indent="-191691" eaLnBrk="1" hangingPunct="1">
              <a:defRPr/>
            </a:pPr>
            <a:r>
              <a:rPr lang="en-US" altLang="zh-CN" sz="2025" dirty="0"/>
              <a:t>        </a:t>
            </a:r>
            <a:r>
              <a:rPr lang="en-US" altLang="zh-CN" sz="2025" b="1" dirty="0"/>
              <a:t>while (tickets &gt; 0) {</a:t>
            </a:r>
          </a:p>
          <a:p>
            <a:pPr marL="273844" indent="-191691" eaLnBrk="1" hangingPunct="1">
              <a:defRPr/>
            </a:pPr>
            <a:r>
              <a:rPr lang="en-US" altLang="zh-CN" sz="2025" dirty="0"/>
              <a:t>        </a:t>
            </a:r>
            <a:r>
              <a:rPr lang="en-US" altLang="zh-CN" sz="2025" dirty="0" err="1"/>
              <a:t>System.</a:t>
            </a:r>
            <a:r>
              <a:rPr lang="en-US" altLang="zh-CN" sz="2025" i="1" dirty="0" err="1"/>
              <a:t>out.println</a:t>
            </a:r>
            <a:r>
              <a:rPr lang="en-US" altLang="zh-CN" sz="2025" i="1" dirty="0"/>
              <a:t>(</a:t>
            </a:r>
            <a:r>
              <a:rPr lang="en-US" altLang="zh-CN" sz="2025" i="1" dirty="0" err="1"/>
              <a:t>Thread.currentThread</a:t>
            </a:r>
            <a:r>
              <a:rPr lang="en-US" altLang="zh-CN" sz="2025" i="1" dirty="0"/>
              <a:t>().</a:t>
            </a:r>
            <a:r>
              <a:rPr lang="en-US" altLang="zh-CN" sz="2025" i="1" dirty="0" err="1"/>
              <a:t>getName</a:t>
            </a:r>
            <a:r>
              <a:rPr lang="en-US" altLang="zh-CN" sz="2025" i="1" dirty="0"/>
              <a:t>()+"</a:t>
            </a:r>
            <a:r>
              <a:rPr lang="zh-CN" altLang="en-US" sz="2025" i="1" dirty="0"/>
              <a:t>卖出第</a:t>
            </a:r>
            <a:r>
              <a:rPr lang="en-US" altLang="zh-CN" sz="2025" i="1" dirty="0"/>
              <a:t>["+(tickets) +"]</a:t>
            </a:r>
            <a:r>
              <a:rPr lang="zh-CN" altLang="en-US" sz="2025" i="1" dirty="0"/>
              <a:t>张火车票</a:t>
            </a:r>
            <a:r>
              <a:rPr lang="en-US" altLang="zh-CN" sz="2025" i="1" dirty="0"/>
              <a:t>.");</a:t>
            </a:r>
          </a:p>
          <a:p>
            <a:pPr marL="273844" indent="-191691" eaLnBrk="1" hangingPunct="1">
              <a:defRPr/>
            </a:pPr>
            <a:r>
              <a:rPr lang="en-US" altLang="zh-CN" sz="2025" dirty="0"/>
              <a:t>            </a:t>
            </a:r>
            <a:r>
              <a:rPr lang="en-US" altLang="zh-CN" sz="2025" b="1" dirty="0"/>
              <a:t>try {</a:t>
            </a:r>
          </a:p>
          <a:p>
            <a:pPr marL="273844" indent="-191691" eaLnBrk="1" hangingPunct="1">
              <a:defRPr/>
            </a:pPr>
            <a:r>
              <a:rPr lang="en-US" altLang="zh-CN" sz="2025" dirty="0" smtClean="0"/>
              <a:t>    </a:t>
            </a:r>
            <a:r>
              <a:rPr lang="en-US" altLang="zh-CN" sz="2025" dirty="0" err="1" smtClean="0"/>
              <a:t>Thread.</a:t>
            </a:r>
            <a:r>
              <a:rPr lang="en-US" altLang="zh-CN" sz="2025" i="1" dirty="0" err="1" smtClean="0"/>
              <a:t>sleep</a:t>
            </a:r>
            <a:r>
              <a:rPr lang="en-US" altLang="zh-CN" sz="2025" i="1" dirty="0" smtClean="0"/>
              <a:t>(10</a:t>
            </a:r>
            <a:r>
              <a:rPr lang="en-US" altLang="zh-CN" sz="2025" i="1" dirty="0"/>
              <a:t>);</a:t>
            </a:r>
          </a:p>
          <a:p>
            <a:pPr marL="273844" indent="-191691" eaLnBrk="1" hangingPunct="1">
              <a:defRPr/>
            </a:pPr>
            <a:r>
              <a:rPr lang="en-US" altLang="zh-CN" sz="2025" dirty="0"/>
              <a:t>} </a:t>
            </a:r>
            <a:r>
              <a:rPr lang="en-US" altLang="zh-CN" sz="2025" b="1" dirty="0"/>
              <a:t>catch (</a:t>
            </a:r>
            <a:r>
              <a:rPr lang="en-US" altLang="zh-CN" sz="2025" b="1" dirty="0" err="1"/>
              <a:t>InterruptedException</a:t>
            </a:r>
            <a:r>
              <a:rPr lang="en-US" altLang="zh-CN" sz="2025" b="1" dirty="0"/>
              <a:t> e) {</a:t>
            </a:r>
          </a:p>
          <a:p>
            <a:pPr marL="273844" indent="-191691" eaLnBrk="1" hangingPunct="1">
              <a:defRPr/>
            </a:pPr>
            <a:r>
              <a:rPr lang="en-US" altLang="zh-CN" sz="2025" dirty="0" err="1"/>
              <a:t>e.printStackTrace</a:t>
            </a:r>
            <a:r>
              <a:rPr lang="en-US" altLang="zh-CN" sz="2025" dirty="0"/>
              <a:t>();</a:t>
            </a:r>
          </a:p>
          <a:p>
            <a:pPr marL="273844" indent="-191691" eaLnBrk="1" hangingPunct="1">
              <a:defRPr/>
            </a:pPr>
            <a:r>
              <a:rPr lang="en-US" altLang="zh-CN" sz="2025" dirty="0"/>
              <a:t>}</a:t>
            </a:r>
          </a:p>
          <a:p>
            <a:pPr marL="273844" indent="-191691" eaLnBrk="1" hangingPunct="1">
              <a:defRPr/>
            </a:pPr>
            <a:r>
              <a:rPr lang="en-US" altLang="zh-CN" sz="2025" dirty="0"/>
              <a:t>            tickets--;</a:t>
            </a:r>
          </a:p>
          <a:p>
            <a:pPr marL="273844" indent="-191691" eaLnBrk="1" hangingPunct="1">
              <a:defRPr/>
            </a:pPr>
            <a:r>
              <a:rPr lang="zh-CN" altLang="en-US" sz="2025" dirty="0"/>
              <a:t>        </a:t>
            </a:r>
            <a:r>
              <a:rPr lang="en-US" altLang="zh-CN" sz="2025" dirty="0"/>
              <a:t>}</a:t>
            </a:r>
          </a:p>
          <a:p>
            <a:pPr marL="273844" indent="-191691" eaLnBrk="1" hangingPunct="1">
              <a:defRPr/>
            </a:pPr>
            <a:r>
              <a:rPr lang="zh-CN" altLang="en-US" sz="2025" dirty="0"/>
              <a:t>    </a:t>
            </a:r>
            <a:r>
              <a:rPr lang="en-US" altLang="zh-CN" sz="2025" dirty="0"/>
              <a:t>}</a:t>
            </a:r>
          </a:p>
          <a:p>
            <a:pPr marL="273844" indent="-191691" eaLnBrk="1" hangingPunct="1">
              <a:defRPr/>
            </a:pPr>
            <a:r>
              <a:rPr lang="en-US" altLang="zh-CN" sz="2025" dirty="0"/>
              <a:t>}</a:t>
            </a:r>
            <a:endParaRPr lang="zh-CN" altLang="en-US" sz="20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075" dirty="0">
                <a:effectLst/>
              </a:rPr>
              <a:t>线程</a:t>
            </a:r>
            <a:r>
              <a:rPr lang="zh-CN" altLang="en-US" sz="3075">
                <a:effectLst/>
              </a:rPr>
              <a:t>的</a:t>
            </a:r>
            <a:r>
              <a:rPr lang="zh-CN" altLang="en-US" sz="3075" smtClean="0">
                <a:effectLst/>
              </a:rPr>
              <a:t>同步</a:t>
            </a:r>
            <a:r>
              <a:rPr lang="en-US" altLang="zh-CN" sz="3075" smtClean="0">
                <a:effectLst/>
              </a:rPr>
              <a:t>(</a:t>
            </a:r>
            <a:r>
              <a:rPr lang="zh-CN" altLang="en-US" sz="3075" dirty="0">
                <a:effectLst/>
              </a:rPr>
              <a:t>同步代码块</a:t>
            </a:r>
            <a:r>
              <a:rPr lang="en-US" altLang="zh-CN" sz="3075" dirty="0">
                <a:effectLst/>
              </a:rPr>
              <a:t>)</a:t>
            </a:r>
          </a:p>
        </p:txBody>
      </p:sp>
      <p:sp>
        <p:nvSpPr>
          <p:cNvPr id="9779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42988" y="1773238"/>
            <a:ext cx="7705725" cy="4608512"/>
          </a:xfrm>
        </p:spPr>
        <p:txBody>
          <a:bodyPr/>
          <a:lstStyle/>
          <a:p>
            <a:pPr marL="0" indent="762000" eaLnBrk="1" hangingPunct="1"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en-US" altLang="zh-CN" sz="2400" smtClean="0"/>
              <a:t>Java</a:t>
            </a:r>
            <a:r>
              <a:rPr lang="zh-CN" altLang="en-US" sz="2400" smtClean="0"/>
              <a:t>语言中同步的设定不只应用于同步方法，也可以设置程序的某个代码段块为同步区域。</a:t>
            </a:r>
          </a:p>
          <a:p>
            <a:pPr marL="0" indent="762000" eaLnBrk="1" hangingPunct="1"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zh-CN" altLang="en-US" sz="2400" smtClean="0"/>
              <a:t>语法格式为：</a:t>
            </a:r>
          </a:p>
          <a:p>
            <a:pPr marL="0" indent="762000" eaLnBrk="1" hangingPunct="1">
              <a:buFont typeface="Wingdings" panose="05000000000000000000" pitchFamily="2" charset="2"/>
              <a:buNone/>
              <a:tabLst>
                <a:tab pos="952500" algn="l"/>
              </a:tabLst>
            </a:pPr>
            <a:endParaRPr lang="zh-CN" altLang="en-US" smtClean="0"/>
          </a:p>
          <a:p>
            <a:pPr marL="0" indent="762000" eaLnBrk="1" hangingPunct="1">
              <a:buFont typeface="Wingdings" panose="05000000000000000000" pitchFamily="2" charset="2"/>
              <a:buNone/>
              <a:tabLst>
                <a:tab pos="952500" algn="l"/>
              </a:tabLst>
            </a:pPr>
            <a:endParaRPr lang="zh-CN" altLang="en-US" smtClean="0"/>
          </a:p>
          <a:p>
            <a:pPr marL="0" indent="762000" eaLnBrk="1" hangingPunct="1">
              <a:buFont typeface="Wingdings" panose="05000000000000000000" pitchFamily="2" charset="2"/>
              <a:buNone/>
              <a:tabLst>
                <a:tab pos="952500" algn="l"/>
              </a:tabLst>
            </a:pPr>
            <a:endParaRPr lang="zh-CN" altLang="en-US" smtClean="0"/>
          </a:p>
          <a:p>
            <a:pPr marL="0" indent="762000" eaLnBrk="1" hangingPunct="1"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zh-CN" altLang="en-US" sz="2400" smtClean="0"/>
              <a:t>其中</a:t>
            </a:r>
            <a:r>
              <a:rPr lang="en-US" altLang="zh-CN" sz="2400" smtClean="0"/>
              <a:t>somobject</a:t>
            </a:r>
            <a:r>
              <a:rPr lang="zh-CN" altLang="en-US" sz="2400" smtClean="0"/>
              <a:t>代表当前对象，同步的作用区域是</a:t>
            </a:r>
            <a:r>
              <a:rPr lang="en-US" altLang="zh-CN" sz="2400" smtClean="0"/>
              <a:t>synchronized</a:t>
            </a:r>
            <a:r>
              <a:rPr lang="zh-CN" altLang="en-US" sz="2400" smtClean="0"/>
              <a:t>关键字后大括号以内的部分。在程序执行到</a:t>
            </a:r>
            <a:r>
              <a:rPr lang="en-US" altLang="zh-CN" sz="2400" smtClean="0"/>
              <a:t>synchronized</a:t>
            </a:r>
            <a:r>
              <a:rPr lang="zh-CN" altLang="en-US" sz="2400" smtClean="0"/>
              <a:t>设定的同步化区块时锁定当前对象，这样就没有其他线程可以执行这个被同步化的区块。</a:t>
            </a: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77925" name="Rectangle 5"/>
          <p:cNvSpPr>
            <a:spLocks noChangeArrowheads="1"/>
          </p:cNvSpPr>
          <p:nvPr/>
        </p:nvSpPr>
        <p:spPr bwMode="auto">
          <a:xfrm>
            <a:off x="1042988" y="2997200"/>
            <a:ext cx="7705725" cy="1081088"/>
          </a:xfrm>
          <a:prstGeom prst="rect">
            <a:avLst/>
          </a:prstGeom>
          <a:solidFill>
            <a:srgbClr val="C0C0C0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indent="7239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en-US" sz="2000"/>
              <a:t>synchronized(someobject){</a:t>
            </a:r>
          </a:p>
          <a:p>
            <a:pPr eaLnBrk="1" hangingPunct="1"/>
            <a:r>
              <a:rPr lang="en-US" altLang="en-US" sz="2000"/>
              <a:t>     ……//省略代码</a:t>
            </a:r>
          </a:p>
          <a:p>
            <a:pPr eaLnBrk="1" hangingPunct="1"/>
            <a:r>
              <a:rPr lang="en-US" altLang="en-US" sz="2000"/>
              <a:t>}</a:t>
            </a: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518845" y="474271"/>
            <a:ext cx="8229600" cy="4525962"/>
          </a:xfrm>
        </p:spPr>
        <p:txBody>
          <a:bodyPr>
            <a:noAutofit/>
          </a:bodyPr>
          <a:lstStyle/>
          <a:p>
            <a:pPr marL="273844" indent="-191691" eaLnBrk="1" hangingPunct="1">
              <a:defRPr/>
            </a:pPr>
            <a:r>
              <a:rPr lang="en-US" altLang="zh-CN" sz="1600" b="1" dirty="0"/>
              <a:t>class </a:t>
            </a:r>
            <a:r>
              <a:rPr lang="en-US" altLang="zh-CN" sz="1600" b="1" dirty="0" err="1"/>
              <a:t>myRunnable</a:t>
            </a:r>
            <a:r>
              <a:rPr lang="en-US" altLang="zh-CN" sz="1600" b="1" dirty="0"/>
              <a:t> implements Runnable {</a:t>
            </a:r>
          </a:p>
          <a:p>
            <a:pPr marL="273844" indent="-191691" eaLnBrk="1" hangingPunct="1">
              <a:defRPr/>
            </a:pPr>
            <a:r>
              <a:rPr lang="en-US" altLang="zh-CN" sz="1600" dirty="0"/>
              <a:t>// </a:t>
            </a:r>
            <a:r>
              <a:rPr lang="zh-CN" altLang="en-US" sz="1600" dirty="0"/>
              <a:t>火车票数量</a:t>
            </a:r>
          </a:p>
          <a:p>
            <a:pPr marL="273844" indent="-191691" eaLnBrk="1" hangingPunct="1">
              <a:defRPr/>
            </a:pPr>
            <a:r>
              <a:rPr lang="en-US" altLang="zh-CN" sz="1600" b="1" dirty="0" smtClean="0"/>
              <a:t>    private 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tickets = 4;</a:t>
            </a:r>
          </a:p>
          <a:p>
            <a:pPr marL="273844" indent="-191691" eaLnBrk="1" hangingPunct="1">
              <a:defRPr/>
            </a:pPr>
            <a:r>
              <a:rPr lang="en-US" altLang="zh-CN" sz="1600" b="1" dirty="0" smtClean="0">
                <a:solidFill>
                  <a:srgbClr val="FF0000"/>
                </a:solidFill>
              </a:rPr>
              <a:t>    static </a:t>
            </a:r>
            <a:r>
              <a:rPr lang="en-US" altLang="zh-CN" sz="1600" b="1" dirty="0">
                <a:solidFill>
                  <a:srgbClr val="FF0000"/>
                </a:solidFill>
              </a:rPr>
              <a:t>Object </a:t>
            </a:r>
            <a:r>
              <a:rPr lang="en-US" altLang="zh-CN" sz="1600" b="1" i="1" dirty="0">
                <a:solidFill>
                  <a:srgbClr val="FF0000"/>
                </a:solidFill>
              </a:rPr>
              <a:t>key = new Object();</a:t>
            </a:r>
          </a:p>
          <a:p>
            <a:pPr marL="273844" indent="-191691" eaLnBrk="1" hangingPunct="1">
              <a:defRPr/>
            </a:pPr>
            <a:endParaRPr lang="zh-CN" altLang="en-US" sz="1600" dirty="0">
              <a:solidFill>
                <a:srgbClr val="FF0000"/>
              </a:solidFill>
            </a:endParaRPr>
          </a:p>
          <a:p>
            <a:pPr marL="273844" indent="-191691" eaLnBrk="1" hangingPunct="1">
              <a:defRPr/>
            </a:pPr>
            <a:r>
              <a:rPr lang="en-US" altLang="zh-CN" sz="1600" b="1" dirty="0" smtClean="0"/>
              <a:t>    public </a:t>
            </a:r>
            <a:r>
              <a:rPr lang="en-US" altLang="zh-CN" sz="1600" b="1" dirty="0"/>
              <a:t>void run() {</a:t>
            </a:r>
          </a:p>
          <a:p>
            <a:pPr marL="273844" indent="-191691" eaLnBrk="1" hangingPunct="1">
              <a:defRPr/>
            </a:pPr>
            <a:r>
              <a:rPr lang="en-US" altLang="zh-CN" sz="1600" b="1" dirty="0" smtClean="0">
                <a:solidFill>
                  <a:srgbClr val="FF0000"/>
                </a:solidFill>
              </a:rPr>
              <a:t>    synchronized </a:t>
            </a:r>
            <a:r>
              <a:rPr lang="en-US" altLang="zh-CN" sz="1600" b="1" dirty="0">
                <a:solidFill>
                  <a:srgbClr val="FF0000"/>
                </a:solidFill>
              </a:rPr>
              <a:t>(</a:t>
            </a:r>
            <a:r>
              <a:rPr lang="en-US" altLang="zh-CN" sz="1600" b="1" i="1" dirty="0">
                <a:solidFill>
                  <a:srgbClr val="FF0000"/>
                </a:solidFill>
              </a:rPr>
              <a:t>key) {</a:t>
            </a:r>
          </a:p>
          <a:p>
            <a:pPr marL="273844" indent="-191691" eaLnBrk="1" hangingPunct="1">
              <a:defRPr/>
            </a:pPr>
            <a:r>
              <a:rPr lang="en-US" altLang="zh-CN" sz="1600" b="1" dirty="0" smtClean="0"/>
              <a:t>    while </a:t>
            </a:r>
            <a:r>
              <a:rPr lang="en-US" altLang="zh-CN" sz="1600" b="1" dirty="0"/>
              <a:t>(tickets &gt; 0) {</a:t>
            </a:r>
          </a:p>
          <a:p>
            <a:pPr marL="273844" indent="-191691" eaLnBrk="1" hangingPunct="1">
              <a:defRPr/>
            </a:pPr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System.</a:t>
            </a:r>
            <a:r>
              <a:rPr lang="en-US" altLang="zh-CN" sz="1600" i="1" dirty="0" err="1" smtClean="0"/>
              <a:t>out.println</a:t>
            </a:r>
            <a:r>
              <a:rPr lang="en-US" altLang="zh-CN" sz="1600" i="1" dirty="0" smtClean="0"/>
              <a:t>(</a:t>
            </a:r>
            <a:r>
              <a:rPr lang="en-US" altLang="zh-CN" sz="1600" i="1" dirty="0" err="1" smtClean="0"/>
              <a:t>Thread.currentThread</a:t>
            </a:r>
            <a:r>
              <a:rPr lang="en-US" altLang="zh-CN" sz="1600" i="1" dirty="0"/>
              <a:t>().</a:t>
            </a:r>
            <a:r>
              <a:rPr lang="en-US" altLang="zh-CN" sz="1600" i="1" dirty="0" err="1"/>
              <a:t>getName</a:t>
            </a:r>
            <a:r>
              <a:rPr lang="en-US" altLang="zh-CN" sz="1600" i="1" dirty="0"/>
              <a:t>() + "</a:t>
            </a:r>
            <a:r>
              <a:rPr lang="zh-CN" altLang="en-US" sz="1600" i="1" dirty="0"/>
              <a:t>卖出第</a:t>
            </a:r>
            <a:r>
              <a:rPr lang="en-US" altLang="zh-CN" sz="1600" i="1" dirty="0"/>
              <a:t>["</a:t>
            </a:r>
          </a:p>
          <a:p>
            <a:pPr marL="273844" indent="-191691" eaLnBrk="1" hangingPunct="1">
              <a:defRPr/>
            </a:pPr>
            <a:r>
              <a:rPr lang="en-US" altLang="zh-CN" sz="1600" dirty="0" smtClean="0"/>
              <a:t>        + </a:t>
            </a:r>
            <a:r>
              <a:rPr lang="en-US" altLang="zh-CN" sz="1600" dirty="0"/>
              <a:t>(tickets) + "]</a:t>
            </a:r>
            <a:r>
              <a:rPr lang="zh-CN" altLang="en-US" sz="1600" dirty="0"/>
              <a:t>张火车票</a:t>
            </a:r>
            <a:r>
              <a:rPr lang="en-US" altLang="zh-CN" sz="1600" dirty="0"/>
              <a:t>.");</a:t>
            </a:r>
          </a:p>
          <a:p>
            <a:pPr marL="273844" indent="-191691" eaLnBrk="1" hangingPunct="1">
              <a:defRPr/>
            </a:pPr>
            <a:r>
              <a:rPr lang="en-US" altLang="zh-CN" sz="1600" b="1" dirty="0" smtClean="0"/>
              <a:t>        try </a:t>
            </a:r>
            <a:r>
              <a:rPr lang="en-US" altLang="zh-CN" sz="1600" b="1" dirty="0"/>
              <a:t>{</a:t>
            </a:r>
          </a:p>
          <a:p>
            <a:pPr marL="273844" indent="-191691" eaLnBrk="1" hangingPunct="1">
              <a:defRPr/>
            </a:pPr>
            <a:r>
              <a:rPr lang="en-US" altLang="zh-CN" sz="1600" dirty="0" smtClean="0"/>
              <a:t>        </a:t>
            </a:r>
            <a:r>
              <a:rPr lang="en-US" altLang="zh-CN" sz="1600" dirty="0" err="1" smtClean="0"/>
              <a:t>Thread.</a:t>
            </a:r>
            <a:r>
              <a:rPr lang="en-US" altLang="zh-CN" sz="1600" i="1" dirty="0" err="1" smtClean="0"/>
              <a:t>sleep</a:t>
            </a:r>
            <a:r>
              <a:rPr lang="en-US" altLang="zh-CN" sz="1600" i="1" dirty="0" smtClean="0"/>
              <a:t>(10</a:t>
            </a:r>
            <a:r>
              <a:rPr lang="en-US" altLang="zh-CN" sz="1600" i="1" dirty="0"/>
              <a:t>);</a:t>
            </a:r>
          </a:p>
          <a:p>
            <a:pPr marL="273844" indent="-191691" eaLnBrk="1" hangingPunct="1">
              <a:defRPr/>
            </a:pPr>
            <a:r>
              <a:rPr lang="en-US" altLang="zh-CN" sz="1600" dirty="0" smtClean="0"/>
              <a:t>        } </a:t>
            </a:r>
            <a:r>
              <a:rPr lang="en-US" altLang="zh-CN" sz="1600" b="1" dirty="0"/>
              <a:t>catch (</a:t>
            </a:r>
            <a:r>
              <a:rPr lang="en-US" altLang="zh-CN" sz="1600" b="1" dirty="0" err="1"/>
              <a:t>InterruptedException</a:t>
            </a:r>
            <a:r>
              <a:rPr lang="en-US" altLang="zh-CN" sz="1600" b="1" dirty="0"/>
              <a:t> e) {</a:t>
            </a:r>
          </a:p>
          <a:p>
            <a:pPr marL="273844" indent="-191691" eaLnBrk="1" hangingPunct="1">
              <a:defRPr/>
            </a:pPr>
            <a:r>
              <a:rPr lang="en-US" altLang="zh-CN" sz="1600" dirty="0" smtClean="0"/>
              <a:t>        </a:t>
            </a:r>
            <a:r>
              <a:rPr lang="en-US" altLang="zh-CN" sz="1600" dirty="0" err="1" smtClean="0"/>
              <a:t>e.printStackTrace</a:t>
            </a:r>
            <a:r>
              <a:rPr lang="en-US" altLang="zh-CN" sz="1600" dirty="0"/>
              <a:t>();</a:t>
            </a:r>
          </a:p>
          <a:p>
            <a:pPr marL="273844" indent="-191691" eaLnBrk="1" hangingPunct="1">
              <a:defRPr/>
            </a:pPr>
            <a:r>
              <a:rPr lang="en-US" altLang="zh-CN" sz="1600" dirty="0" smtClean="0"/>
              <a:t>        }</a:t>
            </a:r>
            <a:endParaRPr lang="en-US" altLang="zh-CN" sz="1600" dirty="0"/>
          </a:p>
          <a:p>
            <a:pPr marL="273844" indent="-191691" eaLnBrk="1" hangingPunct="1">
              <a:defRPr/>
            </a:pPr>
            <a:r>
              <a:rPr lang="en-US" altLang="zh-CN" sz="1600" dirty="0" smtClean="0"/>
              <a:t>        tickets-</a:t>
            </a:r>
            <a:r>
              <a:rPr lang="en-US" altLang="zh-CN" sz="1600" dirty="0"/>
              <a:t>-;</a:t>
            </a:r>
          </a:p>
          <a:p>
            <a:pPr marL="273844" indent="-191691" eaLnBrk="1" hangingPunct="1">
              <a:defRPr/>
            </a:pPr>
            <a:r>
              <a:rPr lang="en-US" altLang="zh-CN" sz="1600" dirty="0" smtClean="0"/>
              <a:t>        }</a:t>
            </a:r>
            <a:endParaRPr lang="en-US" altLang="zh-CN" sz="1600" dirty="0"/>
          </a:p>
          <a:p>
            <a:pPr marL="273844" indent="-191691" eaLnBrk="1" hangingPunct="1">
              <a:defRPr/>
            </a:pPr>
            <a:r>
              <a:rPr lang="en-US" altLang="zh-CN" sz="1600" dirty="0" smtClean="0"/>
              <a:t>     }</a:t>
            </a:r>
            <a:endParaRPr lang="en-US" altLang="zh-CN" sz="1600" dirty="0"/>
          </a:p>
          <a:p>
            <a:pPr marL="273844" indent="-191691" eaLnBrk="1" hangingPunct="1">
              <a:defRPr/>
            </a:pPr>
            <a:r>
              <a:rPr lang="en-US" altLang="zh-CN" sz="1600" dirty="0" smtClean="0"/>
              <a:t>  }</a:t>
            </a:r>
            <a:endParaRPr lang="en-US" altLang="zh-CN" sz="1600" dirty="0"/>
          </a:p>
          <a:p>
            <a:pPr marL="273844" indent="-191691" eaLnBrk="1" hangingPunct="1">
              <a:defRPr/>
            </a:pPr>
            <a:r>
              <a:rPr lang="en-US" altLang="zh-CN" sz="1600" dirty="0"/>
              <a:t>}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844" indent="-191691" eaLnBrk="1" hangingPunct="1">
              <a:defRPr/>
            </a:pPr>
            <a:r>
              <a:rPr lang="zh-CN" altLang="en-US" sz="2025" dirty="0" smtClean="0"/>
              <a:t>死锁是</a:t>
            </a:r>
            <a:r>
              <a:rPr lang="zh-CN" altLang="en-US" sz="2025" dirty="0"/>
              <a:t>指两个线程，都相互等待对方释放</a:t>
            </a:r>
            <a:r>
              <a:rPr lang="en-US" altLang="zh-CN" sz="2025" dirty="0"/>
              <a:t>lock</a:t>
            </a:r>
          </a:p>
          <a:p>
            <a:pPr marL="273844" indent="-191691" eaLnBrk="1" hangingPunct="1">
              <a:defRPr/>
            </a:pPr>
            <a:r>
              <a:rPr lang="zh-CN" altLang="en-US" sz="2025" dirty="0" smtClean="0"/>
              <a:t>死锁是</a:t>
            </a:r>
            <a:r>
              <a:rPr lang="zh-CN" altLang="en-US" sz="2025" dirty="0"/>
              <a:t>不可测知或避开的</a:t>
            </a:r>
          </a:p>
          <a:p>
            <a:pPr marL="273844" indent="-191691" eaLnBrk="1" hangingPunct="1">
              <a:defRPr/>
            </a:pPr>
            <a:r>
              <a:rPr lang="zh-CN" altLang="en-US" sz="2025" dirty="0"/>
              <a:t>应采取措施避免死锁的出现</a:t>
            </a:r>
          </a:p>
          <a:p>
            <a:pPr marL="273844" indent="-191691" eaLnBrk="1" hangingPunct="1">
              <a:defRPr/>
            </a:pPr>
            <a:endParaRPr lang="zh-CN" altLang="en-US" sz="2025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3600" dirty="0" smtClean="0"/>
              <a:t>死锁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533400"/>
            <a:ext cx="7772400" cy="5943600"/>
          </a:xfrm>
        </p:spPr>
        <p:txBody>
          <a:bodyPr/>
          <a:lstStyle/>
          <a:p>
            <a:pPr eaLnBrk="1" hangingPunct="1"/>
            <a:r>
              <a:rPr lang="en-US" altLang="zh-CN" smtClean="0"/>
              <a:t>public int read() {</a:t>
            </a:r>
          </a:p>
          <a:p>
            <a:pPr eaLnBrk="1" hangingPunct="1"/>
            <a:r>
              <a:rPr lang="en-US" altLang="zh-CN" smtClean="0"/>
              <a:t>   synchronized(rA){ 	</a:t>
            </a:r>
          </a:p>
          <a:p>
            <a:pPr eaLnBrk="1" hangingPunct="1"/>
            <a:r>
              <a:rPr lang="en-US" altLang="zh-CN" smtClean="0"/>
              <a:t> 	synchronized(rB){</a:t>
            </a:r>
          </a:p>
          <a:p>
            <a:pPr eaLnBrk="1" hangingPunct="1"/>
            <a:r>
              <a:rPr lang="en-US" altLang="zh-CN" smtClean="0"/>
              <a:t>           return rA.value+rB.value;</a:t>
            </a:r>
          </a:p>
          <a:p>
            <a:pPr eaLnBrk="1" hangingPunct="1"/>
            <a:r>
              <a:rPr lang="en-US" altLang="zh-CN" smtClean="0"/>
              <a:t> 	}</a:t>
            </a:r>
          </a:p>
          <a:p>
            <a:pPr eaLnBrk="1" hangingPunct="1"/>
            <a:r>
              <a:rPr lang="en-US" altLang="zh-CN" smtClean="0"/>
              <a:t>   }</a:t>
            </a:r>
          </a:p>
          <a:p>
            <a:pPr eaLnBrk="1" hangingPunct="1"/>
            <a:r>
              <a:rPr lang="en-US" altLang="zh-CN" smtClean="0"/>
              <a:t>} </a:t>
            </a:r>
          </a:p>
          <a:p>
            <a:pPr eaLnBrk="1" hangingPunct="1"/>
            <a:r>
              <a:rPr lang="en-US" altLang="zh-CN" smtClean="0"/>
              <a:t>public void write(int a,int b){</a:t>
            </a:r>
          </a:p>
          <a:p>
            <a:pPr eaLnBrk="1" hangingPunct="1"/>
            <a:r>
              <a:rPr lang="en-US" altLang="zh-CN" smtClean="0"/>
              <a:t>    synchronized(rB){		          				synchronized(rA){</a:t>
            </a:r>
          </a:p>
          <a:p>
            <a:pPr eaLnBrk="1" hangingPunct="1"/>
            <a:r>
              <a:rPr lang="en-US" altLang="zh-CN" smtClean="0"/>
              <a:t>           rA.value=a;</a:t>
            </a:r>
          </a:p>
          <a:p>
            <a:pPr eaLnBrk="1" hangingPunct="1"/>
            <a:r>
              <a:rPr lang="en-US" altLang="zh-CN" smtClean="0"/>
              <a:t> 	    rB.value=b;</a:t>
            </a:r>
          </a:p>
          <a:p>
            <a:pPr eaLnBrk="1" hangingPunct="1"/>
            <a:r>
              <a:rPr lang="en-US" altLang="zh-CN" smtClean="0"/>
              <a:t> 	}</a:t>
            </a:r>
          </a:p>
          <a:p>
            <a:pPr eaLnBrk="1" hangingPunct="1"/>
            <a:r>
              <a:rPr lang="en-US" altLang="zh-CN" smtClean="0"/>
              <a:t>    }</a:t>
            </a:r>
          </a:p>
          <a:p>
            <a:pPr eaLnBrk="1" hangingPunct="1"/>
            <a:r>
              <a:rPr lang="en-US" altLang="zh-CN" smtClean="0"/>
              <a:t>}</a:t>
            </a:r>
            <a:endParaRPr lang="zh-CN" altLang="zh-CN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/>
              <a:t>Every application has at least one thread called the </a:t>
            </a:r>
            <a:r>
              <a:rPr lang="en-US" altLang="zh-CN" sz="2800" smtClean="0">
                <a:solidFill>
                  <a:srgbClr val="FF0000"/>
                </a:solidFill>
              </a:rPr>
              <a:t>main thread</a:t>
            </a:r>
            <a:r>
              <a:rPr lang="en-US" altLang="zh-CN" sz="2800" smtClean="0"/>
              <a:t>. </a:t>
            </a:r>
            <a:r>
              <a:rPr lang="zh-CN" altLang="en-US" sz="2800" smtClean="0"/>
              <a:t>主线程</a:t>
            </a:r>
            <a:endParaRPr lang="en-US" altLang="zh-CN" sz="2800" smtClean="0"/>
          </a:p>
          <a:p>
            <a:pPr eaLnBrk="1" hangingPunct="1"/>
            <a:r>
              <a:rPr lang="en-US" altLang="zh-CN" sz="2800" smtClean="0"/>
              <a:t>A thread has the ability to create new threads. </a:t>
            </a:r>
          </a:p>
          <a:p>
            <a:pPr eaLnBrk="1" hangingPunct="1"/>
            <a:r>
              <a:rPr lang="en-US" altLang="zh-CN" sz="2800" smtClean="0"/>
              <a:t>The creating thread is the parent thread, and the created thread is called a child thread.</a:t>
            </a:r>
          </a:p>
          <a:p>
            <a:pPr eaLnBrk="1" hangingPunct="1"/>
            <a:r>
              <a:rPr lang="en-US" altLang="zh-CN" sz="2800" smtClean="0"/>
              <a:t>Threads can help to take advantage of </a:t>
            </a:r>
            <a:r>
              <a:rPr lang="en-US" altLang="zh-CN" sz="2800" smtClean="0">
                <a:solidFill>
                  <a:srgbClr val="FF0000"/>
                </a:solidFill>
              </a:rPr>
              <a:t>multi-core processor </a:t>
            </a:r>
            <a:r>
              <a:rPr lang="en-US" altLang="zh-CN" sz="2800" smtClean="0"/>
              <a:t>programming. </a:t>
            </a:r>
            <a:endParaRPr lang="zh-CN" altLang="zh-CN" sz="2800" smtClean="0"/>
          </a:p>
          <a:p>
            <a:pPr eaLnBrk="1" hangingPunct="1"/>
            <a:endParaRPr lang="zh-CN" altLang="en-US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3600" dirty="0" smtClean="0"/>
              <a:t>9.1 Processes and Threads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321169" y="213527"/>
            <a:ext cx="7793037" cy="76835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3600" dirty="0" smtClean="0"/>
              <a:t>Main Thread in Java</a:t>
            </a:r>
            <a:endParaRPr lang="zh-CN" altLang="en-US" sz="3600" dirty="0" smtClean="0"/>
          </a:p>
        </p:txBody>
      </p:sp>
      <p:sp>
        <p:nvSpPr>
          <p:cNvPr id="512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5A03F17B-F891-4F87-BFA3-4CC36699F065}" type="slidenum">
              <a:rPr lang="en-US" altLang="zh-CN"/>
              <a:pPr eaLnBrk="1" hangingPunct="1">
                <a:defRPr/>
              </a:pPr>
              <a:t>6</a:t>
            </a:fld>
            <a:endParaRPr lang="en-US" altLang="zh-CN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450" y="1104265"/>
            <a:ext cx="7178511" cy="3773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122863"/>
            <a:ext cx="4341813" cy="165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/>
              <a:t>In Java, a thread is represented by an object belonging to the subclass of </a:t>
            </a:r>
            <a:r>
              <a:rPr lang="en-US" altLang="zh-CN" sz="2800" smtClean="0">
                <a:solidFill>
                  <a:srgbClr val="FF0000"/>
                </a:solidFill>
              </a:rPr>
              <a:t>java.lang.Thread</a:t>
            </a:r>
            <a:r>
              <a:rPr lang="en-US" altLang="zh-CN" sz="2800" smtClean="0"/>
              <a:t> and overrides its </a:t>
            </a:r>
            <a:r>
              <a:rPr lang="en-US" altLang="zh-CN" sz="2800" smtClean="0">
                <a:solidFill>
                  <a:srgbClr val="FF0000"/>
                </a:solidFill>
              </a:rPr>
              <a:t>run() </a:t>
            </a:r>
            <a:r>
              <a:rPr lang="en-US" altLang="zh-CN" sz="2800" smtClean="0"/>
              <a:t>method, </a:t>
            </a:r>
          </a:p>
          <a:p>
            <a:pPr eaLnBrk="1" hangingPunct="1"/>
            <a:r>
              <a:rPr lang="en-US" altLang="zh-CN" sz="2800" smtClean="0"/>
              <a:t>or a class that implements the </a:t>
            </a:r>
            <a:r>
              <a:rPr lang="en-US" altLang="zh-CN" sz="2800" smtClean="0">
                <a:solidFill>
                  <a:srgbClr val="FF0000"/>
                </a:solidFill>
              </a:rPr>
              <a:t>Runnable interface</a:t>
            </a:r>
            <a:r>
              <a:rPr lang="en-US" altLang="zh-CN" sz="2800" smtClean="0"/>
              <a:t>, which has one method, </a:t>
            </a:r>
            <a:r>
              <a:rPr lang="en-US" altLang="zh-CN" sz="2800" smtClean="0">
                <a:solidFill>
                  <a:srgbClr val="FF0000"/>
                </a:solidFill>
              </a:rPr>
              <a:t>run(). </a:t>
            </a:r>
          </a:p>
          <a:p>
            <a:pPr eaLnBrk="1" hangingPunct="1"/>
            <a:r>
              <a:rPr lang="en-US" altLang="zh-CN" sz="2800" smtClean="0"/>
              <a:t>This run() method defines the operations that will be performed by the thread.</a:t>
            </a:r>
            <a:endParaRPr lang="zh-CN" altLang="en-US" sz="280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9.2 Threads in Java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251C21-EBB7-4881-98EA-675DCBFD6D66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9.2 Threads in Java</a:t>
            </a:r>
            <a:endParaRPr lang="zh-CN" altLang="en-US" dirty="0"/>
          </a:p>
        </p:txBody>
      </p:sp>
      <p:pic>
        <p:nvPicPr>
          <p:cNvPr id="19460" name="图片 4" descr="http://www.stepwise.hk/npwiki/images/multithreading-thread-runnabl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1862138"/>
            <a:ext cx="3817938" cy="423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13556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altLang="zh-CN" sz="2400" dirty="0" smtClean="0">
                <a:solidFill>
                  <a:srgbClr val="FF0000"/>
                </a:solidFill>
              </a:rPr>
              <a:t>run() </a:t>
            </a:r>
            <a:r>
              <a:rPr lang="en-US" altLang="zh-CN" sz="2400" dirty="0" smtClean="0"/>
              <a:t>	Specifies what the new thread does. When run() completes, the thread terminates.</a:t>
            </a:r>
            <a:endParaRPr lang="zh-CN" altLang="zh-CN" sz="2400" dirty="0" smtClean="0"/>
          </a:p>
          <a:p>
            <a:pPr eaLnBrk="1" hangingPunct="1">
              <a:defRPr/>
            </a:pPr>
            <a:r>
              <a:rPr lang="en-US" altLang="zh-CN" sz="2400" dirty="0" smtClean="0">
                <a:solidFill>
                  <a:srgbClr val="FF0000"/>
                </a:solidFill>
              </a:rPr>
              <a:t>start() </a:t>
            </a:r>
            <a:r>
              <a:rPr lang="en-US" altLang="zh-CN" sz="2400" dirty="0" smtClean="0"/>
              <a:t>	Makes the new thread runnable. The current thread continues as parent.</a:t>
            </a:r>
            <a:endParaRPr lang="zh-CN" altLang="zh-CN" sz="2400" dirty="0" smtClean="0"/>
          </a:p>
          <a:p>
            <a:pPr eaLnBrk="1" hangingPunct="1">
              <a:defRPr/>
            </a:pPr>
            <a:r>
              <a:rPr lang="en-US" altLang="zh-CN" sz="2400" dirty="0" smtClean="0">
                <a:solidFill>
                  <a:srgbClr val="FF0000"/>
                </a:solidFill>
              </a:rPr>
              <a:t>sleep() </a:t>
            </a:r>
            <a:r>
              <a:rPr lang="en-US" altLang="zh-CN" sz="2400" dirty="0" smtClean="0"/>
              <a:t>	Suspends the thread and yield control to other threads for the specified milliseconds. </a:t>
            </a:r>
            <a:endParaRPr lang="zh-CN" altLang="zh-CN" sz="2400" dirty="0" smtClean="0"/>
          </a:p>
          <a:p>
            <a:pPr eaLnBrk="1" hangingPunct="1">
              <a:defRPr/>
            </a:pPr>
            <a:r>
              <a:rPr lang="en-US" altLang="zh-CN" sz="2400" dirty="0" smtClean="0"/>
              <a:t>interrupt() 	Interrupts the sleep() method.</a:t>
            </a:r>
            <a:endParaRPr lang="zh-CN" altLang="zh-CN" sz="2400" dirty="0" smtClean="0"/>
          </a:p>
          <a:p>
            <a:pPr eaLnBrk="1" hangingPunct="1">
              <a:defRPr/>
            </a:pPr>
            <a:r>
              <a:rPr lang="en-US" altLang="zh-CN" sz="2400" dirty="0" err="1" smtClean="0"/>
              <a:t>isAlive</a:t>
            </a:r>
            <a:r>
              <a:rPr lang="en-US" altLang="zh-CN" sz="2400" dirty="0" smtClean="0"/>
              <a:t>() 	Returns true if the thread is not terminated.</a:t>
            </a:r>
            <a:endParaRPr lang="zh-CN" altLang="zh-CN" sz="2400" dirty="0" smtClean="0"/>
          </a:p>
          <a:p>
            <a:pPr eaLnBrk="1" hangingPunct="1">
              <a:defRPr/>
            </a:pPr>
            <a:r>
              <a:rPr lang="en-US" altLang="zh-CN" sz="2400" dirty="0" smtClean="0"/>
              <a:t>setPriority() 	Sets the priority of the thread, which is dependent on implementation.</a:t>
            </a:r>
            <a:endParaRPr lang="zh-CN" altLang="zh-CN" sz="2400" dirty="0" smtClean="0"/>
          </a:p>
          <a:p>
            <a:pPr eaLnBrk="1" hangingPunct="1">
              <a:defRPr/>
            </a:pPr>
            <a:r>
              <a:rPr lang="en-US" altLang="zh-CN" sz="2400" dirty="0" smtClean="0"/>
              <a:t>yield() 	Suspends the current thread to allow other threads to run.</a:t>
            </a:r>
          </a:p>
          <a:p>
            <a:pPr eaLnBrk="1" hangingPunct="1">
              <a:defRPr/>
            </a:pPr>
            <a:r>
              <a:rPr lang="en-US" altLang="zh-CN" sz="2400" dirty="0" smtClean="0"/>
              <a:t>The stop(), suspend(), and resume() methods have been deprecated since JDK 1.4, because they are not thread-safe, due to the release of monitors. </a:t>
            </a:r>
            <a:endParaRPr lang="zh-CN" altLang="en-US" sz="2400" dirty="0" smtClean="0"/>
          </a:p>
          <a:p>
            <a:pPr eaLnBrk="1" hangingPunct="1">
              <a:defRPr/>
            </a:pPr>
            <a:endParaRPr lang="zh-CN" altLang="zh-CN" dirty="0" smtClean="0"/>
          </a:p>
          <a:p>
            <a:pPr eaLnBrk="1" hangingPunct="1">
              <a:defRPr/>
            </a:pP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9.2 Threads in Java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第2章</Template>
  <TotalTime>287</TotalTime>
  <Words>3349</Words>
  <Application>Microsoft Office PowerPoint</Application>
  <PresentationFormat>全屏显示(4:3)</PresentationFormat>
  <Paragraphs>459</Paragraphs>
  <Slides>47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8" baseType="lpstr">
      <vt:lpstr>黑体</vt:lpstr>
      <vt:lpstr>宋体</vt:lpstr>
      <vt:lpstr>Arial</vt:lpstr>
      <vt:lpstr>Calibri</vt:lpstr>
      <vt:lpstr>Lucida Sans Unicode</vt:lpstr>
      <vt:lpstr>Tahoma</vt:lpstr>
      <vt:lpstr>Verdana</vt:lpstr>
      <vt:lpstr>Wingdings</vt:lpstr>
      <vt:lpstr>Wingdings 2</vt:lpstr>
      <vt:lpstr>Wingdings 3</vt:lpstr>
      <vt:lpstr>聚合</vt:lpstr>
      <vt:lpstr>Chapter 9 Multithreading</vt:lpstr>
      <vt:lpstr>9.1 Processes and Threads</vt:lpstr>
      <vt:lpstr>9.1 Processes and Threads</vt:lpstr>
      <vt:lpstr>9.1 Processes and Threads</vt:lpstr>
      <vt:lpstr>9.1 Processes and Threads</vt:lpstr>
      <vt:lpstr>Main Thread in Java</vt:lpstr>
      <vt:lpstr>9.2 Threads in Java</vt:lpstr>
      <vt:lpstr>9.2 Threads in Java</vt:lpstr>
      <vt:lpstr>9.2 Threads in Java</vt:lpstr>
      <vt:lpstr>Example Thread Class</vt:lpstr>
      <vt:lpstr>Example Runnable Interface</vt:lpstr>
      <vt:lpstr>Thread Class and Runnable Interface</vt:lpstr>
      <vt:lpstr>PowerPoint 演示文稿</vt:lpstr>
      <vt:lpstr>PowerPoint 演示文稿</vt:lpstr>
      <vt:lpstr>Thread Class and Runnable Interface</vt:lpstr>
      <vt:lpstr>9.3 Thread States</vt:lpstr>
      <vt:lpstr>Thread States</vt:lpstr>
      <vt:lpstr>线程的控制 </vt:lpstr>
      <vt:lpstr>线程的启动</vt:lpstr>
      <vt:lpstr>线程的挂起</vt:lpstr>
      <vt:lpstr>线程的挂起</vt:lpstr>
      <vt:lpstr>线程的挂起 sleep()方法 </vt:lpstr>
      <vt:lpstr>示例</vt:lpstr>
      <vt:lpstr>线程的挂起 join()方法</vt:lpstr>
      <vt:lpstr>线程的挂起 wait()与notify()方法</vt:lpstr>
      <vt:lpstr>线程状态检查</vt:lpstr>
      <vt:lpstr>线程优先级 </vt:lpstr>
      <vt:lpstr>优先级应用一 </vt:lpstr>
      <vt:lpstr>PowerPoint 演示文稿</vt:lpstr>
      <vt:lpstr>线程常量设置优先级</vt:lpstr>
      <vt:lpstr>结束线程</vt:lpstr>
      <vt:lpstr>PowerPoint 演示文稿</vt:lpstr>
      <vt:lpstr>后台线程</vt:lpstr>
      <vt:lpstr>后台线程</vt:lpstr>
      <vt:lpstr>守护进程示例</vt:lpstr>
      <vt:lpstr>线程的同步 </vt:lpstr>
      <vt:lpstr>线程的同步 </vt:lpstr>
      <vt:lpstr>线程的安全性</vt:lpstr>
      <vt:lpstr>PowerPoint 演示文稿</vt:lpstr>
      <vt:lpstr>线程的同步</vt:lpstr>
      <vt:lpstr>线程的同步 </vt:lpstr>
      <vt:lpstr>线程的同步(同步方法)</vt:lpstr>
      <vt:lpstr>PowerPoint 演示文稿</vt:lpstr>
      <vt:lpstr>线程的同步(同步代码块)</vt:lpstr>
      <vt:lpstr>PowerPoint 演示文稿</vt:lpstr>
      <vt:lpstr>死锁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Foundations of Java Programming Chapter 9 Multithreading</dc:title>
  <dc:creator>Tian Jingbai</dc:creator>
  <cp:lastModifiedBy>TJB</cp:lastModifiedBy>
  <cp:revision>117</cp:revision>
  <dcterms:created xsi:type="dcterms:W3CDTF">2014-04-09T10:21:17Z</dcterms:created>
  <dcterms:modified xsi:type="dcterms:W3CDTF">2017-05-23T15:04:57Z</dcterms:modified>
</cp:coreProperties>
</file>