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92" r:id="rId3"/>
    <p:sldId id="257" r:id="rId4"/>
    <p:sldId id="293" r:id="rId5"/>
    <p:sldId id="296" r:id="rId6"/>
    <p:sldId id="298" r:id="rId7"/>
    <p:sldId id="282" r:id="rId8"/>
    <p:sldId id="299" r:id="rId9"/>
    <p:sldId id="280" r:id="rId10"/>
    <p:sldId id="300" r:id="rId11"/>
    <p:sldId id="262" r:id="rId12"/>
    <p:sldId id="285" r:id="rId13"/>
    <p:sldId id="302" r:id="rId14"/>
    <p:sldId id="301" r:id="rId15"/>
    <p:sldId id="267" r:id="rId16"/>
    <p:sldId id="268" r:id="rId17"/>
    <p:sldId id="304" r:id="rId18"/>
    <p:sldId id="305" r:id="rId19"/>
    <p:sldId id="306" r:id="rId20"/>
    <p:sldId id="272" r:id="rId21"/>
    <p:sldId id="269" r:id="rId22"/>
    <p:sldId id="270" r:id="rId23"/>
    <p:sldId id="271" r:id="rId24"/>
    <p:sldId id="307" r:id="rId25"/>
    <p:sldId id="288" r:id="rId26"/>
    <p:sldId id="278" r:id="rId27"/>
    <p:sldId id="289" r:id="rId28"/>
    <p:sldId id="290" r:id="rId29"/>
    <p:sldId id="274" r:id="rId30"/>
    <p:sldId id="308" r:id="rId31"/>
    <p:sldId id="277" r:id="rId32"/>
    <p:sldId id="276"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guang Wu" initials="SW" lastIdx="1" clrIdx="0">
    <p:extLst>
      <p:ext uri="{19B8F6BF-5375-455C-9EA6-DF929625EA0E}">
        <p15:presenceInfo xmlns:p15="http://schemas.microsoft.com/office/powerpoint/2012/main" userId="9c5e06f447b425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B0D2"/>
    <a:srgbClr val="9B0D14"/>
    <a:srgbClr val="4A1486"/>
    <a:srgbClr val="D6D6EA"/>
    <a:srgbClr val="000066"/>
    <a:srgbClr val="BCBDDC"/>
    <a:srgbClr val="8856A7"/>
    <a:srgbClr val="9EBCD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75843" autoAdjust="0"/>
  </p:normalViewPr>
  <p:slideViewPr>
    <p:cSldViewPr snapToGrid="0">
      <p:cViewPr varScale="1">
        <p:scale>
          <a:sx n="50" d="100"/>
          <a:sy n="50" d="100"/>
        </p:scale>
        <p:origin x="14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C125E-3281-45AC-AB44-0B250E73B776}" type="datetimeFigureOut">
              <a:rPr lang="zh-CN" altLang="en-US" smtClean="0"/>
              <a:t>2024/7/17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C6C0F-9706-4D67-8A4D-52C19516C9C7}" type="slidenum">
              <a:rPr lang="zh-CN" altLang="en-US" smtClean="0"/>
              <a:t>‹#›</a:t>
            </a:fld>
            <a:endParaRPr lang="zh-CN" altLang="en-US"/>
          </a:p>
        </p:txBody>
      </p:sp>
    </p:spTree>
    <p:extLst>
      <p:ext uri="{BB962C8B-B14F-4D97-AF65-F5344CB8AC3E}">
        <p14:creationId xmlns:p14="http://schemas.microsoft.com/office/powerpoint/2010/main" val="304792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1</a:t>
            </a:fld>
            <a:endParaRPr lang="zh-CN" altLang="en-US"/>
          </a:p>
        </p:txBody>
      </p:sp>
    </p:spTree>
    <p:extLst>
      <p:ext uri="{BB962C8B-B14F-4D97-AF65-F5344CB8AC3E}">
        <p14:creationId xmlns:p14="http://schemas.microsoft.com/office/powerpoint/2010/main" val="4221016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Sparse alignment is a general relevance score framework that can be applied to many retrieval paradigms, such as DPR, ME-BERT, and COIL. Within this framework, these paradigms differ only by their alignment strategies. </a:t>
            </a:r>
            <a:endParaRPr lang="zh-CN" altLang="en-US" dirty="0"/>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11</a:t>
            </a:fld>
            <a:endParaRPr lang="zh-CN" altLang="en-US"/>
          </a:p>
        </p:txBody>
      </p:sp>
    </p:spTree>
    <p:extLst>
      <p:ext uri="{BB962C8B-B14F-4D97-AF65-F5344CB8AC3E}">
        <p14:creationId xmlns:p14="http://schemas.microsoft.com/office/powerpoint/2010/main" val="879852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Next, I will introduce the generative retrieval paradigm and demonstrate how it also fits within the framework.</a:t>
            </a:r>
          </a:p>
          <a:p>
            <a:r>
              <a:rPr lang="en-US" altLang="zh-CN" dirty="0"/>
              <a:t>Here is the retrieval operation.</a:t>
            </a:r>
          </a:p>
          <a:p>
            <a:r>
              <a:rPr lang="en-US" altLang="zh-CN" dirty="0"/>
              <a:t>To use GR, you first need to specify the document identifiers. We choose a substring from the passage as the document ID as an example.</a:t>
            </a:r>
          </a:p>
          <a:p>
            <a:r>
              <a:rPr lang="en-US" altLang="zh-CN" dirty="0"/>
              <a:t>Given a user query, we directly input it into the generative model and obtain the document ID using constrained generation.</a:t>
            </a:r>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12</a:t>
            </a:fld>
            <a:endParaRPr lang="zh-CN" altLang="en-US"/>
          </a:p>
        </p:txBody>
      </p:sp>
    </p:spTree>
    <p:extLst>
      <p:ext uri="{BB962C8B-B14F-4D97-AF65-F5344CB8AC3E}">
        <p14:creationId xmlns:p14="http://schemas.microsoft.com/office/powerpoint/2010/main" val="3890882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GR model is trained using xxx</a:t>
            </a:r>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13</a:t>
            </a:fld>
            <a:endParaRPr lang="zh-CN" altLang="en-US"/>
          </a:p>
        </p:txBody>
      </p:sp>
    </p:spTree>
    <p:extLst>
      <p:ext uri="{BB962C8B-B14F-4D97-AF65-F5344CB8AC3E}">
        <p14:creationId xmlns:p14="http://schemas.microsoft.com/office/powerpoint/2010/main" val="4222635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And it usually uses </a:t>
            </a:r>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14</a:t>
            </a:fld>
            <a:endParaRPr lang="zh-CN" altLang="en-US"/>
          </a:p>
        </p:txBody>
      </p:sp>
    </p:spTree>
    <p:extLst>
      <p:ext uri="{BB962C8B-B14F-4D97-AF65-F5344CB8AC3E}">
        <p14:creationId xmlns:p14="http://schemas.microsoft.com/office/powerpoint/2010/main" val="2647845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Now, let’s delve into the model architecture of GR. We are particularly interested in the cross-attention layer as it is the only component in the decoder that xxx</a:t>
            </a:r>
          </a:p>
          <a:p>
            <a:r>
              <a:rPr lang="en-US" altLang="zh-CN" dirty="0"/>
              <a:t>Here the Q is the token vector matrix of query, and </a:t>
            </a:r>
            <a:r>
              <a:rPr lang="en-US" altLang="zh-CN" dirty="0" err="1"/>
              <a:t>d_i</a:t>
            </a:r>
            <a:r>
              <a:rPr lang="en-US" altLang="zh-CN" dirty="0"/>
              <a:t> is the input at the </a:t>
            </a:r>
            <a:r>
              <a:rPr lang="en-US" altLang="zh-CN" dirty="0" err="1"/>
              <a:t>ith</a:t>
            </a:r>
            <a:r>
              <a:rPr lang="en-US" altLang="zh-CN" dirty="0"/>
              <a:t> position for the cross-attention.</a:t>
            </a:r>
          </a:p>
          <a:p>
            <a:r>
              <a:rPr lang="en-US" altLang="zh-CN" dirty="0"/>
              <a:t>If we look at the last xxx, and ignore the non-linear activation functions in FFN.</a:t>
            </a:r>
          </a:p>
          <a:p>
            <a:r>
              <a:rPr lang="en-US" altLang="zh-CN" dirty="0"/>
              <a:t>The final prediction head will be</a:t>
            </a:r>
          </a:p>
          <a:p>
            <a:endParaRPr lang="en-US" altLang="zh-CN" dirty="0"/>
          </a:p>
          <a:p>
            <a:r>
              <a:rPr lang="en-US" altLang="zh-CN" dirty="0"/>
              <a:t>Then we will multiply the hi with the embedding matrix</a:t>
            </a:r>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15</a:t>
            </a:fld>
            <a:endParaRPr lang="zh-CN" altLang="en-US"/>
          </a:p>
        </p:txBody>
      </p:sp>
    </p:spTree>
    <p:extLst>
      <p:ext uri="{BB962C8B-B14F-4D97-AF65-F5344CB8AC3E}">
        <p14:creationId xmlns:p14="http://schemas.microsoft.com/office/powerpoint/2010/main" val="8097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 consider </a:t>
            </a:r>
          </a:p>
          <a:p>
            <a:r>
              <a:rPr lang="en-US" altLang="zh-CN" dirty="0"/>
              <a:t>This is calculated as</a:t>
            </a:r>
          </a:p>
          <a:p>
            <a:r>
              <a:rPr lang="en-US" altLang="zh-CN" dirty="0"/>
              <a:t>We will plug in the computation of hi which is Q and </a:t>
            </a:r>
            <a:r>
              <a:rPr lang="en-US" altLang="zh-CN" dirty="0" err="1"/>
              <a:t>softmax</a:t>
            </a:r>
            <a:r>
              <a:rPr lang="en-US" altLang="zh-CN" dirty="0"/>
              <a:t> term</a:t>
            </a:r>
          </a:p>
          <a:p>
            <a:r>
              <a:rPr lang="en-US" altLang="zh-CN" dirty="0"/>
              <a:t>And this is what we normally will do</a:t>
            </a:r>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16</a:t>
            </a:fld>
            <a:endParaRPr lang="zh-CN" altLang="en-US"/>
          </a:p>
        </p:txBody>
      </p:sp>
    </p:spTree>
    <p:extLst>
      <p:ext uri="{BB962C8B-B14F-4D97-AF65-F5344CB8AC3E}">
        <p14:creationId xmlns:p14="http://schemas.microsoft.com/office/powerpoint/2010/main" val="2959881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Alternatively, we can also first compute </a:t>
            </a:r>
            <a:r>
              <a:rPr lang="en-US" altLang="zh-CN" dirty="0" err="1"/>
              <a:t>ei</a:t>
            </a:r>
            <a:r>
              <a:rPr lang="en-US" altLang="zh-CN" dirty="0"/>
              <a:t> transposed Q and then the </a:t>
            </a:r>
            <a:r>
              <a:rPr lang="en-US" altLang="zh-CN" dirty="0" err="1"/>
              <a:t>softmax</a:t>
            </a:r>
            <a:endParaRPr lang="en-US" altLang="zh-CN" dirty="0"/>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17</a:t>
            </a:fld>
            <a:endParaRPr lang="zh-CN" altLang="en-US"/>
          </a:p>
        </p:txBody>
      </p:sp>
    </p:spTree>
    <p:extLst>
      <p:ext uri="{BB962C8B-B14F-4D97-AF65-F5344CB8AC3E}">
        <p14:creationId xmlns:p14="http://schemas.microsoft.com/office/powerpoint/2010/main" val="3863702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Using a more compact formulation, we can get this result</a:t>
            </a:r>
          </a:p>
          <a:p>
            <a:r>
              <a:rPr lang="en-US" altLang="zh-CN" dirty="0"/>
              <a:t>Here the </a:t>
            </a:r>
            <a:r>
              <a:rPr lang="en-US" altLang="zh-CN" dirty="0" err="1"/>
              <a:t>E_d</a:t>
            </a:r>
            <a:r>
              <a:rPr lang="en-US" altLang="zh-CN" dirty="0"/>
              <a:t> is the stack of </a:t>
            </a:r>
            <a:r>
              <a:rPr lang="en-US" altLang="zh-CN" dirty="0" err="1"/>
              <a:t>e_i</a:t>
            </a:r>
            <a:r>
              <a:rPr lang="en-US" altLang="zh-CN" dirty="0"/>
              <a:t>, and A is the stack of </a:t>
            </a:r>
            <a:r>
              <a:rPr lang="en-US" altLang="zh-CN" dirty="0" err="1"/>
              <a:t>softmax</a:t>
            </a:r>
            <a:r>
              <a:rPr lang="en-US" altLang="zh-CN" dirty="0"/>
              <a:t> vectors</a:t>
            </a:r>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18</a:t>
            </a:fld>
            <a:endParaRPr lang="zh-CN" altLang="en-US"/>
          </a:p>
        </p:txBody>
      </p:sp>
    </p:spTree>
    <p:extLst>
      <p:ext uri="{BB962C8B-B14F-4D97-AF65-F5344CB8AC3E}">
        <p14:creationId xmlns:p14="http://schemas.microsoft.com/office/powerpoint/2010/main" val="698739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 can find the same structure with MVDR, here we treat </a:t>
            </a:r>
            <a:r>
              <a:rPr lang="en-US" altLang="zh-CN" dirty="0" err="1"/>
              <a:t>E_d</a:t>
            </a:r>
            <a:r>
              <a:rPr lang="en-US" altLang="zh-CN" dirty="0"/>
              <a:t> as the document encoding matrix D</a:t>
            </a:r>
          </a:p>
          <a:p>
            <a:r>
              <a:rPr lang="en-US" altLang="zh-CN" dirty="0"/>
              <a:t>And this is our core conclusion</a:t>
            </a:r>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19</a:t>
            </a:fld>
            <a:endParaRPr lang="zh-CN" altLang="en-US"/>
          </a:p>
        </p:txBody>
      </p:sp>
    </p:spTree>
    <p:extLst>
      <p:ext uri="{BB962C8B-B14F-4D97-AF65-F5344CB8AC3E}">
        <p14:creationId xmlns:p14="http://schemas.microsoft.com/office/powerpoint/2010/main" val="4165866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summarize our conclusion, both methods share the same framework for computing query-document relevance: the document encoding matrix is multiplied by the query encoding matrix, followed by an element-wise multiplication with the alignment matrix.</a:t>
            </a:r>
            <a:endParaRPr lang="zh-CN" altLang="en-US" dirty="0"/>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20</a:t>
            </a:fld>
            <a:endParaRPr lang="zh-CN" altLang="en-US"/>
          </a:p>
        </p:txBody>
      </p:sp>
    </p:spTree>
    <p:extLst>
      <p:ext uri="{BB962C8B-B14F-4D97-AF65-F5344CB8AC3E}">
        <p14:creationId xmlns:p14="http://schemas.microsoft.com/office/powerpoint/2010/main" val="3368283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compare and select dense retrieval models in many different scenarios.</a:t>
            </a:r>
          </a:p>
          <a:p>
            <a:r>
              <a:rPr lang="en-US" dirty="0"/>
              <a:t>Normally we would conduct … which is a very convincible way</a:t>
            </a:r>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2</a:t>
            </a:fld>
            <a:endParaRPr lang="zh-CN" altLang="en-US"/>
          </a:p>
        </p:txBody>
      </p:sp>
    </p:spTree>
    <p:extLst>
      <p:ext uri="{BB962C8B-B14F-4D97-AF65-F5344CB8AC3E}">
        <p14:creationId xmlns:p14="http://schemas.microsoft.com/office/powerpoint/2010/main" val="595655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is a comparison of the two methods. On the left, we have the different components in the framework: D (the document encoding), Q (the query encoding), and A (the alignment matrix).</a:t>
            </a:r>
          </a:p>
          <a:p>
            <a:endParaRPr lang="en-US" altLang="zh-CN" dirty="0"/>
          </a:p>
          <a:p>
            <a:r>
              <a:rPr lang="en-US" altLang="zh-CN" dirty="0"/>
              <a:t>GR uses the embedding vector as the document encoding instead of the token vector, making it simpler but non-contextual. Additionally, GR features a dense and learnable alignment matrix, which corresponds to the attention map in the cross-attention layer.</a:t>
            </a:r>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21</a:t>
            </a:fld>
            <a:endParaRPr lang="zh-CN" altLang="en-US"/>
          </a:p>
        </p:txBody>
      </p:sp>
    </p:spTree>
    <p:extLst>
      <p:ext uri="{BB962C8B-B14F-4D97-AF65-F5344CB8AC3E}">
        <p14:creationId xmlns:p14="http://schemas.microsoft.com/office/powerpoint/2010/main" val="506694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Some recent works on generative retrieval have proposed several decoding methods to enhance performance. For example, there's a method called "Prefix-Aware Weight Adaptive Decoding," or PAWA, by Wang et al. This method uses different embedding tables for different positions. Another method, known as "Non-Parametric" or NP decoding, by Lee et al., directly replaces the embedding vector with the token vector.</a:t>
            </a:r>
          </a:p>
          <a:p>
            <a:r>
              <a:rPr lang="en-US" altLang="zh-CN" dirty="0"/>
              <a:t>By including these decoding methods in our framework, we can understand how they improve document encoding. PAWA, for instance, replaces the embedding vector with a combination of the embedding vector and token vector. On the other hand, NP decoding directly uses the token vectors.</a:t>
            </a:r>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22</a:t>
            </a:fld>
            <a:endParaRPr lang="zh-CN" altLang="en-US"/>
          </a:p>
        </p:txBody>
      </p:sp>
    </p:spTree>
    <p:extLst>
      <p:ext uri="{BB962C8B-B14F-4D97-AF65-F5344CB8AC3E}">
        <p14:creationId xmlns:p14="http://schemas.microsoft.com/office/powerpoint/2010/main" val="333478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 believe the alignment matrix is the most critical part of the scoring process, and we have outlined many of its properties in our paper. Here, I’d like to share one of the interesting discussions about the alignment matrix.</a:t>
            </a:r>
          </a:p>
          <a:p>
            <a:r>
              <a:rPr lang="en-US" altLang="zh-CN" dirty="0"/>
              <a:t>We found that MVDR and GR have different alignment directions. MVDR finds the most similar document tokens for each query token. And it can be viewed as a summation with respect to q_j​. In our paper, we call this "query-to-doc alignment.“. It means each query token must find its best-aligned document token.</a:t>
            </a:r>
          </a:p>
          <a:p>
            <a:r>
              <a:rPr lang="en-US" altLang="zh-CN" dirty="0"/>
              <a:t>For GR, the process works in the opposite direction. Each document token has to find its best-aligned query token, achieved through the attention mechanism. Here, the score is a summation with respect to d_i​. We refer to this as "doc-to-query alignment" in our paper.</a:t>
            </a:r>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23</a:t>
            </a:fld>
            <a:endParaRPr lang="zh-CN" altLang="en-US"/>
          </a:p>
        </p:txBody>
      </p:sp>
    </p:spTree>
    <p:extLst>
      <p:ext uri="{BB962C8B-B14F-4D97-AF65-F5344CB8AC3E}">
        <p14:creationId xmlns:p14="http://schemas.microsoft.com/office/powerpoint/2010/main" val="2322439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There is another view of the alignment direction, which is the normalization direction of the alignment matrix</a:t>
            </a:r>
          </a:p>
          <a:p>
            <a:r>
              <a:rPr lang="en-US" altLang="zh-CN" dirty="0"/>
              <a:t>Basically MVDR, the query to doc direction is row-wise normalization, and GR the doc to query direction is the column wise normalization</a:t>
            </a:r>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24</a:t>
            </a:fld>
            <a:endParaRPr lang="zh-CN" altLang="en-US"/>
          </a:p>
        </p:txBody>
      </p:sp>
    </p:spTree>
    <p:extLst>
      <p:ext uri="{BB962C8B-B14F-4D97-AF65-F5344CB8AC3E}">
        <p14:creationId xmlns:p14="http://schemas.microsoft.com/office/powerpoint/2010/main" val="43956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25</a:t>
            </a:fld>
            <a:endParaRPr lang="zh-CN" altLang="en-US"/>
          </a:p>
        </p:txBody>
      </p:sp>
    </p:spTree>
    <p:extLst>
      <p:ext uri="{BB962C8B-B14F-4D97-AF65-F5344CB8AC3E}">
        <p14:creationId xmlns:p14="http://schemas.microsoft.com/office/powerpoint/2010/main" val="1271625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 have conducted many experiments to analyze MVDR and GR. And this is the experiment where we want to see the performance in the re-rank setting. We trained ColBERT and SEAL using T5 architecture. The line in the middle is a modified MVDR model that uses a document-to-query alignment direction which is the same direction as GR but opposite to the original MVDR. We can see that the original MVDR is much better than the others. The performance of MVDR with changed alignment direction is similar to GR.</a:t>
            </a:r>
          </a:p>
          <a:p>
            <a:r>
              <a:rPr lang="en-US" altLang="zh-CN" dirty="0"/>
              <a:t>We conjecture that query-to-document alignment direction may be a more suitable strategy.</a:t>
            </a:r>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26</a:t>
            </a:fld>
            <a:endParaRPr lang="zh-CN" altLang="en-US"/>
          </a:p>
        </p:txBody>
      </p:sp>
    </p:spTree>
    <p:extLst>
      <p:ext uri="{BB962C8B-B14F-4D97-AF65-F5344CB8AC3E}">
        <p14:creationId xmlns:p14="http://schemas.microsoft.com/office/powerpoint/2010/main" val="2197183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the </a:t>
            </a:r>
            <a:r>
              <a:rPr lang="en-US" dirty="0" err="1"/>
              <a:t>softmaxed</a:t>
            </a:r>
            <a:r>
              <a:rPr lang="en-US" dirty="0"/>
              <a:t> alignment score as the score of matching terms, and zero if there are not exact match terms</a:t>
            </a:r>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27</a:t>
            </a:fld>
            <a:endParaRPr lang="zh-CN" altLang="en-US"/>
          </a:p>
        </p:txBody>
      </p:sp>
    </p:spTree>
    <p:extLst>
      <p:ext uri="{BB962C8B-B14F-4D97-AF65-F5344CB8AC3E}">
        <p14:creationId xmlns:p14="http://schemas.microsoft.com/office/powerpoint/2010/main" val="2033518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endParaRPr lang="en-US" altLang="zh-CN" dirty="0"/>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29</a:t>
            </a:fld>
            <a:endParaRPr lang="zh-CN" altLang="en-US"/>
          </a:p>
        </p:txBody>
      </p:sp>
    </p:spTree>
    <p:extLst>
      <p:ext uri="{BB962C8B-B14F-4D97-AF65-F5344CB8AC3E}">
        <p14:creationId xmlns:p14="http://schemas.microsoft.com/office/powerpoint/2010/main" val="317399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go back to the question</a:t>
            </a:r>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30</a:t>
            </a:fld>
            <a:endParaRPr lang="zh-CN" altLang="en-US"/>
          </a:p>
        </p:txBody>
      </p:sp>
    </p:spTree>
    <p:extLst>
      <p:ext uri="{BB962C8B-B14F-4D97-AF65-F5344CB8AC3E}">
        <p14:creationId xmlns:p14="http://schemas.microsoft.com/office/powerpoint/2010/main" val="2990829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Although MVDR and GR are developing independently, they are increasingly adopting similar techniques.</a:t>
            </a:r>
            <a:endParaRPr lang="zh-CN" altLang="en-US" dirty="0"/>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31</a:t>
            </a:fld>
            <a:endParaRPr lang="zh-CN" altLang="en-US"/>
          </a:p>
        </p:txBody>
      </p:sp>
    </p:spTree>
    <p:extLst>
      <p:ext uri="{BB962C8B-B14F-4D97-AF65-F5344CB8AC3E}">
        <p14:creationId xmlns:p14="http://schemas.microsoft.com/office/powerpoint/2010/main" val="2699962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As you may already see from the title, we are looking at multi-vector …, and generative retrieval </a:t>
            </a:r>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3</a:t>
            </a:fld>
            <a:endParaRPr lang="zh-CN" altLang="en-US"/>
          </a:p>
        </p:txBody>
      </p:sp>
    </p:spTree>
    <p:extLst>
      <p:ext uri="{BB962C8B-B14F-4D97-AF65-F5344CB8AC3E}">
        <p14:creationId xmlns:p14="http://schemas.microsoft.com/office/powerpoint/2010/main" val="5669898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That’s all, thanks for your attention</a:t>
            </a:r>
            <a:endParaRPr lang="zh-CN" altLang="en-US" dirty="0"/>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32</a:t>
            </a:fld>
            <a:endParaRPr lang="zh-CN" altLang="en-US"/>
          </a:p>
        </p:txBody>
      </p:sp>
    </p:spTree>
    <p:extLst>
      <p:ext uri="{BB962C8B-B14F-4D97-AF65-F5344CB8AC3E}">
        <p14:creationId xmlns:p14="http://schemas.microsoft.com/office/powerpoint/2010/main" val="18767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Our question is </a:t>
            </a:r>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4</a:t>
            </a:fld>
            <a:endParaRPr lang="zh-CN" altLang="en-US"/>
          </a:p>
        </p:txBody>
      </p:sp>
    </p:spTree>
    <p:extLst>
      <p:ext uri="{BB962C8B-B14F-4D97-AF65-F5344CB8AC3E}">
        <p14:creationId xmlns:p14="http://schemas.microsoft.com/office/powerpoint/2010/main" val="2378352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would like to …</a:t>
            </a:r>
          </a:p>
          <a:p>
            <a:r>
              <a:rPr lang="en-US" dirty="0"/>
              <a:t>If you have listened the wonderful tutorial about GR few days ago,</a:t>
            </a:r>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5</a:t>
            </a:fld>
            <a:endParaRPr lang="zh-CN" altLang="en-US"/>
          </a:p>
        </p:txBody>
      </p:sp>
    </p:spTree>
    <p:extLst>
      <p:ext uri="{BB962C8B-B14F-4D97-AF65-F5344CB8AC3E}">
        <p14:creationId xmlns:p14="http://schemas.microsoft.com/office/powerpoint/2010/main" val="1749349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I’ll first briefly introduce the MVDR model, and we will take </a:t>
            </a:r>
            <a:r>
              <a:rPr lang="en-US" altLang="zh-CN" dirty="0" err="1"/>
              <a:t>colbert</a:t>
            </a:r>
            <a:r>
              <a:rPr lang="en-US" altLang="zh-CN" dirty="0"/>
              <a:t> as an example</a:t>
            </a:r>
            <a:endParaRPr lang="zh-CN" altLang="en-US" dirty="0"/>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7</a:t>
            </a:fld>
            <a:endParaRPr lang="zh-CN" altLang="en-US"/>
          </a:p>
        </p:txBody>
      </p:sp>
    </p:spTree>
    <p:extLst>
      <p:ext uri="{BB962C8B-B14F-4D97-AF65-F5344CB8AC3E}">
        <p14:creationId xmlns:p14="http://schemas.microsoft.com/office/powerpoint/2010/main" val="349427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Colbert proposed the late …</a:t>
            </a:r>
          </a:p>
          <a:p>
            <a:r>
              <a:rPr lang="en-US" altLang="zh-CN" dirty="0"/>
              <a:t>It does the </a:t>
            </a:r>
            <a:r>
              <a:rPr lang="en-US" altLang="zh-CN" dirty="0" err="1"/>
              <a:t>maxsim</a:t>
            </a:r>
            <a:r>
              <a:rPr lang="en-US" altLang="zh-CN" dirty="0"/>
              <a:t> operation for each query token and aggregate to the final relevance score</a:t>
            </a:r>
          </a:p>
          <a:p>
            <a:r>
              <a:rPr lang="en-US" altLang="zh-CN" dirty="0"/>
              <a:t>Essentially, it can be seen as a generalization of single-vector bi-encoder models</a:t>
            </a:r>
            <a:endParaRPr lang="zh-CN" altLang="en-US" dirty="0"/>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8</a:t>
            </a:fld>
            <a:endParaRPr lang="zh-CN" altLang="en-US"/>
          </a:p>
        </p:txBody>
      </p:sp>
    </p:spTree>
    <p:extLst>
      <p:ext uri="{BB962C8B-B14F-4D97-AF65-F5344CB8AC3E}">
        <p14:creationId xmlns:p14="http://schemas.microsoft.com/office/powerpoint/2010/main" val="626649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I’d like to introduce a very insightful paper titled xxx from </a:t>
            </a:r>
            <a:r>
              <a:rPr lang="en-US" altLang="zh-CN" dirty="0" err="1"/>
              <a:t>qian</a:t>
            </a:r>
            <a:r>
              <a:rPr lang="en-US" altLang="zh-CN" dirty="0"/>
              <a:t>.</a:t>
            </a:r>
          </a:p>
          <a:p>
            <a:r>
              <a:rPr lang="en-US" altLang="zh-CN" dirty="0"/>
              <a:t>They proposed a very general framework for all </a:t>
            </a:r>
            <a:r>
              <a:rPr lang="en-US" altLang="zh-CN" dirty="0" err="1"/>
              <a:t>mvdr</a:t>
            </a:r>
            <a:r>
              <a:rPr lang="en-US" altLang="zh-CN" dirty="0"/>
              <a:t> models, which is the sparse alignment.</a:t>
            </a:r>
          </a:p>
          <a:p>
            <a:r>
              <a:rPr lang="en-US" altLang="zh-CN" dirty="0"/>
              <a:t>Here, for </a:t>
            </a:r>
            <a:r>
              <a:rPr lang="en-US" altLang="zh-CN" dirty="0" err="1"/>
              <a:t>colbert</a:t>
            </a:r>
            <a:r>
              <a:rPr lang="en-US" altLang="zh-CN" dirty="0"/>
              <a:t>, </a:t>
            </a:r>
          </a:p>
          <a:p>
            <a:r>
              <a:rPr lang="en-US" altLang="zh-CN" dirty="0"/>
              <a:t>Similarity part and the maximum q d pair indicator</a:t>
            </a:r>
            <a:endParaRPr lang="zh-CN" altLang="en-US" dirty="0"/>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9</a:t>
            </a:fld>
            <a:endParaRPr lang="zh-CN" altLang="en-US"/>
          </a:p>
        </p:txBody>
      </p:sp>
    </p:spTree>
    <p:extLst>
      <p:ext uri="{BB962C8B-B14F-4D97-AF65-F5344CB8AC3E}">
        <p14:creationId xmlns:p14="http://schemas.microsoft.com/office/powerpoint/2010/main" val="2114100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You can treat the alignment score as the mask. It is one if </a:t>
            </a:r>
          </a:p>
          <a:p>
            <a:r>
              <a:rPr lang="en-US" altLang="zh-CN" dirty="0"/>
              <a:t>And this is the matrix form, the dot circle operation is the element-wise product</a:t>
            </a:r>
            <a:endParaRPr lang="zh-CN" altLang="en-US" dirty="0"/>
          </a:p>
        </p:txBody>
      </p:sp>
      <p:sp>
        <p:nvSpPr>
          <p:cNvPr id="4" name="Slide Number Placeholder 3"/>
          <p:cNvSpPr>
            <a:spLocks noGrp="1"/>
          </p:cNvSpPr>
          <p:nvPr>
            <p:ph type="sldNum" sz="quarter" idx="5"/>
          </p:nvPr>
        </p:nvSpPr>
        <p:spPr/>
        <p:txBody>
          <a:bodyPr/>
          <a:lstStyle/>
          <a:p>
            <a:fld id="{A91C6C0F-9706-4D67-8A4D-52C19516C9C7}" type="slidenum">
              <a:rPr lang="zh-CN" altLang="en-US" smtClean="0"/>
              <a:t>10</a:t>
            </a:fld>
            <a:endParaRPr lang="zh-CN" altLang="en-US"/>
          </a:p>
        </p:txBody>
      </p:sp>
    </p:spTree>
    <p:extLst>
      <p:ext uri="{BB962C8B-B14F-4D97-AF65-F5344CB8AC3E}">
        <p14:creationId xmlns:p14="http://schemas.microsoft.com/office/powerpoint/2010/main" val="1975422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BA8E-D8D9-4872-9997-8066D708174D}"/>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dirty="0"/>
              <a:t>Click to edit Master title style</a:t>
            </a:r>
            <a:endParaRPr lang="zh-CN" altLang="en-US" dirty="0"/>
          </a:p>
        </p:txBody>
      </p:sp>
      <p:sp>
        <p:nvSpPr>
          <p:cNvPr id="3" name="Subtitle 2">
            <a:extLst>
              <a:ext uri="{FF2B5EF4-FFF2-40B4-BE49-F238E27FC236}">
                <a16:creationId xmlns:a16="http://schemas.microsoft.com/office/drawing/2014/main" id="{C1C20331-3FDE-4214-BD06-F9CF94123B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15D2599D-EAE3-433A-B38D-529AAC28BCCD}"/>
              </a:ext>
            </a:extLst>
          </p:cNvPr>
          <p:cNvSpPr>
            <a:spLocks noGrp="1"/>
          </p:cNvSpPr>
          <p:nvPr>
            <p:ph type="dt" sz="half" idx="10"/>
          </p:nvPr>
        </p:nvSpPr>
        <p:spPr/>
        <p:txBody>
          <a:bodyPr/>
          <a:lstStyle/>
          <a:p>
            <a:r>
              <a:rPr lang="en-US" altLang="zh-CN"/>
              <a:t>7/17/2024</a:t>
            </a:r>
            <a:endParaRPr lang="zh-CN" altLang="en-US"/>
          </a:p>
        </p:txBody>
      </p:sp>
      <p:sp>
        <p:nvSpPr>
          <p:cNvPr id="5" name="Footer Placeholder 4">
            <a:extLst>
              <a:ext uri="{FF2B5EF4-FFF2-40B4-BE49-F238E27FC236}">
                <a16:creationId xmlns:a16="http://schemas.microsoft.com/office/drawing/2014/main" id="{8B889CF2-125C-4D8F-B44A-2A5CFDCAB807}"/>
              </a:ext>
            </a:extLst>
          </p:cNvPr>
          <p:cNvSpPr>
            <a:spLocks noGrp="1"/>
          </p:cNvSpPr>
          <p:nvPr>
            <p:ph type="ftr" sz="quarter" idx="11"/>
          </p:nvPr>
        </p:nvSpPr>
        <p:spPr/>
        <p:txBody>
          <a:bodyPr/>
          <a:lstStyle/>
          <a:p>
            <a:r>
              <a:rPr lang="en-US" altLang="zh-CN" dirty="0"/>
              <a:t>SDU – LEI – UvA, presenter: Shiguang Wu from SDU</a:t>
            </a:r>
            <a:endParaRPr lang="zh-CN" altLang="en-US" dirty="0"/>
          </a:p>
        </p:txBody>
      </p:sp>
      <p:sp>
        <p:nvSpPr>
          <p:cNvPr id="6" name="Slide Number Placeholder 5">
            <a:extLst>
              <a:ext uri="{FF2B5EF4-FFF2-40B4-BE49-F238E27FC236}">
                <a16:creationId xmlns:a16="http://schemas.microsoft.com/office/drawing/2014/main" id="{87BA0B8A-0741-4C22-B836-4021D604B985}"/>
              </a:ext>
            </a:extLst>
          </p:cNvPr>
          <p:cNvSpPr>
            <a:spLocks noGrp="1"/>
          </p:cNvSpPr>
          <p:nvPr>
            <p:ph type="sldNum" sz="quarter" idx="12"/>
          </p:nvPr>
        </p:nvSpPr>
        <p:spPr/>
        <p:txBody>
          <a:bodyPr/>
          <a:lstStyle/>
          <a:p>
            <a:fld id="{F364DFDD-0C7A-40B9-9275-CE62675A6823}" type="slidenum">
              <a:rPr lang="zh-CN" altLang="en-US" smtClean="0"/>
              <a:t>‹#›</a:t>
            </a:fld>
            <a:endParaRPr lang="zh-CN" altLang="en-US"/>
          </a:p>
        </p:txBody>
      </p:sp>
    </p:spTree>
    <p:extLst>
      <p:ext uri="{BB962C8B-B14F-4D97-AF65-F5344CB8AC3E}">
        <p14:creationId xmlns:p14="http://schemas.microsoft.com/office/powerpoint/2010/main" val="1782516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9670-B3A6-4EEA-A982-EF0E7ECCBA20}"/>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8F105B9-E6D0-4CF0-9280-746062A95F72}"/>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C2F9CBC-6186-4C13-A697-D27ADBF142D6}"/>
              </a:ext>
            </a:extLst>
          </p:cNvPr>
          <p:cNvSpPr>
            <a:spLocks noGrp="1"/>
          </p:cNvSpPr>
          <p:nvPr>
            <p:ph type="dt" sz="half" idx="10"/>
          </p:nvPr>
        </p:nvSpPr>
        <p:spPr/>
        <p:txBody>
          <a:bodyPr/>
          <a:lstStyle/>
          <a:p>
            <a:r>
              <a:rPr lang="en-US" altLang="zh-CN"/>
              <a:t>7/17/2024</a:t>
            </a:r>
            <a:endParaRPr lang="zh-CN" altLang="en-US"/>
          </a:p>
        </p:txBody>
      </p:sp>
      <p:sp>
        <p:nvSpPr>
          <p:cNvPr id="5" name="Footer Placeholder 4">
            <a:extLst>
              <a:ext uri="{FF2B5EF4-FFF2-40B4-BE49-F238E27FC236}">
                <a16:creationId xmlns:a16="http://schemas.microsoft.com/office/drawing/2014/main" id="{34AC71C7-3FAA-419F-9EF9-1392F8DD137B}"/>
              </a:ext>
            </a:extLst>
          </p:cNvPr>
          <p:cNvSpPr>
            <a:spLocks noGrp="1"/>
          </p:cNvSpPr>
          <p:nvPr>
            <p:ph type="ftr" sz="quarter" idx="11"/>
          </p:nvPr>
        </p:nvSpPr>
        <p:spPr/>
        <p:txBody>
          <a:bodyPr/>
          <a:lstStyle/>
          <a:p>
            <a:r>
              <a:rPr lang="en-US" altLang="zh-CN" dirty="0"/>
              <a:t>SDU – LEI – UvA, presenter: Shiguang Wu from SDU</a:t>
            </a:r>
            <a:endParaRPr lang="zh-CN" altLang="en-US"/>
          </a:p>
        </p:txBody>
      </p:sp>
      <p:sp>
        <p:nvSpPr>
          <p:cNvPr id="6" name="Slide Number Placeholder 5">
            <a:extLst>
              <a:ext uri="{FF2B5EF4-FFF2-40B4-BE49-F238E27FC236}">
                <a16:creationId xmlns:a16="http://schemas.microsoft.com/office/drawing/2014/main" id="{32D3B8DB-DBB5-4F5F-8F3C-0D8E4A604E51}"/>
              </a:ext>
            </a:extLst>
          </p:cNvPr>
          <p:cNvSpPr>
            <a:spLocks noGrp="1"/>
          </p:cNvSpPr>
          <p:nvPr>
            <p:ph type="sldNum" sz="quarter" idx="12"/>
          </p:nvPr>
        </p:nvSpPr>
        <p:spPr/>
        <p:txBody>
          <a:bodyPr/>
          <a:lstStyle/>
          <a:p>
            <a:fld id="{F364DFDD-0C7A-40B9-9275-CE62675A6823}" type="slidenum">
              <a:rPr lang="zh-CN" altLang="en-US" smtClean="0"/>
              <a:t>‹#›</a:t>
            </a:fld>
            <a:endParaRPr lang="zh-CN" altLang="en-US"/>
          </a:p>
        </p:txBody>
      </p:sp>
    </p:spTree>
    <p:extLst>
      <p:ext uri="{BB962C8B-B14F-4D97-AF65-F5344CB8AC3E}">
        <p14:creationId xmlns:p14="http://schemas.microsoft.com/office/powerpoint/2010/main" val="1824532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19DE92-05D6-47BC-BB3C-CAD596AC8AA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2CDC611-BDC9-4FF2-8AB9-D832113B0A9A}"/>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AE1180F-849C-4A6E-A57A-3D343D783711}"/>
              </a:ext>
            </a:extLst>
          </p:cNvPr>
          <p:cNvSpPr>
            <a:spLocks noGrp="1"/>
          </p:cNvSpPr>
          <p:nvPr>
            <p:ph type="dt" sz="half" idx="10"/>
          </p:nvPr>
        </p:nvSpPr>
        <p:spPr/>
        <p:txBody>
          <a:bodyPr/>
          <a:lstStyle/>
          <a:p>
            <a:r>
              <a:rPr lang="en-US" altLang="zh-CN"/>
              <a:t>7/17/2024</a:t>
            </a:r>
            <a:endParaRPr lang="zh-CN" altLang="en-US"/>
          </a:p>
        </p:txBody>
      </p:sp>
      <p:sp>
        <p:nvSpPr>
          <p:cNvPr id="5" name="Footer Placeholder 4">
            <a:extLst>
              <a:ext uri="{FF2B5EF4-FFF2-40B4-BE49-F238E27FC236}">
                <a16:creationId xmlns:a16="http://schemas.microsoft.com/office/drawing/2014/main" id="{CFA4770E-08A6-4B82-B401-7E810E8AE534}"/>
              </a:ext>
            </a:extLst>
          </p:cNvPr>
          <p:cNvSpPr>
            <a:spLocks noGrp="1"/>
          </p:cNvSpPr>
          <p:nvPr>
            <p:ph type="ftr" sz="quarter" idx="11"/>
          </p:nvPr>
        </p:nvSpPr>
        <p:spPr/>
        <p:txBody>
          <a:bodyPr/>
          <a:lstStyle/>
          <a:p>
            <a:r>
              <a:rPr lang="en-US" altLang="zh-CN" dirty="0"/>
              <a:t>SDU – LEI – UvA, presenter: Shiguang Wu from SDU</a:t>
            </a:r>
            <a:endParaRPr lang="zh-CN" altLang="en-US"/>
          </a:p>
        </p:txBody>
      </p:sp>
      <p:sp>
        <p:nvSpPr>
          <p:cNvPr id="6" name="Slide Number Placeholder 5">
            <a:extLst>
              <a:ext uri="{FF2B5EF4-FFF2-40B4-BE49-F238E27FC236}">
                <a16:creationId xmlns:a16="http://schemas.microsoft.com/office/drawing/2014/main" id="{77513785-0822-4CAE-AA02-316AEDA7F697}"/>
              </a:ext>
            </a:extLst>
          </p:cNvPr>
          <p:cNvSpPr>
            <a:spLocks noGrp="1"/>
          </p:cNvSpPr>
          <p:nvPr>
            <p:ph type="sldNum" sz="quarter" idx="12"/>
          </p:nvPr>
        </p:nvSpPr>
        <p:spPr/>
        <p:txBody>
          <a:bodyPr/>
          <a:lstStyle/>
          <a:p>
            <a:fld id="{F364DFDD-0C7A-40B9-9275-CE62675A6823}" type="slidenum">
              <a:rPr lang="zh-CN" altLang="en-US" smtClean="0"/>
              <a:t>‹#›</a:t>
            </a:fld>
            <a:endParaRPr lang="zh-CN" altLang="en-US"/>
          </a:p>
        </p:txBody>
      </p:sp>
    </p:spTree>
    <p:extLst>
      <p:ext uri="{BB962C8B-B14F-4D97-AF65-F5344CB8AC3E}">
        <p14:creationId xmlns:p14="http://schemas.microsoft.com/office/powerpoint/2010/main" val="268581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7423-459A-4135-A56E-1F6123233C07}"/>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CEA3678-D352-4B3D-9787-F4BA2580852E}"/>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a:extLst>
              <a:ext uri="{FF2B5EF4-FFF2-40B4-BE49-F238E27FC236}">
                <a16:creationId xmlns:a16="http://schemas.microsoft.com/office/drawing/2014/main" id="{F7A9BAD8-DC16-4D63-BEF5-36C005E7DF69}"/>
              </a:ext>
            </a:extLst>
          </p:cNvPr>
          <p:cNvSpPr>
            <a:spLocks noGrp="1"/>
          </p:cNvSpPr>
          <p:nvPr>
            <p:ph type="dt" sz="half" idx="10"/>
          </p:nvPr>
        </p:nvSpPr>
        <p:spPr/>
        <p:txBody>
          <a:bodyPr/>
          <a:lstStyle/>
          <a:p>
            <a:r>
              <a:rPr lang="en-US" altLang="zh-CN"/>
              <a:t>7/17/2024</a:t>
            </a:r>
            <a:endParaRPr lang="zh-CN" altLang="en-US"/>
          </a:p>
        </p:txBody>
      </p:sp>
      <p:sp>
        <p:nvSpPr>
          <p:cNvPr id="5" name="Footer Placeholder 4">
            <a:extLst>
              <a:ext uri="{FF2B5EF4-FFF2-40B4-BE49-F238E27FC236}">
                <a16:creationId xmlns:a16="http://schemas.microsoft.com/office/drawing/2014/main" id="{9AE88BA5-0C57-47FD-9B60-0553CD798607}"/>
              </a:ext>
            </a:extLst>
          </p:cNvPr>
          <p:cNvSpPr>
            <a:spLocks noGrp="1"/>
          </p:cNvSpPr>
          <p:nvPr>
            <p:ph type="ftr" sz="quarter" idx="11"/>
          </p:nvPr>
        </p:nvSpPr>
        <p:spPr/>
        <p:txBody>
          <a:bodyPr/>
          <a:lstStyle/>
          <a:p>
            <a:r>
              <a:rPr lang="en-US" altLang="zh-CN" dirty="0"/>
              <a:t>SDU – LEI – UvA, presenter: Shiguang Wu from SDU</a:t>
            </a:r>
            <a:endParaRPr lang="zh-CN" altLang="en-US" dirty="0"/>
          </a:p>
        </p:txBody>
      </p:sp>
      <p:sp>
        <p:nvSpPr>
          <p:cNvPr id="6" name="Slide Number Placeholder 5">
            <a:extLst>
              <a:ext uri="{FF2B5EF4-FFF2-40B4-BE49-F238E27FC236}">
                <a16:creationId xmlns:a16="http://schemas.microsoft.com/office/drawing/2014/main" id="{1D8F0D8A-B619-4BF4-AB8F-62EF950B9571}"/>
              </a:ext>
            </a:extLst>
          </p:cNvPr>
          <p:cNvSpPr>
            <a:spLocks noGrp="1"/>
          </p:cNvSpPr>
          <p:nvPr>
            <p:ph type="sldNum" sz="quarter" idx="12"/>
          </p:nvPr>
        </p:nvSpPr>
        <p:spPr/>
        <p:txBody>
          <a:bodyPr/>
          <a:lstStyle/>
          <a:p>
            <a:fld id="{F364DFDD-0C7A-40B9-9275-CE62675A6823}" type="slidenum">
              <a:rPr lang="zh-CN" altLang="en-US" smtClean="0"/>
              <a:t>‹#›</a:t>
            </a:fld>
            <a:endParaRPr lang="zh-CN" altLang="en-US"/>
          </a:p>
        </p:txBody>
      </p:sp>
      <p:cxnSp>
        <p:nvCxnSpPr>
          <p:cNvPr id="7" name="直接连接符 7">
            <a:extLst>
              <a:ext uri="{FF2B5EF4-FFF2-40B4-BE49-F238E27FC236}">
                <a16:creationId xmlns:a16="http://schemas.microsoft.com/office/drawing/2014/main" id="{E6155F76-B9AA-4647-841D-45603CE0A70B}"/>
              </a:ext>
            </a:extLst>
          </p:cNvPr>
          <p:cNvCxnSpPr/>
          <p:nvPr userDrawn="1"/>
        </p:nvCxnSpPr>
        <p:spPr>
          <a:xfrm>
            <a:off x="1718704" y="1663954"/>
            <a:ext cx="777240" cy="0"/>
          </a:xfrm>
          <a:prstGeom prst="line">
            <a:avLst/>
          </a:prstGeom>
          <a:ln w="76200" cap="sq">
            <a:solidFill>
              <a:srgbClr val="001158"/>
            </a:solidFill>
          </a:ln>
        </p:spPr>
        <p:style>
          <a:lnRef idx="1">
            <a:schemeClr val="accent1"/>
          </a:lnRef>
          <a:fillRef idx="0">
            <a:schemeClr val="accent1"/>
          </a:fillRef>
          <a:effectRef idx="0">
            <a:schemeClr val="accent1"/>
          </a:effectRef>
          <a:fontRef idx="minor">
            <a:schemeClr val="tx1"/>
          </a:fontRef>
        </p:style>
      </p:cxnSp>
      <p:cxnSp>
        <p:nvCxnSpPr>
          <p:cNvPr id="8" name="直接连接符 8">
            <a:extLst>
              <a:ext uri="{FF2B5EF4-FFF2-40B4-BE49-F238E27FC236}">
                <a16:creationId xmlns:a16="http://schemas.microsoft.com/office/drawing/2014/main" id="{BAE8F36E-DF34-41AC-8A87-13D0F51F4CF4}"/>
              </a:ext>
            </a:extLst>
          </p:cNvPr>
          <p:cNvCxnSpPr/>
          <p:nvPr userDrawn="1"/>
        </p:nvCxnSpPr>
        <p:spPr>
          <a:xfrm>
            <a:off x="876850" y="1663954"/>
            <a:ext cx="777240" cy="0"/>
          </a:xfrm>
          <a:prstGeom prst="line">
            <a:avLst/>
          </a:prstGeom>
          <a:ln w="76200" cap="sq">
            <a:solidFill>
              <a:srgbClr val="9B0D14"/>
            </a:solidFill>
          </a:ln>
        </p:spPr>
        <p:style>
          <a:lnRef idx="1">
            <a:schemeClr val="accent1"/>
          </a:lnRef>
          <a:fillRef idx="0">
            <a:schemeClr val="accent1"/>
          </a:fillRef>
          <a:effectRef idx="0">
            <a:schemeClr val="accent1"/>
          </a:effectRef>
          <a:fontRef idx="minor">
            <a:schemeClr val="tx1"/>
          </a:fontRef>
        </p:style>
      </p:cxnSp>
      <p:cxnSp>
        <p:nvCxnSpPr>
          <p:cNvPr id="9" name="直接连接符 15">
            <a:extLst>
              <a:ext uri="{FF2B5EF4-FFF2-40B4-BE49-F238E27FC236}">
                <a16:creationId xmlns:a16="http://schemas.microsoft.com/office/drawing/2014/main" id="{C0D9CEA0-ADC4-476C-A342-AB8AC5B7B10B}"/>
              </a:ext>
            </a:extLst>
          </p:cNvPr>
          <p:cNvCxnSpPr/>
          <p:nvPr userDrawn="1"/>
        </p:nvCxnSpPr>
        <p:spPr>
          <a:xfrm>
            <a:off x="2558284" y="1663954"/>
            <a:ext cx="777240" cy="0"/>
          </a:xfrm>
          <a:prstGeom prst="line">
            <a:avLst/>
          </a:prstGeom>
          <a:ln w="76200" cap="sq">
            <a:solidFill>
              <a:srgbClr val="1F1D2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422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796D-E8F6-4B99-B4B9-880B0F4FFEF4}"/>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5F1E83B-1B92-44A4-BD04-61F17C8426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F6F47CC3-7255-4718-8D84-8C1BD49FF7CB}"/>
              </a:ext>
            </a:extLst>
          </p:cNvPr>
          <p:cNvSpPr>
            <a:spLocks noGrp="1"/>
          </p:cNvSpPr>
          <p:nvPr>
            <p:ph type="dt" sz="half" idx="10"/>
          </p:nvPr>
        </p:nvSpPr>
        <p:spPr/>
        <p:txBody>
          <a:bodyPr/>
          <a:lstStyle/>
          <a:p>
            <a:r>
              <a:rPr lang="en-US" altLang="zh-CN"/>
              <a:t>7/17/2024</a:t>
            </a:r>
            <a:endParaRPr lang="zh-CN" altLang="en-US"/>
          </a:p>
        </p:txBody>
      </p:sp>
      <p:sp>
        <p:nvSpPr>
          <p:cNvPr id="5" name="Footer Placeholder 4">
            <a:extLst>
              <a:ext uri="{FF2B5EF4-FFF2-40B4-BE49-F238E27FC236}">
                <a16:creationId xmlns:a16="http://schemas.microsoft.com/office/drawing/2014/main" id="{A8375DD4-7E85-4AC3-840A-CD68952F52FA}"/>
              </a:ext>
            </a:extLst>
          </p:cNvPr>
          <p:cNvSpPr>
            <a:spLocks noGrp="1"/>
          </p:cNvSpPr>
          <p:nvPr>
            <p:ph type="ftr" sz="quarter" idx="11"/>
          </p:nvPr>
        </p:nvSpPr>
        <p:spPr/>
        <p:txBody>
          <a:bodyPr/>
          <a:lstStyle/>
          <a:p>
            <a:r>
              <a:rPr lang="en-US" altLang="zh-CN" dirty="0"/>
              <a:t>SDU – LEI – UvA, presenter: Shiguang Wu from SDU</a:t>
            </a:r>
            <a:endParaRPr lang="zh-CN" altLang="en-US"/>
          </a:p>
        </p:txBody>
      </p:sp>
      <p:sp>
        <p:nvSpPr>
          <p:cNvPr id="6" name="Slide Number Placeholder 5">
            <a:extLst>
              <a:ext uri="{FF2B5EF4-FFF2-40B4-BE49-F238E27FC236}">
                <a16:creationId xmlns:a16="http://schemas.microsoft.com/office/drawing/2014/main" id="{350E4F33-B859-4A81-BA9D-9E18B69CD7BE}"/>
              </a:ext>
            </a:extLst>
          </p:cNvPr>
          <p:cNvSpPr>
            <a:spLocks noGrp="1"/>
          </p:cNvSpPr>
          <p:nvPr>
            <p:ph type="sldNum" sz="quarter" idx="12"/>
          </p:nvPr>
        </p:nvSpPr>
        <p:spPr/>
        <p:txBody>
          <a:bodyPr/>
          <a:lstStyle/>
          <a:p>
            <a:fld id="{F364DFDD-0C7A-40B9-9275-CE62675A6823}" type="slidenum">
              <a:rPr lang="zh-CN" altLang="en-US" smtClean="0"/>
              <a:t>‹#›</a:t>
            </a:fld>
            <a:endParaRPr lang="zh-CN" altLang="en-US"/>
          </a:p>
        </p:txBody>
      </p:sp>
    </p:spTree>
    <p:extLst>
      <p:ext uri="{BB962C8B-B14F-4D97-AF65-F5344CB8AC3E}">
        <p14:creationId xmlns:p14="http://schemas.microsoft.com/office/powerpoint/2010/main" val="2700722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4DF8A-4900-4190-A7DC-471FB326A65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A17DF1D-8FAF-4739-9222-3368F64B9E88}"/>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FB318CFB-4B92-4697-A5CA-A5B13F30187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DB9522A5-E812-4063-8266-CA3E0EB9C2B2}"/>
              </a:ext>
            </a:extLst>
          </p:cNvPr>
          <p:cNvSpPr>
            <a:spLocks noGrp="1"/>
          </p:cNvSpPr>
          <p:nvPr>
            <p:ph type="dt" sz="half" idx="10"/>
          </p:nvPr>
        </p:nvSpPr>
        <p:spPr/>
        <p:txBody>
          <a:bodyPr/>
          <a:lstStyle/>
          <a:p>
            <a:r>
              <a:rPr lang="en-US" altLang="zh-CN"/>
              <a:t>7/17/2024</a:t>
            </a:r>
            <a:endParaRPr lang="zh-CN" altLang="en-US"/>
          </a:p>
        </p:txBody>
      </p:sp>
      <p:sp>
        <p:nvSpPr>
          <p:cNvPr id="6" name="Footer Placeholder 5">
            <a:extLst>
              <a:ext uri="{FF2B5EF4-FFF2-40B4-BE49-F238E27FC236}">
                <a16:creationId xmlns:a16="http://schemas.microsoft.com/office/drawing/2014/main" id="{08F75BD8-58D7-4138-B9FA-732735956CD0}"/>
              </a:ext>
            </a:extLst>
          </p:cNvPr>
          <p:cNvSpPr>
            <a:spLocks noGrp="1"/>
          </p:cNvSpPr>
          <p:nvPr>
            <p:ph type="ftr" sz="quarter" idx="11"/>
          </p:nvPr>
        </p:nvSpPr>
        <p:spPr/>
        <p:txBody>
          <a:bodyPr/>
          <a:lstStyle/>
          <a:p>
            <a:r>
              <a:rPr lang="en-US" altLang="zh-CN" dirty="0"/>
              <a:t>SDU – LEI – UvA, presenter: Shiguang Wu from SDU</a:t>
            </a:r>
            <a:endParaRPr lang="zh-CN" altLang="en-US"/>
          </a:p>
        </p:txBody>
      </p:sp>
      <p:sp>
        <p:nvSpPr>
          <p:cNvPr id="7" name="Slide Number Placeholder 6">
            <a:extLst>
              <a:ext uri="{FF2B5EF4-FFF2-40B4-BE49-F238E27FC236}">
                <a16:creationId xmlns:a16="http://schemas.microsoft.com/office/drawing/2014/main" id="{1986E36C-59F3-4EB0-8AF3-2A0FD7CA0026}"/>
              </a:ext>
            </a:extLst>
          </p:cNvPr>
          <p:cNvSpPr>
            <a:spLocks noGrp="1"/>
          </p:cNvSpPr>
          <p:nvPr>
            <p:ph type="sldNum" sz="quarter" idx="12"/>
          </p:nvPr>
        </p:nvSpPr>
        <p:spPr/>
        <p:txBody>
          <a:bodyPr/>
          <a:lstStyle/>
          <a:p>
            <a:fld id="{F364DFDD-0C7A-40B9-9275-CE62675A6823}" type="slidenum">
              <a:rPr lang="zh-CN" altLang="en-US" smtClean="0"/>
              <a:t>‹#›</a:t>
            </a:fld>
            <a:endParaRPr lang="zh-CN" altLang="en-US"/>
          </a:p>
        </p:txBody>
      </p:sp>
      <p:cxnSp>
        <p:nvCxnSpPr>
          <p:cNvPr id="8" name="直接连接符 7">
            <a:extLst>
              <a:ext uri="{FF2B5EF4-FFF2-40B4-BE49-F238E27FC236}">
                <a16:creationId xmlns:a16="http://schemas.microsoft.com/office/drawing/2014/main" id="{F987B6DB-9853-40B4-AC9F-D4DCA67B3CA4}"/>
              </a:ext>
            </a:extLst>
          </p:cNvPr>
          <p:cNvCxnSpPr/>
          <p:nvPr userDrawn="1"/>
        </p:nvCxnSpPr>
        <p:spPr>
          <a:xfrm>
            <a:off x="1718704" y="1663954"/>
            <a:ext cx="777240" cy="0"/>
          </a:xfrm>
          <a:prstGeom prst="line">
            <a:avLst/>
          </a:prstGeom>
          <a:ln w="76200" cap="sq">
            <a:solidFill>
              <a:srgbClr val="001158"/>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275408D-851A-49B6-AA4B-160B0B58AD4A}"/>
              </a:ext>
            </a:extLst>
          </p:cNvPr>
          <p:cNvCxnSpPr/>
          <p:nvPr userDrawn="1"/>
        </p:nvCxnSpPr>
        <p:spPr>
          <a:xfrm>
            <a:off x="876850" y="1663954"/>
            <a:ext cx="777240" cy="0"/>
          </a:xfrm>
          <a:prstGeom prst="line">
            <a:avLst/>
          </a:prstGeom>
          <a:ln w="76200" cap="sq">
            <a:solidFill>
              <a:srgbClr val="9B0D14"/>
            </a:solidFill>
          </a:ln>
        </p:spPr>
        <p:style>
          <a:lnRef idx="1">
            <a:schemeClr val="accent1"/>
          </a:lnRef>
          <a:fillRef idx="0">
            <a:schemeClr val="accent1"/>
          </a:fillRef>
          <a:effectRef idx="0">
            <a:schemeClr val="accent1"/>
          </a:effectRef>
          <a:fontRef idx="minor">
            <a:schemeClr val="tx1"/>
          </a:fontRef>
        </p:style>
      </p:cxnSp>
      <p:cxnSp>
        <p:nvCxnSpPr>
          <p:cNvPr id="10" name="直接连接符 15">
            <a:extLst>
              <a:ext uri="{FF2B5EF4-FFF2-40B4-BE49-F238E27FC236}">
                <a16:creationId xmlns:a16="http://schemas.microsoft.com/office/drawing/2014/main" id="{9AB92FA6-0E36-456A-9FFA-9C1FD968D38D}"/>
              </a:ext>
            </a:extLst>
          </p:cNvPr>
          <p:cNvCxnSpPr/>
          <p:nvPr userDrawn="1"/>
        </p:nvCxnSpPr>
        <p:spPr>
          <a:xfrm>
            <a:off x="2558284" y="1663954"/>
            <a:ext cx="777240" cy="0"/>
          </a:xfrm>
          <a:prstGeom prst="line">
            <a:avLst/>
          </a:prstGeom>
          <a:ln w="76200" cap="sq">
            <a:solidFill>
              <a:srgbClr val="1F1D2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089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E134-9FDE-40A6-A72A-E8F6809E7C81}"/>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DF4CE56-E2E8-4943-9E1C-B764721AB9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9A83EDD-A121-418D-9319-90A662A53A3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FEEA3F61-2CBE-4E72-ACF3-90D4BD86D2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495E3557-3AA4-41C5-83F0-841D95E9A4BE}"/>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ACCC7CF-B85D-4587-95B2-2ECA06E847BC}"/>
              </a:ext>
            </a:extLst>
          </p:cNvPr>
          <p:cNvSpPr>
            <a:spLocks noGrp="1"/>
          </p:cNvSpPr>
          <p:nvPr>
            <p:ph type="dt" sz="half" idx="10"/>
          </p:nvPr>
        </p:nvSpPr>
        <p:spPr/>
        <p:txBody>
          <a:bodyPr/>
          <a:lstStyle/>
          <a:p>
            <a:r>
              <a:rPr lang="en-US" altLang="zh-CN"/>
              <a:t>7/17/2024</a:t>
            </a:r>
            <a:endParaRPr lang="zh-CN" altLang="en-US"/>
          </a:p>
        </p:txBody>
      </p:sp>
      <p:sp>
        <p:nvSpPr>
          <p:cNvPr id="8" name="Footer Placeholder 7">
            <a:extLst>
              <a:ext uri="{FF2B5EF4-FFF2-40B4-BE49-F238E27FC236}">
                <a16:creationId xmlns:a16="http://schemas.microsoft.com/office/drawing/2014/main" id="{EC15B9EE-71F9-4F1B-9EC1-A49EEA75D3FB}"/>
              </a:ext>
            </a:extLst>
          </p:cNvPr>
          <p:cNvSpPr>
            <a:spLocks noGrp="1"/>
          </p:cNvSpPr>
          <p:nvPr>
            <p:ph type="ftr" sz="quarter" idx="11"/>
          </p:nvPr>
        </p:nvSpPr>
        <p:spPr/>
        <p:txBody>
          <a:bodyPr/>
          <a:lstStyle/>
          <a:p>
            <a:r>
              <a:rPr lang="en-US" altLang="zh-CN" dirty="0"/>
              <a:t>SDU – LEI – UvA, presenter: Shiguang Wu from SDU</a:t>
            </a:r>
            <a:endParaRPr lang="zh-CN" altLang="en-US"/>
          </a:p>
        </p:txBody>
      </p:sp>
      <p:sp>
        <p:nvSpPr>
          <p:cNvPr id="9" name="Slide Number Placeholder 8">
            <a:extLst>
              <a:ext uri="{FF2B5EF4-FFF2-40B4-BE49-F238E27FC236}">
                <a16:creationId xmlns:a16="http://schemas.microsoft.com/office/drawing/2014/main" id="{4A091997-3188-441F-8BCE-F06C264AE0A2}"/>
              </a:ext>
            </a:extLst>
          </p:cNvPr>
          <p:cNvSpPr>
            <a:spLocks noGrp="1"/>
          </p:cNvSpPr>
          <p:nvPr>
            <p:ph type="sldNum" sz="quarter" idx="12"/>
          </p:nvPr>
        </p:nvSpPr>
        <p:spPr/>
        <p:txBody>
          <a:bodyPr/>
          <a:lstStyle/>
          <a:p>
            <a:fld id="{F364DFDD-0C7A-40B9-9275-CE62675A6823}" type="slidenum">
              <a:rPr lang="zh-CN" altLang="en-US" smtClean="0"/>
              <a:t>‹#›</a:t>
            </a:fld>
            <a:endParaRPr lang="zh-CN" altLang="en-US"/>
          </a:p>
        </p:txBody>
      </p:sp>
      <p:cxnSp>
        <p:nvCxnSpPr>
          <p:cNvPr id="10" name="直接连接符 7">
            <a:extLst>
              <a:ext uri="{FF2B5EF4-FFF2-40B4-BE49-F238E27FC236}">
                <a16:creationId xmlns:a16="http://schemas.microsoft.com/office/drawing/2014/main" id="{563C6C79-C520-4A7C-A453-52345D0D1D4D}"/>
              </a:ext>
            </a:extLst>
          </p:cNvPr>
          <p:cNvCxnSpPr/>
          <p:nvPr userDrawn="1"/>
        </p:nvCxnSpPr>
        <p:spPr>
          <a:xfrm>
            <a:off x="1718704" y="1663954"/>
            <a:ext cx="777240" cy="0"/>
          </a:xfrm>
          <a:prstGeom prst="line">
            <a:avLst/>
          </a:prstGeom>
          <a:ln w="76200" cap="sq">
            <a:solidFill>
              <a:srgbClr val="001158"/>
            </a:solidFill>
          </a:ln>
        </p:spPr>
        <p:style>
          <a:lnRef idx="1">
            <a:schemeClr val="accent1"/>
          </a:lnRef>
          <a:fillRef idx="0">
            <a:schemeClr val="accent1"/>
          </a:fillRef>
          <a:effectRef idx="0">
            <a:schemeClr val="accent1"/>
          </a:effectRef>
          <a:fontRef idx="minor">
            <a:schemeClr val="tx1"/>
          </a:fontRef>
        </p:style>
      </p:cxnSp>
      <p:cxnSp>
        <p:nvCxnSpPr>
          <p:cNvPr id="11" name="直接连接符 8">
            <a:extLst>
              <a:ext uri="{FF2B5EF4-FFF2-40B4-BE49-F238E27FC236}">
                <a16:creationId xmlns:a16="http://schemas.microsoft.com/office/drawing/2014/main" id="{D92AB32B-1B44-45FC-92EB-B00D23833AA8}"/>
              </a:ext>
            </a:extLst>
          </p:cNvPr>
          <p:cNvCxnSpPr/>
          <p:nvPr userDrawn="1"/>
        </p:nvCxnSpPr>
        <p:spPr>
          <a:xfrm>
            <a:off x="876850" y="1663954"/>
            <a:ext cx="777240" cy="0"/>
          </a:xfrm>
          <a:prstGeom prst="line">
            <a:avLst/>
          </a:prstGeom>
          <a:ln w="76200" cap="sq">
            <a:solidFill>
              <a:srgbClr val="9B0D14"/>
            </a:solidFill>
          </a:ln>
        </p:spPr>
        <p:style>
          <a:lnRef idx="1">
            <a:schemeClr val="accent1"/>
          </a:lnRef>
          <a:fillRef idx="0">
            <a:schemeClr val="accent1"/>
          </a:fillRef>
          <a:effectRef idx="0">
            <a:schemeClr val="accent1"/>
          </a:effectRef>
          <a:fontRef idx="minor">
            <a:schemeClr val="tx1"/>
          </a:fontRef>
        </p:style>
      </p:cxnSp>
      <p:cxnSp>
        <p:nvCxnSpPr>
          <p:cNvPr id="12" name="直接连接符 15">
            <a:extLst>
              <a:ext uri="{FF2B5EF4-FFF2-40B4-BE49-F238E27FC236}">
                <a16:creationId xmlns:a16="http://schemas.microsoft.com/office/drawing/2014/main" id="{035A331C-B8F7-4173-AFB7-C8E3405272E1}"/>
              </a:ext>
            </a:extLst>
          </p:cNvPr>
          <p:cNvCxnSpPr/>
          <p:nvPr userDrawn="1"/>
        </p:nvCxnSpPr>
        <p:spPr>
          <a:xfrm>
            <a:off x="2558284" y="1663954"/>
            <a:ext cx="777240" cy="0"/>
          </a:xfrm>
          <a:prstGeom prst="line">
            <a:avLst/>
          </a:prstGeom>
          <a:ln w="76200" cap="sq">
            <a:solidFill>
              <a:srgbClr val="1F1D2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813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EF5B-E981-4592-A1CD-A334489F91D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FA6EDEA2-F4ED-4757-98C9-F359E684C27F}"/>
              </a:ext>
            </a:extLst>
          </p:cNvPr>
          <p:cNvSpPr>
            <a:spLocks noGrp="1"/>
          </p:cNvSpPr>
          <p:nvPr>
            <p:ph type="dt" sz="half" idx="10"/>
          </p:nvPr>
        </p:nvSpPr>
        <p:spPr/>
        <p:txBody>
          <a:bodyPr/>
          <a:lstStyle/>
          <a:p>
            <a:r>
              <a:rPr lang="en-US" altLang="zh-CN"/>
              <a:t>7/17/2024</a:t>
            </a:r>
            <a:endParaRPr lang="zh-CN" altLang="en-US"/>
          </a:p>
        </p:txBody>
      </p:sp>
      <p:sp>
        <p:nvSpPr>
          <p:cNvPr id="4" name="Footer Placeholder 3">
            <a:extLst>
              <a:ext uri="{FF2B5EF4-FFF2-40B4-BE49-F238E27FC236}">
                <a16:creationId xmlns:a16="http://schemas.microsoft.com/office/drawing/2014/main" id="{2A25C5F6-EE4C-4068-A848-58D7532E4240}"/>
              </a:ext>
            </a:extLst>
          </p:cNvPr>
          <p:cNvSpPr>
            <a:spLocks noGrp="1"/>
          </p:cNvSpPr>
          <p:nvPr>
            <p:ph type="ftr" sz="quarter" idx="11"/>
          </p:nvPr>
        </p:nvSpPr>
        <p:spPr/>
        <p:txBody>
          <a:bodyPr/>
          <a:lstStyle/>
          <a:p>
            <a:r>
              <a:rPr lang="en-US" altLang="zh-CN" dirty="0"/>
              <a:t>SDU – LEI – UvA, presenter: Shiguang Wu from SDU</a:t>
            </a:r>
            <a:endParaRPr lang="zh-CN" altLang="en-US"/>
          </a:p>
        </p:txBody>
      </p:sp>
      <p:sp>
        <p:nvSpPr>
          <p:cNvPr id="5" name="Slide Number Placeholder 4">
            <a:extLst>
              <a:ext uri="{FF2B5EF4-FFF2-40B4-BE49-F238E27FC236}">
                <a16:creationId xmlns:a16="http://schemas.microsoft.com/office/drawing/2014/main" id="{B5DB5548-5EBE-4C30-8C1F-9E241B1130F7}"/>
              </a:ext>
            </a:extLst>
          </p:cNvPr>
          <p:cNvSpPr>
            <a:spLocks noGrp="1"/>
          </p:cNvSpPr>
          <p:nvPr>
            <p:ph type="sldNum" sz="quarter" idx="12"/>
          </p:nvPr>
        </p:nvSpPr>
        <p:spPr/>
        <p:txBody>
          <a:bodyPr/>
          <a:lstStyle/>
          <a:p>
            <a:fld id="{F364DFDD-0C7A-40B9-9275-CE62675A6823}" type="slidenum">
              <a:rPr lang="zh-CN" altLang="en-US" smtClean="0"/>
              <a:t>‹#›</a:t>
            </a:fld>
            <a:endParaRPr lang="zh-CN" altLang="en-US"/>
          </a:p>
        </p:txBody>
      </p:sp>
      <p:cxnSp>
        <p:nvCxnSpPr>
          <p:cNvPr id="6" name="直接连接符 7">
            <a:extLst>
              <a:ext uri="{FF2B5EF4-FFF2-40B4-BE49-F238E27FC236}">
                <a16:creationId xmlns:a16="http://schemas.microsoft.com/office/drawing/2014/main" id="{52459687-AA3F-470B-A960-85D64C38BD0C}"/>
              </a:ext>
            </a:extLst>
          </p:cNvPr>
          <p:cNvCxnSpPr/>
          <p:nvPr userDrawn="1"/>
        </p:nvCxnSpPr>
        <p:spPr>
          <a:xfrm>
            <a:off x="1718704" y="1663954"/>
            <a:ext cx="777240" cy="0"/>
          </a:xfrm>
          <a:prstGeom prst="line">
            <a:avLst/>
          </a:prstGeom>
          <a:ln w="76200" cap="sq">
            <a:solidFill>
              <a:srgbClr val="001158"/>
            </a:solidFill>
          </a:ln>
        </p:spPr>
        <p:style>
          <a:lnRef idx="1">
            <a:schemeClr val="accent1"/>
          </a:lnRef>
          <a:fillRef idx="0">
            <a:schemeClr val="accent1"/>
          </a:fillRef>
          <a:effectRef idx="0">
            <a:schemeClr val="accent1"/>
          </a:effectRef>
          <a:fontRef idx="minor">
            <a:schemeClr val="tx1"/>
          </a:fontRef>
        </p:style>
      </p:cxnSp>
      <p:cxnSp>
        <p:nvCxnSpPr>
          <p:cNvPr id="7" name="直接连接符 8">
            <a:extLst>
              <a:ext uri="{FF2B5EF4-FFF2-40B4-BE49-F238E27FC236}">
                <a16:creationId xmlns:a16="http://schemas.microsoft.com/office/drawing/2014/main" id="{D8F9292E-F673-41EC-BDD3-92A507DD4FEF}"/>
              </a:ext>
            </a:extLst>
          </p:cNvPr>
          <p:cNvCxnSpPr/>
          <p:nvPr userDrawn="1"/>
        </p:nvCxnSpPr>
        <p:spPr>
          <a:xfrm>
            <a:off x="876850" y="1663954"/>
            <a:ext cx="777240" cy="0"/>
          </a:xfrm>
          <a:prstGeom prst="line">
            <a:avLst/>
          </a:prstGeom>
          <a:ln w="76200" cap="sq">
            <a:solidFill>
              <a:srgbClr val="9B0D14"/>
            </a:solidFill>
          </a:ln>
        </p:spPr>
        <p:style>
          <a:lnRef idx="1">
            <a:schemeClr val="accent1"/>
          </a:lnRef>
          <a:fillRef idx="0">
            <a:schemeClr val="accent1"/>
          </a:fillRef>
          <a:effectRef idx="0">
            <a:schemeClr val="accent1"/>
          </a:effectRef>
          <a:fontRef idx="minor">
            <a:schemeClr val="tx1"/>
          </a:fontRef>
        </p:style>
      </p:cxnSp>
      <p:cxnSp>
        <p:nvCxnSpPr>
          <p:cNvPr id="8" name="直接连接符 15">
            <a:extLst>
              <a:ext uri="{FF2B5EF4-FFF2-40B4-BE49-F238E27FC236}">
                <a16:creationId xmlns:a16="http://schemas.microsoft.com/office/drawing/2014/main" id="{0EA91CBB-BD60-4DBD-9F0D-04972380D46E}"/>
              </a:ext>
            </a:extLst>
          </p:cNvPr>
          <p:cNvCxnSpPr/>
          <p:nvPr userDrawn="1"/>
        </p:nvCxnSpPr>
        <p:spPr>
          <a:xfrm>
            <a:off x="2558284" y="1663954"/>
            <a:ext cx="777240" cy="0"/>
          </a:xfrm>
          <a:prstGeom prst="line">
            <a:avLst/>
          </a:prstGeom>
          <a:ln w="76200" cap="sq">
            <a:solidFill>
              <a:srgbClr val="1F1D2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154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617CD9-F9A0-441E-BAE4-2247ACA6B9A9}"/>
              </a:ext>
            </a:extLst>
          </p:cNvPr>
          <p:cNvSpPr>
            <a:spLocks noGrp="1"/>
          </p:cNvSpPr>
          <p:nvPr>
            <p:ph type="dt" sz="half" idx="10"/>
          </p:nvPr>
        </p:nvSpPr>
        <p:spPr/>
        <p:txBody>
          <a:bodyPr/>
          <a:lstStyle/>
          <a:p>
            <a:r>
              <a:rPr lang="en-US" altLang="zh-CN"/>
              <a:t>7/17/2024</a:t>
            </a:r>
            <a:endParaRPr lang="zh-CN" altLang="en-US"/>
          </a:p>
        </p:txBody>
      </p:sp>
      <p:sp>
        <p:nvSpPr>
          <p:cNvPr id="3" name="Footer Placeholder 2">
            <a:extLst>
              <a:ext uri="{FF2B5EF4-FFF2-40B4-BE49-F238E27FC236}">
                <a16:creationId xmlns:a16="http://schemas.microsoft.com/office/drawing/2014/main" id="{5EFD8D43-A623-4D2C-B387-80506A8BA13E}"/>
              </a:ext>
            </a:extLst>
          </p:cNvPr>
          <p:cNvSpPr>
            <a:spLocks noGrp="1"/>
          </p:cNvSpPr>
          <p:nvPr>
            <p:ph type="ftr" sz="quarter" idx="11"/>
          </p:nvPr>
        </p:nvSpPr>
        <p:spPr/>
        <p:txBody>
          <a:bodyPr/>
          <a:lstStyle/>
          <a:p>
            <a:r>
              <a:rPr lang="en-US" altLang="zh-CN" dirty="0"/>
              <a:t>SDU – LEI – UvA, presenter: Shiguang Wu from SDU</a:t>
            </a:r>
            <a:endParaRPr lang="zh-CN" altLang="en-US"/>
          </a:p>
        </p:txBody>
      </p:sp>
      <p:sp>
        <p:nvSpPr>
          <p:cNvPr id="4" name="Slide Number Placeholder 3">
            <a:extLst>
              <a:ext uri="{FF2B5EF4-FFF2-40B4-BE49-F238E27FC236}">
                <a16:creationId xmlns:a16="http://schemas.microsoft.com/office/drawing/2014/main" id="{8231BD41-20D0-4B10-ADFC-D88CC0D47BD1}"/>
              </a:ext>
            </a:extLst>
          </p:cNvPr>
          <p:cNvSpPr>
            <a:spLocks noGrp="1"/>
          </p:cNvSpPr>
          <p:nvPr>
            <p:ph type="sldNum" sz="quarter" idx="12"/>
          </p:nvPr>
        </p:nvSpPr>
        <p:spPr/>
        <p:txBody>
          <a:bodyPr/>
          <a:lstStyle/>
          <a:p>
            <a:fld id="{F364DFDD-0C7A-40B9-9275-CE62675A6823}" type="slidenum">
              <a:rPr lang="zh-CN" altLang="en-US" smtClean="0"/>
              <a:t>‹#›</a:t>
            </a:fld>
            <a:endParaRPr lang="zh-CN" altLang="en-US"/>
          </a:p>
        </p:txBody>
      </p:sp>
    </p:spTree>
    <p:extLst>
      <p:ext uri="{BB962C8B-B14F-4D97-AF65-F5344CB8AC3E}">
        <p14:creationId xmlns:p14="http://schemas.microsoft.com/office/powerpoint/2010/main" val="2508739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ACA5-C98D-483D-9600-68D43DB4CC1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83F94EF-BEB5-4487-B902-6B48B3DFF1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A4183A0-1136-4E0D-8776-11AD1243E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8B76DD5-88B9-4427-B4AA-DCD36B7162E1}"/>
              </a:ext>
            </a:extLst>
          </p:cNvPr>
          <p:cNvSpPr>
            <a:spLocks noGrp="1"/>
          </p:cNvSpPr>
          <p:nvPr>
            <p:ph type="dt" sz="half" idx="10"/>
          </p:nvPr>
        </p:nvSpPr>
        <p:spPr/>
        <p:txBody>
          <a:bodyPr/>
          <a:lstStyle/>
          <a:p>
            <a:r>
              <a:rPr lang="en-US" altLang="zh-CN"/>
              <a:t>7/17/2024</a:t>
            </a:r>
            <a:endParaRPr lang="zh-CN" altLang="en-US"/>
          </a:p>
        </p:txBody>
      </p:sp>
      <p:sp>
        <p:nvSpPr>
          <p:cNvPr id="6" name="Footer Placeholder 5">
            <a:extLst>
              <a:ext uri="{FF2B5EF4-FFF2-40B4-BE49-F238E27FC236}">
                <a16:creationId xmlns:a16="http://schemas.microsoft.com/office/drawing/2014/main" id="{A3BE6698-7DAD-4017-B542-35BD16FB05D3}"/>
              </a:ext>
            </a:extLst>
          </p:cNvPr>
          <p:cNvSpPr>
            <a:spLocks noGrp="1"/>
          </p:cNvSpPr>
          <p:nvPr>
            <p:ph type="ftr" sz="quarter" idx="11"/>
          </p:nvPr>
        </p:nvSpPr>
        <p:spPr/>
        <p:txBody>
          <a:bodyPr/>
          <a:lstStyle/>
          <a:p>
            <a:r>
              <a:rPr lang="en-US" altLang="zh-CN" dirty="0"/>
              <a:t>SDU – LEI – UvA, presenter: Shiguang Wu from SDU</a:t>
            </a:r>
            <a:endParaRPr lang="zh-CN" altLang="en-US"/>
          </a:p>
        </p:txBody>
      </p:sp>
      <p:sp>
        <p:nvSpPr>
          <p:cNvPr id="7" name="Slide Number Placeholder 6">
            <a:extLst>
              <a:ext uri="{FF2B5EF4-FFF2-40B4-BE49-F238E27FC236}">
                <a16:creationId xmlns:a16="http://schemas.microsoft.com/office/drawing/2014/main" id="{159F7B3A-DEC3-4A4E-B5E4-E743AA2D0324}"/>
              </a:ext>
            </a:extLst>
          </p:cNvPr>
          <p:cNvSpPr>
            <a:spLocks noGrp="1"/>
          </p:cNvSpPr>
          <p:nvPr>
            <p:ph type="sldNum" sz="quarter" idx="12"/>
          </p:nvPr>
        </p:nvSpPr>
        <p:spPr/>
        <p:txBody>
          <a:bodyPr/>
          <a:lstStyle/>
          <a:p>
            <a:fld id="{F364DFDD-0C7A-40B9-9275-CE62675A6823}" type="slidenum">
              <a:rPr lang="zh-CN" altLang="en-US" smtClean="0"/>
              <a:t>‹#›</a:t>
            </a:fld>
            <a:endParaRPr lang="zh-CN" altLang="en-US"/>
          </a:p>
        </p:txBody>
      </p:sp>
    </p:spTree>
    <p:extLst>
      <p:ext uri="{BB962C8B-B14F-4D97-AF65-F5344CB8AC3E}">
        <p14:creationId xmlns:p14="http://schemas.microsoft.com/office/powerpoint/2010/main" val="404610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B73D-8CCA-4084-B1A6-E5A4958B9BA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0B9EA44A-FEE5-4377-86F1-8D205FC1C4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AA8EC6F9-C323-43B1-BFBF-B82EF3D04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8EAB030-44E0-4831-BF23-28182C455D0D}"/>
              </a:ext>
            </a:extLst>
          </p:cNvPr>
          <p:cNvSpPr>
            <a:spLocks noGrp="1"/>
          </p:cNvSpPr>
          <p:nvPr>
            <p:ph type="dt" sz="half" idx="10"/>
          </p:nvPr>
        </p:nvSpPr>
        <p:spPr/>
        <p:txBody>
          <a:bodyPr/>
          <a:lstStyle/>
          <a:p>
            <a:r>
              <a:rPr lang="en-US" altLang="zh-CN"/>
              <a:t>7/17/2024</a:t>
            </a:r>
            <a:endParaRPr lang="zh-CN" altLang="en-US"/>
          </a:p>
        </p:txBody>
      </p:sp>
      <p:sp>
        <p:nvSpPr>
          <p:cNvPr id="6" name="Footer Placeholder 5">
            <a:extLst>
              <a:ext uri="{FF2B5EF4-FFF2-40B4-BE49-F238E27FC236}">
                <a16:creationId xmlns:a16="http://schemas.microsoft.com/office/drawing/2014/main" id="{D2B246D4-A5C4-4181-A2FD-72221231E966}"/>
              </a:ext>
            </a:extLst>
          </p:cNvPr>
          <p:cNvSpPr>
            <a:spLocks noGrp="1"/>
          </p:cNvSpPr>
          <p:nvPr>
            <p:ph type="ftr" sz="quarter" idx="11"/>
          </p:nvPr>
        </p:nvSpPr>
        <p:spPr/>
        <p:txBody>
          <a:bodyPr/>
          <a:lstStyle/>
          <a:p>
            <a:r>
              <a:rPr lang="en-US" altLang="zh-CN" dirty="0"/>
              <a:t>SDU – LEI – UvA, presenter: Shiguang Wu from SDU</a:t>
            </a:r>
            <a:endParaRPr lang="zh-CN" altLang="en-US"/>
          </a:p>
        </p:txBody>
      </p:sp>
      <p:sp>
        <p:nvSpPr>
          <p:cNvPr id="7" name="Slide Number Placeholder 6">
            <a:extLst>
              <a:ext uri="{FF2B5EF4-FFF2-40B4-BE49-F238E27FC236}">
                <a16:creationId xmlns:a16="http://schemas.microsoft.com/office/drawing/2014/main" id="{93A7DA71-A00F-4C74-9F6F-039E77E55C3B}"/>
              </a:ext>
            </a:extLst>
          </p:cNvPr>
          <p:cNvSpPr>
            <a:spLocks noGrp="1"/>
          </p:cNvSpPr>
          <p:nvPr>
            <p:ph type="sldNum" sz="quarter" idx="12"/>
          </p:nvPr>
        </p:nvSpPr>
        <p:spPr/>
        <p:txBody>
          <a:bodyPr/>
          <a:lstStyle/>
          <a:p>
            <a:fld id="{F364DFDD-0C7A-40B9-9275-CE62675A6823}" type="slidenum">
              <a:rPr lang="zh-CN" altLang="en-US" smtClean="0"/>
              <a:t>‹#›</a:t>
            </a:fld>
            <a:endParaRPr lang="zh-CN" altLang="en-US"/>
          </a:p>
        </p:txBody>
      </p:sp>
    </p:spTree>
    <p:extLst>
      <p:ext uri="{BB962C8B-B14F-4D97-AF65-F5344CB8AC3E}">
        <p14:creationId xmlns:p14="http://schemas.microsoft.com/office/powerpoint/2010/main" val="115946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EB2165-F5DD-4EE0-BF23-10B7B47F1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dirty="0"/>
              <a:t>Click to edit Master title style</a:t>
            </a:r>
            <a:endParaRPr lang="zh-CN" altLang="en-US" dirty="0"/>
          </a:p>
        </p:txBody>
      </p:sp>
      <p:sp>
        <p:nvSpPr>
          <p:cNvPr id="3" name="Text Placeholder 2">
            <a:extLst>
              <a:ext uri="{FF2B5EF4-FFF2-40B4-BE49-F238E27FC236}">
                <a16:creationId xmlns:a16="http://schemas.microsoft.com/office/drawing/2014/main" id="{A0238329-7772-4C83-9057-F8E7AA22CC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a:extLst>
              <a:ext uri="{FF2B5EF4-FFF2-40B4-BE49-F238E27FC236}">
                <a16:creationId xmlns:a16="http://schemas.microsoft.com/office/drawing/2014/main" id="{1C305A5E-02FD-4A91-AE18-2470616FA9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b="1">
                <a:solidFill>
                  <a:schemeClr val="tx1">
                    <a:tint val="75000"/>
                  </a:schemeClr>
                </a:solidFill>
              </a:defRPr>
            </a:lvl1pPr>
          </a:lstStyle>
          <a:p>
            <a:r>
              <a:rPr lang="en-US" altLang="zh-CN"/>
              <a:t>7/17/2024</a:t>
            </a:r>
            <a:endParaRPr lang="zh-CN" altLang="en-US"/>
          </a:p>
        </p:txBody>
      </p:sp>
      <p:sp>
        <p:nvSpPr>
          <p:cNvPr id="5" name="Footer Placeholder 4">
            <a:extLst>
              <a:ext uri="{FF2B5EF4-FFF2-40B4-BE49-F238E27FC236}">
                <a16:creationId xmlns:a16="http://schemas.microsoft.com/office/drawing/2014/main" id="{88919C73-1D4B-4440-A584-AD5B79117E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t>SDU – LEI – UvA, presenter: Shiguang Wu from SDU</a:t>
            </a:r>
            <a:endParaRPr lang="zh-CN" altLang="en-US" dirty="0"/>
          </a:p>
        </p:txBody>
      </p:sp>
      <p:sp>
        <p:nvSpPr>
          <p:cNvPr id="6" name="Slide Number Placeholder 5">
            <a:extLst>
              <a:ext uri="{FF2B5EF4-FFF2-40B4-BE49-F238E27FC236}">
                <a16:creationId xmlns:a16="http://schemas.microsoft.com/office/drawing/2014/main" id="{3D0D2843-4241-414C-B9E4-45A89A30DC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fld id="{F364DFDD-0C7A-40B9-9275-CE62675A6823}" type="slidenum">
              <a:rPr lang="zh-CN" altLang="en-US" smtClean="0"/>
              <a:pPr/>
              <a:t>‹#›</a:t>
            </a:fld>
            <a:endParaRPr lang="zh-CN" altLang="en-US"/>
          </a:p>
        </p:txBody>
      </p:sp>
    </p:spTree>
    <p:extLst>
      <p:ext uri="{BB962C8B-B14F-4D97-AF65-F5344CB8AC3E}">
        <p14:creationId xmlns:p14="http://schemas.microsoft.com/office/powerpoint/2010/main" val="3727529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4.png"/><Relationship Id="rId7" Type="http://schemas.openxmlformats.org/officeDocument/2006/relationships/image" Target="../media/image19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1.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9.png"/><Relationship Id="rId7"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0.png"/><Relationship Id="rId9"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2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1.png"/><Relationship Id="rId7"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0.png"/><Relationship Id="rId4" Type="http://schemas.openxmlformats.org/officeDocument/2006/relationships/image" Target="../media/image1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76E3C-7F69-45B7-A53E-352656EE6565}"/>
              </a:ext>
            </a:extLst>
          </p:cNvPr>
          <p:cNvSpPr>
            <a:spLocks noGrp="1"/>
          </p:cNvSpPr>
          <p:nvPr>
            <p:ph type="ctrTitle"/>
          </p:nvPr>
        </p:nvSpPr>
        <p:spPr/>
        <p:txBody>
          <a:bodyPr>
            <a:normAutofit fontScale="90000"/>
          </a:bodyPr>
          <a:lstStyle/>
          <a:p>
            <a:r>
              <a:rPr lang="pt-BR" altLang="zh-CN" dirty="0"/>
              <a:t>Generative Retrieval as </a:t>
            </a:r>
            <a:br>
              <a:rPr lang="pt-BR" altLang="zh-CN" dirty="0"/>
            </a:br>
            <a:r>
              <a:rPr lang="pt-BR" altLang="zh-CN" dirty="0"/>
              <a:t>Multi-Vector Dense Retrieval </a:t>
            </a:r>
            <a:endParaRPr lang="zh-CN" altLang="en-US" dirty="0"/>
          </a:p>
        </p:txBody>
      </p:sp>
      <p:sp>
        <p:nvSpPr>
          <p:cNvPr id="3" name="Subtitle 2">
            <a:extLst>
              <a:ext uri="{FF2B5EF4-FFF2-40B4-BE49-F238E27FC236}">
                <a16:creationId xmlns:a16="http://schemas.microsoft.com/office/drawing/2014/main" id="{DBEA1602-07B4-4568-B15E-655692EAF360}"/>
              </a:ext>
            </a:extLst>
          </p:cNvPr>
          <p:cNvSpPr>
            <a:spLocks noGrp="1"/>
          </p:cNvSpPr>
          <p:nvPr>
            <p:ph type="subTitle" idx="1"/>
          </p:nvPr>
        </p:nvSpPr>
        <p:spPr/>
        <p:txBody>
          <a:bodyPr>
            <a:normAutofit/>
          </a:bodyPr>
          <a:lstStyle/>
          <a:p>
            <a:r>
              <a:rPr lang="en-US" altLang="zh-CN" dirty="0"/>
              <a:t>Shiguang Wu</a:t>
            </a:r>
            <a:r>
              <a:rPr lang="en-US" altLang="zh-CN" baseline="30000" dirty="0"/>
              <a:t>1</a:t>
            </a:r>
            <a:r>
              <a:rPr lang="en-US" altLang="zh-CN" dirty="0"/>
              <a:t>, Wenda Wei</a:t>
            </a:r>
            <a:r>
              <a:rPr lang="en-US" altLang="zh-CN" baseline="30000" dirty="0"/>
              <a:t>1</a:t>
            </a:r>
            <a:r>
              <a:rPr lang="en-US" altLang="zh-CN" dirty="0"/>
              <a:t>, Mengqi Zhang</a:t>
            </a:r>
            <a:r>
              <a:rPr lang="en-US" altLang="zh-CN" baseline="30000" dirty="0"/>
              <a:t>1</a:t>
            </a:r>
            <a:r>
              <a:rPr lang="en-US" altLang="zh-CN" dirty="0"/>
              <a:t>, Zhumin Chen</a:t>
            </a:r>
            <a:r>
              <a:rPr lang="en-US" altLang="zh-CN" baseline="30000" dirty="0"/>
              <a:t>1</a:t>
            </a:r>
            <a:r>
              <a:rPr lang="en-US" altLang="zh-CN" dirty="0"/>
              <a:t>,</a:t>
            </a:r>
          </a:p>
          <a:p>
            <a:r>
              <a:rPr lang="en-US" altLang="zh-CN" dirty="0"/>
              <a:t>Jun Ma</a:t>
            </a:r>
            <a:r>
              <a:rPr lang="en-US" altLang="zh-CN" baseline="30000" dirty="0"/>
              <a:t>1</a:t>
            </a:r>
            <a:r>
              <a:rPr lang="en-US" altLang="zh-CN" dirty="0"/>
              <a:t>, Zhaochun Ren</a:t>
            </a:r>
            <a:r>
              <a:rPr lang="en-US" altLang="zh-CN" baseline="30000" dirty="0"/>
              <a:t>2</a:t>
            </a:r>
            <a:r>
              <a:rPr lang="en-US" altLang="zh-CN" dirty="0"/>
              <a:t>, Maarten de Rijke</a:t>
            </a:r>
            <a:r>
              <a:rPr lang="en-US" altLang="zh-CN" baseline="30000" dirty="0"/>
              <a:t>3</a:t>
            </a:r>
            <a:r>
              <a:rPr lang="en-US" altLang="zh-CN" dirty="0"/>
              <a:t>, Pengjie Ren</a:t>
            </a:r>
            <a:r>
              <a:rPr lang="en-US" altLang="zh-CN" baseline="30000" dirty="0"/>
              <a:t>1</a:t>
            </a:r>
          </a:p>
          <a:p>
            <a:endParaRPr lang="en-US" altLang="zh-CN" baseline="30000" dirty="0"/>
          </a:p>
          <a:p>
            <a:r>
              <a:rPr lang="en-US" altLang="zh-CN" sz="1800" baseline="30000" dirty="0"/>
              <a:t>1</a:t>
            </a:r>
            <a:r>
              <a:rPr lang="en-US" altLang="zh-CN" sz="1800" dirty="0"/>
              <a:t>Shandong University  </a:t>
            </a:r>
            <a:r>
              <a:rPr lang="en-US" altLang="zh-CN" sz="1800" baseline="30000" dirty="0"/>
              <a:t>2</a:t>
            </a:r>
            <a:r>
              <a:rPr lang="en-US" altLang="zh-CN" sz="1800" dirty="0"/>
              <a:t>Leiden University  </a:t>
            </a:r>
            <a:r>
              <a:rPr lang="en-US" altLang="zh-CN" sz="1800" baseline="30000" dirty="0"/>
              <a:t>3</a:t>
            </a:r>
            <a:r>
              <a:rPr lang="en-US" altLang="zh-CN" sz="1800" dirty="0"/>
              <a:t>University of Amsterdam</a:t>
            </a:r>
            <a:endParaRPr lang="zh-CN" altLang="en-US" sz="1800" dirty="0"/>
          </a:p>
        </p:txBody>
      </p:sp>
      <p:sp>
        <p:nvSpPr>
          <p:cNvPr id="6" name="Slide Number Placeholder 5">
            <a:extLst>
              <a:ext uri="{FF2B5EF4-FFF2-40B4-BE49-F238E27FC236}">
                <a16:creationId xmlns:a16="http://schemas.microsoft.com/office/drawing/2014/main" id="{3854A4B0-8587-4D6A-9A93-24F69443978A}"/>
              </a:ext>
            </a:extLst>
          </p:cNvPr>
          <p:cNvSpPr>
            <a:spLocks noGrp="1"/>
          </p:cNvSpPr>
          <p:nvPr>
            <p:ph type="sldNum" sz="quarter" idx="12"/>
          </p:nvPr>
        </p:nvSpPr>
        <p:spPr/>
        <p:txBody>
          <a:bodyPr/>
          <a:lstStyle/>
          <a:p>
            <a:fld id="{F364DFDD-0C7A-40B9-9275-CE62675A6823}" type="slidenum">
              <a:rPr lang="zh-CN" altLang="en-US" smtClean="0"/>
              <a:t>1</a:t>
            </a:fld>
            <a:endParaRPr lang="zh-CN" altLang="en-US"/>
          </a:p>
        </p:txBody>
      </p:sp>
      <p:pic>
        <p:nvPicPr>
          <p:cNvPr id="1026" name="Picture 2" descr="Logo">
            <a:extLst>
              <a:ext uri="{FF2B5EF4-FFF2-40B4-BE49-F238E27FC236}">
                <a16:creationId xmlns:a16="http://schemas.microsoft.com/office/drawing/2014/main" id="{0987A52E-78BE-4D7C-A4CD-5D63404D27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29" y="391026"/>
            <a:ext cx="1946342" cy="8493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versiteit Leiden">
            <a:extLst>
              <a:ext uri="{FF2B5EF4-FFF2-40B4-BE49-F238E27FC236}">
                <a16:creationId xmlns:a16="http://schemas.microsoft.com/office/drawing/2014/main" id="{92F2CCF2-E2F8-49CB-B6EE-9B2B2A73EF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4131" y="441898"/>
            <a:ext cx="1438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Google Shape;94;p13">
            <a:extLst>
              <a:ext uri="{FF2B5EF4-FFF2-40B4-BE49-F238E27FC236}">
                <a16:creationId xmlns:a16="http://schemas.microsoft.com/office/drawing/2014/main" id="{55868EB5-B505-46B8-A5A1-0A1C6DB29EAE}"/>
              </a:ext>
            </a:extLst>
          </p:cNvPr>
          <p:cNvPicPr preferRelativeResize="0">
            <a:picLocks noChangeAspect="1"/>
          </p:cNvPicPr>
          <p:nvPr/>
        </p:nvPicPr>
        <p:blipFill rotWithShape="1">
          <a:blip r:embed="rId5">
            <a:alphaModFix/>
          </a:blip>
          <a:srcRect l="12777" t="20379" r="9591" b="24354"/>
          <a:stretch/>
        </p:blipFill>
        <p:spPr>
          <a:xfrm>
            <a:off x="5724834" y="441898"/>
            <a:ext cx="1946342" cy="617671"/>
          </a:xfrm>
          <a:prstGeom prst="rect">
            <a:avLst/>
          </a:prstGeom>
          <a:noFill/>
          <a:ln>
            <a:noFill/>
          </a:ln>
        </p:spPr>
      </p:pic>
      <p:cxnSp>
        <p:nvCxnSpPr>
          <p:cNvPr id="17" name="直接连接符 7">
            <a:extLst>
              <a:ext uri="{FF2B5EF4-FFF2-40B4-BE49-F238E27FC236}">
                <a16:creationId xmlns:a16="http://schemas.microsoft.com/office/drawing/2014/main" id="{96EFD16E-86C0-4C86-ABB7-F716D280002E}"/>
              </a:ext>
            </a:extLst>
          </p:cNvPr>
          <p:cNvCxnSpPr>
            <a:cxnSpLocks/>
          </p:cNvCxnSpPr>
          <p:nvPr/>
        </p:nvCxnSpPr>
        <p:spPr>
          <a:xfrm>
            <a:off x="7777414" y="1240339"/>
            <a:ext cx="1856232" cy="0"/>
          </a:xfrm>
          <a:prstGeom prst="line">
            <a:avLst/>
          </a:prstGeom>
          <a:ln w="76200" cap="sq">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8" name="直接连接符 8">
            <a:extLst>
              <a:ext uri="{FF2B5EF4-FFF2-40B4-BE49-F238E27FC236}">
                <a16:creationId xmlns:a16="http://schemas.microsoft.com/office/drawing/2014/main" id="{BB590315-D52E-4AEF-A74A-EBAF8ED45E11}"/>
              </a:ext>
            </a:extLst>
          </p:cNvPr>
          <p:cNvCxnSpPr>
            <a:cxnSpLocks/>
          </p:cNvCxnSpPr>
          <p:nvPr/>
        </p:nvCxnSpPr>
        <p:spPr>
          <a:xfrm>
            <a:off x="5858084" y="1240339"/>
            <a:ext cx="1854036" cy="0"/>
          </a:xfrm>
          <a:prstGeom prst="line">
            <a:avLst/>
          </a:prstGeom>
          <a:ln w="76200" cap="sq">
            <a:solidFill>
              <a:srgbClr val="9B0D14"/>
            </a:solidFill>
          </a:ln>
        </p:spPr>
        <p:style>
          <a:lnRef idx="1">
            <a:schemeClr val="accent1"/>
          </a:lnRef>
          <a:fillRef idx="0">
            <a:schemeClr val="accent1"/>
          </a:fillRef>
          <a:effectRef idx="0">
            <a:schemeClr val="accent1"/>
          </a:effectRef>
          <a:fontRef idx="minor">
            <a:schemeClr val="tx1"/>
          </a:fontRef>
        </p:style>
      </p:cxnSp>
      <p:cxnSp>
        <p:nvCxnSpPr>
          <p:cNvPr id="19" name="直接连接符 15">
            <a:extLst>
              <a:ext uri="{FF2B5EF4-FFF2-40B4-BE49-F238E27FC236}">
                <a16:creationId xmlns:a16="http://schemas.microsoft.com/office/drawing/2014/main" id="{71B9E467-C9A3-4239-BF75-85FC08AA2542}"/>
              </a:ext>
            </a:extLst>
          </p:cNvPr>
          <p:cNvCxnSpPr>
            <a:cxnSpLocks/>
          </p:cNvCxnSpPr>
          <p:nvPr/>
        </p:nvCxnSpPr>
        <p:spPr>
          <a:xfrm>
            <a:off x="9694071" y="1240339"/>
            <a:ext cx="1856232" cy="0"/>
          </a:xfrm>
          <a:prstGeom prst="line">
            <a:avLst/>
          </a:prstGeom>
          <a:ln w="76200" cap="sq">
            <a:solidFill>
              <a:srgbClr val="1F1D2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859CCE4-B1A2-465F-A26B-E89262150E6D}"/>
              </a:ext>
            </a:extLst>
          </p:cNvPr>
          <p:cNvPicPr>
            <a:picLocks noChangeAspect="1"/>
          </p:cNvPicPr>
          <p:nvPr/>
        </p:nvPicPr>
        <p:blipFill>
          <a:blip r:embed="rId6"/>
          <a:stretch>
            <a:fillRect/>
          </a:stretch>
        </p:blipFill>
        <p:spPr>
          <a:xfrm>
            <a:off x="9395362" y="441898"/>
            <a:ext cx="2436878" cy="606706"/>
          </a:xfrm>
          <a:prstGeom prst="rect">
            <a:avLst/>
          </a:prstGeom>
        </p:spPr>
      </p:pic>
      <p:sp>
        <p:nvSpPr>
          <p:cNvPr id="4" name="Date Placeholder 3">
            <a:extLst>
              <a:ext uri="{FF2B5EF4-FFF2-40B4-BE49-F238E27FC236}">
                <a16:creationId xmlns:a16="http://schemas.microsoft.com/office/drawing/2014/main" id="{C876BC4C-D75C-4EC4-9355-CBE9FF7ACAAA}"/>
              </a:ext>
            </a:extLst>
          </p:cNvPr>
          <p:cNvSpPr>
            <a:spLocks noGrp="1"/>
          </p:cNvSpPr>
          <p:nvPr>
            <p:ph type="dt" sz="half" idx="10"/>
          </p:nvPr>
        </p:nvSpPr>
        <p:spPr/>
        <p:txBody>
          <a:bodyPr/>
          <a:lstStyle/>
          <a:p>
            <a:r>
              <a:rPr lang="en-US" altLang="zh-CN"/>
              <a:t>7/17/2024</a:t>
            </a:r>
            <a:endParaRPr lang="zh-CN" altLang="en-US"/>
          </a:p>
        </p:txBody>
      </p:sp>
    </p:spTree>
    <p:extLst>
      <p:ext uri="{BB962C8B-B14F-4D97-AF65-F5344CB8AC3E}">
        <p14:creationId xmlns:p14="http://schemas.microsoft.com/office/powerpoint/2010/main" val="137870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Content Placeholder 14">
                <a:extLst>
                  <a:ext uri="{FF2B5EF4-FFF2-40B4-BE49-F238E27FC236}">
                    <a16:creationId xmlns:a16="http://schemas.microsoft.com/office/drawing/2014/main" id="{81B61488-6928-46AB-BB37-A9C4B06DCAC2}"/>
                  </a:ext>
                </a:extLst>
              </p:cNvPr>
              <p:cNvSpPr>
                <a:spLocks noGrp="1"/>
              </p:cNvSpPr>
              <p:nvPr>
                <p:ph idx="1"/>
              </p:nvPr>
            </p:nvSpPr>
            <p:spPr>
              <a:xfrm>
                <a:off x="152400" y="1825625"/>
                <a:ext cx="11887200" cy="4351338"/>
              </a:xfrm>
            </p:spPr>
            <p:txBody>
              <a:bodyPr>
                <a:normAutofit/>
              </a:bodyPr>
              <a:lstStyle/>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zh-CN" sz="3200" b="0" i="0" smtClean="0">
                          <a:latin typeface="Cambria Math" panose="02040503050406030204" pitchFamily="18" charset="0"/>
                        </a:rPr>
                        <m:t>score</m:t>
                      </m:r>
                      <m:d>
                        <m:dPr>
                          <m:ctrlPr>
                            <a:rPr lang="en-US" altLang="zh-CN" sz="3200" b="0" i="1" smtClean="0">
                              <a:latin typeface="Cambria Math" panose="02040503050406030204" pitchFamily="18" charset="0"/>
                            </a:rPr>
                          </m:ctrlPr>
                        </m:dPr>
                        <m:e>
                          <m:r>
                            <a:rPr lang="en-US" altLang="zh-CN" sz="3200" b="0" i="1" smtClean="0">
                              <a:solidFill>
                                <a:schemeClr val="accent6">
                                  <a:lumMod val="75000"/>
                                </a:schemeClr>
                              </a:solidFill>
                              <a:latin typeface="Cambria Math" panose="02040503050406030204" pitchFamily="18" charset="0"/>
                            </a:rPr>
                            <m:t>𝑞</m:t>
                          </m:r>
                          <m:r>
                            <a:rPr lang="en-US" altLang="zh-CN" sz="3200" b="0" i="1" smtClean="0">
                              <a:latin typeface="Cambria Math" panose="02040503050406030204" pitchFamily="18" charset="0"/>
                            </a:rPr>
                            <m:t>,</m:t>
                          </m:r>
                          <m:r>
                            <a:rPr lang="en-US" altLang="zh-CN" sz="3200" b="0" i="1" smtClean="0">
                              <a:solidFill>
                                <a:srgbClr val="0070C0"/>
                              </a:solidFill>
                              <a:latin typeface="Cambria Math" panose="02040503050406030204" pitchFamily="18" charset="0"/>
                            </a:rPr>
                            <m:t>𝑑</m:t>
                          </m:r>
                        </m:e>
                      </m:d>
                      <m:r>
                        <a:rPr lang="en-US" altLang="zh-CN" sz="3200" b="0" i="1" smtClean="0">
                          <a:latin typeface="Cambria Math" panose="02040503050406030204" pitchFamily="18" charset="0"/>
                        </a:rPr>
                        <m:t>=</m:t>
                      </m:r>
                      <m:nary>
                        <m:naryPr>
                          <m:chr m:val="∑"/>
                          <m:supHide m:val="on"/>
                          <m:ctrlPr>
                            <a:rPr lang="en-US" altLang="zh-CN" sz="3200" i="1">
                              <a:latin typeface="Cambria Math" panose="02040503050406030204" pitchFamily="18" charset="0"/>
                            </a:rPr>
                          </m:ctrlPr>
                        </m:naryPr>
                        <m:sub>
                          <m:sSub>
                            <m:sSubPr>
                              <m:ctrlPr>
                                <a:rPr lang="en-US" altLang="zh-CN" sz="3200" b="1" i="1">
                                  <a:latin typeface="Cambria Math" panose="02040503050406030204" pitchFamily="18" charset="0"/>
                                </a:rPr>
                              </m:ctrlPr>
                            </m:sSubPr>
                            <m:e>
                              <m:r>
                                <a:rPr lang="en-US" altLang="zh-CN" sz="3200" b="1" i="1">
                                  <a:latin typeface="Cambria Math" panose="02040503050406030204" pitchFamily="18" charset="0"/>
                                </a:rPr>
                                <m:t>𝒒</m:t>
                              </m:r>
                            </m:e>
                            <m:sub>
                              <m:r>
                                <a:rPr lang="en-US" altLang="zh-CN" sz="3200" i="1">
                                  <a:latin typeface="Cambria Math" panose="02040503050406030204" pitchFamily="18" charset="0"/>
                                </a:rPr>
                                <m:t>𝑖</m:t>
                              </m:r>
                            </m:sub>
                          </m:sSub>
                        </m:sub>
                        <m:sup/>
                        <m:e>
                          <m:func>
                            <m:funcPr>
                              <m:ctrlPr>
                                <a:rPr lang="en-US" altLang="zh-CN" sz="3200" i="1">
                                  <a:latin typeface="Cambria Math" panose="02040503050406030204" pitchFamily="18" charset="0"/>
                                </a:rPr>
                              </m:ctrlPr>
                            </m:funcPr>
                            <m:fName>
                              <m:limLow>
                                <m:limLowPr>
                                  <m:ctrlPr>
                                    <a:rPr lang="en-US" altLang="zh-CN" sz="3200" i="1">
                                      <a:latin typeface="Cambria Math" panose="02040503050406030204" pitchFamily="18" charset="0"/>
                                    </a:rPr>
                                  </m:ctrlPr>
                                </m:limLowPr>
                                <m:e>
                                  <m:r>
                                    <m:rPr>
                                      <m:sty m:val="p"/>
                                    </m:rPr>
                                    <a:rPr lang="en-US" altLang="zh-CN" sz="3200">
                                      <a:latin typeface="Cambria Math" panose="02040503050406030204" pitchFamily="18" charset="0"/>
                                    </a:rPr>
                                    <m:t>max</m:t>
                                  </m:r>
                                </m:e>
                                <m:lim>
                                  <m:sSub>
                                    <m:sSubPr>
                                      <m:ctrlPr>
                                        <a:rPr lang="en-US" altLang="zh-CN" sz="3200" b="1" i="1">
                                          <a:latin typeface="Cambria Math" panose="02040503050406030204" pitchFamily="18" charset="0"/>
                                        </a:rPr>
                                      </m:ctrlPr>
                                    </m:sSubPr>
                                    <m:e>
                                      <m:r>
                                        <a:rPr lang="en-US" altLang="zh-CN" sz="3200" b="1" i="1">
                                          <a:latin typeface="Cambria Math" panose="02040503050406030204" pitchFamily="18" charset="0"/>
                                        </a:rPr>
                                        <m:t>𝒅</m:t>
                                      </m:r>
                                    </m:e>
                                    <m:sub>
                                      <m:r>
                                        <a:rPr lang="en-US" altLang="zh-CN" sz="3200" i="1">
                                          <a:latin typeface="Cambria Math" panose="02040503050406030204" pitchFamily="18" charset="0"/>
                                        </a:rPr>
                                        <m:t>𝑗</m:t>
                                      </m:r>
                                    </m:sub>
                                  </m:sSub>
                                </m:lim>
                              </m:limLow>
                            </m:fName>
                            <m:e>
                              <m:sSubSup>
                                <m:sSubSupPr>
                                  <m:ctrlPr>
                                    <a:rPr lang="en-US" altLang="zh-CN" sz="3200" b="1" i="1">
                                      <a:solidFill>
                                        <a:schemeClr val="accent6">
                                          <a:lumMod val="75000"/>
                                        </a:schemeClr>
                                      </a:solidFill>
                                      <a:latin typeface="Cambria Math" panose="02040503050406030204" pitchFamily="18" charset="0"/>
                                    </a:rPr>
                                  </m:ctrlPr>
                                </m:sSubSupPr>
                                <m:e>
                                  <m:r>
                                    <a:rPr lang="en-US" altLang="zh-CN" sz="3200" b="1" i="1">
                                      <a:solidFill>
                                        <a:schemeClr val="accent6">
                                          <a:lumMod val="75000"/>
                                        </a:schemeClr>
                                      </a:solidFill>
                                      <a:latin typeface="Cambria Math" panose="02040503050406030204" pitchFamily="18" charset="0"/>
                                    </a:rPr>
                                    <m:t>𝒒</m:t>
                                  </m:r>
                                </m:e>
                                <m:sub>
                                  <m:r>
                                    <a:rPr lang="en-US" altLang="zh-CN" sz="3200" i="1">
                                      <a:solidFill>
                                        <a:schemeClr val="accent6">
                                          <a:lumMod val="75000"/>
                                        </a:schemeClr>
                                      </a:solidFill>
                                      <a:latin typeface="Cambria Math" panose="02040503050406030204" pitchFamily="18" charset="0"/>
                                    </a:rPr>
                                    <m:t>𝑖</m:t>
                                  </m:r>
                                </m:sub>
                                <m:sup>
                                  <m:r>
                                    <a:rPr lang="en-US" altLang="zh-CN" sz="3200" b="1" i="1">
                                      <a:solidFill>
                                        <a:schemeClr val="accent6">
                                          <a:lumMod val="75000"/>
                                        </a:schemeClr>
                                      </a:solidFill>
                                      <a:latin typeface="Cambria Math" panose="02040503050406030204" pitchFamily="18" charset="0"/>
                                    </a:rPr>
                                    <m:t>⊤</m:t>
                                  </m:r>
                                </m:sup>
                              </m:sSubSup>
                              <m:sSub>
                                <m:sSubPr>
                                  <m:ctrlPr>
                                    <a:rPr lang="en-US" altLang="zh-CN" sz="3200" b="1" i="1">
                                      <a:solidFill>
                                        <a:srgbClr val="0070C0"/>
                                      </a:solidFill>
                                      <a:latin typeface="Cambria Math" panose="02040503050406030204" pitchFamily="18" charset="0"/>
                                    </a:rPr>
                                  </m:ctrlPr>
                                </m:sSubPr>
                                <m:e>
                                  <m:r>
                                    <a:rPr lang="en-US" altLang="zh-CN" sz="3200" b="1" i="1">
                                      <a:solidFill>
                                        <a:srgbClr val="0070C0"/>
                                      </a:solidFill>
                                      <a:latin typeface="Cambria Math" panose="02040503050406030204" pitchFamily="18" charset="0"/>
                                    </a:rPr>
                                    <m:t>𝒅</m:t>
                                  </m:r>
                                </m:e>
                                <m:sub>
                                  <m:r>
                                    <a:rPr lang="en-US" altLang="zh-CN" sz="3200" i="1">
                                      <a:solidFill>
                                        <a:srgbClr val="0070C0"/>
                                      </a:solidFill>
                                      <a:latin typeface="Cambria Math" panose="02040503050406030204" pitchFamily="18" charset="0"/>
                                    </a:rPr>
                                    <m:t>𝑗</m:t>
                                  </m:r>
                                </m:sub>
                              </m:sSub>
                            </m:e>
                          </m:func>
                        </m:e>
                      </m:nary>
                      <m:r>
                        <a:rPr lang="en-US" altLang="zh-CN" sz="3200" b="0" i="1" smtClean="0">
                          <a:solidFill>
                            <a:schemeClr val="tx1"/>
                          </a:solidFill>
                          <a:latin typeface="Cambria Math" panose="02040503050406030204" pitchFamily="18" charset="0"/>
                        </a:rPr>
                        <m:t>=</m:t>
                      </m:r>
                      <m:nary>
                        <m:naryPr>
                          <m:chr m:val="∑"/>
                          <m:supHide m:val="on"/>
                          <m:ctrlPr>
                            <a:rPr lang="en-US" altLang="zh-CN" sz="3200" b="0" i="1" smtClean="0">
                              <a:solidFill>
                                <a:schemeClr val="tx1"/>
                              </a:solidFill>
                              <a:latin typeface="Cambria Math" panose="02040503050406030204" pitchFamily="18" charset="0"/>
                            </a:rPr>
                          </m:ctrlPr>
                        </m:naryPr>
                        <m:sub>
                          <m:r>
                            <a:rPr lang="en-US" altLang="zh-CN" sz="3200" b="0" i="1" smtClean="0">
                              <a:solidFill>
                                <a:schemeClr val="tx1"/>
                              </a:solidFill>
                              <a:latin typeface="Cambria Math" panose="02040503050406030204" pitchFamily="18" charset="0"/>
                            </a:rPr>
                            <m:t>𝑖𝑗</m:t>
                          </m:r>
                        </m:sub>
                        <m:sup/>
                        <m:e>
                          <m:d>
                            <m:dPr>
                              <m:ctrlPr>
                                <a:rPr lang="en-US" altLang="zh-CN" sz="3200" b="0" i="1" smtClean="0">
                                  <a:solidFill>
                                    <a:schemeClr val="tx1"/>
                                  </a:solidFill>
                                  <a:latin typeface="Cambria Math" panose="02040503050406030204" pitchFamily="18" charset="0"/>
                                </a:rPr>
                              </m:ctrlPr>
                            </m:dPr>
                            <m:e>
                              <m:m>
                                <m:mPr>
                                  <m:mcs>
                                    <m:mc>
                                      <m:mcPr>
                                        <m:count m:val="2"/>
                                        <m:mcJc m:val="center"/>
                                      </m:mcPr>
                                    </m:mc>
                                  </m:mcs>
                                  <m:ctrlPr>
                                    <a:rPr lang="en-US" altLang="zh-CN" sz="3200" b="0"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
                              <m:m>
                                <m:mPr>
                                  <m:mcs>
                                    <m:mc>
                                      <m:mcPr>
                                        <m:count m:val="2"/>
                                        <m:mcJc m:val="center"/>
                                      </m:mcPr>
                                    </m:mc>
                                  </m:mcs>
                                  <m:ctrlPr>
                                    <a:rPr lang="en-US" altLang="zh-CN" sz="3200" b="0"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
                              <m:m>
                                <m:mPr>
                                  <m:mcs>
                                    <m:mc>
                                      <m:mcPr>
                                        <m:count m:val="2"/>
                                        <m:mcJc m:val="center"/>
                                      </m:mcPr>
                                    </m:mc>
                                  </m:mcs>
                                  <m:ctrlPr>
                                    <a:rPr lang="en-US" altLang="zh-CN" sz="3200" b="0"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
                              <m:r>
                                <a:rPr lang="en-US" altLang="zh-CN" sz="3200" b="0" i="1" smtClean="0">
                                  <a:solidFill>
                                    <a:schemeClr val="tx1"/>
                                  </a:solidFill>
                                  <a:latin typeface="Cambria Math" panose="02040503050406030204" pitchFamily="18" charset="0"/>
                                  <a:ea typeface="Cambria Math" panose="02040503050406030204" pitchFamily="18" charset="0"/>
                                </a:rPr>
                                <m:t>⊙</m:t>
                              </m:r>
                              <m:m>
                                <m:mPr>
                                  <m:mcs>
                                    <m:mc>
                                      <m:mcPr>
                                        <m:count m:val="2"/>
                                        <m:mcJc m:val="center"/>
                                      </m:mcPr>
                                    </m:mc>
                                  </m:mcs>
                                  <m:ctrlPr>
                                    <a:rPr lang="en-US" altLang="zh-CN" sz="3200" b="0"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
                              <m:m>
                                <m:mPr>
                                  <m:mcs>
                                    <m:mc>
                                      <m:mcPr>
                                        <m:count m:val="2"/>
                                        <m:mcJc m:val="center"/>
                                      </m:mcPr>
                                    </m:mc>
                                  </m:mcs>
                                  <m:ctrlPr>
                                    <a:rPr lang="en-US" altLang="zh-CN" sz="3200" b="0"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
                              <m:m>
                                <m:mPr>
                                  <m:mcs>
                                    <m:mc>
                                      <m:mcPr>
                                        <m:count m:val="2"/>
                                        <m:mcJc m:val="center"/>
                                      </m:mcPr>
                                    </m:mc>
                                  </m:mcs>
                                  <m:ctrlPr>
                                    <a:rPr lang="en-US" altLang="zh-CN" sz="3200" b="0"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
                            </m:e>
                          </m:d>
                        </m:e>
                      </m:nary>
                    </m:oMath>
                  </m:oMathPara>
                </a14:m>
                <a:endParaRPr lang="zh-CN" altLang="en-US" sz="3200" dirty="0"/>
              </a:p>
              <a:p>
                <a:pPr marL="0" indent="0">
                  <a:lnSpc>
                    <a:spcPct val="100000"/>
                  </a:lnSpc>
                  <a:buNone/>
                </a:pPr>
                <a:endParaRPr lang="zh-CN" altLang="en-US" sz="3200" dirty="0"/>
              </a:p>
            </p:txBody>
          </p:sp>
        </mc:Choice>
        <mc:Fallback xmlns="">
          <p:sp>
            <p:nvSpPr>
              <p:cNvPr id="15" name="Content Placeholder 14">
                <a:extLst>
                  <a:ext uri="{FF2B5EF4-FFF2-40B4-BE49-F238E27FC236}">
                    <a16:creationId xmlns:a16="http://schemas.microsoft.com/office/drawing/2014/main" id="{81B61488-6928-46AB-BB37-A9C4B06DCAC2}"/>
                  </a:ext>
                </a:extLst>
              </p:cNvPr>
              <p:cNvSpPr>
                <a:spLocks noGrp="1" noRot="1" noChangeAspect="1" noMove="1" noResize="1" noEditPoints="1" noAdjustHandles="1" noChangeArrowheads="1" noChangeShapeType="1" noTextEdit="1"/>
              </p:cNvSpPr>
              <p:nvPr>
                <p:ph idx="1"/>
              </p:nvPr>
            </p:nvSpPr>
            <p:spPr>
              <a:xfrm>
                <a:off x="152400" y="1825625"/>
                <a:ext cx="11887200" cy="4351338"/>
              </a:xfrm>
              <a:blipFill>
                <a:blip r:embed="rId3"/>
                <a:stretch>
                  <a:fillRect/>
                </a:stretch>
              </a:blipFill>
            </p:spPr>
            <p:txBody>
              <a:bodyPr/>
              <a:lstStyle/>
              <a:p>
                <a:r>
                  <a:rPr lang="zh-CN" altLang="en-US">
                    <a:noFill/>
                  </a:rPr>
                  <a:t> </a:t>
                </a:r>
              </a:p>
            </p:txBody>
          </p:sp>
        </mc:Fallback>
      </mc:AlternateContent>
      <p:sp>
        <p:nvSpPr>
          <p:cNvPr id="2" name="Title 1">
            <a:extLst>
              <a:ext uri="{FF2B5EF4-FFF2-40B4-BE49-F238E27FC236}">
                <a16:creationId xmlns:a16="http://schemas.microsoft.com/office/drawing/2014/main" id="{20FE5169-C2E0-4B8E-A747-E6ED583EB6D8}"/>
              </a:ext>
            </a:extLst>
          </p:cNvPr>
          <p:cNvSpPr>
            <a:spLocks noGrp="1"/>
          </p:cNvSpPr>
          <p:nvPr>
            <p:ph type="title"/>
          </p:nvPr>
        </p:nvSpPr>
        <p:spPr/>
        <p:txBody>
          <a:bodyPr/>
          <a:lstStyle/>
          <a:p>
            <a:r>
              <a:rPr lang="en-US" altLang="zh-CN" dirty="0"/>
              <a:t>A Deeper Look at MVDR – Sparse Alignment</a:t>
            </a:r>
            <a:endParaRPr lang="zh-CN" altLang="en-US" dirty="0"/>
          </a:p>
        </p:txBody>
      </p:sp>
      <p:sp>
        <p:nvSpPr>
          <p:cNvPr id="6" name="Slide Number Placeholder 5">
            <a:extLst>
              <a:ext uri="{FF2B5EF4-FFF2-40B4-BE49-F238E27FC236}">
                <a16:creationId xmlns:a16="http://schemas.microsoft.com/office/drawing/2014/main" id="{CCD38862-03B3-48CB-8FA5-81C4FDB787E0}"/>
              </a:ext>
            </a:extLst>
          </p:cNvPr>
          <p:cNvSpPr>
            <a:spLocks noGrp="1"/>
          </p:cNvSpPr>
          <p:nvPr>
            <p:ph type="sldNum" sz="quarter" idx="12"/>
          </p:nvPr>
        </p:nvSpPr>
        <p:spPr/>
        <p:txBody>
          <a:bodyPr/>
          <a:lstStyle/>
          <a:p>
            <a:fld id="{F364DFDD-0C7A-40B9-9275-CE62675A6823}" type="slidenum">
              <a:rPr lang="zh-CN" altLang="en-US" smtClean="0"/>
              <a:t>10</a:t>
            </a:fld>
            <a:endParaRPr lang="zh-CN" altLang="en-US"/>
          </a:p>
        </p:txBody>
      </p:sp>
      <p:grpSp>
        <p:nvGrpSpPr>
          <p:cNvPr id="7" name="Group 6">
            <a:extLst>
              <a:ext uri="{FF2B5EF4-FFF2-40B4-BE49-F238E27FC236}">
                <a16:creationId xmlns:a16="http://schemas.microsoft.com/office/drawing/2014/main" id="{C42B4900-9D5D-4962-B7FD-44E3C20FB32A}"/>
              </a:ext>
            </a:extLst>
          </p:cNvPr>
          <p:cNvGrpSpPr/>
          <p:nvPr/>
        </p:nvGrpSpPr>
        <p:grpSpPr>
          <a:xfrm>
            <a:off x="9469893" y="1900359"/>
            <a:ext cx="1461384" cy="1097517"/>
            <a:chOff x="5245365" y="4011488"/>
            <a:chExt cx="1461384" cy="1097517"/>
          </a:xfrm>
        </p:grpSpPr>
        <p:sp>
          <p:nvSpPr>
            <p:cNvPr id="92" name="Rectangle 91">
              <a:extLst>
                <a:ext uri="{FF2B5EF4-FFF2-40B4-BE49-F238E27FC236}">
                  <a16:creationId xmlns:a16="http://schemas.microsoft.com/office/drawing/2014/main" id="{FCDBEEE4-F412-423E-94DE-4781ABB51E1F}"/>
                </a:ext>
              </a:extLst>
            </p:cNvPr>
            <p:cNvSpPr/>
            <p:nvPr/>
          </p:nvSpPr>
          <p:spPr>
            <a:xfrm>
              <a:off x="5245365" y="4011725"/>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Rectangle 92">
              <a:extLst>
                <a:ext uri="{FF2B5EF4-FFF2-40B4-BE49-F238E27FC236}">
                  <a16:creationId xmlns:a16="http://schemas.microsoft.com/office/drawing/2014/main" id="{E8F8C129-70B6-49A9-9275-5A3F5A8C5B82}"/>
                </a:ext>
              </a:extLst>
            </p:cNvPr>
            <p:cNvSpPr/>
            <p:nvPr/>
          </p:nvSpPr>
          <p:spPr>
            <a:xfrm>
              <a:off x="5610776" y="401148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Rectangle 93">
              <a:extLst>
                <a:ext uri="{FF2B5EF4-FFF2-40B4-BE49-F238E27FC236}">
                  <a16:creationId xmlns:a16="http://schemas.microsoft.com/office/drawing/2014/main" id="{5ADE6195-89A8-4597-98FB-F2ABBDF7F36A}"/>
                </a:ext>
              </a:extLst>
            </p:cNvPr>
            <p:cNvSpPr/>
            <p:nvPr/>
          </p:nvSpPr>
          <p:spPr>
            <a:xfrm>
              <a:off x="5975033" y="4011488"/>
              <a:ext cx="365760" cy="365760"/>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Rectangle 94">
              <a:extLst>
                <a:ext uri="{FF2B5EF4-FFF2-40B4-BE49-F238E27FC236}">
                  <a16:creationId xmlns:a16="http://schemas.microsoft.com/office/drawing/2014/main" id="{4081CEFB-44E5-4EC0-8893-591148C7EC1A}"/>
                </a:ext>
              </a:extLst>
            </p:cNvPr>
            <p:cNvSpPr/>
            <p:nvPr/>
          </p:nvSpPr>
          <p:spPr>
            <a:xfrm>
              <a:off x="6340989" y="401148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Rectangle 96">
              <a:extLst>
                <a:ext uri="{FF2B5EF4-FFF2-40B4-BE49-F238E27FC236}">
                  <a16:creationId xmlns:a16="http://schemas.microsoft.com/office/drawing/2014/main" id="{246362C2-4538-48F6-9FB2-C32B71682A92}"/>
                </a:ext>
              </a:extLst>
            </p:cNvPr>
            <p:cNvSpPr/>
            <p:nvPr/>
          </p:nvSpPr>
          <p:spPr>
            <a:xfrm>
              <a:off x="5245365" y="4377485"/>
              <a:ext cx="365760" cy="365760"/>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Rectangle 97">
              <a:extLst>
                <a:ext uri="{FF2B5EF4-FFF2-40B4-BE49-F238E27FC236}">
                  <a16:creationId xmlns:a16="http://schemas.microsoft.com/office/drawing/2014/main" id="{E9CDFF46-5B69-4165-ACF8-E51755E59889}"/>
                </a:ext>
              </a:extLst>
            </p:cNvPr>
            <p:cNvSpPr/>
            <p:nvPr/>
          </p:nvSpPr>
          <p:spPr>
            <a:xfrm>
              <a:off x="5610776" y="437724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Rectangle 98">
              <a:extLst>
                <a:ext uri="{FF2B5EF4-FFF2-40B4-BE49-F238E27FC236}">
                  <a16:creationId xmlns:a16="http://schemas.microsoft.com/office/drawing/2014/main" id="{D248C9A4-5926-4662-AFD2-AC8B402CE0DB}"/>
                </a:ext>
              </a:extLst>
            </p:cNvPr>
            <p:cNvSpPr/>
            <p:nvPr/>
          </p:nvSpPr>
          <p:spPr>
            <a:xfrm>
              <a:off x="5975033" y="437724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Rectangle 99">
              <a:extLst>
                <a:ext uri="{FF2B5EF4-FFF2-40B4-BE49-F238E27FC236}">
                  <a16:creationId xmlns:a16="http://schemas.microsoft.com/office/drawing/2014/main" id="{C517BCEA-1080-4A4F-8A1F-5C9ABA6748AB}"/>
                </a:ext>
              </a:extLst>
            </p:cNvPr>
            <p:cNvSpPr/>
            <p:nvPr/>
          </p:nvSpPr>
          <p:spPr>
            <a:xfrm>
              <a:off x="6340989" y="437724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Rectangle 100">
              <a:extLst>
                <a:ext uri="{FF2B5EF4-FFF2-40B4-BE49-F238E27FC236}">
                  <a16:creationId xmlns:a16="http://schemas.microsoft.com/office/drawing/2014/main" id="{8DA21B84-25FC-4FCF-8448-1CE5860351CA}"/>
                </a:ext>
              </a:extLst>
            </p:cNvPr>
            <p:cNvSpPr/>
            <p:nvPr/>
          </p:nvSpPr>
          <p:spPr>
            <a:xfrm>
              <a:off x="5245365" y="4743245"/>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Rectangle 101">
              <a:extLst>
                <a:ext uri="{FF2B5EF4-FFF2-40B4-BE49-F238E27FC236}">
                  <a16:creationId xmlns:a16="http://schemas.microsoft.com/office/drawing/2014/main" id="{A8B729D5-7B7F-436E-9861-7EBA36EE5FD8}"/>
                </a:ext>
              </a:extLst>
            </p:cNvPr>
            <p:cNvSpPr/>
            <p:nvPr/>
          </p:nvSpPr>
          <p:spPr>
            <a:xfrm>
              <a:off x="5610776" y="474300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Rectangle 102">
              <a:extLst>
                <a:ext uri="{FF2B5EF4-FFF2-40B4-BE49-F238E27FC236}">
                  <a16:creationId xmlns:a16="http://schemas.microsoft.com/office/drawing/2014/main" id="{30698C04-4DFB-47EB-9A55-DD7A30C4DF5A}"/>
                </a:ext>
              </a:extLst>
            </p:cNvPr>
            <p:cNvSpPr/>
            <p:nvPr/>
          </p:nvSpPr>
          <p:spPr>
            <a:xfrm>
              <a:off x="5975033" y="4743008"/>
              <a:ext cx="365760" cy="365760"/>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Rectangle 103">
              <a:extLst>
                <a:ext uri="{FF2B5EF4-FFF2-40B4-BE49-F238E27FC236}">
                  <a16:creationId xmlns:a16="http://schemas.microsoft.com/office/drawing/2014/main" id="{287D967B-AC6F-4775-8739-BC8B2F68CC90}"/>
                </a:ext>
              </a:extLst>
            </p:cNvPr>
            <p:cNvSpPr/>
            <p:nvPr/>
          </p:nvSpPr>
          <p:spPr>
            <a:xfrm>
              <a:off x="6340989" y="474300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Group 7">
            <a:extLst>
              <a:ext uri="{FF2B5EF4-FFF2-40B4-BE49-F238E27FC236}">
                <a16:creationId xmlns:a16="http://schemas.microsoft.com/office/drawing/2014/main" id="{83864058-B5FF-46DF-85DC-5116AAE45D18}"/>
              </a:ext>
            </a:extLst>
          </p:cNvPr>
          <p:cNvGrpSpPr/>
          <p:nvPr/>
        </p:nvGrpSpPr>
        <p:grpSpPr>
          <a:xfrm>
            <a:off x="7109112" y="1900359"/>
            <a:ext cx="1463289" cy="1098948"/>
            <a:chOff x="3216212" y="3999626"/>
            <a:chExt cx="1463289" cy="1098948"/>
          </a:xfrm>
        </p:grpSpPr>
        <p:sp>
          <p:nvSpPr>
            <p:cNvPr id="106" name="Rectangle 105">
              <a:extLst>
                <a:ext uri="{FF2B5EF4-FFF2-40B4-BE49-F238E27FC236}">
                  <a16:creationId xmlns:a16="http://schemas.microsoft.com/office/drawing/2014/main" id="{7B8C73F8-C4C9-40CD-A89D-29A0BAA9B0DD}"/>
                </a:ext>
              </a:extLst>
            </p:cNvPr>
            <p:cNvSpPr/>
            <p:nvPr/>
          </p:nvSpPr>
          <p:spPr>
            <a:xfrm>
              <a:off x="3216212" y="3999626"/>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Rectangle 106">
              <a:extLst>
                <a:ext uri="{FF2B5EF4-FFF2-40B4-BE49-F238E27FC236}">
                  <a16:creationId xmlns:a16="http://schemas.microsoft.com/office/drawing/2014/main" id="{780EC30E-FD74-4CE5-AFFA-20908A11D60C}"/>
                </a:ext>
              </a:extLst>
            </p:cNvPr>
            <p:cNvSpPr/>
            <p:nvPr/>
          </p:nvSpPr>
          <p:spPr>
            <a:xfrm>
              <a:off x="3581623" y="400129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Rectangle 107">
              <a:extLst>
                <a:ext uri="{FF2B5EF4-FFF2-40B4-BE49-F238E27FC236}">
                  <a16:creationId xmlns:a16="http://schemas.microsoft.com/office/drawing/2014/main" id="{8CC50F56-019A-4B6F-B9DC-2C2DD27094D4}"/>
                </a:ext>
              </a:extLst>
            </p:cNvPr>
            <p:cNvSpPr/>
            <p:nvPr/>
          </p:nvSpPr>
          <p:spPr>
            <a:xfrm>
              <a:off x="3947785" y="400129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Rectangle 108">
              <a:extLst>
                <a:ext uri="{FF2B5EF4-FFF2-40B4-BE49-F238E27FC236}">
                  <a16:creationId xmlns:a16="http://schemas.microsoft.com/office/drawing/2014/main" id="{53474E31-70CF-4CD6-8B22-92B491BA6DBD}"/>
                </a:ext>
              </a:extLst>
            </p:cNvPr>
            <p:cNvSpPr/>
            <p:nvPr/>
          </p:nvSpPr>
          <p:spPr>
            <a:xfrm>
              <a:off x="4313741" y="400129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Rectangle 109">
              <a:extLst>
                <a:ext uri="{FF2B5EF4-FFF2-40B4-BE49-F238E27FC236}">
                  <a16:creationId xmlns:a16="http://schemas.microsoft.com/office/drawing/2014/main" id="{F8AB7DDB-E399-48B8-824F-CC5B1C104E41}"/>
                </a:ext>
              </a:extLst>
            </p:cNvPr>
            <p:cNvSpPr/>
            <p:nvPr/>
          </p:nvSpPr>
          <p:spPr>
            <a:xfrm>
              <a:off x="3216212" y="4365386"/>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Rectangle 110">
              <a:extLst>
                <a:ext uri="{FF2B5EF4-FFF2-40B4-BE49-F238E27FC236}">
                  <a16:creationId xmlns:a16="http://schemas.microsoft.com/office/drawing/2014/main" id="{6FAF7903-DE69-47D9-9A7E-75A1235920FC}"/>
                </a:ext>
              </a:extLst>
            </p:cNvPr>
            <p:cNvSpPr/>
            <p:nvPr/>
          </p:nvSpPr>
          <p:spPr>
            <a:xfrm>
              <a:off x="3581623" y="436705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Rectangle 111">
              <a:extLst>
                <a:ext uri="{FF2B5EF4-FFF2-40B4-BE49-F238E27FC236}">
                  <a16:creationId xmlns:a16="http://schemas.microsoft.com/office/drawing/2014/main" id="{EC20E595-3E83-44E5-B7E6-83D10822356A}"/>
                </a:ext>
              </a:extLst>
            </p:cNvPr>
            <p:cNvSpPr/>
            <p:nvPr/>
          </p:nvSpPr>
          <p:spPr>
            <a:xfrm>
              <a:off x="3947785" y="436705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Rectangle 112">
              <a:extLst>
                <a:ext uri="{FF2B5EF4-FFF2-40B4-BE49-F238E27FC236}">
                  <a16:creationId xmlns:a16="http://schemas.microsoft.com/office/drawing/2014/main" id="{1B150F4C-8C78-4B18-8C1F-A66B2378E29A}"/>
                </a:ext>
              </a:extLst>
            </p:cNvPr>
            <p:cNvSpPr/>
            <p:nvPr/>
          </p:nvSpPr>
          <p:spPr>
            <a:xfrm>
              <a:off x="4313741" y="436705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Rectangle 113">
              <a:extLst>
                <a:ext uri="{FF2B5EF4-FFF2-40B4-BE49-F238E27FC236}">
                  <a16:creationId xmlns:a16="http://schemas.microsoft.com/office/drawing/2014/main" id="{A95B1488-0A18-400D-8D85-A6B758EB1F11}"/>
                </a:ext>
              </a:extLst>
            </p:cNvPr>
            <p:cNvSpPr/>
            <p:nvPr/>
          </p:nvSpPr>
          <p:spPr>
            <a:xfrm>
              <a:off x="3216212" y="4731146"/>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Rectangle 114">
              <a:extLst>
                <a:ext uri="{FF2B5EF4-FFF2-40B4-BE49-F238E27FC236}">
                  <a16:creationId xmlns:a16="http://schemas.microsoft.com/office/drawing/2014/main" id="{207C3449-63F9-4F44-8688-5278AEFDCEAA}"/>
                </a:ext>
              </a:extLst>
            </p:cNvPr>
            <p:cNvSpPr/>
            <p:nvPr/>
          </p:nvSpPr>
          <p:spPr>
            <a:xfrm>
              <a:off x="3581623" y="473281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Rectangle 115">
              <a:extLst>
                <a:ext uri="{FF2B5EF4-FFF2-40B4-BE49-F238E27FC236}">
                  <a16:creationId xmlns:a16="http://schemas.microsoft.com/office/drawing/2014/main" id="{0F5502A9-76BE-4DFE-97BF-CAC005D44335}"/>
                </a:ext>
              </a:extLst>
            </p:cNvPr>
            <p:cNvSpPr/>
            <p:nvPr/>
          </p:nvSpPr>
          <p:spPr>
            <a:xfrm>
              <a:off x="3947785" y="473281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Rectangle 116">
              <a:extLst>
                <a:ext uri="{FF2B5EF4-FFF2-40B4-BE49-F238E27FC236}">
                  <a16:creationId xmlns:a16="http://schemas.microsoft.com/office/drawing/2014/main" id="{8E27932C-8A99-41EA-B28F-BE28AF149A03}"/>
                </a:ext>
              </a:extLst>
            </p:cNvPr>
            <p:cNvSpPr/>
            <p:nvPr/>
          </p:nvSpPr>
          <p:spPr>
            <a:xfrm>
              <a:off x="4313741" y="473281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1613015-28F2-4249-8A04-46591460D2A7}"/>
                  </a:ext>
                </a:extLst>
              </p:cNvPr>
              <p:cNvSpPr txBox="1"/>
              <p:nvPr/>
            </p:nvSpPr>
            <p:spPr>
              <a:xfrm>
                <a:off x="7272948" y="3112229"/>
                <a:ext cx="113467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3200" b="1" i="1" smtClean="0">
                              <a:solidFill>
                                <a:schemeClr val="accent6">
                                  <a:lumMod val="75000"/>
                                </a:schemeClr>
                              </a:solidFill>
                              <a:latin typeface="Cambria Math" panose="02040503050406030204" pitchFamily="18" charset="0"/>
                            </a:rPr>
                          </m:ctrlPr>
                        </m:sSupPr>
                        <m:e>
                          <m:r>
                            <a:rPr lang="en-US" altLang="zh-CN" sz="3200" b="1" i="1" smtClean="0">
                              <a:solidFill>
                                <a:schemeClr val="accent6">
                                  <a:lumMod val="75000"/>
                                </a:schemeClr>
                              </a:solidFill>
                              <a:latin typeface="Cambria Math" panose="02040503050406030204" pitchFamily="18" charset="0"/>
                            </a:rPr>
                            <m:t>𝑸</m:t>
                          </m:r>
                        </m:e>
                        <m:sup>
                          <m:r>
                            <a:rPr lang="en-US" altLang="zh-CN" sz="3200" b="1" i="1" smtClean="0">
                              <a:solidFill>
                                <a:schemeClr val="accent6">
                                  <a:lumMod val="75000"/>
                                </a:schemeClr>
                              </a:solidFill>
                              <a:latin typeface="Cambria Math" panose="02040503050406030204" pitchFamily="18" charset="0"/>
                            </a:rPr>
                            <m:t>⊤</m:t>
                          </m:r>
                        </m:sup>
                      </m:sSup>
                      <m:r>
                        <a:rPr lang="en-US" altLang="zh-CN" sz="3200" b="1" i="1" smtClean="0">
                          <a:solidFill>
                            <a:srgbClr val="0070C0"/>
                          </a:solidFill>
                          <a:latin typeface="Cambria Math" panose="02040503050406030204" pitchFamily="18" charset="0"/>
                        </a:rPr>
                        <m:t>𝑫</m:t>
                      </m:r>
                    </m:oMath>
                  </m:oMathPara>
                </a14:m>
                <a:endParaRPr lang="zh-CN" altLang="en-US" b="1" dirty="0"/>
              </a:p>
            </p:txBody>
          </p:sp>
        </mc:Choice>
        <mc:Fallback xmlns="">
          <p:sp>
            <p:nvSpPr>
              <p:cNvPr id="9" name="TextBox 8">
                <a:extLst>
                  <a:ext uri="{FF2B5EF4-FFF2-40B4-BE49-F238E27FC236}">
                    <a16:creationId xmlns:a16="http://schemas.microsoft.com/office/drawing/2014/main" id="{B1613015-28F2-4249-8A04-46591460D2A7}"/>
                  </a:ext>
                </a:extLst>
              </p:cNvPr>
              <p:cNvSpPr txBox="1">
                <a:spLocks noRot="1" noChangeAspect="1" noMove="1" noResize="1" noEditPoints="1" noAdjustHandles="1" noChangeArrowheads="1" noChangeShapeType="1" noTextEdit="1"/>
              </p:cNvSpPr>
              <p:nvPr/>
            </p:nvSpPr>
            <p:spPr>
              <a:xfrm>
                <a:off x="7272948" y="3112229"/>
                <a:ext cx="1134670" cy="58477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55F23419-B14D-4FFF-84FE-12CCDAB204FD}"/>
                  </a:ext>
                </a:extLst>
              </p:cNvPr>
              <p:cNvSpPr txBox="1"/>
              <p:nvPr/>
            </p:nvSpPr>
            <p:spPr>
              <a:xfrm>
                <a:off x="9915669" y="3132576"/>
                <a:ext cx="56778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3200" b="1" i="1" smtClean="0">
                          <a:solidFill>
                            <a:srgbClr val="9B0D14"/>
                          </a:solidFill>
                          <a:latin typeface="Cambria Math" panose="02040503050406030204" pitchFamily="18" charset="0"/>
                        </a:rPr>
                        <m:t>𝑨</m:t>
                      </m:r>
                    </m:oMath>
                  </m:oMathPara>
                </a14:m>
                <a:endParaRPr lang="zh-CN" altLang="en-US" b="1" dirty="0">
                  <a:solidFill>
                    <a:srgbClr val="9B0D14"/>
                  </a:solidFill>
                </a:endParaRPr>
              </a:p>
            </p:txBody>
          </p:sp>
        </mc:Choice>
        <mc:Fallback xmlns="">
          <p:sp>
            <p:nvSpPr>
              <p:cNvPr id="118" name="TextBox 117">
                <a:extLst>
                  <a:ext uri="{FF2B5EF4-FFF2-40B4-BE49-F238E27FC236}">
                    <a16:creationId xmlns:a16="http://schemas.microsoft.com/office/drawing/2014/main" id="{55F23419-B14D-4FFF-84FE-12CCDAB204FD}"/>
                  </a:ext>
                </a:extLst>
              </p:cNvPr>
              <p:cNvSpPr txBox="1">
                <a:spLocks noRot="1" noChangeAspect="1" noMove="1" noResize="1" noEditPoints="1" noAdjustHandles="1" noChangeArrowheads="1" noChangeShapeType="1" noTextEdit="1"/>
              </p:cNvSpPr>
              <p:nvPr/>
            </p:nvSpPr>
            <p:spPr>
              <a:xfrm>
                <a:off x="9915669" y="3132576"/>
                <a:ext cx="567783" cy="58477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96476856-66B9-4AB9-98CB-7614D5AA3EF2}"/>
                  </a:ext>
                </a:extLst>
              </p:cNvPr>
              <p:cNvSpPr txBox="1"/>
              <p:nvPr/>
            </p:nvSpPr>
            <p:spPr>
              <a:xfrm>
                <a:off x="6353733" y="4347820"/>
                <a:ext cx="5121557" cy="1648785"/>
              </a:xfrm>
              <a:prstGeom prst="rect">
                <a:avLst/>
              </a:prstGeom>
              <a:solidFill>
                <a:srgbClr val="F5F5F5"/>
              </a:solidFill>
              <a:ln w="38100">
                <a:solidFill>
                  <a:schemeClr val="bg1">
                    <a:lumMod val="85000"/>
                  </a:schemeClr>
                </a:solidFill>
              </a:ln>
            </p:spPr>
            <p:txBody>
              <a:bodyPr wrap="square" rtlCol="0">
                <a:spAutoFit/>
              </a:bodyPr>
              <a:lstStyle/>
              <a:p>
                <a14:m>
                  <m:oMath xmlns:m="http://schemas.openxmlformats.org/officeDocument/2006/math">
                    <m:sSub>
                      <m:sSubPr>
                        <m:ctrlPr>
                          <a:rPr lang="en-US" altLang="zh-CN" sz="3200" b="0" i="1" smtClean="0">
                            <a:solidFill>
                              <a:srgbClr val="9B0D14"/>
                            </a:solidFill>
                            <a:latin typeface="Cambria Math" panose="02040503050406030204" pitchFamily="18" charset="0"/>
                            <a:cs typeface="Calibri" panose="020F0502020204030204" pitchFamily="34" charset="0"/>
                          </a:rPr>
                        </m:ctrlPr>
                      </m:sSubPr>
                      <m:e>
                        <m:r>
                          <a:rPr lang="en-US" altLang="zh-CN" sz="3200" b="0" i="1" smtClean="0">
                            <a:solidFill>
                              <a:srgbClr val="9B0D14"/>
                            </a:solidFill>
                            <a:latin typeface="Cambria Math" panose="02040503050406030204" pitchFamily="18" charset="0"/>
                            <a:cs typeface="Calibri" panose="020F0502020204030204" pitchFamily="34" charset="0"/>
                          </a:rPr>
                          <m:t>𝐴</m:t>
                        </m:r>
                      </m:e>
                      <m:sub>
                        <m:r>
                          <a:rPr lang="en-US" altLang="zh-CN" sz="3200" b="0" i="1" smtClean="0">
                            <a:solidFill>
                              <a:srgbClr val="9B0D14"/>
                            </a:solidFill>
                            <a:latin typeface="Cambria Math" panose="02040503050406030204" pitchFamily="18" charset="0"/>
                            <a:cs typeface="Calibri" panose="020F0502020204030204" pitchFamily="34" charset="0"/>
                          </a:rPr>
                          <m:t>𝑖𝑗</m:t>
                        </m:r>
                      </m:sub>
                    </m:sSub>
                    <m:r>
                      <a:rPr lang="en-US" altLang="zh-CN" sz="3200" b="0" i="1" smtClean="0">
                        <a:latin typeface="Cambria Math" panose="02040503050406030204" pitchFamily="18" charset="0"/>
                        <a:cs typeface="Calibri" panose="020F0502020204030204" pitchFamily="34" charset="0"/>
                      </a:rPr>
                      <m:t>=1</m:t>
                    </m:r>
                  </m:oMath>
                </a14:m>
                <a:r>
                  <a:rPr lang="en-US" altLang="zh-CN" sz="3200" b="0" dirty="0">
                    <a:cs typeface="Calibri" panose="020F0502020204030204" pitchFamily="34" charset="0"/>
                  </a:rPr>
                  <a:t> </a:t>
                </a:r>
                <a14:m>
                  <m:oMath xmlns:m="http://schemas.openxmlformats.org/officeDocument/2006/math">
                    <m:r>
                      <a:rPr lang="en-US" altLang="zh-CN" sz="3200" b="0" i="1" dirty="0" smtClean="0">
                        <a:latin typeface="Cambria Math" panose="02040503050406030204" pitchFamily="18" charset="0"/>
                        <a:cs typeface="Calibri" panose="020F0502020204030204" pitchFamily="34" charset="0"/>
                      </a:rPr>
                      <m:t>→</m:t>
                    </m:r>
                  </m:oMath>
                </a14:m>
                <a:r>
                  <a:rPr lang="en-US" altLang="zh-CN" sz="3200" b="0" dirty="0">
                    <a:cs typeface="Calibri" panose="020F0502020204030204" pitchFamily="34" charset="0"/>
                  </a:rPr>
                  <a:t> </a:t>
                </a:r>
                <a14:m>
                  <m:oMath xmlns:m="http://schemas.openxmlformats.org/officeDocument/2006/math">
                    <m:sSub>
                      <m:sSubPr>
                        <m:ctrlPr>
                          <a:rPr lang="en-US" altLang="zh-CN" sz="3200" b="1" i="1" smtClean="0">
                            <a:solidFill>
                              <a:srgbClr val="0070C0"/>
                            </a:solidFill>
                            <a:latin typeface="Cambria Math" panose="02040503050406030204" pitchFamily="18" charset="0"/>
                            <a:cs typeface="Calibri" panose="020F0502020204030204" pitchFamily="34" charset="0"/>
                          </a:rPr>
                        </m:ctrlPr>
                      </m:sSubPr>
                      <m:e>
                        <m:r>
                          <a:rPr lang="en-US" altLang="zh-CN" sz="3200" b="1" i="1" smtClean="0">
                            <a:solidFill>
                              <a:srgbClr val="0070C0"/>
                            </a:solidFill>
                            <a:latin typeface="Cambria Math" panose="02040503050406030204" pitchFamily="18" charset="0"/>
                            <a:cs typeface="Calibri" panose="020F0502020204030204" pitchFamily="34" charset="0"/>
                          </a:rPr>
                          <m:t>𝒅</m:t>
                        </m:r>
                      </m:e>
                      <m:sub>
                        <m:r>
                          <a:rPr lang="en-US" altLang="zh-CN" sz="3200" b="0" i="1" smtClean="0">
                            <a:solidFill>
                              <a:srgbClr val="0070C0"/>
                            </a:solidFill>
                            <a:latin typeface="Cambria Math" panose="02040503050406030204" pitchFamily="18" charset="0"/>
                            <a:cs typeface="Calibri" panose="020F0502020204030204" pitchFamily="34" charset="0"/>
                          </a:rPr>
                          <m:t>𝑗</m:t>
                        </m:r>
                      </m:sub>
                    </m:sSub>
                  </m:oMath>
                </a14:m>
                <a:r>
                  <a:rPr lang="zh-CN" altLang="en-US" sz="3200" dirty="0">
                    <a:solidFill>
                      <a:srgbClr val="0070C0"/>
                    </a:solidFill>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is MaxSim of </a:t>
                </a:r>
                <a14:m>
                  <m:oMath xmlns:m="http://schemas.openxmlformats.org/officeDocument/2006/math">
                    <m:sSub>
                      <m:sSubPr>
                        <m:ctrlPr>
                          <a:rPr lang="en-US" altLang="zh-CN" sz="3200" b="1" i="1" smtClean="0">
                            <a:solidFill>
                              <a:schemeClr val="accent6">
                                <a:lumMod val="75000"/>
                              </a:schemeClr>
                            </a:solidFill>
                            <a:latin typeface="Cambria Math" panose="02040503050406030204" pitchFamily="18" charset="0"/>
                            <a:cs typeface="Calibri" panose="020F0502020204030204" pitchFamily="34" charset="0"/>
                          </a:rPr>
                        </m:ctrlPr>
                      </m:sSubPr>
                      <m:e>
                        <m:r>
                          <a:rPr lang="en-US" altLang="zh-CN" sz="3200" b="1" i="1" smtClean="0">
                            <a:solidFill>
                              <a:schemeClr val="accent6">
                                <a:lumMod val="75000"/>
                              </a:schemeClr>
                            </a:solidFill>
                            <a:latin typeface="Cambria Math" panose="02040503050406030204" pitchFamily="18" charset="0"/>
                            <a:cs typeface="Calibri" panose="020F0502020204030204" pitchFamily="34" charset="0"/>
                          </a:rPr>
                          <m:t>𝒒</m:t>
                        </m:r>
                      </m:e>
                      <m:sub>
                        <m:r>
                          <a:rPr lang="en-US" altLang="zh-CN" sz="3200" b="0" i="1" smtClean="0">
                            <a:solidFill>
                              <a:schemeClr val="accent6">
                                <a:lumMod val="75000"/>
                              </a:schemeClr>
                            </a:solidFill>
                            <a:latin typeface="Cambria Math" panose="02040503050406030204" pitchFamily="18" charset="0"/>
                            <a:cs typeface="Calibri" panose="020F0502020204030204" pitchFamily="34" charset="0"/>
                          </a:rPr>
                          <m:t>𝑖</m:t>
                        </m:r>
                      </m:sub>
                    </m:sSub>
                  </m:oMath>
                </a14:m>
                <a:endParaRPr lang="en-US" altLang="zh-CN" sz="3200" b="1" dirty="0">
                  <a:latin typeface="Calibri" panose="020F0502020204030204" pitchFamily="34" charset="0"/>
                  <a:cs typeface="Calibri" panose="020F0502020204030204" pitchFamily="34" charset="0"/>
                </a:endParaRPr>
              </a:p>
              <a:p>
                <a14:m>
                  <m:oMath xmlns:m="http://schemas.openxmlformats.org/officeDocument/2006/math">
                    <m:sSub>
                      <m:sSubPr>
                        <m:ctrlPr>
                          <a:rPr lang="en-US" altLang="zh-CN" sz="3200" b="0" i="1" smtClean="0">
                            <a:solidFill>
                              <a:srgbClr val="9B0D14"/>
                            </a:solidFill>
                            <a:latin typeface="Cambria Math" panose="02040503050406030204" pitchFamily="18" charset="0"/>
                            <a:cs typeface="Calibri" panose="020F0502020204030204" pitchFamily="34" charset="0"/>
                          </a:rPr>
                        </m:ctrlPr>
                      </m:sSubPr>
                      <m:e>
                        <m:r>
                          <a:rPr lang="en-US" altLang="zh-CN" sz="3200" b="0" i="1" smtClean="0">
                            <a:solidFill>
                              <a:srgbClr val="9B0D14"/>
                            </a:solidFill>
                            <a:latin typeface="Cambria Math" panose="02040503050406030204" pitchFamily="18" charset="0"/>
                            <a:cs typeface="Calibri" panose="020F0502020204030204" pitchFamily="34" charset="0"/>
                          </a:rPr>
                          <m:t>𝐴</m:t>
                        </m:r>
                      </m:e>
                      <m:sub>
                        <m:r>
                          <a:rPr lang="en-US" altLang="zh-CN" sz="3200" b="0" i="1" smtClean="0">
                            <a:solidFill>
                              <a:srgbClr val="9B0D14"/>
                            </a:solidFill>
                            <a:latin typeface="Cambria Math" panose="02040503050406030204" pitchFamily="18" charset="0"/>
                            <a:cs typeface="Calibri" panose="020F0502020204030204" pitchFamily="34" charset="0"/>
                          </a:rPr>
                          <m:t>𝑖𝑗</m:t>
                        </m:r>
                      </m:sub>
                    </m:sSub>
                    <m:r>
                      <a:rPr lang="en-US" altLang="zh-CN" sz="3200" b="0" i="1" smtClean="0">
                        <a:latin typeface="Cambria Math" panose="02040503050406030204" pitchFamily="18" charset="0"/>
                        <a:cs typeface="Calibri" panose="020F0502020204030204" pitchFamily="34" charset="0"/>
                      </a:rPr>
                      <m:t>=0</m:t>
                    </m:r>
                  </m:oMath>
                </a14:m>
                <a:r>
                  <a:rPr lang="zh-CN" altLang="en-US" sz="3200" dirty="0">
                    <a:latin typeface="Calibri" panose="020F0502020204030204" pitchFamily="34" charset="0"/>
                    <a:cs typeface="Calibri" panose="020F0502020204030204" pitchFamily="34" charset="0"/>
                  </a:rPr>
                  <a:t> </a:t>
                </a:r>
                <a14:m>
                  <m:oMath xmlns:m="http://schemas.openxmlformats.org/officeDocument/2006/math">
                    <m:r>
                      <a:rPr lang="en-US" altLang="zh-CN" sz="3200" b="0" i="1" dirty="0" smtClean="0">
                        <a:latin typeface="Cambria Math" panose="02040503050406030204" pitchFamily="18" charset="0"/>
                        <a:cs typeface="Calibri" panose="020F0502020204030204" pitchFamily="34" charset="0"/>
                      </a:rPr>
                      <m:t>→</m:t>
                    </m:r>
                  </m:oMath>
                </a14:m>
                <a:r>
                  <a:rPr lang="zh-CN" altLang="en-US"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otherwise.</a:t>
                </a:r>
              </a:p>
              <a:p>
                <a:pPr algn="ctr"/>
                <a:r>
                  <a:rPr lang="en-US" altLang="zh-CN" sz="3200" dirty="0">
                    <a:solidFill>
                      <a:srgbClr val="9B0D14"/>
                    </a:solidFill>
                    <a:latin typeface="Calibri" panose="020F0502020204030204" pitchFamily="34" charset="0"/>
                    <a:cs typeface="Calibri" panose="020F0502020204030204" pitchFamily="34" charset="0"/>
                  </a:rPr>
                  <a:t>Alignment matrix</a:t>
                </a:r>
                <a:endParaRPr lang="zh-CN" altLang="en-US" sz="3200" dirty="0">
                  <a:solidFill>
                    <a:srgbClr val="9B0D14"/>
                  </a:solidFill>
                  <a:latin typeface="Calibri" panose="020F0502020204030204" pitchFamily="34" charset="0"/>
                  <a:cs typeface="Calibri" panose="020F0502020204030204" pitchFamily="34" charset="0"/>
                </a:endParaRPr>
              </a:p>
            </p:txBody>
          </p:sp>
        </mc:Choice>
        <mc:Fallback xmlns="">
          <p:sp>
            <p:nvSpPr>
              <p:cNvPr id="119" name="TextBox 118">
                <a:extLst>
                  <a:ext uri="{FF2B5EF4-FFF2-40B4-BE49-F238E27FC236}">
                    <a16:creationId xmlns:a16="http://schemas.microsoft.com/office/drawing/2014/main" id="{96476856-66B9-4AB9-98CB-7614D5AA3EF2}"/>
                  </a:ext>
                </a:extLst>
              </p:cNvPr>
              <p:cNvSpPr txBox="1">
                <a:spLocks noRot="1" noChangeAspect="1" noMove="1" noResize="1" noEditPoints="1" noAdjustHandles="1" noChangeArrowheads="1" noChangeShapeType="1" noTextEdit="1"/>
              </p:cNvSpPr>
              <p:nvPr/>
            </p:nvSpPr>
            <p:spPr>
              <a:xfrm>
                <a:off x="6353733" y="4347820"/>
                <a:ext cx="5121557" cy="1648785"/>
              </a:xfrm>
              <a:prstGeom prst="rect">
                <a:avLst/>
              </a:prstGeom>
              <a:blipFill>
                <a:blip r:embed="rId6"/>
                <a:stretch>
                  <a:fillRect t="-3249" b="-9747"/>
                </a:stretch>
              </a:blipFill>
              <a:ln w="38100">
                <a:solidFill>
                  <a:schemeClr val="bg1">
                    <a:lumMod val="85000"/>
                  </a:schemeClr>
                </a:solidFill>
              </a:ln>
            </p:spPr>
            <p:txBody>
              <a:bodyPr/>
              <a:lstStyle/>
              <a:p>
                <a:r>
                  <a:rPr lang="zh-CN" altLang="en-US">
                    <a:noFill/>
                  </a:rPr>
                  <a:t> </a:t>
                </a:r>
              </a:p>
            </p:txBody>
          </p:sp>
        </mc:Fallback>
      </mc:AlternateContent>
      <p:sp>
        <p:nvSpPr>
          <p:cNvPr id="134" name="Rectangle 133">
            <a:extLst>
              <a:ext uri="{FF2B5EF4-FFF2-40B4-BE49-F238E27FC236}">
                <a16:creationId xmlns:a16="http://schemas.microsoft.com/office/drawing/2014/main" id="{AED3050E-7869-490D-9850-9BE371979AC3}"/>
              </a:ext>
            </a:extLst>
          </p:cNvPr>
          <p:cNvSpPr/>
          <p:nvPr/>
        </p:nvSpPr>
        <p:spPr>
          <a:xfrm>
            <a:off x="2139388" y="4500059"/>
            <a:ext cx="2013723" cy="1497331"/>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Rectangle: Rounded Corners 134">
            <a:extLst>
              <a:ext uri="{FF2B5EF4-FFF2-40B4-BE49-F238E27FC236}">
                <a16:creationId xmlns:a16="http://schemas.microsoft.com/office/drawing/2014/main" id="{9429D6F5-CD34-4B06-BE5F-AB496ACEE281}"/>
              </a:ext>
            </a:extLst>
          </p:cNvPr>
          <p:cNvSpPr/>
          <p:nvPr/>
        </p:nvSpPr>
        <p:spPr>
          <a:xfrm>
            <a:off x="2164884" y="4074577"/>
            <a:ext cx="404593" cy="259080"/>
          </a:xfrm>
          <a:prstGeom prst="roundRect">
            <a:avLst/>
          </a:prstGeom>
          <a:solidFill>
            <a:schemeClr val="accent5">
              <a:lumMod val="60000"/>
              <a:lumOff val="4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Rectangle: Rounded Corners 135">
            <a:extLst>
              <a:ext uri="{FF2B5EF4-FFF2-40B4-BE49-F238E27FC236}">
                <a16:creationId xmlns:a16="http://schemas.microsoft.com/office/drawing/2014/main" id="{423B10FC-DD75-4898-8711-5AA1B205299B}"/>
              </a:ext>
            </a:extLst>
          </p:cNvPr>
          <p:cNvSpPr/>
          <p:nvPr/>
        </p:nvSpPr>
        <p:spPr>
          <a:xfrm>
            <a:off x="1558238" y="5614876"/>
            <a:ext cx="402336" cy="259080"/>
          </a:xfrm>
          <a:prstGeom prst="round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A75BC1A9-C2FC-4A59-92D3-74CFD5B4B6B1}"/>
                  </a:ext>
                </a:extLst>
              </p:cNvPr>
              <p:cNvSpPr txBox="1"/>
              <p:nvPr/>
            </p:nvSpPr>
            <p:spPr>
              <a:xfrm>
                <a:off x="1058734" y="4871797"/>
                <a:ext cx="340991"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3200" b="0" i="1" smtClean="0">
                          <a:solidFill>
                            <a:schemeClr val="accent6">
                              <a:lumMod val="75000"/>
                            </a:schemeClr>
                          </a:solidFill>
                          <a:latin typeface="Cambria Math" panose="02040503050406030204" pitchFamily="18" charset="0"/>
                        </a:rPr>
                        <m:t>𝑞</m:t>
                      </m:r>
                    </m:oMath>
                  </m:oMathPara>
                </a14:m>
                <a:endParaRPr lang="zh-CN" altLang="en-US" sz="3200" dirty="0"/>
              </a:p>
            </p:txBody>
          </p:sp>
        </mc:Choice>
        <mc:Fallback xmlns="">
          <p:sp>
            <p:nvSpPr>
              <p:cNvPr id="137" name="TextBox 136">
                <a:extLst>
                  <a:ext uri="{FF2B5EF4-FFF2-40B4-BE49-F238E27FC236}">
                    <a16:creationId xmlns:a16="http://schemas.microsoft.com/office/drawing/2014/main" id="{A75BC1A9-C2FC-4A59-92D3-74CFD5B4B6B1}"/>
                  </a:ext>
                </a:extLst>
              </p:cNvPr>
              <p:cNvSpPr txBox="1">
                <a:spLocks noRot="1" noChangeAspect="1" noMove="1" noResize="1" noEditPoints="1" noAdjustHandles="1" noChangeArrowheads="1" noChangeShapeType="1" noTextEdit="1"/>
              </p:cNvSpPr>
              <p:nvPr/>
            </p:nvSpPr>
            <p:spPr>
              <a:xfrm>
                <a:off x="1058734" y="4871797"/>
                <a:ext cx="340991" cy="58477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FA581497-8642-44AC-8EC6-2420034CAF7E}"/>
                  </a:ext>
                </a:extLst>
              </p:cNvPr>
              <p:cNvSpPr txBox="1"/>
              <p:nvPr/>
            </p:nvSpPr>
            <p:spPr>
              <a:xfrm>
                <a:off x="2911374" y="3502099"/>
                <a:ext cx="440967"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3200" b="0" i="1" smtClean="0">
                          <a:solidFill>
                            <a:srgbClr val="0070C0"/>
                          </a:solidFill>
                          <a:latin typeface="Cambria Math" panose="02040503050406030204" pitchFamily="18" charset="0"/>
                        </a:rPr>
                        <m:t>𝑑</m:t>
                      </m:r>
                    </m:oMath>
                  </m:oMathPara>
                </a14:m>
                <a:endParaRPr lang="zh-CN" altLang="en-US" sz="3200" dirty="0"/>
              </a:p>
            </p:txBody>
          </p:sp>
        </mc:Choice>
        <mc:Fallback xmlns="">
          <p:sp>
            <p:nvSpPr>
              <p:cNvPr id="138" name="TextBox 137">
                <a:extLst>
                  <a:ext uri="{FF2B5EF4-FFF2-40B4-BE49-F238E27FC236}">
                    <a16:creationId xmlns:a16="http://schemas.microsoft.com/office/drawing/2014/main" id="{FA581497-8642-44AC-8EC6-2420034CAF7E}"/>
                  </a:ext>
                </a:extLst>
              </p:cNvPr>
              <p:cNvSpPr txBox="1">
                <a:spLocks noRot="1" noChangeAspect="1" noMove="1" noResize="1" noEditPoints="1" noAdjustHandles="1" noChangeArrowheads="1" noChangeShapeType="1" noTextEdit="1"/>
              </p:cNvSpPr>
              <p:nvPr/>
            </p:nvSpPr>
            <p:spPr>
              <a:xfrm>
                <a:off x="2911374" y="3502099"/>
                <a:ext cx="440967" cy="584775"/>
              </a:xfrm>
              <a:prstGeom prst="rect">
                <a:avLst/>
              </a:prstGeom>
              <a:blipFill>
                <a:blip r:embed="rId8"/>
                <a:stretch>
                  <a:fillRect/>
                </a:stretch>
              </a:blipFill>
            </p:spPr>
            <p:txBody>
              <a:bodyPr/>
              <a:lstStyle/>
              <a:p>
                <a:r>
                  <a:rPr lang="zh-CN" altLang="en-US">
                    <a:noFill/>
                  </a:rPr>
                  <a:t> </a:t>
                </a:r>
              </a:p>
            </p:txBody>
          </p:sp>
        </mc:Fallback>
      </mc:AlternateContent>
      <p:sp>
        <p:nvSpPr>
          <p:cNvPr id="139" name="Rectangle 138">
            <a:extLst>
              <a:ext uri="{FF2B5EF4-FFF2-40B4-BE49-F238E27FC236}">
                <a16:creationId xmlns:a16="http://schemas.microsoft.com/office/drawing/2014/main" id="{C2ABD501-A995-4E62-A281-F4C9127424BB}"/>
              </a:ext>
            </a:extLst>
          </p:cNvPr>
          <p:cNvSpPr/>
          <p:nvPr/>
        </p:nvSpPr>
        <p:spPr>
          <a:xfrm>
            <a:off x="2139387" y="4500953"/>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Rectangle 139">
            <a:extLst>
              <a:ext uri="{FF2B5EF4-FFF2-40B4-BE49-F238E27FC236}">
                <a16:creationId xmlns:a16="http://schemas.microsoft.com/office/drawing/2014/main" id="{7E28E085-040D-4118-B863-8F2F8ECEAF70}"/>
              </a:ext>
            </a:extLst>
          </p:cNvPr>
          <p:cNvSpPr/>
          <p:nvPr/>
        </p:nvSpPr>
        <p:spPr>
          <a:xfrm>
            <a:off x="2139387" y="4999428"/>
            <a:ext cx="502920" cy="499488"/>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Rectangle 140">
            <a:extLst>
              <a:ext uri="{FF2B5EF4-FFF2-40B4-BE49-F238E27FC236}">
                <a16:creationId xmlns:a16="http://schemas.microsoft.com/office/drawing/2014/main" id="{650976D8-C424-4583-8EDA-B382C136DAD7}"/>
              </a:ext>
            </a:extLst>
          </p:cNvPr>
          <p:cNvSpPr/>
          <p:nvPr/>
        </p:nvSpPr>
        <p:spPr>
          <a:xfrm>
            <a:off x="2139387" y="5497903"/>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Rectangle 141">
            <a:extLst>
              <a:ext uri="{FF2B5EF4-FFF2-40B4-BE49-F238E27FC236}">
                <a16:creationId xmlns:a16="http://schemas.microsoft.com/office/drawing/2014/main" id="{C3D8E03A-1DCB-431E-B5FE-EB827FCEEE15}"/>
              </a:ext>
            </a:extLst>
          </p:cNvPr>
          <p:cNvSpPr/>
          <p:nvPr/>
        </p:nvSpPr>
        <p:spPr>
          <a:xfrm>
            <a:off x="2641991" y="4499237"/>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Rectangle 142">
            <a:extLst>
              <a:ext uri="{FF2B5EF4-FFF2-40B4-BE49-F238E27FC236}">
                <a16:creationId xmlns:a16="http://schemas.microsoft.com/office/drawing/2014/main" id="{28E33A31-097D-41FB-8D1B-2A5587F8C108}"/>
              </a:ext>
            </a:extLst>
          </p:cNvPr>
          <p:cNvSpPr/>
          <p:nvPr/>
        </p:nvSpPr>
        <p:spPr>
          <a:xfrm>
            <a:off x="2642540" y="4997712"/>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Rectangle 143">
            <a:extLst>
              <a:ext uri="{FF2B5EF4-FFF2-40B4-BE49-F238E27FC236}">
                <a16:creationId xmlns:a16="http://schemas.microsoft.com/office/drawing/2014/main" id="{DB162651-065A-4DB1-A027-D75E7AA45082}"/>
              </a:ext>
            </a:extLst>
          </p:cNvPr>
          <p:cNvSpPr/>
          <p:nvPr/>
        </p:nvSpPr>
        <p:spPr>
          <a:xfrm>
            <a:off x="2641890" y="5499336"/>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5" name="Rectangle 144">
            <a:extLst>
              <a:ext uri="{FF2B5EF4-FFF2-40B4-BE49-F238E27FC236}">
                <a16:creationId xmlns:a16="http://schemas.microsoft.com/office/drawing/2014/main" id="{C0CB18D1-9AAC-462B-9DAC-3DDEA3CE88FA}"/>
              </a:ext>
            </a:extLst>
          </p:cNvPr>
          <p:cNvSpPr/>
          <p:nvPr/>
        </p:nvSpPr>
        <p:spPr>
          <a:xfrm>
            <a:off x="3145723" y="4500764"/>
            <a:ext cx="502920" cy="499488"/>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Rectangle 145">
            <a:extLst>
              <a:ext uri="{FF2B5EF4-FFF2-40B4-BE49-F238E27FC236}">
                <a16:creationId xmlns:a16="http://schemas.microsoft.com/office/drawing/2014/main" id="{DE830486-6485-4A28-9ED2-8F481E55A474}"/>
              </a:ext>
            </a:extLst>
          </p:cNvPr>
          <p:cNvSpPr/>
          <p:nvPr/>
        </p:nvSpPr>
        <p:spPr>
          <a:xfrm>
            <a:off x="3144390" y="5000673"/>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Rectangle 146">
            <a:extLst>
              <a:ext uri="{FF2B5EF4-FFF2-40B4-BE49-F238E27FC236}">
                <a16:creationId xmlns:a16="http://schemas.microsoft.com/office/drawing/2014/main" id="{EF81A90B-0C60-45F4-B720-7DD73D11BF4C}"/>
              </a:ext>
            </a:extLst>
          </p:cNvPr>
          <p:cNvSpPr/>
          <p:nvPr/>
        </p:nvSpPr>
        <p:spPr>
          <a:xfrm>
            <a:off x="3144719" y="5501096"/>
            <a:ext cx="502920" cy="499488"/>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Rectangle 147">
            <a:extLst>
              <a:ext uri="{FF2B5EF4-FFF2-40B4-BE49-F238E27FC236}">
                <a16:creationId xmlns:a16="http://schemas.microsoft.com/office/drawing/2014/main" id="{E2C72FC8-847B-4325-AAD3-FDF506B064B0}"/>
              </a:ext>
            </a:extLst>
          </p:cNvPr>
          <p:cNvSpPr/>
          <p:nvPr/>
        </p:nvSpPr>
        <p:spPr>
          <a:xfrm>
            <a:off x="3648328" y="4499237"/>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Rectangle 148">
            <a:extLst>
              <a:ext uri="{FF2B5EF4-FFF2-40B4-BE49-F238E27FC236}">
                <a16:creationId xmlns:a16="http://schemas.microsoft.com/office/drawing/2014/main" id="{AB6865D9-1190-4047-A5F2-0E391A17116B}"/>
              </a:ext>
            </a:extLst>
          </p:cNvPr>
          <p:cNvSpPr/>
          <p:nvPr/>
        </p:nvSpPr>
        <p:spPr>
          <a:xfrm>
            <a:off x="3648328" y="4996711"/>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0" name="Rectangle 149">
            <a:extLst>
              <a:ext uri="{FF2B5EF4-FFF2-40B4-BE49-F238E27FC236}">
                <a16:creationId xmlns:a16="http://schemas.microsoft.com/office/drawing/2014/main" id="{77E7FBC9-F627-4A91-90FE-CCD2AF5D8B90}"/>
              </a:ext>
            </a:extLst>
          </p:cNvPr>
          <p:cNvSpPr/>
          <p:nvPr/>
        </p:nvSpPr>
        <p:spPr>
          <a:xfrm>
            <a:off x="3647694" y="5494672"/>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Rectangle: Rounded Corners 150">
            <a:extLst>
              <a:ext uri="{FF2B5EF4-FFF2-40B4-BE49-F238E27FC236}">
                <a16:creationId xmlns:a16="http://schemas.microsoft.com/office/drawing/2014/main" id="{1920BFB8-3F6E-42AD-8DB4-4CA7C9FA26F0}"/>
              </a:ext>
            </a:extLst>
          </p:cNvPr>
          <p:cNvSpPr/>
          <p:nvPr/>
        </p:nvSpPr>
        <p:spPr>
          <a:xfrm>
            <a:off x="1558238" y="5116915"/>
            <a:ext cx="402336" cy="259080"/>
          </a:xfrm>
          <a:prstGeom prst="round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Rectangle: Rounded Corners 151">
            <a:extLst>
              <a:ext uri="{FF2B5EF4-FFF2-40B4-BE49-F238E27FC236}">
                <a16:creationId xmlns:a16="http://schemas.microsoft.com/office/drawing/2014/main" id="{CA66D425-3948-4A86-9F50-FB1D993C157E}"/>
              </a:ext>
            </a:extLst>
          </p:cNvPr>
          <p:cNvSpPr/>
          <p:nvPr/>
        </p:nvSpPr>
        <p:spPr>
          <a:xfrm>
            <a:off x="1558238" y="4619441"/>
            <a:ext cx="402336" cy="259080"/>
          </a:xfrm>
          <a:prstGeom prst="round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Rectangle: Rounded Corners 152">
            <a:extLst>
              <a:ext uri="{FF2B5EF4-FFF2-40B4-BE49-F238E27FC236}">
                <a16:creationId xmlns:a16="http://schemas.microsoft.com/office/drawing/2014/main" id="{514312AF-85A2-41D4-AEB9-007DC124EAD9}"/>
              </a:ext>
            </a:extLst>
          </p:cNvPr>
          <p:cNvSpPr/>
          <p:nvPr/>
        </p:nvSpPr>
        <p:spPr>
          <a:xfrm>
            <a:off x="2667653" y="4074577"/>
            <a:ext cx="404593" cy="259080"/>
          </a:xfrm>
          <a:prstGeom prst="roundRect">
            <a:avLst/>
          </a:prstGeom>
          <a:solidFill>
            <a:schemeClr val="accent5">
              <a:lumMod val="60000"/>
              <a:lumOff val="4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Rectangle: Rounded Corners 153">
            <a:extLst>
              <a:ext uri="{FF2B5EF4-FFF2-40B4-BE49-F238E27FC236}">
                <a16:creationId xmlns:a16="http://schemas.microsoft.com/office/drawing/2014/main" id="{45C34988-89BA-41D8-A421-84EDC90C1C64}"/>
              </a:ext>
            </a:extLst>
          </p:cNvPr>
          <p:cNvSpPr/>
          <p:nvPr/>
        </p:nvSpPr>
        <p:spPr>
          <a:xfrm>
            <a:off x="3170422" y="4074577"/>
            <a:ext cx="404593" cy="259080"/>
          </a:xfrm>
          <a:prstGeom prst="roundRect">
            <a:avLst/>
          </a:prstGeom>
          <a:solidFill>
            <a:schemeClr val="accent5">
              <a:lumMod val="60000"/>
              <a:lumOff val="4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Rectangle: Rounded Corners 154">
            <a:extLst>
              <a:ext uri="{FF2B5EF4-FFF2-40B4-BE49-F238E27FC236}">
                <a16:creationId xmlns:a16="http://schemas.microsoft.com/office/drawing/2014/main" id="{15584F4A-A290-454A-9674-C8DE85F41259}"/>
              </a:ext>
            </a:extLst>
          </p:cNvPr>
          <p:cNvSpPr/>
          <p:nvPr/>
        </p:nvSpPr>
        <p:spPr>
          <a:xfrm>
            <a:off x="3673191" y="4074577"/>
            <a:ext cx="404593" cy="259080"/>
          </a:xfrm>
          <a:prstGeom prst="roundRect">
            <a:avLst/>
          </a:prstGeom>
          <a:solidFill>
            <a:schemeClr val="accent5">
              <a:lumMod val="60000"/>
              <a:lumOff val="4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6D62CB98-A9CE-4CF4-A6B1-C5B5491D1741}"/>
                  </a:ext>
                </a:extLst>
              </p:cNvPr>
              <p:cNvSpPr txBox="1"/>
              <p:nvPr/>
            </p:nvSpPr>
            <p:spPr>
              <a:xfrm>
                <a:off x="4359855" y="4934286"/>
                <a:ext cx="54373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3200" b="1" i="1" smtClean="0">
                          <a:solidFill>
                            <a:srgbClr val="9B0D14"/>
                          </a:solidFill>
                          <a:latin typeface="Cambria Math" panose="02040503050406030204" pitchFamily="18" charset="0"/>
                          <a:cs typeface="Calibri" panose="020F0502020204030204" pitchFamily="34" charset="0"/>
                        </a:rPr>
                        <m:t>𝑨</m:t>
                      </m:r>
                    </m:oMath>
                  </m:oMathPara>
                </a14:m>
                <a:endParaRPr lang="zh-CN" altLang="en-US" sz="3200" b="1" i="1" dirty="0">
                  <a:solidFill>
                    <a:srgbClr val="9B0D14"/>
                  </a:solidFill>
                  <a:latin typeface="Cambria Math" panose="02040503050406030204" pitchFamily="18" charset="0"/>
                  <a:cs typeface="Calibri" panose="020F0502020204030204" pitchFamily="34" charset="0"/>
                </a:endParaRPr>
              </a:p>
            </p:txBody>
          </p:sp>
        </mc:Choice>
        <mc:Fallback xmlns="">
          <p:sp>
            <p:nvSpPr>
              <p:cNvPr id="156" name="TextBox 155">
                <a:extLst>
                  <a:ext uri="{FF2B5EF4-FFF2-40B4-BE49-F238E27FC236}">
                    <a16:creationId xmlns:a16="http://schemas.microsoft.com/office/drawing/2014/main" id="{6D62CB98-A9CE-4CF4-A6B1-C5B5491D1741}"/>
                  </a:ext>
                </a:extLst>
              </p:cNvPr>
              <p:cNvSpPr txBox="1">
                <a:spLocks noRot="1" noChangeAspect="1" noMove="1" noResize="1" noEditPoints="1" noAdjustHandles="1" noChangeArrowheads="1" noChangeShapeType="1" noTextEdit="1"/>
              </p:cNvSpPr>
              <p:nvPr/>
            </p:nvSpPr>
            <p:spPr>
              <a:xfrm>
                <a:off x="4359855" y="4934286"/>
                <a:ext cx="543739" cy="584775"/>
              </a:xfrm>
              <a:prstGeom prst="rect">
                <a:avLst/>
              </a:prstGeom>
              <a:blipFill>
                <a:blip r:embed="rId9"/>
                <a:stretch>
                  <a:fillRect/>
                </a:stretch>
              </a:blipFill>
            </p:spPr>
            <p:txBody>
              <a:bodyPr/>
              <a:lstStyle/>
              <a:p>
                <a:r>
                  <a:rPr lang="zh-CN" altLang="en-US">
                    <a:noFill/>
                  </a:rPr>
                  <a:t> </a:t>
                </a:r>
              </a:p>
            </p:txBody>
          </p:sp>
        </mc:Fallback>
      </mc:AlternateContent>
      <p:sp>
        <p:nvSpPr>
          <p:cNvPr id="157" name="TextBox 156">
            <a:extLst>
              <a:ext uri="{FF2B5EF4-FFF2-40B4-BE49-F238E27FC236}">
                <a16:creationId xmlns:a16="http://schemas.microsoft.com/office/drawing/2014/main" id="{0102991F-21B1-4141-9536-9EC3F8E56DA6}"/>
              </a:ext>
            </a:extLst>
          </p:cNvPr>
          <p:cNvSpPr txBox="1"/>
          <p:nvPr/>
        </p:nvSpPr>
        <p:spPr>
          <a:xfrm>
            <a:off x="9152913" y="3720579"/>
            <a:ext cx="2116231" cy="369332"/>
          </a:xfrm>
          <a:prstGeom prst="rect">
            <a:avLst/>
          </a:prstGeom>
          <a:noFill/>
        </p:spPr>
        <p:txBody>
          <a:bodyPr wrap="square">
            <a:spAutoFit/>
          </a:bodyPr>
          <a:lstStyle/>
          <a:p>
            <a:pPr algn="ctr"/>
            <a:r>
              <a:rPr lang="en-US" altLang="zh-CN" sz="1800" dirty="0">
                <a:solidFill>
                  <a:srgbClr val="9B0D14"/>
                </a:solidFill>
                <a:latin typeface="Calibri" panose="020F0502020204030204" pitchFamily="34" charset="0"/>
                <a:cs typeface="Calibri" panose="020F0502020204030204" pitchFamily="34" charset="0"/>
              </a:rPr>
              <a:t>Alignment matrix</a:t>
            </a:r>
            <a:endParaRPr lang="zh-CN" altLang="en-US" sz="1800" dirty="0">
              <a:solidFill>
                <a:srgbClr val="9B0D14"/>
              </a:solidFill>
              <a:latin typeface="Calibri" panose="020F0502020204030204" pitchFamily="34" charset="0"/>
              <a:cs typeface="Calibri" panose="020F0502020204030204" pitchFamily="34" charset="0"/>
            </a:endParaRPr>
          </a:p>
        </p:txBody>
      </p:sp>
      <p:sp>
        <p:nvSpPr>
          <p:cNvPr id="158" name="TextBox 157">
            <a:extLst>
              <a:ext uri="{FF2B5EF4-FFF2-40B4-BE49-F238E27FC236}">
                <a16:creationId xmlns:a16="http://schemas.microsoft.com/office/drawing/2014/main" id="{803840C5-EF4F-4C48-95AD-554EABDA18A2}"/>
              </a:ext>
            </a:extLst>
          </p:cNvPr>
          <p:cNvSpPr txBox="1"/>
          <p:nvPr/>
        </p:nvSpPr>
        <p:spPr>
          <a:xfrm>
            <a:off x="6798280" y="3714835"/>
            <a:ext cx="2116231" cy="369332"/>
          </a:xfrm>
          <a:prstGeom prst="rect">
            <a:avLst/>
          </a:prstGeom>
          <a:noFill/>
        </p:spPr>
        <p:txBody>
          <a:bodyPr wrap="square">
            <a:spAutoFit/>
          </a:bodyPr>
          <a:lstStyle/>
          <a:p>
            <a:pPr algn="ctr"/>
            <a:r>
              <a:rPr lang="en-US" altLang="zh-CN" sz="1800" dirty="0">
                <a:solidFill>
                  <a:srgbClr val="4A1486"/>
                </a:solidFill>
                <a:latin typeface="Calibri" panose="020F0502020204030204" pitchFamily="34" charset="0"/>
                <a:cs typeface="Calibri" panose="020F0502020204030204" pitchFamily="34" charset="0"/>
              </a:rPr>
              <a:t>Similarity matrix</a:t>
            </a:r>
            <a:endParaRPr lang="zh-CN" altLang="en-US" sz="1800" dirty="0">
              <a:solidFill>
                <a:srgbClr val="4A1486"/>
              </a:solidFill>
              <a:latin typeface="Calibri" panose="020F0502020204030204" pitchFamily="34" charset="0"/>
              <a:cs typeface="Calibri" panose="020F0502020204030204" pitchFamily="34" charset="0"/>
            </a:endParaRPr>
          </a:p>
        </p:txBody>
      </p:sp>
      <p:sp>
        <p:nvSpPr>
          <p:cNvPr id="159" name="TextBox 158">
            <a:extLst>
              <a:ext uri="{FF2B5EF4-FFF2-40B4-BE49-F238E27FC236}">
                <a16:creationId xmlns:a16="http://schemas.microsoft.com/office/drawing/2014/main" id="{C10F89D6-78E6-40EF-8059-2850904DB04F}"/>
              </a:ext>
            </a:extLst>
          </p:cNvPr>
          <p:cNvSpPr txBox="1"/>
          <p:nvPr/>
        </p:nvSpPr>
        <p:spPr>
          <a:xfrm>
            <a:off x="6258174" y="6080699"/>
            <a:ext cx="5312673" cy="276999"/>
          </a:xfrm>
          <a:prstGeom prst="rect">
            <a:avLst/>
          </a:prstGeom>
          <a:noFill/>
        </p:spPr>
        <p:txBody>
          <a:bodyPr wrap="none" rtlCol="0">
            <a:spAutoFit/>
          </a:bodyPr>
          <a:lstStyle/>
          <a:p>
            <a:r>
              <a:rPr lang="en-US" altLang="zh-CN" sz="1200" dirty="0">
                <a:solidFill>
                  <a:schemeClr val="bg1">
                    <a:lumMod val="50000"/>
                  </a:schemeClr>
                </a:solidFill>
              </a:rPr>
              <a:t>Perspective from Qian et al., Multi-Vector Retrieval as Sparse Alignment, 2023</a:t>
            </a:r>
            <a:endParaRPr lang="zh-CN" altLang="en-US" sz="1200" dirty="0">
              <a:solidFill>
                <a:schemeClr val="bg1">
                  <a:lumMod val="50000"/>
                </a:schemeClr>
              </a:solidFill>
            </a:endParaRPr>
          </a:p>
        </p:txBody>
      </p:sp>
    </p:spTree>
    <p:extLst>
      <p:ext uri="{BB962C8B-B14F-4D97-AF65-F5344CB8AC3E}">
        <p14:creationId xmlns:p14="http://schemas.microsoft.com/office/powerpoint/2010/main" val="3767156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Content Placeholder 14">
                <a:extLst>
                  <a:ext uri="{FF2B5EF4-FFF2-40B4-BE49-F238E27FC236}">
                    <a16:creationId xmlns:a16="http://schemas.microsoft.com/office/drawing/2014/main" id="{81B61488-6928-46AB-BB37-A9C4B06DCAC2}"/>
                  </a:ext>
                </a:extLst>
              </p:cNvPr>
              <p:cNvSpPr>
                <a:spLocks noGrp="1"/>
              </p:cNvSpPr>
              <p:nvPr>
                <p:ph idx="1"/>
              </p:nvPr>
            </p:nvSpPr>
            <p:spPr>
              <a:xfrm>
                <a:off x="152400" y="1825625"/>
                <a:ext cx="11887200" cy="4351338"/>
              </a:xfrm>
            </p:spPr>
            <p:txBody>
              <a:bodyPr>
                <a:normAutofit/>
              </a:bodyPr>
              <a:lstStyle/>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zh-CN" sz="3200" b="0" i="0" smtClean="0">
                          <a:latin typeface="Cambria Math" panose="02040503050406030204" pitchFamily="18" charset="0"/>
                        </a:rPr>
                        <m:t>score</m:t>
                      </m:r>
                      <m:d>
                        <m:dPr>
                          <m:ctrlPr>
                            <a:rPr lang="en-US" altLang="zh-CN" sz="3200" b="0" i="1" smtClean="0">
                              <a:latin typeface="Cambria Math" panose="02040503050406030204" pitchFamily="18" charset="0"/>
                            </a:rPr>
                          </m:ctrlPr>
                        </m:dPr>
                        <m:e>
                          <m:r>
                            <a:rPr lang="en-US" altLang="zh-CN" sz="3200" b="0" i="1" smtClean="0">
                              <a:solidFill>
                                <a:schemeClr val="accent6">
                                  <a:lumMod val="75000"/>
                                </a:schemeClr>
                              </a:solidFill>
                              <a:latin typeface="Cambria Math" panose="02040503050406030204" pitchFamily="18" charset="0"/>
                            </a:rPr>
                            <m:t>𝑞</m:t>
                          </m:r>
                          <m:r>
                            <a:rPr lang="en-US" altLang="zh-CN" sz="3200" b="0" i="1" smtClean="0">
                              <a:latin typeface="Cambria Math" panose="02040503050406030204" pitchFamily="18" charset="0"/>
                            </a:rPr>
                            <m:t>,</m:t>
                          </m:r>
                          <m:r>
                            <a:rPr lang="en-US" altLang="zh-CN" sz="3200" b="0" i="1" smtClean="0">
                              <a:solidFill>
                                <a:srgbClr val="0070C0"/>
                              </a:solidFill>
                              <a:latin typeface="Cambria Math" panose="02040503050406030204" pitchFamily="18" charset="0"/>
                            </a:rPr>
                            <m:t>𝑑</m:t>
                          </m:r>
                        </m:e>
                      </m:d>
                      <m:r>
                        <a:rPr lang="en-US" altLang="zh-CN" sz="3200" b="0" i="1" smtClean="0">
                          <a:latin typeface="Cambria Math" panose="02040503050406030204" pitchFamily="18" charset="0"/>
                        </a:rPr>
                        <m:t>=</m:t>
                      </m:r>
                      <m:nary>
                        <m:naryPr>
                          <m:chr m:val="∑"/>
                          <m:supHide m:val="on"/>
                          <m:ctrlPr>
                            <a:rPr lang="en-US" altLang="zh-CN" sz="3200" i="1">
                              <a:latin typeface="Cambria Math" panose="02040503050406030204" pitchFamily="18" charset="0"/>
                            </a:rPr>
                          </m:ctrlPr>
                        </m:naryPr>
                        <m:sub>
                          <m:sSub>
                            <m:sSubPr>
                              <m:ctrlPr>
                                <a:rPr lang="en-US" altLang="zh-CN" sz="3200" b="1" i="1">
                                  <a:latin typeface="Cambria Math" panose="02040503050406030204" pitchFamily="18" charset="0"/>
                                </a:rPr>
                              </m:ctrlPr>
                            </m:sSubPr>
                            <m:e>
                              <m:r>
                                <a:rPr lang="en-US" altLang="zh-CN" sz="3200" b="1" i="1">
                                  <a:latin typeface="Cambria Math" panose="02040503050406030204" pitchFamily="18" charset="0"/>
                                </a:rPr>
                                <m:t>𝒒</m:t>
                              </m:r>
                            </m:e>
                            <m:sub>
                              <m:r>
                                <a:rPr lang="en-US" altLang="zh-CN" sz="3200" i="1">
                                  <a:latin typeface="Cambria Math" panose="02040503050406030204" pitchFamily="18" charset="0"/>
                                </a:rPr>
                                <m:t>𝑖</m:t>
                              </m:r>
                            </m:sub>
                          </m:sSub>
                        </m:sub>
                        <m:sup/>
                        <m:e>
                          <m:func>
                            <m:funcPr>
                              <m:ctrlPr>
                                <a:rPr lang="en-US" altLang="zh-CN" sz="3200" i="1">
                                  <a:latin typeface="Cambria Math" panose="02040503050406030204" pitchFamily="18" charset="0"/>
                                </a:rPr>
                              </m:ctrlPr>
                            </m:funcPr>
                            <m:fName>
                              <m:limLow>
                                <m:limLowPr>
                                  <m:ctrlPr>
                                    <a:rPr lang="en-US" altLang="zh-CN" sz="3200" i="1">
                                      <a:latin typeface="Cambria Math" panose="02040503050406030204" pitchFamily="18" charset="0"/>
                                    </a:rPr>
                                  </m:ctrlPr>
                                </m:limLowPr>
                                <m:e>
                                  <m:r>
                                    <m:rPr>
                                      <m:sty m:val="p"/>
                                    </m:rPr>
                                    <a:rPr lang="en-US" altLang="zh-CN" sz="3200">
                                      <a:latin typeface="Cambria Math" panose="02040503050406030204" pitchFamily="18" charset="0"/>
                                    </a:rPr>
                                    <m:t>max</m:t>
                                  </m:r>
                                </m:e>
                                <m:lim>
                                  <m:sSub>
                                    <m:sSubPr>
                                      <m:ctrlPr>
                                        <a:rPr lang="en-US" altLang="zh-CN" sz="3200" b="1" i="1">
                                          <a:latin typeface="Cambria Math" panose="02040503050406030204" pitchFamily="18" charset="0"/>
                                        </a:rPr>
                                      </m:ctrlPr>
                                    </m:sSubPr>
                                    <m:e>
                                      <m:r>
                                        <a:rPr lang="en-US" altLang="zh-CN" sz="3200" b="1" i="1">
                                          <a:latin typeface="Cambria Math" panose="02040503050406030204" pitchFamily="18" charset="0"/>
                                        </a:rPr>
                                        <m:t>𝒅</m:t>
                                      </m:r>
                                    </m:e>
                                    <m:sub>
                                      <m:r>
                                        <a:rPr lang="en-US" altLang="zh-CN" sz="3200" i="1">
                                          <a:latin typeface="Cambria Math" panose="02040503050406030204" pitchFamily="18" charset="0"/>
                                        </a:rPr>
                                        <m:t>𝑗</m:t>
                                      </m:r>
                                    </m:sub>
                                  </m:sSub>
                                </m:lim>
                              </m:limLow>
                            </m:fName>
                            <m:e>
                              <m:sSubSup>
                                <m:sSubSupPr>
                                  <m:ctrlPr>
                                    <a:rPr lang="en-US" altLang="zh-CN" sz="3200" b="1" i="1">
                                      <a:solidFill>
                                        <a:schemeClr val="accent6">
                                          <a:lumMod val="75000"/>
                                        </a:schemeClr>
                                      </a:solidFill>
                                      <a:latin typeface="Cambria Math" panose="02040503050406030204" pitchFamily="18" charset="0"/>
                                    </a:rPr>
                                  </m:ctrlPr>
                                </m:sSubSupPr>
                                <m:e>
                                  <m:r>
                                    <a:rPr lang="en-US" altLang="zh-CN" sz="3200" b="1" i="1">
                                      <a:solidFill>
                                        <a:schemeClr val="accent6">
                                          <a:lumMod val="75000"/>
                                        </a:schemeClr>
                                      </a:solidFill>
                                      <a:latin typeface="Cambria Math" panose="02040503050406030204" pitchFamily="18" charset="0"/>
                                    </a:rPr>
                                    <m:t>𝒒</m:t>
                                  </m:r>
                                </m:e>
                                <m:sub>
                                  <m:r>
                                    <a:rPr lang="en-US" altLang="zh-CN" sz="3200" i="1">
                                      <a:solidFill>
                                        <a:schemeClr val="accent6">
                                          <a:lumMod val="75000"/>
                                        </a:schemeClr>
                                      </a:solidFill>
                                      <a:latin typeface="Cambria Math" panose="02040503050406030204" pitchFamily="18" charset="0"/>
                                    </a:rPr>
                                    <m:t>𝑖</m:t>
                                  </m:r>
                                </m:sub>
                                <m:sup>
                                  <m:r>
                                    <a:rPr lang="en-US" altLang="zh-CN" sz="3200" b="1" i="1">
                                      <a:solidFill>
                                        <a:schemeClr val="accent6">
                                          <a:lumMod val="75000"/>
                                        </a:schemeClr>
                                      </a:solidFill>
                                      <a:latin typeface="Cambria Math" panose="02040503050406030204" pitchFamily="18" charset="0"/>
                                    </a:rPr>
                                    <m:t>⊤</m:t>
                                  </m:r>
                                </m:sup>
                              </m:sSubSup>
                              <m:sSub>
                                <m:sSubPr>
                                  <m:ctrlPr>
                                    <a:rPr lang="en-US" altLang="zh-CN" sz="3200" b="1" i="1">
                                      <a:solidFill>
                                        <a:srgbClr val="0070C0"/>
                                      </a:solidFill>
                                      <a:latin typeface="Cambria Math" panose="02040503050406030204" pitchFamily="18" charset="0"/>
                                    </a:rPr>
                                  </m:ctrlPr>
                                </m:sSubPr>
                                <m:e>
                                  <m:r>
                                    <a:rPr lang="en-US" altLang="zh-CN" sz="3200" b="1" i="1">
                                      <a:solidFill>
                                        <a:srgbClr val="0070C0"/>
                                      </a:solidFill>
                                      <a:latin typeface="Cambria Math" panose="02040503050406030204" pitchFamily="18" charset="0"/>
                                    </a:rPr>
                                    <m:t>𝒅</m:t>
                                  </m:r>
                                </m:e>
                                <m:sub>
                                  <m:r>
                                    <a:rPr lang="en-US" altLang="zh-CN" sz="3200" i="1">
                                      <a:solidFill>
                                        <a:srgbClr val="0070C0"/>
                                      </a:solidFill>
                                      <a:latin typeface="Cambria Math" panose="02040503050406030204" pitchFamily="18" charset="0"/>
                                    </a:rPr>
                                    <m:t>𝑗</m:t>
                                  </m:r>
                                </m:sub>
                              </m:sSub>
                            </m:e>
                          </m:func>
                        </m:e>
                      </m:nary>
                      <m:r>
                        <a:rPr lang="en-US" altLang="zh-CN" sz="3200" b="0" i="1" smtClean="0">
                          <a:solidFill>
                            <a:schemeClr val="tx1"/>
                          </a:solidFill>
                          <a:latin typeface="Cambria Math" panose="02040503050406030204" pitchFamily="18" charset="0"/>
                        </a:rPr>
                        <m:t>=</m:t>
                      </m:r>
                      <m:nary>
                        <m:naryPr>
                          <m:chr m:val="∑"/>
                          <m:supHide m:val="on"/>
                          <m:ctrlPr>
                            <a:rPr lang="en-US" altLang="zh-CN" sz="3200" b="0" i="1" smtClean="0">
                              <a:solidFill>
                                <a:schemeClr val="tx1"/>
                              </a:solidFill>
                              <a:latin typeface="Cambria Math" panose="02040503050406030204" pitchFamily="18" charset="0"/>
                            </a:rPr>
                          </m:ctrlPr>
                        </m:naryPr>
                        <m:sub>
                          <m:r>
                            <a:rPr lang="en-US" altLang="zh-CN" sz="3200" b="0" i="1" smtClean="0">
                              <a:solidFill>
                                <a:schemeClr val="tx1"/>
                              </a:solidFill>
                              <a:latin typeface="Cambria Math" panose="02040503050406030204" pitchFamily="18" charset="0"/>
                            </a:rPr>
                            <m:t>𝑖𝑗</m:t>
                          </m:r>
                        </m:sub>
                        <m:sup/>
                        <m:e>
                          <m:d>
                            <m:dPr>
                              <m:ctrlPr>
                                <a:rPr lang="en-US" altLang="zh-CN" sz="3200" b="0" i="1" smtClean="0">
                                  <a:solidFill>
                                    <a:schemeClr val="tx1"/>
                                  </a:solidFill>
                                  <a:latin typeface="Cambria Math" panose="02040503050406030204" pitchFamily="18" charset="0"/>
                                </a:rPr>
                              </m:ctrlPr>
                            </m:dPr>
                            <m:e>
                              <m:m>
                                <m:mPr>
                                  <m:mcs>
                                    <m:mc>
                                      <m:mcPr>
                                        <m:count m:val="2"/>
                                        <m:mcJc m:val="center"/>
                                      </m:mcPr>
                                    </m:mc>
                                  </m:mcs>
                                  <m:ctrlPr>
                                    <a:rPr lang="en-US" altLang="zh-CN" sz="3200" b="0"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
                              <m:m>
                                <m:mPr>
                                  <m:mcs>
                                    <m:mc>
                                      <m:mcPr>
                                        <m:count m:val="2"/>
                                        <m:mcJc m:val="center"/>
                                      </m:mcPr>
                                    </m:mc>
                                  </m:mcs>
                                  <m:ctrlPr>
                                    <a:rPr lang="en-US" altLang="zh-CN" sz="3200" b="0"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
                              <m:m>
                                <m:mPr>
                                  <m:mcs>
                                    <m:mc>
                                      <m:mcPr>
                                        <m:count m:val="2"/>
                                        <m:mcJc m:val="center"/>
                                      </m:mcPr>
                                    </m:mc>
                                  </m:mcs>
                                  <m:ctrlPr>
                                    <a:rPr lang="en-US" altLang="zh-CN" sz="3200" b="0"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
                              <m:r>
                                <a:rPr lang="en-US" altLang="zh-CN" sz="3200" b="0" i="1" smtClean="0">
                                  <a:solidFill>
                                    <a:schemeClr val="tx1"/>
                                  </a:solidFill>
                                  <a:latin typeface="Cambria Math" panose="02040503050406030204" pitchFamily="18" charset="0"/>
                                  <a:ea typeface="Cambria Math" panose="02040503050406030204" pitchFamily="18" charset="0"/>
                                </a:rPr>
                                <m:t>⊙</m:t>
                              </m:r>
                              <m:m>
                                <m:mPr>
                                  <m:mcs>
                                    <m:mc>
                                      <m:mcPr>
                                        <m:count m:val="2"/>
                                        <m:mcJc m:val="center"/>
                                      </m:mcPr>
                                    </m:mc>
                                  </m:mcs>
                                  <m:ctrlPr>
                                    <a:rPr lang="en-US" altLang="zh-CN" sz="3200" b="0"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
                              <m:m>
                                <m:mPr>
                                  <m:mcs>
                                    <m:mc>
                                      <m:mcPr>
                                        <m:count m:val="2"/>
                                        <m:mcJc m:val="center"/>
                                      </m:mcPr>
                                    </m:mc>
                                  </m:mcs>
                                  <m:ctrlPr>
                                    <a:rPr lang="en-US" altLang="zh-CN" sz="3200" b="0"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
                              <m:m>
                                <m:mPr>
                                  <m:mcs>
                                    <m:mc>
                                      <m:mcPr>
                                        <m:count m:val="2"/>
                                        <m:mcJc m:val="center"/>
                                      </m:mcPr>
                                    </m:mc>
                                  </m:mcs>
                                  <m:ctrlPr>
                                    <a:rPr lang="en-US" altLang="zh-CN" sz="3200" b="0"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
                            </m:e>
                          </m:d>
                        </m:e>
                      </m:nary>
                    </m:oMath>
                  </m:oMathPara>
                </a14:m>
                <a:endParaRPr lang="zh-CN" altLang="en-US" sz="3200" dirty="0"/>
              </a:p>
              <a:p>
                <a:pPr marL="0" indent="0">
                  <a:lnSpc>
                    <a:spcPct val="100000"/>
                  </a:lnSpc>
                  <a:buNone/>
                </a:pPr>
                <a:endParaRPr lang="zh-CN" altLang="en-US" sz="3200" dirty="0"/>
              </a:p>
            </p:txBody>
          </p:sp>
        </mc:Choice>
        <mc:Fallback xmlns="">
          <p:sp>
            <p:nvSpPr>
              <p:cNvPr id="15" name="Content Placeholder 14">
                <a:extLst>
                  <a:ext uri="{FF2B5EF4-FFF2-40B4-BE49-F238E27FC236}">
                    <a16:creationId xmlns:a16="http://schemas.microsoft.com/office/drawing/2014/main" id="{81B61488-6928-46AB-BB37-A9C4B06DCAC2}"/>
                  </a:ext>
                </a:extLst>
              </p:cNvPr>
              <p:cNvSpPr>
                <a:spLocks noGrp="1" noRot="1" noChangeAspect="1" noMove="1" noResize="1" noEditPoints="1" noAdjustHandles="1" noChangeArrowheads="1" noChangeShapeType="1" noTextEdit="1"/>
              </p:cNvSpPr>
              <p:nvPr>
                <p:ph idx="1"/>
              </p:nvPr>
            </p:nvSpPr>
            <p:spPr>
              <a:xfrm>
                <a:off x="152400" y="1825625"/>
                <a:ext cx="11887200" cy="4351338"/>
              </a:xfrm>
              <a:blipFill>
                <a:blip r:embed="rId3"/>
                <a:stretch>
                  <a:fillRect/>
                </a:stretch>
              </a:blipFill>
            </p:spPr>
            <p:txBody>
              <a:bodyPr/>
              <a:lstStyle/>
              <a:p>
                <a:r>
                  <a:rPr lang="zh-CN" altLang="en-US">
                    <a:noFill/>
                  </a:rPr>
                  <a:t> </a:t>
                </a:r>
              </a:p>
            </p:txBody>
          </p:sp>
        </mc:Fallback>
      </mc:AlternateContent>
      <p:sp>
        <p:nvSpPr>
          <p:cNvPr id="2" name="Title 1">
            <a:extLst>
              <a:ext uri="{FF2B5EF4-FFF2-40B4-BE49-F238E27FC236}">
                <a16:creationId xmlns:a16="http://schemas.microsoft.com/office/drawing/2014/main" id="{20FE5169-C2E0-4B8E-A747-E6ED583EB6D8}"/>
              </a:ext>
            </a:extLst>
          </p:cNvPr>
          <p:cNvSpPr>
            <a:spLocks noGrp="1"/>
          </p:cNvSpPr>
          <p:nvPr>
            <p:ph type="title"/>
          </p:nvPr>
        </p:nvSpPr>
        <p:spPr/>
        <p:txBody>
          <a:bodyPr/>
          <a:lstStyle/>
          <a:p>
            <a:r>
              <a:rPr lang="en-US" altLang="zh-CN" dirty="0"/>
              <a:t>A Deeper Look at MVDR – Sparse Alignment</a:t>
            </a:r>
            <a:endParaRPr lang="zh-CN" altLang="en-US" dirty="0"/>
          </a:p>
        </p:txBody>
      </p:sp>
      <p:sp>
        <p:nvSpPr>
          <p:cNvPr id="6" name="Slide Number Placeholder 5">
            <a:extLst>
              <a:ext uri="{FF2B5EF4-FFF2-40B4-BE49-F238E27FC236}">
                <a16:creationId xmlns:a16="http://schemas.microsoft.com/office/drawing/2014/main" id="{CCD38862-03B3-48CB-8FA5-81C4FDB787E0}"/>
              </a:ext>
            </a:extLst>
          </p:cNvPr>
          <p:cNvSpPr>
            <a:spLocks noGrp="1"/>
          </p:cNvSpPr>
          <p:nvPr>
            <p:ph type="sldNum" sz="quarter" idx="12"/>
          </p:nvPr>
        </p:nvSpPr>
        <p:spPr/>
        <p:txBody>
          <a:bodyPr/>
          <a:lstStyle/>
          <a:p>
            <a:fld id="{F364DFDD-0C7A-40B9-9275-CE62675A6823}" type="slidenum">
              <a:rPr lang="zh-CN" altLang="en-US" smtClean="0"/>
              <a:t>11</a:t>
            </a:fld>
            <a:endParaRPr lang="zh-CN" altLang="en-US"/>
          </a:p>
        </p:txBody>
      </p:sp>
      <p:grpSp>
        <p:nvGrpSpPr>
          <p:cNvPr id="7" name="Group 6">
            <a:extLst>
              <a:ext uri="{FF2B5EF4-FFF2-40B4-BE49-F238E27FC236}">
                <a16:creationId xmlns:a16="http://schemas.microsoft.com/office/drawing/2014/main" id="{C42B4900-9D5D-4962-B7FD-44E3C20FB32A}"/>
              </a:ext>
            </a:extLst>
          </p:cNvPr>
          <p:cNvGrpSpPr/>
          <p:nvPr/>
        </p:nvGrpSpPr>
        <p:grpSpPr>
          <a:xfrm>
            <a:off x="9469893" y="1900359"/>
            <a:ext cx="1461384" cy="1097517"/>
            <a:chOff x="5245365" y="4011488"/>
            <a:chExt cx="1461384" cy="1097517"/>
          </a:xfrm>
        </p:grpSpPr>
        <p:sp>
          <p:nvSpPr>
            <p:cNvPr id="92" name="Rectangle 91">
              <a:extLst>
                <a:ext uri="{FF2B5EF4-FFF2-40B4-BE49-F238E27FC236}">
                  <a16:creationId xmlns:a16="http://schemas.microsoft.com/office/drawing/2014/main" id="{FCDBEEE4-F412-423E-94DE-4781ABB51E1F}"/>
                </a:ext>
              </a:extLst>
            </p:cNvPr>
            <p:cNvSpPr/>
            <p:nvPr/>
          </p:nvSpPr>
          <p:spPr>
            <a:xfrm>
              <a:off x="5245365" y="4011725"/>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Rectangle 92">
              <a:extLst>
                <a:ext uri="{FF2B5EF4-FFF2-40B4-BE49-F238E27FC236}">
                  <a16:creationId xmlns:a16="http://schemas.microsoft.com/office/drawing/2014/main" id="{E8F8C129-70B6-49A9-9275-5A3F5A8C5B82}"/>
                </a:ext>
              </a:extLst>
            </p:cNvPr>
            <p:cNvSpPr/>
            <p:nvPr/>
          </p:nvSpPr>
          <p:spPr>
            <a:xfrm>
              <a:off x="5610776" y="401148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Rectangle 93">
              <a:extLst>
                <a:ext uri="{FF2B5EF4-FFF2-40B4-BE49-F238E27FC236}">
                  <a16:creationId xmlns:a16="http://schemas.microsoft.com/office/drawing/2014/main" id="{5ADE6195-89A8-4597-98FB-F2ABBDF7F36A}"/>
                </a:ext>
              </a:extLst>
            </p:cNvPr>
            <p:cNvSpPr/>
            <p:nvPr/>
          </p:nvSpPr>
          <p:spPr>
            <a:xfrm>
              <a:off x="5975033" y="4011488"/>
              <a:ext cx="365760" cy="365760"/>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Rectangle 94">
              <a:extLst>
                <a:ext uri="{FF2B5EF4-FFF2-40B4-BE49-F238E27FC236}">
                  <a16:creationId xmlns:a16="http://schemas.microsoft.com/office/drawing/2014/main" id="{4081CEFB-44E5-4EC0-8893-591148C7EC1A}"/>
                </a:ext>
              </a:extLst>
            </p:cNvPr>
            <p:cNvSpPr/>
            <p:nvPr/>
          </p:nvSpPr>
          <p:spPr>
            <a:xfrm>
              <a:off x="6340989" y="401148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Rectangle 96">
              <a:extLst>
                <a:ext uri="{FF2B5EF4-FFF2-40B4-BE49-F238E27FC236}">
                  <a16:creationId xmlns:a16="http://schemas.microsoft.com/office/drawing/2014/main" id="{246362C2-4538-48F6-9FB2-C32B71682A92}"/>
                </a:ext>
              </a:extLst>
            </p:cNvPr>
            <p:cNvSpPr/>
            <p:nvPr/>
          </p:nvSpPr>
          <p:spPr>
            <a:xfrm>
              <a:off x="5245365" y="4377485"/>
              <a:ext cx="365760" cy="365760"/>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Rectangle 97">
              <a:extLst>
                <a:ext uri="{FF2B5EF4-FFF2-40B4-BE49-F238E27FC236}">
                  <a16:creationId xmlns:a16="http://schemas.microsoft.com/office/drawing/2014/main" id="{E9CDFF46-5B69-4165-ACF8-E51755E59889}"/>
                </a:ext>
              </a:extLst>
            </p:cNvPr>
            <p:cNvSpPr/>
            <p:nvPr/>
          </p:nvSpPr>
          <p:spPr>
            <a:xfrm>
              <a:off x="5610776" y="437724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Rectangle 98">
              <a:extLst>
                <a:ext uri="{FF2B5EF4-FFF2-40B4-BE49-F238E27FC236}">
                  <a16:creationId xmlns:a16="http://schemas.microsoft.com/office/drawing/2014/main" id="{D248C9A4-5926-4662-AFD2-AC8B402CE0DB}"/>
                </a:ext>
              </a:extLst>
            </p:cNvPr>
            <p:cNvSpPr/>
            <p:nvPr/>
          </p:nvSpPr>
          <p:spPr>
            <a:xfrm>
              <a:off x="5975033" y="437724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Rectangle 99">
              <a:extLst>
                <a:ext uri="{FF2B5EF4-FFF2-40B4-BE49-F238E27FC236}">
                  <a16:creationId xmlns:a16="http://schemas.microsoft.com/office/drawing/2014/main" id="{C517BCEA-1080-4A4F-8A1F-5C9ABA6748AB}"/>
                </a:ext>
              </a:extLst>
            </p:cNvPr>
            <p:cNvSpPr/>
            <p:nvPr/>
          </p:nvSpPr>
          <p:spPr>
            <a:xfrm>
              <a:off x="6340989" y="437724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Rectangle 100">
              <a:extLst>
                <a:ext uri="{FF2B5EF4-FFF2-40B4-BE49-F238E27FC236}">
                  <a16:creationId xmlns:a16="http://schemas.microsoft.com/office/drawing/2014/main" id="{8DA21B84-25FC-4FCF-8448-1CE5860351CA}"/>
                </a:ext>
              </a:extLst>
            </p:cNvPr>
            <p:cNvSpPr/>
            <p:nvPr/>
          </p:nvSpPr>
          <p:spPr>
            <a:xfrm>
              <a:off x="5245365" y="4743245"/>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Rectangle 101">
              <a:extLst>
                <a:ext uri="{FF2B5EF4-FFF2-40B4-BE49-F238E27FC236}">
                  <a16:creationId xmlns:a16="http://schemas.microsoft.com/office/drawing/2014/main" id="{A8B729D5-7B7F-436E-9861-7EBA36EE5FD8}"/>
                </a:ext>
              </a:extLst>
            </p:cNvPr>
            <p:cNvSpPr/>
            <p:nvPr/>
          </p:nvSpPr>
          <p:spPr>
            <a:xfrm>
              <a:off x="5610776" y="474300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Rectangle 102">
              <a:extLst>
                <a:ext uri="{FF2B5EF4-FFF2-40B4-BE49-F238E27FC236}">
                  <a16:creationId xmlns:a16="http://schemas.microsoft.com/office/drawing/2014/main" id="{30698C04-4DFB-47EB-9A55-DD7A30C4DF5A}"/>
                </a:ext>
              </a:extLst>
            </p:cNvPr>
            <p:cNvSpPr/>
            <p:nvPr/>
          </p:nvSpPr>
          <p:spPr>
            <a:xfrm>
              <a:off x="5975033" y="4743008"/>
              <a:ext cx="365760" cy="365760"/>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Rectangle 103">
              <a:extLst>
                <a:ext uri="{FF2B5EF4-FFF2-40B4-BE49-F238E27FC236}">
                  <a16:creationId xmlns:a16="http://schemas.microsoft.com/office/drawing/2014/main" id="{287D967B-AC6F-4775-8739-BC8B2F68CC90}"/>
                </a:ext>
              </a:extLst>
            </p:cNvPr>
            <p:cNvSpPr/>
            <p:nvPr/>
          </p:nvSpPr>
          <p:spPr>
            <a:xfrm>
              <a:off x="6340989" y="474300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Group 7">
            <a:extLst>
              <a:ext uri="{FF2B5EF4-FFF2-40B4-BE49-F238E27FC236}">
                <a16:creationId xmlns:a16="http://schemas.microsoft.com/office/drawing/2014/main" id="{83864058-B5FF-46DF-85DC-5116AAE45D18}"/>
              </a:ext>
            </a:extLst>
          </p:cNvPr>
          <p:cNvGrpSpPr/>
          <p:nvPr/>
        </p:nvGrpSpPr>
        <p:grpSpPr>
          <a:xfrm>
            <a:off x="7109112" y="1900359"/>
            <a:ext cx="1463289" cy="1098948"/>
            <a:chOff x="3216212" y="3999626"/>
            <a:chExt cx="1463289" cy="1098948"/>
          </a:xfrm>
        </p:grpSpPr>
        <p:sp>
          <p:nvSpPr>
            <p:cNvPr id="106" name="Rectangle 105">
              <a:extLst>
                <a:ext uri="{FF2B5EF4-FFF2-40B4-BE49-F238E27FC236}">
                  <a16:creationId xmlns:a16="http://schemas.microsoft.com/office/drawing/2014/main" id="{7B8C73F8-C4C9-40CD-A89D-29A0BAA9B0DD}"/>
                </a:ext>
              </a:extLst>
            </p:cNvPr>
            <p:cNvSpPr/>
            <p:nvPr/>
          </p:nvSpPr>
          <p:spPr>
            <a:xfrm>
              <a:off x="3216212" y="3999626"/>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Rectangle 106">
              <a:extLst>
                <a:ext uri="{FF2B5EF4-FFF2-40B4-BE49-F238E27FC236}">
                  <a16:creationId xmlns:a16="http://schemas.microsoft.com/office/drawing/2014/main" id="{780EC30E-FD74-4CE5-AFFA-20908A11D60C}"/>
                </a:ext>
              </a:extLst>
            </p:cNvPr>
            <p:cNvSpPr/>
            <p:nvPr/>
          </p:nvSpPr>
          <p:spPr>
            <a:xfrm>
              <a:off x="3581623" y="400129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Rectangle 107">
              <a:extLst>
                <a:ext uri="{FF2B5EF4-FFF2-40B4-BE49-F238E27FC236}">
                  <a16:creationId xmlns:a16="http://schemas.microsoft.com/office/drawing/2014/main" id="{8CC50F56-019A-4B6F-B9DC-2C2DD27094D4}"/>
                </a:ext>
              </a:extLst>
            </p:cNvPr>
            <p:cNvSpPr/>
            <p:nvPr/>
          </p:nvSpPr>
          <p:spPr>
            <a:xfrm>
              <a:off x="3947785" y="400129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Rectangle 108">
              <a:extLst>
                <a:ext uri="{FF2B5EF4-FFF2-40B4-BE49-F238E27FC236}">
                  <a16:creationId xmlns:a16="http://schemas.microsoft.com/office/drawing/2014/main" id="{53474E31-70CF-4CD6-8B22-92B491BA6DBD}"/>
                </a:ext>
              </a:extLst>
            </p:cNvPr>
            <p:cNvSpPr/>
            <p:nvPr/>
          </p:nvSpPr>
          <p:spPr>
            <a:xfrm>
              <a:off x="4313741" y="400129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Rectangle 109">
              <a:extLst>
                <a:ext uri="{FF2B5EF4-FFF2-40B4-BE49-F238E27FC236}">
                  <a16:creationId xmlns:a16="http://schemas.microsoft.com/office/drawing/2014/main" id="{F8AB7DDB-E399-48B8-824F-CC5B1C104E41}"/>
                </a:ext>
              </a:extLst>
            </p:cNvPr>
            <p:cNvSpPr/>
            <p:nvPr/>
          </p:nvSpPr>
          <p:spPr>
            <a:xfrm>
              <a:off x="3216212" y="4365386"/>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Rectangle 110">
              <a:extLst>
                <a:ext uri="{FF2B5EF4-FFF2-40B4-BE49-F238E27FC236}">
                  <a16:creationId xmlns:a16="http://schemas.microsoft.com/office/drawing/2014/main" id="{6FAF7903-DE69-47D9-9A7E-75A1235920FC}"/>
                </a:ext>
              </a:extLst>
            </p:cNvPr>
            <p:cNvSpPr/>
            <p:nvPr/>
          </p:nvSpPr>
          <p:spPr>
            <a:xfrm>
              <a:off x="3581623" y="436705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Rectangle 111">
              <a:extLst>
                <a:ext uri="{FF2B5EF4-FFF2-40B4-BE49-F238E27FC236}">
                  <a16:creationId xmlns:a16="http://schemas.microsoft.com/office/drawing/2014/main" id="{EC20E595-3E83-44E5-B7E6-83D10822356A}"/>
                </a:ext>
              </a:extLst>
            </p:cNvPr>
            <p:cNvSpPr/>
            <p:nvPr/>
          </p:nvSpPr>
          <p:spPr>
            <a:xfrm>
              <a:off x="3947785" y="436705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Rectangle 112">
              <a:extLst>
                <a:ext uri="{FF2B5EF4-FFF2-40B4-BE49-F238E27FC236}">
                  <a16:creationId xmlns:a16="http://schemas.microsoft.com/office/drawing/2014/main" id="{1B150F4C-8C78-4B18-8C1F-A66B2378E29A}"/>
                </a:ext>
              </a:extLst>
            </p:cNvPr>
            <p:cNvSpPr/>
            <p:nvPr/>
          </p:nvSpPr>
          <p:spPr>
            <a:xfrm>
              <a:off x="4313741" y="436705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Rectangle 113">
              <a:extLst>
                <a:ext uri="{FF2B5EF4-FFF2-40B4-BE49-F238E27FC236}">
                  <a16:creationId xmlns:a16="http://schemas.microsoft.com/office/drawing/2014/main" id="{A95B1488-0A18-400D-8D85-A6B758EB1F11}"/>
                </a:ext>
              </a:extLst>
            </p:cNvPr>
            <p:cNvSpPr/>
            <p:nvPr/>
          </p:nvSpPr>
          <p:spPr>
            <a:xfrm>
              <a:off x="3216212" y="4731146"/>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Rectangle 114">
              <a:extLst>
                <a:ext uri="{FF2B5EF4-FFF2-40B4-BE49-F238E27FC236}">
                  <a16:creationId xmlns:a16="http://schemas.microsoft.com/office/drawing/2014/main" id="{207C3449-63F9-4F44-8688-5278AEFDCEAA}"/>
                </a:ext>
              </a:extLst>
            </p:cNvPr>
            <p:cNvSpPr/>
            <p:nvPr/>
          </p:nvSpPr>
          <p:spPr>
            <a:xfrm>
              <a:off x="3581623" y="473281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Rectangle 115">
              <a:extLst>
                <a:ext uri="{FF2B5EF4-FFF2-40B4-BE49-F238E27FC236}">
                  <a16:creationId xmlns:a16="http://schemas.microsoft.com/office/drawing/2014/main" id="{0F5502A9-76BE-4DFE-97BF-CAC005D44335}"/>
                </a:ext>
              </a:extLst>
            </p:cNvPr>
            <p:cNvSpPr/>
            <p:nvPr/>
          </p:nvSpPr>
          <p:spPr>
            <a:xfrm>
              <a:off x="3947785" y="473281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Rectangle 116">
              <a:extLst>
                <a:ext uri="{FF2B5EF4-FFF2-40B4-BE49-F238E27FC236}">
                  <a16:creationId xmlns:a16="http://schemas.microsoft.com/office/drawing/2014/main" id="{8E27932C-8A99-41EA-B28F-BE28AF149A03}"/>
                </a:ext>
              </a:extLst>
            </p:cNvPr>
            <p:cNvSpPr/>
            <p:nvPr/>
          </p:nvSpPr>
          <p:spPr>
            <a:xfrm>
              <a:off x="4313741" y="473281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1613015-28F2-4249-8A04-46591460D2A7}"/>
                  </a:ext>
                </a:extLst>
              </p:cNvPr>
              <p:cNvSpPr txBox="1"/>
              <p:nvPr/>
            </p:nvSpPr>
            <p:spPr>
              <a:xfrm>
                <a:off x="7272948" y="3112229"/>
                <a:ext cx="113467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3200" b="1" i="1" smtClean="0">
                              <a:solidFill>
                                <a:schemeClr val="accent6">
                                  <a:lumMod val="75000"/>
                                </a:schemeClr>
                              </a:solidFill>
                              <a:latin typeface="Cambria Math" panose="02040503050406030204" pitchFamily="18" charset="0"/>
                            </a:rPr>
                          </m:ctrlPr>
                        </m:sSupPr>
                        <m:e>
                          <m:r>
                            <a:rPr lang="en-US" altLang="zh-CN" sz="3200" b="1" i="1" smtClean="0">
                              <a:solidFill>
                                <a:schemeClr val="accent6">
                                  <a:lumMod val="75000"/>
                                </a:schemeClr>
                              </a:solidFill>
                              <a:latin typeface="Cambria Math" panose="02040503050406030204" pitchFamily="18" charset="0"/>
                            </a:rPr>
                            <m:t>𝑸</m:t>
                          </m:r>
                        </m:e>
                        <m:sup>
                          <m:r>
                            <a:rPr lang="en-US" altLang="zh-CN" sz="3200" b="1" i="1" smtClean="0">
                              <a:solidFill>
                                <a:schemeClr val="accent6">
                                  <a:lumMod val="75000"/>
                                </a:schemeClr>
                              </a:solidFill>
                              <a:latin typeface="Cambria Math" panose="02040503050406030204" pitchFamily="18" charset="0"/>
                            </a:rPr>
                            <m:t>⊤</m:t>
                          </m:r>
                        </m:sup>
                      </m:sSup>
                      <m:r>
                        <a:rPr lang="en-US" altLang="zh-CN" sz="3200" b="1" i="1" smtClean="0">
                          <a:solidFill>
                            <a:srgbClr val="0070C0"/>
                          </a:solidFill>
                          <a:latin typeface="Cambria Math" panose="02040503050406030204" pitchFamily="18" charset="0"/>
                        </a:rPr>
                        <m:t>𝑫</m:t>
                      </m:r>
                    </m:oMath>
                  </m:oMathPara>
                </a14:m>
                <a:endParaRPr lang="zh-CN" altLang="en-US" b="1" dirty="0"/>
              </a:p>
            </p:txBody>
          </p:sp>
        </mc:Choice>
        <mc:Fallback xmlns="">
          <p:sp>
            <p:nvSpPr>
              <p:cNvPr id="9" name="TextBox 8">
                <a:extLst>
                  <a:ext uri="{FF2B5EF4-FFF2-40B4-BE49-F238E27FC236}">
                    <a16:creationId xmlns:a16="http://schemas.microsoft.com/office/drawing/2014/main" id="{B1613015-28F2-4249-8A04-46591460D2A7}"/>
                  </a:ext>
                </a:extLst>
              </p:cNvPr>
              <p:cNvSpPr txBox="1">
                <a:spLocks noRot="1" noChangeAspect="1" noMove="1" noResize="1" noEditPoints="1" noAdjustHandles="1" noChangeArrowheads="1" noChangeShapeType="1" noTextEdit="1"/>
              </p:cNvSpPr>
              <p:nvPr/>
            </p:nvSpPr>
            <p:spPr>
              <a:xfrm>
                <a:off x="7272948" y="3112229"/>
                <a:ext cx="1134670" cy="58477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55F23419-B14D-4FFF-84FE-12CCDAB204FD}"/>
                  </a:ext>
                </a:extLst>
              </p:cNvPr>
              <p:cNvSpPr txBox="1"/>
              <p:nvPr/>
            </p:nvSpPr>
            <p:spPr>
              <a:xfrm>
                <a:off x="9915669" y="3132576"/>
                <a:ext cx="56778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3200" b="1" i="1" smtClean="0">
                          <a:solidFill>
                            <a:srgbClr val="9B0D14"/>
                          </a:solidFill>
                          <a:latin typeface="Cambria Math" panose="02040503050406030204" pitchFamily="18" charset="0"/>
                        </a:rPr>
                        <m:t>𝑨</m:t>
                      </m:r>
                    </m:oMath>
                  </m:oMathPara>
                </a14:m>
                <a:endParaRPr lang="zh-CN" altLang="en-US" b="1" dirty="0">
                  <a:solidFill>
                    <a:srgbClr val="9B0D14"/>
                  </a:solidFill>
                </a:endParaRPr>
              </a:p>
            </p:txBody>
          </p:sp>
        </mc:Choice>
        <mc:Fallback xmlns="">
          <p:sp>
            <p:nvSpPr>
              <p:cNvPr id="118" name="TextBox 117">
                <a:extLst>
                  <a:ext uri="{FF2B5EF4-FFF2-40B4-BE49-F238E27FC236}">
                    <a16:creationId xmlns:a16="http://schemas.microsoft.com/office/drawing/2014/main" id="{55F23419-B14D-4FFF-84FE-12CCDAB204FD}"/>
                  </a:ext>
                </a:extLst>
              </p:cNvPr>
              <p:cNvSpPr txBox="1">
                <a:spLocks noRot="1" noChangeAspect="1" noMove="1" noResize="1" noEditPoints="1" noAdjustHandles="1" noChangeArrowheads="1" noChangeShapeType="1" noTextEdit="1"/>
              </p:cNvSpPr>
              <p:nvPr/>
            </p:nvSpPr>
            <p:spPr>
              <a:xfrm>
                <a:off x="9915669" y="3132576"/>
                <a:ext cx="567783" cy="584775"/>
              </a:xfrm>
              <a:prstGeom prst="rect">
                <a:avLst/>
              </a:prstGeom>
              <a:blipFill>
                <a:blip r:embed="rId5"/>
                <a:stretch>
                  <a:fillRect/>
                </a:stretch>
              </a:blipFill>
            </p:spPr>
            <p:txBody>
              <a:bodyPr/>
              <a:lstStyle/>
              <a:p>
                <a:r>
                  <a:rPr lang="zh-CN" altLang="en-US">
                    <a:noFill/>
                  </a:rPr>
                  <a:t> </a:t>
                </a:r>
              </a:p>
            </p:txBody>
          </p:sp>
        </mc:Fallback>
      </mc:AlternateContent>
      <p:grpSp>
        <p:nvGrpSpPr>
          <p:cNvPr id="121" name="Group 120">
            <a:extLst>
              <a:ext uri="{FF2B5EF4-FFF2-40B4-BE49-F238E27FC236}">
                <a16:creationId xmlns:a16="http://schemas.microsoft.com/office/drawing/2014/main" id="{AFC29595-B2BF-494C-A02E-8E5DF633CF8E}"/>
              </a:ext>
            </a:extLst>
          </p:cNvPr>
          <p:cNvGrpSpPr/>
          <p:nvPr/>
        </p:nvGrpSpPr>
        <p:grpSpPr>
          <a:xfrm>
            <a:off x="2262559" y="4476057"/>
            <a:ext cx="1461384" cy="1097517"/>
            <a:chOff x="5245365" y="4011488"/>
            <a:chExt cx="1461384" cy="1097517"/>
          </a:xfrm>
        </p:grpSpPr>
        <p:sp>
          <p:nvSpPr>
            <p:cNvPr id="122" name="Rectangle 121">
              <a:extLst>
                <a:ext uri="{FF2B5EF4-FFF2-40B4-BE49-F238E27FC236}">
                  <a16:creationId xmlns:a16="http://schemas.microsoft.com/office/drawing/2014/main" id="{49107142-8EF2-4BD9-8806-D3140B69E8F4}"/>
                </a:ext>
              </a:extLst>
            </p:cNvPr>
            <p:cNvSpPr/>
            <p:nvPr/>
          </p:nvSpPr>
          <p:spPr>
            <a:xfrm>
              <a:off x="5245365" y="4011725"/>
              <a:ext cx="365760" cy="365760"/>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Rectangle 122">
              <a:extLst>
                <a:ext uri="{FF2B5EF4-FFF2-40B4-BE49-F238E27FC236}">
                  <a16:creationId xmlns:a16="http://schemas.microsoft.com/office/drawing/2014/main" id="{9E1DAE54-D4ED-427F-94BE-F9E7F99EED5A}"/>
                </a:ext>
              </a:extLst>
            </p:cNvPr>
            <p:cNvSpPr/>
            <p:nvPr/>
          </p:nvSpPr>
          <p:spPr>
            <a:xfrm>
              <a:off x="5610776" y="401148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Rectangle 123">
              <a:extLst>
                <a:ext uri="{FF2B5EF4-FFF2-40B4-BE49-F238E27FC236}">
                  <a16:creationId xmlns:a16="http://schemas.microsoft.com/office/drawing/2014/main" id="{D2D7465A-2530-4156-93AA-60E3DD389F8A}"/>
                </a:ext>
              </a:extLst>
            </p:cNvPr>
            <p:cNvSpPr/>
            <p:nvPr/>
          </p:nvSpPr>
          <p:spPr>
            <a:xfrm>
              <a:off x="5975033" y="401148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Rectangle 124">
              <a:extLst>
                <a:ext uri="{FF2B5EF4-FFF2-40B4-BE49-F238E27FC236}">
                  <a16:creationId xmlns:a16="http://schemas.microsoft.com/office/drawing/2014/main" id="{9EDAEEB8-56CB-47FD-B936-7108534FF328}"/>
                </a:ext>
              </a:extLst>
            </p:cNvPr>
            <p:cNvSpPr/>
            <p:nvPr/>
          </p:nvSpPr>
          <p:spPr>
            <a:xfrm>
              <a:off x="6340989" y="401148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Rectangle 125">
              <a:extLst>
                <a:ext uri="{FF2B5EF4-FFF2-40B4-BE49-F238E27FC236}">
                  <a16:creationId xmlns:a16="http://schemas.microsoft.com/office/drawing/2014/main" id="{CDF9D82E-167C-44DB-8A7E-34DE25223FCC}"/>
                </a:ext>
              </a:extLst>
            </p:cNvPr>
            <p:cNvSpPr/>
            <p:nvPr/>
          </p:nvSpPr>
          <p:spPr>
            <a:xfrm>
              <a:off x="5245365" y="4377485"/>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Rectangle 126">
              <a:extLst>
                <a:ext uri="{FF2B5EF4-FFF2-40B4-BE49-F238E27FC236}">
                  <a16:creationId xmlns:a16="http://schemas.microsoft.com/office/drawing/2014/main" id="{88427532-B64A-4C13-A929-9D095E1E47D0}"/>
                </a:ext>
              </a:extLst>
            </p:cNvPr>
            <p:cNvSpPr/>
            <p:nvPr/>
          </p:nvSpPr>
          <p:spPr>
            <a:xfrm>
              <a:off x="5610776" y="437724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Rectangle 127">
              <a:extLst>
                <a:ext uri="{FF2B5EF4-FFF2-40B4-BE49-F238E27FC236}">
                  <a16:creationId xmlns:a16="http://schemas.microsoft.com/office/drawing/2014/main" id="{68796668-23AB-4010-A004-6761F06135A1}"/>
                </a:ext>
              </a:extLst>
            </p:cNvPr>
            <p:cNvSpPr/>
            <p:nvPr/>
          </p:nvSpPr>
          <p:spPr>
            <a:xfrm>
              <a:off x="5975033" y="437724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Rectangle 128">
              <a:extLst>
                <a:ext uri="{FF2B5EF4-FFF2-40B4-BE49-F238E27FC236}">
                  <a16:creationId xmlns:a16="http://schemas.microsoft.com/office/drawing/2014/main" id="{C6A208B7-FAFF-4BC0-97E4-FE611993FFB0}"/>
                </a:ext>
              </a:extLst>
            </p:cNvPr>
            <p:cNvSpPr/>
            <p:nvPr/>
          </p:nvSpPr>
          <p:spPr>
            <a:xfrm>
              <a:off x="6340989" y="437724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Rectangle 129">
              <a:extLst>
                <a:ext uri="{FF2B5EF4-FFF2-40B4-BE49-F238E27FC236}">
                  <a16:creationId xmlns:a16="http://schemas.microsoft.com/office/drawing/2014/main" id="{5598C794-2B5C-431B-97A1-3BFF68B692DD}"/>
                </a:ext>
              </a:extLst>
            </p:cNvPr>
            <p:cNvSpPr/>
            <p:nvPr/>
          </p:nvSpPr>
          <p:spPr>
            <a:xfrm>
              <a:off x="5245365" y="4743245"/>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Rectangle 130">
              <a:extLst>
                <a:ext uri="{FF2B5EF4-FFF2-40B4-BE49-F238E27FC236}">
                  <a16:creationId xmlns:a16="http://schemas.microsoft.com/office/drawing/2014/main" id="{DE97D303-9B09-47E4-946E-75B9A515813E}"/>
                </a:ext>
              </a:extLst>
            </p:cNvPr>
            <p:cNvSpPr/>
            <p:nvPr/>
          </p:nvSpPr>
          <p:spPr>
            <a:xfrm>
              <a:off x="5610776" y="474300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Rectangle 131">
              <a:extLst>
                <a:ext uri="{FF2B5EF4-FFF2-40B4-BE49-F238E27FC236}">
                  <a16:creationId xmlns:a16="http://schemas.microsoft.com/office/drawing/2014/main" id="{17D01D3F-51E2-4DAD-9FE4-599B11140E07}"/>
                </a:ext>
              </a:extLst>
            </p:cNvPr>
            <p:cNvSpPr/>
            <p:nvPr/>
          </p:nvSpPr>
          <p:spPr>
            <a:xfrm>
              <a:off x="5975033" y="474300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Rectangle 132">
              <a:extLst>
                <a:ext uri="{FF2B5EF4-FFF2-40B4-BE49-F238E27FC236}">
                  <a16:creationId xmlns:a16="http://schemas.microsoft.com/office/drawing/2014/main" id="{CC4EBD6D-4460-4A7C-BE91-608BFB918CC7}"/>
                </a:ext>
              </a:extLst>
            </p:cNvPr>
            <p:cNvSpPr/>
            <p:nvPr/>
          </p:nvSpPr>
          <p:spPr>
            <a:xfrm>
              <a:off x="6340989" y="474300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0" name="Group 159">
            <a:extLst>
              <a:ext uri="{FF2B5EF4-FFF2-40B4-BE49-F238E27FC236}">
                <a16:creationId xmlns:a16="http://schemas.microsoft.com/office/drawing/2014/main" id="{D89326C4-6929-4105-8F9B-B5B6DFEAD1C1}"/>
              </a:ext>
            </a:extLst>
          </p:cNvPr>
          <p:cNvGrpSpPr/>
          <p:nvPr/>
        </p:nvGrpSpPr>
        <p:grpSpPr>
          <a:xfrm>
            <a:off x="4317227" y="4476057"/>
            <a:ext cx="1461384" cy="1097517"/>
            <a:chOff x="5245365" y="4011488"/>
            <a:chExt cx="1461384" cy="1097517"/>
          </a:xfrm>
        </p:grpSpPr>
        <p:sp>
          <p:nvSpPr>
            <p:cNvPr id="161" name="Rectangle 160">
              <a:extLst>
                <a:ext uri="{FF2B5EF4-FFF2-40B4-BE49-F238E27FC236}">
                  <a16:creationId xmlns:a16="http://schemas.microsoft.com/office/drawing/2014/main" id="{31CCB99B-AFD9-4433-A3F6-D860488166D7}"/>
                </a:ext>
              </a:extLst>
            </p:cNvPr>
            <p:cNvSpPr/>
            <p:nvPr/>
          </p:nvSpPr>
          <p:spPr>
            <a:xfrm>
              <a:off x="5245365" y="4011725"/>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Rectangle 161">
              <a:extLst>
                <a:ext uri="{FF2B5EF4-FFF2-40B4-BE49-F238E27FC236}">
                  <a16:creationId xmlns:a16="http://schemas.microsoft.com/office/drawing/2014/main" id="{1CB03D3A-BD9B-45E4-B2F5-11BAF86DB8BB}"/>
                </a:ext>
              </a:extLst>
            </p:cNvPr>
            <p:cNvSpPr/>
            <p:nvPr/>
          </p:nvSpPr>
          <p:spPr>
            <a:xfrm>
              <a:off x="5610776" y="401148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Rectangle 162">
              <a:extLst>
                <a:ext uri="{FF2B5EF4-FFF2-40B4-BE49-F238E27FC236}">
                  <a16:creationId xmlns:a16="http://schemas.microsoft.com/office/drawing/2014/main" id="{8EBE1283-7E0F-48E0-979C-AF611BD66CCE}"/>
                </a:ext>
              </a:extLst>
            </p:cNvPr>
            <p:cNvSpPr/>
            <p:nvPr/>
          </p:nvSpPr>
          <p:spPr>
            <a:xfrm>
              <a:off x="5975033" y="4011488"/>
              <a:ext cx="365760" cy="365760"/>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Rectangle 163">
              <a:extLst>
                <a:ext uri="{FF2B5EF4-FFF2-40B4-BE49-F238E27FC236}">
                  <a16:creationId xmlns:a16="http://schemas.microsoft.com/office/drawing/2014/main" id="{8C8780FD-6703-42AD-B3AD-7856964C4D18}"/>
                </a:ext>
              </a:extLst>
            </p:cNvPr>
            <p:cNvSpPr/>
            <p:nvPr/>
          </p:nvSpPr>
          <p:spPr>
            <a:xfrm>
              <a:off x="6340989" y="401148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Rectangle 164">
              <a:extLst>
                <a:ext uri="{FF2B5EF4-FFF2-40B4-BE49-F238E27FC236}">
                  <a16:creationId xmlns:a16="http://schemas.microsoft.com/office/drawing/2014/main" id="{4BFCE438-586F-4F09-A5B5-ABBCF643473E}"/>
                </a:ext>
              </a:extLst>
            </p:cNvPr>
            <p:cNvSpPr/>
            <p:nvPr/>
          </p:nvSpPr>
          <p:spPr>
            <a:xfrm>
              <a:off x="5245365" y="4377485"/>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Rectangle 165">
              <a:extLst>
                <a:ext uri="{FF2B5EF4-FFF2-40B4-BE49-F238E27FC236}">
                  <a16:creationId xmlns:a16="http://schemas.microsoft.com/office/drawing/2014/main" id="{2FB9DCE0-7F27-449E-A5C9-8560A2FF39BD}"/>
                </a:ext>
              </a:extLst>
            </p:cNvPr>
            <p:cNvSpPr/>
            <p:nvPr/>
          </p:nvSpPr>
          <p:spPr>
            <a:xfrm>
              <a:off x="5610776" y="437724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Rectangle 166">
              <a:extLst>
                <a:ext uri="{FF2B5EF4-FFF2-40B4-BE49-F238E27FC236}">
                  <a16:creationId xmlns:a16="http://schemas.microsoft.com/office/drawing/2014/main" id="{531DC657-335C-42A5-B447-19CC6003DDA2}"/>
                </a:ext>
              </a:extLst>
            </p:cNvPr>
            <p:cNvSpPr/>
            <p:nvPr/>
          </p:nvSpPr>
          <p:spPr>
            <a:xfrm>
              <a:off x="5975033" y="437724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Rectangle 167">
              <a:extLst>
                <a:ext uri="{FF2B5EF4-FFF2-40B4-BE49-F238E27FC236}">
                  <a16:creationId xmlns:a16="http://schemas.microsoft.com/office/drawing/2014/main" id="{FA39B09A-ACB6-4B64-9E52-82FE3A18234D}"/>
                </a:ext>
              </a:extLst>
            </p:cNvPr>
            <p:cNvSpPr/>
            <p:nvPr/>
          </p:nvSpPr>
          <p:spPr>
            <a:xfrm>
              <a:off x="6340989" y="437724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Rectangle 168">
              <a:extLst>
                <a:ext uri="{FF2B5EF4-FFF2-40B4-BE49-F238E27FC236}">
                  <a16:creationId xmlns:a16="http://schemas.microsoft.com/office/drawing/2014/main" id="{E6211F12-ADA4-4949-AFD8-D05C681D5A24}"/>
                </a:ext>
              </a:extLst>
            </p:cNvPr>
            <p:cNvSpPr/>
            <p:nvPr/>
          </p:nvSpPr>
          <p:spPr>
            <a:xfrm>
              <a:off x="5245365" y="4743245"/>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Rectangle 169">
              <a:extLst>
                <a:ext uri="{FF2B5EF4-FFF2-40B4-BE49-F238E27FC236}">
                  <a16:creationId xmlns:a16="http://schemas.microsoft.com/office/drawing/2014/main" id="{59CE7BFD-A1FA-435B-A0EE-C1E762CA268C}"/>
                </a:ext>
              </a:extLst>
            </p:cNvPr>
            <p:cNvSpPr/>
            <p:nvPr/>
          </p:nvSpPr>
          <p:spPr>
            <a:xfrm>
              <a:off x="5610776" y="474300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Rectangle 170">
              <a:extLst>
                <a:ext uri="{FF2B5EF4-FFF2-40B4-BE49-F238E27FC236}">
                  <a16:creationId xmlns:a16="http://schemas.microsoft.com/office/drawing/2014/main" id="{B72AE461-D0E2-4E6B-AE58-A3E8C4AD0816}"/>
                </a:ext>
              </a:extLst>
            </p:cNvPr>
            <p:cNvSpPr/>
            <p:nvPr/>
          </p:nvSpPr>
          <p:spPr>
            <a:xfrm>
              <a:off x="5975033" y="474300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Rectangle 171">
              <a:extLst>
                <a:ext uri="{FF2B5EF4-FFF2-40B4-BE49-F238E27FC236}">
                  <a16:creationId xmlns:a16="http://schemas.microsoft.com/office/drawing/2014/main" id="{702124D9-986B-4E1B-B1B9-C38D47549CB5}"/>
                </a:ext>
              </a:extLst>
            </p:cNvPr>
            <p:cNvSpPr/>
            <p:nvPr/>
          </p:nvSpPr>
          <p:spPr>
            <a:xfrm>
              <a:off x="6340989" y="474300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3" name="Group 172">
            <a:extLst>
              <a:ext uri="{FF2B5EF4-FFF2-40B4-BE49-F238E27FC236}">
                <a16:creationId xmlns:a16="http://schemas.microsoft.com/office/drawing/2014/main" id="{2AD3D2C9-3420-42CB-A2F0-76D971323898}"/>
              </a:ext>
            </a:extLst>
          </p:cNvPr>
          <p:cNvGrpSpPr/>
          <p:nvPr/>
        </p:nvGrpSpPr>
        <p:grpSpPr>
          <a:xfrm>
            <a:off x="6371895" y="4476057"/>
            <a:ext cx="1461384" cy="1097517"/>
            <a:chOff x="5245365" y="4011488"/>
            <a:chExt cx="1461384" cy="1097517"/>
          </a:xfrm>
        </p:grpSpPr>
        <p:sp>
          <p:nvSpPr>
            <p:cNvPr id="174" name="Rectangle 173">
              <a:extLst>
                <a:ext uri="{FF2B5EF4-FFF2-40B4-BE49-F238E27FC236}">
                  <a16:creationId xmlns:a16="http://schemas.microsoft.com/office/drawing/2014/main" id="{BDEECE11-6806-4CB8-9A32-52098CCD08AA}"/>
                </a:ext>
              </a:extLst>
            </p:cNvPr>
            <p:cNvSpPr/>
            <p:nvPr/>
          </p:nvSpPr>
          <p:spPr>
            <a:xfrm>
              <a:off x="5245365" y="4011725"/>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Rectangle 174">
              <a:extLst>
                <a:ext uri="{FF2B5EF4-FFF2-40B4-BE49-F238E27FC236}">
                  <a16:creationId xmlns:a16="http://schemas.microsoft.com/office/drawing/2014/main" id="{35178832-6B89-4D76-8D6B-F987F69FF544}"/>
                </a:ext>
              </a:extLst>
            </p:cNvPr>
            <p:cNvSpPr/>
            <p:nvPr/>
          </p:nvSpPr>
          <p:spPr>
            <a:xfrm>
              <a:off x="5610776" y="401148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Rectangle 175">
              <a:extLst>
                <a:ext uri="{FF2B5EF4-FFF2-40B4-BE49-F238E27FC236}">
                  <a16:creationId xmlns:a16="http://schemas.microsoft.com/office/drawing/2014/main" id="{F0C8C812-7BE8-4F82-BED1-43BDAA83344B}"/>
                </a:ext>
              </a:extLst>
            </p:cNvPr>
            <p:cNvSpPr/>
            <p:nvPr/>
          </p:nvSpPr>
          <p:spPr>
            <a:xfrm>
              <a:off x="5975033" y="4011488"/>
              <a:ext cx="365760" cy="365760"/>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Rectangle 176">
              <a:extLst>
                <a:ext uri="{FF2B5EF4-FFF2-40B4-BE49-F238E27FC236}">
                  <a16:creationId xmlns:a16="http://schemas.microsoft.com/office/drawing/2014/main" id="{8D09EA4C-F0B1-49E2-8A27-7FDF2890902D}"/>
                </a:ext>
              </a:extLst>
            </p:cNvPr>
            <p:cNvSpPr/>
            <p:nvPr/>
          </p:nvSpPr>
          <p:spPr>
            <a:xfrm>
              <a:off x="6340989" y="401148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Rectangle 177">
              <a:extLst>
                <a:ext uri="{FF2B5EF4-FFF2-40B4-BE49-F238E27FC236}">
                  <a16:creationId xmlns:a16="http://schemas.microsoft.com/office/drawing/2014/main" id="{684E94F4-0233-431A-B26B-8DE5C33AEB4D}"/>
                </a:ext>
              </a:extLst>
            </p:cNvPr>
            <p:cNvSpPr/>
            <p:nvPr/>
          </p:nvSpPr>
          <p:spPr>
            <a:xfrm>
              <a:off x="5245365" y="4377485"/>
              <a:ext cx="365760" cy="365760"/>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Rectangle 178">
              <a:extLst>
                <a:ext uri="{FF2B5EF4-FFF2-40B4-BE49-F238E27FC236}">
                  <a16:creationId xmlns:a16="http://schemas.microsoft.com/office/drawing/2014/main" id="{F9EB6BF3-6754-4150-AB11-3322384C6EBB}"/>
                </a:ext>
              </a:extLst>
            </p:cNvPr>
            <p:cNvSpPr/>
            <p:nvPr/>
          </p:nvSpPr>
          <p:spPr>
            <a:xfrm>
              <a:off x="5610776" y="437724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Rectangle 179">
              <a:extLst>
                <a:ext uri="{FF2B5EF4-FFF2-40B4-BE49-F238E27FC236}">
                  <a16:creationId xmlns:a16="http://schemas.microsoft.com/office/drawing/2014/main" id="{9D439AAD-58C3-4E7F-9505-57024264F26A}"/>
                </a:ext>
              </a:extLst>
            </p:cNvPr>
            <p:cNvSpPr/>
            <p:nvPr/>
          </p:nvSpPr>
          <p:spPr>
            <a:xfrm>
              <a:off x="5975033" y="437724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Rectangle 180">
              <a:extLst>
                <a:ext uri="{FF2B5EF4-FFF2-40B4-BE49-F238E27FC236}">
                  <a16:creationId xmlns:a16="http://schemas.microsoft.com/office/drawing/2014/main" id="{0975996F-2687-4697-AB5B-933A3D03C696}"/>
                </a:ext>
              </a:extLst>
            </p:cNvPr>
            <p:cNvSpPr/>
            <p:nvPr/>
          </p:nvSpPr>
          <p:spPr>
            <a:xfrm>
              <a:off x="6340989" y="437724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Rectangle 181">
              <a:extLst>
                <a:ext uri="{FF2B5EF4-FFF2-40B4-BE49-F238E27FC236}">
                  <a16:creationId xmlns:a16="http://schemas.microsoft.com/office/drawing/2014/main" id="{5302ED1F-4306-40A0-BE6A-536B67DEE5AD}"/>
                </a:ext>
              </a:extLst>
            </p:cNvPr>
            <p:cNvSpPr/>
            <p:nvPr/>
          </p:nvSpPr>
          <p:spPr>
            <a:xfrm>
              <a:off x="5245365" y="4743245"/>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Rectangle 182">
              <a:extLst>
                <a:ext uri="{FF2B5EF4-FFF2-40B4-BE49-F238E27FC236}">
                  <a16:creationId xmlns:a16="http://schemas.microsoft.com/office/drawing/2014/main" id="{A5CD08A7-253E-442E-B418-20E92E1CEE89}"/>
                </a:ext>
              </a:extLst>
            </p:cNvPr>
            <p:cNvSpPr/>
            <p:nvPr/>
          </p:nvSpPr>
          <p:spPr>
            <a:xfrm>
              <a:off x="5610776" y="474300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Rectangle 183">
              <a:extLst>
                <a:ext uri="{FF2B5EF4-FFF2-40B4-BE49-F238E27FC236}">
                  <a16:creationId xmlns:a16="http://schemas.microsoft.com/office/drawing/2014/main" id="{3432349F-679C-483F-9D0F-880B90F8B718}"/>
                </a:ext>
              </a:extLst>
            </p:cNvPr>
            <p:cNvSpPr/>
            <p:nvPr/>
          </p:nvSpPr>
          <p:spPr>
            <a:xfrm>
              <a:off x="5975033" y="4743008"/>
              <a:ext cx="365760" cy="365760"/>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Rectangle 184">
              <a:extLst>
                <a:ext uri="{FF2B5EF4-FFF2-40B4-BE49-F238E27FC236}">
                  <a16:creationId xmlns:a16="http://schemas.microsoft.com/office/drawing/2014/main" id="{5F45CC25-AC8C-4FC9-9AB3-E7CC3BCC8DEA}"/>
                </a:ext>
              </a:extLst>
            </p:cNvPr>
            <p:cNvSpPr/>
            <p:nvPr/>
          </p:nvSpPr>
          <p:spPr>
            <a:xfrm>
              <a:off x="6340989" y="474300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6" name="Group 185">
            <a:extLst>
              <a:ext uri="{FF2B5EF4-FFF2-40B4-BE49-F238E27FC236}">
                <a16:creationId xmlns:a16="http://schemas.microsoft.com/office/drawing/2014/main" id="{2D4FB386-8FBC-46E3-B468-58BF610AC621}"/>
              </a:ext>
            </a:extLst>
          </p:cNvPr>
          <p:cNvGrpSpPr/>
          <p:nvPr/>
        </p:nvGrpSpPr>
        <p:grpSpPr>
          <a:xfrm>
            <a:off x="8426563" y="4476057"/>
            <a:ext cx="1461384" cy="1097517"/>
            <a:chOff x="5245365" y="4011488"/>
            <a:chExt cx="1461384" cy="1097517"/>
          </a:xfrm>
        </p:grpSpPr>
        <p:sp>
          <p:nvSpPr>
            <p:cNvPr id="187" name="Rectangle 186">
              <a:extLst>
                <a:ext uri="{FF2B5EF4-FFF2-40B4-BE49-F238E27FC236}">
                  <a16:creationId xmlns:a16="http://schemas.microsoft.com/office/drawing/2014/main" id="{073A1E16-5EC9-46BC-BB48-E5327A363DBC}"/>
                </a:ext>
              </a:extLst>
            </p:cNvPr>
            <p:cNvSpPr/>
            <p:nvPr/>
          </p:nvSpPr>
          <p:spPr>
            <a:xfrm>
              <a:off x="5245365" y="4011725"/>
              <a:ext cx="365760" cy="365760"/>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8" name="Rectangle 187">
              <a:extLst>
                <a:ext uri="{FF2B5EF4-FFF2-40B4-BE49-F238E27FC236}">
                  <a16:creationId xmlns:a16="http://schemas.microsoft.com/office/drawing/2014/main" id="{7FB00521-962E-4240-9DE4-D7A027BCA0EE}"/>
                </a:ext>
              </a:extLst>
            </p:cNvPr>
            <p:cNvSpPr/>
            <p:nvPr/>
          </p:nvSpPr>
          <p:spPr>
            <a:xfrm>
              <a:off x="5610776" y="401148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9" name="Rectangle 188">
              <a:extLst>
                <a:ext uri="{FF2B5EF4-FFF2-40B4-BE49-F238E27FC236}">
                  <a16:creationId xmlns:a16="http://schemas.microsoft.com/office/drawing/2014/main" id="{44ACAAED-5078-4140-A42E-2A2B9DE75ACF}"/>
                </a:ext>
              </a:extLst>
            </p:cNvPr>
            <p:cNvSpPr/>
            <p:nvPr/>
          </p:nvSpPr>
          <p:spPr>
            <a:xfrm>
              <a:off x="5975033" y="401148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Rectangle 189">
              <a:extLst>
                <a:ext uri="{FF2B5EF4-FFF2-40B4-BE49-F238E27FC236}">
                  <a16:creationId xmlns:a16="http://schemas.microsoft.com/office/drawing/2014/main" id="{EF22AEDA-9810-49CF-9265-5EC0440C4805}"/>
                </a:ext>
              </a:extLst>
            </p:cNvPr>
            <p:cNvSpPr/>
            <p:nvPr/>
          </p:nvSpPr>
          <p:spPr>
            <a:xfrm>
              <a:off x="6340989" y="401148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Rectangle 190">
              <a:extLst>
                <a:ext uri="{FF2B5EF4-FFF2-40B4-BE49-F238E27FC236}">
                  <a16:creationId xmlns:a16="http://schemas.microsoft.com/office/drawing/2014/main" id="{6DA8E3A8-D4E7-4CD4-AE3C-E1358D9001DF}"/>
                </a:ext>
              </a:extLst>
            </p:cNvPr>
            <p:cNvSpPr/>
            <p:nvPr/>
          </p:nvSpPr>
          <p:spPr>
            <a:xfrm>
              <a:off x="5245365" y="4377485"/>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Rectangle 191">
              <a:extLst>
                <a:ext uri="{FF2B5EF4-FFF2-40B4-BE49-F238E27FC236}">
                  <a16:creationId xmlns:a16="http://schemas.microsoft.com/office/drawing/2014/main" id="{47987ADD-F3C3-4E29-B150-CD6410A59746}"/>
                </a:ext>
              </a:extLst>
            </p:cNvPr>
            <p:cNvSpPr/>
            <p:nvPr/>
          </p:nvSpPr>
          <p:spPr>
            <a:xfrm>
              <a:off x="5610776" y="4377248"/>
              <a:ext cx="365760" cy="365760"/>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Rectangle 192">
              <a:extLst>
                <a:ext uri="{FF2B5EF4-FFF2-40B4-BE49-F238E27FC236}">
                  <a16:creationId xmlns:a16="http://schemas.microsoft.com/office/drawing/2014/main" id="{2B108183-8976-4629-BEA9-51EE8553F887}"/>
                </a:ext>
              </a:extLst>
            </p:cNvPr>
            <p:cNvSpPr/>
            <p:nvPr/>
          </p:nvSpPr>
          <p:spPr>
            <a:xfrm>
              <a:off x="5975033" y="437724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Rectangle 193">
              <a:extLst>
                <a:ext uri="{FF2B5EF4-FFF2-40B4-BE49-F238E27FC236}">
                  <a16:creationId xmlns:a16="http://schemas.microsoft.com/office/drawing/2014/main" id="{8FF8BF77-64CA-414A-A552-AF958AA96883}"/>
                </a:ext>
              </a:extLst>
            </p:cNvPr>
            <p:cNvSpPr/>
            <p:nvPr/>
          </p:nvSpPr>
          <p:spPr>
            <a:xfrm>
              <a:off x="6340989" y="437724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Rectangle 194">
              <a:extLst>
                <a:ext uri="{FF2B5EF4-FFF2-40B4-BE49-F238E27FC236}">
                  <a16:creationId xmlns:a16="http://schemas.microsoft.com/office/drawing/2014/main" id="{E3A6662D-2040-4896-8136-8D937A332631}"/>
                </a:ext>
              </a:extLst>
            </p:cNvPr>
            <p:cNvSpPr/>
            <p:nvPr/>
          </p:nvSpPr>
          <p:spPr>
            <a:xfrm>
              <a:off x="5245365" y="4743245"/>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Rectangle 195">
              <a:extLst>
                <a:ext uri="{FF2B5EF4-FFF2-40B4-BE49-F238E27FC236}">
                  <a16:creationId xmlns:a16="http://schemas.microsoft.com/office/drawing/2014/main" id="{A9D8BF75-DD89-438E-82F1-CFB69E5D0FF5}"/>
                </a:ext>
              </a:extLst>
            </p:cNvPr>
            <p:cNvSpPr/>
            <p:nvPr/>
          </p:nvSpPr>
          <p:spPr>
            <a:xfrm>
              <a:off x="5610776" y="474300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Rectangle 196">
              <a:extLst>
                <a:ext uri="{FF2B5EF4-FFF2-40B4-BE49-F238E27FC236}">
                  <a16:creationId xmlns:a16="http://schemas.microsoft.com/office/drawing/2014/main" id="{D0375669-E3BD-4E3D-AFD4-2F6B7254637D}"/>
                </a:ext>
              </a:extLst>
            </p:cNvPr>
            <p:cNvSpPr/>
            <p:nvPr/>
          </p:nvSpPr>
          <p:spPr>
            <a:xfrm>
              <a:off x="5975033" y="474300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Rectangle 197">
              <a:extLst>
                <a:ext uri="{FF2B5EF4-FFF2-40B4-BE49-F238E27FC236}">
                  <a16:creationId xmlns:a16="http://schemas.microsoft.com/office/drawing/2014/main" id="{926D9A77-5748-4434-8FCA-4B4F287EBDFA}"/>
                </a:ext>
              </a:extLst>
            </p:cNvPr>
            <p:cNvSpPr/>
            <p:nvPr/>
          </p:nvSpPr>
          <p:spPr>
            <a:xfrm>
              <a:off x="6340989" y="474300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a:extLst>
              <a:ext uri="{FF2B5EF4-FFF2-40B4-BE49-F238E27FC236}">
                <a16:creationId xmlns:a16="http://schemas.microsoft.com/office/drawing/2014/main" id="{45EA3337-00A2-4467-BF91-19AB962F6E21}"/>
              </a:ext>
            </a:extLst>
          </p:cNvPr>
          <p:cNvSpPr txBox="1"/>
          <p:nvPr/>
        </p:nvSpPr>
        <p:spPr>
          <a:xfrm>
            <a:off x="2598529" y="5660685"/>
            <a:ext cx="787395" cy="523220"/>
          </a:xfrm>
          <a:prstGeom prst="rect">
            <a:avLst/>
          </a:prstGeom>
          <a:noFill/>
        </p:spPr>
        <p:txBody>
          <a:bodyPr wrap="none" rtlCol="0">
            <a:spAutoFit/>
          </a:bodyPr>
          <a:lstStyle/>
          <a:p>
            <a:r>
              <a:rPr lang="en-US" altLang="zh-CN" sz="2800" dirty="0">
                <a:latin typeface="Calibri" panose="020F0502020204030204" pitchFamily="34" charset="0"/>
                <a:cs typeface="Calibri" panose="020F0502020204030204" pitchFamily="34" charset="0"/>
              </a:rPr>
              <a:t>DPR</a:t>
            </a:r>
            <a:endParaRPr lang="zh-CN" altLang="en-US" sz="2800" dirty="0">
              <a:latin typeface="Calibri" panose="020F0502020204030204" pitchFamily="34" charset="0"/>
              <a:cs typeface="Calibri" panose="020F0502020204030204" pitchFamily="34" charset="0"/>
            </a:endParaRPr>
          </a:p>
        </p:txBody>
      </p:sp>
      <p:sp>
        <p:nvSpPr>
          <p:cNvPr id="199" name="TextBox 198">
            <a:extLst>
              <a:ext uri="{FF2B5EF4-FFF2-40B4-BE49-F238E27FC236}">
                <a16:creationId xmlns:a16="http://schemas.microsoft.com/office/drawing/2014/main" id="{DB27AAD3-D11D-450F-81F1-1E96DEFB049F}"/>
              </a:ext>
            </a:extLst>
          </p:cNvPr>
          <p:cNvSpPr txBox="1"/>
          <p:nvPr/>
        </p:nvSpPr>
        <p:spPr>
          <a:xfrm>
            <a:off x="4289476" y="5660685"/>
            <a:ext cx="1514838" cy="523220"/>
          </a:xfrm>
          <a:prstGeom prst="rect">
            <a:avLst/>
          </a:prstGeom>
          <a:noFill/>
        </p:spPr>
        <p:txBody>
          <a:bodyPr wrap="none" rtlCol="0">
            <a:spAutoFit/>
          </a:bodyPr>
          <a:lstStyle/>
          <a:p>
            <a:r>
              <a:rPr lang="en-US" altLang="zh-CN" sz="2800" dirty="0">
                <a:latin typeface="Calibri" panose="020F0502020204030204" pitchFamily="34" charset="0"/>
                <a:cs typeface="Calibri" panose="020F0502020204030204" pitchFamily="34" charset="0"/>
              </a:rPr>
              <a:t>ME-BERT</a:t>
            </a:r>
            <a:endParaRPr lang="zh-CN" altLang="en-US" sz="2800" dirty="0">
              <a:latin typeface="Calibri" panose="020F0502020204030204" pitchFamily="34" charset="0"/>
              <a:cs typeface="Calibri" panose="020F0502020204030204" pitchFamily="34" charset="0"/>
            </a:endParaRPr>
          </a:p>
        </p:txBody>
      </p:sp>
      <p:sp>
        <p:nvSpPr>
          <p:cNvPr id="200" name="TextBox 199">
            <a:extLst>
              <a:ext uri="{FF2B5EF4-FFF2-40B4-BE49-F238E27FC236}">
                <a16:creationId xmlns:a16="http://schemas.microsoft.com/office/drawing/2014/main" id="{E58DDE5A-7363-4B4F-BAA6-44A5E75735D9}"/>
              </a:ext>
            </a:extLst>
          </p:cNvPr>
          <p:cNvSpPr txBox="1"/>
          <p:nvPr/>
        </p:nvSpPr>
        <p:spPr>
          <a:xfrm>
            <a:off x="6417416" y="5660685"/>
            <a:ext cx="1383392" cy="523220"/>
          </a:xfrm>
          <a:prstGeom prst="rect">
            <a:avLst/>
          </a:prstGeom>
          <a:noFill/>
        </p:spPr>
        <p:txBody>
          <a:bodyPr wrap="none" rtlCol="0">
            <a:spAutoFit/>
          </a:bodyPr>
          <a:lstStyle/>
          <a:p>
            <a:r>
              <a:rPr lang="en-US" altLang="zh-CN" sz="2800" dirty="0">
                <a:latin typeface="Calibri" panose="020F0502020204030204" pitchFamily="34" charset="0"/>
                <a:cs typeface="Calibri" panose="020F0502020204030204" pitchFamily="34" charset="0"/>
              </a:rPr>
              <a:t>ColBERT</a:t>
            </a:r>
            <a:endParaRPr lang="zh-CN" altLang="en-US" sz="2800" dirty="0">
              <a:latin typeface="Calibri" panose="020F0502020204030204" pitchFamily="34" charset="0"/>
              <a:cs typeface="Calibri" panose="020F0502020204030204" pitchFamily="34" charset="0"/>
            </a:endParaRPr>
          </a:p>
        </p:txBody>
      </p:sp>
      <p:sp>
        <p:nvSpPr>
          <p:cNvPr id="201" name="TextBox 200">
            <a:extLst>
              <a:ext uri="{FF2B5EF4-FFF2-40B4-BE49-F238E27FC236}">
                <a16:creationId xmlns:a16="http://schemas.microsoft.com/office/drawing/2014/main" id="{8806C5FE-90AD-4FB6-BB76-B6A489FECCF0}"/>
              </a:ext>
            </a:extLst>
          </p:cNvPr>
          <p:cNvSpPr txBox="1"/>
          <p:nvPr/>
        </p:nvSpPr>
        <p:spPr>
          <a:xfrm>
            <a:off x="8731243" y="5660685"/>
            <a:ext cx="849976" cy="523220"/>
          </a:xfrm>
          <a:prstGeom prst="rect">
            <a:avLst/>
          </a:prstGeom>
          <a:noFill/>
        </p:spPr>
        <p:txBody>
          <a:bodyPr wrap="none" rtlCol="0">
            <a:spAutoFit/>
          </a:bodyPr>
          <a:lstStyle/>
          <a:p>
            <a:r>
              <a:rPr lang="en-US" altLang="zh-CN" sz="2800" dirty="0">
                <a:latin typeface="Calibri" panose="020F0502020204030204" pitchFamily="34" charset="0"/>
                <a:cs typeface="Calibri" panose="020F0502020204030204" pitchFamily="34" charset="0"/>
              </a:rPr>
              <a:t>COIL</a:t>
            </a:r>
            <a:endParaRPr lang="zh-CN" altLang="en-US" sz="28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8CEE699F-0449-4EAA-8EFE-CC3563AB03DB}"/>
              </a:ext>
            </a:extLst>
          </p:cNvPr>
          <p:cNvSpPr txBox="1"/>
          <p:nvPr/>
        </p:nvSpPr>
        <p:spPr>
          <a:xfrm>
            <a:off x="2074160" y="4188803"/>
            <a:ext cx="681597" cy="307777"/>
          </a:xfrm>
          <a:prstGeom prst="rect">
            <a:avLst/>
          </a:prstGeom>
          <a:noFill/>
        </p:spPr>
        <p:txBody>
          <a:bodyPr wrap="none" rtlCol="0">
            <a:spAutoFit/>
          </a:bodyPr>
          <a:lstStyle/>
          <a:p>
            <a:r>
              <a:rPr lang="en-US" altLang="zh-CN" sz="1400" dirty="0">
                <a:latin typeface="Consolas" panose="020B0609020204030204" pitchFamily="49" charset="0"/>
              </a:rPr>
              <a:t>[CLS]</a:t>
            </a:r>
            <a:endParaRPr lang="zh-CN" altLang="en-US" sz="1400" dirty="0">
              <a:latin typeface="Consolas" panose="020B0609020204030204" pitchFamily="49" charset="0"/>
            </a:endParaRPr>
          </a:p>
        </p:txBody>
      </p:sp>
      <p:sp>
        <p:nvSpPr>
          <p:cNvPr id="202" name="TextBox 201">
            <a:extLst>
              <a:ext uri="{FF2B5EF4-FFF2-40B4-BE49-F238E27FC236}">
                <a16:creationId xmlns:a16="http://schemas.microsoft.com/office/drawing/2014/main" id="{BE6768B6-5522-426B-A96B-83D3693A7210}"/>
              </a:ext>
            </a:extLst>
          </p:cNvPr>
          <p:cNvSpPr txBox="1"/>
          <p:nvPr/>
        </p:nvSpPr>
        <p:spPr>
          <a:xfrm>
            <a:off x="1660133" y="4500334"/>
            <a:ext cx="681597" cy="307777"/>
          </a:xfrm>
          <a:prstGeom prst="rect">
            <a:avLst/>
          </a:prstGeom>
          <a:noFill/>
        </p:spPr>
        <p:txBody>
          <a:bodyPr wrap="none" rtlCol="0">
            <a:spAutoFit/>
          </a:bodyPr>
          <a:lstStyle/>
          <a:p>
            <a:r>
              <a:rPr lang="en-US" altLang="zh-CN" sz="1400" dirty="0">
                <a:latin typeface="Consolas" panose="020B0609020204030204" pitchFamily="49" charset="0"/>
              </a:rPr>
              <a:t>[CLS]</a:t>
            </a:r>
            <a:endParaRPr lang="zh-CN" altLang="en-US" sz="1400" dirty="0">
              <a:latin typeface="Consolas" panose="020B0609020204030204" pitchFamily="49" charset="0"/>
            </a:endParaRPr>
          </a:p>
        </p:txBody>
      </p:sp>
      <p:sp>
        <p:nvSpPr>
          <p:cNvPr id="203" name="TextBox 202">
            <a:extLst>
              <a:ext uri="{FF2B5EF4-FFF2-40B4-BE49-F238E27FC236}">
                <a16:creationId xmlns:a16="http://schemas.microsoft.com/office/drawing/2014/main" id="{B930B7CF-F252-4438-8A62-31A101ABB441}"/>
              </a:ext>
            </a:extLst>
          </p:cNvPr>
          <p:cNvSpPr txBox="1"/>
          <p:nvPr/>
        </p:nvSpPr>
        <p:spPr>
          <a:xfrm>
            <a:off x="7838094" y="4477847"/>
            <a:ext cx="681597" cy="307777"/>
          </a:xfrm>
          <a:prstGeom prst="rect">
            <a:avLst/>
          </a:prstGeom>
          <a:noFill/>
        </p:spPr>
        <p:txBody>
          <a:bodyPr wrap="none" rtlCol="0">
            <a:spAutoFit/>
          </a:bodyPr>
          <a:lstStyle/>
          <a:p>
            <a:r>
              <a:rPr lang="en-US" altLang="zh-CN" sz="1400" dirty="0">
                <a:latin typeface="Consolas" panose="020B0609020204030204" pitchFamily="49" charset="0"/>
              </a:rPr>
              <a:t>[CLS]</a:t>
            </a:r>
            <a:endParaRPr lang="zh-CN" altLang="en-US" sz="1400" dirty="0">
              <a:latin typeface="Consolas" panose="020B0609020204030204" pitchFamily="49" charset="0"/>
            </a:endParaRPr>
          </a:p>
        </p:txBody>
      </p:sp>
      <p:sp>
        <p:nvSpPr>
          <p:cNvPr id="204" name="TextBox 203">
            <a:extLst>
              <a:ext uri="{FF2B5EF4-FFF2-40B4-BE49-F238E27FC236}">
                <a16:creationId xmlns:a16="http://schemas.microsoft.com/office/drawing/2014/main" id="{34679C7E-BB49-4ABE-A1A9-E2371428E2E2}"/>
              </a:ext>
            </a:extLst>
          </p:cNvPr>
          <p:cNvSpPr txBox="1"/>
          <p:nvPr/>
        </p:nvSpPr>
        <p:spPr>
          <a:xfrm>
            <a:off x="8140619" y="4854080"/>
            <a:ext cx="284052" cy="307777"/>
          </a:xfrm>
          <a:prstGeom prst="rect">
            <a:avLst/>
          </a:prstGeom>
          <a:noFill/>
        </p:spPr>
        <p:txBody>
          <a:bodyPr wrap="none" rtlCol="0">
            <a:spAutoFit/>
          </a:bodyPr>
          <a:lstStyle/>
          <a:p>
            <a:r>
              <a:rPr lang="en-US" altLang="zh-CN" sz="1400" dirty="0">
                <a:latin typeface="Consolas" panose="020B0609020204030204" pitchFamily="49" charset="0"/>
              </a:rPr>
              <a:t>a</a:t>
            </a:r>
            <a:endParaRPr lang="zh-CN" altLang="en-US" sz="1400" dirty="0">
              <a:latin typeface="Consolas" panose="020B0609020204030204" pitchFamily="49" charset="0"/>
            </a:endParaRPr>
          </a:p>
        </p:txBody>
      </p:sp>
      <p:sp>
        <p:nvSpPr>
          <p:cNvPr id="206" name="TextBox 205">
            <a:extLst>
              <a:ext uri="{FF2B5EF4-FFF2-40B4-BE49-F238E27FC236}">
                <a16:creationId xmlns:a16="http://schemas.microsoft.com/office/drawing/2014/main" id="{01470C69-F1AA-4503-A0A9-EF890779A60F}"/>
              </a:ext>
            </a:extLst>
          </p:cNvPr>
          <p:cNvSpPr txBox="1"/>
          <p:nvPr/>
        </p:nvSpPr>
        <p:spPr>
          <a:xfrm>
            <a:off x="8140619" y="5207577"/>
            <a:ext cx="284052" cy="307777"/>
          </a:xfrm>
          <a:prstGeom prst="rect">
            <a:avLst/>
          </a:prstGeom>
          <a:noFill/>
        </p:spPr>
        <p:txBody>
          <a:bodyPr wrap="none" rtlCol="0">
            <a:spAutoFit/>
          </a:bodyPr>
          <a:lstStyle/>
          <a:p>
            <a:r>
              <a:rPr lang="en-US" altLang="zh-CN" sz="1400" dirty="0">
                <a:latin typeface="Consolas" panose="020B0609020204030204" pitchFamily="49" charset="0"/>
              </a:rPr>
              <a:t>b</a:t>
            </a:r>
            <a:endParaRPr lang="zh-CN" altLang="en-US" sz="1400" dirty="0">
              <a:latin typeface="Consolas" panose="020B0609020204030204" pitchFamily="49" charset="0"/>
            </a:endParaRPr>
          </a:p>
        </p:txBody>
      </p:sp>
      <p:sp>
        <p:nvSpPr>
          <p:cNvPr id="207" name="TextBox 206">
            <a:extLst>
              <a:ext uri="{FF2B5EF4-FFF2-40B4-BE49-F238E27FC236}">
                <a16:creationId xmlns:a16="http://schemas.microsoft.com/office/drawing/2014/main" id="{C6D4275C-BC50-415F-AD68-5DEB0AD373F4}"/>
              </a:ext>
            </a:extLst>
          </p:cNvPr>
          <p:cNvSpPr txBox="1"/>
          <p:nvPr/>
        </p:nvSpPr>
        <p:spPr>
          <a:xfrm>
            <a:off x="8231602" y="4188803"/>
            <a:ext cx="681597" cy="307777"/>
          </a:xfrm>
          <a:prstGeom prst="rect">
            <a:avLst/>
          </a:prstGeom>
          <a:noFill/>
        </p:spPr>
        <p:txBody>
          <a:bodyPr wrap="none" rtlCol="0">
            <a:spAutoFit/>
          </a:bodyPr>
          <a:lstStyle/>
          <a:p>
            <a:r>
              <a:rPr lang="en-US" altLang="zh-CN" sz="1400" dirty="0">
                <a:latin typeface="Consolas" panose="020B0609020204030204" pitchFamily="49" charset="0"/>
              </a:rPr>
              <a:t>[CLS]</a:t>
            </a:r>
            <a:endParaRPr lang="zh-CN" altLang="en-US" sz="1400" dirty="0">
              <a:latin typeface="Consolas" panose="020B0609020204030204" pitchFamily="49" charset="0"/>
            </a:endParaRPr>
          </a:p>
        </p:txBody>
      </p:sp>
      <p:sp>
        <p:nvSpPr>
          <p:cNvPr id="208" name="TextBox 207">
            <a:extLst>
              <a:ext uri="{FF2B5EF4-FFF2-40B4-BE49-F238E27FC236}">
                <a16:creationId xmlns:a16="http://schemas.microsoft.com/office/drawing/2014/main" id="{EAA36CC5-5DF3-4FD1-9287-FCB6115563AE}"/>
              </a:ext>
            </a:extLst>
          </p:cNvPr>
          <p:cNvSpPr txBox="1"/>
          <p:nvPr/>
        </p:nvSpPr>
        <p:spPr>
          <a:xfrm>
            <a:off x="8832828" y="4191965"/>
            <a:ext cx="284052" cy="307777"/>
          </a:xfrm>
          <a:prstGeom prst="rect">
            <a:avLst/>
          </a:prstGeom>
          <a:noFill/>
        </p:spPr>
        <p:txBody>
          <a:bodyPr wrap="none" rtlCol="0">
            <a:spAutoFit/>
          </a:bodyPr>
          <a:lstStyle/>
          <a:p>
            <a:r>
              <a:rPr lang="en-US" altLang="zh-CN" sz="1400" dirty="0">
                <a:latin typeface="Consolas" panose="020B0609020204030204" pitchFamily="49" charset="0"/>
              </a:rPr>
              <a:t>a</a:t>
            </a:r>
            <a:endParaRPr lang="zh-CN" altLang="en-US" sz="1400" dirty="0">
              <a:latin typeface="Consolas" panose="020B0609020204030204" pitchFamily="49" charset="0"/>
            </a:endParaRPr>
          </a:p>
        </p:txBody>
      </p:sp>
      <p:sp>
        <p:nvSpPr>
          <p:cNvPr id="209" name="TextBox 208">
            <a:extLst>
              <a:ext uri="{FF2B5EF4-FFF2-40B4-BE49-F238E27FC236}">
                <a16:creationId xmlns:a16="http://schemas.microsoft.com/office/drawing/2014/main" id="{328CC7FA-4A39-4F5C-AC54-7A6C673F3E7A}"/>
              </a:ext>
            </a:extLst>
          </p:cNvPr>
          <p:cNvSpPr txBox="1"/>
          <p:nvPr/>
        </p:nvSpPr>
        <p:spPr>
          <a:xfrm>
            <a:off x="9183393" y="4188803"/>
            <a:ext cx="284052" cy="307777"/>
          </a:xfrm>
          <a:prstGeom prst="rect">
            <a:avLst/>
          </a:prstGeom>
          <a:noFill/>
        </p:spPr>
        <p:txBody>
          <a:bodyPr wrap="none" rtlCol="0">
            <a:spAutoFit/>
          </a:bodyPr>
          <a:lstStyle/>
          <a:p>
            <a:r>
              <a:rPr lang="en-US" altLang="zh-CN" sz="1400" dirty="0">
                <a:latin typeface="Consolas" panose="020B0609020204030204" pitchFamily="49" charset="0"/>
              </a:rPr>
              <a:t>a</a:t>
            </a:r>
            <a:endParaRPr lang="zh-CN" altLang="en-US" sz="1400" dirty="0">
              <a:latin typeface="Consolas" panose="020B0609020204030204" pitchFamily="49" charset="0"/>
            </a:endParaRPr>
          </a:p>
        </p:txBody>
      </p:sp>
      <p:sp>
        <p:nvSpPr>
          <p:cNvPr id="210" name="TextBox 209">
            <a:extLst>
              <a:ext uri="{FF2B5EF4-FFF2-40B4-BE49-F238E27FC236}">
                <a16:creationId xmlns:a16="http://schemas.microsoft.com/office/drawing/2014/main" id="{1B7710CA-4D4C-437D-AA88-ECC8DEA4692D}"/>
              </a:ext>
            </a:extLst>
          </p:cNvPr>
          <p:cNvSpPr txBox="1"/>
          <p:nvPr/>
        </p:nvSpPr>
        <p:spPr>
          <a:xfrm>
            <a:off x="9563041" y="4188803"/>
            <a:ext cx="284052" cy="307777"/>
          </a:xfrm>
          <a:prstGeom prst="rect">
            <a:avLst/>
          </a:prstGeom>
          <a:noFill/>
        </p:spPr>
        <p:txBody>
          <a:bodyPr wrap="none" rtlCol="0">
            <a:spAutoFit/>
          </a:bodyPr>
          <a:lstStyle/>
          <a:p>
            <a:r>
              <a:rPr lang="en-US" altLang="zh-CN" sz="1400" dirty="0">
                <a:latin typeface="Consolas" panose="020B0609020204030204" pitchFamily="49" charset="0"/>
              </a:rPr>
              <a:t>c</a:t>
            </a:r>
            <a:endParaRPr lang="zh-CN" altLang="en-US" sz="1400" dirty="0">
              <a:latin typeface="Consolas" panose="020B0609020204030204" pitchFamily="49" charset="0"/>
            </a:endParaRPr>
          </a:p>
        </p:txBody>
      </p:sp>
      <p:sp>
        <p:nvSpPr>
          <p:cNvPr id="13" name="Rectangle 12">
            <a:extLst>
              <a:ext uri="{FF2B5EF4-FFF2-40B4-BE49-F238E27FC236}">
                <a16:creationId xmlns:a16="http://schemas.microsoft.com/office/drawing/2014/main" id="{18569A8A-EC36-45BF-8807-C6F58B4087F9}"/>
              </a:ext>
            </a:extLst>
          </p:cNvPr>
          <p:cNvSpPr/>
          <p:nvPr/>
        </p:nvSpPr>
        <p:spPr>
          <a:xfrm>
            <a:off x="4317030" y="4475821"/>
            <a:ext cx="1081863" cy="365759"/>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Rectangle 210">
            <a:extLst>
              <a:ext uri="{FF2B5EF4-FFF2-40B4-BE49-F238E27FC236}">
                <a16:creationId xmlns:a16="http://schemas.microsoft.com/office/drawing/2014/main" id="{A8430195-752D-482C-B45B-9CD7957069EE}"/>
              </a:ext>
            </a:extLst>
          </p:cNvPr>
          <p:cNvSpPr/>
          <p:nvPr/>
        </p:nvSpPr>
        <p:spPr>
          <a:xfrm>
            <a:off x="6367080" y="4475820"/>
            <a:ext cx="1473203" cy="35905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Rectangle 211">
            <a:extLst>
              <a:ext uri="{FF2B5EF4-FFF2-40B4-BE49-F238E27FC236}">
                <a16:creationId xmlns:a16="http://schemas.microsoft.com/office/drawing/2014/main" id="{83D712CC-B936-40BB-A84D-5163634E6D39}"/>
              </a:ext>
            </a:extLst>
          </p:cNvPr>
          <p:cNvSpPr/>
          <p:nvPr/>
        </p:nvSpPr>
        <p:spPr>
          <a:xfrm>
            <a:off x="8790819" y="4841580"/>
            <a:ext cx="731171" cy="35830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Straight Arrow Connector 15">
            <a:extLst>
              <a:ext uri="{FF2B5EF4-FFF2-40B4-BE49-F238E27FC236}">
                <a16:creationId xmlns:a16="http://schemas.microsoft.com/office/drawing/2014/main" id="{0AA8D609-34A7-4421-AA8E-CA4358CA4C61}"/>
              </a:ext>
            </a:extLst>
          </p:cNvPr>
          <p:cNvCxnSpPr/>
          <p:nvPr/>
        </p:nvCxnSpPr>
        <p:spPr>
          <a:xfrm flipH="1">
            <a:off x="5242560" y="4285488"/>
            <a:ext cx="170095" cy="3596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1B73374-DB09-4174-B5AB-88CE7D0165FB}"/>
              </a:ext>
            </a:extLst>
          </p:cNvPr>
          <p:cNvSpPr txBox="1"/>
          <p:nvPr/>
        </p:nvSpPr>
        <p:spPr>
          <a:xfrm>
            <a:off x="5173537" y="3935348"/>
            <a:ext cx="595035" cy="369332"/>
          </a:xfrm>
          <a:prstGeom prst="rect">
            <a:avLst/>
          </a:prstGeom>
          <a:noFill/>
        </p:spPr>
        <p:txBody>
          <a:bodyPr wrap="none" rtlCol="0">
            <a:spAutoFit/>
          </a:bodyPr>
          <a:lstStyle/>
          <a:p>
            <a:r>
              <a:rPr lang="en-US" altLang="zh-CN" dirty="0">
                <a:solidFill>
                  <a:srgbClr val="0070C0"/>
                </a:solidFill>
              </a:rPr>
              <a:t>max</a:t>
            </a:r>
            <a:endParaRPr lang="zh-CN" altLang="en-US" dirty="0">
              <a:solidFill>
                <a:srgbClr val="0070C0"/>
              </a:solidFill>
            </a:endParaRPr>
          </a:p>
        </p:txBody>
      </p:sp>
      <p:cxnSp>
        <p:nvCxnSpPr>
          <p:cNvPr id="213" name="Straight Arrow Connector 212">
            <a:extLst>
              <a:ext uri="{FF2B5EF4-FFF2-40B4-BE49-F238E27FC236}">
                <a16:creationId xmlns:a16="http://schemas.microsoft.com/office/drawing/2014/main" id="{474B75B4-5E28-42C6-AF35-A1E7F16FC2F9}"/>
              </a:ext>
            </a:extLst>
          </p:cNvPr>
          <p:cNvCxnSpPr/>
          <p:nvPr/>
        </p:nvCxnSpPr>
        <p:spPr>
          <a:xfrm flipH="1">
            <a:off x="7308987" y="4284708"/>
            <a:ext cx="170095" cy="3596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7E84B505-9E09-4371-A3F0-462180470AA9}"/>
              </a:ext>
            </a:extLst>
          </p:cNvPr>
          <p:cNvSpPr txBox="1"/>
          <p:nvPr/>
        </p:nvSpPr>
        <p:spPr>
          <a:xfrm>
            <a:off x="7239964" y="3934568"/>
            <a:ext cx="595035" cy="369332"/>
          </a:xfrm>
          <a:prstGeom prst="rect">
            <a:avLst/>
          </a:prstGeom>
          <a:noFill/>
        </p:spPr>
        <p:txBody>
          <a:bodyPr wrap="none" rtlCol="0">
            <a:spAutoFit/>
          </a:bodyPr>
          <a:lstStyle/>
          <a:p>
            <a:r>
              <a:rPr lang="en-US" altLang="zh-CN" dirty="0">
                <a:solidFill>
                  <a:srgbClr val="0070C0"/>
                </a:solidFill>
              </a:rPr>
              <a:t>max</a:t>
            </a:r>
            <a:endParaRPr lang="zh-CN" altLang="en-US" dirty="0">
              <a:solidFill>
                <a:srgbClr val="0070C0"/>
              </a:solidFill>
            </a:endParaRPr>
          </a:p>
        </p:txBody>
      </p:sp>
      <p:cxnSp>
        <p:nvCxnSpPr>
          <p:cNvPr id="215" name="Straight Arrow Connector 214">
            <a:extLst>
              <a:ext uri="{FF2B5EF4-FFF2-40B4-BE49-F238E27FC236}">
                <a16:creationId xmlns:a16="http://schemas.microsoft.com/office/drawing/2014/main" id="{E2DA42D3-5BCF-4F39-BACC-D89E03680DB8}"/>
              </a:ext>
            </a:extLst>
          </p:cNvPr>
          <p:cNvCxnSpPr/>
          <p:nvPr/>
        </p:nvCxnSpPr>
        <p:spPr>
          <a:xfrm flipH="1">
            <a:off x="8991559" y="4677197"/>
            <a:ext cx="170095" cy="3596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587293C6-7453-4827-A763-345F4E447487}"/>
              </a:ext>
            </a:extLst>
          </p:cNvPr>
          <p:cNvSpPr txBox="1"/>
          <p:nvPr/>
        </p:nvSpPr>
        <p:spPr>
          <a:xfrm>
            <a:off x="8922536" y="4369729"/>
            <a:ext cx="595035" cy="369332"/>
          </a:xfrm>
          <a:prstGeom prst="rect">
            <a:avLst/>
          </a:prstGeom>
          <a:noFill/>
        </p:spPr>
        <p:txBody>
          <a:bodyPr wrap="none" rtlCol="0">
            <a:spAutoFit/>
          </a:bodyPr>
          <a:lstStyle/>
          <a:p>
            <a:r>
              <a:rPr lang="en-US" altLang="zh-CN" dirty="0">
                <a:solidFill>
                  <a:srgbClr val="0070C0"/>
                </a:solidFill>
              </a:rPr>
              <a:t>max</a:t>
            </a:r>
            <a:endParaRPr lang="zh-CN" altLang="en-US" dirty="0">
              <a:solidFill>
                <a:srgbClr val="0070C0"/>
              </a:solidFill>
            </a:endParaRPr>
          </a:p>
        </p:txBody>
      </p:sp>
    </p:spTree>
    <p:extLst>
      <p:ext uri="{BB962C8B-B14F-4D97-AF65-F5344CB8AC3E}">
        <p14:creationId xmlns:p14="http://schemas.microsoft.com/office/powerpoint/2010/main" val="4059304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7C1223-AED5-4DBC-8382-D553CFC5348B}"/>
              </a:ext>
            </a:extLst>
          </p:cNvPr>
          <p:cNvSpPr/>
          <p:nvPr/>
        </p:nvSpPr>
        <p:spPr>
          <a:xfrm>
            <a:off x="1740607" y="3431849"/>
            <a:ext cx="2940186" cy="5726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anose="020F0502020204030204" pitchFamily="34" charset="0"/>
                <a:cs typeface="Calibri" panose="020F0502020204030204" pitchFamily="34" charset="0"/>
              </a:rPr>
              <a:t>Query</a:t>
            </a:r>
            <a:endParaRPr lang="zh-CN" altLang="en-US" sz="2000" b="1" dirty="0">
              <a:solidFill>
                <a:schemeClr val="tx1"/>
              </a:solidFill>
              <a:latin typeface="Calibri" panose="020F0502020204030204" pitchFamily="34" charset="0"/>
              <a:cs typeface="Calibri" panose="020F0502020204030204" pitchFamily="34" charset="0"/>
            </a:endParaRPr>
          </a:p>
        </p:txBody>
      </p:sp>
      <p:sp>
        <p:nvSpPr>
          <p:cNvPr id="8" name="文本框 10">
            <a:extLst>
              <a:ext uri="{FF2B5EF4-FFF2-40B4-BE49-F238E27FC236}">
                <a16:creationId xmlns:a16="http://schemas.microsoft.com/office/drawing/2014/main" id="{BE8E2DD5-85CF-4BC0-82D8-FEAF0EBE8D2A}"/>
              </a:ext>
            </a:extLst>
          </p:cNvPr>
          <p:cNvSpPr txBox="1"/>
          <p:nvPr/>
        </p:nvSpPr>
        <p:spPr>
          <a:xfrm>
            <a:off x="1736482" y="3362987"/>
            <a:ext cx="2946812" cy="707886"/>
          </a:xfrm>
          <a:prstGeom prst="rect">
            <a:avLst/>
          </a:prstGeom>
          <a:solidFill>
            <a:schemeClr val="bg1">
              <a:lumMod val="75000"/>
            </a:schemeClr>
          </a:solidFill>
          <a:ln w="28575">
            <a:noFill/>
          </a:ln>
        </p:spPr>
        <p:txBody>
          <a:bodyPr wrap="square" rtlCol="0">
            <a:spAutoFit/>
          </a:bodyPr>
          <a:lstStyle/>
          <a:p>
            <a:r>
              <a:rPr lang="en-US" altLang="zh-CN" sz="2000" b="1" dirty="0">
                <a:latin typeface="Calibri" panose="020F0502020204030204" pitchFamily="34" charset="0"/>
                <a:cs typeface="Calibri" panose="020F0502020204030204" pitchFamily="34" charset="0"/>
              </a:rPr>
              <a:t>Query</a:t>
            </a:r>
            <a:r>
              <a:rPr lang="en-US" altLang="zh-CN" sz="2000" dirty="0">
                <a:latin typeface="Calibri" panose="020F0502020204030204" pitchFamily="34" charset="0"/>
                <a:cs typeface="Calibri" panose="020F0502020204030204" pitchFamily="34" charset="0"/>
              </a:rPr>
              <a:t>: Who is the singer of </a:t>
            </a:r>
            <a:r>
              <a:rPr lang="en-US" altLang="zh-CN" sz="2000" i="1" dirty="0">
                <a:latin typeface="Calibri" panose="020F0502020204030204" pitchFamily="34" charset="0"/>
                <a:cs typeface="Calibri" panose="020F0502020204030204" pitchFamily="34" charset="0"/>
              </a:rPr>
              <a:t>Does He Love You</a:t>
            </a:r>
            <a:r>
              <a:rPr lang="en-US" altLang="zh-CN" sz="2000" dirty="0">
                <a:latin typeface="Calibri" panose="020F0502020204030204" pitchFamily="34" charset="0"/>
                <a:cs typeface="Calibri" panose="020F0502020204030204" pitchFamily="34" charset="0"/>
              </a:rPr>
              <a:t>?  </a:t>
            </a:r>
            <a:endParaRPr lang="zh-CN" altLang="en-US" sz="2000" dirty="0">
              <a:latin typeface="Calibri" panose="020F05020202040302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96259CA0-FE81-41EF-965C-8632EEE8128E}"/>
              </a:ext>
            </a:extLst>
          </p:cNvPr>
          <p:cNvSpPr/>
          <p:nvPr/>
        </p:nvSpPr>
        <p:spPr>
          <a:xfrm>
            <a:off x="7226170" y="3432124"/>
            <a:ext cx="3126240" cy="572629"/>
          </a:xfrm>
          <a:prstGeom prst="rect">
            <a:avLst/>
          </a:prstGeom>
          <a:solidFill>
            <a:srgbClr val="82B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anose="020F0502020204030204" pitchFamily="34" charset="0"/>
                <a:cs typeface="Calibri" panose="020F0502020204030204" pitchFamily="34" charset="0"/>
              </a:rPr>
              <a:t>Doc ID</a:t>
            </a:r>
            <a:endParaRPr lang="zh-CN" altLang="en-US" sz="2000" b="1" dirty="0">
              <a:solidFill>
                <a:schemeClr val="tx1"/>
              </a:solidFill>
              <a:latin typeface="Calibri" panose="020F0502020204030204" pitchFamily="34" charset="0"/>
              <a:cs typeface="Calibri" panose="020F0502020204030204" pitchFamily="34" charset="0"/>
            </a:endParaRPr>
          </a:p>
        </p:txBody>
      </p:sp>
      <p:sp>
        <p:nvSpPr>
          <p:cNvPr id="11" name="文本框 18">
            <a:extLst>
              <a:ext uri="{FF2B5EF4-FFF2-40B4-BE49-F238E27FC236}">
                <a16:creationId xmlns:a16="http://schemas.microsoft.com/office/drawing/2014/main" id="{44BBAD5A-2B2A-483E-B4C8-8CAB2279BDF0}"/>
              </a:ext>
            </a:extLst>
          </p:cNvPr>
          <p:cNvSpPr txBox="1"/>
          <p:nvPr/>
        </p:nvSpPr>
        <p:spPr>
          <a:xfrm>
            <a:off x="7223669" y="3209098"/>
            <a:ext cx="3126240" cy="1015663"/>
          </a:xfrm>
          <a:prstGeom prst="rect">
            <a:avLst/>
          </a:prstGeom>
          <a:solidFill>
            <a:srgbClr val="82B0D2"/>
          </a:solidFill>
          <a:ln w="28575">
            <a:noFill/>
          </a:ln>
        </p:spPr>
        <p:txBody>
          <a:bodyPr wrap="none" rtlCol="0">
            <a:spAutoFit/>
          </a:bodyPr>
          <a:lstStyle/>
          <a:p>
            <a:r>
              <a:rPr lang="en-US" altLang="zh-CN" sz="2000" b="1" dirty="0">
                <a:latin typeface="Calibri" panose="020F0502020204030204" pitchFamily="34" charset="0"/>
                <a:cs typeface="Calibri" panose="020F0502020204030204" pitchFamily="34" charset="0"/>
              </a:rPr>
              <a:t>Generated: </a:t>
            </a:r>
            <a:r>
              <a:rPr lang="en-US" altLang="zh-CN" sz="2000" dirty="0">
                <a:latin typeface="Calibri" panose="020F0502020204030204" pitchFamily="34" charset="0"/>
                <a:cs typeface="Calibri" panose="020F0502020204030204" pitchFamily="34" charset="0"/>
              </a:rPr>
              <a:t>recorded as </a:t>
            </a:r>
          </a:p>
          <a:p>
            <a:r>
              <a:rPr lang="en-US" altLang="zh-CN" sz="2000" dirty="0">
                <a:latin typeface="Calibri" panose="020F0502020204030204" pitchFamily="34" charset="0"/>
                <a:cs typeface="Calibri" panose="020F0502020204030204" pitchFamily="34" charset="0"/>
              </a:rPr>
              <a:t>a duet by American country </a:t>
            </a:r>
          </a:p>
          <a:p>
            <a:r>
              <a:rPr lang="en-US" altLang="zh-CN" sz="2000" dirty="0">
                <a:latin typeface="Calibri" panose="020F0502020204030204" pitchFamily="34" charset="0"/>
                <a:cs typeface="Calibri" panose="020F0502020204030204" pitchFamily="34" charset="0"/>
              </a:rPr>
              <a:t>music artists</a:t>
            </a:r>
            <a:endParaRPr lang="zh-CN" altLang="en-US" sz="2000" dirty="0">
              <a:latin typeface="Calibri" panose="020F0502020204030204" pitchFamily="34" charset="0"/>
              <a:cs typeface="Calibri" panose="020F0502020204030204" pitchFamily="34" charset="0"/>
            </a:endParaRPr>
          </a:p>
        </p:txBody>
      </p:sp>
      <p:sp>
        <p:nvSpPr>
          <p:cNvPr id="24" name="矩形: 圆角 9">
            <a:extLst>
              <a:ext uri="{FF2B5EF4-FFF2-40B4-BE49-F238E27FC236}">
                <a16:creationId xmlns:a16="http://schemas.microsoft.com/office/drawing/2014/main" id="{9F47734C-2876-4C8A-94C2-A8649D75D9AB}"/>
              </a:ext>
            </a:extLst>
          </p:cNvPr>
          <p:cNvSpPr/>
          <p:nvPr/>
        </p:nvSpPr>
        <p:spPr>
          <a:xfrm>
            <a:off x="4969101" y="3128543"/>
            <a:ext cx="1968759" cy="1175658"/>
          </a:xfrm>
          <a:prstGeom prst="roundRect">
            <a:avLst/>
          </a:prstGeom>
          <a:solidFill>
            <a:schemeClr val="accent1">
              <a:lumMod val="40000"/>
              <a:lumOff val="6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anose="020F0502020204030204" pitchFamily="34" charset="0"/>
                <a:cs typeface="Calibri" panose="020F0502020204030204" pitchFamily="34" charset="0"/>
              </a:rPr>
              <a:t>GR</a:t>
            </a:r>
            <a:endParaRPr lang="zh-CN" altLang="en-US" sz="2000" b="1" dirty="0">
              <a:solidFill>
                <a:schemeClr val="tx1"/>
              </a:solidFill>
              <a:latin typeface="Calibri" panose="020F0502020204030204" pitchFamily="34" charset="0"/>
              <a:cs typeface="Calibri" panose="020F0502020204030204" pitchFamily="34" charset="0"/>
            </a:endParaRPr>
          </a:p>
        </p:txBody>
      </p:sp>
      <p:cxnSp>
        <p:nvCxnSpPr>
          <p:cNvPr id="26" name="直接箭头连接符 14">
            <a:extLst>
              <a:ext uri="{FF2B5EF4-FFF2-40B4-BE49-F238E27FC236}">
                <a16:creationId xmlns:a16="http://schemas.microsoft.com/office/drawing/2014/main" id="{F52B23C0-7BDE-4E12-9EF5-7B99CD4063EE}"/>
              </a:ext>
            </a:extLst>
          </p:cNvPr>
          <p:cNvCxnSpPr>
            <a:cxnSpLocks/>
            <a:stCxn id="3" idx="3"/>
            <a:endCxn id="24" idx="1"/>
          </p:cNvCxnSpPr>
          <p:nvPr/>
        </p:nvCxnSpPr>
        <p:spPr>
          <a:xfrm flipV="1">
            <a:off x="4680793" y="3716372"/>
            <a:ext cx="288308" cy="17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31">
            <a:extLst>
              <a:ext uri="{FF2B5EF4-FFF2-40B4-BE49-F238E27FC236}">
                <a16:creationId xmlns:a16="http://schemas.microsoft.com/office/drawing/2014/main" id="{ED478446-ABFE-4183-96FE-928D00915437}"/>
              </a:ext>
            </a:extLst>
          </p:cNvPr>
          <p:cNvCxnSpPr>
            <a:cxnSpLocks/>
            <a:stCxn id="24" idx="3"/>
            <a:endCxn id="29" idx="1"/>
          </p:cNvCxnSpPr>
          <p:nvPr/>
        </p:nvCxnSpPr>
        <p:spPr>
          <a:xfrm>
            <a:off x="6937860" y="3716372"/>
            <a:ext cx="288310" cy="2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F37782-4DC7-4C10-B082-5A16DC89A646}"/>
              </a:ext>
            </a:extLst>
          </p:cNvPr>
          <p:cNvSpPr>
            <a:spLocks noGrp="1"/>
          </p:cNvSpPr>
          <p:nvPr>
            <p:ph type="title"/>
          </p:nvPr>
        </p:nvSpPr>
        <p:spPr/>
        <p:txBody>
          <a:bodyPr/>
          <a:lstStyle/>
          <a:p>
            <a:r>
              <a:rPr lang="en-US" altLang="zh-CN" dirty="0"/>
              <a:t>What is GR? – retrieval operation</a:t>
            </a:r>
            <a:endParaRPr lang="zh-CN" altLang="en-US" dirty="0"/>
          </a:p>
        </p:txBody>
      </p:sp>
      <p:sp>
        <p:nvSpPr>
          <p:cNvPr id="6" name="Slide Number Placeholder 5">
            <a:extLst>
              <a:ext uri="{FF2B5EF4-FFF2-40B4-BE49-F238E27FC236}">
                <a16:creationId xmlns:a16="http://schemas.microsoft.com/office/drawing/2014/main" id="{F8FFDA3A-3AB1-4668-99A2-8B5755F31285}"/>
              </a:ext>
            </a:extLst>
          </p:cNvPr>
          <p:cNvSpPr>
            <a:spLocks noGrp="1"/>
          </p:cNvSpPr>
          <p:nvPr>
            <p:ph type="sldNum" sz="quarter" idx="12"/>
          </p:nvPr>
        </p:nvSpPr>
        <p:spPr/>
        <p:txBody>
          <a:bodyPr/>
          <a:lstStyle/>
          <a:p>
            <a:fld id="{F364DFDD-0C7A-40B9-9275-CE62675A6823}" type="slidenum">
              <a:rPr lang="zh-CN" altLang="en-US" smtClean="0"/>
              <a:t>12</a:t>
            </a:fld>
            <a:endParaRPr lang="zh-CN" altLang="en-US"/>
          </a:p>
        </p:txBody>
      </p:sp>
      <p:sp>
        <p:nvSpPr>
          <p:cNvPr id="7" name="矩形: 圆角 9">
            <a:extLst>
              <a:ext uri="{FF2B5EF4-FFF2-40B4-BE49-F238E27FC236}">
                <a16:creationId xmlns:a16="http://schemas.microsoft.com/office/drawing/2014/main" id="{8817FD92-1924-4184-BCD3-CFB3EB24F10E}"/>
              </a:ext>
            </a:extLst>
          </p:cNvPr>
          <p:cNvSpPr/>
          <p:nvPr/>
        </p:nvSpPr>
        <p:spPr>
          <a:xfrm>
            <a:off x="4969102" y="3129101"/>
            <a:ext cx="1968759" cy="1175658"/>
          </a:xfrm>
          <a:prstGeom prst="roundRect">
            <a:avLst/>
          </a:prstGeom>
          <a:solidFill>
            <a:schemeClr val="accent1">
              <a:lumMod val="40000"/>
              <a:lumOff val="6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anose="020F0502020204030204" pitchFamily="34" charset="0"/>
                <a:cs typeface="Calibri" panose="020F0502020204030204" pitchFamily="34" charset="0"/>
              </a:rPr>
              <a:t>Autoregressive</a:t>
            </a:r>
          </a:p>
          <a:p>
            <a:pPr algn="ctr"/>
            <a:r>
              <a:rPr lang="en-US" altLang="zh-CN" sz="2000" b="1" dirty="0">
                <a:solidFill>
                  <a:schemeClr val="tx1"/>
                </a:solidFill>
                <a:latin typeface="Calibri" panose="020F0502020204030204" pitchFamily="34" charset="0"/>
                <a:cs typeface="Calibri" panose="020F0502020204030204" pitchFamily="34" charset="0"/>
              </a:rPr>
              <a:t>Model</a:t>
            </a:r>
            <a:endParaRPr lang="zh-CN" altLang="en-US" sz="2000" b="1" dirty="0">
              <a:solidFill>
                <a:schemeClr val="tx1"/>
              </a:solidFill>
              <a:latin typeface="Calibri" panose="020F0502020204030204" pitchFamily="34" charset="0"/>
              <a:cs typeface="Calibri" panose="020F0502020204030204" pitchFamily="34" charset="0"/>
            </a:endParaRPr>
          </a:p>
        </p:txBody>
      </p:sp>
      <p:cxnSp>
        <p:nvCxnSpPr>
          <p:cNvPr id="9" name="直接箭头连接符 14">
            <a:extLst>
              <a:ext uri="{FF2B5EF4-FFF2-40B4-BE49-F238E27FC236}">
                <a16:creationId xmlns:a16="http://schemas.microsoft.com/office/drawing/2014/main" id="{30BAAA26-2C8D-4EF6-8D91-0699E2DE8389}"/>
              </a:ext>
            </a:extLst>
          </p:cNvPr>
          <p:cNvCxnSpPr>
            <a:cxnSpLocks/>
            <a:stCxn id="8" idx="3"/>
            <a:endCxn id="7" idx="1"/>
          </p:cNvCxnSpPr>
          <p:nvPr/>
        </p:nvCxnSpPr>
        <p:spPr>
          <a:xfrm>
            <a:off x="4683294" y="3716930"/>
            <a:ext cx="2858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31">
            <a:extLst>
              <a:ext uri="{FF2B5EF4-FFF2-40B4-BE49-F238E27FC236}">
                <a16:creationId xmlns:a16="http://schemas.microsoft.com/office/drawing/2014/main" id="{1802610C-AE7A-4612-80EB-06D9CF3B9802}"/>
              </a:ext>
            </a:extLst>
          </p:cNvPr>
          <p:cNvCxnSpPr>
            <a:stCxn id="7" idx="3"/>
            <a:endCxn id="11" idx="1"/>
          </p:cNvCxnSpPr>
          <p:nvPr/>
        </p:nvCxnSpPr>
        <p:spPr>
          <a:xfrm>
            <a:off x="6937861" y="3716930"/>
            <a:ext cx="2858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C0F45CD-14E0-4D13-8806-9BEBE56B1F3B}"/>
              </a:ext>
            </a:extLst>
          </p:cNvPr>
          <p:cNvSpPr txBox="1"/>
          <p:nvPr/>
        </p:nvSpPr>
        <p:spPr>
          <a:xfrm>
            <a:off x="3920393" y="2568292"/>
            <a:ext cx="762901" cy="369332"/>
          </a:xfrm>
          <a:prstGeom prst="rect">
            <a:avLst/>
          </a:prstGeom>
          <a:noFill/>
        </p:spPr>
        <p:txBody>
          <a:bodyPr wrap="none" rtlCol="0">
            <a:spAutoFit/>
          </a:bodyPr>
          <a:lstStyle/>
          <a:p>
            <a:r>
              <a:rPr lang="en-US" altLang="zh-CN" dirty="0">
                <a:latin typeface="Calibri" panose="020F0502020204030204" pitchFamily="34" charset="0"/>
                <a:cs typeface="Calibri" panose="020F0502020204030204" pitchFamily="34" charset="0"/>
              </a:rPr>
              <a:t>Query</a:t>
            </a:r>
            <a:endParaRPr lang="zh-CN" altLang="en-US" dirty="0">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072462AC-6BA4-432B-B365-B70EBA19386E}"/>
              </a:ext>
            </a:extLst>
          </p:cNvPr>
          <p:cNvSpPr txBox="1"/>
          <p:nvPr/>
        </p:nvSpPr>
        <p:spPr>
          <a:xfrm>
            <a:off x="7223669" y="2563429"/>
            <a:ext cx="2925609" cy="369332"/>
          </a:xfrm>
          <a:prstGeom prst="rect">
            <a:avLst/>
          </a:prstGeom>
          <a:noFill/>
        </p:spPr>
        <p:txBody>
          <a:bodyPr wrap="none" rtlCol="0">
            <a:spAutoFit/>
          </a:bodyPr>
          <a:lstStyle/>
          <a:p>
            <a:r>
              <a:rPr lang="en-US" altLang="zh-CN" dirty="0">
                <a:latin typeface="Calibri" panose="020F0502020204030204" pitchFamily="34" charset="0"/>
                <a:cs typeface="Calibri" panose="020F0502020204030204" pitchFamily="34" charset="0"/>
              </a:rPr>
              <a:t>Document identifiers (doc id)</a:t>
            </a:r>
            <a:endParaRPr lang="zh-CN" altLang="en-US" dirty="0">
              <a:latin typeface="Calibri" panose="020F0502020204030204" pitchFamily="34" charset="0"/>
              <a:cs typeface="Calibri" panose="020F0502020204030204" pitchFamily="34" charset="0"/>
            </a:endParaRPr>
          </a:p>
        </p:txBody>
      </p:sp>
      <p:cxnSp>
        <p:nvCxnSpPr>
          <p:cNvPr id="33" name="Straight Arrow Connector 32">
            <a:extLst>
              <a:ext uri="{FF2B5EF4-FFF2-40B4-BE49-F238E27FC236}">
                <a16:creationId xmlns:a16="http://schemas.microsoft.com/office/drawing/2014/main" id="{6D47A255-D725-4B08-85E6-F9B15DB97951}"/>
              </a:ext>
            </a:extLst>
          </p:cNvPr>
          <p:cNvCxnSpPr>
            <a:stCxn id="30" idx="3"/>
            <a:endCxn id="31" idx="1"/>
          </p:cNvCxnSpPr>
          <p:nvPr/>
        </p:nvCxnSpPr>
        <p:spPr>
          <a:xfrm flipV="1">
            <a:off x="4683294" y="2748095"/>
            <a:ext cx="2540375" cy="4863"/>
          </a:xfrm>
          <a:prstGeom prst="straightConnector1">
            <a:avLst/>
          </a:prstGeom>
          <a:ln w="28575">
            <a:solidFill>
              <a:schemeClr val="accent1">
                <a:lumMod val="40000"/>
                <a:lumOff val="6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7174B9B-6B43-4F4A-831C-95566B7AE8A3}"/>
              </a:ext>
            </a:extLst>
          </p:cNvPr>
          <p:cNvSpPr txBox="1"/>
          <p:nvPr/>
        </p:nvSpPr>
        <p:spPr>
          <a:xfrm>
            <a:off x="4671752" y="2338990"/>
            <a:ext cx="2645532" cy="400110"/>
          </a:xfrm>
          <a:prstGeom prst="rect">
            <a:avLst/>
          </a:prstGeom>
          <a:noFill/>
        </p:spPr>
        <p:txBody>
          <a:bodyPr wrap="none" rtlCol="0">
            <a:spAutoFit/>
          </a:bodyPr>
          <a:lstStyle/>
          <a:p>
            <a:r>
              <a:rPr lang="en-US" altLang="zh-CN" sz="2000" b="1" dirty="0">
                <a:solidFill>
                  <a:schemeClr val="accent1">
                    <a:lumMod val="75000"/>
                  </a:schemeClr>
                </a:solidFill>
                <a:latin typeface="Calibri" panose="020F0502020204030204" pitchFamily="34" charset="0"/>
                <a:cs typeface="Calibri" panose="020F0502020204030204" pitchFamily="34" charset="0"/>
              </a:rPr>
              <a:t>constrained generation</a:t>
            </a:r>
            <a:endParaRPr lang="zh-CN" altLang="en-US" sz="2000" b="1" dirty="0">
              <a:solidFill>
                <a:schemeClr val="accent1">
                  <a:lumMod val="75000"/>
                </a:schemeClr>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559495D1-D475-4A79-8C20-056CE1098A02}"/>
              </a:ext>
            </a:extLst>
          </p:cNvPr>
          <p:cNvSpPr txBox="1"/>
          <p:nvPr/>
        </p:nvSpPr>
        <p:spPr>
          <a:xfrm>
            <a:off x="4402484" y="6055161"/>
            <a:ext cx="7337265" cy="276999"/>
          </a:xfrm>
          <a:prstGeom prst="rect">
            <a:avLst/>
          </a:prstGeom>
          <a:noFill/>
        </p:spPr>
        <p:txBody>
          <a:bodyPr wrap="none" rtlCol="0">
            <a:spAutoFit/>
          </a:bodyPr>
          <a:lstStyle/>
          <a:p>
            <a:r>
              <a:rPr lang="en-US" altLang="zh-CN" sz="1200" dirty="0">
                <a:solidFill>
                  <a:schemeClr val="bg1">
                    <a:lumMod val="50000"/>
                  </a:schemeClr>
                </a:solidFill>
              </a:rPr>
              <a:t>Figure design and use case borrowed from Li, et al., Multiview Identifiers Enhanced Generative Retrieval, 2023</a:t>
            </a:r>
          </a:p>
        </p:txBody>
      </p:sp>
    </p:spTree>
    <p:extLst>
      <p:ext uri="{BB962C8B-B14F-4D97-AF65-F5344CB8AC3E}">
        <p14:creationId xmlns:p14="http://schemas.microsoft.com/office/powerpoint/2010/main" val="1140307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7C1223-AED5-4DBC-8382-D553CFC5348B}"/>
              </a:ext>
            </a:extLst>
          </p:cNvPr>
          <p:cNvSpPr/>
          <p:nvPr/>
        </p:nvSpPr>
        <p:spPr>
          <a:xfrm>
            <a:off x="1740607" y="3431849"/>
            <a:ext cx="2940186" cy="5726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anose="020F0502020204030204" pitchFamily="34" charset="0"/>
                <a:cs typeface="Calibri" panose="020F0502020204030204" pitchFamily="34" charset="0"/>
              </a:rPr>
              <a:t>Query</a:t>
            </a:r>
            <a:endParaRPr lang="zh-CN" altLang="en-US" sz="2000" b="1" dirty="0">
              <a:solidFill>
                <a:schemeClr val="tx1"/>
              </a:solidFill>
              <a:latin typeface="Calibri" panose="020F0502020204030204" pitchFamily="34" charset="0"/>
              <a:cs typeface="Calibri" panose="020F0502020204030204" pitchFamily="34" charset="0"/>
            </a:endParaRPr>
          </a:p>
        </p:txBody>
      </p:sp>
      <p:sp>
        <p:nvSpPr>
          <p:cNvPr id="8" name="文本框 10">
            <a:extLst>
              <a:ext uri="{FF2B5EF4-FFF2-40B4-BE49-F238E27FC236}">
                <a16:creationId xmlns:a16="http://schemas.microsoft.com/office/drawing/2014/main" id="{BE8E2DD5-85CF-4BC0-82D8-FEAF0EBE8D2A}"/>
              </a:ext>
            </a:extLst>
          </p:cNvPr>
          <p:cNvSpPr txBox="1"/>
          <p:nvPr/>
        </p:nvSpPr>
        <p:spPr>
          <a:xfrm>
            <a:off x="1736482" y="3362987"/>
            <a:ext cx="2946812" cy="707886"/>
          </a:xfrm>
          <a:prstGeom prst="rect">
            <a:avLst/>
          </a:prstGeom>
          <a:solidFill>
            <a:schemeClr val="bg1">
              <a:lumMod val="75000"/>
            </a:schemeClr>
          </a:solidFill>
          <a:ln w="28575">
            <a:noFill/>
          </a:ln>
        </p:spPr>
        <p:txBody>
          <a:bodyPr wrap="square" rtlCol="0">
            <a:spAutoFit/>
          </a:bodyPr>
          <a:lstStyle/>
          <a:p>
            <a:r>
              <a:rPr lang="en-US" altLang="zh-CN" sz="2000" b="1" dirty="0">
                <a:latin typeface="Calibri" panose="020F0502020204030204" pitchFamily="34" charset="0"/>
                <a:cs typeface="Calibri" panose="020F0502020204030204" pitchFamily="34" charset="0"/>
              </a:rPr>
              <a:t>Query</a:t>
            </a:r>
            <a:r>
              <a:rPr lang="en-US" altLang="zh-CN" sz="2000" dirty="0">
                <a:latin typeface="Calibri" panose="020F0502020204030204" pitchFamily="34" charset="0"/>
                <a:cs typeface="Calibri" panose="020F0502020204030204" pitchFamily="34" charset="0"/>
              </a:rPr>
              <a:t>: Who is the singer of </a:t>
            </a:r>
            <a:r>
              <a:rPr lang="en-US" altLang="zh-CN" sz="2000" i="1" dirty="0">
                <a:latin typeface="Calibri" panose="020F0502020204030204" pitchFamily="34" charset="0"/>
                <a:cs typeface="Calibri" panose="020F0502020204030204" pitchFamily="34" charset="0"/>
              </a:rPr>
              <a:t>Does He Love You</a:t>
            </a:r>
            <a:r>
              <a:rPr lang="en-US" altLang="zh-CN" sz="2000" dirty="0">
                <a:latin typeface="Calibri" panose="020F0502020204030204" pitchFamily="34" charset="0"/>
                <a:cs typeface="Calibri" panose="020F0502020204030204" pitchFamily="34" charset="0"/>
              </a:rPr>
              <a:t>?  </a:t>
            </a:r>
            <a:endParaRPr lang="zh-CN" altLang="en-US" sz="2000" dirty="0">
              <a:latin typeface="Calibri" panose="020F05020202040302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96259CA0-FE81-41EF-965C-8632EEE8128E}"/>
              </a:ext>
            </a:extLst>
          </p:cNvPr>
          <p:cNvSpPr/>
          <p:nvPr/>
        </p:nvSpPr>
        <p:spPr>
          <a:xfrm>
            <a:off x="7226170" y="3432124"/>
            <a:ext cx="3126240" cy="572629"/>
          </a:xfrm>
          <a:prstGeom prst="rect">
            <a:avLst/>
          </a:prstGeom>
          <a:solidFill>
            <a:srgbClr val="82B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anose="020F0502020204030204" pitchFamily="34" charset="0"/>
                <a:cs typeface="Calibri" panose="020F0502020204030204" pitchFamily="34" charset="0"/>
              </a:rPr>
              <a:t>Doc ID</a:t>
            </a:r>
            <a:endParaRPr lang="zh-CN" altLang="en-US" sz="2000" b="1" dirty="0">
              <a:solidFill>
                <a:schemeClr val="tx1"/>
              </a:solidFill>
              <a:latin typeface="Calibri" panose="020F0502020204030204" pitchFamily="34" charset="0"/>
              <a:cs typeface="Calibri" panose="020F0502020204030204" pitchFamily="34" charset="0"/>
            </a:endParaRPr>
          </a:p>
        </p:txBody>
      </p:sp>
      <p:sp>
        <p:nvSpPr>
          <p:cNvPr id="11" name="文本框 18">
            <a:extLst>
              <a:ext uri="{FF2B5EF4-FFF2-40B4-BE49-F238E27FC236}">
                <a16:creationId xmlns:a16="http://schemas.microsoft.com/office/drawing/2014/main" id="{44BBAD5A-2B2A-483E-B4C8-8CAB2279BDF0}"/>
              </a:ext>
            </a:extLst>
          </p:cNvPr>
          <p:cNvSpPr txBox="1"/>
          <p:nvPr/>
        </p:nvSpPr>
        <p:spPr>
          <a:xfrm>
            <a:off x="7223669" y="3209098"/>
            <a:ext cx="3126240" cy="1015663"/>
          </a:xfrm>
          <a:prstGeom prst="rect">
            <a:avLst/>
          </a:prstGeom>
          <a:solidFill>
            <a:srgbClr val="82B0D2"/>
          </a:solidFill>
          <a:ln w="28575">
            <a:noFill/>
          </a:ln>
        </p:spPr>
        <p:txBody>
          <a:bodyPr wrap="none" rtlCol="0">
            <a:spAutoFit/>
          </a:bodyPr>
          <a:lstStyle/>
          <a:p>
            <a:r>
              <a:rPr lang="en-US" altLang="zh-CN" sz="2000" b="1" dirty="0">
                <a:latin typeface="Calibri" panose="020F0502020204030204" pitchFamily="34" charset="0"/>
                <a:cs typeface="Calibri" panose="020F0502020204030204" pitchFamily="34" charset="0"/>
              </a:rPr>
              <a:t>Generated: </a:t>
            </a:r>
            <a:r>
              <a:rPr lang="en-US" altLang="zh-CN" sz="2000" dirty="0">
                <a:latin typeface="Calibri" panose="020F0502020204030204" pitchFamily="34" charset="0"/>
                <a:cs typeface="Calibri" panose="020F0502020204030204" pitchFamily="34" charset="0"/>
              </a:rPr>
              <a:t>recorded as </a:t>
            </a:r>
          </a:p>
          <a:p>
            <a:r>
              <a:rPr lang="en-US" altLang="zh-CN" sz="2000" dirty="0">
                <a:latin typeface="Calibri" panose="020F0502020204030204" pitchFamily="34" charset="0"/>
                <a:cs typeface="Calibri" panose="020F0502020204030204" pitchFamily="34" charset="0"/>
              </a:rPr>
              <a:t>a duet by American country </a:t>
            </a:r>
          </a:p>
          <a:p>
            <a:r>
              <a:rPr lang="en-US" altLang="zh-CN" sz="2000" dirty="0">
                <a:latin typeface="Calibri" panose="020F0502020204030204" pitchFamily="34" charset="0"/>
                <a:cs typeface="Calibri" panose="020F0502020204030204" pitchFamily="34" charset="0"/>
              </a:rPr>
              <a:t>music artists</a:t>
            </a:r>
            <a:endParaRPr lang="zh-CN" altLang="en-US" sz="2000" dirty="0">
              <a:latin typeface="Calibri" panose="020F0502020204030204" pitchFamily="34" charset="0"/>
              <a:cs typeface="Calibri" panose="020F0502020204030204" pitchFamily="34" charset="0"/>
            </a:endParaRPr>
          </a:p>
        </p:txBody>
      </p:sp>
      <p:sp>
        <p:nvSpPr>
          <p:cNvPr id="24" name="矩形: 圆角 9">
            <a:extLst>
              <a:ext uri="{FF2B5EF4-FFF2-40B4-BE49-F238E27FC236}">
                <a16:creationId xmlns:a16="http://schemas.microsoft.com/office/drawing/2014/main" id="{9F47734C-2876-4C8A-94C2-A8649D75D9AB}"/>
              </a:ext>
            </a:extLst>
          </p:cNvPr>
          <p:cNvSpPr/>
          <p:nvPr/>
        </p:nvSpPr>
        <p:spPr>
          <a:xfrm>
            <a:off x="4969101" y="3128543"/>
            <a:ext cx="1968759" cy="1175658"/>
          </a:xfrm>
          <a:prstGeom prst="roundRect">
            <a:avLst/>
          </a:prstGeom>
          <a:solidFill>
            <a:schemeClr val="accent1">
              <a:lumMod val="40000"/>
              <a:lumOff val="6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anose="020F0502020204030204" pitchFamily="34" charset="0"/>
                <a:cs typeface="Calibri" panose="020F0502020204030204" pitchFamily="34" charset="0"/>
              </a:rPr>
              <a:t>GR</a:t>
            </a:r>
            <a:endParaRPr lang="zh-CN" altLang="en-US" sz="2000" b="1" dirty="0">
              <a:solidFill>
                <a:schemeClr val="tx1"/>
              </a:solidFill>
              <a:latin typeface="Calibri" panose="020F0502020204030204" pitchFamily="34" charset="0"/>
              <a:cs typeface="Calibri" panose="020F0502020204030204" pitchFamily="34" charset="0"/>
            </a:endParaRPr>
          </a:p>
        </p:txBody>
      </p:sp>
      <p:cxnSp>
        <p:nvCxnSpPr>
          <p:cNvPr id="26" name="直接箭头连接符 14">
            <a:extLst>
              <a:ext uri="{FF2B5EF4-FFF2-40B4-BE49-F238E27FC236}">
                <a16:creationId xmlns:a16="http://schemas.microsoft.com/office/drawing/2014/main" id="{F52B23C0-7BDE-4E12-9EF5-7B99CD4063EE}"/>
              </a:ext>
            </a:extLst>
          </p:cNvPr>
          <p:cNvCxnSpPr>
            <a:cxnSpLocks/>
            <a:stCxn id="3" idx="3"/>
            <a:endCxn id="24" idx="1"/>
          </p:cNvCxnSpPr>
          <p:nvPr/>
        </p:nvCxnSpPr>
        <p:spPr>
          <a:xfrm flipV="1">
            <a:off x="4680793" y="3716372"/>
            <a:ext cx="288308" cy="17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31">
            <a:extLst>
              <a:ext uri="{FF2B5EF4-FFF2-40B4-BE49-F238E27FC236}">
                <a16:creationId xmlns:a16="http://schemas.microsoft.com/office/drawing/2014/main" id="{ED478446-ABFE-4183-96FE-928D00915437}"/>
              </a:ext>
            </a:extLst>
          </p:cNvPr>
          <p:cNvCxnSpPr>
            <a:cxnSpLocks/>
            <a:stCxn id="24" idx="3"/>
            <a:endCxn id="29" idx="1"/>
          </p:cNvCxnSpPr>
          <p:nvPr/>
        </p:nvCxnSpPr>
        <p:spPr>
          <a:xfrm>
            <a:off x="6937860" y="3716372"/>
            <a:ext cx="288310" cy="2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F37782-4DC7-4C10-B082-5A16DC89A646}"/>
              </a:ext>
            </a:extLst>
          </p:cNvPr>
          <p:cNvSpPr>
            <a:spLocks noGrp="1"/>
          </p:cNvSpPr>
          <p:nvPr>
            <p:ph type="title"/>
          </p:nvPr>
        </p:nvSpPr>
        <p:spPr/>
        <p:txBody>
          <a:bodyPr/>
          <a:lstStyle/>
          <a:p>
            <a:r>
              <a:rPr lang="en-US" altLang="zh-CN" dirty="0"/>
              <a:t>What is GR? – retrieval operation</a:t>
            </a:r>
            <a:endParaRPr lang="zh-CN" altLang="en-US" dirty="0"/>
          </a:p>
        </p:txBody>
      </p:sp>
      <p:sp>
        <p:nvSpPr>
          <p:cNvPr id="6" name="Slide Number Placeholder 5">
            <a:extLst>
              <a:ext uri="{FF2B5EF4-FFF2-40B4-BE49-F238E27FC236}">
                <a16:creationId xmlns:a16="http://schemas.microsoft.com/office/drawing/2014/main" id="{F8FFDA3A-3AB1-4668-99A2-8B5755F31285}"/>
              </a:ext>
            </a:extLst>
          </p:cNvPr>
          <p:cNvSpPr>
            <a:spLocks noGrp="1"/>
          </p:cNvSpPr>
          <p:nvPr>
            <p:ph type="sldNum" sz="quarter" idx="12"/>
          </p:nvPr>
        </p:nvSpPr>
        <p:spPr/>
        <p:txBody>
          <a:bodyPr/>
          <a:lstStyle/>
          <a:p>
            <a:fld id="{F364DFDD-0C7A-40B9-9275-CE62675A6823}" type="slidenum">
              <a:rPr lang="zh-CN" altLang="en-US" smtClean="0"/>
              <a:t>13</a:t>
            </a:fld>
            <a:endParaRPr lang="zh-CN" altLang="en-US"/>
          </a:p>
        </p:txBody>
      </p:sp>
      <p:sp>
        <p:nvSpPr>
          <p:cNvPr id="7" name="矩形: 圆角 9">
            <a:extLst>
              <a:ext uri="{FF2B5EF4-FFF2-40B4-BE49-F238E27FC236}">
                <a16:creationId xmlns:a16="http://schemas.microsoft.com/office/drawing/2014/main" id="{8817FD92-1924-4184-BCD3-CFB3EB24F10E}"/>
              </a:ext>
            </a:extLst>
          </p:cNvPr>
          <p:cNvSpPr/>
          <p:nvPr/>
        </p:nvSpPr>
        <p:spPr>
          <a:xfrm>
            <a:off x="4969102" y="3129101"/>
            <a:ext cx="1968759" cy="1175658"/>
          </a:xfrm>
          <a:prstGeom prst="roundRect">
            <a:avLst/>
          </a:prstGeom>
          <a:solidFill>
            <a:schemeClr val="accent1">
              <a:lumMod val="40000"/>
              <a:lumOff val="6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anose="020F0502020204030204" pitchFamily="34" charset="0"/>
                <a:cs typeface="Calibri" panose="020F0502020204030204" pitchFamily="34" charset="0"/>
              </a:rPr>
              <a:t>Autoregressive</a:t>
            </a:r>
          </a:p>
          <a:p>
            <a:pPr algn="ctr"/>
            <a:r>
              <a:rPr lang="en-US" altLang="zh-CN" sz="2000" b="1" dirty="0">
                <a:solidFill>
                  <a:schemeClr val="tx1"/>
                </a:solidFill>
                <a:latin typeface="Calibri" panose="020F0502020204030204" pitchFamily="34" charset="0"/>
                <a:cs typeface="Calibri" panose="020F0502020204030204" pitchFamily="34" charset="0"/>
              </a:rPr>
              <a:t>Model</a:t>
            </a:r>
            <a:endParaRPr lang="zh-CN" altLang="en-US" sz="2000" b="1" dirty="0">
              <a:solidFill>
                <a:schemeClr val="tx1"/>
              </a:solidFill>
              <a:latin typeface="Calibri" panose="020F0502020204030204" pitchFamily="34" charset="0"/>
              <a:cs typeface="Calibri" panose="020F0502020204030204" pitchFamily="34" charset="0"/>
            </a:endParaRPr>
          </a:p>
        </p:txBody>
      </p:sp>
      <p:cxnSp>
        <p:nvCxnSpPr>
          <p:cNvPr id="9" name="直接箭头连接符 14">
            <a:extLst>
              <a:ext uri="{FF2B5EF4-FFF2-40B4-BE49-F238E27FC236}">
                <a16:creationId xmlns:a16="http://schemas.microsoft.com/office/drawing/2014/main" id="{30BAAA26-2C8D-4EF6-8D91-0699E2DE8389}"/>
              </a:ext>
            </a:extLst>
          </p:cNvPr>
          <p:cNvCxnSpPr>
            <a:cxnSpLocks/>
            <a:stCxn id="8" idx="3"/>
            <a:endCxn id="7" idx="1"/>
          </p:cNvCxnSpPr>
          <p:nvPr/>
        </p:nvCxnSpPr>
        <p:spPr>
          <a:xfrm>
            <a:off x="4683294" y="3716930"/>
            <a:ext cx="2858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31">
            <a:extLst>
              <a:ext uri="{FF2B5EF4-FFF2-40B4-BE49-F238E27FC236}">
                <a16:creationId xmlns:a16="http://schemas.microsoft.com/office/drawing/2014/main" id="{1802610C-AE7A-4612-80EB-06D9CF3B9802}"/>
              </a:ext>
            </a:extLst>
          </p:cNvPr>
          <p:cNvCxnSpPr>
            <a:stCxn id="7" idx="3"/>
            <a:endCxn id="11" idx="1"/>
          </p:cNvCxnSpPr>
          <p:nvPr/>
        </p:nvCxnSpPr>
        <p:spPr>
          <a:xfrm>
            <a:off x="6937861" y="3716930"/>
            <a:ext cx="2858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59495D1-D475-4A79-8C20-056CE1098A02}"/>
              </a:ext>
            </a:extLst>
          </p:cNvPr>
          <p:cNvSpPr txBox="1"/>
          <p:nvPr/>
        </p:nvSpPr>
        <p:spPr>
          <a:xfrm>
            <a:off x="4402484" y="6055161"/>
            <a:ext cx="7337265" cy="276999"/>
          </a:xfrm>
          <a:prstGeom prst="rect">
            <a:avLst/>
          </a:prstGeom>
          <a:noFill/>
        </p:spPr>
        <p:txBody>
          <a:bodyPr wrap="none" rtlCol="0">
            <a:spAutoFit/>
          </a:bodyPr>
          <a:lstStyle/>
          <a:p>
            <a:r>
              <a:rPr lang="en-US" altLang="zh-CN" sz="1200" dirty="0">
                <a:solidFill>
                  <a:schemeClr val="bg1">
                    <a:lumMod val="50000"/>
                  </a:schemeClr>
                </a:solidFill>
              </a:rPr>
              <a:t>Figure design and use case borrowed from Li, et al., Multiview Identifiers Enhanced Generative Retrieval, 2023</a:t>
            </a:r>
          </a:p>
        </p:txBody>
      </p:sp>
      <p:sp>
        <p:nvSpPr>
          <p:cNvPr id="4" name="TextBox 3">
            <a:extLst>
              <a:ext uri="{FF2B5EF4-FFF2-40B4-BE49-F238E27FC236}">
                <a16:creationId xmlns:a16="http://schemas.microsoft.com/office/drawing/2014/main" id="{53BD6BA0-FE5A-449A-A9F9-6799CAC3EE92}"/>
              </a:ext>
            </a:extLst>
          </p:cNvPr>
          <p:cNvSpPr txBox="1"/>
          <p:nvPr/>
        </p:nvSpPr>
        <p:spPr>
          <a:xfrm>
            <a:off x="1937113" y="4811475"/>
            <a:ext cx="8412796" cy="830997"/>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Trained using autoregressive cross-entropy loss (teacher forcing) to learn to generate doc id</a:t>
            </a:r>
          </a:p>
        </p:txBody>
      </p:sp>
    </p:spTree>
    <p:extLst>
      <p:ext uri="{BB962C8B-B14F-4D97-AF65-F5344CB8AC3E}">
        <p14:creationId xmlns:p14="http://schemas.microsoft.com/office/powerpoint/2010/main" val="2016566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7C1223-AED5-4DBC-8382-D553CFC5348B}"/>
              </a:ext>
            </a:extLst>
          </p:cNvPr>
          <p:cNvSpPr/>
          <p:nvPr/>
        </p:nvSpPr>
        <p:spPr>
          <a:xfrm>
            <a:off x="1740607" y="3431849"/>
            <a:ext cx="2940186" cy="5726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anose="020F0502020204030204" pitchFamily="34" charset="0"/>
                <a:cs typeface="Calibri" panose="020F0502020204030204" pitchFamily="34" charset="0"/>
              </a:rPr>
              <a:t>Query</a:t>
            </a:r>
            <a:endParaRPr lang="zh-CN" altLang="en-US" sz="2000" b="1" dirty="0">
              <a:solidFill>
                <a:schemeClr val="tx1"/>
              </a:solidFill>
              <a:latin typeface="Calibri" panose="020F0502020204030204" pitchFamily="34" charset="0"/>
              <a:cs typeface="Calibri" panose="020F0502020204030204" pitchFamily="34" charset="0"/>
            </a:endParaRPr>
          </a:p>
        </p:txBody>
      </p:sp>
      <p:sp>
        <p:nvSpPr>
          <p:cNvPr id="8" name="文本框 10">
            <a:extLst>
              <a:ext uri="{FF2B5EF4-FFF2-40B4-BE49-F238E27FC236}">
                <a16:creationId xmlns:a16="http://schemas.microsoft.com/office/drawing/2014/main" id="{BE8E2DD5-85CF-4BC0-82D8-FEAF0EBE8D2A}"/>
              </a:ext>
            </a:extLst>
          </p:cNvPr>
          <p:cNvSpPr txBox="1"/>
          <p:nvPr/>
        </p:nvSpPr>
        <p:spPr>
          <a:xfrm>
            <a:off x="1736482" y="3362987"/>
            <a:ext cx="2946812" cy="707886"/>
          </a:xfrm>
          <a:prstGeom prst="rect">
            <a:avLst/>
          </a:prstGeom>
          <a:solidFill>
            <a:schemeClr val="bg1">
              <a:lumMod val="75000"/>
            </a:schemeClr>
          </a:solidFill>
          <a:ln w="28575">
            <a:noFill/>
          </a:ln>
        </p:spPr>
        <p:txBody>
          <a:bodyPr wrap="square" rtlCol="0">
            <a:spAutoFit/>
          </a:bodyPr>
          <a:lstStyle/>
          <a:p>
            <a:r>
              <a:rPr lang="en-US" altLang="zh-CN" sz="2000" b="1" dirty="0">
                <a:latin typeface="Calibri" panose="020F0502020204030204" pitchFamily="34" charset="0"/>
                <a:cs typeface="Calibri" panose="020F0502020204030204" pitchFamily="34" charset="0"/>
              </a:rPr>
              <a:t>Query</a:t>
            </a:r>
            <a:r>
              <a:rPr lang="en-US" altLang="zh-CN" sz="2000" dirty="0">
                <a:latin typeface="Calibri" panose="020F0502020204030204" pitchFamily="34" charset="0"/>
                <a:cs typeface="Calibri" panose="020F0502020204030204" pitchFamily="34" charset="0"/>
              </a:rPr>
              <a:t>: Who is the singer of </a:t>
            </a:r>
            <a:r>
              <a:rPr lang="en-US" altLang="zh-CN" sz="2000" i="1" dirty="0">
                <a:latin typeface="Calibri" panose="020F0502020204030204" pitchFamily="34" charset="0"/>
                <a:cs typeface="Calibri" panose="020F0502020204030204" pitchFamily="34" charset="0"/>
              </a:rPr>
              <a:t>Does He Love You</a:t>
            </a:r>
            <a:r>
              <a:rPr lang="en-US" altLang="zh-CN" sz="2000" dirty="0">
                <a:latin typeface="Calibri" panose="020F0502020204030204" pitchFamily="34" charset="0"/>
                <a:cs typeface="Calibri" panose="020F0502020204030204" pitchFamily="34" charset="0"/>
              </a:rPr>
              <a:t>?  </a:t>
            </a:r>
            <a:endParaRPr lang="zh-CN" altLang="en-US" sz="2000" dirty="0">
              <a:latin typeface="Calibri" panose="020F05020202040302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96259CA0-FE81-41EF-965C-8632EEE8128E}"/>
              </a:ext>
            </a:extLst>
          </p:cNvPr>
          <p:cNvSpPr/>
          <p:nvPr/>
        </p:nvSpPr>
        <p:spPr>
          <a:xfrm>
            <a:off x="7226170" y="3432124"/>
            <a:ext cx="3126240" cy="572629"/>
          </a:xfrm>
          <a:prstGeom prst="rect">
            <a:avLst/>
          </a:prstGeom>
          <a:solidFill>
            <a:srgbClr val="82B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anose="020F0502020204030204" pitchFamily="34" charset="0"/>
                <a:cs typeface="Calibri" panose="020F0502020204030204" pitchFamily="34" charset="0"/>
              </a:rPr>
              <a:t>Doc ID</a:t>
            </a:r>
            <a:endParaRPr lang="zh-CN" altLang="en-US" sz="2000" b="1" dirty="0">
              <a:solidFill>
                <a:schemeClr val="tx1"/>
              </a:solidFill>
              <a:latin typeface="Calibri" panose="020F0502020204030204" pitchFamily="34" charset="0"/>
              <a:cs typeface="Calibri" panose="020F0502020204030204" pitchFamily="34" charset="0"/>
            </a:endParaRPr>
          </a:p>
        </p:txBody>
      </p:sp>
      <p:sp>
        <p:nvSpPr>
          <p:cNvPr id="11" name="文本框 18">
            <a:extLst>
              <a:ext uri="{FF2B5EF4-FFF2-40B4-BE49-F238E27FC236}">
                <a16:creationId xmlns:a16="http://schemas.microsoft.com/office/drawing/2014/main" id="{44BBAD5A-2B2A-483E-B4C8-8CAB2279BDF0}"/>
              </a:ext>
            </a:extLst>
          </p:cNvPr>
          <p:cNvSpPr txBox="1"/>
          <p:nvPr/>
        </p:nvSpPr>
        <p:spPr>
          <a:xfrm>
            <a:off x="7223669" y="3209098"/>
            <a:ext cx="3126240" cy="1015663"/>
          </a:xfrm>
          <a:prstGeom prst="rect">
            <a:avLst/>
          </a:prstGeom>
          <a:solidFill>
            <a:srgbClr val="82B0D2"/>
          </a:solidFill>
          <a:ln w="28575">
            <a:noFill/>
          </a:ln>
        </p:spPr>
        <p:txBody>
          <a:bodyPr wrap="none" rtlCol="0">
            <a:spAutoFit/>
          </a:bodyPr>
          <a:lstStyle/>
          <a:p>
            <a:r>
              <a:rPr lang="en-US" altLang="zh-CN" sz="2000" b="1" dirty="0">
                <a:latin typeface="Calibri" panose="020F0502020204030204" pitchFamily="34" charset="0"/>
                <a:cs typeface="Calibri" panose="020F0502020204030204" pitchFamily="34" charset="0"/>
              </a:rPr>
              <a:t>Generated: </a:t>
            </a:r>
            <a:r>
              <a:rPr lang="en-US" altLang="zh-CN" sz="2000" dirty="0">
                <a:latin typeface="Calibri" panose="020F0502020204030204" pitchFamily="34" charset="0"/>
                <a:cs typeface="Calibri" panose="020F0502020204030204" pitchFamily="34" charset="0"/>
              </a:rPr>
              <a:t>recorded as </a:t>
            </a:r>
          </a:p>
          <a:p>
            <a:r>
              <a:rPr lang="en-US" altLang="zh-CN" sz="2000" dirty="0">
                <a:latin typeface="Calibri" panose="020F0502020204030204" pitchFamily="34" charset="0"/>
                <a:cs typeface="Calibri" panose="020F0502020204030204" pitchFamily="34" charset="0"/>
              </a:rPr>
              <a:t>a duet by American country </a:t>
            </a:r>
          </a:p>
          <a:p>
            <a:r>
              <a:rPr lang="en-US" altLang="zh-CN" sz="2000" dirty="0">
                <a:latin typeface="Calibri" panose="020F0502020204030204" pitchFamily="34" charset="0"/>
                <a:cs typeface="Calibri" panose="020F0502020204030204" pitchFamily="34" charset="0"/>
              </a:rPr>
              <a:t>music artists</a:t>
            </a:r>
            <a:endParaRPr lang="zh-CN" altLang="en-US" sz="2000" dirty="0">
              <a:latin typeface="Calibri" panose="020F0502020204030204" pitchFamily="34" charset="0"/>
              <a:cs typeface="Calibri" panose="020F0502020204030204" pitchFamily="34" charset="0"/>
            </a:endParaRPr>
          </a:p>
        </p:txBody>
      </p:sp>
      <p:sp>
        <p:nvSpPr>
          <p:cNvPr id="24" name="矩形: 圆角 9">
            <a:extLst>
              <a:ext uri="{FF2B5EF4-FFF2-40B4-BE49-F238E27FC236}">
                <a16:creationId xmlns:a16="http://schemas.microsoft.com/office/drawing/2014/main" id="{9F47734C-2876-4C8A-94C2-A8649D75D9AB}"/>
              </a:ext>
            </a:extLst>
          </p:cNvPr>
          <p:cNvSpPr/>
          <p:nvPr/>
        </p:nvSpPr>
        <p:spPr>
          <a:xfrm>
            <a:off x="4969101" y="3128543"/>
            <a:ext cx="1968759" cy="1175658"/>
          </a:xfrm>
          <a:prstGeom prst="roundRect">
            <a:avLst/>
          </a:prstGeom>
          <a:solidFill>
            <a:schemeClr val="accent1">
              <a:lumMod val="40000"/>
              <a:lumOff val="6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anose="020F0502020204030204" pitchFamily="34" charset="0"/>
                <a:cs typeface="Calibri" panose="020F0502020204030204" pitchFamily="34" charset="0"/>
              </a:rPr>
              <a:t>GR</a:t>
            </a:r>
            <a:endParaRPr lang="zh-CN" altLang="en-US" sz="2000" b="1" dirty="0">
              <a:solidFill>
                <a:schemeClr val="tx1"/>
              </a:solidFill>
              <a:latin typeface="Calibri" panose="020F0502020204030204" pitchFamily="34" charset="0"/>
              <a:cs typeface="Calibri" panose="020F0502020204030204" pitchFamily="34" charset="0"/>
            </a:endParaRPr>
          </a:p>
        </p:txBody>
      </p:sp>
      <p:cxnSp>
        <p:nvCxnSpPr>
          <p:cNvPr id="26" name="直接箭头连接符 14">
            <a:extLst>
              <a:ext uri="{FF2B5EF4-FFF2-40B4-BE49-F238E27FC236}">
                <a16:creationId xmlns:a16="http://schemas.microsoft.com/office/drawing/2014/main" id="{F52B23C0-7BDE-4E12-9EF5-7B99CD4063EE}"/>
              </a:ext>
            </a:extLst>
          </p:cNvPr>
          <p:cNvCxnSpPr>
            <a:cxnSpLocks/>
            <a:stCxn id="3" idx="3"/>
            <a:endCxn id="24" idx="1"/>
          </p:cNvCxnSpPr>
          <p:nvPr/>
        </p:nvCxnSpPr>
        <p:spPr>
          <a:xfrm flipV="1">
            <a:off x="4680793" y="3716372"/>
            <a:ext cx="288308" cy="17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31">
            <a:extLst>
              <a:ext uri="{FF2B5EF4-FFF2-40B4-BE49-F238E27FC236}">
                <a16:creationId xmlns:a16="http://schemas.microsoft.com/office/drawing/2014/main" id="{ED478446-ABFE-4183-96FE-928D00915437}"/>
              </a:ext>
            </a:extLst>
          </p:cNvPr>
          <p:cNvCxnSpPr>
            <a:cxnSpLocks/>
            <a:stCxn id="24" idx="3"/>
            <a:endCxn id="29" idx="1"/>
          </p:cNvCxnSpPr>
          <p:nvPr/>
        </p:nvCxnSpPr>
        <p:spPr>
          <a:xfrm>
            <a:off x="6937860" y="3716372"/>
            <a:ext cx="288310" cy="2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F37782-4DC7-4C10-B082-5A16DC89A646}"/>
              </a:ext>
            </a:extLst>
          </p:cNvPr>
          <p:cNvSpPr>
            <a:spLocks noGrp="1"/>
          </p:cNvSpPr>
          <p:nvPr>
            <p:ph type="title"/>
          </p:nvPr>
        </p:nvSpPr>
        <p:spPr/>
        <p:txBody>
          <a:bodyPr/>
          <a:lstStyle/>
          <a:p>
            <a:r>
              <a:rPr lang="en-US" altLang="zh-CN" dirty="0"/>
              <a:t>What is GR? – retrieval operation</a:t>
            </a:r>
            <a:endParaRPr lang="zh-CN" altLang="en-US" dirty="0"/>
          </a:p>
        </p:txBody>
      </p:sp>
      <p:sp>
        <p:nvSpPr>
          <p:cNvPr id="6" name="Slide Number Placeholder 5">
            <a:extLst>
              <a:ext uri="{FF2B5EF4-FFF2-40B4-BE49-F238E27FC236}">
                <a16:creationId xmlns:a16="http://schemas.microsoft.com/office/drawing/2014/main" id="{F8FFDA3A-3AB1-4668-99A2-8B5755F31285}"/>
              </a:ext>
            </a:extLst>
          </p:cNvPr>
          <p:cNvSpPr>
            <a:spLocks noGrp="1"/>
          </p:cNvSpPr>
          <p:nvPr>
            <p:ph type="sldNum" sz="quarter" idx="12"/>
          </p:nvPr>
        </p:nvSpPr>
        <p:spPr/>
        <p:txBody>
          <a:bodyPr/>
          <a:lstStyle/>
          <a:p>
            <a:fld id="{F364DFDD-0C7A-40B9-9275-CE62675A6823}" type="slidenum">
              <a:rPr lang="zh-CN" altLang="en-US" smtClean="0"/>
              <a:t>14</a:t>
            </a:fld>
            <a:endParaRPr lang="zh-CN" altLang="en-US"/>
          </a:p>
        </p:txBody>
      </p:sp>
      <p:sp>
        <p:nvSpPr>
          <p:cNvPr id="7" name="矩形: 圆角 9">
            <a:extLst>
              <a:ext uri="{FF2B5EF4-FFF2-40B4-BE49-F238E27FC236}">
                <a16:creationId xmlns:a16="http://schemas.microsoft.com/office/drawing/2014/main" id="{8817FD92-1924-4184-BCD3-CFB3EB24F10E}"/>
              </a:ext>
            </a:extLst>
          </p:cNvPr>
          <p:cNvSpPr/>
          <p:nvPr/>
        </p:nvSpPr>
        <p:spPr>
          <a:xfrm>
            <a:off x="4969102" y="3129101"/>
            <a:ext cx="1968759" cy="1175658"/>
          </a:xfrm>
          <a:prstGeom prst="roundRect">
            <a:avLst/>
          </a:prstGeom>
          <a:solidFill>
            <a:schemeClr val="accent1">
              <a:lumMod val="40000"/>
              <a:lumOff val="6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anose="020F0502020204030204" pitchFamily="34" charset="0"/>
                <a:cs typeface="Calibri" panose="020F0502020204030204" pitchFamily="34" charset="0"/>
              </a:rPr>
              <a:t>Autoregressive</a:t>
            </a:r>
          </a:p>
          <a:p>
            <a:pPr algn="ctr"/>
            <a:r>
              <a:rPr lang="en-US" altLang="zh-CN" sz="2000" b="1" dirty="0">
                <a:solidFill>
                  <a:schemeClr val="tx1"/>
                </a:solidFill>
                <a:latin typeface="Calibri" panose="020F0502020204030204" pitchFamily="34" charset="0"/>
                <a:cs typeface="Calibri" panose="020F0502020204030204" pitchFamily="34" charset="0"/>
              </a:rPr>
              <a:t>Model</a:t>
            </a:r>
            <a:endParaRPr lang="zh-CN" altLang="en-US" sz="2000" b="1" dirty="0">
              <a:solidFill>
                <a:schemeClr val="tx1"/>
              </a:solidFill>
              <a:latin typeface="Calibri" panose="020F0502020204030204" pitchFamily="34" charset="0"/>
              <a:cs typeface="Calibri" panose="020F0502020204030204" pitchFamily="34" charset="0"/>
            </a:endParaRPr>
          </a:p>
        </p:txBody>
      </p:sp>
      <p:cxnSp>
        <p:nvCxnSpPr>
          <p:cNvPr id="9" name="直接箭头连接符 14">
            <a:extLst>
              <a:ext uri="{FF2B5EF4-FFF2-40B4-BE49-F238E27FC236}">
                <a16:creationId xmlns:a16="http://schemas.microsoft.com/office/drawing/2014/main" id="{30BAAA26-2C8D-4EF6-8D91-0699E2DE8389}"/>
              </a:ext>
            </a:extLst>
          </p:cNvPr>
          <p:cNvCxnSpPr>
            <a:cxnSpLocks/>
            <a:stCxn id="8" idx="3"/>
            <a:endCxn id="7" idx="1"/>
          </p:cNvCxnSpPr>
          <p:nvPr/>
        </p:nvCxnSpPr>
        <p:spPr>
          <a:xfrm>
            <a:off x="4683294" y="3716930"/>
            <a:ext cx="2858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31">
            <a:extLst>
              <a:ext uri="{FF2B5EF4-FFF2-40B4-BE49-F238E27FC236}">
                <a16:creationId xmlns:a16="http://schemas.microsoft.com/office/drawing/2014/main" id="{1802610C-AE7A-4612-80EB-06D9CF3B9802}"/>
              </a:ext>
            </a:extLst>
          </p:cNvPr>
          <p:cNvCxnSpPr>
            <a:stCxn id="7" idx="3"/>
            <a:endCxn id="11" idx="1"/>
          </p:cNvCxnSpPr>
          <p:nvPr/>
        </p:nvCxnSpPr>
        <p:spPr>
          <a:xfrm>
            <a:off x="6937861" y="3716930"/>
            <a:ext cx="2858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E7AFCC8-80A7-4856-8E81-B5C9E2503E50}"/>
              </a:ext>
            </a:extLst>
          </p:cNvPr>
          <p:cNvSpPr txBox="1"/>
          <p:nvPr/>
        </p:nvSpPr>
        <p:spPr>
          <a:xfrm>
            <a:off x="1640227" y="4908330"/>
            <a:ext cx="8819119"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Usually use encoder-decoder transformer architecture, e.g., T5, BART</a:t>
            </a:r>
          </a:p>
        </p:txBody>
      </p:sp>
      <p:sp>
        <p:nvSpPr>
          <p:cNvPr id="21" name="TextBox 20">
            <a:extLst>
              <a:ext uri="{FF2B5EF4-FFF2-40B4-BE49-F238E27FC236}">
                <a16:creationId xmlns:a16="http://schemas.microsoft.com/office/drawing/2014/main" id="{7723DE8E-FC39-41AC-99C1-442581B21F2F}"/>
              </a:ext>
            </a:extLst>
          </p:cNvPr>
          <p:cNvSpPr txBox="1"/>
          <p:nvPr/>
        </p:nvSpPr>
        <p:spPr>
          <a:xfrm>
            <a:off x="4402484" y="6055161"/>
            <a:ext cx="7337265" cy="276999"/>
          </a:xfrm>
          <a:prstGeom prst="rect">
            <a:avLst/>
          </a:prstGeom>
          <a:noFill/>
        </p:spPr>
        <p:txBody>
          <a:bodyPr wrap="none" rtlCol="0">
            <a:spAutoFit/>
          </a:bodyPr>
          <a:lstStyle/>
          <a:p>
            <a:r>
              <a:rPr lang="en-US" altLang="zh-CN" sz="1200" dirty="0">
                <a:solidFill>
                  <a:schemeClr val="bg1">
                    <a:lumMod val="50000"/>
                  </a:schemeClr>
                </a:solidFill>
              </a:rPr>
              <a:t>Figure design and use case borrowed from Li, et al., Multiview Identifiers Enhanced Generative Retrieval, 2023</a:t>
            </a:r>
          </a:p>
        </p:txBody>
      </p:sp>
    </p:spTree>
    <p:extLst>
      <p:ext uri="{BB962C8B-B14F-4D97-AF65-F5344CB8AC3E}">
        <p14:creationId xmlns:p14="http://schemas.microsoft.com/office/powerpoint/2010/main" val="625405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圆角 9">
            <a:extLst>
              <a:ext uri="{FF2B5EF4-FFF2-40B4-BE49-F238E27FC236}">
                <a16:creationId xmlns:a16="http://schemas.microsoft.com/office/drawing/2014/main" id="{67EA1F55-4B7B-4B71-9EAD-4A775550B957}"/>
              </a:ext>
            </a:extLst>
          </p:cNvPr>
          <p:cNvSpPr/>
          <p:nvPr/>
        </p:nvSpPr>
        <p:spPr>
          <a:xfrm>
            <a:off x="682171" y="2480267"/>
            <a:ext cx="4550229" cy="2746583"/>
          </a:xfrm>
          <a:prstGeom prst="roundRect">
            <a:avLst>
              <a:gd name="adj" fmla="val 3537"/>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Calibri" panose="020F0502020204030204" pitchFamily="34" charset="0"/>
                <a:cs typeface="Calibri" panose="020F0502020204030204" pitchFamily="34" charset="0"/>
              </a:rPr>
              <a:t>GR</a:t>
            </a:r>
            <a:endParaRPr lang="zh-CN" altLang="en-US" sz="2000" b="1" dirty="0">
              <a:solidFill>
                <a:schemeClr val="bg1"/>
              </a:solidFill>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6F740E4C-DE73-46D6-8D4C-A29497B5C79E}"/>
              </a:ext>
            </a:extLst>
          </p:cNvPr>
          <p:cNvSpPr>
            <a:spLocks noGrp="1"/>
          </p:cNvSpPr>
          <p:nvPr>
            <p:ph type="title"/>
          </p:nvPr>
        </p:nvSpPr>
        <p:spPr/>
        <p:txBody>
          <a:bodyPr/>
          <a:lstStyle/>
          <a:p>
            <a:r>
              <a:rPr lang="en-US" altLang="zh-CN" dirty="0"/>
              <a:t>Model Architecture of GR</a:t>
            </a:r>
            <a:endParaRPr lang="zh-CN" alt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B5D620D6-C48D-45F8-AE42-40212A4E7FE2}"/>
                  </a:ext>
                </a:extLst>
              </p:cNvPr>
              <p:cNvSpPr>
                <a:spLocks noGrp="1"/>
              </p:cNvSpPr>
              <p:nvPr>
                <p:ph sz="half" idx="2"/>
              </p:nvPr>
            </p:nvSpPr>
            <p:spPr/>
            <p:txBody>
              <a:bodyPr>
                <a:normAutofit lnSpcReduction="10000"/>
              </a:bodyPr>
              <a:lstStyle/>
              <a:p>
                <a:pPr marL="0" indent="0">
                  <a:buNone/>
                </a:pPr>
                <a:r>
                  <a:rPr lang="en-US" altLang="zh-CN" dirty="0"/>
                  <a:t>If we</a:t>
                </a:r>
              </a:p>
              <a:p>
                <a:r>
                  <a:rPr lang="en-US" altLang="zh-CN" dirty="0"/>
                  <a:t>look at the last cross-attn layer, </a:t>
                </a:r>
              </a:p>
              <a:p>
                <a:r>
                  <a:rPr lang="en-US" altLang="zh-CN" dirty="0"/>
                  <a:t>ignore the activation in FFN,</a:t>
                </a:r>
              </a:p>
              <a:p>
                <a:endParaRPr lang="en-US" altLang="zh-CN" dirty="0"/>
              </a:p>
              <a:p>
                <a:pPr marL="0" indent="0">
                  <a:buNone/>
                </a:pPr>
                <a:r>
                  <a:rPr lang="en-US" altLang="zh-CN" dirty="0"/>
                  <a:t>the final prediction head will be</a:t>
                </a:r>
              </a:p>
              <a:p>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𝒉</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1" i="1" smtClean="0">
                          <a:latin typeface="Cambria Math" panose="02040503050406030204" pitchFamily="18" charset="0"/>
                        </a:rPr>
                        <m:t>𝑸</m:t>
                      </m:r>
                      <m:r>
                        <m:rPr>
                          <m:nor/>
                        </m:rPr>
                        <a:rPr lang="en-US" altLang="zh-CN" b="0" i="0" smtClean="0">
                          <a:latin typeface="Cambria Math" panose="02040503050406030204" pitchFamily="18" charset="0"/>
                        </a:rPr>
                        <m:t>softmax</m:t>
                      </m:r>
                      <m:d>
                        <m:dPr>
                          <m:ctrlPr>
                            <a:rPr lang="en-US" altLang="zh-CN" b="0" i="1" smtClean="0">
                              <a:latin typeface="Cambria Math" panose="02040503050406030204" pitchFamily="18" charset="0"/>
                            </a:rPr>
                          </m:ctrlPr>
                        </m:dPr>
                        <m:e>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𝑸</m:t>
                              </m:r>
                            </m:e>
                            <m:sup>
                              <m:r>
                                <a:rPr lang="en-US" altLang="zh-CN" b="1"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𝒅</m:t>
                              </m:r>
                            </m:e>
                            <m:sub>
                              <m:r>
                                <a:rPr lang="en-US" altLang="zh-CN" b="0" i="1" smtClean="0">
                                  <a:latin typeface="Cambria Math" panose="02040503050406030204" pitchFamily="18" charset="0"/>
                                </a:rPr>
                                <m:t>𝑖</m:t>
                              </m:r>
                            </m:sub>
                          </m:sSub>
                        </m:e>
                      </m:d>
                      <m:r>
                        <a:rPr lang="en-US" altLang="zh-CN" b="0" i="0" smtClean="0">
                          <a:latin typeface="Cambria Math" panose="02040503050406030204" pitchFamily="18" charset="0"/>
                        </a:rPr>
                        <m:t>,</m:t>
                      </m:r>
                    </m:oMath>
                  </m:oMathPara>
                </a14:m>
                <a:endParaRPr lang="en-US" altLang="zh-CN" b="0" dirty="0"/>
              </a:p>
              <a:p>
                <a:pPr marL="0" indent="0">
                  <a:buNone/>
                </a:pPr>
                <a:endParaRPr lang="en-US" altLang="zh-CN" dirty="0"/>
              </a:p>
              <a:p>
                <a:pPr marL="0" indent="0">
                  <a:buNone/>
                </a:pPr>
                <a:r>
                  <a:rPr lang="en-US" altLang="zh-CN" b="0" dirty="0"/>
                  <a:t>where </a:t>
                </a:r>
                <a14:m>
                  <m:oMath xmlns:m="http://schemas.openxmlformats.org/officeDocument/2006/math">
                    <m:r>
                      <a:rPr lang="en-US" altLang="zh-CN" b="1" i="1" smtClean="0">
                        <a:latin typeface="Cambria Math" panose="02040503050406030204" pitchFamily="18" charset="0"/>
                      </a:rPr>
                      <m:t>𝑸</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sup>
                    </m:sSup>
                  </m:oMath>
                </a14:m>
                <a:endParaRPr lang="en-US" altLang="zh-CN" b="0" dirty="0"/>
              </a:p>
              <a:p>
                <a:pPr marL="0" indent="0">
                  <a:buNone/>
                </a:pPr>
                <a:endParaRPr lang="en-US" altLang="zh-CN" dirty="0"/>
              </a:p>
              <a:p>
                <a:pPr marL="0" indent="0">
                  <a:buNone/>
                </a:pPr>
                <a:endParaRPr lang="zh-CN" altLang="en-US" dirty="0"/>
              </a:p>
            </p:txBody>
          </p:sp>
        </mc:Choice>
        <mc:Fallback xmlns="">
          <p:sp>
            <p:nvSpPr>
              <p:cNvPr id="8" name="Content Placeholder 7">
                <a:extLst>
                  <a:ext uri="{FF2B5EF4-FFF2-40B4-BE49-F238E27FC236}">
                    <a16:creationId xmlns:a16="http://schemas.microsoft.com/office/drawing/2014/main" id="{B5D620D6-C48D-45F8-AE42-40212A4E7FE2}"/>
                  </a:ext>
                </a:extLst>
              </p:cNvPr>
              <p:cNvSpPr>
                <a:spLocks noGrp="1" noRot="1" noChangeAspect="1" noMove="1" noResize="1" noEditPoints="1" noAdjustHandles="1" noChangeArrowheads="1" noChangeShapeType="1" noTextEdit="1"/>
              </p:cNvSpPr>
              <p:nvPr>
                <p:ph sz="half" idx="2"/>
              </p:nvPr>
            </p:nvSpPr>
            <p:spPr>
              <a:blipFill>
                <a:blip r:embed="rId3"/>
                <a:stretch>
                  <a:fillRect l="-2471" t="-308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E60AAB5-12B3-416A-B0DF-C027FA32FA6B}"/>
              </a:ext>
            </a:extLst>
          </p:cNvPr>
          <p:cNvSpPr>
            <a:spLocks noGrp="1"/>
          </p:cNvSpPr>
          <p:nvPr>
            <p:ph type="sldNum" sz="quarter" idx="12"/>
          </p:nvPr>
        </p:nvSpPr>
        <p:spPr/>
        <p:txBody>
          <a:bodyPr/>
          <a:lstStyle/>
          <a:p>
            <a:fld id="{F364DFDD-0C7A-40B9-9275-CE62675A6823}" type="slidenum">
              <a:rPr lang="zh-CN" altLang="en-US" smtClean="0"/>
              <a:t>15</a:t>
            </a:fld>
            <a:endParaRPr lang="zh-CN" altLang="en-US"/>
          </a:p>
        </p:txBody>
      </p:sp>
      <p:sp>
        <p:nvSpPr>
          <p:cNvPr id="10" name="矩形: 圆角 9">
            <a:extLst>
              <a:ext uri="{FF2B5EF4-FFF2-40B4-BE49-F238E27FC236}">
                <a16:creationId xmlns:a16="http://schemas.microsoft.com/office/drawing/2014/main" id="{8A68FFEE-A19B-4333-A794-24A84C241347}"/>
              </a:ext>
            </a:extLst>
          </p:cNvPr>
          <p:cNvSpPr/>
          <p:nvPr/>
        </p:nvSpPr>
        <p:spPr>
          <a:xfrm>
            <a:off x="763532" y="3741801"/>
            <a:ext cx="1824568" cy="972219"/>
          </a:xfrm>
          <a:prstGeom prst="roundRect">
            <a:avLst/>
          </a:prstGeom>
          <a:solidFill>
            <a:schemeClr val="accent1">
              <a:lumMod val="40000"/>
              <a:lumOff val="6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anose="020F0502020204030204" pitchFamily="34" charset="0"/>
                <a:cs typeface="Calibri" panose="020F0502020204030204" pitchFamily="34" charset="0"/>
              </a:rPr>
              <a:t>Encoder</a:t>
            </a:r>
            <a:endParaRPr lang="zh-CN" altLang="en-US" sz="2000" b="1" dirty="0">
              <a:solidFill>
                <a:schemeClr val="tx1"/>
              </a:solidFill>
              <a:latin typeface="Calibri" panose="020F0502020204030204" pitchFamily="34" charset="0"/>
              <a:cs typeface="Calibri" panose="020F0502020204030204" pitchFamily="34" charset="0"/>
            </a:endParaRPr>
          </a:p>
        </p:txBody>
      </p:sp>
      <p:sp>
        <p:nvSpPr>
          <p:cNvPr id="11" name="文本框 61">
            <a:extLst>
              <a:ext uri="{FF2B5EF4-FFF2-40B4-BE49-F238E27FC236}">
                <a16:creationId xmlns:a16="http://schemas.microsoft.com/office/drawing/2014/main" id="{E5910C54-D3FC-44DD-AE58-49B70FBCC7BD}"/>
              </a:ext>
            </a:extLst>
          </p:cNvPr>
          <p:cNvSpPr txBox="1"/>
          <p:nvPr/>
        </p:nvSpPr>
        <p:spPr>
          <a:xfrm>
            <a:off x="1190041" y="5888827"/>
            <a:ext cx="971550" cy="461665"/>
          </a:xfrm>
          <a:prstGeom prst="rect">
            <a:avLst/>
          </a:prstGeom>
          <a:solidFill>
            <a:schemeClr val="bg1">
              <a:lumMod val="75000"/>
            </a:schemeClr>
          </a:solidFill>
          <a:ln w="28575">
            <a:noFill/>
          </a:ln>
        </p:spPr>
        <p:txBody>
          <a:bodyPr wrap="square" rtlCol="0">
            <a:spAutoFit/>
          </a:bodyPr>
          <a:lstStyle/>
          <a:p>
            <a:r>
              <a:rPr lang="en-US" altLang="zh-CN" sz="2400" b="1" dirty="0">
                <a:latin typeface="Calibri" panose="020F0502020204030204" pitchFamily="34" charset="0"/>
                <a:cs typeface="Calibri" panose="020F0502020204030204" pitchFamily="34" charset="0"/>
              </a:rPr>
              <a:t>Query</a:t>
            </a:r>
            <a:endParaRPr lang="zh-CN" altLang="en-US" sz="2400" b="1" dirty="0">
              <a:latin typeface="Calibri" panose="020F0502020204030204" pitchFamily="34" charset="0"/>
              <a:cs typeface="Calibri" panose="020F0502020204030204" pitchFamily="34" charset="0"/>
            </a:endParaRPr>
          </a:p>
        </p:txBody>
      </p:sp>
      <p:cxnSp>
        <p:nvCxnSpPr>
          <p:cNvPr id="13" name="Straight Arrow Connector 12">
            <a:extLst>
              <a:ext uri="{FF2B5EF4-FFF2-40B4-BE49-F238E27FC236}">
                <a16:creationId xmlns:a16="http://schemas.microsoft.com/office/drawing/2014/main" id="{604B36F8-6D04-4099-9DA8-85A179DAE706}"/>
              </a:ext>
            </a:extLst>
          </p:cNvPr>
          <p:cNvCxnSpPr>
            <a:cxnSpLocks/>
            <a:stCxn id="11" idx="0"/>
            <a:endCxn id="10" idx="2"/>
          </p:cNvCxnSpPr>
          <p:nvPr/>
        </p:nvCxnSpPr>
        <p:spPr>
          <a:xfrm flipV="1">
            <a:off x="1675816" y="4714020"/>
            <a:ext cx="0" cy="1174807"/>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圆角 9">
            <a:extLst>
              <a:ext uri="{FF2B5EF4-FFF2-40B4-BE49-F238E27FC236}">
                <a16:creationId xmlns:a16="http://schemas.microsoft.com/office/drawing/2014/main" id="{FD4802D5-431C-473F-A5C2-3B4C55166EA2}"/>
              </a:ext>
            </a:extLst>
          </p:cNvPr>
          <p:cNvSpPr/>
          <p:nvPr/>
        </p:nvSpPr>
        <p:spPr>
          <a:xfrm>
            <a:off x="2997259" y="2614953"/>
            <a:ext cx="2038276" cy="2484294"/>
          </a:xfrm>
          <a:prstGeom prst="roundRect">
            <a:avLst>
              <a:gd name="adj" fmla="val 10436"/>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a:solidFill>
                  <a:schemeClr val="tx1"/>
                </a:solidFill>
                <a:latin typeface="Calibri" panose="020F0502020204030204" pitchFamily="34" charset="0"/>
                <a:cs typeface="Calibri" panose="020F0502020204030204" pitchFamily="34" charset="0"/>
              </a:rPr>
              <a:t>Decoder</a:t>
            </a:r>
            <a:endParaRPr lang="zh-CN" altLang="en-US" sz="2000" b="1" dirty="0">
              <a:solidFill>
                <a:schemeClr val="tx1"/>
              </a:solidFill>
              <a:latin typeface="Calibri" panose="020F0502020204030204" pitchFamily="34" charset="0"/>
              <a:cs typeface="Calibri" panose="020F0502020204030204" pitchFamily="34" charset="0"/>
            </a:endParaRPr>
          </a:p>
        </p:txBody>
      </p:sp>
      <p:sp>
        <p:nvSpPr>
          <p:cNvPr id="15" name="矩形: 圆角 9">
            <a:extLst>
              <a:ext uri="{FF2B5EF4-FFF2-40B4-BE49-F238E27FC236}">
                <a16:creationId xmlns:a16="http://schemas.microsoft.com/office/drawing/2014/main" id="{71E2AFD7-AD29-4797-8B4F-B08B8DD4F71B}"/>
              </a:ext>
            </a:extLst>
          </p:cNvPr>
          <p:cNvSpPr/>
          <p:nvPr/>
        </p:nvSpPr>
        <p:spPr>
          <a:xfrm>
            <a:off x="3286144" y="3413465"/>
            <a:ext cx="1504912" cy="786435"/>
          </a:xfrm>
          <a:prstGeom prst="roundRect">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anose="020F0502020204030204" pitchFamily="34" charset="0"/>
                <a:cs typeface="Calibri" panose="020F0502020204030204" pitchFamily="34" charset="0"/>
              </a:rPr>
              <a:t>Cross-attention</a:t>
            </a:r>
            <a:endParaRPr lang="zh-CN" altLang="en-US" sz="2000" b="1" dirty="0">
              <a:solidFill>
                <a:schemeClr val="tx1"/>
              </a:solidFill>
              <a:latin typeface="Calibri" panose="020F0502020204030204" pitchFamily="34" charset="0"/>
              <a:cs typeface="Calibri" panose="020F0502020204030204" pitchFamily="34" charset="0"/>
            </a:endParaRPr>
          </a:p>
        </p:txBody>
      </p:sp>
      <p:cxnSp>
        <p:nvCxnSpPr>
          <p:cNvPr id="36" name="Straight Connector 35">
            <a:extLst>
              <a:ext uri="{FF2B5EF4-FFF2-40B4-BE49-F238E27FC236}">
                <a16:creationId xmlns:a16="http://schemas.microsoft.com/office/drawing/2014/main" id="{B772EEAA-D96E-4146-B3CA-1ADC5E32CF6D}"/>
              </a:ext>
            </a:extLst>
          </p:cNvPr>
          <p:cNvCxnSpPr>
            <a:cxnSpLocks/>
            <a:stCxn id="10" idx="0"/>
            <a:endCxn id="49" idx="0"/>
          </p:cNvCxnSpPr>
          <p:nvPr/>
        </p:nvCxnSpPr>
        <p:spPr>
          <a:xfrm flipV="1">
            <a:off x="1675816" y="3005138"/>
            <a:ext cx="0" cy="736663"/>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1CF994D-30A6-4B15-BE61-2EADFE43F5C9}"/>
              </a:ext>
            </a:extLst>
          </p:cNvPr>
          <p:cNvCxnSpPr>
            <a:cxnSpLocks/>
          </p:cNvCxnSpPr>
          <p:nvPr/>
        </p:nvCxnSpPr>
        <p:spPr>
          <a:xfrm flipH="1">
            <a:off x="1795269" y="2881693"/>
            <a:ext cx="893527" cy="1"/>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73CEDAB-42B1-4880-A335-76CA231F0301}"/>
              </a:ext>
            </a:extLst>
          </p:cNvPr>
          <p:cNvCxnSpPr>
            <a:cxnSpLocks/>
          </p:cNvCxnSpPr>
          <p:nvPr/>
        </p:nvCxnSpPr>
        <p:spPr>
          <a:xfrm flipV="1">
            <a:off x="2810872" y="2999603"/>
            <a:ext cx="1" cy="1451938"/>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6D20743-EEB2-4BC7-8C07-09EC5E44F95E}"/>
              </a:ext>
            </a:extLst>
          </p:cNvPr>
          <p:cNvCxnSpPr>
            <a:cxnSpLocks/>
          </p:cNvCxnSpPr>
          <p:nvPr/>
        </p:nvCxnSpPr>
        <p:spPr>
          <a:xfrm flipH="1">
            <a:off x="2934154" y="4572941"/>
            <a:ext cx="641712" cy="1676"/>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82A4933-68AC-4C31-94DE-AB23CFA87CDB}"/>
              </a:ext>
            </a:extLst>
          </p:cNvPr>
          <p:cNvCxnSpPr>
            <a:cxnSpLocks/>
          </p:cNvCxnSpPr>
          <p:nvPr/>
        </p:nvCxnSpPr>
        <p:spPr>
          <a:xfrm flipV="1">
            <a:off x="3696929" y="4191332"/>
            <a:ext cx="1" cy="258775"/>
          </a:xfrm>
          <a:prstGeom prst="line">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Arc 48">
            <a:extLst>
              <a:ext uri="{FF2B5EF4-FFF2-40B4-BE49-F238E27FC236}">
                <a16:creationId xmlns:a16="http://schemas.microsoft.com/office/drawing/2014/main" id="{DC98732C-4EEC-4902-ACD6-D202004155AB}"/>
              </a:ext>
            </a:extLst>
          </p:cNvPr>
          <p:cNvSpPr/>
          <p:nvPr/>
        </p:nvSpPr>
        <p:spPr>
          <a:xfrm rot="16200000">
            <a:off x="1676588" y="2880922"/>
            <a:ext cx="246888" cy="248432"/>
          </a:xfrm>
          <a:prstGeom prst="arc">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lumMod val="40000"/>
                  <a:lumOff val="60000"/>
                </a:schemeClr>
              </a:solidFill>
            </a:endParaRPr>
          </a:p>
        </p:txBody>
      </p:sp>
      <p:sp>
        <p:nvSpPr>
          <p:cNvPr id="51" name="Arc 50">
            <a:extLst>
              <a:ext uri="{FF2B5EF4-FFF2-40B4-BE49-F238E27FC236}">
                <a16:creationId xmlns:a16="http://schemas.microsoft.com/office/drawing/2014/main" id="{4AA56AA7-0D6F-4F64-8185-725C3CCBDCBC}"/>
              </a:ext>
            </a:extLst>
          </p:cNvPr>
          <p:cNvSpPr/>
          <p:nvPr/>
        </p:nvSpPr>
        <p:spPr>
          <a:xfrm>
            <a:off x="2562253" y="2880150"/>
            <a:ext cx="246888" cy="248432"/>
          </a:xfrm>
          <a:prstGeom prst="arc">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lumMod val="40000"/>
                  <a:lumOff val="60000"/>
                </a:schemeClr>
              </a:solidFill>
            </a:endParaRPr>
          </a:p>
        </p:txBody>
      </p:sp>
      <p:sp>
        <p:nvSpPr>
          <p:cNvPr id="52" name="Arc 51">
            <a:extLst>
              <a:ext uri="{FF2B5EF4-FFF2-40B4-BE49-F238E27FC236}">
                <a16:creationId xmlns:a16="http://schemas.microsoft.com/office/drawing/2014/main" id="{4DA4D56F-2906-480E-A055-2EB9643FA072}"/>
              </a:ext>
            </a:extLst>
          </p:cNvPr>
          <p:cNvSpPr/>
          <p:nvPr/>
        </p:nvSpPr>
        <p:spPr>
          <a:xfrm rot="10800000">
            <a:off x="2810710" y="4322936"/>
            <a:ext cx="246888" cy="248432"/>
          </a:xfrm>
          <a:prstGeom prst="arc">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lumMod val="40000"/>
                  <a:lumOff val="60000"/>
                </a:schemeClr>
              </a:solidFill>
            </a:endParaRPr>
          </a:p>
        </p:txBody>
      </p:sp>
      <p:sp>
        <p:nvSpPr>
          <p:cNvPr id="53" name="Arc 52">
            <a:extLst>
              <a:ext uri="{FF2B5EF4-FFF2-40B4-BE49-F238E27FC236}">
                <a16:creationId xmlns:a16="http://schemas.microsoft.com/office/drawing/2014/main" id="{27A821E4-52CC-44D3-AB3F-AAC3ED322773}"/>
              </a:ext>
            </a:extLst>
          </p:cNvPr>
          <p:cNvSpPr/>
          <p:nvPr/>
        </p:nvSpPr>
        <p:spPr>
          <a:xfrm rot="5400000">
            <a:off x="3449269" y="4324101"/>
            <a:ext cx="246888" cy="248432"/>
          </a:xfrm>
          <a:prstGeom prst="arc">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lumMod val="40000"/>
                  <a:lumOff val="60000"/>
                </a:schemeClr>
              </a:solidFill>
            </a:endParaRPr>
          </a:p>
        </p:txBody>
      </p:sp>
      <p:cxnSp>
        <p:nvCxnSpPr>
          <p:cNvPr id="56" name="Straight Connector 55">
            <a:extLst>
              <a:ext uri="{FF2B5EF4-FFF2-40B4-BE49-F238E27FC236}">
                <a16:creationId xmlns:a16="http://schemas.microsoft.com/office/drawing/2014/main" id="{773148BE-5A3D-497E-BD6C-DEE88754A2CD}"/>
              </a:ext>
            </a:extLst>
          </p:cNvPr>
          <p:cNvCxnSpPr>
            <a:cxnSpLocks/>
          </p:cNvCxnSpPr>
          <p:nvPr/>
        </p:nvCxnSpPr>
        <p:spPr>
          <a:xfrm flipH="1">
            <a:off x="3255010" y="4572941"/>
            <a:ext cx="641712" cy="1676"/>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8BAA0E3-2AFB-477C-8582-FDEF8D498ACD}"/>
              </a:ext>
            </a:extLst>
          </p:cNvPr>
          <p:cNvCxnSpPr>
            <a:cxnSpLocks/>
          </p:cNvCxnSpPr>
          <p:nvPr/>
        </p:nvCxnSpPr>
        <p:spPr>
          <a:xfrm flipV="1">
            <a:off x="4017785" y="4191332"/>
            <a:ext cx="1" cy="258775"/>
          </a:xfrm>
          <a:prstGeom prst="line">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Arc 57">
            <a:extLst>
              <a:ext uri="{FF2B5EF4-FFF2-40B4-BE49-F238E27FC236}">
                <a16:creationId xmlns:a16="http://schemas.microsoft.com/office/drawing/2014/main" id="{A70F22B7-21E4-4816-B4B1-5F582559019D}"/>
              </a:ext>
            </a:extLst>
          </p:cNvPr>
          <p:cNvSpPr/>
          <p:nvPr/>
        </p:nvSpPr>
        <p:spPr>
          <a:xfrm rot="5400000">
            <a:off x="3770125" y="4324101"/>
            <a:ext cx="246888" cy="248432"/>
          </a:xfrm>
          <a:prstGeom prst="arc">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lumMod val="40000"/>
                  <a:lumOff val="60000"/>
                </a:schemeClr>
              </a:solidFill>
            </a:endParaRPr>
          </a:p>
        </p:txBody>
      </p:sp>
      <p:sp>
        <p:nvSpPr>
          <p:cNvPr id="61" name="文本框 64">
            <a:extLst>
              <a:ext uri="{FF2B5EF4-FFF2-40B4-BE49-F238E27FC236}">
                <a16:creationId xmlns:a16="http://schemas.microsoft.com/office/drawing/2014/main" id="{2B1C6BF3-BE3A-4430-8AE2-18C5BDAFE27A}"/>
              </a:ext>
            </a:extLst>
          </p:cNvPr>
          <p:cNvSpPr txBox="1"/>
          <p:nvPr/>
        </p:nvSpPr>
        <p:spPr>
          <a:xfrm>
            <a:off x="3529240" y="5888826"/>
            <a:ext cx="1085480" cy="461665"/>
          </a:xfrm>
          <a:prstGeom prst="rect">
            <a:avLst/>
          </a:prstGeom>
          <a:solidFill>
            <a:srgbClr val="82B0D2"/>
          </a:solidFill>
          <a:ln w="28575">
            <a:noFill/>
          </a:ln>
        </p:spPr>
        <p:txBody>
          <a:bodyPr wrap="square" rtlCol="0">
            <a:spAutoFit/>
          </a:bodyPr>
          <a:lstStyle/>
          <a:p>
            <a:r>
              <a:rPr lang="en-US" altLang="zh-CN" sz="2400" b="1" dirty="0">
                <a:latin typeface="Calibri" panose="020F0502020204030204" pitchFamily="34" charset="0"/>
                <a:cs typeface="Calibri" panose="020F0502020204030204" pitchFamily="34" charset="0"/>
              </a:rPr>
              <a:t>Doc ID</a:t>
            </a:r>
            <a:endParaRPr lang="zh-CN" altLang="en-US" sz="2400" b="1" dirty="0">
              <a:latin typeface="Calibri" panose="020F0502020204030204" pitchFamily="34" charset="0"/>
              <a:cs typeface="Calibri" panose="020F0502020204030204" pitchFamily="34" charset="0"/>
            </a:endParaRPr>
          </a:p>
        </p:txBody>
      </p:sp>
      <p:sp>
        <p:nvSpPr>
          <p:cNvPr id="62" name="TextBox 61">
            <a:extLst>
              <a:ext uri="{FF2B5EF4-FFF2-40B4-BE49-F238E27FC236}">
                <a16:creationId xmlns:a16="http://schemas.microsoft.com/office/drawing/2014/main" id="{6462BD6D-7880-4BA4-B488-506A1506713D}"/>
              </a:ext>
            </a:extLst>
          </p:cNvPr>
          <p:cNvSpPr txBox="1"/>
          <p:nvPr/>
        </p:nvSpPr>
        <p:spPr>
          <a:xfrm>
            <a:off x="3828171" y="4511708"/>
            <a:ext cx="397866" cy="461665"/>
          </a:xfrm>
          <a:prstGeom prst="rect">
            <a:avLst/>
          </a:prstGeom>
          <a:noFill/>
        </p:spPr>
        <p:txBody>
          <a:bodyPr wrap="none" rtlCol="0">
            <a:spAutoFit/>
          </a:bodyPr>
          <a:lstStyle/>
          <a:p>
            <a:r>
              <a:rPr lang="en-US" altLang="zh-CN" sz="2400" dirty="0">
                <a:latin typeface="Calibri" panose="020F0502020204030204" pitchFamily="34" charset="0"/>
                <a:cs typeface="Calibri" panose="020F0502020204030204" pitchFamily="34" charset="0"/>
              </a:rPr>
              <a:t>…</a:t>
            </a:r>
            <a:endParaRPr lang="zh-CN" altLang="en-US" sz="2400" dirty="0">
              <a:latin typeface="Calibri" panose="020F0502020204030204" pitchFamily="34" charset="0"/>
              <a:cs typeface="Calibri" panose="020F0502020204030204" pitchFamily="34" charset="0"/>
            </a:endParaRPr>
          </a:p>
        </p:txBody>
      </p:sp>
      <p:sp>
        <p:nvSpPr>
          <p:cNvPr id="63" name="TextBox 62">
            <a:extLst>
              <a:ext uri="{FF2B5EF4-FFF2-40B4-BE49-F238E27FC236}">
                <a16:creationId xmlns:a16="http://schemas.microsoft.com/office/drawing/2014/main" id="{566BC531-F520-4F85-8C74-8C4637FB86BA}"/>
              </a:ext>
            </a:extLst>
          </p:cNvPr>
          <p:cNvSpPr txBox="1"/>
          <p:nvPr/>
        </p:nvSpPr>
        <p:spPr>
          <a:xfrm>
            <a:off x="3828171" y="2871802"/>
            <a:ext cx="397866" cy="461665"/>
          </a:xfrm>
          <a:prstGeom prst="rect">
            <a:avLst/>
          </a:prstGeom>
          <a:noFill/>
        </p:spPr>
        <p:txBody>
          <a:bodyPr wrap="none" rtlCol="0">
            <a:spAutoFit/>
          </a:bodyPr>
          <a:lstStyle/>
          <a:p>
            <a:r>
              <a:rPr lang="en-US" altLang="zh-CN" sz="2400" dirty="0">
                <a:latin typeface="Calibri" panose="020F0502020204030204" pitchFamily="34" charset="0"/>
                <a:cs typeface="Calibri" panose="020F0502020204030204" pitchFamily="34" charset="0"/>
              </a:rPr>
              <a:t>…</a:t>
            </a:r>
            <a:endParaRPr lang="zh-CN" altLang="en-US" sz="2400" dirty="0">
              <a:latin typeface="Calibri" panose="020F0502020204030204" pitchFamily="34" charset="0"/>
              <a:cs typeface="Calibri" panose="020F0502020204030204" pitchFamily="34" charset="0"/>
            </a:endParaRPr>
          </a:p>
        </p:txBody>
      </p:sp>
      <p:cxnSp>
        <p:nvCxnSpPr>
          <p:cNvPr id="68" name="Straight Arrow Connector 67">
            <a:extLst>
              <a:ext uri="{FF2B5EF4-FFF2-40B4-BE49-F238E27FC236}">
                <a16:creationId xmlns:a16="http://schemas.microsoft.com/office/drawing/2014/main" id="{29876850-CB2E-410F-BFEA-41769B5E5D5C}"/>
              </a:ext>
            </a:extLst>
          </p:cNvPr>
          <p:cNvCxnSpPr>
            <a:cxnSpLocks/>
          </p:cNvCxnSpPr>
          <p:nvPr/>
        </p:nvCxnSpPr>
        <p:spPr>
          <a:xfrm flipV="1">
            <a:off x="4313180" y="4652772"/>
            <a:ext cx="0" cy="343461"/>
          </a:xfrm>
          <a:prstGeom prst="straightConnector1">
            <a:avLst/>
          </a:prstGeom>
          <a:ln w="28575">
            <a:solidFill>
              <a:schemeClr val="accent1">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1617149-355B-465D-9C52-0C3481204488}"/>
              </a:ext>
            </a:extLst>
          </p:cNvPr>
          <p:cNvCxnSpPr>
            <a:cxnSpLocks/>
          </p:cNvCxnSpPr>
          <p:nvPr/>
        </p:nvCxnSpPr>
        <p:spPr>
          <a:xfrm flipV="1">
            <a:off x="4313180" y="4191332"/>
            <a:ext cx="0" cy="397791"/>
          </a:xfrm>
          <a:prstGeom prst="straightConnector1">
            <a:avLst/>
          </a:prstGeom>
          <a:ln w="28575">
            <a:solidFill>
              <a:schemeClr val="accent1">
                <a:lumMod val="40000"/>
                <a:lumOff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5B96334-16E0-45C2-97D5-3D4566A6CF77}"/>
              </a:ext>
            </a:extLst>
          </p:cNvPr>
          <p:cNvCxnSpPr>
            <a:cxnSpLocks/>
          </p:cNvCxnSpPr>
          <p:nvPr/>
        </p:nvCxnSpPr>
        <p:spPr>
          <a:xfrm flipV="1">
            <a:off x="4313180" y="2725672"/>
            <a:ext cx="0" cy="641841"/>
          </a:xfrm>
          <a:prstGeom prst="straightConnector1">
            <a:avLst/>
          </a:prstGeom>
          <a:ln w="28575">
            <a:solidFill>
              <a:schemeClr val="accent1">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103CC32-CB18-4E7B-A05B-E409DED7FF81}"/>
              </a:ext>
            </a:extLst>
          </p:cNvPr>
          <p:cNvCxnSpPr>
            <a:cxnSpLocks/>
            <a:endCxn id="117" idx="2"/>
          </p:cNvCxnSpPr>
          <p:nvPr/>
        </p:nvCxnSpPr>
        <p:spPr>
          <a:xfrm flipV="1">
            <a:off x="4312448" y="2302095"/>
            <a:ext cx="733" cy="333654"/>
          </a:xfrm>
          <a:prstGeom prst="straightConnector1">
            <a:avLst/>
          </a:prstGeom>
          <a:ln w="28575">
            <a:solidFill>
              <a:schemeClr val="accent1">
                <a:lumMod val="40000"/>
                <a:lumOff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A8C095B1-7605-4600-9FA8-2270DCAD2577}"/>
              </a:ext>
            </a:extLst>
          </p:cNvPr>
          <p:cNvSpPr txBox="1"/>
          <p:nvPr/>
        </p:nvSpPr>
        <p:spPr>
          <a:xfrm>
            <a:off x="3323554" y="5388561"/>
            <a:ext cx="607395" cy="338554"/>
          </a:xfrm>
          <a:prstGeom prst="rect">
            <a:avLst/>
          </a:prstGeom>
          <a:noFill/>
          <a:ln w="28575">
            <a:solidFill>
              <a:srgbClr val="82B0D2"/>
            </a:solidFill>
          </a:ln>
        </p:spPr>
        <p:txBody>
          <a:bodyPr wrap="square">
            <a:spAutoFit/>
          </a:bodyPr>
          <a:lstStyle/>
          <a:p>
            <a:pPr algn="ctr"/>
            <a:r>
              <a:rPr lang="en-US" altLang="zh-CN" sz="1600" dirty="0">
                <a:latin typeface="Calibri" panose="020F0502020204030204" pitchFamily="34" charset="0"/>
                <a:cs typeface="Calibri" panose="020F0502020204030204" pitchFamily="34" charset="0"/>
              </a:rPr>
              <a:t>Does</a:t>
            </a:r>
            <a:endParaRPr lang="zh-CN" altLang="en-US" sz="1600" dirty="0"/>
          </a:p>
        </p:txBody>
      </p:sp>
      <p:sp>
        <p:nvSpPr>
          <p:cNvPr id="98" name="TextBox 97">
            <a:extLst>
              <a:ext uri="{FF2B5EF4-FFF2-40B4-BE49-F238E27FC236}">
                <a16:creationId xmlns:a16="http://schemas.microsoft.com/office/drawing/2014/main" id="{79070AB4-102D-4ED7-97D2-63BDE5ECBD10}"/>
              </a:ext>
            </a:extLst>
          </p:cNvPr>
          <p:cNvSpPr txBox="1"/>
          <p:nvPr/>
        </p:nvSpPr>
        <p:spPr>
          <a:xfrm>
            <a:off x="4011641" y="5392148"/>
            <a:ext cx="603079" cy="338554"/>
          </a:xfrm>
          <a:prstGeom prst="rect">
            <a:avLst/>
          </a:prstGeom>
          <a:noFill/>
          <a:ln w="28575">
            <a:solidFill>
              <a:srgbClr val="82B0D2"/>
            </a:solidFill>
          </a:ln>
        </p:spPr>
        <p:txBody>
          <a:bodyPr wrap="square">
            <a:spAutoFit/>
          </a:bodyPr>
          <a:lstStyle/>
          <a:p>
            <a:pPr algn="ctr"/>
            <a:r>
              <a:rPr lang="en-US" altLang="zh-CN" sz="1600" dirty="0">
                <a:latin typeface="Calibri" panose="020F0502020204030204" pitchFamily="34" charset="0"/>
                <a:cs typeface="Calibri" panose="020F0502020204030204" pitchFamily="34" charset="0"/>
              </a:rPr>
              <a:t>He</a:t>
            </a:r>
            <a:endParaRPr lang="zh-CN" altLang="en-US" sz="1600" dirty="0"/>
          </a:p>
        </p:txBody>
      </p:sp>
      <p:cxnSp>
        <p:nvCxnSpPr>
          <p:cNvPr id="100" name="Straight Arrow Connector 99">
            <a:extLst>
              <a:ext uri="{FF2B5EF4-FFF2-40B4-BE49-F238E27FC236}">
                <a16:creationId xmlns:a16="http://schemas.microsoft.com/office/drawing/2014/main" id="{23182128-37E2-4125-B185-F011BD36043B}"/>
              </a:ext>
            </a:extLst>
          </p:cNvPr>
          <p:cNvCxnSpPr>
            <a:cxnSpLocks/>
          </p:cNvCxnSpPr>
          <p:nvPr/>
        </p:nvCxnSpPr>
        <p:spPr>
          <a:xfrm flipV="1">
            <a:off x="4313180" y="5099248"/>
            <a:ext cx="0" cy="292900"/>
          </a:xfrm>
          <a:prstGeom prst="straightConnector1">
            <a:avLst/>
          </a:prstGeom>
          <a:ln w="28575">
            <a:solidFill>
              <a:schemeClr val="accent1">
                <a:lumMod val="40000"/>
                <a:lumOff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2D0006BE-79ED-456D-8BF4-00D20ED053C5}"/>
              </a:ext>
            </a:extLst>
          </p:cNvPr>
          <p:cNvCxnSpPr>
            <a:cxnSpLocks/>
            <a:stCxn id="97" idx="0"/>
          </p:cNvCxnSpPr>
          <p:nvPr/>
        </p:nvCxnSpPr>
        <p:spPr>
          <a:xfrm flipV="1">
            <a:off x="3627252" y="5108701"/>
            <a:ext cx="0" cy="279860"/>
          </a:xfrm>
          <a:prstGeom prst="straightConnector1">
            <a:avLst/>
          </a:prstGeom>
          <a:ln w="28575">
            <a:solidFill>
              <a:schemeClr val="accent1">
                <a:lumMod val="40000"/>
                <a:lumOff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F19AB9BF-7D7B-4C29-BC44-E197BE4D24FC}"/>
                  </a:ext>
                </a:extLst>
              </p:cNvPr>
              <p:cNvSpPr txBox="1"/>
              <p:nvPr/>
            </p:nvSpPr>
            <p:spPr>
              <a:xfrm>
                <a:off x="4258381" y="2276333"/>
                <a:ext cx="4667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𝒉</m:t>
                          </m:r>
                        </m:e>
                        <m:sub>
                          <m:r>
                            <a:rPr lang="en-US" altLang="zh-CN" b="0" i="1" smtClean="0">
                              <a:latin typeface="Cambria Math" panose="02040503050406030204" pitchFamily="18" charset="0"/>
                            </a:rPr>
                            <m:t>𝑖</m:t>
                          </m:r>
                        </m:sub>
                      </m:sSub>
                    </m:oMath>
                  </m:oMathPara>
                </a14:m>
                <a:endParaRPr lang="zh-CN" altLang="en-US" b="1" dirty="0"/>
              </a:p>
            </p:txBody>
          </p:sp>
        </mc:Choice>
        <mc:Fallback xmlns="">
          <p:sp>
            <p:nvSpPr>
              <p:cNvPr id="116" name="TextBox 115">
                <a:extLst>
                  <a:ext uri="{FF2B5EF4-FFF2-40B4-BE49-F238E27FC236}">
                    <a16:creationId xmlns:a16="http://schemas.microsoft.com/office/drawing/2014/main" id="{F19AB9BF-7D7B-4C29-BC44-E197BE4D24FC}"/>
                  </a:ext>
                </a:extLst>
              </p:cNvPr>
              <p:cNvSpPr txBox="1">
                <a:spLocks noRot="1" noChangeAspect="1" noMove="1" noResize="1" noEditPoints="1" noAdjustHandles="1" noChangeArrowheads="1" noChangeShapeType="1" noTextEdit="1"/>
              </p:cNvSpPr>
              <p:nvPr/>
            </p:nvSpPr>
            <p:spPr>
              <a:xfrm>
                <a:off x="4258381" y="2276333"/>
                <a:ext cx="466731" cy="369332"/>
              </a:xfrm>
              <a:prstGeom prst="rect">
                <a:avLst/>
              </a:prstGeom>
              <a:blipFill>
                <a:blip r:embed="rId4"/>
                <a:stretch>
                  <a:fillRect/>
                </a:stretch>
              </a:blipFill>
            </p:spPr>
            <p:txBody>
              <a:bodyPr/>
              <a:lstStyle/>
              <a:p>
                <a:r>
                  <a:rPr lang="zh-CN" altLang="en-US">
                    <a:noFill/>
                  </a:rPr>
                  <a:t> </a:t>
                </a:r>
              </a:p>
            </p:txBody>
          </p:sp>
        </mc:Fallback>
      </mc:AlternateContent>
      <p:sp>
        <p:nvSpPr>
          <p:cNvPr id="117" name="TextBox 116">
            <a:extLst>
              <a:ext uri="{FF2B5EF4-FFF2-40B4-BE49-F238E27FC236}">
                <a16:creationId xmlns:a16="http://schemas.microsoft.com/office/drawing/2014/main" id="{DC3F3B01-2EC3-4AC5-A9FE-228BEE4D87BB}"/>
              </a:ext>
            </a:extLst>
          </p:cNvPr>
          <p:cNvSpPr txBox="1"/>
          <p:nvPr/>
        </p:nvSpPr>
        <p:spPr>
          <a:xfrm>
            <a:off x="4011641" y="1963541"/>
            <a:ext cx="603079" cy="338554"/>
          </a:xfrm>
          <a:prstGeom prst="rect">
            <a:avLst/>
          </a:prstGeom>
          <a:noFill/>
          <a:ln w="28575">
            <a:solidFill>
              <a:srgbClr val="82B0D2"/>
            </a:solidFill>
          </a:ln>
        </p:spPr>
        <p:txBody>
          <a:bodyPr wrap="square">
            <a:spAutoFit/>
          </a:bodyPr>
          <a:lstStyle/>
          <a:p>
            <a:pPr algn="ctr"/>
            <a:r>
              <a:rPr lang="en-US" altLang="zh-CN" sz="1600" dirty="0">
                <a:latin typeface="Calibri" panose="020F0502020204030204" pitchFamily="34" charset="0"/>
                <a:cs typeface="Calibri" panose="020F0502020204030204" pitchFamily="34" charset="0"/>
              </a:rPr>
              <a:t>Love</a:t>
            </a:r>
            <a:endParaRPr lang="zh-CN" altLang="en-US" sz="1600" dirty="0"/>
          </a:p>
        </p:txBody>
      </p: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375F7839-347D-440C-9AD5-BB57BC2A70B9}"/>
                  </a:ext>
                </a:extLst>
              </p:cNvPr>
              <p:cNvSpPr txBox="1"/>
              <p:nvPr/>
            </p:nvSpPr>
            <p:spPr>
              <a:xfrm>
                <a:off x="4257961" y="4209845"/>
                <a:ext cx="4725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𝒅</m:t>
                          </m:r>
                        </m:e>
                        <m:sub>
                          <m:r>
                            <a:rPr lang="en-US" altLang="zh-CN" b="0" i="1" smtClean="0">
                              <a:latin typeface="Cambria Math" panose="02040503050406030204" pitchFamily="18" charset="0"/>
                            </a:rPr>
                            <m:t>𝑖</m:t>
                          </m:r>
                        </m:sub>
                      </m:sSub>
                    </m:oMath>
                  </m:oMathPara>
                </a14:m>
                <a:endParaRPr lang="zh-CN" altLang="en-US" b="1" dirty="0"/>
              </a:p>
            </p:txBody>
          </p:sp>
        </mc:Choice>
        <mc:Fallback xmlns="">
          <p:sp>
            <p:nvSpPr>
              <p:cNvPr id="121" name="TextBox 120">
                <a:extLst>
                  <a:ext uri="{FF2B5EF4-FFF2-40B4-BE49-F238E27FC236}">
                    <a16:creationId xmlns:a16="http://schemas.microsoft.com/office/drawing/2014/main" id="{375F7839-347D-440C-9AD5-BB57BC2A70B9}"/>
                  </a:ext>
                </a:extLst>
              </p:cNvPr>
              <p:cNvSpPr txBox="1">
                <a:spLocks noRot="1" noChangeAspect="1" noMove="1" noResize="1" noEditPoints="1" noAdjustHandles="1" noChangeArrowheads="1" noChangeShapeType="1" noTextEdit="1"/>
              </p:cNvSpPr>
              <p:nvPr/>
            </p:nvSpPr>
            <p:spPr>
              <a:xfrm>
                <a:off x="4257961" y="4209845"/>
                <a:ext cx="472502" cy="369332"/>
              </a:xfrm>
              <a:prstGeom prst="rect">
                <a:avLst/>
              </a:prstGeom>
              <a:blipFill>
                <a:blip r:embed="rId5"/>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15FF893F-7B19-4035-9671-792560C497E8}"/>
                  </a:ext>
                </a:extLst>
              </p:cNvPr>
              <p:cNvSpPr txBox="1"/>
              <p:nvPr/>
            </p:nvSpPr>
            <p:spPr>
              <a:xfrm>
                <a:off x="1089304" y="3148352"/>
                <a:ext cx="4171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𝑸</m:t>
                      </m:r>
                    </m:oMath>
                  </m:oMathPara>
                </a14:m>
                <a:endParaRPr lang="zh-CN" altLang="en-US" b="1" dirty="0"/>
              </a:p>
            </p:txBody>
          </p:sp>
        </mc:Choice>
        <mc:Fallback xmlns="">
          <p:sp>
            <p:nvSpPr>
              <p:cNvPr id="124" name="TextBox 123">
                <a:extLst>
                  <a:ext uri="{FF2B5EF4-FFF2-40B4-BE49-F238E27FC236}">
                    <a16:creationId xmlns:a16="http://schemas.microsoft.com/office/drawing/2014/main" id="{15FF893F-7B19-4035-9671-792560C497E8}"/>
                  </a:ext>
                </a:extLst>
              </p:cNvPr>
              <p:cNvSpPr txBox="1">
                <a:spLocks noRot="1" noChangeAspect="1" noMove="1" noResize="1" noEditPoints="1" noAdjustHandles="1" noChangeArrowheads="1" noChangeShapeType="1" noTextEdit="1"/>
              </p:cNvSpPr>
              <p:nvPr/>
            </p:nvSpPr>
            <p:spPr>
              <a:xfrm>
                <a:off x="1089304" y="3148352"/>
                <a:ext cx="417102" cy="369332"/>
              </a:xfrm>
              <a:prstGeom prst="rect">
                <a:avLst/>
              </a:prstGeom>
              <a:blipFill>
                <a:blip r:embed="rId6"/>
                <a:stretch>
                  <a:fillRect b="-9836"/>
                </a:stretch>
              </a:blipFill>
            </p:spPr>
            <p:txBody>
              <a:bodyPr/>
              <a:lstStyle/>
              <a:p>
                <a:r>
                  <a:rPr lang="zh-CN" altLang="en-US">
                    <a:noFill/>
                  </a:rPr>
                  <a:t> </a:t>
                </a:r>
              </a:p>
            </p:txBody>
          </p:sp>
        </mc:Fallback>
      </mc:AlternateContent>
      <p:sp>
        <p:nvSpPr>
          <p:cNvPr id="3" name="TextBox 2">
            <a:extLst>
              <a:ext uri="{FF2B5EF4-FFF2-40B4-BE49-F238E27FC236}">
                <a16:creationId xmlns:a16="http://schemas.microsoft.com/office/drawing/2014/main" id="{822A1D2C-9C25-475D-AA4B-775B2AC8E144}"/>
              </a:ext>
            </a:extLst>
          </p:cNvPr>
          <p:cNvSpPr txBox="1"/>
          <p:nvPr/>
        </p:nvSpPr>
        <p:spPr>
          <a:xfrm>
            <a:off x="7785147" y="4996233"/>
            <a:ext cx="303110" cy="523220"/>
          </a:xfrm>
          <a:prstGeom prst="rect">
            <a:avLst/>
          </a:prstGeom>
          <a:noFill/>
        </p:spPr>
        <p:txBody>
          <a:bodyPr wrap="square" rtlCol="0">
            <a:spAutoFit/>
          </a:bodyPr>
          <a:lstStyle/>
          <a:p>
            <a:r>
              <a:rPr lang="en-US" sz="2800" b="1" dirty="0">
                <a:solidFill>
                  <a:schemeClr val="bg1">
                    <a:lumMod val="75000"/>
                  </a:schemeClr>
                </a:solidFill>
                <a:latin typeface="Calibri" panose="020F0502020204030204" pitchFamily="34" charset="0"/>
                <a:cs typeface="Calibri" panose="020F0502020204030204" pitchFamily="34" charset="0"/>
              </a:rPr>
              <a:t>V</a:t>
            </a:r>
          </a:p>
        </p:txBody>
      </p:sp>
      <p:sp>
        <p:nvSpPr>
          <p:cNvPr id="42" name="TextBox 41">
            <a:extLst>
              <a:ext uri="{FF2B5EF4-FFF2-40B4-BE49-F238E27FC236}">
                <a16:creationId xmlns:a16="http://schemas.microsoft.com/office/drawing/2014/main" id="{5BE4FB33-7817-44D4-97FE-9536A725E6DA}"/>
              </a:ext>
            </a:extLst>
          </p:cNvPr>
          <p:cNvSpPr txBox="1"/>
          <p:nvPr/>
        </p:nvSpPr>
        <p:spPr>
          <a:xfrm>
            <a:off x="9398094" y="4984088"/>
            <a:ext cx="303110" cy="523220"/>
          </a:xfrm>
          <a:prstGeom prst="rect">
            <a:avLst/>
          </a:prstGeom>
          <a:noFill/>
        </p:spPr>
        <p:txBody>
          <a:bodyPr wrap="square" rtlCol="0">
            <a:spAutoFit/>
          </a:bodyPr>
          <a:lstStyle/>
          <a:p>
            <a:r>
              <a:rPr lang="en-US" sz="2800" b="1" dirty="0">
                <a:solidFill>
                  <a:schemeClr val="bg1">
                    <a:lumMod val="75000"/>
                  </a:schemeClr>
                </a:solidFill>
                <a:latin typeface="Calibri" panose="020F0502020204030204" pitchFamily="34" charset="0"/>
                <a:cs typeface="Calibri" panose="020F0502020204030204" pitchFamily="34" charset="0"/>
              </a:rPr>
              <a:t>K</a:t>
            </a:r>
          </a:p>
        </p:txBody>
      </p:sp>
      <p:sp>
        <p:nvSpPr>
          <p:cNvPr id="44" name="TextBox 43">
            <a:extLst>
              <a:ext uri="{FF2B5EF4-FFF2-40B4-BE49-F238E27FC236}">
                <a16:creationId xmlns:a16="http://schemas.microsoft.com/office/drawing/2014/main" id="{757680B3-A2D3-40D1-AAF1-4B796CE5C52C}"/>
              </a:ext>
            </a:extLst>
          </p:cNvPr>
          <p:cNvSpPr txBox="1"/>
          <p:nvPr/>
        </p:nvSpPr>
        <p:spPr>
          <a:xfrm>
            <a:off x="9842677" y="4984088"/>
            <a:ext cx="303110" cy="523220"/>
          </a:xfrm>
          <a:prstGeom prst="rect">
            <a:avLst/>
          </a:prstGeom>
          <a:noFill/>
        </p:spPr>
        <p:txBody>
          <a:bodyPr wrap="square" rtlCol="0">
            <a:spAutoFit/>
          </a:bodyPr>
          <a:lstStyle/>
          <a:p>
            <a:r>
              <a:rPr lang="en-US" sz="2800" b="1" dirty="0">
                <a:solidFill>
                  <a:schemeClr val="bg1">
                    <a:lumMod val="75000"/>
                  </a:schemeClr>
                </a:solidFill>
                <a:latin typeface="Calibri" panose="020F0502020204030204" pitchFamily="34" charset="0"/>
                <a:cs typeface="Calibri" panose="020F0502020204030204" pitchFamily="34" charset="0"/>
              </a:rPr>
              <a:t>Q</a:t>
            </a:r>
          </a:p>
        </p:txBody>
      </p:sp>
      <p:sp>
        <p:nvSpPr>
          <p:cNvPr id="4" name="Rectangle 3">
            <a:extLst>
              <a:ext uri="{FF2B5EF4-FFF2-40B4-BE49-F238E27FC236}">
                <a16:creationId xmlns:a16="http://schemas.microsoft.com/office/drawing/2014/main" id="{F1BFC72C-762B-4997-8C54-92F15492C489}"/>
              </a:ext>
            </a:extLst>
          </p:cNvPr>
          <p:cNvSpPr/>
          <p:nvPr/>
        </p:nvSpPr>
        <p:spPr>
          <a:xfrm>
            <a:off x="6773779" y="3619985"/>
            <a:ext cx="3068898" cy="523220"/>
          </a:xfrm>
          <a:prstGeom prst="rect">
            <a:avLst/>
          </a:prstGeom>
          <a:noFill/>
          <a:ln w="38100">
            <a:solidFill>
              <a:schemeClr val="bg1">
                <a:lumMod val="75000"/>
              </a:schemeClr>
            </a:solidFill>
          </a:ln>
        </p:spPr>
        <p:txBody>
          <a:bodyPr wrap="square" rtlCol="0">
            <a:spAutoFit/>
          </a:bodyPr>
          <a:lstStyle/>
          <a:p>
            <a:pPr algn="ctr"/>
            <a:endParaRPr lang="en-US" sz="3200">
              <a:solidFill>
                <a:schemeClr val="tx1"/>
              </a:solidFill>
              <a:latin typeface="Calibri" panose="020F0502020204030204" pitchFamily="34" charset="0"/>
              <a:cs typeface="Calibri" panose="020F0502020204030204" pitchFamily="34" charset="0"/>
            </a:endParaRPr>
          </a:p>
        </p:txBody>
      </p:sp>
      <p:cxnSp>
        <p:nvCxnSpPr>
          <p:cNvPr id="7" name="Straight Arrow Connector 6">
            <a:extLst>
              <a:ext uri="{FF2B5EF4-FFF2-40B4-BE49-F238E27FC236}">
                <a16:creationId xmlns:a16="http://schemas.microsoft.com/office/drawing/2014/main" id="{15D02C10-50CE-44AB-8735-0B95A1DF8427}"/>
              </a:ext>
            </a:extLst>
          </p:cNvPr>
          <p:cNvCxnSpPr>
            <a:cxnSpLocks/>
            <a:endCxn id="116" idx="3"/>
          </p:cNvCxnSpPr>
          <p:nvPr/>
        </p:nvCxnSpPr>
        <p:spPr>
          <a:xfrm flipH="1" flipV="1">
            <a:off x="4725112" y="2460999"/>
            <a:ext cx="2387370" cy="1158986"/>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1337EAD-4E8C-4C39-B92C-B53D60F5B632}"/>
              </a:ext>
            </a:extLst>
          </p:cNvPr>
          <p:cNvSpPr txBox="1"/>
          <p:nvPr/>
        </p:nvSpPr>
        <p:spPr>
          <a:xfrm>
            <a:off x="3320255" y="1967867"/>
            <a:ext cx="607395" cy="338554"/>
          </a:xfrm>
          <a:prstGeom prst="rect">
            <a:avLst/>
          </a:prstGeom>
          <a:noFill/>
          <a:ln w="28575">
            <a:solidFill>
              <a:srgbClr val="82B0D2"/>
            </a:solidFill>
          </a:ln>
        </p:spPr>
        <p:txBody>
          <a:bodyPr wrap="square">
            <a:spAutoFit/>
          </a:bodyPr>
          <a:lstStyle/>
          <a:p>
            <a:pPr algn="ctr"/>
            <a:r>
              <a:rPr lang="en-US" altLang="zh-CN" sz="1600" dirty="0">
                <a:latin typeface="Calibri" panose="020F0502020204030204" pitchFamily="34" charset="0"/>
                <a:cs typeface="Calibri" panose="020F0502020204030204" pitchFamily="34" charset="0"/>
              </a:rPr>
              <a:t>He</a:t>
            </a:r>
            <a:endParaRPr lang="zh-CN" altLang="en-US" sz="1600" dirty="0"/>
          </a:p>
        </p:txBody>
      </p:sp>
      <p:cxnSp>
        <p:nvCxnSpPr>
          <p:cNvPr id="54" name="Straight Arrow Connector 53">
            <a:extLst>
              <a:ext uri="{FF2B5EF4-FFF2-40B4-BE49-F238E27FC236}">
                <a16:creationId xmlns:a16="http://schemas.microsoft.com/office/drawing/2014/main" id="{1ED65554-0CFE-49B9-B6B2-B6A3F0F7C9A4}"/>
              </a:ext>
            </a:extLst>
          </p:cNvPr>
          <p:cNvCxnSpPr>
            <a:cxnSpLocks/>
          </p:cNvCxnSpPr>
          <p:nvPr/>
        </p:nvCxnSpPr>
        <p:spPr>
          <a:xfrm flipV="1">
            <a:off x="3629699" y="2308173"/>
            <a:ext cx="0" cy="279860"/>
          </a:xfrm>
          <a:prstGeom prst="straightConnector1">
            <a:avLst/>
          </a:prstGeom>
          <a:ln w="28575">
            <a:solidFill>
              <a:schemeClr val="accent1">
                <a:lumMod val="40000"/>
                <a:lumOff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870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0E4C-DE73-46D6-8D4C-A29497B5C79E}"/>
              </a:ext>
            </a:extLst>
          </p:cNvPr>
          <p:cNvSpPr>
            <a:spLocks noGrp="1"/>
          </p:cNvSpPr>
          <p:nvPr>
            <p:ph type="title"/>
          </p:nvPr>
        </p:nvSpPr>
        <p:spPr/>
        <p:txBody>
          <a:bodyPr/>
          <a:lstStyle/>
          <a:p>
            <a:r>
              <a:rPr lang="en-US" altLang="zh-CN" dirty="0"/>
              <a:t>Brief Derivation of Our Discovery</a:t>
            </a:r>
            <a:endParaRPr lang="zh-CN" alt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B5D620D6-C48D-45F8-AE42-40212A4E7FE2}"/>
                  </a:ext>
                </a:extLst>
              </p:cNvPr>
              <p:cNvSpPr>
                <a:spLocks noGrp="1"/>
              </p:cNvSpPr>
              <p:nvPr>
                <p:ph idx="1"/>
              </p:nvPr>
            </p:nvSpPr>
            <p:spPr>
              <a:xfrm>
                <a:off x="838200" y="1825625"/>
                <a:ext cx="10591800" cy="4351338"/>
              </a:xfrm>
            </p:spPr>
            <p:txBody>
              <a:bodyPr>
                <a:normAutofit/>
              </a:bodyPr>
              <a:lstStyle/>
              <a:p>
                <a:r>
                  <a:rPr lang="en-US" altLang="zh-CN" dirty="0"/>
                  <a:t>Consider the prediction logits at each position as the score</a:t>
                </a:r>
              </a:p>
              <a:p>
                <a:pPr marL="0" indent="0">
                  <a:lnSpc>
                    <a:spcPct val="110000"/>
                  </a:lnSpc>
                  <a:buNone/>
                </a:pPr>
                <a14:m>
                  <m:oMathPara xmlns:m="http://schemas.openxmlformats.org/officeDocument/2006/math">
                    <m:oMathParaPr>
                      <m:jc m:val="centerGroup"/>
                    </m:oMathParaPr>
                    <m:oMath xmlns:m="http://schemas.openxmlformats.org/officeDocument/2006/math">
                      <m:r>
                        <m:rPr>
                          <m:nor/>
                        </m:rPr>
                        <a:rPr lang="en-US" altLang="zh-CN" sz="3200" b="0" i="0" smtClean="0">
                          <a:latin typeface="Cambria Math" panose="02040503050406030204" pitchFamily="18" charset="0"/>
                        </a:rPr>
                        <m:t>score</m:t>
                      </m:r>
                      <m:d>
                        <m:dPr>
                          <m:ctrlPr>
                            <a:rPr lang="en-US" altLang="zh-CN" sz="3200" i="1" smtClean="0">
                              <a:latin typeface="Cambria Math" panose="02040503050406030204" pitchFamily="18" charset="0"/>
                            </a:rPr>
                          </m:ctrlPr>
                        </m:dPr>
                        <m:e>
                          <m:r>
                            <a:rPr lang="en-US" altLang="zh-CN" sz="3200" b="0" i="1" smtClean="0">
                              <a:latin typeface="Cambria Math" panose="02040503050406030204" pitchFamily="18" charset="0"/>
                            </a:rPr>
                            <m:t>𝑞</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𝑑</m:t>
                          </m:r>
                        </m:e>
                      </m:d>
                      <m:r>
                        <m:rPr>
                          <m:aln/>
                        </m:rPr>
                        <a:rPr lang="en-US" altLang="zh-CN" sz="3200" b="1" i="1" smtClean="0">
                          <a:latin typeface="Cambria Math" panose="02040503050406030204" pitchFamily="18" charset="0"/>
                        </a:rPr>
                        <m:t>≔</m:t>
                      </m:r>
                      <m:nary>
                        <m:naryPr>
                          <m:chr m:val="∑"/>
                          <m:supHide m:val="on"/>
                          <m:ctrlPr>
                            <a:rPr lang="en-US" altLang="zh-CN" sz="3200" b="1" i="1" smtClean="0">
                              <a:latin typeface="Cambria Math" panose="02040503050406030204" pitchFamily="18" charset="0"/>
                            </a:rPr>
                          </m:ctrlPr>
                        </m:naryPr>
                        <m:sub>
                          <m:r>
                            <a:rPr lang="en-US" altLang="zh-CN" sz="3200" b="0" i="1" smtClean="0">
                              <a:latin typeface="Cambria Math" panose="02040503050406030204" pitchFamily="18" charset="0"/>
                            </a:rPr>
                            <m:t>𝑖</m:t>
                          </m:r>
                        </m:sub>
                        <m:sup/>
                        <m:e>
                          <m:sSub>
                            <m:sSubPr>
                              <m:ctrlPr>
                                <a:rPr lang="en-US" altLang="zh-CN" sz="3200" b="1" i="1" smtClean="0">
                                  <a:latin typeface="Cambria Math" panose="02040503050406030204" pitchFamily="18" charset="0"/>
                                </a:rPr>
                              </m:ctrlPr>
                            </m:sSubPr>
                            <m:e>
                              <m:sSubSup>
                                <m:sSubSupPr>
                                  <m:ctrlPr>
                                    <a:rPr lang="en-US" altLang="zh-CN" sz="3200" b="1" i="1" smtClean="0">
                                      <a:latin typeface="Cambria Math" panose="02040503050406030204" pitchFamily="18" charset="0"/>
                                    </a:rPr>
                                  </m:ctrlPr>
                                </m:sSubSupPr>
                                <m:e>
                                  <m:r>
                                    <a:rPr lang="en-US" altLang="zh-CN" sz="3200" b="1" i="1" smtClean="0">
                                      <a:latin typeface="Cambria Math" panose="02040503050406030204" pitchFamily="18" charset="0"/>
                                    </a:rPr>
                                    <m:t>𝒆</m:t>
                                  </m:r>
                                </m:e>
                                <m:sub>
                                  <m:r>
                                    <a:rPr lang="en-US" altLang="zh-CN" sz="3200" b="0" i="1" smtClean="0">
                                      <a:latin typeface="Cambria Math" panose="02040503050406030204" pitchFamily="18" charset="0"/>
                                    </a:rPr>
                                    <m:t>𝑖</m:t>
                                  </m:r>
                                </m:sub>
                                <m:sup>
                                  <m:r>
                                    <a:rPr lang="en-US" altLang="zh-CN" sz="3200" b="1" i="1" smtClean="0">
                                      <a:latin typeface="Cambria Math" panose="02040503050406030204" pitchFamily="18" charset="0"/>
                                    </a:rPr>
                                    <m:t>⊤</m:t>
                                  </m:r>
                                </m:sup>
                              </m:sSubSup>
                              <m:r>
                                <a:rPr lang="en-US" altLang="zh-CN" sz="3200" b="1" i="1" smtClean="0">
                                  <a:latin typeface="Cambria Math" panose="02040503050406030204" pitchFamily="18" charset="0"/>
                                </a:rPr>
                                <m:t>𝒉</m:t>
                              </m:r>
                            </m:e>
                            <m:sub>
                              <m:r>
                                <a:rPr lang="en-US" altLang="zh-CN" sz="3200" b="0" i="1" smtClean="0">
                                  <a:latin typeface="Cambria Math" panose="02040503050406030204" pitchFamily="18" charset="0"/>
                                </a:rPr>
                                <m:t>𝑖</m:t>
                              </m:r>
                            </m:sub>
                          </m:sSub>
                        </m:e>
                      </m:nary>
                      <m:r>
                        <a:rPr lang="en-US" altLang="zh-CN" sz="3200" b="1" i="1" smtClean="0">
                          <a:latin typeface="Cambria Math" panose="02040503050406030204" pitchFamily="18" charset="0"/>
                        </a:rPr>
                        <m:t>=</m:t>
                      </m:r>
                      <m:nary>
                        <m:naryPr>
                          <m:chr m:val="∑"/>
                          <m:supHide m:val="on"/>
                          <m:ctrlPr>
                            <a:rPr lang="en-US" altLang="zh-CN" sz="3200" b="1" i="1" smtClean="0">
                              <a:latin typeface="Cambria Math" panose="02040503050406030204" pitchFamily="18" charset="0"/>
                            </a:rPr>
                          </m:ctrlPr>
                        </m:naryPr>
                        <m:sub>
                          <m:r>
                            <a:rPr lang="en-US" altLang="zh-CN" sz="3200" b="0" i="1" smtClean="0">
                              <a:latin typeface="Cambria Math" panose="02040503050406030204" pitchFamily="18" charset="0"/>
                            </a:rPr>
                            <m:t>𝑖</m:t>
                          </m:r>
                        </m:sub>
                        <m:sup/>
                        <m:e>
                          <m:sSubSup>
                            <m:sSubSupPr>
                              <m:ctrlPr>
                                <a:rPr lang="en-US" altLang="zh-CN" sz="3200" b="1" i="1" smtClean="0">
                                  <a:latin typeface="Cambria Math" panose="02040503050406030204" pitchFamily="18" charset="0"/>
                                </a:rPr>
                              </m:ctrlPr>
                            </m:sSubSupPr>
                            <m:e>
                              <m:r>
                                <a:rPr lang="en-US" altLang="zh-CN" sz="3200" b="1" i="1" smtClean="0">
                                  <a:latin typeface="Cambria Math" panose="02040503050406030204" pitchFamily="18" charset="0"/>
                                </a:rPr>
                                <m:t>𝒆</m:t>
                              </m:r>
                            </m:e>
                            <m:sub>
                              <m:r>
                                <a:rPr lang="en-US" altLang="zh-CN" sz="3200" b="0" i="1" smtClean="0">
                                  <a:latin typeface="Cambria Math" panose="02040503050406030204" pitchFamily="18" charset="0"/>
                                </a:rPr>
                                <m:t>𝑖</m:t>
                              </m:r>
                            </m:sub>
                            <m:sup>
                              <m:r>
                                <a:rPr lang="en-US" altLang="zh-CN" sz="3200" b="1" i="1" smtClean="0">
                                  <a:latin typeface="Cambria Math" panose="02040503050406030204" pitchFamily="18" charset="0"/>
                                </a:rPr>
                                <m:t>⊤</m:t>
                              </m:r>
                            </m:sup>
                          </m:sSubSup>
                          <m:r>
                            <a:rPr lang="en-US" altLang="zh-CN" sz="3200" b="1" i="1" smtClean="0">
                              <a:latin typeface="Cambria Math" panose="02040503050406030204" pitchFamily="18" charset="0"/>
                            </a:rPr>
                            <m:t>𝑸</m:t>
                          </m:r>
                          <m:r>
                            <m:rPr>
                              <m:nor/>
                            </m:rPr>
                            <a:rPr lang="en-US" altLang="zh-CN" sz="3200" b="0" i="0" smtClean="0">
                              <a:latin typeface="Cambria Math" panose="02040503050406030204" pitchFamily="18" charset="0"/>
                            </a:rPr>
                            <m:t> </m:t>
                          </m:r>
                          <m:r>
                            <m:rPr>
                              <m:nor/>
                            </m:rPr>
                            <a:rPr lang="en-US" altLang="zh-CN" sz="3200" b="0" i="0" smtClean="0">
                              <a:latin typeface="Cambria Math" panose="02040503050406030204" pitchFamily="18" charset="0"/>
                            </a:rPr>
                            <m:t>softmax</m:t>
                          </m:r>
                          <m:d>
                            <m:dPr>
                              <m:ctrlPr>
                                <a:rPr lang="en-US" altLang="zh-CN" sz="3200" b="0" i="1" smtClean="0">
                                  <a:latin typeface="Cambria Math" panose="02040503050406030204" pitchFamily="18" charset="0"/>
                                </a:rPr>
                              </m:ctrlPr>
                            </m:dPr>
                            <m:e>
                              <m:sSup>
                                <m:sSupPr>
                                  <m:ctrlPr>
                                    <a:rPr lang="en-US" altLang="zh-CN" sz="3200" b="1" i="1" smtClean="0">
                                      <a:latin typeface="Cambria Math" panose="02040503050406030204" pitchFamily="18" charset="0"/>
                                    </a:rPr>
                                  </m:ctrlPr>
                                </m:sSupPr>
                                <m:e>
                                  <m:r>
                                    <a:rPr lang="en-US" altLang="zh-CN" sz="3200" b="1" i="1" smtClean="0">
                                      <a:latin typeface="Cambria Math" panose="02040503050406030204" pitchFamily="18" charset="0"/>
                                    </a:rPr>
                                    <m:t>𝑸</m:t>
                                  </m:r>
                                </m:e>
                                <m:sup>
                                  <m:r>
                                    <a:rPr lang="en-US" altLang="zh-CN" sz="3200" b="1" i="1" smtClean="0">
                                      <a:latin typeface="Cambria Math" panose="02040503050406030204" pitchFamily="18" charset="0"/>
                                    </a:rPr>
                                    <m:t>⊤</m:t>
                                  </m:r>
                                </m:sup>
                              </m:sSup>
                              <m:sSub>
                                <m:sSubPr>
                                  <m:ctrlPr>
                                    <a:rPr lang="en-US" altLang="zh-CN" sz="3200" b="0" i="1" smtClean="0">
                                      <a:latin typeface="Cambria Math" panose="02040503050406030204" pitchFamily="18" charset="0"/>
                                    </a:rPr>
                                  </m:ctrlPr>
                                </m:sSubPr>
                                <m:e>
                                  <m:r>
                                    <a:rPr lang="en-US" altLang="zh-CN" sz="3200" b="1" i="1" smtClean="0">
                                      <a:latin typeface="Cambria Math" panose="02040503050406030204" pitchFamily="18" charset="0"/>
                                    </a:rPr>
                                    <m:t>𝒅</m:t>
                                  </m:r>
                                </m:e>
                                <m:sub>
                                  <m:r>
                                    <a:rPr lang="en-US" altLang="zh-CN" sz="3200" b="0" i="1" smtClean="0">
                                      <a:latin typeface="Cambria Math" panose="02040503050406030204" pitchFamily="18" charset="0"/>
                                    </a:rPr>
                                    <m:t>𝑖</m:t>
                                  </m:r>
                                </m:sub>
                              </m:sSub>
                            </m:e>
                          </m:d>
                        </m:e>
                      </m:nary>
                    </m:oMath>
                  </m:oMathPara>
                </a14:m>
                <a:br>
                  <a:rPr lang="en-US" altLang="zh-CN" sz="3200" b="0" i="1" dirty="0">
                    <a:latin typeface="Cambria Math" panose="02040503050406030204" pitchFamily="18" charset="0"/>
                  </a:rPr>
                </a:br>
                <a:endParaRPr lang="en-US" altLang="zh-CN" sz="3200" b="1" dirty="0"/>
              </a:p>
              <a:p>
                <a:endParaRPr lang="en-US" altLang="zh-CN" sz="2400" b="0" i="1" dirty="0">
                  <a:latin typeface="Cambria Math" panose="02040503050406030204" pitchFamily="18" charset="0"/>
                </a:endParaRPr>
              </a:p>
              <a:p>
                <a:endParaRPr lang="en-US" altLang="zh-CN" sz="2400" i="1" dirty="0">
                  <a:latin typeface="Cambria Math" panose="02040503050406030204" pitchFamily="18" charset="0"/>
                </a:endParaRPr>
              </a:p>
              <a:p>
                <a:endParaRPr lang="en-US" altLang="zh-CN" sz="2400" b="0" i="1" dirty="0">
                  <a:latin typeface="Cambria Math" panose="02040503050406030204" pitchFamily="18" charset="0"/>
                </a:endParaRPr>
              </a:p>
              <a:p>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𝒉</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𝑸</m:t>
                    </m:r>
                    <m:r>
                      <m:rPr>
                        <m:nor/>
                      </m:rPr>
                      <a:rPr lang="en-US" altLang="zh-CN" sz="2400" b="0" i="0" smtClean="0">
                        <a:latin typeface="Cambria Math" panose="02040503050406030204" pitchFamily="18" charset="0"/>
                      </a:rPr>
                      <m:t>softmax</m:t>
                    </m:r>
                    <m:d>
                      <m:dPr>
                        <m:ctrlPr>
                          <a:rPr lang="en-US" altLang="zh-CN" sz="2400" b="0"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𝑸</m:t>
                            </m:r>
                          </m:e>
                          <m:sup>
                            <m:r>
                              <a:rPr lang="en-US" altLang="zh-CN" sz="2400" b="1" i="1" smtClean="0">
                                <a:latin typeface="Cambria Math" panose="02040503050406030204" pitchFamily="18" charset="0"/>
                              </a:rPr>
                              <m:t>⊤</m:t>
                            </m:r>
                          </m:sup>
                        </m:sSup>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𝒅</m:t>
                            </m:r>
                          </m:e>
                          <m:sub>
                            <m:r>
                              <a:rPr lang="en-US" altLang="zh-CN" sz="2400" b="0" i="1" smtClean="0">
                                <a:latin typeface="Cambria Math" panose="02040503050406030204" pitchFamily="18" charset="0"/>
                              </a:rPr>
                              <m:t>𝑖</m:t>
                            </m:r>
                          </m:sub>
                        </m:sSub>
                      </m:e>
                    </m:d>
                    <m:r>
                      <a:rPr lang="en-US" altLang="zh-CN" sz="2400" b="0" i="0" smtClean="0">
                        <a:latin typeface="Cambria Math" panose="02040503050406030204" pitchFamily="18" charset="0"/>
                      </a:rPr>
                      <m:t>,</m:t>
                    </m:r>
                  </m:oMath>
                </a14:m>
                <a:r>
                  <a:rPr lang="en-US" altLang="zh-CN" sz="2400" dirty="0"/>
                  <a:t> and</a:t>
                </a:r>
                <a:endParaRPr lang="en-US" altLang="zh-CN" sz="2400" b="0" i="1" dirty="0">
                  <a:latin typeface="Cambria Math" panose="02040503050406030204" pitchFamily="18" charset="0"/>
                </a:endParaRPr>
              </a:p>
              <a:p>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𝒆</m:t>
                        </m:r>
                      </m:e>
                      <m:sub>
                        <m:r>
                          <a:rPr lang="en-US" altLang="zh-CN" sz="2400" b="0" i="1" smtClean="0">
                            <a:latin typeface="Cambria Math" panose="02040503050406030204" pitchFamily="18" charset="0"/>
                          </a:rPr>
                          <m:t>𝑖</m:t>
                        </m:r>
                      </m:sub>
                    </m:sSub>
                  </m:oMath>
                </a14:m>
                <a:r>
                  <a:rPr lang="en-US" altLang="zh-CN" sz="2400" b="0" dirty="0"/>
                  <a:t> is the embedding for the </a:t>
                </a:r>
                <a14:m>
                  <m:oMath xmlns:m="http://schemas.openxmlformats.org/officeDocument/2006/math">
                    <m:r>
                      <a:rPr lang="en-US" altLang="zh-CN" sz="2400" b="0" i="1" dirty="0" smtClean="0">
                        <a:latin typeface="Cambria Math" panose="02040503050406030204" pitchFamily="18" charset="0"/>
                      </a:rPr>
                      <m:t>𝑖</m:t>
                    </m:r>
                  </m:oMath>
                </a14:m>
                <a:r>
                  <a:rPr lang="en-US" altLang="zh-CN" sz="2400" b="0" baseline="30000" dirty="0"/>
                  <a:t>th</a:t>
                </a:r>
                <a:r>
                  <a:rPr lang="en-US" altLang="zh-CN" sz="2400" b="0" dirty="0"/>
                  <a:t> doc id, e.g., </a:t>
                </a:r>
              </a:p>
              <a:p>
                <a:endParaRPr lang="en-US" altLang="zh-CN" sz="2400" b="0" dirty="0"/>
              </a:p>
            </p:txBody>
          </p:sp>
        </mc:Choice>
        <mc:Fallback xmlns="">
          <p:sp>
            <p:nvSpPr>
              <p:cNvPr id="8" name="Content Placeholder 7">
                <a:extLst>
                  <a:ext uri="{FF2B5EF4-FFF2-40B4-BE49-F238E27FC236}">
                    <a16:creationId xmlns:a16="http://schemas.microsoft.com/office/drawing/2014/main" id="{B5D620D6-C48D-45F8-AE42-40212A4E7FE2}"/>
                  </a:ext>
                </a:extLst>
              </p:cNvPr>
              <p:cNvSpPr>
                <a:spLocks noGrp="1" noRot="1" noChangeAspect="1" noMove="1" noResize="1" noEditPoints="1" noAdjustHandles="1" noChangeArrowheads="1" noChangeShapeType="1" noTextEdit="1"/>
              </p:cNvSpPr>
              <p:nvPr>
                <p:ph idx="1"/>
              </p:nvPr>
            </p:nvSpPr>
            <p:spPr>
              <a:xfrm>
                <a:off x="838200" y="1825625"/>
                <a:ext cx="10591800" cy="4351338"/>
              </a:xfrm>
              <a:blipFill>
                <a:blip r:embed="rId3"/>
                <a:stretch>
                  <a:fillRect l="-1036" t="-224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E60AAB5-12B3-416A-B0DF-C027FA32FA6B}"/>
              </a:ext>
            </a:extLst>
          </p:cNvPr>
          <p:cNvSpPr>
            <a:spLocks noGrp="1"/>
          </p:cNvSpPr>
          <p:nvPr>
            <p:ph type="sldNum" sz="quarter" idx="12"/>
          </p:nvPr>
        </p:nvSpPr>
        <p:spPr/>
        <p:txBody>
          <a:bodyPr/>
          <a:lstStyle/>
          <a:p>
            <a:fld id="{F364DFDD-0C7A-40B9-9275-CE62675A6823}" type="slidenum">
              <a:rPr lang="zh-CN" altLang="en-US" smtClean="0"/>
              <a:t>16</a:t>
            </a:fld>
            <a:endParaRPr lang="zh-CN" altLang="en-US"/>
          </a:p>
        </p:txBody>
      </p:sp>
      <p:sp>
        <p:nvSpPr>
          <p:cNvPr id="13" name="TextBox 12">
            <a:extLst>
              <a:ext uri="{FF2B5EF4-FFF2-40B4-BE49-F238E27FC236}">
                <a16:creationId xmlns:a16="http://schemas.microsoft.com/office/drawing/2014/main" id="{B977C7C6-7D66-4AF6-9763-3E17F7CE3912}"/>
              </a:ext>
            </a:extLst>
          </p:cNvPr>
          <p:cNvSpPr txBox="1"/>
          <p:nvPr/>
        </p:nvSpPr>
        <p:spPr>
          <a:xfrm>
            <a:off x="6511921" y="5484822"/>
            <a:ext cx="607395" cy="338554"/>
          </a:xfrm>
          <a:prstGeom prst="rect">
            <a:avLst/>
          </a:prstGeom>
          <a:noFill/>
          <a:ln w="28575">
            <a:solidFill>
              <a:srgbClr val="82B0D2"/>
            </a:solidFill>
          </a:ln>
        </p:spPr>
        <p:txBody>
          <a:bodyPr wrap="square">
            <a:spAutoFit/>
          </a:bodyPr>
          <a:lstStyle/>
          <a:p>
            <a:pPr algn="ctr"/>
            <a:r>
              <a:rPr lang="en-US" altLang="zh-CN" sz="1600" dirty="0">
                <a:latin typeface="Calibri" panose="020F0502020204030204" pitchFamily="34" charset="0"/>
                <a:cs typeface="Calibri" panose="020F0502020204030204" pitchFamily="34" charset="0"/>
              </a:rPr>
              <a:t>Does</a:t>
            </a:r>
            <a:endParaRPr lang="zh-CN" altLang="en-US" sz="1600" dirty="0"/>
          </a:p>
        </p:txBody>
      </p:sp>
      <p:sp>
        <p:nvSpPr>
          <p:cNvPr id="14" name="TextBox 13">
            <a:extLst>
              <a:ext uri="{FF2B5EF4-FFF2-40B4-BE49-F238E27FC236}">
                <a16:creationId xmlns:a16="http://schemas.microsoft.com/office/drawing/2014/main" id="{ECBE9414-A94A-4095-9F93-638D232DE405}"/>
              </a:ext>
            </a:extLst>
          </p:cNvPr>
          <p:cNvSpPr txBox="1"/>
          <p:nvPr/>
        </p:nvSpPr>
        <p:spPr>
          <a:xfrm>
            <a:off x="7200008" y="5488409"/>
            <a:ext cx="603079" cy="338554"/>
          </a:xfrm>
          <a:prstGeom prst="rect">
            <a:avLst/>
          </a:prstGeom>
          <a:noFill/>
          <a:ln w="28575">
            <a:solidFill>
              <a:srgbClr val="82B0D2"/>
            </a:solidFill>
          </a:ln>
        </p:spPr>
        <p:txBody>
          <a:bodyPr wrap="square">
            <a:spAutoFit/>
          </a:bodyPr>
          <a:lstStyle/>
          <a:p>
            <a:pPr algn="ctr"/>
            <a:r>
              <a:rPr lang="en-US" altLang="zh-CN" sz="1600" dirty="0">
                <a:latin typeface="Calibri" panose="020F0502020204030204" pitchFamily="34" charset="0"/>
                <a:cs typeface="Calibri" panose="020F0502020204030204" pitchFamily="34" charset="0"/>
              </a:rPr>
              <a:t>He</a:t>
            </a:r>
            <a:endParaRPr lang="zh-CN" altLang="en-US" sz="16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7D8A144-8632-4399-8F9B-612B28AA6E7F}"/>
                  </a:ext>
                </a:extLst>
              </p:cNvPr>
              <p:cNvSpPr txBox="1"/>
              <p:nvPr/>
            </p:nvSpPr>
            <p:spPr>
              <a:xfrm>
                <a:off x="6639966" y="5741738"/>
                <a:ext cx="30311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chemeClr val="bg1">
                                  <a:lumMod val="75000"/>
                                </a:schemeClr>
                              </a:solidFill>
                              <a:latin typeface="Cambria Math" panose="02040503050406030204" pitchFamily="18" charset="0"/>
                              <a:cs typeface="Calibri" panose="020F0502020204030204" pitchFamily="34" charset="0"/>
                            </a:rPr>
                          </m:ctrlPr>
                        </m:sSubPr>
                        <m:e>
                          <m:r>
                            <a:rPr lang="en-US" sz="2800" b="0" i="1" smtClean="0">
                              <a:solidFill>
                                <a:schemeClr val="bg1">
                                  <a:lumMod val="75000"/>
                                </a:schemeClr>
                              </a:solidFill>
                              <a:latin typeface="Cambria Math" panose="02040503050406030204" pitchFamily="18" charset="0"/>
                              <a:cs typeface="Calibri" panose="020F0502020204030204" pitchFamily="34" charset="0"/>
                            </a:rPr>
                            <m:t>𝑒</m:t>
                          </m:r>
                        </m:e>
                        <m:sub>
                          <m:r>
                            <a:rPr lang="en-US" sz="2800" b="0" i="1" smtClean="0">
                              <a:solidFill>
                                <a:schemeClr val="bg1">
                                  <a:lumMod val="75000"/>
                                </a:schemeClr>
                              </a:solidFill>
                              <a:latin typeface="Cambria Math" panose="02040503050406030204" pitchFamily="18" charset="0"/>
                              <a:cs typeface="Calibri" panose="020F0502020204030204" pitchFamily="34" charset="0"/>
                            </a:rPr>
                            <m:t>1</m:t>
                          </m:r>
                        </m:sub>
                      </m:sSub>
                    </m:oMath>
                  </m:oMathPara>
                </a14:m>
                <a:endParaRPr lang="en-US" sz="2800" dirty="0">
                  <a:solidFill>
                    <a:schemeClr val="bg1">
                      <a:lumMod val="75000"/>
                    </a:schemeClr>
                  </a:solidFill>
                  <a:latin typeface="Calibri" panose="020F0502020204030204" pitchFamily="34" charset="0"/>
                  <a:cs typeface="Calibri" panose="020F0502020204030204" pitchFamily="34" charset="0"/>
                </a:endParaRPr>
              </a:p>
            </p:txBody>
          </p:sp>
        </mc:Choice>
        <mc:Fallback xmlns="">
          <p:sp>
            <p:nvSpPr>
              <p:cNvPr id="15" name="TextBox 14">
                <a:extLst>
                  <a:ext uri="{FF2B5EF4-FFF2-40B4-BE49-F238E27FC236}">
                    <a16:creationId xmlns:a16="http://schemas.microsoft.com/office/drawing/2014/main" id="{27D8A144-8632-4399-8F9B-612B28AA6E7F}"/>
                  </a:ext>
                </a:extLst>
              </p:cNvPr>
              <p:cNvSpPr txBox="1">
                <a:spLocks noRot="1" noChangeAspect="1" noMove="1" noResize="1" noEditPoints="1" noAdjustHandles="1" noChangeArrowheads="1" noChangeShapeType="1" noTextEdit="1"/>
              </p:cNvSpPr>
              <p:nvPr/>
            </p:nvSpPr>
            <p:spPr>
              <a:xfrm>
                <a:off x="6639966" y="5741738"/>
                <a:ext cx="303110" cy="523220"/>
              </a:xfrm>
              <a:prstGeom prst="rect">
                <a:avLst/>
              </a:prstGeom>
              <a:blipFill>
                <a:blip r:embed="rId4"/>
                <a:stretch>
                  <a:fillRect r="-2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FDFFDBE-5004-40F4-A445-937B706EE942}"/>
                  </a:ext>
                </a:extLst>
              </p:cNvPr>
              <p:cNvSpPr txBox="1"/>
              <p:nvPr/>
            </p:nvSpPr>
            <p:spPr>
              <a:xfrm>
                <a:off x="7337215" y="5741738"/>
                <a:ext cx="30311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bg1">
                                  <a:lumMod val="75000"/>
                                </a:schemeClr>
                              </a:solidFill>
                              <a:latin typeface="Cambria Math" panose="02040503050406030204" pitchFamily="18" charset="0"/>
                              <a:cs typeface="Calibri" panose="020F0502020204030204" pitchFamily="34" charset="0"/>
                            </a:rPr>
                          </m:ctrlPr>
                        </m:sSubPr>
                        <m:e>
                          <m:r>
                            <a:rPr lang="en-US" sz="2800" b="0" i="1" smtClean="0">
                              <a:solidFill>
                                <a:schemeClr val="bg1">
                                  <a:lumMod val="75000"/>
                                </a:schemeClr>
                              </a:solidFill>
                              <a:latin typeface="Cambria Math" panose="02040503050406030204" pitchFamily="18" charset="0"/>
                              <a:cs typeface="Calibri" panose="020F0502020204030204" pitchFamily="34" charset="0"/>
                            </a:rPr>
                            <m:t>𝑒</m:t>
                          </m:r>
                        </m:e>
                        <m:sub>
                          <m:r>
                            <a:rPr lang="en-US" sz="2800" b="0" i="1" smtClean="0">
                              <a:solidFill>
                                <a:schemeClr val="bg1">
                                  <a:lumMod val="75000"/>
                                </a:schemeClr>
                              </a:solidFill>
                              <a:latin typeface="Cambria Math" panose="02040503050406030204" pitchFamily="18" charset="0"/>
                              <a:cs typeface="Calibri" panose="020F0502020204030204" pitchFamily="34" charset="0"/>
                            </a:rPr>
                            <m:t>2</m:t>
                          </m:r>
                        </m:sub>
                      </m:sSub>
                    </m:oMath>
                  </m:oMathPara>
                </a14:m>
                <a:endParaRPr lang="en-US" sz="2800" dirty="0">
                  <a:solidFill>
                    <a:schemeClr val="bg1">
                      <a:lumMod val="75000"/>
                    </a:schemeClr>
                  </a:solidFill>
                  <a:latin typeface="Calibri" panose="020F0502020204030204" pitchFamily="34" charset="0"/>
                  <a:cs typeface="Calibri" panose="020F0502020204030204" pitchFamily="34" charset="0"/>
                </a:endParaRPr>
              </a:p>
            </p:txBody>
          </p:sp>
        </mc:Choice>
        <mc:Fallback xmlns="">
          <p:sp>
            <p:nvSpPr>
              <p:cNvPr id="16" name="TextBox 15">
                <a:extLst>
                  <a:ext uri="{FF2B5EF4-FFF2-40B4-BE49-F238E27FC236}">
                    <a16:creationId xmlns:a16="http://schemas.microsoft.com/office/drawing/2014/main" id="{7FDFFDBE-5004-40F4-A445-937B706EE942}"/>
                  </a:ext>
                </a:extLst>
              </p:cNvPr>
              <p:cNvSpPr txBox="1">
                <a:spLocks noRot="1" noChangeAspect="1" noMove="1" noResize="1" noEditPoints="1" noAdjustHandles="1" noChangeArrowheads="1" noChangeShapeType="1" noTextEdit="1"/>
              </p:cNvSpPr>
              <p:nvPr/>
            </p:nvSpPr>
            <p:spPr>
              <a:xfrm>
                <a:off x="7337215" y="5741738"/>
                <a:ext cx="303110" cy="523220"/>
              </a:xfrm>
              <a:prstGeom prst="rect">
                <a:avLst/>
              </a:prstGeom>
              <a:blipFill>
                <a:blip r:embed="rId5"/>
                <a:stretch>
                  <a:fillRect r="-28571"/>
                </a:stretch>
              </a:blipFill>
            </p:spPr>
            <p:txBody>
              <a:bodyPr/>
              <a:lstStyle/>
              <a:p>
                <a:r>
                  <a:rPr lang="en-US">
                    <a:noFill/>
                  </a:rPr>
                  <a:t> </a:t>
                </a:r>
              </a:p>
            </p:txBody>
          </p:sp>
        </mc:Fallback>
      </mc:AlternateContent>
    </p:spTree>
    <p:extLst>
      <p:ext uri="{BB962C8B-B14F-4D97-AF65-F5344CB8AC3E}">
        <p14:creationId xmlns:p14="http://schemas.microsoft.com/office/powerpoint/2010/main" val="3698079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AC14F0-4E06-40C5-A3BF-8A3A90D7928A}"/>
              </a:ext>
            </a:extLst>
          </p:cNvPr>
          <p:cNvSpPr/>
          <p:nvPr/>
        </p:nvSpPr>
        <p:spPr>
          <a:xfrm>
            <a:off x="6870883" y="2570233"/>
            <a:ext cx="865419" cy="632012"/>
          </a:xfrm>
          <a:prstGeom prst="rect">
            <a:avLst/>
          </a:prstGeom>
          <a:solidFill>
            <a:srgbClr val="D6D6EA"/>
          </a:solidFill>
          <a:ln w="28575">
            <a:solidFill>
              <a:srgbClr val="8856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8BDA44E5-E31E-40A2-BBA9-E2D90E671523}"/>
              </a:ext>
            </a:extLst>
          </p:cNvPr>
          <p:cNvSpPr/>
          <p:nvPr/>
        </p:nvSpPr>
        <p:spPr>
          <a:xfrm>
            <a:off x="7730894" y="2561788"/>
            <a:ext cx="2712516" cy="632012"/>
          </a:xfrm>
          <a:prstGeom prst="rect">
            <a:avLst/>
          </a:prstGeom>
          <a:solidFill>
            <a:schemeClr val="accent2">
              <a:lumMod val="20000"/>
              <a:lumOff val="80000"/>
            </a:schemeClr>
          </a:solidFill>
          <a:ln w="28575">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Rectangle 10">
            <a:extLst>
              <a:ext uri="{FF2B5EF4-FFF2-40B4-BE49-F238E27FC236}">
                <a16:creationId xmlns:a16="http://schemas.microsoft.com/office/drawing/2014/main" id="{3823C35D-D1DB-4F8A-8E96-072C23482E2E}"/>
              </a:ext>
            </a:extLst>
          </p:cNvPr>
          <p:cNvSpPr/>
          <p:nvPr/>
        </p:nvSpPr>
        <p:spPr>
          <a:xfrm>
            <a:off x="7730895" y="2559995"/>
            <a:ext cx="2712516" cy="632012"/>
          </a:xfrm>
          <a:prstGeom prst="rect">
            <a:avLst/>
          </a:prstGeom>
          <a:solidFill>
            <a:schemeClr val="accent2">
              <a:lumMod val="20000"/>
              <a:lumOff val="80000"/>
            </a:schemeClr>
          </a:solidFill>
          <a:ln w="28575">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Rectangle 11">
            <a:extLst>
              <a:ext uri="{FF2B5EF4-FFF2-40B4-BE49-F238E27FC236}">
                <a16:creationId xmlns:a16="http://schemas.microsoft.com/office/drawing/2014/main" id="{C3496562-0901-411C-B275-A82AE926AC8A}"/>
              </a:ext>
            </a:extLst>
          </p:cNvPr>
          <p:cNvSpPr/>
          <p:nvPr/>
        </p:nvSpPr>
        <p:spPr>
          <a:xfrm>
            <a:off x="6870884" y="2568440"/>
            <a:ext cx="865419" cy="632012"/>
          </a:xfrm>
          <a:prstGeom prst="rect">
            <a:avLst/>
          </a:prstGeom>
          <a:solidFill>
            <a:srgbClr val="D6D6EA"/>
          </a:solidFill>
          <a:ln w="28575">
            <a:solidFill>
              <a:srgbClr val="8856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6F740E4C-DE73-46D6-8D4C-A29497B5C79E}"/>
              </a:ext>
            </a:extLst>
          </p:cNvPr>
          <p:cNvSpPr>
            <a:spLocks noGrp="1"/>
          </p:cNvSpPr>
          <p:nvPr>
            <p:ph type="title"/>
          </p:nvPr>
        </p:nvSpPr>
        <p:spPr/>
        <p:txBody>
          <a:bodyPr/>
          <a:lstStyle/>
          <a:p>
            <a:r>
              <a:rPr lang="en-US" altLang="zh-CN" dirty="0"/>
              <a:t>Brief Derivation of Our Discovery</a:t>
            </a:r>
            <a:endParaRPr lang="zh-CN" alt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B5D620D6-C48D-45F8-AE42-40212A4E7FE2}"/>
                  </a:ext>
                </a:extLst>
              </p:cNvPr>
              <p:cNvSpPr>
                <a:spLocks noGrp="1"/>
              </p:cNvSpPr>
              <p:nvPr>
                <p:ph idx="1"/>
              </p:nvPr>
            </p:nvSpPr>
            <p:spPr>
              <a:xfrm>
                <a:off x="838200" y="1825625"/>
                <a:ext cx="10591800" cy="4351338"/>
              </a:xfrm>
            </p:spPr>
            <p:txBody>
              <a:bodyPr>
                <a:normAutofit/>
              </a:bodyPr>
              <a:lstStyle/>
              <a:p>
                <a:r>
                  <a:rPr lang="en-US" altLang="zh-CN" dirty="0"/>
                  <a:t>Consider the prediction logits at each position as the score</a:t>
                </a:r>
              </a:p>
              <a:p>
                <a:pPr marL="0" indent="0">
                  <a:lnSpc>
                    <a:spcPct val="110000"/>
                  </a:lnSpc>
                  <a:buNone/>
                </a:pPr>
                <a14:m>
                  <m:oMathPara xmlns:m="http://schemas.openxmlformats.org/officeDocument/2006/math">
                    <m:oMathParaPr>
                      <m:jc m:val="centerGroup"/>
                    </m:oMathParaPr>
                    <m:oMath xmlns:m="http://schemas.openxmlformats.org/officeDocument/2006/math">
                      <m:r>
                        <m:rPr>
                          <m:nor/>
                        </m:rPr>
                        <a:rPr lang="en-US" altLang="zh-CN" sz="3200" b="0" i="0" smtClean="0">
                          <a:latin typeface="Cambria Math" panose="02040503050406030204" pitchFamily="18" charset="0"/>
                        </a:rPr>
                        <m:t>score</m:t>
                      </m:r>
                      <m:d>
                        <m:dPr>
                          <m:ctrlPr>
                            <a:rPr lang="en-US" altLang="zh-CN" sz="3200" i="1" smtClean="0">
                              <a:latin typeface="Cambria Math" panose="02040503050406030204" pitchFamily="18" charset="0"/>
                            </a:rPr>
                          </m:ctrlPr>
                        </m:dPr>
                        <m:e>
                          <m:r>
                            <a:rPr lang="en-US" altLang="zh-CN" sz="3200" b="0" i="1" smtClean="0">
                              <a:latin typeface="Cambria Math" panose="02040503050406030204" pitchFamily="18" charset="0"/>
                            </a:rPr>
                            <m:t>𝑞</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𝑑</m:t>
                          </m:r>
                        </m:e>
                      </m:d>
                      <m:r>
                        <m:rPr>
                          <m:aln/>
                        </m:rPr>
                        <a:rPr lang="en-US" altLang="zh-CN" sz="3200" b="1" i="1" smtClean="0">
                          <a:latin typeface="Cambria Math" panose="02040503050406030204" pitchFamily="18" charset="0"/>
                        </a:rPr>
                        <m:t>≔</m:t>
                      </m:r>
                      <m:nary>
                        <m:naryPr>
                          <m:chr m:val="∑"/>
                          <m:supHide m:val="on"/>
                          <m:ctrlPr>
                            <a:rPr lang="en-US" altLang="zh-CN" sz="3200" b="1" i="1" smtClean="0">
                              <a:latin typeface="Cambria Math" panose="02040503050406030204" pitchFamily="18" charset="0"/>
                            </a:rPr>
                          </m:ctrlPr>
                        </m:naryPr>
                        <m:sub>
                          <m:r>
                            <a:rPr lang="en-US" altLang="zh-CN" sz="3200" b="0" i="1" smtClean="0">
                              <a:latin typeface="Cambria Math" panose="02040503050406030204" pitchFamily="18" charset="0"/>
                            </a:rPr>
                            <m:t>𝑖</m:t>
                          </m:r>
                        </m:sub>
                        <m:sup/>
                        <m:e>
                          <m:sSub>
                            <m:sSubPr>
                              <m:ctrlPr>
                                <a:rPr lang="en-US" altLang="zh-CN" sz="3200" b="1" i="1" smtClean="0">
                                  <a:latin typeface="Cambria Math" panose="02040503050406030204" pitchFamily="18" charset="0"/>
                                </a:rPr>
                              </m:ctrlPr>
                            </m:sSubPr>
                            <m:e>
                              <m:sSubSup>
                                <m:sSubSupPr>
                                  <m:ctrlPr>
                                    <a:rPr lang="en-US" altLang="zh-CN" sz="3200" b="1" i="1" smtClean="0">
                                      <a:latin typeface="Cambria Math" panose="02040503050406030204" pitchFamily="18" charset="0"/>
                                    </a:rPr>
                                  </m:ctrlPr>
                                </m:sSubSupPr>
                                <m:e>
                                  <m:r>
                                    <a:rPr lang="en-US" altLang="zh-CN" sz="3200" b="1" i="1" smtClean="0">
                                      <a:latin typeface="Cambria Math" panose="02040503050406030204" pitchFamily="18" charset="0"/>
                                    </a:rPr>
                                    <m:t>𝒆</m:t>
                                  </m:r>
                                </m:e>
                                <m:sub>
                                  <m:r>
                                    <a:rPr lang="en-US" altLang="zh-CN" sz="3200" b="0" i="1" smtClean="0">
                                      <a:latin typeface="Cambria Math" panose="02040503050406030204" pitchFamily="18" charset="0"/>
                                    </a:rPr>
                                    <m:t>𝑖</m:t>
                                  </m:r>
                                </m:sub>
                                <m:sup>
                                  <m:r>
                                    <a:rPr lang="en-US" altLang="zh-CN" sz="3200" b="1" i="1" smtClean="0">
                                      <a:latin typeface="Cambria Math" panose="02040503050406030204" pitchFamily="18" charset="0"/>
                                    </a:rPr>
                                    <m:t>⊤</m:t>
                                  </m:r>
                                </m:sup>
                              </m:sSubSup>
                              <m:r>
                                <a:rPr lang="en-US" altLang="zh-CN" sz="3200" b="1" i="1" smtClean="0">
                                  <a:latin typeface="Cambria Math" panose="02040503050406030204" pitchFamily="18" charset="0"/>
                                </a:rPr>
                                <m:t>𝒉</m:t>
                              </m:r>
                            </m:e>
                            <m:sub>
                              <m:r>
                                <a:rPr lang="en-US" altLang="zh-CN" sz="3200" b="0" i="1" smtClean="0">
                                  <a:latin typeface="Cambria Math" panose="02040503050406030204" pitchFamily="18" charset="0"/>
                                </a:rPr>
                                <m:t>𝑖</m:t>
                              </m:r>
                            </m:sub>
                          </m:sSub>
                        </m:e>
                      </m:nary>
                      <m:r>
                        <a:rPr lang="en-US" altLang="zh-CN" sz="3200" b="1" i="1" smtClean="0">
                          <a:latin typeface="Cambria Math" panose="02040503050406030204" pitchFamily="18" charset="0"/>
                        </a:rPr>
                        <m:t>=</m:t>
                      </m:r>
                      <m:nary>
                        <m:naryPr>
                          <m:chr m:val="∑"/>
                          <m:supHide m:val="on"/>
                          <m:ctrlPr>
                            <a:rPr lang="en-US" altLang="zh-CN" sz="3200" b="1" i="1" smtClean="0">
                              <a:latin typeface="Cambria Math" panose="02040503050406030204" pitchFamily="18" charset="0"/>
                            </a:rPr>
                          </m:ctrlPr>
                        </m:naryPr>
                        <m:sub>
                          <m:r>
                            <a:rPr lang="en-US" altLang="zh-CN" sz="3200" b="0" i="1" smtClean="0">
                              <a:latin typeface="Cambria Math" panose="02040503050406030204" pitchFamily="18" charset="0"/>
                            </a:rPr>
                            <m:t>𝑖</m:t>
                          </m:r>
                        </m:sub>
                        <m:sup/>
                        <m:e>
                          <m:sSubSup>
                            <m:sSubSupPr>
                              <m:ctrlPr>
                                <a:rPr lang="en-US" altLang="zh-CN" sz="3200" b="1" i="1" smtClean="0">
                                  <a:latin typeface="Cambria Math" panose="02040503050406030204" pitchFamily="18" charset="0"/>
                                </a:rPr>
                              </m:ctrlPr>
                            </m:sSubSupPr>
                            <m:e>
                              <m:r>
                                <a:rPr lang="en-US" altLang="zh-CN" sz="3200" b="1" i="1" smtClean="0">
                                  <a:latin typeface="Cambria Math" panose="02040503050406030204" pitchFamily="18" charset="0"/>
                                </a:rPr>
                                <m:t>𝒆</m:t>
                              </m:r>
                            </m:e>
                            <m:sub>
                              <m:r>
                                <a:rPr lang="en-US" altLang="zh-CN" sz="3200" b="0" i="1" smtClean="0">
                                  <a:latin typeface="Cambria Math" panose="02040503050406030204" pitchFamily="18" charset="0"/>
                                </a:rPr>
                                <m:t>𝑖</m:t>
                              </m:r>
                            </m:sub>
                            <m:sup>
                              <m:r>
                                <a:rPr lang="en-US" altLang="zh-CN" sz="3200" b="1" i="1" smtClean="0">
                                  <a:latin typeface="Cambria Math" panose="02040503050406030204" pitchFamily="18" charset="0"/>
                                </a:rPr>
                                <m:t>⊤</m:t>
                              </m:r>
                            </m:sup>
                          </m:sSubSup>
                          <m:r>
                            <a:rPr lang="en-US" altLang="zh-CN" sz="3200" b="1" i="1" smtClean="0">
                              <a:latin typeface="Cambria Math" panose="02040503050406030204" pitchFamily="18" charset="0"/>
                            </a:rPr>
                            <m:t>𝑸</m:t>
                          </m:r>
                          <m:r>
                            <m:rPr>
                              <m:nor/>
                            </m:rPr>
                            <a:rPr lang="en-US" altLang="zh-CN" sz="3200" b="0" i="0" smtClean="0">
                              <a:latin typeface="Cambria Math" panose="02040503050406030204" pitchFamily="18" charset="0"/>
                            </a:rPr>
                            <m:t> </m:t>
                          </m:r>
                          <m:r>
                            <m:rPr>
                              <m:nor/>
                            </m:rPr>
                            <a:rPr lang="en-US" altLang="zh-CN" sz="3200" b="0" i="0" smtClean="0">
                              <a:latin typeface="Cambria Math" panose="02040503050406030204" pitchFamily="18" charset="0"/>
                            </a:rPr>
                            <m:t>softmax</m:t>
                          </m:r>
                          <m:d>
                            <m:dPr>
                              <m:ctrlPr>
                                <a:rPr lang="en-US" altLang="zh-CN" sz="3200" b="0" i="1" smtClean="0">
                                  <a:latin typeface="Cambria Math" panose="02040503050406030204" pitchFamily="18" charset="0"/>
                                </a:rPr>
                              </m:ctrlPr>
                            </m:dPr>
                            <m:e>
                              <m:sSup>
                                <m:sSupPr>
                                  <m:ctrlPr>
                                    <a:rPr lang="en-US" altLang="zh-CN" sz="3200" b="1" i="1" smtClean="0">
                                      <a:latin typeface="Cambria Math" panose="02040503050406030204" pitchFamily="18" charset="0"/>
                                    </a:rPr>
                                  </m:ctrlPr>
                                </m:sSupPr>
                                <m:e>
                                  <m:r>
                                    <a:rPr lang="en-US" altLang="zh-CN" sz="3200" b="1" i="1" smtClean="0">
                                      <a:latin typeface="Cambria Math" panose="02040503050406030204" pitchFamily="18" charset="0"/>
                                    </a:rPr>
                                    <m:t>𝑸</m:t>
                                  </m:r>
                                </m:e>
                                <m:sup>
                                  <m:r>
                                    <a:rPr lang="en-US" altLang="zh-CN" sz="3200" b="1" i="1" smtClean="0">
                                      <a:latin typeface="Cambria Math" panose="02040503050406030204" pitchFamily="18" charset="0"/>
                                    </a:rPr>
                                    <m:t>⊤</m:t>
                                  </m:r>
                                </m:sup>
                              </m:sSup>
                              <m:sSub>
                                <m:sSubPr>
                                  <m:ctrlPr>
                                    <a:rPr lang="en-US" altLang="zh-CN" sz="3200" b="0" i="1" smtClean="0">
                                      <a:latin typeface="Cambria Math" panose="02040503050406030204" pitchFamily="18" charset="0"/>
                                    </a:rPr>
                                  </m:ctrlPr>
                                </m:sSubPr>
                                <m:e>
                                  <m:r>
                                    <a:rPr lang="en-US" altLang="zh-CN" sz="3200" b="1" i="1" smtClean="0">
                                      <a:latin typeface="Cambria Math" panose="02040503050406030204" pitchFamily="18" charset="0"/>
                                    </a:rPr>
                                    <m:t>𝒅</m:t>
                                  </m:r>
                                </m:e>
                                <m:sub>
                                  <m:r>
                                    <a:rPr lang="en-US" altLang="zh-CN" sz="3200" b="0" i="1" smtClean="0">
                                      <a:latin typeface="Cambria Math" panose="02040503050406030204" pitchFamily="18" charset="0"/>
                                    </a:rPr>
                                    <m:t>𝑖</m:t>
                                  </m:r>
                                </m:sub>
                              </m:sSub>
                            </m:e>
                          </m:d>
                        </m:e>
                      </m:nary>
                    </m:oMath>
                  </m:oMathPara>
                </a14:m>
                <a:br>
                  <a:rPr lang="en-US" altLang="zh-CN" sz="3200" b="0" i="1" dirty="0">
                    <a:latin typeface="Cambria Math" panose="02040503050406030204" pitchFamily="18" charset="0"/>
                  </a:rPr>
                </a:br>
                <a:endParaRPr lang="en-US" altLang="zh-CN" sz="3200" b="1" dirty="0"/>
              </a:p>
              <a:p>
                <a:endParaRPr lang="en-US" altLang="zh-CN" sz="2400" b="0" i="1" dirty="0">
                  <a:latin typeface="Cambria Math" panose="02040503050406030204" pitchFamily="18" charset="0"/>
                </a:endParaRPr>
              </a:p>
              <a:p>
                <a:endParaRPr lang="en-US" altLang="zh-CN" sz="2400" i="1" dirty="0">
                  <a:latin typeface="Cambria Math" panose="02040503050406030204" pitchFamily="18" charset="0"/>
                </a:endParaRPr>
              </a:p>
              <a:p>
                <a:endParaRPr lang="en-US" altLang="zh-CN" sz="2400" b="0" i="1" dirty="0">
                  <a:latin typeface="Cambria Math" panose="02040503050406030204" pitchFamily="18" charset="0"/>
                </a:endParaRPr>
              </a:p>
              <a:p>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𝒉</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𝑸</m:t>
                    </m:r>
                    <m:r>
                      <m:rPr>
                        <m:nor/>
                      </m:rPr>
                      <a:rPr lang="en-US" altLang="zh-CN" sz="2400" b="0" i="0" smtClean="0">
                        <a:latin typeface="Cambria Math" panose="02040503050406030204" pitchFamily="18" charset="0"/>
                      </a:rPr>
                      <m:t>softmax</m:t>
                    </m:r>
                    <m:d>
                      <m:dPr>
                        <m:ctrlPr>
                          <a:rPr lang="en-US" altLang="zh-CN" sz="2400" b="0"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𝑸</m:t>
                            </m:r>
                          </m:e>
                          <m:sup>
                            <m:r>
                              <a:rPr lang="en-US" altLang="zh-CN" sz="2400" b="1" i="1" smtClean="0">
                                <a:latin typeface="Cambria Math" panose="02040503050406030204" pitchFamily="18" charset="0"/>
                              </a:rPr>
                              <m:t>⊤</m:t>
                            </m:r>
                          </m:sup>
                        </m:sSup>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𝒅</m:t>
                            </m:r>
                          </m:e>
                          <m:sub>
                            <m:r>
                              <a:rPr lang="en-US" altLang="zh-CN" sz="2400" b="0" i="1" smtClean="0">
                                <a:latin typeface="Cambria Math" panose="02040503050406030204" pitchFamily="18" charset="0"/>
                              </a:rPr>
                              <m:t>𝑖</m:t>
                            </m:r>
                          </m:sub>
                        </m:sSub>
                      </m:e>
                    </m:d>
                    <m:r>
                      <a:rPr lang="en-US" altLang="zh-CN" sz="2400" b="0" i="0" smtClean="0">
                        <a:latin typeface="Cambria Math" panose="02040503050406030204" pitchFamily="18" charset="0"/>
                      </a:rPr>
                      <m:t>,</m:t>
                    </m:r>
                  </m:oMath>
                </a14:m>
                <a:r>
                  <a:rPr lang="en-US" altLang="zh-CN" sz="2400" dirty="0"/>
                  <a:t> and</a:t>
                </a:r>
                <a:endParaRPr lang="en-US" altLang="zh-CN" sz="2400" b="0" i="1" dirty="0">
                  <a:latin typeface="Cambria Math" panose="02040503050406030204" pitchFamily="18" charset="0"/>
                </a:endParaRPr>
              </a:p>
              <a:p>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𝒆</m:t>
                        </m:r>
                      </m:e>
                      <m:sub>
                        <m:r>
                          <a:rPr lang="en-US" altLang="zh-CN" sz="2400" b="0" i="1" smtClean="0">
                            <a:latin typeface="Cambria Math" panose="02040503050406030204" pitchFamily="18" charset="0"/>
                          </a:rPr>
                          <m:t>𝑖</m:t>
                        </m:r>
                      </m:sub>
                    </m:sSub>
                  </m:oMath>
                </a14:m>
                <a:r>
                  <a:rPr lang="en-US" altLang="zh-CN" sz="2400" b="0" dirty="0"/>
                  <a:t> is the embedding for the </a:t>
                </a:r>
                <a14:m>
                  <m:oMath xmlns:m="http://schemas.openxmlformats.org/officeDocument/2006/math">
                    <m:r>
                      <a:rPr lang="en-US" altLang="zh-CN" sz="2400" b="0" i="1" dirty="0" smtClean="0">
                        <a:latin typeface="Cambria Math" panose="02040503050406030204" pitchFamily="18" charset="0"/>
                      </a:rPr>
                      <m:t>𝑖</m:t>
                    </m:r>
                  </m:oMath>
                </a14:m>
                <a:r>
                  <a:rPr lang="en-US" altLang="zh-CN" sz="2400" b="0" baseline="30000" dirty="0"/>
                  <a:t>th</a:t>
                </a:r>
                <a:r>
                  <a:rPr lang="en-US" altLang="zh-CN" sz="2400" b="0" dirty="0"/>
                  <a:t> doc id, e.g., </a:t>
                </a:r>
              </a:p>
              <a:p>
                <a:endParaRPr lang="en-US" altLang="zh-CN" sz="2400" b="0" dirty="0"/>
              </a:p>
            </p:txBody>
          </p:sp>
        </mc:Choice>
        <mc:Fallback xmlns="">
          <p:sp>
            <p:nvSpPr>
              <p:cNvPr id="8" name="Content Placeholder 7">
                <a:extLst>
                  <a:ext uri="{FF2B5EF4-FFF2-40B4-BE49-F238E27FC236}">
                    <a16:creationId xmlns:a16="http://schemas.microsoft.com/office/drawing/2014/main" id="{B5D620D6-C48D-45F8-AE42-40212A4E7FE2}"/>
                  </a:ext>
                </a:extLst>
              </p:cNvPr>
              <p:cNvSpPr>
                <a:spLocks noGrp="1" noRot="1" noChangeAspect="1" noMove="1" noResize="1" noEditPoints="1" noAdjustHandles="1" noChangeArrowheads="1" noChangeShapeType="1" noTextEdit="1"/>
              </p:cNvSpPr>
              <p:nvPr>
                <p:ph idx="1"/>
              </p:nvPr>
            </p:nvSpPr>
            <p:spPr>
              <a:xfrm>
                <a:off x="838200" y="1825625"/>
                <a:ext cx="10591800" cy="4351338"/>
              </a:xfrm>
              <a:blipFill>
                <a:blip r:embed="rId3"/>
                <a:stretch>
                  <a:fillRect l="-1036" t="-224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E60AAB5-12B3-416A-B0DF-C027FA32FA6B}"/>
              </a:ext>
            </a:extLst>
          </p:cNvPr>
          <p:cNvSpPr>
            <a:spLocks noGrp="1"/>
          </p:cNvSpPr>
          <p:nvPr>
            <p:ph type="sldNum" sz="quarter" idx="12"/>
          </p:nvPr>
        </p:nvSpPr>
        <p:spPr/>
        <p:txBody>
          <a:bodyPr/>
          <a:lstStyle/>
          <a:p>
            <a:fld id="{F364DFDD-0C7A-40B9-9275-CE62675A6823}" type="slidenum">
              <a:rPr lang="zh-CN" altLang="en-US" smtClean="0"/>
              <a:t>17</a:t>
            </a:fld>
            <a:endParaRPr lang="zh-CN" altLang="en-US"/>
          </a:p>
        </p:txBody>
      </p:sp>
      <p:sp>
        <p:nvSpPr>
          <p:cNvPr id="19" name="TextBox 18">
            <a:extLst>
              <a:ext uri="{FF2B5EF4-FFF2-40B4-BE49-F238E27FC236}">
                <a16:creationId xmlns:a16="http://schemas.microsoft.com/office/drawing/2014/main" id="{890C5A32-4ABA-40F2-B01E-3891EC4ACF59}"/>
              </a:ext>
            </a:extLst>
          </p:cNvPr>
          <p:cNvSpPr txBox="1"/>
          <p:nvPr/>
        </p:nvSpPr>
        <p:spPr>
          <a:xfrm>
            <a:off x="6511921" y="5484822"/>
            <a:ext cx="607395" cy="338554"/>
          </a:xfrm>
          <a:prstGeom prst="rect">
            <a:avLst/>
          </a:prstGeom>
          <a:noFill/>
          <a:ln w="28575">
            <a:solidFill>
              <a:srgbClr val="82B0D2"/>
            </a:solidFill>
          </a:ln>
        </p:spPr>
        <p:txBody>
          <a:bodyPr wrap="square">
            <a:spAutoFit/>
          </a:bodyPr>
          <a:lstStyle/>
          <a:p>
            <a:pPr algn="ctr"/>
            <a:r>
              <a:rPr lang="en-US" altLang="zh-CN" sz="1600" dirty="0">
                <a:latin typeface="Calibri" panose="020F0502020204030204" pitchFamily="34" charset="0"/>
                <a:cs typeface="Calibri" panose="020F0502020204030204" pitchFamily="34" charset="0"/>
              </a:rPr>
              <a:t>Does</a:t>
            </a:r>
            <a:endParaRPr lang="zh-CN" altLang="en-US" sz="1600" dirty="0"/>
          </a:p>
        </p:txBody>
      </p:sp>
      <p:sp>
        <p:nvSpPr>
          <p:cNvPr id="20" name="TextBox 19">
            <a:extLst>
              <a:ext uri="{FF2B5EF4-FFF2-40B4-BE49-F238E27FC236}">
                <a16:creationId xmlns:a16="http://schemas.microsoft.com/office/drawing/2014/main" id="{50CD3439-6304-4BA2-820D-1ECA6061B383}"/>
              </a:ext>
            </a:extLst>
          </p:cNvPr>
          <p:cNvSpPr txBox="1"/>
          <p:nvPr/>
        </p:nvSpPr>
        <p:spPr>
          <a:xfrm>
            <a:off x="7200008" y="5488409"/>
            <a:ext cx="603079" cy="338554"/>
          </a:xfrm>
          <a:prstGeom prst="rect">
            <a:avLst/>
          </a:prstGeom>
          <a:noFill/>
          <a:ln w="28575">
            <a:solidFill>
              <a:srgbClr val="82B0D2"/>
            </a:solidFill>
          </a:ln>
        </p:spPr>
        <p:txBody>
          <a:bodyPr wrap="square">
            <a:spAutoFit/>
          </a:bodyPr>
          <a:lstStyle/>
          <a:p>
            <a:pPr algn="ctr"/>
            <a:r>
              <a:rPr lang="en-US" altLang="zh-CN" sz="1600" dirty="0">
                <a:latin typeface="Calibri" panose="020F0502020204030204" pitchFamily="34" charset="0"/>
                <a:cs typeface="Calibri" panose="020F0502020204030204" pitchFamily="34" charset="0"/>
              </a:rPr>
              <a:t>He</a:t>
            </a:r>
            <a:endParaRPr lang="zh-CN" altLang="en-US" sz="1600"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32B8409-AA87-412B-B2BB-0C8A3B0C3258}"/>
                  </a:ext>
                </a:extLst>
              </p:cNvPr>
              <p:cNvSpPr txBox="1"/>
              <p:nvPr/>
            </p:nvSpPr>
            <p:spPr>
              <a:xfrm>
                <a:off x="6639966" y="5741738"/>
                <a:ext cx="30311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chemeClr val="bg1">
                                  <a:lumMod val="75000"/>
                                </a:schemeClr>
                              </a:solidFill>
                              <a:latin typeface="Cambria Math" panose="02040503050406030204" pitchFamily="18" charset="0"/>
                              <a:cs typeface="Calibri" panose="020F0502020204030204" pitchFamily="34" charset="0"/>
                            </a:rPr>
                          </m:ctrlPr>
                        </m:sSubPr>
                        <m:e>
                          <m:r>
                            <a:rPr lang="en-US" sz="2800" b="0" i="1" smtClean="0">
                              <a:solidFill>
                                <a:schemeClr val="bg1">
                                  <a:lumMod val="75000"/>
                                </a:schemeClr>
                              </a:solidFill>
                              <a:latin typeface="Cambria Math" panose="02040503050406030204" pitchFamily="18" charset="0"/>
                              <a:cs typeface="Calibri" panose="020F0502020204030204" pitchFamily="34" charset="0"/>
                            </a:rPr>
                            <m:t>𝑒</m:t>
                          </m:r>
                        </m:e>
                        <m:sub>
                          <m:r>
                            <a:rPr lang="en-US" sz="2800" b="0" i="1" smtClean="0">
                              <a:solidFill>
                                <a:schemeClr val="bg1">
                                  <a:lumMod val="75000"/>
                                </a:schemeClr>
                              </a:solidFill>
                              <a:latin typeface="Cambria Math" panose="02040503050406030204" pitchFamily="18" charset="0"/>
                              <a:cs typeface="Calibri" panose="020F0502020204030204" pitchFamily="34" charset="0"/>
                            </a:rPr>
                            <m:t>1</m:t>
                          </m:r>
                        </m:sub>
                      </m:sSub>
                    </m:oMath>
                  </m:oMathPara>
                </a14:m>
                <a:endParaRPr lang="en-US" sz="2800" dirty="0">
                  <a:solidFill>
                    <a:schemeClr val="bg1">
                      <a:lumMod val="75000"/>
                    </a:schemeClr>
                  </a:solidFill>
                  <a:latin typeface="Calibri" panose="020F0502020204030204" pitchFamily="34" charset="0"/>
                  <a:cs typeface="Calibri" panose="020F0502020204030204" pitchFamily="34" charset="0"/>
                </a:endParaRPr>
              </a:p>
            </p:txBody>
          </p:sp>
        </mc:Choice>
        <mc:Fallback xmlns="">
          <p:sp>
            <p:nvSpPr>
              <p:cNvPr id="21" name="TextBox 20">
                <a:extLst>
                  <a:ext uri="{FF2B5EF4-FFF2-40B4-BE49-F238E27FC236}">
                    <a16:creationId xmlns:a16="http://schemas.microsoft.com/office/drawing/2014/main" id="{632B8409-AA87-412B-B2BB-0C8A3B0C3258}"/>
                  </a:ext>
                </a:extLst>
              </p:cNvPr>
              <p:cNvSpPr txBox="1">
                <a:spLocks noRot="1" noChangeAspect="1" noMove="1" noResize="1" noEditPoints="1" noAdjustHandles="1" noChangeArrowheads="1" noChangeShapeType="1" noTextEdit="1"/>
              </p:cNvSpPr>
              <p:nvPr/>
            </p:nvSpPr>
            <p:spPr>
              <a:xfrm>
                <a:off x="6639966" y="5741738"/>
                <a:ext cx="303110" cy="523220"/>
              </a:xfrm>
              <a:prstGeom prst="rect">
                <a:avLst/>
              </a:prstGeom>
              <a:blipFill>
                <a:blip r:embed="rId4"/>
                <a:stretch>
                  <a:fillRect r="-2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520DFDF-20D7-4446-AAC9-1C8C32F97718}"/>
                  </a:ext>
                </a:extLst>
              </p:cNvPr>
              <p:cNvSpPr txBox="1"/>
              <p:nvPr/>
            </p:nvSpPr>
            <p:spPr>
              <a:xfrm>
                <a:off x="7337215" y="5741738"/>
                <a:ext cx="30311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bg1">
                                  <a:lumMod val="75000"/>
                                </a:schemeClr>
                              </a:solidFill>
                              <a:latin typeface="Cambria Math" panose="02040503050406030204" pitchFamily="18" charset="0"/>
                              <a:cs typeface="Calibri" panose="020F0502020204030204" pitchFamily="34" charset="0"/>
                            </a:rPr>
                          </m:ctrlPr>
                        </m:sSubPr>
                        <m:e>
                          <m:r>
                            <a:rPr lang="en-US" sz="2800" b="0" i="1" smtClean="0">
                              <a:solidFill>
                                <a:schemeClr val="bg1">
                                  <a:lumMod val="75000"/>
                                </a:schemeClr>
                              </a:solidFill>
                              <a:latin typeface="Cambria Math" panose="02040503050406030204" pitchFamily="18" charset="0"/>
                              <a:cs typeface="Calibri" panose="020F0502020204030204" pitchFamily="34" charset="0"/>
                            </a:rPr>
                            <m:t>𝑒</m:t>
                          </m:r>
                        </m:e>
                        <m:sub>
                          <m:r>
                            <a:rPr lang="en-US" sz="2800" b="0" i="1" smtClean="0">
                              <a:solidFill>
                                <a:schemeClr val="bg1">
                                  <a:lumMod val="75000"/>
                                </a:schemeClr>
                              </a:solidFill>
                              <a:latin typeface="Cambria Math" panose="02040503050406030204" pitchFamily="18" charset="0"/>
                              <a:cs typeface="Calibri" panose="020F0502020204030204" pitchFamily="34" charset="0"/>
                            </a:rPr>
                            <m:t>2</m:t>
                          </m:r>
                        </m:sub>
                      </m:sSub>
                    </m:oMath>
                  </m:oMathPara>
                </a14:m>
                <a:endParaRPr lang="en-US" sz="2800" dirty="0">
                  <a:solidFill>
                    <a:schemeClr val="bg1">
                      <a:lumMod val="75000"/>
                    </a:schemeClr>
                  </a:solidFill>
                  <a:latin typeface="Calibri" panose="020F0502020204030204" pitchFamily="34" charset="0"/>
                  <a:cs typeface="Calibri" panose="020F0502020204030204" pitchFamily="34" charset="0"/>
                </a:endParaRPr>
              </a:p>
            </p:txBody>
          </p:sp>
        </mc:Choice>
        <mc:Fallback xmlns="">
          <p:sp>
            <p:nvSpPr>
              <p:cNvPr id="22" name="TextBox 21">
                <a:extLst>
                  <a:ext uri="{FF2B5EF4-FFF2-40B4-BE49-F238E27FC236}">
                    <a16:creationId xmlns:a16="http://schemas.microsoft.com/office/drawing/2014/main" id="{D520DFDF-20D7-4446-AAC9-1C8C32F97718}"/>
                  </a:ext>
                </a:extLst>
              </p:cNvPr>
              <p:cNvSpPr txBox="1">
                <a:spLocks noRot="1" noChangeAspect="1" noMove="1" noResize="1" noEditPoints="1" noAdjustHandles="1" noChangeArrowheads="1" noChangeShapeType="1" noTextEdit="1"/>
              </p:cNvSpPr>
              <p:nvPr/>
            </p:nvSpPr>
            <p:spPr>
              <a:xfrm>
                <a:off x="7337215" y="5741738"/>
                <a:ext cx="303110" cy="523220"/>
              </a:xfrm>
              <a:prstGeom prst="rect">
                <a:avLst/>
              </a:prstGeom>
              <a:blipFill>
                <a:blip r:embed="rId5"/>
                <a:stretch>
                  <a:fillRect r="-28571"/>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3C514452-76A4-4F64-9899-8DAF8E9A0750}"/>
              </a:ext>
            </a:extLst>
          </p:cNvPr>
          <p:cNvSpPr/>
          <p:nvPr/>
        </p:nvSpPr>
        <p:spPr>
          <a:xfrm>
            <a:off x="7124448" y="4265577"/>
            <a:ext cx="3925408" cy="523220"/>
          </a:xfrm>
          <a:prstGeom prst="rect">
            <a:avLst/>
          </a:prstGeom>
          <a:noFill/>
          <a:ln w="38100">
            <a:solidFill>
              <a:schemeClr val="bg1">
                <a:lumMod val="75000"/>
              </a:schemeClr>
            </a:solidFill>
          </a:ln>
        </p:spPr>
        <p:txBody>
          <a:bodyPr wrap="square" rtlCol="0">
            <a:spAutoFit/>
          </a:bodyPr>
          <a:lstStyle/>
          <a:p>
            <a:pPr algn="ctr"/>
            <a:r>
              <a:rPr lang="en-US" sz="2800" dirty="0">
                <a:solidFill>
                  <a:schemeClr val="tx1"/>
                </a:solidFill>
                <a:latin typeface="Calibri" panose="020F0502020204030204" pitchFamily="34" charset="0"/>
                <a:cs typeface="Calibri" panose="020F0502020204030204" pitchFamily="34" charset="0"/>
              </a:rPr>
              <a:t>Change of compute order</a:t>
            </a:r>
          </a:p>
        </p:txBody>
      </p:sp>
      <p:cxnSp>
        <p:nvCxnSpPr>
          <p:cNvPr id="14" name="Straight Arrow Connector 13">
            <a:extLst>
              <a:ext uri="{FF2B5EF4-FFF2-40B4-BE49-F238E27FC236}">
                <a16:creationId xmlns:a16="http://schemas.microsoft.com/office/drawing/2014/main" id="{B7291115-E4FB-48EF-9D0E-AB71D5B3DE3D}"/>
              </a:ext>
            </a:extLst>
          </p:cNvPr>
          <p:cNvCxnSpPr>
            <a:cxnSpLocks/>
          </p:cNvCxnSpPr>
          <p:nvPr/>
        </p:nvCxnSpPr>
        <p:spPr>
          <a:xfrm flipH="1" flipV="1">
            <a:off x="7640325" y="3253820"/>
            <a:ext cx="1275075" cy="1020038"/>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702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AC14F0-4E06-40C5-A3BF-8A3A90D7928A}"/>
              </a:ext>
            </a:extLst>
          </p:cNvPr>
          <p:cNvSpPr/>
          <p:nvPr/>
        </p:nvSpPr>
        <p:spPr>
          <a:xfrm>
            <a:off x="6870883" y="2570233"/>
            <a:ext cx="865419" cy="632012"/>
          </a:xfrm>
          <a:prstGeom prst="rect">
            <a:avLst/>
          </a:prstGeom>
          <a:solidFill>
            <a:srgbClr val="D6D6EA"/>
          </a:solidFill>
          <a:ln w="28575">
            <a:solidFill>
              <a:srgbClr val="8856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8BDA44E5-E31E-40A2-BBA9-E2D90E671523}"/>
              </a:ext>
            </a:extLst>
          </p:cNvPr>
          <p:cNvSpPr/>
          <p:nvPr/>
        </p:nvSpPr>
        <p:spPr>
          <a:xfrm>
            <a:off x="7730894" y="2561788"/>
            <a:ext cx="2712516" cy="632012"/>
          </a:xfrm>
          <a:prstGeom prst="rect">
            <a:avLst/>
          </a:prstGeom>
          <a:solidFill>
            <a:schemeClr val="accent2">
              <a:lumMod val="20000"/>
              <a:lumOff val="80000"/>
            </a:schemeClr>
          </a:solidFill>
          <a:ln w="28575">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Rectangle 10">
            <a:extLst>
              <a:ext uri="{FF2B5EF4-FFF2-40B4-BE49-F238E27FC236}">
                <a16:creationId xmlns:a16="http://schemas.microsoft.com/office/drawing/2014/main" id="{3823C35D-D1DB-4F8A-8E96-072C23482E2E}"/>
              </a:ext>
            </a:extLst>
          </p:cNvPr>
          <p:cNvSpPr/>
          <p:nvPr/>
        </p:nvSpPr>
        <p:spPr>
          <a:xfrm>
            <a:off x="7730895" y="2559995"/>
            <a:ext cx="2712516" cy="632012"/>
          </a:xfrm>
          <a:prstGeom prst="rect">
            <a:avLst/>
          </a:prstGeom>
          <a:solidFill>
            <a:schemeClr val="accent2">
              <a:lumMod val="20000"/>
              <a:lumOff val="80000"/>
            </a:schemeClr>
          </a:solidFill>
          <a:ln w="28575">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Rectangle 11">
            <a:extLst>
              <a:ext uri="{FF2B5EF4-FFF2-40B4-BE49-F238E27FC236}">
                <a16:creationId xmlns:a16="http://schemas.microsoft.com/office/drawing/2014/main" id="{C3496562-0901-411C-B275-A82AE926AC8A}"/>
              </a:ext>
            </a:extLst>
          </p:cNvPr>
          <p:cNvSpPr/>
          <p:nvPr/>
        </p:nvSpPr>
        <p:spPr>
          <a:xfrm>
            <a:off x="6870884" y="2568440"/>
            <a:ext cx="865419" cy="632012"/>
          </a:xfrm>
          <a:prstGeom prst="rect">
            <a:avLst/>
          </a:prstGeom>
          <a:solidFill>
            <a:srgbClr val="D6D6EA"/>
          </a:solidFill>
          <a:ln w="28575">
            <a:solidFill>
              <a:srgbClr val="8856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6F740E4C-DE73-46D6-8D4C-A29497B5C79E}"/>
              </a:ext>
            </a:extLst>
          </p:cNvPr>
          <p:cNvSpPr>
            <a:spLocks noGrp="1"/>
          </p:cNvSpPr>
          <p:nvPr>
            <p:ph type="title"/>
          </p:nvPr>
        </p:nvSpPr>
        <p:spPr/>
        <p:txBody>
          <a:bodyPr/>
          <a:lstStyle/>
          <a:p>
            <a:r>
              <a:rPr lang="en-US" altLang="zh-CN" dirty="0"/>
              <a:t>Brief Derivation of Our Discovery</a:t>
            </a:r>
            <a:endParaRPr lang="zh-CN" alt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B5D620D6-C48D-45F8-AE42-40212A4E7FE2}"/>
                  </a:ext>
                </a:extLst>
              </p:cNvPr>
              <p:cNvSpPr>
                <a:spLocks noGrp="1"/>
              </p:cNvSpPr>
              <p:nvPr>
                <p:ph idx="1"/>
              </p:nvPr>
            </p:nvSpPr>
            <p:spPr>
              <a:xfrm>
                <a:off x="838200" y="1825625"/>
                <a:ext cx="10591800" cy="4351338"/>
              </a:xfrm>
            </p:spPr>
            <p:txBody>
              <a:bodyPr>
                <a:normAutofit/>
              </a:bodyPr>
              <a:lstStyle/>
              <a:p>
                <a:r>
                  <a:rPr lang="en-US" altLang="zh-CN" dirty="0"/>
                  <a:t>Consider the prediction logits at each position as the score</a:t>
                </a:r>
              </a:p>
              <a:p>
                <a:pPr marL="0" indent="0">
                  <a:lnSpc>
                    <a:spcPct val="110000"/>
                  </a:lnSpc>
                  <a:buNone/>
                </a:pPr>
                <a14:m>
                  <m:oMathPara xmlns:m="http://schemas.openxmlformats.org/officeDocument/2006/math">
                    <m:oMathParaPr>
                      <m:jc m:val="centerGroup"/>
                    </m:oMathParaPr>
                    <m:oMath xmlns:m="http://schemas.openxmlformats.org/officeDocument/2006/math">
                      <m:r>
                        <m:rPr>
                          <m:nor/>
                        </m:rPr>
                        <a:rPr lang="en-US" altLang="zh-CN" sz="3200" b="0" i="0" smtClean="0">
                          <a:latin typeface="Cambria Math" panose="02040503050406030204" pitchFamily="18" charset="0"/>
                        </a:rPr>
                        <m:t>score</m:t>
                      </m:r>
                      <m:d>
                        <m:dPr>
                          <m:ctrlPr>
                            <a:rPr lang="en-US" altLang="zh-CN" sz="3200" i="1" smtClean="0">
                              <a:latin typeface="Cambria Math" panose="02040503050406030204" pitchFamily="18" charset="0"/>
                            </a:rPr>
                          </m:ctrlPr>
                        </m:dPr>
                        <m:e>
                          <m:r>
                            <a:rPr lang="en-US" altLang="zh-CN" sz="3200" b="0" i="1" smtClean="0">
                              <a:latin typeface="Cambria Math" panose="02040503050406030204" pitchFamily="18" charset="0"/>
                            </a:rPr>
                            <m:t>𝑞</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𝑑</m:t>
                          </m:r>
                        </m:e>
                      </m:d>
                      <m:r>
                        <m:rPr>
                          <m:aln/>
                        </m:rPr>
                        <a:rPr lang="en-US" altLang="zh-CN" sz="3200" b="1" i="1" smtClean="0">
                          <a:latin typeface="Cambria Math" panose="02040503050406030204" pitchFamily="18" charset="0"/>
                        </a:rPr>
                        <m:t>≔</m:t>
                      </m:r>
                      <m:nary>
                        <m:naryPr>
                          <m:chr m:val="∑"/>
                          <m:supHide m:val="on"/>
                          <m:ctrlPr>
                            <a:rPr lang="en-US" altLang="zh-CN" sz="3200" b="1" i="1" smtClean="0">
                              <a:latin typeface="Cambria Math" panose="02040503050406030204" pitchFamily="18" charset="0"/>
                            </a:rPr>
                          </m:ctrlPr>
                        </m:naryPr>
                        <m:sub>
                          <m:r>
                            <a:rPr lang="en-US" altLang="zh-CN" sz="3200" b="0" i="1" smtClean="0">
                              <a:latin typeface="Cambria Math" panose="02040503050406030204" pitchFamily="18" charset="0"/>
                            </a:rPr>
                            <m:t>𝑖</m:t>
                          </m:r>
                        </m:sub>
                        <m:sup/>
                        <m:e>
                          <m:sSub>
                            <m:sSubPr>
                              <m:ctrlPr>
                                <a:rPr lang="en-US" altLang="zh-CN" sz="3200" b="1" i="1" smtClean="0">
                                  <a:latin typeface="Cambria Math" panose="02040503050406030204" pitchFamily="18" charset="0"/>
                                </a:rPr>
                              </m:ctrlPr>
                            </m:sSubPr>
                            <m:e>
                              <m:sSubSup>
                                <m:sSubSupPr>
                                  <m:ctrlPr>
                                    <a:rPr lang="en-US" altLang="zh-CN" sz="3200" b="1" i="1" smtClean="0">
                                      <a:latin typeface="Cambria Math" panose="02040503050406030204" pitchFamily="18" charset="0"/>
                                    </a:rPr>
                                  </m:ctrlPr>
                                </m:sSubSupPr>
                                <m:e>
                                  <m:r>
                                    <a:rPr lang="en-US" altLang="zh-CN" sz="3200" b="1" i="1" smtClean="0">
                                      <a:latin typeface="Cambria Math" panose="02040503050406030204" pitchFamily="18" charset="0"/>
                                    </a:rPr>
                                    <m:t>𝒆</m:t>
                                  </m:r>
                                </m:e>
                                <m:sub>
                                  <m:r>
                                    <a:rPr lang="en-US" altLang="zh-CN" sz="3200" b="0" i="1" smtClean="0">
                                      <a:latin typeface="Cambria Math" panose="02040503050406030204" pitchFamily="18" charset="0"/>
                                    </a:rPr>
                                    <m:t>𝑖</m:t>
                                  </m:r>
                                </m:sub>
                                <m:sup>
                                  <m:r>
                                    <a:rPr lang="en-US" altLang="zh-CN" sz="3200" b="1" i="1" smtClean="0">
                                      <a:latin typeface="Cambria Math" panose="02040503050406030204" pitchFamily="18" charset="0"/>
                                    </a:rPr>
                                    <m:t>⊤</m:t>
                                  </m:r>
                                </m:sup>
                              </m:sSubSup>
                              <m:r>
                                <a:rPr lang="en-US" altLang="zh-CN" sz="3200" b="1" i="1" smtClean="0">
                                  <a:latin typeface="Cambria Math" panose="02040503050406030204" pitchFamily="18" charset="0"/>
                                </a:rPr>
                                <m:t>𝒉</m:t>
                              </m:r>
                            </m:e>
                            <m:sub>
                              <m:r>
                                <a:rPr lang="en-US" altLang="zh-CN" sz="3200" b="0" i="1" smtClean="0">
                                  <a:latin typeface="Cambria Math" panose="02040503050406030204" pitchFamily="18" charset="0"/>
                                </a:rPr>
                                <m:t>𝑖</m:t>
                              </m:r>
                            </m:sub>
                          </m:sSub>
                        </m:e>
                      </m:nary>
                      <m:r>
                        <a:rPr lang="en-US" altLang="zh-CN" sz="3200" b="1" i="1" smtClean="0">
                          <a:latin typeface="Cambria Math" panose="02040503050406030204" pitchFamily="18" charset="0"/>
                        </a:rPr>
                        <m:t>=</m:t>
                      </m:r>
                      <m:nary>
                        <m:naryPr>
                          <m:chr m:val="∑"/>
                          <m:supHide m:val="on"/>
                          <m:ctrlPr>
                            <a:rPr lang="en-US" altLang="zh-CN" sz="3200" b="1" i="1" smtClean="0">
                              <a:latin typeface="Cambria Math" panose="02040503050406030204" pitchFamily="18" charset="0"/>
                            </a:rPr>
                          </m:ctrlPr>
                        </m:naryPr>
                        <m:sub>
                          <m:r>
                            <a:rPr lang="en-US" altLang="zh-CN" sz="3200" b="0" i="1" smtClean="0">
                              <a:latin typeface="Cambria Math" panose="02040503050406030204" pitchFamily="18" charset="0"/>
                            </a:rPr>
                            <m:t>𝑖</m:t>
                          </m:r>
                        </m:sub>
                        <m:sup/>
                        <m:e>
                          <m:sSubSup>
                            <m:sSubSupPr>
                              <m:ctrlPr>
                                <a:rPr lang="en-US" altLang="zh-CN" sz="3200" b="1" i="1" smtClean="0">
                                  <a:latin typeface="Cambria Math" panose="02040503050406030204" pitchFamily="18" charset="0"/>
                                </a:rPr>
                              </m:ctrlPr>
                            </m:sSubSupPr>
                            <m:e>
                              <m:r>
                                <a:rPr lang="en-US" altLang="zh-CN" sz="3200" b="1" i="1" smtClean="0">
                                  <a:latin typeface="Cambria Math" panose="02040503050406030204" pitchFamily="18" charset="0"/>
                                </a:rPr>
                                <m:t>𝒆</m:t>
                              </m:r>
                            </m:e>
                            <m:sub>
                              <m:r>
                                <a:rPr lang="en-US" altLang="zh-CN" sz="3200" b="0" i="1" smtClean="0">
                                  <a:latin typeface="Cambria Math" panose="02040503050406030204" pitchFamily="18" charset="0"/>
                                </a:rPr>
                                <m:t>𝑖</m:t>
                              </m:r>
                            </m:sub>
                            <m:sup>
                              <m:r>
                                <a:rPr lang="en-US" altLang="zh-CN" sz="3200" b="1" i="1" smtClean="0">
                                  <a:latin typeface="Cambria Math" panose="02040503050406030204" pitchFamily="18" charset="0"/>
                                </a:rPr>
                                <m:t>⊤</m:t>
                              </m:r>
                            </m:sup>
                          </m:sSubSup>
                          <m:r>
                            <a:rPr lang="en-US" altLang="zh-CN" sz="3200" b="1" i="1" smtClean="0">
                              <a:latin typeface="Cambria Math" panose="02040503050406030204" pitchFamily="18" charset="0"/>
                            </a:rPr>
                            <m:t>𝑸</m:t>
                          </m:r>
                          <m:r>
                            <m:rPr>
                              <m:nor/>
                            </m:rPr>
                            <a:rPr lang="en-US" altLang="zh-CN" sz="3200" b="0" i="0" smtClean="0">
                              <a:latin typeface="Cambria Math" panose="02040503050406030204" pitchFamily="18" charset="0"/>
                            </a:rPr>
                            <m:t> </m:t>
                          </m:r>
                          <m:r>
                            <m:rPr>
                              <m:nor/>
                            </m:rPr>
                            <a:rPr lang="en-US" altLang="zh-CN" sz="3200" b="0" i="0" smtClean="0">
                              <a:latin typeface="Cambria Math" panose="02040503050406030204" pitchFamily="18" charset="0"/>
                            </a:rPr>
                            <m:t>softmax</m:t>
                          </m:r>
                          <m:d>
                            <m:dPr>
                              <m:ctrlPr>
                                <a:rPr lang="en-US" altLang="zh-CN" sz="3200" b="0" i="1" smtClean="0">
                                  <a:latin typeface="Cambria Math" panose="02040503050406030204" pitchFamily="18" charset="0"/>
                                </a:rPr>
                              </m:ctrlPr>
                            </m:dPr>
                            <m:e>
                              <m:sSup>
                                <m:sSupPr>
                                  <m:ctrlPr>
                                    <a:rPr lang="en-US" altLang="zh-CN" sz="3200" b="1" i="1" smtClean="0">
                                      <a:latin typeface="Cambria Math" panose="02040503050406030204" pitchFamily="18" charset="0"/>
                                    </a:rPr>
                                  </m:ctrlPr>
                                </m:sSupPr>
                                <m:e>
                                  <m:r>
                                    <a:rPr lang="en-US" altLang="zh-CN" sz="3200" b="1" i="1" smtClean="0">
                                      <a:latin typeface="Cambria Math" panose="02040503050406030204" pitchFamily="18" charset="0"/>
                                    </a:rPr>
                                    <m:t>𝑸</m:t>
                                  </m:r>
                                </m:e>
                                <m:sup>
                                  <m:r>
                                    <a:rPr lang="en-US" altLang="zh-CN" sz="3200" b="1" i="1" smtClean="0">
                                      <a:latin typeface="Cambria Math" panose="02040503050406030204" pitchFamily="18" charset="0"/>
                                    </a:rPr>
                                    <m:t>⊤</m:t>
                                  </m:r>
                                </m:sup>
                              </m:sSup>
                              <m:sSub>
                                <m:sSubPr>
                                  <m:ctrlPr>
                                    <a:rPr lang="en-US" altLang="zh-CN" sz="3200" b="0" i="1" smtClean="0">
                                      <a:latin typeface="Cambria Math" panose="02040503050406030204" pitchFamily="18" charset="0"/>
                                    </a:rPr>
                                  </m:ctrlPr>
                                </m:sSubPr>
                                <m:e>
                                  <m:r>
                                    <a:rPr lang="en-US" altLang="zh-CN" sz="3200" b="1" i="1" smtClean="0">
                                      <a:latin typeface="Cambria Math" panose="02040503050406030204" pitchFamily="18" charset="0"/>
                                    </a:rPr>
                                    <m:t>𝒅</m:t>
                                  </m:r>
                                </m:e>
                                <m:sub>
                                  <m:r>
                                    <a:rPr lang="en-US" altLang="zh-CN" sz="3200" b="0" i="1" smtClean="0">
                                      <a:latin typeface="Cambria Math" panose="02040503050406030204" pitchFamily="18" charset="0"/>
                                    </a:rPr>
                                    <m:t>𝑖</m:t>
                                  </m:r>
                                </m:sub>
                              </m:sSub>
                            </m:e>
                          </m:d>
                        </m:e>
                      </m:nary>
                    </m:oMath>
                  </m:oMathPara>
                </a14:m>
                <a:br>
                  <a:rPr lang="en-US" altLang="zh-CN" sz="3200" b="0" i="1" dirty="0">
                    <a:latin typeface="Cambria Math" panose="02040503050406030204" pitchFamily="18" charset="0"/>
                  </a:rPr>
                </a:br>
                <a:endParaRPr lang="en-US" altLang="zh-CN" sz="3200" b="1" dirty="0"/>
              </a:p>
              <a:p>
                <a:endParaRPr lang="en-US" altLang="zh-CN" sz="2400" b="0" i="1" dirty="0">
                  <a:latin typeface="Cambria Math" panose="02040503050406030204" pitchFamily="18" charset="0"/>
                </a:endParaRPr>
              </a:p>
              <a:p>
                <a:endParaRPr lang="en-US" altLang="zh-CN" sz="2400" i="1" dirty="0">
                  <a:latin typeface="Cambria Math" panose="02040503050406030204" pitchFamily="18" charset="0"/>
                </a:endParaRPr>
              </a:p>
              <a:p>
                <a:endParaRPr lang="en-US" altLang="zh-CN" sz="2400" b="0" i="1" dirty="0">
                  <a:latin typeface="Cambria Math" panose="02040503050406030204" pitchFamily="18" charset="0"/>
                </a:endParaRPr>
              </a:p>
              <a:p>
                <a:endParaRPr lang="en-US" altLang="zh-CN" sz="2400" b="0" dirty="0"/>
              </a:p>
              <a:p>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𝑬</m:t>
                        </m:r>
                      </m:e>
                      <m:sub>
                        <m:r>
                          <a:rPr lang="en-US" altLang="zh-CN" sz="2400" b="0" i="1" smtClean="0">
                            <a:latin typeface="Cambria Math" panose="02040503050406030204" pitchFamily="18" charset="0"/>
                          </a:rPr>
                          <m:t>𝑑</m:t>
                        </m:r>
                      </m:sub>
                    </m:sSub>
                  </m:oMath>
                </a14:m>
                <a:r>
                  <a:rPr lang="en-US" altLang="zh-CN" sz="2400" b="0" dirty="0"/>
                  <a:t> is the stack of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𝒆</m:t>
                        </m:r>
                      </m:e>
                      <m:sub>
                        <m:r>
                          <a:rPr lang="en-US" altLang="zh-CN" sz="2400" b="0" i="1" smtClean="0">
                            <a:latin typeface="Cambria Math" panose="02040503050406030204" pitchFamily="18" charset="0"/>
                          </a:rPr>
                          <m:t>𝑖</m:t>
                        </m:r>
                      </m:sub>
                    </m:sSub>
                  </m:oMath>
                </a14:m>
                <a:r>
                  <a:rPr lang="en-US" altLang="zh-CN" sz="2400" b="0" dirty="0"/>
                  <a:t>, and </a:t>
                </a:r>
                <a14:m>
                  <m:oMath xmlns:m="http://schemas.openxmlformats.org/officeDocument/2006/math">
                    <m:r>
                      <a:rPr lang="en-US" altLang="zh-CN" sz="2400" b="1" i="1" smtClean="0">
                        <a:latin typeface="Cambria Math" panose="02040503050406030204" pitchFamily="18" charset="0"/>
                      </a:rPr>
                      <m:t>𝑨</m:t>
                    </m:r>
                  </m:oMath>
                </a14:m>
                <a:r>
                  <a:rPr lang="en-US" altLang="zh-CN" sz="2400" b="0" dirty="0"/>
                  <a:t> is the stack of </a:t>
                </a:r>
                <a14:m>
                  <m:oMath xmlns:m="http://schemas.openxmlformats.org/officeDocument/2006/math">
                    <m:r>
                      <m:rPr>
                        <m:nor/>
                      </m:rPr>
                      <a:rPr lang="en-US" altLang="zh-CN" sz="2400" b="0" i="0" smtClean="0">
                        <a:latin typeface="Cambria Math" panose="02040503050406030204" pitchFamily="18" charset="0"/>
                      </a:rPr>
                      <m:t>softmax</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1" i="1" smtClean="0">
                                <a:latin typeface="Cambria Math" panose="02040503050406030204" pitchFamily="18" charset="0"/>
                              </a:rPr>
                              <m:t>𝑸</m:t>
                            </m:r>
                          </m:e>
                          <m:sup>
                            <m:r>
                              <a:rPr lang="en-US" altLang="zh-CN" sz="2400" b="0" i="1" smtClean="0">
                                <a:latin typeface="Cambria Math" panose="02040503050406030204" pitchFamily="18" charset="0"/>
                              </a:rPr>
                              <m:t>⊤</m:t>
                            </m:r>
                          </m:sup>
                        </m:sSup>
                        <m:r>
                          <a:rPr lang="en-US" altLang="zh-CN" sz="2400" b="1" i="1" smtClean="0">
                            <a:latin typeface="Cambria Math" panose="02040503050406030204" pitchFamily="18" charset="0"/>
                          </a:rPr>
                          <m:t>𝑾</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𝒅</m:t>
                            </m:r>
                          </m:e>
                          <m:sub>
                            <m:r>
                              <a:rPr lang="en-US" altLang="zh-CN" sz="2400" b="0" i="1" smtClean="0">
                                <a:latin typeface="Cambria Math" panose="02040503050406030204" pitchFamily="18" charset="0"/>
                              </a:rPr>
                              <m:t>𝑖</m:t>
                            </m:r>
                          </m:sub>
                        </m:sSub>
                      </m:e>
                    </m:d>
                  </m:oMath>
                </a14:m>
                <a:endParaRPr lang="en-US" altLang="zh-CN" sz="2400" b="0" dirty="0"/>
              </a:p>
            </p:txBody>
          </p:sp>
        </mc:Choice>
        <mc:Fallback xmlns="">
          <p:sp>
            <p:nvSpPr>
              <p:cNvPr id="8" name="Content Placeholder 7">
                <a:extLst>
                  <a:ext uri="{FF2B5EF4-FFF2-40B4-BE49-F238E27FC236}">
                    <a16:creationId xmlns:a16="http://schemas.microsoft.com/office/drawing/2014/main" id="{B5D620D6-C48D-45F8-AE42-40212A4E7FE2}"/>
                  </a:ext>
                </a:extLst>
              </p:cNvPr>
              <p:cNvSpPr>
                <a:spLocks noGrp="1" noRot="1" noChangeAspect="1" noMove="1" noResize="1" noEditPoints="1" noAdjustHandles="1" noChangeArrowheads="1" noChangeShapeType="1" noTextEdit="1"/>
              </p:cNvSpPr>
              <p:nvPr>
                <p:ph idx="1"/>
              </p:nvPr>
            </p:nvSpPr>
            <p:spPr>
              <a:xfrm>
                <a:off x="838200" y="1825625"/>
                <a:ext cx="10591800" cy="4351338"/>
              </a:xfrm>
              <a:blipFill>
                <a:blip r:embed="rId3"/>
                <a:stretch>
                  <a:fillRect l="-1036" t="-224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E60AAB5-12B3-416A-B0DF-C027FA32FA6B}"/>
              </a:ext>
            </a:extLst>
          </p:cNvPr>
          <p:cNvSpPr>
            <a:spLocks noGrp="1"/>
          </p:cNvSpPr>
          <p:nvPr>
            <p:ph type="sldNum" sz="quarter" idx="12"/>
          </p:nvPr>
        </p:nvSpPr>
        <p:spPr/>
        <p:txBody>
          <a:bodyPr/>
          <a:lstStyle/>
          <a:p>
            <a:fld id="{F364DFDD-0C7A-40B9-9275-CE62675A6823}" type="slidenum">
              <a:rPr lang="zh-CN" altLang="en-US" smtClean="0"/>
              <a:t>18</a:t>
            </a:fld>
            <a:endParaRPr lang="zh-CN" alt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9D6B961-C9BB-4289-B831-CD5DF8D32790}"/>
                  </a:ext>
                </a:extLst>
              </p:cNvPr>
              <p:cNvSpPr txBox="1"/>
              <p:nvPr/>
            </p:nvSpPr>
            <p:spPr>
              <a:xfrm>
                <a:off x="2458318" y="3598690"/>
                <a:ext cx="6093994" cy="13430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aln/>
                        </m:rPr>
                        <a:rPr lang="en-US" altLang="zh-CN" sz="3200" b="0" i="1" smtClean="0">
                          <a:latin typeface="Cambria Math" panose="02040503050406030204" pitchFamily="18" charset="0"/>
                        </a:rPr>
                        <m:t>=</m:t>
                      </m:r>
                      <m:nary>
                        <m:naryPr>
                          <m:chr m:val="∑"/>
                          <m:supHide m:val="on"/>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𝑖𝑗</m:t>
                          </m:r>
                        </m:sub>
                        <m:sup/>
                        <m:e>
                          <m:sSub>
                            <m:sSubPr>
                              <m:ctrlPr>
                                <a:rPr lang="en-US" altLang="zh-CN" sz="3200" b="0" i="1" smtClean="0">
                                  <a:latin typeface="Cambria Math" panose="02040503050406030204" pitchFamily="18" charset="0"/>
                                </a:rPr>
                              </m:ctrlPr>
                            </m:sSubPr>
                            <m:e>
                              <m:d>
                                <m:dPr>
                                  <m:ctrlPr>
                                    <a:rPr lang="en-US" altLang="zh-CN" sz="3200" b="0" i="1" smtClean="0">
                                      <a:latin typeface="Cambria Math" panose="02040503050406030204" pitchFamily="18" charset="0"/>
                                    </a:rPr>
                                  </m:ctrlPr>
                                </m:dPr>
                                <m:e>
                                  <m:sSubSup>
                                    <m:sSubSupPr>
                                      <m:ctrlPr>
                                        <a:rPr lang="en-US" altLang="zh-CN" sz="3200" b="0" i="1" smtClean="0">
                                          <a:latin typeface="Cambria Math" panose="02040503050406030204" pitchFamily="18" charset="0"/>
                                        </a:rPr>
                                      </m:ctrlPr>
                                    </m:sSubSupPr>
                                    <m:e>
                                      <m:r>
                                        <a:rPr lang="zh-CN" altLang="en-US" sz="3200" b="1" i="1" smtClean="0">
                                          <a:solidFill>
                                            <a:srgbClr val="0070C0"/>
                                          </a:solidFill>
                                          <a:latin typeface="Cambria Math" panose="02040503050406030204" pitchFamily="18" charset="0"/>
                                        </a:rPr>
                                        <m:t>𝑬</m:t>
                                      </m:r>
                                    </m:e>
                                    <m:sub>
                                      <m:r>
                                        <a:rPr lang="zh-CN" altLang="en-US" sz="3200" b="0" i="1" smtClean="0">
                                          <a:solidFill>
                                            <a:srgbClr val="0070C0"/>
                                          </a:solidFill>
                                          <a:latin typeface="Cambria Math" panose="02040503050406030204" pitchFamily="18" charset="0"/>
                                        </a:rPr>
                                        <m:t>𝑑</m:t>
                                      </m:r>
                                    </m:sub>
                                    <m:sup>
                                      <m:r>
                                        <a:rPr lang="en-US" altLang="zh-CN" sz="3200" b="0" i="1" smtClean="0">
                                          <a:latin typeface="Cambria Math" panose="02040503050406030204" pitchFamily="18" charset="0"/>
                                        </a:rPr>
                                        <m:t>⊤</m:t>
                                      </m:r>
                                    </m:sup>
                                  </m:sSubSup>
                                  <m:r>
                                    <a:rPr lang="zh-CN" altLang="en-US" sz="3200" b="1" i="1" smtClean="0">
                                      <a:solidFill>
                                        <a:schemeClr val="accent6">
                                          <a:lumMod val="75000"/>
                                        </a:schemeClr>
                                      </a:solidFill>
                                      <a:latin typeface="Cambria Math" panose="02040503050406030204" pitchFamily="18" charset="0"/>
                                    </a:rPr>
                                    <m:t>𝑸</m:t>
                                  </m:r>
                                  <m:r>
                                    <a:rPr lang="zh-CN" altLang="en-US" sz="3200" b="0" i="1" smtClean="0">
                                      <a:latin typeface="Cambria Math" panose="02040503050406030204" pitchFamily="18" charset="0"/>
                                    </a:rPr>
                                    <m:t>⊙</m:t>
                                  </m:r>
                                  <m:r>
                                    <a:rPr lang="zh-CN" altLang="en-US" sz="3200" b="1" i="1" smtClean="0">
                                      <a:solidFill>
                                        <a:srgbClr val="9B0D14"/>
                                      </a:solidFill>
                                      <a:latin typeface="Cambria Math" panose="02040503050406030204" pitchFamily="18" charset="0"/>
                                    </a:rPr>
                                    <m:t>𝑨</m:t>
                                  </m:r>
                                </m:e>
                              </m:d>
                            </m:e>
                            <m:sub>
                              <m:r>
                                <a:rPr lang="zh-CN" altLang="en-US" sz="3200" b="0" i="1" smtClean="0">
                                  <a:latin typeface="Cambria Math" panose="02040503050406030204" pitchFamily="18" charset="0"/>
                                </a:rPr>
                                <m:t>𝑖𝑗</m:t>
                              </m:r>
                            </m:sub>
                          </m:sSub>
                        </m:e>
                      </m:nary>
                    </m:oMath>
                  </m:oMathPara>
                </a14:m>
                <a:endParaRPr lang="en-US" sz="3200" dirty="0"/>
              </a:p>
            </p:txBody>
          </p:sp>
        </mc:Choice>
        <mc:Fallback xmlns="">
          <p:sp>
            <p:nvSpPr>
              <p:cNvPr id="13" name="TextBox 12">
                <a:extLst>
                  <a:ext uri="{FF2B5EF4-FFF2-40B4-BE49-F238E27FC236}">
                    <a16:creationId xmlns:a16="http://schemas.microsoft.com/office/drawing/2014/main" id="{C9D6B961-C9BB-4289-B831-CD5DF8D32790}"/>
                  </a:ext>
                </a:extLst>
              </p:cNvPr>
              <p:cNvSpPr txBox="1">
                <a:spLocks noRot="1" noChangeAspect="1" noMove="1" noResize="1" noEditPoints="1" noAdjustHandles="1" noChangeArrowheads="1" noChangeShapeType="1" noTextEdit="1"/>
              </p:cNvSpPr>
              <p:nvPr/>
            </p:nvSpPr>
            <p:spPr>
              <a:xfrm>
                <a:off x="2458318" y="3598690"/>
                <a:ext cx="6093994" cy="134306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01196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AC14F0-4E06-40C5-A3BF-8A3A90D7928A}"/>
              </a:ext>
            </a:extLst>
          </p:cNvPr>
          <p:cNvSpPr/>
          <p:nvPr/>
        </p:nvSpPr>
        <p:spPr>
          <a:xfrm>
            <a:off x="6870883" y="2570233"/>
            <a:ext cx="865419" cy="632012"/>
          </a:xfrm>
          <a:prstGeom prst="rect">
            <a:avLst/>
          </a:prstGeom>
          <a:solidFill>
            <a:srgbClr val="D6D6EA"/>
          </a:solidFill>
          <a:ln w="28575">
            <a:solidFill>
              <a:srgbClr val="8856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8BDA44E5-E31E-40A2-BBA9-E2D90E671523}"/>
              </a:ext>
            </a:extLst>
          </p:cNvPr>
          <p:cNvSpPr/>
          <p:nvPr/>
        </p:nvSpPr>
        <p:spPr>
          <a:xfrm>
            <a:off x="7730894" y="2561788"/>
            <a:ext cx="2712516" cy="632012"/>
          </a:xfrm>
          <a:prstGeom prst="rect">
            <a:avLst/>
          </a:prstGeom>
          <a:solidFill>
            <a:schemeClr val="accent2">
              <a:lumMod val="20000"/>
              <a:lumOff val="80000"/>
            </a:schemeClr>
          </a:solidFill>
          <a:ln w="28575">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Rectangle 10">
            <a:extLst>
              <a:ext uri="{FF2B5EF4-FFF2-40B4-BE49-F238E27FC236}">
                <a16:creationId xmlns:a16="http://schemas.microsoft.com/office/drawing/2014/main" id="{3823C35D-D1DB-4F8A-8E96-072C23482E2E}"/>
              </a:ext>
            </a:extLst>
          </p:cNvPr>
          <p:cNvSpPr/>
          <p:nvPr/>
        </p:nvSpPr>
        <p:spPr>
          <a:xfrm>
            <a:off x="7730895" y="2559995"/>
            <a:ext cx="2712516" cy="632012"/>
          </a:xfrm>
          <a:prstGeom prst="rect">
            <a:avLst/>
          </a:prstGeom>
          <a:solidFill>
            <a:schemeClr val="accent2">
              <a:lumMod val="20000"/>
              <a:lumOff val="80000"/>
            </a:schemeClr>
          </a:solidFill>
          <a:ln w="28575">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Rectangle 11">
            <a:extLst>
              <a:ext uri="{FF2B5EF4-FFF2-40B4-BE49-F238E27FC236}">
                <a16:creationId xmlns:a16="http://schemas.microsoft.com/office/drawing/2014/main" id="{C3496562-0901-411C-B275-A82AE926AC8A}"/>
              </a:ext>
            </a:extLst>
          </p:cNvPr>
          <p:cNvSpPr/>
          <p:nvPr/>
        </p:nvSpPr>
        <p:spPr>
          <a:xfrm>
            <a:off x="6870884" y="2568440"/>
            <a:ext cx="865419" cy="632012"/>
          </a:xfrm>
          <a:prstGeom prst="rect">
            <a:avLst/>
          </a:prstGeom>
          <a:solidFill>
            <a:srgbClr val="D6D6EA"/>
          </a:solidFill>
          <a:ln w="28575">
            <a:solidFill>
              <a:srgbClr val="8856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6F740E4C-DE73-46D6-8D4C-A29497B5C79E}"/>
              </a:ext>
            </a:extLst>
          </p:cNvPr>
          <p:cNvSpPr>
            <a:spLocks noGrp="1"/>
          </p:cNvSpPr>
          <p:nvPr>
            <p:ph type="title"/>
          </p:nvPr>
        </p:nvSpPr>
        <p:spPr/>
        <p:txBody>
          <a:bodyPr/>
          <a:lstStyle/>
          <a:p>
            <a:r>
              <a:rPr lang="en-US" altLang="zh-CN" dirty="0"/>
              <a:t>Brief Derivation of Our Discovery</a:t>
            </a:r>
            <a:endParaRPr lang="zh-CN" alt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B5D620D6-C48D-45F8-AE42-40212A4E7FE2}"/>
                  </a:ext>
                </a:extLst>
              </p:cNvPr>
              <p:cNvSpPr>
                <a:spLocks noGrp="1"/>
              </p:cNvSpPr>
              <p:nvPr>
                <p:ph idx="1"/>
              </p:nvPr>
            </p:nvSpPr>
            <p:spPr>
              <a:xfrm>
                <a:off x="838200" y="1825625"/>
                <a:ext cx="10591800" cy="4351338"/>
              </a:xfrm>
            </p:spPr>
            <p:txBody>
              <a:bodyPr>
                <a:normAutofit/>
              </a:bodyPr>
              <a:lstStyle/>
              <a:p>
                <a:r>
                  <a:rPr lang="en-US" altLang="zh-CN" dirty="0"/>
                  <a:t>Consider the prediction logits at each position as the score</a:t>
                </a:r>
              </a:p>
              <a:p>
                <a:pPr marL="0" indent="0">
                  <a:lnSpc>
                    <a:spcPct val="110000"/>
                  </a:lnSpc>
                  <a:buNone/>
                </a:pPr>
                <a14:m>
                  <m:oMathPara xmlns:m="http://schemas.openxmlformats.org/officeDocument/2006/math">
                    <m:oMathParaPr>
                      <m:jc m:val="centerGroup"/>
                    </m:oMathParaPr>
                    <m:oMath xmlns:m="http://schemas.openxmlformats.org/officeDocument/2006/math">
                      <m:r>
                        <m:rPr>
                          <m:nor/>
                        </m:rPr>
                        <a:rPr lang="en-US" altLang="zh-CN" sz="3200" b="0" i="0" smtClean="0">
                          <a:latin typeface="Cambria Math" panose="02040503050406030204" pitchFamily="18" charset="0"/>
                        </a:rPr>
                        <m:t>score</m:t>
                      </m:r>
                      <m:d>
                        <m:dPr>
                          <m:ctrlPr>
                            <a:rPr lang="en-US" altLang="zh-CN" sz="3200" i="1" smtClean="0">
                              <a:latin typeface="Cambria Math" panose="02040503050406030204" pitchFamily="18" charset="0"/>
                            </a:rPr>
                          </m:ctrlPr>
                        </m:dPr>
                        <m:e>
                          <m:r>
                            <a:rPr lang="en-US" altLang="zh-CN" sz="3200" b="0" i="1" smtClean="0">
                              <a:latin typeface="Cambria Math" panose="02040503050406030204" pitchFamily="18" charset="0"/>
                            </a:rPr>
                            <m:t>𝑞</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𝑑</m:t>
                          </m:r>
                        </m:e>
                      </m:d>
                      <m:r>
                        <m:rPr>
                          <m:aln/>
                        </m:rPr>
                        <a:rPr lang="en-US" altLang="zh-CN" sz="3200" b="1" i="1" smtClean="0">
                          <a:latin typeface="Cambria Math" panose="02040503050406030204" pitchFamily="18" charset="0"/>
                        </a:rPr>
                        <m:t>≔</m:t>
                      </m:r>
                      <m:nary>
                        <m:naryPr>
                          <m:chr m:val="∑"/>
                          <m:supHide m:val="on"/>
                          <m:ctrlPr>
                            <a:rPr lang="en-US" altLang="zh-CN" sz="3200" b="1" i="1" smtClean="0">
                              <a:latin typeface="Cambria Math" panose="02040503050406030204" pitchFamily="18" charset="0"/>
                            </a:rPr>
                          </m:ctrlPr>
                        </m:naryPr>
                        <m:sub>
                          <m:r>
                            <a:rPr lang="en-US" altLang="zh-CN" sz="3200" b="0" i="1" smtClean="0">
                              <a:latin typeface="Cambria Math" panose="02040503050406030204" pitchFamily="18" charset="0"/>
                            </a:rPr>
                            <m:t>𝑖</m:t>
                          </m:r>
                        </m:sub>
                        <m:sup/>
                        <m:e>
                          <m:sSub>
                            <m:sSubPr>
                              <m:ctrlPr>
                                <a:rPr lang="en-US" altLang="zh-CN" sz="3200" b="1" i="1" smtClean="0">
                                  <a:latin typeface="Cambria Math" panose="02040503050406030204" pitchFamily="18" charset="0"/>
                                </a:rPr>
                              </m:ctrlPr>
                            </m:sSubPr>
                            <m:e>
                              <m:sSubSup>
                                <m:sSubSupPr>
                                  <m:ctrlPr>
                                    <a:rPr lang="en-US" altLang="zh-CN" sz="3200" b="1" i="1" smtClean="0">
                                      <a:latin typeface="Cambria Math" panose="02040503050406030204" pitchFamily="18" charset="0"/>
                                    </a:rPr>
                                  </m:ctrlPr>
                                </m:sSubSupPr>
                                <m:e>
                                  <m:r>
                                    <a:rPr lang="en-US" altLang="zh-CN" sz="3200" b="1" i="1" smtClean="0">
                                      <a:latin typeface="Cambria Math" panose="02040503050406030204" pitchFamily="18" charset="0"/>
                                    </a:rPr>
                                    <m:t>𝒆</m:t>
                                  </m:r>
                                </m:e>
                                <m:sub>
                                  <m:r>
                                    <a:rPr lang="en-US" altLang="zh-CN" sz="3200" b="0" i="1" smtClean="0">
                                      <a:latin typeface="Cambria Math" panose="02040503050406030204" pitchFamily="18" charset="0"/>
                                    </a:rPr>
                                    <m:t>𝑖</m:t>
                                  </m:r>
                                </m:sub>
                                <m:sup>
                                  <m:r>
                                    <a:rPr lang="en-US" altLang="zh-CN" sz="3200" b="1" i="1" smtClean="0">
                                      <a:latin typeface="Cambria Math" panose="02040503050406030204" pitchFamily="18" charset="0"/>
                                    </a:rPr>
                                    <m:t>⊤</m:t>
                                  </m:r>
                                </m:sup>
                              </m:sSubSup>
                              <m:r>
                                <a:rPr lang="en-US" altLang="zh-CN" sz="3200" b="1" i="1" smtClean="0">
                                  <a:latin typeface="Cambria Math" panose="02040503050406030204" pitchFamily="18" charset="0"/>
                                </a:rPr>
                                <m:t>𝒉</m:t>
                              </m:r>
                            </m:e>
                            <m:sub>
                              <m:r>
                                <a:rPr lang="en-US" altLang="zh-CN" sz="3200" b="0" i="1" smtClean="0">
                                  <a:latin typeface="Cambria Math" panose="02040503050406030204" pitchFamily="18" charset="0"/>
                                </a:rPr>
                                <m:t>𝑖</m:t>
                              </m:r>
                            </m:sub>
                          </m:sSub>
                        </m:e>
                      </m:nary>
                      <m:r>
                        <a:rPr lang="en-US" altLang="zh-CN" sz="3200" b="1" i="1" smtClean="0">
                          <a:latin typeface="Cambria Math" panose="02040503050406030204" pitchFamily="18" charset="0"/>
                        </a:rPr>
                        <m:t>=</m:t>
                      </m:r>
                      <m:nary>
                        <m:naryPr>
                          <m:chr m:val="∑"/>
                          <m:supHide m:val="on"/>
                          <m:ctrlPr>
                            <a:rPr lang="en-US" altLang="zh-CN" sz="3200" b="1" i="1" smtClean="0">
                              <a:latin typeface="Cambria Math" panose="02040503050406030204" pitchFamily="18" charset="0"/>
                            </a:rPr>
                          </m:ctrlPr>
                        </m:naryPr>
                        <m:sub>
                          <m:r>
                            <a:rPr lang="en-US" altLang="zh-CN" sz="3200" b="0" i="1" smtClean="0">
                              <a:latin typeface="Cambria Math" panose="02040503050406030204" pitchFamily="18" charset="0"/>
                            </a:rPr>
                            <m:t>𝑖</m:t>
                          </m:r>
                        </m:sub>
                        <m:sup/>
                        <m:e>
                          <m:sSubSup>
                            <m:sSubSupPr>
                              <m:ctrlPr>
                                <a:rPr lang="en-US" altLang="zh-CN" sz="3200" b="1" i="1" smtClean="0">
                                  <a:latin typeface="Cambria Math" panose="02040503050406030204" pitchFamily="18" charset="0"/>
                                </a:rPr>
                              </m:ctrlPr>
                            </m:sSubSupPr>
                            <m:e>
                              <m:r>
                                <a:rPr lang="en-US" altLang="zh-CN" sz="3200" b="1" i="1" smtClean="0">
                                  <a:latin typeface="Cambria Math" panose="02040503050406030204" pitchFamily="18" charset="0"/>
                                </a:rPr>
                                <m:t>𝒆</m:t>
                              </m:r>
                            </m:e>
                            <m:sub>
                              <m:r>
                                <a:rPr lang="en-US" altLang="zh-CN" sz="3200" b="0" i="1" smtClean="0">
                                  <a:latin typeface="Cambria Math" panose="02040503050406030204" pitchFamily="18" charset="0"/>
                                </a:rPr>
                                <m:t>𝑖</m:t>
                              </m:r>
                            </m:sub>
                            <m:sup>
                              <m:r>
                                <a:rPr lang="en-US" altLang="zh-CN" sz="3200" b="1" i="1" smtClean="0">
                                  <a:latin typeface="Cambria Math" panose="02040503050406030204" pitchFamily="18" charset="0"/>
                                </a:rPr>
                                <m:t>⊤</m:t>
                              </m:r>
                            </m:sup>
                          </m:sSubSup>
                          <m:r>
                            <a:rPr lang="en-US" altLang="zh-CN" sz="3200" b="1" i="1" smtClean="0">
                              <a:latin typeface="Cambria Math" panose="02040503050406030204" pitchFamily="18" charset="0"/>
                            </a:rPr>
                            <m:t>𝑸</m:t>
                          </m:r>
                          <m:r>
                            <m:rPr>
                              <m:nor/>
                            </m:rPr>
                            <a:rPr lang="en-US" altLang="zh-CN" sz="3200" b="0" i="0" smtClean="0">
                              <a:latin typeface="Cambria Math" panose="02040503050406030204" pitchFamily="18" charset="0"/>
                            </a:rPr>
                            <m:t> </m:t>
                          </m:r>
                          <m:r>
                            <m:rPr>
                              <m:nor/>
                            </m:rPr>
                            <a:rPr lang="en-US" altLang="zh-CN" sz="3200" b="0" i="0" smtClean="0">
                              <a:latin typeface="Cambria Math" panose="02040503050406030204" pitchFamily="18" charset="0"/>
                            </a:rPr>
                            <m:t>softmax</m:t>
                          </m:r>
                          <m:d>
                            <m:dPr>
                              <m:ctrlPr>
                                <a:rPr lang="en-US" altLang="zh-CN" sz="3200" b="0" i="1" smtClean="0">
                                  <a:latin typeface="Cambria Math" panose="02040503050406030204" pitchFamily="18" charset="0"/>
                                </a:rPr>
                              </m:ctrlPr>
                            </m:dPr>
                            <m:e>
                              <m:sSup>
                                <m:sSupPr>
                                  <m:ctrlPr>
                                    <a:rPr lang="en-US" altLang="zh-CN" sz="3200" b="1" i="1" smtClean="0">
                                      <a:latin typeface="Cambria Math" panose="02040503050406030204" pitchFamily="18" charset="0"/>
                                    </a:rPr>
                                  </m:ctrlPr>
                                </m:sSupPr>
                                <m:e>
                                  <m:r>
                                    <a:rPr lang="en-US" altLang="zh-CN" sz="3200" b="1" i="1" smtClean="0">
                                      <a:latin typeface="Cambria Math" panose="02040503050406030204" pitchFamily="18" charset="0"/>
                                    </a:rPr>
                                    <m:t>𝑸</m:t>
                                  </m:r>
                                </m:e>
                                <m:sup>
                                  <m:r>
                                    <a:rPr lang="en-US" altLang="zh-CN" sz="3200" b="1" i="1" smtClean="0">
                                      <a:latin typeface="Cambria Math" panose="02040503050406030204" pitchFamily="18" charset="0"/>
                                    </a:rPr>
                                    <m:t>⊤</m:t>
                                  </m:r>
                                </m:sup>
                              </m:sSup>
                              <m:sSub>
                                <m:sSubPr>
                                  <m:ctrlPr>
                                    <a:rPr lang="en-US" altLang="zh-CN" sz="3200" b="0" i="1" smtClean="0">
                                      <a:latin typeface="Cambria Math" panose="02040503050406030204" pitchFamily="18" charset="0"/>
                                    </a:rPr>
                                  </m:ctrlPr>
                                </m:sSubPr>
                                <m:e>
                                  <m:r>
                                    <a:rPr lang="en-US" altLang="zh-CN" sz="3200" b="1" i="1" smtClean="0">
                                      <a:latin typeface="Cambria Math" panose="02040503050406030204" pitchFamily="18" charset="0"/>
                                    </a:rPr>
                                    <m:t>𝒅</m:t>
                                  </m:r>
                                </m:e>
                                <m:sub>
                                  <m:r>
                                    <a:rPr lang="en-US" altLang="zh-CN" sz="3200" b="0" i="1" smtClean="0">
                                      <a:latin typeface="Cambria Math" panose="02040503050406030204" pitchFamily="18" charset="0"/>
                                    </a:rPr>
                                    <m:t>𝑖</m:t>
                                  </m:r>
                                </m:sub>
                              </m:sSub>
                            </m:e>
                          </m:d>
                        </m:e>
                      </m:nary>
                    </m:oMath>
                  </m:oMathPara>
                </a14:m>
                <a:br>
                  <a:rPr lang="en-US" altLang="zh-CN" sz="3200" b="0" i="1" dirty="0">
                    <a:latin typeface="Cambria Math" panose="02040503050406030204" pitchFamily="18" charset="0"/>
                  </a:rPr>
                </a:br>
                <a:endParaRPr lang="en-US" altLang="zh-CN" sz="3200" b="1" dirty="0"/>
              </a:p>
              <a:p>
                <a:endParaRPr lang="en-US" altLang="zh-CN" sz="2400" b="0" i="1" dirty="0">
                  <a:latin typeface="Cambria Math" panose="02040503050406030204" pitchFamily="18" charset="0"/>
                </a:endParaRPr>
              </a:p>
              <a:p>
                <a:endParaRPr lang="en-US" altLang="zh-CN" sz="2400" i="1" dirty="0">
                  <a:latin typeface="Cambria Math" panose="02040503050406030204" pitchFamily="18" charset="0"/>
                </a:endParaRPr>
              </a:p>
              <a:p>
                <a:endParaRPr lang="en-US" altLang="zh-CN" sz="2400" b="0" i="1" dirty="0">
                  <a:latin typeface="Cambria Math" panose="02040503050406030204" pitchFamily="18" charset="0"/>
                </a:endParaRPr>
              </a:p>
              <a:p>
                <a:endParaRPr lang="en-US" altLang="zh-CN" sz="2400" b="0" i="1" dirty="0">
                  <a:latin typeface="Cambria Math" panose="02040503050406030204" pitchFamily="18" charset="0"/>
                </a:endParaRPr>
              </a:p>
              <a:p>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𝑬</m:t>
                        </m:r>
                      </m:e>
                      <m:sub>
                        <m:r>
                          <a:rPr lang="en-US" altLang="zh-CN" sz="2400" b="0" i="1" smtClean="0">
                            <a:latin typeface="Cambria Math" panose="02040503050406030204" pitchFamily="18" charset="0"/>
                          </a:rPr>
                          <m:t>𝑑</m:t>
                        </m:r>
                      </m:sub>
                    </m:sSub>
                  </m:oMath>
                </a14:m>
                <a:r>
                  <a:rPr lang="en-US" altLang="zh-CN" sz="2400" b="0" dirty="0"/>
                  <a:t> is the stack of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𝒆</m:t>
                        </m:r>
                      </m:e>
                      <m:sub>
                        <m:r>
                          <a:rPr lang="en-US" altLang="zh-CN" sz="2400" b="0" i="1" smtClean="0">
                            <a:latin typeface="Cambria Math" panose="02040503050406030204" pitchFamily="18" charset="0"/>
                          </a:rPr>
                          <m:t>𝑖</m:t>
                        </m:r>
                      </m:sub>
                    </m:sSub>
                  </m:oMath>
                </a14:m>
                <a:r>
                  <a:rPr lang="en-US" altLang="zh-CN" sz="2400" b="0" dirty="0"/>
                  <a:t>, and </a:t>
                </a:r>
                <a14:m>
                  <m:oMath xmlns:m="http://schemas.openxmlformats.org/officeDocument/2006/math">
                    <m:r>
                      <a:rPr lang="en-US" altLang="zh-CN" sz="2400" b="1" i="1" smtClean="0">
                        <a:latin typeface="Cambria Math" panose="02040503050406030204" pitchFamily="18" charset="0"/>
                      </a:rPr>
                      <m:t>𝑨</m:t>
                    </m:r>
                  </m:oMath>
                </a14:m>
                <a:r>
                  <a:rPr lang="en-US" altLang="zh-CN" sz="2400" b="0" dirty="0"/>
                  <a:t> is the stack of </a:t>
                </a:r>
                <a14:m>
                  <m:oMath xmlns:m="http://schemas.openxmlformats.org/officeDocument/2006/math">
                    <m:r>
                      <m:rPr>
                        <m:nor/>
                      </m:rPr>
                      <a:rPr lang="en-US" altLang="zh-CN" sz="2400" b="0" i="0" smtClean="0">
                        <a:latin typeface="Cambria Math" panose="02040503050406030204" pitchFamily="18" charset="0"/>
                      </a:rPr>
                      <m:t>softmax</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1" i="1" smtClean="0">
                                <a:latin typeface="Cambria Math" panose="02040503050406030204" pitchFamily="18" charset="0"/>
                              </a:rPr>
                              <m:t>𝑸</m:t>
                            </m:r>
                          </m:e>
                          <m:sup>
                            <m:r>
                              <a:rPr lang="en-US" altLang="zh-CN" sz="2400" b="0" i="1" smtClean="0">
                                <a:latin typeface="Cambria Math" panose="02040503050406030204" pitchFamily="18" charset="0"/>
                              </a:rPr>
                              <m:t>⊤</m:t>
                            </m:r>
                          </m:sup>
                        </m:sSup>
                        <m:r>
                          <a:rPr lang="en-US" altLang="zh-CN" sz="2400" b="1" i="1" smtClean="0">
                            <a:latin typeface="Cambria Math" panose="02040503050406030204" pitchFamily="18" charset="0"/>
                          </a:rPr>
                          <m:t>𝑾</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𝒅</m:t>
                            </m:r>
                          </m:e>
                          <m:sub>
                            <m:r>
                              <a:rPr lang="en-US" altLang="zh-CN" sz="2400" b="0" i="1" smtClean="0">
                                <a:latin typeface="Cambria Math" panose="02040503050406030204" pitchFamily="18" charset="0"/>
                              </a:rPr>
                              <m:t>𝑖</m:t>
                            </m:r>
                          </m:sub>
                        </m:sSub>
                      </m:e>
                    </m:d>
                  </m:oMath>
                </a14:m>
                <a:endParaRPr lang="en-US" altLang="zh-CN" sz="2400" b="0" dirty="0"/>
              </a:p>
              <a:p>
                <a:endParaRPr lang="en-US" altLang="zh-CN" sz="2400" b="0" dirty="0"/>
              </a:p>
            </p:txBody>
          </p:sp>
        </mc:Choice>
        <mc:Fallback xmlns="">
          <p:sp>
            <p:nvSpPr>
              <p:cNvPr id="8" name="Content Placeholder 7">
                <a:extLst>
                  <a:ext uri="{FF2B5EF4-FFF2-40B4-BE49-F238E27FC236}">
                    <a16:creationId xmlns:a16="http://schemas.microsoft.com/office/drawing/2014/main" id="{B5D620D6-C48D-45F8-AE42-40212A4E7FE2}"/>
                  </a:ext>
                </a:extLst>
              </p:cNvPr>
              <p:cNvSpPr>
                <a:spLocks noGrp="1" noRot="1" noChangeAspect="1" noMove="1" noResize="1" noEditPoints="1" noAdjustHandles="1" noChangeArrowheads="1" noChangeShapeType="1" noTextEdit="1"/>
              </p:cNvSpPr>
              <p:nvPr>
                <p:ph idx="1"/>
              </p:nvPr>
            </p:nvSpPr>
            <p:spPr>
              <a:xfrm>
                <a:off x="838200" y="1825625"/>
                <a:ext cx="10591800" cy="4351338"/>
              </a:xfrm>
              <a:blipFill>
                <a:blip r:embed="rId3"/>
                <a:stretch>
                  <a:fillRect l="-1036" t="-224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E60AAB5-12B3-416A-B0DF-C027FA32FA6B}"/>
              </a:ext>
            </a:extLst>
          </p:cNvPr>
          <p:cNvSpPr>
            <a:spLocks noGrp="1"/>
          </p:cNvSpPr>
          <p:nvPr>
            <p:ph type="sldNum" sz="quarter" idx="12"/>
          </p:nvPr>
        </p:nvSpPr>
        <p:spPr/>
        <p:txBody>
          <a:bodyPr/>
          <a:lstStyle/>
          <a:p>
            <a:fld id="{F364DFDD-0C7A-40B9-9275-CE62675A6823}" type="slidenum">
              <a:rPr lang="zh-CN" altLang="en-US" smtClean="0"/>
              <a:t>19</a:t>
            </a:fld>
            <a:endParaRPr lang="zh-CN" alt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9D6B961-C9BB-4289-B831-CD5DF8D32790}"/>
                  </a:ext>
                </a:extLst>
              </p:cNvPr>
              <p:cNvSpPr txBox="1"/>
              <p:nvPr/>
            </p:nvSpPr>
            <p:spPr>
              <a:xfrm>
                <a:off x="2458318" y="3598690"/>
                <a:ext cx="6093994" cy="13430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aln/>
                        </m:rPr>
                        <a:rPr lang="en-US" altLang="zh-CN" sz="3200" b="0" i="1" smtClean="0">
                          <a:latin typeface="Cambria Math" panose="02040503050406030204" pitchFamily="18" charset="0"/>
                        </a:rPr>
                        <m:t>=</m:t>
                      </m:r>
                      <m:nary>
                        <m:naryPr>
                          <m:chr m:val="∑"/>
                          <m:supHide m:val="on"/>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𝑖𝑗</m:t>
                          </m:r>
                        </m:sub>
                        <m:sup/>
                        <m:e>
                          <m:sSub>
                            <m:sSubPr>
                              <m:ctrlPr>
                                <a:rPr lang="en-US" altLang="zh-CN" sz="3200" b="0" i="1" smtClean="0">
                                  <a:latin typeface="Cambria Math" panose="02040503050406030204" pitchFamily="18" charset="0"/>
                                </a:rPr>
                              </m:ctrlPr>
                            </m:sSubPr>
                            <m:e>
                              <m:d>
                                <m:dPr>
                                  <m:ctrlPr>
                                    <a:rPr lang="en-US" altLang="zh-CN" sz="3200" b="0" i="1" smtClean="0">
                                      <a:latin typeface="Cambria Math" panose="02040503050406030204" pitchFamily="18" charset="0"/>
                                    </a:rPr>
                                  </m:ctrlPr>
                                </m:dPr>
                                <m:e>
                                  <m:sSubSup>
                                    <m:sSubSupPr>
                                      <m:ctrlPr>
                                        <a:rPr lang="en-US" altLang="zh-CN" sz="3200" b="0" i="1" smtClean="0">
                                          <a:latin typeface="Cambria Math" panose="02040503050406030204" pitchFamily="18" charset="0"/>
                                        </a:rPr>
                                      </m:ctrlPr>
                                    </m:sSubSupPr>
                                    <m:e>
                                      <m:r>
                                        <a:rPr lang="zh-CN" altLang="en-US" sz="3200" b="1" i="1" smtClean="0">
                                          <a:solidFill>
                                            <a:srgbClr val="0070C0"/>
                                          </a:solidFill>
                                          <a:latin typeface="Cambria Math" panose="02040503050406030204" pitchFamily="18" charset="0"/>
                                        </a:rPr>
                                        <m:t>𝑬</m:t>
                                      </m:r>
                                    </m:e>
                                    <m:sub>
                                      <m:r>
                                        <a:rPr lang="zh-CN" altLang="en-US" sz="3200" b="0" i="1" smtClean="0">
                                          <a:solidFill>
                                            <a:srgbClr val="0070C0"/>
                                          </a:solidFill>
                                          <a:latin typeface="Cambria Math" panose="02040503050406030204" pitchFamily="18" charset="0"/>
                                        </a:rPr>
                                        <m:t>𝑑</m:t>
                                      </m:r>
                                    </m:sub>
                                    <m:sup>
                                      <m:r>
                                        <a:rPr lang="en-US" altLang="zh-CN" sz="3200" b="0" i="1" smtClean="0">
                                          <a:latin typeface="Cambria Math" panose="02040503050406030204" pitchFamily="18" charset="0"/>
                                        </a:rPr>
                                        <m:t>⊤</m:t>
                                      </m:r>
                                    </m:sup>
                                  </m:sSubSup>
                                  <m:r>
                                    <a:rPr lang="zh-CN" altLang="en-US" sz="3200" b="1" i="1" smtClean="0">
                                      <a:solidFill>
                                        <a:schemeClr val="accent6">
                                          <a:lumMod val="75000"/>
                                        </a:schemeClr>
                                      </a:solidFill>
                                      <a:latin typeface="Cambria Math" panose="02040503050406030204" pitchFamily="18" charset="0"/>
                                    </a:rPr>
                                    <m:t>𝑸</m:t>
                                  </m:r>
                                  <m:r>
                                    <a:rPr lang="zh-CN" altLang="en-US" sz="3200" b="0" i="1" smtClean="0">
                                      <a:latin typeface="Cambria Math" panose="02040503050406030204" pitchFamily="18" charset="0"/>
                                    </a:rPr>
                                    <m:t>⊙</m:t>
                                  </m:r>
                                  <m:r>
                                    <a:rPr lang="zh-CN" altLang="en-US" sz="3200" b="1" i="1" smtClean="0">
                                      <a:solidFill>
                                        <a:srgbClr val="9B0D14"/>
                                      </a:solidFill>
                                      <a:latin typeface="Cambria Math" panose="02040503050406030204" pitchFamily="18" charset="0"/>
                                    </a:rPr>
                                    <m:t>𝑨</m:t>
                                  </m:r>
                                </m:e>
                              </m:d>
                            </m:e>
                            <m:sub>
                              <m:r>
                                <a:rPr lang="zh-CN" altLang="en-US" sz="3200" b="0" i="1" smtClean="0">
                                  <a:latin typeface="Cambria Math" panose="02040503050406030204" pitchFamily="18" charset="0"/>
                                </a:rPr>
                                <m:t>𝑖𝑗</m:t>
                              </m:r>
                            </m:sub>
                          </m:sSub>
                        </m:e>
                      </m:nary>
                    </m:oMath>
                  </m:oMathPara>
                </a14:m>
                <a:endParaRPr lang="en-US" sz="3200" dirty="0"/>
              </a:p>
            </p:txBody>
          </p:sp>
        </mc:Choice>
        <mc:Fallback xmlns="">
          <p:sp>
            <p:nvSpPr>
              <p:cNvPr id="13" name="TextBox 12">
                <a:extLst>
                  <a:ext uri="{FF2B5EF4-FFF2-40B4-BE49-F238E27FC236}">
                    <a16:creationId xmlns:a16="http://schemas.microsoft.com/office/drawing/2014/main" id="{C9D6B961-C9BB-4289-B831-CD5DF8D32790}"/>
                  </a:ext>
                </a:extLst>
              </p:cNvPr>
              <p:cNvSpPr txBox="1">
                <a:spLocks noRot="1" noChangeAspect="1" noMove="1" noResize="1" noEditPoints="1" noAdjustHandles="1" noChangeArrowheads="1" noChangeShapeType="1" noTextEdit="1"/>
              </p:cNvSpPr>
              <p:nvPr/>
            </p:nvSpPr>
            <p:spPr>
              <a:xfrm>
                <a:off x="2458318" y="3598690"/>
                <a:ext cx="6093994" cy="13430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179DEDD-F6C2-4CA3-8C07-8E5BAB25CFD3}"/>
                  </a:ext>
                </a:extLst>
              </p:cNvPr>
              <p:cNvSpPr txBox="1"/>
              <p:nvPr/>
            </p:nvSpPr>
            <p:spPr>
              <a:xfrm>
                <a:off x="8002867" y="3622590"/>
                <a:ext cx="3278511" cy="1343060"/>
              </a:xfrm>
              <a:prstGeom prst="rect">
                <a:avLst/>
              </a:prstGeom>
              <a:noFill/>
              <a:ln w="38100">
                <a:solidFill>
                  <a:schemeClr val="bg1">
                    <a:lumMod val="75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𝑖𝑗</m:t>
                          </m:r>
                        </m:sub>
                        <m:sup/>
                        <m:e>
                          <m:sSub>
                            <m:sSubPr>
                              <m:ctrlPr>
                                <a:rPr lang="en-US" altLang="zh-CN" sz="3200" b="0" i="1" smtClean="0">
                                  <a:latin typeface="Cambria Math" panose="02040503050406030204" pitchFamily="18" charset="0"/>
                                </a:rPr>
                              </m:ctrlPr>
                            </m:sSubPr>
                            <m:e>
                              <m:d>
                                <m:dPr>
                                  <m:ctrlPr>
                                    <a:rPr lang="en-US" altLang="zh-CN" sz="3200" b="0" i="1" smtClean="0">
                                      <a:latin typeface="Cambria Math" panose="02040503050406030204" pitchFamily="18" charset="0"/>
                                    </a:rPr>
                                  </m:ctrlPr>
                                </m:dPr>
                                <m:e>
                                  <m:sSup>
                                    <m:sSupPr>
                                      <m:ctrlPr>
                                        <a:rPr lang="en-US" altLang="zh-CN" sz="3200" b="0" i="1" smtClean="0">
                                          <a:latin typeface="Cambria Math" panose="02040503050406030204" pitchFamily="18" charset="0"/>
                                        </a:rPr>
                                      </m:ctrlPr>
                                    </m:sSupPr>
                                    <m:e>
                                      <m:r>
                                        <a:rPr lang="zh-CN" altLang="en-US" sz="3200" b="1" i="1" smtClean="0">
                                          <a:solidFill>
                                            <a:srgbClr val="0070C0"/>
                                          </a:solidFill>
                                          <a:latin typeface="Cambria Math" panose="02040503050406030204" pitchFamily="18" charset="0"/>
                                        </a:rPr>
                                        <m:t>𝑫</m:t>
                                      </m:r>
                                    </m:e>
                                    <m:sup>
                                      <m:r>
                                        <a:rPr lang="en-US" altLang="zh-CN" sz="3200" b="0" i="1" smtClean="0">
                                          <a:latin typeface="Cambria Math" panose="02040503050406030204" pitchFamily="18" charset="0"/>
                                        </a:rPr>
                                        <m:t>⊤</m:t>
                                      </m:r>
                                    </m:sup>
                                  </m:sSup>
                                  <m:r>
                                    <a:rPr lang="zh-CN" altLang="en-US" sz="3200" b="1" i="1" smtClean="0">
                                      <a:solidFill>
                                        <a:schemeClr val="accent6">
                                          <a:lumMod val="75000"/>
                                        </a:schemeClr>
                                      </a:solidFill>
                                      <a:latin typeface="Cambria Math" panose="02040503050406030204" pitchFamily="18" charset="0"/>
                                    </a:rPr>
                                    <m:t>𝑸</m:t>
                                  </m:r>
                                  <m:r>
                                    <a:rPr lang="zh-CN" altLang="en-US" sz="3200" b="0" i="1" smtClean="0">
                                      <a:latin typeface="Cambria Math" panose="02040503050406030204" pitchFamily="18" charset="0"/>
                                    </a:rPr>
                                    <m:t>⊙</m:t>
                                  </m:r>
                                  <m:r>
                                    <a:rPr lang="zh-CN" altLang="en-US" sz="3200" b="1" i="1" smtClean="0">
                                      <a:solidFill>
                                        <a:srgbClr val="9B0D14"/>
                                      </a:solidFill>
                                      <a:latin typeface="Cambria Math" panose="02040503050406030204" pitchFamily="18" charset="0"/>
                                    </a:rPr>
                                    <m:t>𝑨</m:t>
                                  </m:r>
                                </m:e>
                              </m:d>
                            </m:e>
                            <m:sub>
                              <m:r>
                                <a:rPr lang="zh-CN" altLang="en-US" sz="3200" b="0" i="1" smtClean="0">
                                  <a:latin typeface="Cambria Math" panose="02040503050406030204" pitchFamily="18" charset="0"/>
                                </a:rPr>
                                <m:t>𝑖𝑗</m:t>
                              </m:r>
                            </m:sub>
                          </m:sSub>
                        </m:e>
                      </m:nary>
                    </m:oMath>
                  </m:oMathPara>
                </a14:m>
                <a:endParaRPr lang="en-US" altLang="zh-CN" sz="3200" dirty="0"/>
              </a:p>
            </p:txBody>
          </p:sp>
        </mc:Choice>
        <mc:Fallback xmlns="">
          <p:sp>
            <p:nvSpPr>
              <p:cNvPr id="14" name="TextBox 13">
                <a:extLst>
                  <a:ext uri="{FF2B5EF4-FFF2-40B4-BE49-F238E27FC236}">
                    <a16:creationId xmlns:a16="http://schemas.microsoft.com/office/drawing/2014/main" id="{5179DEDD-F6C2-4CA3-8C07-8E5BAB25CFD3}"/>
                  </a:ext>
                </a:extLst>
              </p:cNvPr>
              <p:cNvSpPr txBox="1">
                <a:spLocks noRot="1" noChangeAspect="1" noMove="1" noResize="1" noEditPoints="1" noAdjustHandles="1" noChangeArrowheads="1" noChangeShapeType="1" noTextEdit="1"/>
              </p:cNvSpPr>
              <p:nvPr/>
            </p:nvSpPr>
            <p:spPr>
              <a:xfrm>
                <a:off x="8002867" y="3622590"/>
                <a:ext cx="3278511" cy="1343060"/>
              </a:xfrm>
              <a:prstGeom prst="rect">
                <a:avLst/>
              </a:prstGeom>
              <a:blipFill>
                <a:blip r:embed="rId5"/>
                <a:stretch>
                  <a:fillRect/>
                </a:stretch>
              </a:blipFill>
              <a:ln w="38100">
                <a:solidFill>
                  <a:schemeClr val="bg1">
                    <a:lumMod val="75000"/>
                  </a:schemeClr>
                </a:solidFill>
              </a:ln>
            </p:spPr>
            <p:txBody>
              <a:bodyPr/>
              <a:lstStyle/>
              <a:p>
                <a:r>
                  <a:rPr lang="en-US">
                    <a:noFill/>
                  </a:rPr>
                  <a:t> </a:t>
                </a:r>
              </a:p>
            </p:txBody>
          </p:sp>
        </mc:Fallback>
      </mc:AlternateContent>
      <p:sp>
        <p:nvSpPr>
          <p:cNvPr id="15" name="TextBox 14">
            <a:extLst>
              <a:ext uri="{FF2B5EF4-FFF2-40B4-BE49-F238E27FC236}">
                <a16:creationId xmlns:a16="http://schemas.microsoft.com/office/drawing/2014/main" id="{CC802308-58FC-44E7-BA2E-A6964BBD9F80}"/>
              </a:ext>
            </a:extLst>
          </p:cNvPr>
          <p:cNvSpPr txBox="1"/>
          <p:nvPr/>
        </p:nvSpPr>
        <p:spPr>
          <a:xfrm>
            <a:off x="10277577" y="4459338"/>
            <a:ext cx="1003801" cy="461665"/>
          </a:xfrm>
          <a:prstGeom prst="rect">
            <a:avLst/>
          </a:prstGeom>
          <a:noFill/>
        </p:spPr>
        <p:txBody>
          <a:bodyPr wrap="square" rtlCol="0">
            <a:spAutoFit/>
          </a:bodyPr>
          <a:lstStyle/>
          <a:p>
            <a:r>
              <a:rPr lang="en-US" altLang="zh-CN" sz="2400" b="1" dirty="0">
                <a:solidFill>
                  <a:schemeClr val="bg1">
                    <a:lumMod val="65000"/>
                  </a:schemeClr>
                </a:solidFill>
                <a:latin typeface="Calibri" panose="020F0502020204030204" pitchFamily="34" charset="0"/>
                <a:cs typeface="Calibri" panose="020F0502020204030204" pitchFamily="34" charset="0"/>
              </a:rPr>
              <a:t>MVDR</a:t>
            </a:r>
            <a:endParaRPr lang="zh-CN" altLang="en-US" sz="2400" b="1" dirty="0">
              <a:solidFill>
                <a:schemeClr val="bg1">
                  <a:lumMod val="65000"/>
                </a:schemeClr>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E1B39B28-5CD2-4824-9031-B7C9ADF24D9B}"/>
              </a:ext>
            </a:extLst>
          </p:cNvPr>
          <p:cNvSpPr/>
          <p:nvPr/>
        </p:nvSpPr>
        <p:spPr>
          <a:xfrm>
            <a:off x="4271406" y="3622591"/>
            <a:ext cx="2859314" cy="134306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a:extLst>
              <a:ext uri="{FF2B5EF4-FFF2-40B4-BE49-F238E27FC236}">
                <a16:creationId xmlns:a16="http://schemas.microsoft.com/office/drawing/2014/main" id="{8BAB85A4-21B7-4111-A707-944BAFCB4A01}"/>
              </a:ext>
            </a:extLst>
          </p:cNvPr>
          <p:cNvSpPr txBox="1"/>
          <p:nvPr/>
        </p:nvSpPr>
        <p:spPr>
          <a:xfrm>
            <a:off x="6312155" y="4503985"/>
            <a:ext cx="553357" cy="461665"/>
          </a:xfrm>
          <a:prstGeom prst="rect">
            <a:avLst/>
          </a:prstGeom>
          <a:noFill/>
        </p:spPr>
        <p:txBody>
          <a:bodyPr wrap="square" rtlCol="0">
            <a:spAutoFit/>
          </a:bodyPr>
          <a:lstStyle/>
          <a:p>
            <a:r>
              <a:rPr lang="en-US" altLang="zh-CN" sz="2400" b="1" dirty="0">
                <a:solidFill>
                  <a:schemeClr val="bg1">
                    <a:lumMod val="65000"/>
                  </a:schemeClr>
                </a:solidFill>
                <a:latin typeface="Calibri" panose="020F0502020204030204" pitchFamily="34" charset="0"/>
                <a:cs typeface="Calibri" panose="020F0502020204030204" pitchFamily="34" charset="0"/>
              </a:rPr>
              <a:t>GR</a:t>
            </a:r>
            <a:endParaRPr lang="zh-CN" altLang="en-US" sz="2400" b="1" dirty="0">
              <a:solidFill>
                <a:schemeClr val="bg1">
                  <a:lumMod val="65000"/>
                </a:schemeClr>
              </a:solidFill>
              <a:latin typeface="Calibri" panose="020F0502020204030204" pitchFamily="34"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2FEA6196-F954-4382-AB23-E07F57E7B8D9}"/>
              </a:ext>
            </a:extLst>
          </p:cNvPr>
          <p:cNvCxnSpPr>
            <a:cxnSpLocks/>
            <a:stCxn id="16" idx="3"/>
            <a:endCxn id="14" idx="1"/>
          </p:cNvCxnSpPr>
          <p:nvPr/>
        </p:nvCxnSpPr>
        <p:spPr>
          <a:xfrm flipV="1">
            <a:off x="7130720" y="4294120"/>
            <a:ext cx="872147" cy="1"/>
          </a:xfrm>
          <a:prstGeom prst="straightConnector1">
            <a:avLst/>
          </a:prstGeom>
          <a:ln w="5715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05B86E8-982E-49B9-BA45-F7D57C8AD5A7}"/>
                  </a:ext>
                </a:extLst>
              </p:cNvPr>
              <p:cNvSpPr txBox="1"/>
              <p:nvPr/>
            </p:nvSpPr>
            <p:spPr>
              <a:xfrm>
                <a:off x="5351705" y="4941750"/>
                <a:ext cx="1958785" cy="461665"/>
              </a:xfrm>
              <a:prstGeom prst="rect">
                <a:avLst/>
              </a:prstGeom>
              <a:noFill/>
              <a:ln w="38100">
                <a:noFill/>
              </a:ln>
            </p:spPr>
            <p:txBody>
              <a:bodyPr wrap="square" rtlCol="0">
                <a:spAutoFit/>
              </a:bodyPr>
              <a:lstStyle/>
              <a:p>
                <a:r>
                  <a:rPr lang="en-US" altLang="zh-CN" sz="2400" dirty="0">
                    <a:latin typeface="Calibri" panose="020F0502020204030204" pitchFamily="34" charset="0"/>
                    <a:cs typeface="Calibri" panose="020F0502020204030204" pitchFamily="34" charset="0"/>
                  </a:rPr>
                  <a:t>Treat </a:t>
                </a:r>
                <a14:m>
                  <m:oMath xmlns:m="http://schemas.openxmlformats.org/officeDocument/2006/math">
                    <m:sSub>
                      <m:sSubPr>
                        <m:ctrlPr>
                          <a:rPr lang="en-US" altLang="zh-CN" sz="2400" b="0" i="1" smtClean="0">
                            <a:latin typeface="Cambria Math" panose="02040503050406030204" pitchFamily="18" charset="0"/>
                            <a:cs typeface="Calibri" panose="020F0502020204030204" pitchFamily="34" charset="0"/>
                          </a:rPr>
                        </m:ctrlPr>
                      </m:sSubPr>
                      <m:e>
                        <m:r>
                          <a:rPr lang="en-US" altLang="zh-CN" sz="2400" b="1" i="1" smtClean="0">
                            <a:latin typeface="Cambria Math" panose="02040503050406030204" pitchFamily="18" charset="0"/>
                            <a:cs typeface="Calibri" panose="020F0502020204030204" pitchFamily="34" charset="0"/>
                          </a:rPr>
                          <m:t>𝑬</m:t>
                        </m:r>
                      </m:e>
                      <m:sub>
                        <m:r>
                          <a:rPr lang="en-US" altLang="zh-CN" sz="2400" b="0" i="1" smtClean="0">
                            <a:latin typeface="Cambria Math" panose="02040503050406030204" pitchFamily="18" charset="0"/>
                            <a:cs typeface="Calibri" panose="020F0502020204030204" pitchFamily="34" charset="0"/>
                          </a:rPr>
                          <m:t>𝑑</m:t>
                        </m:r>
                      </m:sub>
                    </m:sSub>
                  </m:oMath>
                </a14:m>
                <a:r>
                  <a:rPr lang="en-US" altLang="zh-CN" sz="2400" dirty="0">
                    <a:latin typeface="Calibri" panose="020F0502020204030204" pitchFamily="34" charset="0"/>
                    <a:cs typeface="Calibri" panose="020F0502020204030204" pitchFamily="34" charset="0"/>
                  </a:rPr>
                  <a:t> as </a:t>
                </a:r>
                <a14:m>
                  <m:oMath xmlns:m="http://schemas.openxmlformats.org/officeDocument/2006/math">
                    <m:r>
                      <a:rPr lang="en-US" altLang="zh-CN" sz="2400" b="0" i="1" smtClean="0">
                        <a:latin typeface="Cambria Math" panose="02040503050406030204" pitchFamily="18" charset="0"/>
                        <a:cs typeface="Calibri" panose="020F0502020204030204" pitchFamily="34" charset="0"/>
                      </a:rPr>
                      <m:t>𝐷</m:t>
                    </m:r>
                  </m:oMath>
                </a14:m>
                <a:endParaRPr lang="en-US" altLang="zh-CN" sz="2400" dirty="0">
                  <a:latin typeface="Calibri" panose="020F0502020204030204" pitchFamily="34" charset="0"/>
                  <a:cs typeface="Calibri" panose="020F0502020204030204" pitchFamily="34" charset="0"/>
                </a:endParaRPr>
              </a:p>
            </p:txBody>
          </p:sp>
        </mc:Choice>
        <mc:Fallback xmlns="">
          <p:sp>
            <p:nvSpPr>
              <p:cNvPr id="23" name="TextBox 22">
                <a:extLst>
                  <a:ext uri="{FF2B5EF4-FFF2-40B4-BE49-F238E27FC236}">
                    <a16:creationId xmlns:a16="http://schemas.microsoft.com/office/drawing/2014/main" id="{805B86E8-982E-49B9-BA45-F7D57C8AD5A7}"/>
                  </a:ext>
                </a:extLst>
              </p:cNvPr>
              <p:cNvSpPr txBox="1">
                <a:spLocks noRot="1" noChangeAspect="1" noMove="1" noResize="1" noEditPoints="1" noAdjustHandles="1" noChangeArrowheads="1" noChangeShapeType="1" noTextEdit="1"/>
              </p:cNvSpPr>
              <p:nvPr/>
            </p:nvSpPr>
            <p:spPr>
              <a:xfrm>
                <a:off x="5351705" y="4941750"/>
                <a:ext cx="1958785" cy="461665"/>
              </a:xfrm>
              <a:prstGeom prst="rect">
                <a:avLst/>
              </a:prstGeom>
              <a:blipFill>
                <a:blip r:embed="rId6"/>
                <a:stretch>
                  <a:fillRect l="-4984" t="-10667" b="-30667"/>
                </a:stretch>
              </a:blipFill>
              <a:ln w="38100">
                <a:noFill/>
              </a:ln>
            </p:spPr>
            <p:txBody>
              <a:bodyPr/>
              <a:lstStyle/>
              <a:p>
                <a:r>
                  <a:rPr lang="en-US">
                    <a:noFill/>
                  </a:rPr>
                  <a:t> </a:t>
                </a:r>
              </a:p>
            </p:txBody>
          </p:sp>
        </mc:Fallback>
      </mc:AlternateContent>
    </p:spTree>
    <p:extLst>
      <p:ext uri="{BB962C8B-B14F-4D97-AF65-F5344CB8AC3E}">
        <p14:creationId xmlns:p14="http://schemas.microsoft.com/office/powerpoint/2010/main" val="3118416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1BC9-3A7F-41FF-BC65-E1CFC86EE15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7C2FA8E-A54A-4B6C-AF92-1B940033C7E3}"/>
              </a:ext>
            </a:extLst>
          </p:cNvPr>
          <p:cNvSpPr>
            <a:spLocks noGrp="1"/>
          </p:cNvSpPr>
          <p:nvPr>
            <p:ph idx="1"/>
          </p:nvPr>
        </p:nvSpPr>
        <p:spPr>
          <a:xfrm>
            <a:off x="838200" y="1825625"/>
            <a:ext cx="10639926" cy="4351338"/>
          </a:xfrm>
        </p:spPr>
        <p:txBody>
          <a:bodyPr>
            <a:normAutofit/>
          </a:bodyPr>
          <a:lstStyle/>
          <a:p>
            <a:r>
              <a:rPr lang="en-US" dirty="0"/>
              <a:t>There’ve been many retrieval paradigms, and many retrieval models:</a:t>
            </a:r>
          </a:p>
          <a:p>
            <a:pPr lvl="1"/>
            <a:r>
              <a:rPr lang="en-US" dirty="0"/>
              <a:t>Term-based retriever: BM25, etc.</a:t>
            </a:r>
          </a:p>
          <a:p>
            <a:pPr lvl="1"/>
            <a:r>
              <a:rPr lang="en-US" dirty="0"/>
              <a:t>Dense retriever: dual-encoder, ColBERT, etc.</a:t>
            </a:r>
          </a:p>
          <a:p>
            <a:pPr lvl="1"/>
            <a:r>
              <a:rPr lang="en-US" dirty="0"/>
              <a:t>LTR model: </a:t>
            </a:r>
            <a:r>
              <a:rPr lang="en-US" dirty="0" err="1"/>
              <a:t>RankNet</a:t>
            </a:r>
            <a:r>
              <a:rPr lang="en-US" dirty="0"/>
              <a:t>, </a:t>
            </a:r>
            <a:r>
              <a:rPr lang="en-US" dirty="0" err="1"/>
              <a:t>LambdaMart</a:t>
            </a:r>
            <a:r>
              <a:rPr lang="en-US" dirty="0"/>
              <a:t>, etc.</a:t>
            </a:r>
          </a:p>
          <a:p>
            <a:pPr lvl="1"/>
            <a:r>
              <a:rPr lang="en-US" dirty="0"/>
              <a:t>Neural ranking models: cross-encoder, DRMM, etc.</a:t>
            </a:r>
          </a:p>
          <a:p>
            <a:pPr lvl="1"/>
            <a:r>
              <a:rPr lang="en-US" dirty="0"/>
              <a:t>Generative retrieval: GENRE, SEAL, DSI, etc.</a:t>
            </a:r>
          </a:p>
          <a:p>
            <a:endParaRPr lang="en-US" dirty="0"/>
          </a:p>
          <a:p>
            <a:r>
              <a:rPr lang="en-US" dirty="0"/>
              <a:t>Instead of experimental comparison, we’d like to do a mathematical comparison of two specific paradigms</a:t>
            </a:r>
          </a:p>
        </p:txBody>
      </p:sp>
      <p:sp>
        <p:nvSpPr>
          <p:cNvPr id="6" name="Slide Number Placeholder 5">
            <a:extLst>
              <a:ext uri="{FF2B5EF4-FFF2-40B4-BE49-F238E27FC236}">
                <a16:creationId xmlns:a16="http://schemas.microsoft.com/office/drawing/2014/main" id="{A98C6173-6A16-4FAF-BED0-B67DEF43F7C5}"/>
              </a:ext>
            </a:extLst>
          </p:cNvPr>
          <p:cNvSpPr>
            <a:spLocks noGrp="1"/>
          </p:cNvSpPr>
          <p:nvPr>
            <p:ph type="sldNum" sz="quarter" idx="12"/>
          </p:nvPr>
        </p:nvSpPr>
        <p:spPr/>
        <p:txBody>
          <a:bodyPr/>
          <a:lstStyle/>
          <a:p>
            <a:fld id="{F364DFDD-0C7A-40B9-9275-CE62675A6823}" type="slidenum">
              <a:rPr lang="zh-CN" altLang="en-US" smtClean="0"/>
              <a:t>2</a:t>
            </a:fld>
            <a:endParaRPr lang="zh-CN" altLang="en-US"/>
          </a:p>
        </p:txBody>
      </p:sp>
    </p:spTree>
    <p:extLst>
      <p:ext uri="{BB962C8B-B14F-4D97-AF65-F5344CB8AC3E}">
        <p14:creationId xmlns:p14="http://schemas.microsoft.com/office/powerpoint/2010/main" val="877613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7BC5-5A6A-40D0-B3BA-41640C7AA722}"/>
              </a:ext>
            </a:extLst>
          </p:cNvPr>
          <p:cNvSpPr>
            <a:spLocks noGrp="1"/>
          </p:cNvSpPr>
          <p:nvPr>
            <p:ph type="title"/>
          </p:nvPr>
        </p:nvSpPr>
        <p:spPr/>
        <p:txBody>
          <a:bodyPr/>
          <a:lstStyle/>
          <a:p>
            <a:r>
              <a:rPr lang="en-US" altLang="zh-CN" dirty="0"/>
              <a:t>Brief Summary</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E04289-7AA3-49FC-A953-E5651C839891}"/>
                  </a:ext>
                </a:extLst>
              </p:cNvPr>
              <p:cNvSpPr>
                <a:spLocks noGrp="1"/>
              </p:cNvSpPr>
              <p:nvPr>
                <p:ph sz="half" idx="1"/>
              </p:nvPr>
            </p:nvSpPr>
            <p:spPr/>
            <p:txBody>
              <a:bodyPr>
                <a:normAutofit/>
              </a:bodyPr>
              <a:lstStyle/>
              <a:p>
                <a:r>
                  <a:rPr lang="en-US" altLang="zh-CN" dirty="0"/>
                  <a:t>MVDR can be generalized into </a:t>
                </a: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𝑖𝑗</m:t>
                          </m:r>
                        </m:sub>
                        <m:sup/>
                        <m:e>
                          <m:sSub>
                            <m:sSubPr>
                              <m:ctrlPr>
                                <a:rPr lang="en-US" altLang="zh-CN" i="1">
                                  <a:latin typeface="Cambria Math" panose="02040503050406030204" pitchFamily="18" charset="0"/>
                                </a:rPr>
                              </m:ctrlPr>
                            </m:sSubPr>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zh-CN" altLang="en-US" b="1" i="1">
                                          <a:solidFill>
                                            <a:srgbClr val="0070C0"/>
                                          </a:solidFill>
                                          <a:latin typeface="Cambria Math" panose="02040503050406030204" pitchFamily="18" charset="0"/>
                                        </a:rPr>
                                        <m:t>𝑫</m:t>
                                      </m:r>
                                    </m:e>
                                    <m:sup>
                                      <m:r>
                                        <a:rPr lang="en-US" altLang="zh-CN" i="1">
                                          <a:latin typeface="Cambria Math" panose="02040503050406030204" pitchFamily="18" charset="0"/>
                                        </a:rPr>
                                        <m:t>⊤</m:t>
                                      </m:r>
                                    </m:sup>
                                  </m:sSup>
                                  <m:r>
                                    <a:rPr lang="zh-CN" altLang="en-US" b="1" i="1">
                                      <a:solidFill>
                                        <a:schemeClr val="accent6">
                                          <a:lumMod val="75000"/>
                                        </a:schemeClr>
                                      </a:solidFill>
                                      <a:latin typeface="Cambria Math" panose="02040503050406030204" pitchFamily="18" charset="0"/>
                                    </a:rPr>
                                    <m:t>𝑸</m:t>
                                  </m:r>
                                  <m:r>
                                    <a:rPr lang="zh-CN" altLang="en-US" i="1">
                                      <a:latin typeface="Cambria Math" panose="02040503050406030204" pitchFamily="18" charset="0"/>
                                    </a:rPr>
                                    <m:t>⊙</m:t>
                                  </m:r>
                                  <m:r>
                                    <a:rPr lang="zh-CN" altLang="en-US" b="1" i="1">
                                      <a:solidFill>
                                        <a:srgbClr val="9B0D14"/>
                                      </a:solidFill>
                                      <a:latin typeface="Cambria Math" panose="02040503050406030204" pitchFamily="18" charset="0"/>
                                    </a:rPr>
                                    <m:t>𝑨</m:t>
                                  </m:r>
                                </m:e>
                              </m:d>
                            </m:e>
                            <m:sub>
                              <m:r>
                                <a:rPr lang="zh-CN" altLang="en-US" i="1">
                                  <a:latin typeface="Cambria Math" panose="02040503050406030204" pitchFamily="18" charset="0"/>
                                </a:rPr>
                                <m:t>𝑖𝑗</m:t>
                              </m:r>
                            </m:sub>
                          </m:sSub>
                        </m:e>
                      </m:nary>
                    </m:oMath>
                  </m:oMathPara>
                </a14:m>
                <a:endParaRPr lang="en-US" altLang="zh-CN" dirty="0"/>
              </a:p>
              <a:p>
                <a:pPr marL="0" indent="0">
                  <a:buNone/>
                </a:pPr>
                <a:endParaRPr lang="en-US" altLang="zh-CN" dirty="0"/>
              </a:p>
              <a:p>
                <a:pPr marL="0" indent="0">
                  <a:buNone/>
                </a:pPr>
                <a:endParaRPr lang="en-US" altLang="zh-CN" dirty="0"/>
              </a:p>
              <a:p>
                <a:r>
                  <a:rPr lang="en-US" altLang="zh-CN" dirty="0"/>
                  <a:t>GR computes the relevance as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𝑖𝑗</m:t>
                          </m:r>
                        </m:sub>
                        <m:sup/>
                        <m:e>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zh-CN" altLang="en-US" b="1" i="1" smtClean="0">
                                          <a:solidFill>
                                            <a:srgbClr val="0070C0"/>
                                          </a:solidFill>
                                          <a:latin typeface="Cambria Math" panose="02040503050406030204" pitchFamily="18" charset="0"/>
                                        </a:rPr>
                                        <m:t>𝑬</m:t>
                                      </m:r>
                                    </m:e>
                                    <m:sub>
                                      <m:r>
                                        <a:rPr lang="zh-CN" altLang="en-US" b="0" i="1" smtClean="0">
                                          <a:solidFill>
                                            <a:srgbClr val="0070C0"/>
                                          </a:solidFill>
                                          <a:latin typeface="Cambria Math" panose="02040503050406030204" pitchFamily="18" charset="0"/>
                                        </a:rPr>
                                        <m:t>𝑑</m:t>
                                      </m:r>
                                    </m:sub>
                                    <m:sup>
                                      <m:r>
                                        <a:rPr lang="en-US" altLang="zh-CN" b="0" i="1" smtClean="0">
                                          <a:latin typeface="Cambria Math" panose="02040503050406030204" pitchFamily="18" charset="0"/>
                                        </a:rPr>
                                        <m:t>⊤</m:t>
                                      </m:r>
                                    </m:sup>
                                  </m:sSubSup>
                                  <m:r>
                                    <a:rPr lang="zh-CN" altLang="en-US" b="1" i="1" smtClean="0">
                                      <a:solidFill>
                                        <a:schemeClr val="accent6">
                                          <a:lumMod val="75000"/>
                                        </a:schemeClr>
                                      </a:solidFill>
                                      <a:latin typeface="Cambria Math" panose="02040503050406030204" pitchFamily="18" charset="0"/>
                                    </a:rPr>
                                    <m:t>𝑸</m:t>
                                  </m:r>
                                  <m:r>
                                    <a:rPr lang="zh-CN" altLang="en-US" b="0" i="1" smtClean="0">
                                      <a:latin typeface="Cambria Math" panose="02040503050406030204" pitchFamily="18" charset="0"/>
                                    </a:rPr>
                                    <m:t>⊙</m:t>
                                  </m:r>
                                  <m:r>
                                    <a:rPr lang="zh-CN" altLang="en-US" b="1" i="1" smtClean="0">
                                      <a:solidFill>
                                        <a:srgbClr val="9B0D14"/>
                                      </a:solidFill>
                                      <a:latin typeface="Cambria Math" panose="02040503050406030204" pitchFamily="18" charset="0"/>
                                    </a:rPr>
                                    <m:t>𝑨</m:t>
                                  </m:r>
                                </m:e>
                              </m:d>
                            </m:e>
                            <m:sub>
                              <m:r>
                                <a:rPr lang="zh-CN" altLang="en-US" b="0" i="1" smtClean="0">
                                  <a:latin typeface="Cambria Math" panose="02040503050406030204" pitchFamily="18" charset="0"/>
                                </a:rPr>
                                <m:t>𝑖𝑗</m:t>
                              </m:r>
                            </m:sub>
                          </m:sSub>
                        </m:e>
                      </m:nary>
                    </m:oMath>
                  </m:oMathPara>
                </a14:m>
                <a:endParaRPr lang="zh-CN" altLang="en-US" dirty="0"/>
              </a:p>
            </p:txBody>
          </p:sp>
        </mc:Choice>
        <mc:Fallback xmlns="">
          <p:sp>
            <p:nvSpPr>
              <p:cNvPr id="3" name="Content Placeholder 2">
                <a:extLst>
                  <a:ext uri="{FF2B5EF4-FFF2-40B4-BE49-F238E27FC236}">
                    <a16:creationId xmlns:a16="http://schemas.microsoft.com/office/drawing/2014/main" id="{B9E04289-7AA3-49FC-A953-E5651C839891}"/>
                  </a:ext>
                </a:extLst>
              </p:cNvPr>
              <p:cNvSpPr>
                <a:spLocks noGrp="1" noRot="1" noChangeAspect="1" noMove="1" noResize="1" noEditPoints="1" noAdjustHandles="1" noChangeArrowheads="1" noChangeShapeType="1" noTextEdit="1"/>
              </p:cNvSpPr>
              <p:nvPr>
                <p:ph sz="half" idx="1"/>
              </p:nvPr>
            </p:nvSpPr>
            <p:spPr>
              <a:blipFill>
                <a:blip r:embed="rId3"/>
                <a:stretch>
                  <a:fillRect l="-2118" t="-2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9CCC5477-DA8D-436F-8A10-EF41D6877DFE}"/>
                  </a:ext>
                </a:extLst>
              </p:cNvPr>
              <p:cNvSpPr>
                <a:spLocks noGrp="1"/>
              </p:cNvSpPr>
              <p:nvPr>
                <p:ph sz="half" idx="2"/>
              </p:nvPr>
            </p:nvSpPr>
            <p:spPr>
              <a:xfrm>
                <a:off x="6920754" y="1825625"/>
                <a:ext cx="4433046" cy="4351338"/>
              </a:xfrm>
            </p:spPr>
            <p:txBody>
              <a:bodyPr>
                <a:normAutofit/>
              </a:bodyPr>
              <a:lstStyle/>
              <a:p>
                <a:pPr marL="0" indent="0" algn="ctr">
                  <a:buNone/>
                </a:pPr>
                <a:endParaRPr lang="en-US" altLang="zh-CN" dirty="0"/>
              </a:p>
              <a:p>
                <a:pPr marL="0" indent="0" algn="ctr">
                  <a:buNone/>
                </a:pPr>
                <a:r>
                  <a:rPr lang="en-US" altLang="zh-CN" dirty="0"/>
                  <a:t>Both methods share the same framework to compute the relevance</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zh-CN" i="1" smtClean="0">
                              <a:latin typeface="Cambria Math" panose="02040503050406030204" pitchFamily="18" charset="0"/>
                            </a:rPr>
                          </m:ctrlPr>
                        </m:naryPr>
                        <m:sub>
                          <m:r>
                            <a:rPr lang="en-US" altLang="zh-CN" i="1">
                              <a:latin typeface="Cambria Math" panose="02040503050406030204" pitchFamily="18" charset="0"/>
                            </a:rPr>
                            <m:t>𝑖𝑗</m:t>
                          </m:r>
                        </m:sub>
                        <m:sup/>
                        <m:e>
                          <m:sSub>
                            <m:sSubPr>
                              <m:ctrlPr>
                                <a:rPr lang="en-US" altLang="zh-CN" i="1">
                                  <a:latin typeface="Cambria Math" panose="02040503050406030204" pitchFamily="18" charset="0"/>
                                </a:rPr>
                              </m:ctrlPr>
                            </m:sSubPr>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zh-CN" altLang="en-US" b="1" i="1">
                                          <a:solidFill>
                                            <a:srgbClr val="0070C0"/>
                                          </a:solidFill>
                                          <a:latin typeface="Cambria Math" panose="02040503050406030204" pitchFamily="18" charset="0"/>
                                        </a:rPr>
                                        <m:t>𝑫</m:t>
                                      </m:r>
                                    </m:e>
                                    <m:sup>
                                      <m:r>
                                        <a:rPr lang="en-US" altLang="zh-CN" i="1">
                                          <a:latin typeface="Cambria Math" panose="02040503050406030204" pitchFamily="18" charset="0"/>
                                        </a:rPr>
                                        <m:t>⊤</m:t>
                                      </m:r>
                                    </m:sup>
                                  </m:sSup>
                                  <m:r>
                                    <a:rPr lang="zh-CN" altLang="en-US" b="1" i="1">
                                      <a:solidFill>
                                        <a:schemeClr val="accent6">
                                          <a:lumMod val="75000"/>
                                        </a:schemeClr>
                                      </a:solidFill>
                                      <a:latin typeface="Cambria Math" panose="02040503050406030204" pitchFamily="18" charset="0"/>
                                    </a:rPr>
                                    <m:t>𝑸</m:t>
                                  </m:r>
                                  <m:r>
                                    <a:rPr lang="zh-CN" altLang="en-US" i="1">
                                      <a:latin typeface="Cambria Math" panose="02040503050406030204" pitchFamily="18" charset="0"/>
                                    </a:rPr>
                                    <m:t>⊙</m:t>
                                  </m:r>
                                  <m:r>
                                    <a:rPr lang="zh-CN" altLang="en-US" b="1" i="1">
                                      <a:solidFill>
                                        <a:srgbClr val="9B0D14"/>
                                      </a:solidFill>
                                      <a:latin typeface="Cambria Math" panose="02040503050406030204" pitchFamily="18" charset="0"/>
                                    </a:rPr>
                                    <m:t>𝑨</m:t>
                                  </m:r>
                                </m:e>
                              </m:d>
                            </m:e>
                            <m:sub>
                              <m:r>
                                <a:rPr lang="zh-CN" altLang="en-US" i="1">
                                  <a:latin typeface="Cambria Math" panose="02040503050406030204" pitchFamily="18" charset="0"/>
                                </a:rPr>
                                <m:t>𝑖𝑗</m:t>
                              </m:r>
                            </m:sub>
                          </m:sSub>
                        </m:e>
                      </m:nary>
                    </m:oMath>
                  </m:oMathPara>
                </a14:m>
                <a:endParaRPr lang="zh-CN" altLang="en-US" dirty="0"/>
              </a:p>
            </p:txBody>
          </p:sp>
        </mc:Choice>
        <mc:Fallback xmlns="">
          <p:sp>
            <p:nvSpPr>
              <p:cNvPr id="10" name="Content Placeholder 9">
                <a:extLst>
                  <a:ext uri="{FF2B5EF4-FFF2-40B4-BE49-F238E27FC236}">
                    <a16:creationId xmlns:a16="http://schemas.microsoft.com/office/drawing/2014/main" id="{9CCC5477-DA8D-436F-8A10-EF41D6877DFE}"/>
                  </a:ext>
                </a:extLst>
              </p:cNvPr>
              <p:cNvSpPr>
                <a:spLocks noGrp="1" noRot="1" noChangeAspect="1" noMove="1" noResize="1" noEditPoints="1" noAdjustHandles="1" noChangeArrowheads="1" noChangeShapeType="1" noTextEdit="1"/>
              </p:cNvSpPr>
              <p:nvPr>
                <p:ph sz="half" idx="2"/>
              </p:nvPr>
            </p:nvSpPr>
            <p:spPr>
              <a:xfrm>
                <a:off x="6920754" y="1825625"/>
                <a:ext cx="4433046" cy="4351338"/>
              </a:xfrm>
              <a:blipFill>
                <a:blip r:embed="rId4"/>
                <a:stretch>
                  <a:fillRect l="-1786" r="-3984"/>
                </a:stretch>
              </a:blipFill>
            </p:spPr>
            <p:txBody>
              <a:bodyPr/>
              <a:lstStyle/>
              <a:p>
                <a:r>
                  <a:rPr lang="zh-CN" altLang="en-US">
                    <a:noFill/>
                  </a:rPr>
                  <a:t> </a:t>
                </a:r>
              </a:p>
            </p:txBody>
          </p:sp>
        </mc:Fallback>
      </mc:AlternateContent>
      <p:sp>
        <p:nvSpPr>
          <p:cNvPr id="6" name="Slide Number Placeholder 5">
            <a:extLst>
              <a:ext uri="{FF2B5EF4-FFF2-40B4-BE49-F238E27FC236}">
                <a16:creationId xmlns:a16="http://schemas.microsoft.com/office/drawing/2014/main" id="{8F9675DB-E803-4C63-87C6-8C040AF51D2E}"/>
              </a:ext>
            </a:extLst>
          </p:cNvPr>
          <p:cNvSpPr>
            <a:spLocks noGrp="1"/>
          </p:cNvSpPr>
          <p:nvPr>
            <p:ph type="sldNum" sz="quarter" idx="12"/>
          </p:nvPr>
        </p:nvSpPr>
        <p:spPr/>
        <p:txBody>
          <a:bodyPr/>
          <a:lstStyle/>
          <a:p>
            <a:fld id="{F364DFDD-0C7A-40B9-9275-CE62675A6823}" type="slidenum">
              <a:rPr lang="zh-CN" altLang="en-US" smtClean="0"/>
              <a:t>20</a:t>
            </a:fld>
            <a:endParaRPr lang="zh-CN" altLang="en-US"/>
          </a:p>
        </p:txBody>
      </p:sp>
      <p:sp>
        <p:nvSpPr>
          <p:cNvPr id="8" name="Right Brace 7">
            <a:extLst>
              <a:ext uri="{FF2B5EF4-FFF2-40B4-BE49-F238E27FC236}">
                <a16:creationId xmlns:a16="http://schemas.microsoft.com/office/drawing/2014/main" id="{D3C09AE0-F163-4064-B4FB-79056104D7F3}"/>
              </a:ext>
            </a:extLst>
          </p:cNvPr>
          <p:cNvSpPr/>
          <p:nvPr/>
        </p:nvSpPr>
        <p:spPr>
          <a:xfrm>
            <a:off x="6019800" y="1946274"/>
            <a:ext cx="748553" cy="3701489"/>
          </a:xfrm>
          <a:prstGeom prst="rightBrace">
            <a:avLst>
              <a:gd name="adj1" fmla="val 46656"/>
              <a:gd name="adj2" fmla="val 47144"/>
            </a:avLst>
          </a:prstGeom>
          <a:ln w="28575">
            <a:solidFill>
              <a:srgbClr val="000066"/>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29229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15CDB-192E-4BD5-98D0-710B81A02DCB}"/>
              </a:ext>
            </a:extLst>
          </p:cNvPr>
          <p:cNvSpPr>
            <a:spLocks noGrp="1"/>
          </p:cNvSpPr>
          <p:nvPr>
            <p:ph type="title"/>
          </p:nvPr>
        </p:nvSpPr>
        <p:spPr/>
        <p:txBody>
          <a:bodyPr/>
          <a:lstStyle/>
          <a:p>
            <a:r>
              <a:rPr lang="en-US" altLang="zh-CN" dirty="0"/>
              <a:t>Comparison of MVDR and GR</a:t>
            </a:r>
            <a:endParaRPr lang="zh-CN" altLang="en-US" dirty="0"/>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BA512F05-98CE-43EC-8793-424C95B39E90}"/>
                  </a:ext>
                </a:extLst>
              </p:cNvPr>
              <p:cNvGraphicFramePr>
                <a:graphicFrameLocks noGrp="1"/>
              </p:cNvGraphicFramePr>
              <p:nvPr>
                <p:ph idx="1"/>
                <p:extLst>
                  <p:ext uri="{D42A27DB-BD31-4B8C-83A1-F6EECF244321}">
                    <p14:modId xmlns:p14="http://schemas.microsoft.com/office/powerpoint/2010/main" val="2513718782"/>
                  </p:ext>
                </p:extLst>
              </p:nvPr>
            </p:nvGraphicFramePr>
            <p:xfrm>
              <a:off x="838200" y="2757954"/>
              <a:ext cx="10515597" cy="2555685"/>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012697871"/>
                        </a:ext>
                      </a:extLst>
                    </a:gridCol>
                    <a:gridCol w="3505199">
                      <a:extLst>
                        <a:ext uri="{9D8B030D-6E8A-4147-A177-3AD203B41FA5}">
                          <a16:colId xmlns:a16="http://schemas.microsoft.com/office/drawing/2014/main" val="2941461192"/>
                        </a:ext>
                      </a:extLst>
                    </a:gridCol>
                    <a:gridCol w="3505199">
                      <a:extLst>
                        <a:ext uri="{9D8B030D-6E8A-4147-A177-3AD203B41FA5}">
                          <a16:colId xmlns:a16="http://schemas.microsoft.com/office/drawing/2014/main" val="2414817758"/>
                        </a:ext>
                      </a:extLst>
                    </a:gridCol>
                  </a:tblGrid>
                  <a:tr h="370840">
                    <a:tc>
                      <a:txBody>
                        <a:bodyPr/>
                        <a:lstStyle/>
                        <a:p>
                          <a:r>
                            <a:rPr lang="en-US" altLang="zh-CN" sz="2800" dirty="0">
                              <a:solidFill>
                                <a:schemeClr val="tx1"/>
                              </a:solidFill>
                            </a:rPr>
                            <a:t>component in </a:t>
                          </a:r>
                        </a:p>
                        <a:p>
                          <a14:m>
                            <m:oMath xmlns:m="http://schemas.openxmlformats.org/officeDocument/2006/math">
                              <m:nary>
                                <m:naryPr>
                                  <m:chr m:val="∑"/>
                                  <m:supHide m:val="on"/>
                                  <m:ctrlPr>
                                    <a:rPr lang="en-US" altLang="zh-CN" sz="2800" i="1" smtClean="0">
                                      <a:solidFill>
                                        <a:schemeClr val="tx1"/>
                                      </a:solidFill>
                                      <a:latin typeface="Cambria Math" panose="02040503050406030204" pitchFamily="18" charset="0"/>
                                    </a:rPr>
                                  </m:ctrlPr>
                                </m:naryPr>
                                <m:sub>
                                  <m:r>
                                    <a:rPr lang="en-US" altLang="zh-CN" sz="2800" i="1">
                                      <a:solidFill>
                                        <a:schemeClr val="tx1"/>
                                      </a:solidFill>
                                      <a:latin typeface="Cambria Math" panose="02040503050406030204" pitchFamily="18" charset="0"/>
                                    </a:rPr>
                                    <m:t>𝑖𝑗</m:t>
                                  </m:r>
                                </m:sub>
                                <m:sup/>
                                <m:e>
                                  <m:sSub>
                                    <m:sSubPr>
                                      <m:ctrlPr>
                                        <a:rPr lang="en-US" altLang="zh-CN" sz="2800" i="1">
                                          <a:solidFill>
                                            <a:schemeClr val="tx1"/>
                                          </a:solidFill>
                                          <a:latin typeface="Cambria Math" panose="02040503050406030204" pitchFamily="18" charset="0"/>
                                        </a:rPr>
                                      </m:ctrlPr>
                                    </m:sSubPr>
                                    <m:e>
                                      <m:d>
                                        <m:dPr>
                                          <m:ctrlPr>
                                            <a:rPr lang="en-US" altLang="zh-CN" sz="2800" i="1">
                                              <a:solidFill>
                                                <a:schemeClr val="tx1"/>
                                              </a:solidFill>
                                              <a:latin typeface="Cambria Math" panose="02040503050406030204" pitchFamily="18" charset="0"/>
                                            </a:rPr>
                                          </m:ctrlPr>
                                        </m:dPr>
                                        <m:e>
                                          <m:sSup>
                                            <m:sSupPr>
                                              <m:ctrlPr>
                                                <a:rPr lang="en-US" altLang="zh-CN" sz="2800" i="1">
                                                  <a:solidFill>
                                                    <a:schemeClr val="tx1"/>
                                                  </a:solidFill>
                                                  <a:latin typeface="Cambria Math" panose="02040503050406030204" pitchFamily="18" charset="0"/>
                                                </a:rPr>
                                              </m:ctrlPr>
                                            </m:sSupPr>
                                            <m:e>
                                              <m:r>
                                                <a:rPr lang="zh-CN" altLang="en-US" sz="2800" b="1" i="1" smtClean="0">
                                                  <a:solidFill>
                                                    <a:srgbClr val="0070C0"/>
                                                  </a:solidFill>
                                                  <a:latin typeface="Cambria Math" panose="02040503050406030204" pitchFamily="18" charset="0"/>
                                                </a:rPr>
                                                <m:t>𝑫</m:t>
                                              </m:r>
                                            </m:e>
                                            <m:sup>
                                              <m:r>
                                                <a:rPr lang="en-US" altLang="zh-CN" sz="2800" i="1">
                                                  <a:solidFill>
                                                    <a:schemeClr val="tx1"/>
                                                  </a:solidFill>
                                                  <a:latin typeface="Cambria Math" panose="02040503050406030204" pitchFamily="18" charset="0"/>
                                                </a:rPr>
                                                <m:t>⊤</m:t>
                                              </m:r>
                                            </m:sup>
                                          </m:sSup>
                                          <m:r>
                                            <a:rPr lang="zh-CN" altLang="en-US" sz="2800" b="1" i="1" smtClean="0">
                                              <a:solidFill>
                                                <a:schemeClr val="accent6">
                                                  <a:lumMod val="75000"/>
                                                </a:schemeClr>
                                              </a:solidFill>
                                              <a:latin typeface="Cambria Math" panose="02040503050406030204" pitchFamily="18" charset="0"/>
                                            </a:rPr>
                                            <m:t>𝑸</m:t>
                                          </m:r>
                                          <m:r>
                                            <a:rPr lang="zh-CN" altLang="en-US" sz="2800" i="1">
                                              <a:solidFill>
                                                <a:schemeClr val="tx1"/>
                                              </a:solidFill>
                                              <a:latin typeface="Cambria Math" panose="02040503050406030204" pitchFamily="18" charset="0"/>
                                            </a:rPr>
                                            <m:t>⊙</m:t>
                                          </m:r>
                                          <m:r>
                                            <a:rPr lang="zh-CN" altLang="en-US" sz="2800" b="1" i="1" smtClean="0">
                                              <a:solidFill>
                                                <a:srgbClr val="9B0D14"/>
                                              </a:solidFill>
                                              <a:latin typeface="Cambria Math" panose="02040503050406030204" pitchFamily="18" charset="0"/>
                                            </a:rPr>
                                            <m:t>𝑨</m:t>
                                          </m:r>
                                        </m:e>
                                      </m:d>
                                    </m:e>
                                    <m:sub>
                                      <m:r>
                                        <a:rPr lang="zh-CN" altLang="en-US" sz="2800" i="1">
                                          <a:solidFill>
                                            <a:schemeClr val="tx1"/>
                                          </a:solidFill>
                                          <a:latin typeface="Cambria Math" panose="02040503050406030204" pitchFamily="18" charset="0"/>
                                        </a:rPr>
                                        <m:t>𝑖𝑗</m:t>
                                      </m:r>
                                    </m:sub>
                                  </m:sSub>
                                </m:e>
                              </m:nary>
                            </m:oMath>
                          </a14:m>
                          <a:r>
                            <a:rPr lang="zh-CN" altLang="en-US" sz="2800" dirty="0">
                              <a:solidFill>
                                <a:schemeClr val="tx1"/>
                              </a:solidFill>
                            </a:rPr>
                            <a:t> </a:t>
                          </a: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altLang="zh-CN" sz="2800" kern="1200" dirty="0">
                              <a:solidFill>
                                <a:schemeClr val="tx1"/>
                              </a:solidFill>
                              <a:latin typeface="Calibri" panose="020F0502020204030204" pitchFamily="34" charset="0"/>
                              <a:ea typeface="+mn-ea"/>
                              <a:cs typeface="Calibri" panose="020F0502020204030204" pitchFamily="34" charset="0"/>
                            </a:rPr>
                            <a:t>MVDR</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altLang="zh-CN" sz="2800" kern="1200" dirty="0">
                              <a:solidFill>
                                <a:schemeClr val="tx1"/>
                              </a:solidFill>
                              <a:latin typeface="Calibri" panose="020F0502020204030204" pitchFamily="34" charset="0"/>
                              <a:ea typeface="+mn-ea"/>
                              <a:cs typeface="Calibri" panose="020F0502020204030204" pitchFamily="34" charset="0"/>
                            </a:rPr>
                            <a:t>GR</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8286704"/>
                      </a:ext>
                    </a:extLst>
                  </a:tr>
                  <a:tr h="370840">
                    <a:tc>
                      <a:txBody>
                        <a:bodyPr/>
                        <a:lstStyle/>
                        <a:p>
                          <a:pPr lvl="0" algn="l"/>
                          <a14:m>
                            <m:oMath xmlns:m="http://schemas.openxmlformats.org/officeDocument/2006/math">
                              <m:r>
                                <a:rPr lang="en-US" altLang="zh-CN" sz="2800" b="1" i="1" kern="1200" smtClean="0">
                                  <a:solidFill>
                                    <a:srgbClr val="0070C0"/>
                                  </a:solidFill>
                                  <a:latin typeface="Cambria Math" panose="02040503050406030204" pitchFamily="18" charset="0"/>
                                  <a:ea typeface="+mn-ea"/>
                                  <a:cs typeface="+mn-cs"/>
                                </a:rPr>
                                <m:t>𝑫</m:t>
                              </m:r>
                            </m:oMath>
                          </a14:m>
                          <a:r>
                            <a:rPr lang="en-US" altLang="zh-CN" sz="2800" b="1" dirty="0">
                              <a:solidFill>
                                <a:schemeClr val="tx1"/>
                              </a:solidFill>
                            </a:rPr>
                            <a:t> </a:t>
                          </a:r>
                          <a:r>
                            <a:rPr lang="en-US" altLang="zh-CN" sz="2800" kern="1200" dirty="0">
                              <a:solidFill>
                                <a:srgbClr val="0070C0"/>
                              </a:solidFill>
                              <a:latin typeface="Calibri" panose="020F0502020204030204" pitchFamily="34" charset="0"/>
                              <a:ea typeface="+mn-ea"/>
                              <a:cs typeface="Calibri" panose="020F0502020204030204" pitchFamily="34" charset="0"/>
                            </a:rPr>
                            <a:t>doc encoding</a:t>
                          </a:r>
                          <a:endParaRPr lang="zh-CN" altLang="en-US" sz="2800" kern="1200" dirty="0">
                            <a:solidFill>
                              <a:srgbClr val="0070C0"/>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14:m>
                            <m:oMath xmlns:m="http://schemas.openxmlformats.org/officeDocument/2006/math">
                              <m:r>
                                <a:rPr lang="en-US" altLang="zh-CN" sz="2800" b="1" i="1" smtClean="0">
                                  <a:solidFill>
                                    <a:schemeClr val="tx1"/>
                                  </a:solidFill>
                                  <a:latin typeface="Cambria Math" panose="02040503050406030204" pitchFamily="18" charset="0"/>
                                </a:rPr>
                                <m:t>𝑫</m:t>
                              </m:r>
                            </m:oMath>
                          </a14:m>
                          <a:r>
                            <a:rPr lang="zh-CN" altLang="en-US" sz="2800" b="1" dirty="0">
                              <a:solidFill>
                                <a:schemeClr val="tx1"/>
                              </a:solidFill>
                            </a:rPr>
                            <a:t> </a:t>
                          </a:r>
                          <a:r>
                            <a:rPr lang="en-US" altLang="zh-CN" sz="2800" kern="1200" dirty="0">
                              <a:solidFill>
                                <a:schemeClr val="tx1"/>
                              </a:solidFill>
                              <a:latin typeface="Calibri" panose="020F0502020204030204" pitchFamily="34" charset="0"/>
                              <a:ea typeface="+mn-ea"/>
                              <a:cs typeface="Calibri" panose="020F0502020204030204" pitchFamily="34" charset="0"/>
                            </a:rPr>
                            <a:t>(token vector)</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14:m>
                            <m:oMath xmlns:m="http://schemas.openxmlformats.org/officeDocument/2006/math">
                              <m:r>
                                <a:rPr lang="en-US" altLang="zh-CN" sz="2800" b="1" i="1" smtClean="0">
                                  <a:solidFill>
                                    <a:schemeClr val="tx1"/>
                                  </a:solidFill>
                                  <a:latin typeface="Cambria Math" panose="02040503050406030204" pitchFamily="18" charset="0"/>
                                </a:rPr>
                                <m:t>𝑬</m:t>
                              </m:r>
                            </m:oMath>
                          </a14:m>
                          <a:r>
                            <a:rPr lang="zh-CN" altLang="en-US" sz="2800" b="1" dirty="0">
                              <a:solidFill>
                                <a:schemeClr val="tx1"/>
                              </a:solidFill>
                            </a:rPr>
                            <a:t> </a:t>
                          </a:r>
                          <a:r>
                            <a:rPr lang="en-US" altLang="zh-CN" sz="2800" kern="1200" dirty="0">
                              <a:solidFill>
                                <a:schemeClr val="tx1"/>
                              </a:solidFill>
                              <a:latin typeface="Calibri" panose="020F0502020204030204" pitchFamily="34" charset="0"/>
                              <a:ea typeface="+mn-ea"/>
                              <a:cs typeface="Calibri" panose="020F0502020204030204" pitchFamily="34" charset="0"/>
                            </a:rPr>
                            <a:t>(embedding vector)</a:t>
                          </a:r>
                          <a:endParaRPr lang="zh-CN" altLang="en-US" sz="3600"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7098857"/>
                      </a:ext>
                    </a:extLst>
                  </a:tr>
                  <a:tr h="370840">
                    <a:tc>
                      <a:txBody>
                        <a:bodyPr/>
                        <a:lstStyle/>
                        <a:p>
                          <a:pPr marL="0" lvl="0" algn="l" defTabSz="914400" rtl="0" eaLnBrk="1" latinLnBrk="0" hangingPunct="1"/>
                          <a14:m>
                            <m:oMath xmlns:m="http://schemas.openxmlformats.org/officeDocument/2006/math">
                              <m:r>
                                <a:rPr lang="en-US" altLang="zh-CN" sz="2800" b="1" i="1" kern="1200" smtClean="0">
                                  <a:solidFill>
                                    <a:schemeClr val="accent6">
                                      <a:lumMod val="75000"/>
                                    </a:schemeClr>
                                  </a:solidFill>
                                  <a:latin typeface="Cambria Math" panose="02040503050406030204" pitchFamily="18" charset="0"/>
                                  <a:ea typeface="+mn-ea"/>
                                  <a:cs typeface="+mn-cs"/>
                                </a:rPr>
                                <m:t>𝑸</m:t>
                              </m:r>
                            </m:oMath>
                          </a14:m>
                          <a:r>
                            <a:rPr lang="en-US" altLang="zh-CN" sz="2800" b="1" kern="1200" dirty="0">
                              <a:solidFill>
                                <a:srgbClr val="0070C0"/>
                              </a:solidFill>
                              <a:latin typeface="+mn-lt"/>
                              <a:ea typeface="+mn-ea"/>
                              <a:cs typeface="+mn-cs"/>
                            </a:rPr>
                            <a:t> </a:t>
                          </a:r>
                          <a:r>
                            <a:rPr lang="en-US" altLang="zh-CN" sz="2800" kern="1200" dirty="0">
                              <a:solidFill>
                                <a:schemeClr val="accent6">
                                  <a:lumMod val="75000"/>
                                </a:schemeClr>
                              </a:solidFill>
                              <a:latin typeface="Calibri" panose="020F0502020204030204" pitchFamily="34" charset="0"/>
                              <a:ea typeface="+mn-ea"/>
                              <a:cs typeface="Calibri" panose="020F0502020204030204" pitchFamily="34" charset="0"/>
                            </a:rPr>
                            <a:t>query</a:t>
                          </a:r>
                          <a:r>
                            <a:rPr lang="en-US" altLang="zh-CN" sz="2800" kern="1200" dirty="0">
                              <a:solidFill>
                                <a:srgbClr val="0070C0"/>
                              </a:solidFill>
                              <a:latin typeface="Calibri" panose="020F0502020204030204" pitchFamily="34" charset="0"/>
                              <a:ea typeface="+mn-ea"/>
                              <a:cs typeface="Calibri" panose="020F0502020204030204" pitchFamily="34" charset="0"/>
                            </a:rPr>
                            <a:t> </a:t>
                          </a:r>
                          <a:r>
                            <a:rPr lang="en-US" altLang="zh-CN" sz="2800" kern="1200" dirty="0">
                              <a:solidFill>
                                <a:schemeClr val="accent6">
                                  <a:lumMod val="75000"/>
                                </a:schemeClr>
                              </a:solidFill>
                              <a:latin typeface="Calibri" panose="020F0502020204030204" pitchFamily="34" charset="0"/>
                              <a:ea typeface="+mn-ea"/>
                              <a:cs typeface="Calibri" panose="020F0502020204030204" pitchFamily="34" charset="0"/>
                            </a:rPr>
                            <a:t>encoding</a:t>
                          </a: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14:m>
                            <m:oMath xmlns:m="http://schemas.openxmlformats.org/officeDocument/2006/math">
                              <m:r>
                                <a:rPr lang="en-US" altLang="zh-CN" sz="2800" b="1" i="1" kern="1200" smtClean="0">
                                  <a:solidFill>
                                    <a:schemeClr val="tx1"/>
                                  </a:solidFill>
                                  <a:latin typeface="Cambria Math" panose="02040503050406030204" pitchFamily="18" charset="0"/>
                                  <a:ea typeface="+mn-ea"/>
                                  <a:cs typeface="+mn-cs"/>
                                </a:rPr>
                                <m:t>𝑸</m:t>
                              </m:r>
                            </m:oMath>
                          </a14:m>
                          <a:r>
                            <a:rPr lang="zh-CN" altLang="en-US" sz="2800" b="1" kern="1200" dirty="0">
                              <a:solidFill>
                                <a:schemeClr val="tx1"/>
                              </a:solidFill>
                              <a:latin typeface="+mn-lt"/>
                              <a:ea typeface="+mn-ea"/>
                              <a:cs typeface="+mn-cs"/>
                            </a:rPr>
                            <a:t> </a:t>
                          </a:r>
                          <a:r>
                            <a:rPr lang="en-US" altLang="zh-CN" sz="2800" kern="1200" dirty="0">
                              <a:solidFill>
                                <a:schemeClr val="tx1"/>
                              </a:solidFill>
                              <a:latin typeface="Calibri" panose="020F0502020204030204" pitchFamily="34" charset="0"/>
                              <a:ea typeface="+mn-ea"/>
                              <a:cs typeface="Calibri" panose="020F0502020204030204" pitchFamily="34" charset="0"/>
                            </a:rPr>
                            <a:t>(token vector)</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14:m>
                            <m:oMath xmlns:m="http://schemas.openxmlformats.org/officeDocument/2006/math">
                              <m:r>
                                <a:rPr lang="en-US" altLang="zh-CN" sz="2800" b="1" i="1" kern="1200" smtClean="0">
                                  <a:solidFill>
                                    <a:schemeClr val="tx1"/>
                                  </a:solidFill>
                                  <a:latin typeface="Cambria Math" panose="02040503050406030204" pitchFamily="18" charset="0"/>
                                  <a:ea typeface="+mn-ea"/>
                                  <a:cs typeface="+mn-cs"/>
                                </a:rPr>
                                <m:t>𝑸</m:t>
                              </m:r>
                            </m:oMath>
                          </a14:m>
                          <a:r>
                            <a:rPr lang="zh-CN" altLang="en-US" sz="2800" b="1" kern="1200" dirty="0">
                              <a:solidFill>
                                <a:schemeClr val="tx1"/>
                              </a:solidFill>
                              <a:latin typeface="+mn-lt"/>
                              <a:ea typeface="+mn-ea"/>
                              <a:cs typeface="+mn-cs"/>
                            </a:rPr>
                            <a:t> </a:t>
                          </a:r>
                          <a:r>
                            <a:rPr lang="en-US" altLang="zh-CN" sz="2800" kern="1200" dirty="0">
                              <a:solidFill>
                                <a:schemeClr val="tx1"/>
                              </a:solidFill>
                              <a:latin typeface="Calibri" panose="020F0502020204030204" pitchFamily="34" charset="0"/>
                              <a:ea typeface="+mn-ea"/>
                              <a:cs typeface="Calibri" panose="020F0502020204030204" pitchFamily="34" charset="0"/>
                            </a:rPr>
                            <a:t>(token vector)</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8230295"/>
                      </a:ext>
                    </a:extLst>
                  </a:tr>
                  <a:tr h="370840">
                    <a:tc>
                      <a:txBody>
                        <a:bodyPr/>
                        <a:lstStyle/>
                        <a:p>
                          <a:pPr lvl="0" algn="l"/>
                          <a14:m>
                            <m:oMath xmlns:m="http://schemas.openxmlformats.org/officeDocument/2006/math">
                              <m:r>
                                <a:rPr lang="en-US" altLang="zh-CN" sz="2800" b="1" i="1" smtClean="0">
                                  <a:solidFill>
                                    <a:srgbClr val="9B0D14"/>
                                  </a:solidFill>
                                  <a:latin typeface="Cambria Math" panose="02040503050406030204" pitchFamily="18" charset="0"/>
                                </a:rPr>
                                <m:t>𝑨</m:t>
                              </m:r>
                            </m:oMath>
                          </a14:m>
                          <a:r>
                            <a:rPr lang="zh-CN" altLang="en-US" sz="2800" b="1" dirty="0">
                              <a:solidFill>
                                <a:srgbClr val="9B0D14"/>
                              </a:solidFill>
                            </a:rPr>
                            <a:t> </a:t>
                          </a:r>
                          <a:r>
                            <a:rPr lang="en-US" altLang="zh-CN" sz="2800" kern="1200" dirty="0">
                              <a:solidFill>
                                <a:srgbClr val="9B0D14"/>
                              </a:solidFill>
                              <a:latin typeface="Calibri" panose="020F0502020204030204" pitchFamily="34" charset="0"/>
                              <a:ea typeface="+mn-ea"/>
                              <a:cs typeface="Calibri" panose="020F0502020204030204" pitchFamily="34" charset="0"/>
                            </a:rPr>
                            <a:t>alignment matrix</a:t>
                          </a:r>
                          <a:endParaRPr lang="zh-CN" altLang="en-US" sz="2800" kern="1200" dirty="0">
                            <a:solidFill>
                              <a:srgbClr val="9B0D14"/>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altLang="zh-CN" sz="2800" kern="1200" dirty="0">
                              <a:solidFill>
                                <a:schemeClr val="tx1"/>
                              </a:solidFill>
                              <a:latin typeface="Calibri" panose="020F0502020204030204" pitchFamily="34" charset="0"/>
                              <a:ea typeface="+mn-ea"/>
                              <a:cs typeface="Calibri" panose="020F0502020204030204" pitchFamily="34" charset="0"/>
                            </a:rPr>
                            <a:t>Sparse</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altLang="zh-CN" sz="2800" kern="1200" dirty="0">
                              <a:solidFill>
                                <a:schemeClr val="tx1"/>
                              </a:solidFill>
                              <a:latin typeface="Calibri" panose="020F0502020204030204" pitchFamily="34" charset="0"/>
                              <a:ea typeface="+mn-ea"/>
                              <a:cs typeface="Calibri" panose="020F0502020204030204" pitchFamily="34" charset="0"/>
                            </a:rPr>
                            <a:t>Dense and learned</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1520171"/>
                      </a:ext>
                    </a:extLst>
                  </a:tr>
                </a:tbl>
              </a:graphicData>
            </a:graphic>
          </p:graphicFrame>
        </mc:Choice>
        <mc:Fallback xmlns="">
          <p:graphicFrame>
            <p:nvGraphicFramePr>
              <p:cNvPr id="7" name="Table 7">
                <a:extLst>
                  <a:ext uri="{FF2B5EF4-FFF2-40B4-BE49-F238E27FC236}">
                    <a16:creationId xmlns:a16="http://schemas.microsoft.com/office/drawing/2014/main" id="{BA512F05-98CE-43EC-8793-424C95B39E90}"/>
                  </a:ext>
                </a:extLst>
              </p:cNvPr>
              <p:cNvGraphicFramePr>
                <a:graphicFrameLocks noGrp="1"/>
              </p:cNvGraphicFramePr>
              <p:nvPr>
                <p:ph idx="1"/>
                <p:extLst>
                  <p:ext uri="{D42A27DB-BD31-4B8C-83A1-F6EECF244321}">
                    <p14:modId xmlns:p14="http://schemas.microsoft.com/office/powerpoint/2010/main" val="2513718782"/>
                  </p:ext>
                </p:extLst>
              </p:nvPr>
            </p:nvGraphicFramePr>
            <p:xfrm>
              <a:off x="838200" y="2757954"/>
              <a:ext cx="10515597" cy="2555685"/>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012697871"/>
                        </a:ext>
                      </a:extLst>
                    </a:gridCol>
                    <a:gridCol w="3505199">
                      <a:extLst>
                        <a:ext uri="{9D8B030D-6E8A-4147-A177-3AD203B41FA5}">
                          <a16:colId xmlns:a16="http://schemas.microsoft.com/office/drawing/2014/main" val="2941461192"/>
                        </a:ext>
                      </a:extLst>
                    </a:gridCol>
                    <a:gridCol w="3505199">
                      <a:extLst>
                        <a:ext uri="{9D8B030D-6E8A-4147-A177-3AD203B41FA5}">
                          <a16:colId xmlns:a16="http://schemas.microsoft.com/office/drawing/2014/main" val="2414817758"/>
                        </a:ext>
                      </a:extLst>
                    </a:gridCol>
                  </a:tblGrid>
                  <a:tr h="1001205">
                    <a:tc>
                      <a:txBody>
                        <a:bodyPr/>
                        <a:lstStyle/>
                        <a:p>
                          <a:endParaRPr lang="zh-CN"/>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6667" r="-200696" b="-172121"/>
                          </a:stretch>
                        </a:blipFill>
                      </a:tcPr>
                    </a:tc>
                    <a:tc>
                      <a:txBody>
                        <a:bodyPr/>
                        <a:lstStyle/>
                        <a:p>
                          <a:pPr marL="0" algn="l" defTabSz="914400" rtl="0" eaLnBrk="1" latinLnBrk="0" hangingPunct="1"/>
                          <a:r>
                            <a:rPr lang="en-US" altLang="zh-CN" sz="2800" kern="1200" dirty="0">
                              <a:solidFill>
                                <a:schemeClr val="tx1"/>
                              </a:solidFill>
                              <a:latin typeface="Calibri" panose="020F0502020204030204" pitchFamily="34" charset="0"/>
                              <a:ea typeface="+mn-ea"/>
                              <a:cs typeface="Calibri" panose="020F0502020204030204" pitchFamily="34" charset="0"/>
                            </a:rPr>
                            <a:t>MVDR</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altLang="zh-CN" sz="2800" kern="1200" dirty="0">
                              <a:solidFill>
                                <a:schemeClr val="tx1"/>
                              </a:solidFill>
                              <a:latin typeface="Calibri" panose="020F0502020204030204" pitchFamily="34" charset="0"/>
                              <a:ea typeface="+mn-ea"/>
                              <a:cs typeface="Calibri" panose="020F0502020204030204" pitchFamily="34" charset="0"/>
                            </a:rPr>
                            <a:t>GR</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8286704"/>
                      </a:ext>
                    </a:extLst>
                  </a:tr>
                  <a:tr h="518160">
                    <a:tc>
                      <a:txBody>
                        <a:bodyPr/>
                        <a:lstStyle/>
                        <a:p>
                          <a:endParaRPr lang="zh-CN"/>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207059" r="-200696" b="-234118"/>
                          </a:stretch>
                        </a:blipFill>
                      </a:tcPr>
                    </a:tc>
                    <a:tc>
                      <a:txBody>
                        <a:bodyPr/>
                        <a:lstStyle/>
                        <a:p>
                          <a:endParaRPr lang="zh-CN"/>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99826" t="-207059" r="-100347" b="-234118"/>
                          </a:stretch>
                        </a:blipFill>
                      </a:tcPr>
                    </a:tc>
                    <a:tc>
                      <a:txBody>
                        <a:bodyPr/>
                        <a:lstStyle/>
                        <a:p>
                          <a:endParaRPr lang="zh-CN"/>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200174" t="-207059" r="-522" b="-234118"/>
                          </a:stretch>
                        </a:blipFill>
                      </a:tcPr>
                    </a:tc>
                    <a:extLst>
                      <a:ext uri="{0D108BD9-81ED-4DB2-BD59-A6C34878D82A}">
                        <a16:rowId xmlns:a16="http://schemas.microsoft.com/office/drawing/2014/main" val="3427098857"/>
                      </a:ext>
                    </a:extLst>
                  </a:tr>
                  <a:tr h="518160">
                    <a:tc>
                      <a:txBody>
                        <a:bodyPr/>
                        <a:lstStyle/>
                        <a:p>
                          <a:endParaRPr lang="zh-CN"/>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307059" r="-200696" b="-134118"/>
                          </a:stretch>
                        </a:blipFill>
                      </a:tcPr>
                    </a:tc>
                    <a:tc>
                      <a:txBody>
                        <a:bodyPr/>
                        <a:lstStyle/>
                        <a:p>
                          <a:endParaRPr lang="zh-CN"/>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99826" t="-307059" r="-100347" b="-134118"/>
                          </a:stretch>
                        </a:blipFill>
                      </a:tcPr>
                    </a:tc>
                    <a:tc>
                      <a:txBody>
                        <a:bodyPr/>
                        <a:lstStyle/>
                        <a:p>
                          <a:endParaRPr lang="zh-CN"/>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200174" t="-307059" r="-522" b="-134118"/>
                          </a:stretch>
                        </a:blipFill>
                      </a:tcPr>
                    </a:tc>
                    <a:extLst>
                      <a:ext uri="{0D108BD9-81ED-4DB2-BD59-A6C34878D82A}">
                        <a16:rowId xmlns:a16="http://schemas.microsoft.com/office/drawing/2014/main" val="1338230295"/>
                      </a:ext>
                    </a:extLst>
                  </a:tr>
                  <a:tr h="518160">
                    <a:tc>
                      <a:txBody>
                        <a:bodyPr/>
                        <a:lstStyle/>
                        <a:p>
                          <a:endParaRPr lang="zh-CN"/>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407059" r="-200696" b="-34118"/>
                          </a:stretch>
                        </a:blipFill>
                      </a:tcPr>
                    </a:tc>
                    <a:tc>
                      <a:txBody>
                        <a:bodyPr/>
                        <a:lstStyle/>
                        <a:p>
                          <a:pPr marL="0" algn="l" defTabSz="914400" rtl="0" eaLnBrk="1" latinLnBrk="0" hangingPunct="1"/>
                          <a:r>
                            <a:rPr lang="en-US" altLang="zh-CN" sz="2800" kern="1200" dirty="0">
                              <a:solidFill>
                                <a:schemeClr val="tx1"/>
                              </a:solidFill>
                              <a:latin typeface="Calibri" panose="020F0502020204030204" pitchFamily="34" charset="0"/>
                              <a:ea typeface="+mn-ea"/>
                              <a:cs typeface="Calibri" panose="020F0502020204030204" pitchFamily="34" charset="0"/>
                            </a:rPr>
                            <a:t>Sparse</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altLang="zh-CN" sz="2800" kern="1200" dirty="0">
                              <a:solidFill>
                                <a:schemeClr val="tx1"/>
                              </a:solidFill>
                              <a:latin typeface="Calibri" panose="020F0502020204030204" pitchFamily="34" charset="0"/>
                              <a:ea typeface="+mn-ea"/>
                              <a:cs typeface="Calibri" panose="020F0502020204030204" pitchFamily="34" charset="0"/>
                            </a:rPr>
                            <a:t>Dense and learned</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1520171"/>
                      </a:ext>
                    </a:extLst>
                  </a:tr>
                </a:tbl>
              </a:graphicData>
            </a:graphic>
          </p:graphicFrame>
        </mc:Fallback>
      </mc:AlternateContent>
      <p:sp>
        <p:nvSpPr>
          <p:cNvPr id="6" name="Slide Number Placeholder 5">
            <a:extLst>
              <a:ext uri="{FF2B5EF4-FFF2-40B4-BE49-F238E27FC236}">
                <a16:creationId xmlns:a16="http://schemas.microsoft.com/office/drawing/2014/main" id="{ABF6FBA8-7DD9-4DEE-ADDE-E47D8BA28C14}"/>
              </a:ext>
            </a:extLst>
          </p:cNvPr>
          <p:cNvSpPr>
            <a:spLocks noGrp="1"/>
          </p:cNvSpPr>
          <p:nvPr>
            <p:ph type="sldNum" sz="quarter" idx="12"/>
          </p:nvPr>
        </p:nvSpPr>
        <p:spPr/>
        <p:txBody>
          <a:bodyPr/>
          <a:lstStyle/>
          <a:p>
            <a:fld id="{F364DFDD-0C7A-40B9-9275-CE62675A6823}" type="slidenum">
              <a:rPr lang="zh-CN" altLang="en-US" smtClean="0"/>
              <a:t>21</a:t>
            </a:fld>
            <a:endParaRPr lang="zh-CN" altLang="en-US"/>
          </a:p>
        </p:txBody>
      </p:sp>
    </p:spTree>
    <p:extLst>
      <p:ext uri="{BB962C8B-B14F-4D97-AF65-F5344CB8AC3E}">
        <p14:creationId xmlns:p14="http://schemas.microsoft.com/office/powerpoint/2010/main" val="2048140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4519-CD63-434D-AB58-30DAF00E0E88}"/>
              </a:ext>
            </a:extLst>
          </p:cNvPr>
          <p:cNvSpPr>
            <a:spLocks noGrp="1"/>
          </p:cNvSpPr>
          <p:nvPr>
            <p:ph type="title"/>
          </p:nvPr>
        </p:nvSpPr>
        <p:spPr/>
        <p:txBody>
          <a:bodyPr/>
          <a:lstStyle/>
          <a:p>
            <a:r>
              <a:rPr lang="en-US" altLang="zh-CN" dirty="0"/>
              <a:t>Discussion of Document Encoding</a:t>
            </a:r>
            <a:endParaRPr lang="zh-CN" altLang="en-US" dirty="0"/>
          </a:p>
        </p:txBody>
      </p:sp>
      <p:sp>
        <p:nvSpPr>
          <p:cNvPr id="3" name="Content Placeholder 2">
            <a:extLst>
              <a:ext uri="{FF2B5EF4-FFF2-40B4-BE49-F238E27FC236}">
                <a16:creationId xmlns:a16="http://schemas.microsoft.com/office/drawing/2014/main" id="{FC7B9F29-E9B1-488B-BFCB-252CDF9246CD}"/>
              </a:ext>
            </a:extLst>
          </p:cNvPr>
          <p:cNvSpPr>
            <a:spLocks noGrp="1"/>
          </p:cNvSpPr>
          <p:nvPr>
            <p:ph idx="1"/>
          </p:nvPr>
        </p:nvSpPr>
        <p:spPr>
          <a:xfrm>
            <a:off x="838200" y="1825625"/>
            <a:ext cx="10645588" cy="4351338"/>
          </a:xfrm>
        </p:spPr>
        <p:txBody>
          <a:bodyPr/>
          <a:lstStyle/>
          <a:p>
            <a:r>
              <a:rPr lang="en-US" altLang="zh-CN" dirty="0"/>
              <a:t>prefix-aware weight-adaptive (PAWA) decoding by Wang et al.</a:t>
            </a:r>
          </a:p>
          <a:p>
            <a:r>
              <a:rPr lang="en-US" altLang="zh-CN" dirty="0"/>
              <a:t>non-parametric (NP) decoding by Lee et al.</a:t>
            </a:r>
            <a:endParaRPr lang="zh-CN" altLang="en-US" dirty="0"/>
          </a:p>
        </p:txBody>
      </p:sp>
      <p:sp>
        <p:nvSpPr>
          <p:cNvPr id="6" name="Slide Number Placeholder 5">
            <a:extLst>
              <a:ext uri="{FF2B5EF4-FFF2-40B4-BE49-F238E27FC236}">
                <a16:creationId xmlns:a16="http://schemas.microsoft.com/office/drawing/2014/main" id="{B6BBBA86-69FF-4B90-A372-8FD2E62766DA}"/>
              </a:ext>
            </a:extLst>
          </p:cNvPr>
          <p:cNvSpPr>
            <a:spLocks noGrp="1"/>
          </p:cNvSpPr>
          <p:nvPr>
            <p:ph type="sldNum" sz="quarter" idx="12"/>
          </p:nvPr>
        </p:nvSpPr>
        <p:spPr/>
        <p:txBody>
          <a:bodyPr/>
          <a:lstStyle/>
          <a:p>
            <a:fld id="{F364DFDD-0C7A-40B9-9275-CE62675A6823}" type="slidenum">
              <a:rPr lang="zh-CN" altLang="en-US" smtClean="0"/>
              <a:t>22</a:t>
            </a:fld>
            <a:endParaRPr lang="zh-CN" altLang="en-US"/>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12C72690-0C25-4463-91DF-B85998F7F6C3}"/>
                  </a:ext>
                </a:extLst>
              </p:cNvPr>
              <p:cNvGraphicFramePr>
                <a:graphicFrameLocks/>
              </p:cNvGraphicFramePr>
              <p:nvPr>
                <p:extLst>
                  <p:ext uri="{D42A27DB-BD31-4B8C-83A1-F6EECF244321}">
                    <p14:modId xmlns:p14="http://schemas.microsoft.com/office/powerpoint/2010/main" val="1032086305"/>
                  </p:ext>
                </p:extLst>
              </p:nvPr>
            </p:nvGraphicFramePr>
            <p:xfrm>
              <a:off x="1940859" y="3124498"/>
              <a:ext cx="8310282" cy="2590800"/>
            </p:xfrm>
            <a:graphic>
              <a:graphicData uri="http://schemas.openxmlformats.org/drawingml/2006/table">
                <a:tbl>
                  <a:tblPr firstRow="1" bandRow="1">
                    <a:tableStyleId>{5C22544A-7EE6-4342-B048-85BDC9FD1C3A}</a:tableStyleId>
                  </a:tblPr>
                  <a:tblGrid>
                    <a:gridCol w="2779059">
                      <a:extLst>
                        <a:ext uri="{9D8B030D-6E8A-4147-A177-3AD203B41FA5}">
                          <a16:colId xmlns:a16="http://schemas.microsoft.com/office/drawing/2014/main" val="1012697871"/>
                        </a:ext>
                      </a:extLst>
                    </a:gridCol>
                    <a:gridCol w="5531223">
                      <a:extLst>
                        <a:ext uri="{9D8B030D-6E8A-4147-A177-3AD203B41FA5}">
                          <a16:colId xmlns:a16="http://schemas.microsoft.com/office/drawing/2014/main" val="2941461192"/>
                        </a:ext>
                      </a:extLst>
                    </a:gridCol>
                  </a:tblGrid>
                  <a:tr h="370840">
                    <a:tc>
                      <a:txBody>
                        <a:bodyPr/>
                        <a:lstStyle/>
                        <a:p>
                          <a:r>
                            <a:rPr lang="en-US" altLang="zh-CN" sz="2800" b="1" dirty="0">
                              <a:solidFill>
                                <a:schemeClr val="tx1"/>
                              </a:solidFill>
                              <a:latin typeface="Calibri" panose="020F0502020204030204" pitchFamily="34" charset="0"/>
                              <a:cs typeface="Calibri" panose="020F0502020204030204" pitchFamily="34" charset="0"/>
                            </a:rPr>
                            <a:t>Method</a:t>
                          </a:r>
                          <a:endParaRPr lang="zh-CN" altLang="en-US" sz="2800" b="1" dirty="0">
                            <a:solidFill>
                              <a:schemeClr val="tx1"/>
                            </a:solidFill>
                          </a:endParaRP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altLang="zh-CN" sz="2800" kern="1200" dirty="0">
                              <a:solidFill>
                                <a:schemeClr val="tx1"/>
                              </a:solidFill>
                              <a:latin typeface="Calibri" panose="020F0502020204030204" pitchFamily="34" charset="0"/>
                              <a:ea typeface="+mn-ea"/>
                              <a:cs typeface="Calibri" panose="020F0502020204030204" pitchFamily="34" charset="0"/>
                            </a:rPr>
                            <a:t>Document encoding</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8286704"/>
                      </a:ext>
                    </a:extLst>
                  </a:tr>
                  <a:tr h="370840">
                    <a:tc>
                      <a:txBody>
                        <a:bodyPr/>
                        <a:lstStyle/>
                        <a:p>
                          <a:pPr lvl="0" algn="l"/>
                          <a:r>
                            <a:rPr lang="en-US" altLang="zh-CN" sz="2800" kern="1200" dirty="0">
                              <a:solidFill>
                                <a:schemeClr val="tx1"/>
                              </a:solidFill>
                              <a:latin typeface="Calibri" panose="020F0502020204030204" pitchFamily="34" charset="0"/>
                              <a:ea typeface="+mn-ea"/>
                              <a:cs typeface="Calibri" panose="020F0502020204030204" pitchFamily="34" charset="0"/>
                            </a:rPr>
                            <a:t>MVDR</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14:m>
                            <m:oMath xmlns:m="http://schemas.openxmlformats.org/officeDocument/2006/math">
                              <m:r>
                                <a:rPr lang="en-US" altLang="zh-CN" sz="2800" b="1" i="1" smtClean="0">
                                  <a:solidFill>
                                    <a:schemeClr val="tx1"/>
                                  </a:solidFill>
                                  <a:latin typeface="Cambria Math" panose="02040503050406030204" pitchFamily="18" charset="0"/>
                                </a:rPr>
                                <m:t>𝑫</m:t>
                              </m:r>
                            </m:oMath>
                          </a14:m>
                          <a:r>
                            <a:rPr lang="zh-CN" altLang="en-US" sz="2800" b="1" dirty="0">
                              <a:solidFill>
                                <a:schemeClr val="tx1"/>
                              </a:solidFill>
                            </a:rPr>
                            <a:t> </a:t>
                          </a:r>
                          <a:r>
                            <a:rPr lang="en-US" altLang="zh-CN" sz="2800" kern="1200" dirty="0">
                              <a:solidFill>
                                <a:schemeClr val="tx1"/>
                              </a:solidFill>
                              <a:latin typeface="Calibri" panose="020F0502020204030204" pitchFamily="34" charset="0"/>
                              <a:ea typeface="+mn-ea"/>
                              <a:cs typeface="Calibri" panose="020F0502020204030204" pitchFamily="34" charset="0"/>
                            </a:rPr>
                            <a:t>(token vector)</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7098857"/>
                      </a:ext>
                    </a:extLst>
                  </a:tr>
                  <a:tr h="370840">
                    <a:tc>
                      <a:txBody>
                        <a:bodyPr/>
                        <a:lstStyle/>
                        <a:p>
                          <a:pPr marL="0" lvl="0" algn="l" defTabSz="914400" rtl="0" eaLnBrk="1" latinLnBrk="0" hangingPunct="1"/>
                          <a:r>
                            <a:rPr lang="en-US" altLang="zh-CN" sz="2800" kern="1200" dirty="0">
                              <a:solidFill>
                                <a:schemeClr val="tx1"/>
                              </a:solidFill>
                              <a:latin typeface="Calibri" panose="020F0502020204030204" pitchFamily="34" charset="0"/>
                              <a:ea typeface="+mn-ea"/>
                              <a:cs typeface="Calibri" panose="020F0502020204030204" pitchFamily="34" charset="0"/>
                            </a:rPr>
                            <a:t>GR</a:t>
                          </a: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14:m>
                            <m:oMath xmlns:m="http://schemas.openxmlformats.org/officeDocument/2006/math">
                              <m:sSub>
                                <m:sSubPr>
                                  <m:ctrlPr>
                                    <a:rPr lang="en-US" altLang="zh-CN" sz="2800" b="1" i="1" kern="1200" smtClean="0">
                                      <a:solidFill>
                                        <a:schemeClr val="tx1"/>
                                      </a:solidFill>
                                      <a:latin typeface="Cambria Math" panose="02040503050406030204" pitchFamily="18" charset="0"/>
                                      <a:ea typeface="+mn-ea"/>
                                      <a:cs typeface="+mn-cs"/>
                                    </a:rPr>
                                  </m:ctrlPr>
                                </m:sSubPr>
                                <m:e>
                                  <m:r>
                                    <a:rPr lang="en-US" altLang="zh-CN" sz="2800" b="1" i="1" kern="1200" smtClean="0">
                                      <a:solidFill>
                                        <a:schemeClr val="tx1"/>
                                      </a:solidFill>
                                      <a:latin typeface="Cambria Math" panose="02040503050406030204" pitchFamily="18" charset="0"/>
                                      <a:ea typeface="+mn-ea"/>
                                      <a:cs typeface="+mn-cs"/>
                                    </a:rPr>
                                    <m:t>𝑬</m:t>
                                  </m:r>
                                </m:e>
                                <m:sub>
                                  <m:r>
                                    <a:rPr lang="en-US" altLang="zh-CN" sz="2800" b="0" i="1" kern="1200" smtClean="0">
                                      <a:solidFill>
                                        <a:schemeClr val="tx1"/>
                                      </a:solidFill>
                                      <a:latin typeface="Cambria Math" panose="02040503050406030204" pitchFamily="18" charset="0"/>
                                      <a:ea typeface="+mn-ea"/>
                                      <a:cs typeface="+mn-cs"/>
                                    </a:rPr>
                                    <m:t>𝑑</m:t>
                                  </m:r>
                                </m:sub>
                              </m:sSub>
                            </m:oMath>
                          </a14:m>
                          <a:r>
                            <a:rPr lang="en-US" altLang="zh-CN" sz="2800" kern="1200" dirty="0">
                              <a:solidFill>
                                <a:schemeClr val="tx1"/>
                              </a:solidFill>
                              <a:latin typeface="Calibri" panose="020F0502020204030204" pitchFamily="34" charset="0"/>
                              <a:ea typeface="+mn-ea"/>
                              <a:cs typeface="Calibri" panose="020F0502020204030204" pitchFamily="34" charset="0"/>
                            </a:rPr>
                            <a:t> (embedding vector)</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8230295"/>
                      </a:ext>
                    </a:extLst>
                  </a:tr>
                  <a:tr h="370840">
                    <a:tc>
                      <a:txBody>
                        <a:bodyPr/>
                        <a:lstStyle/>
                        <a:p>
                          <a:pPr marL="0" lvl="0" algn="l" defTabSz="914400" rtl="0" eaLnBrk="1" latinLnBrk="0" hangingPunct="1"/>
                          <a:r>
                            <a:rPr lang="en-US" altLang="zh-CN" sz="2800" kern="1200" dirty="0">
                              <a:solidFill>
                                <a:schemeClr val="tx1"/>
                              </a:solidFill>
                              <a:latin typeface="Calibri" panose="020F0502020204030204" pitchFamily="34" charset="0"/>
                              <a:ea typeface="+mn-ea"/>
                              <a:cs typeface="Calibri" panose="020F0502020204030204" pitchFamily="34" charset="0"/>
                            </a:rPr>
                            <a:t>- w/ PAWA</a:t>
                          </a: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14:m>
                            <m:oMath xmlns:m="http://schemas.openxmlformats.org/officeDocument/2006/math">
                              <m:sSub>
                                <m:sSubPr>
                                  <m:ctrlPr>
                                    <a:rPr lang="en-US" altLang="zh-CN" sz="2800" b="0" i="1" kern="1200" smtClean="0">
                                      <a:solidFill>
                                        <a:schemeClr val="tx1"/>
                                      </a:solidFill>
                                      <a:latin typeface="Cambria Math" panose="02040503050406030204" pitchFamily="18" charset="0"/>
                                      <a:ea typeface="+mn-ea"/>
                                      <a:cs typeface="Calibri" panose="020F0502020204030204" pitchFamily="34" charset="0"/>
                                    </a:rPr>
                                  </m:ctrlPr>
                                </m:sSubPr>
                                <m:e>
                                  <m:r>
                                    <a:rPr lang="en-US" altLang="zh-CN" sz="2800" b="1" i="1" kern="1200" smtClean="0">
                                      <a:solidFill>
                                        <a:schemeClr val="tx1"/>
                                      </a:solidFill>
                                      <a:latin typeface="Cambria Math" panose="02040503050406030204" pitchFamily="18" charset="0"/>
                                      <a:ea typeface="+mn-ea"/>
                                      <a:cs typeface="Calibri" panose="020F0502020204030204" pitchFamily="34" charset="0"/>
                                    </a:rPr>
                                    <m:t>𝑬</m:t>
                                  </m:r>
                                </m:e>
                                <m:sub>
                                  <m:r>
                                    <a:rPr lang="en-US" altLang="zh-CN" sz="2800" b="0" i="1" kern="1200" smtClean="0">
                                      <a:solidFill>
                                        <a:schemeClr val="tx1"/>
                                      </a:solidFill>
                                      <a:latin typeface="Cambria Math" panose="02040503050406030204" pitchFamily="18" charset="0"/>
                                      <a:ea typeface="+mn-ea"/>
                                      <a:cs typeface="Calibri" panose="020F0502020204030204" pitchFamily="34" charset="0"/>
                                    </a:rPr>
                                    <m:t>𝑑</m:t>
                                  </m:r>
                                </m:sub>
                              </m:sSub>
                              <m:r>
                                <a:rPr lang="en-US" altLang="zh-CN" sz="2800" b="0" i="1" kern="1200" smtClean="0">
                                  <a:solidFill>
                                    <a:schemeClr val="tx1"/>
                                  </a:solidFill>
                                  <a:latin typeface="Cambria Math" panose="02040503050406030204" pitchFamily="18" charset="0"/>
                                  <a:ea typeface="+mn-ea"/>
                                  <a:cs typeface="Calibri" panose="020F0502020204030204" pitchFamily="34" charset="0"/>
                                </a:rPr>
                                <m:t>→</m:t>
                              </m:r>
                              <m:sSub>
                                <m:sSubPr>
                                  <m:ctrlPr>
                                    <a:rPr lang="en-US" altLang="zh-CN" sz="2800" b="0" i="1" kern="1200" smtClean="0">
                                      <a:solidFill>
                                        <a:schemeClr val="tx1"/>
                                      </a:solidFill>
                                      <a:latin typeface="Cambria Math" panose="02040503050406030204" pitchFamily="18" charset="0"/>
                                      <a:ea typeface="+mn-ea"/>
                                      <a:cs typeface="Calibri" panose="020F0502020204030204" pitchFamily="34" charset="0"/>
                                    </a:rPr>
                                  </m:ctrlPr>
                                </m:sSubPr>
                                <m:e>
                                  <m:r>
                                    <a:rPr lang="en-US" altLang="zh-CN" sz="2800" b="1" i="1" kern="1200" smtClean="0">
                                      <a:solidFill>
                                        <a:schemeClr val="tx1"/>
                                      </a:solidFill>
                                      <a:latin typeface="Cambria Math" panose="02040503050406030204" pitchFamily="18" charset="0"/>
                                      <a:ea typeface="+mn-ea"/>
                                      <a:cs typeface="Calibri" panose="020F0502020204030204" pitchFamily="34" charset="0"/>
                                    </a:rPr>
                                    <m:t>𝑬</m:t>
                                  </m:r>
                                </m:e>
                                <m:sub>
                                  <m:r>
                                    <a:rPr lang="en-US" altLang="zh-CN" sz="2800" b="0" i="1" kern="1200" smtClean="0">
                                      <a:solidFill>
                                        <a:schemeClr val="tx1"/>
                                      </a:solidFill>
                                      <a:latin typeface="Cambria Math" panose="02040503050406030204" pitchFamily="18" charset="0"/>
                                      <a:ea typeface="+mn-ea"/>
                                      <a:cs typeface="Calibri" panose="020F0502020204030204" pitchFamily="34" charset="0"/>
                                    </a:rPr>
                                    <m:t>𝑑</m:t>
                                  </m:r>
                                </m:sub>
                              </m:sSub>
                              <m:sSup>
                                <m:sSupPr>
                                  <m:ctrlPr>
                                    <a:rPr lang="en-US" altLang="zh-CN" sz="2800" b="0" i="1" kern="1200" smtClean="0">
                                      <a:solidFill>
                                        <a:schemeClr val="tx1"/>
                                      </a:solidFill>
                                      <a:latin typeface="Cambria Math" panose="02040503050406030204" pitchFamily="18" charset="0"/>
                                      <a:ea typeface="+mn-ea"/>
                                      <a:cs typeface="Calibri" panose="020F0502020204030204" pitchFamily="34" charset="0"/>
                                    </a:rPr>
                                  </m:ctrlPr>
                                </m:sSupPr>
                                <m:e>
                                  <m:r>
                                    <a:rPr lang="en-US" altLang="zh-CN" sz="2800" b="1" i="1" kern="1200" smtClean="0">
                                      <a:solidFill>
                                        <a:schemeClr val="tx1"/>
                                      </a:solidFill>
                                      <a:latin typeface="Cambria Math" panose="02040503050406030204" pitchFamily="18" charset="0"/>
                                      <a:ea typeface="+mn-ea"/>
                                      <a:cs typeface="Calibri" panose="020F0502020204030204" pitchFamily="34" charset="0"/>
                                    </a:rPr>
                                    <m:t>𝑫</m:t>
                                  </m:r>
                                </m:e>
                                <m:sup>
                                  <m:r>
                                    <a:rPr lang="en-US" altLang="zh-CN" sz="2800" b="0" i="1" kern="1200" smtClean="0">
                                      <a:solidFill>
                                        <a:schemeClr val="tx1"/>
                                      </a:solidFill>
                                      <a:latin typeface="Cambria Math" panose="02040503050406030204" pitchFamily="18" charset="0"/>
                                      <a:ea typeface="+mn-ea"/>
                                      <a:cs typeface="Calibri" panose="020F0502020204030204" pitchFamily="34" charset="0"/>
                                    </a:rPr>
                                    <m:t>′</m:t>
                                  </m:r>
                                </m:sup>
                              </m:sSup>
                            </m:oMath>
                          </a14:m>
                          <a:r>
                            <a:rPr lang="zh-CN" altLang="en-US" sz="2800" kern="1200" dirty="0">
                              <a:solidFill>
                                <a:schemeClr val="tx1"/>
                              </a:solidFill>
                              <a:latin typeface="Calibri" panose="020F0502020204030204" pitchFamily="34" charset="0"/>
                              <a:ea typeface="+mn-ea"/>
                              <a:cs typeface="Calibri" panose="020F0502020204030204" pitchFamily="34" charset="0"/>
                            </a:rPr>
                            <a:t> </a:t>
                          </a:r>
                          <a:r>
                            <a:rPr lang="en-US" altLang="zh-CN" sz="2800" kern="1200" dirty="0">
                              <a:solidFill>
                                <a:schemeClr val="tx1"/>
                              </a:solidFill>
                              <a:latin typeface="Calibri" panose="020F0502020204030204" pitchFamily="34" charset="0"/>
                              <a:ea typeface="+mn-ea"/>
                              <a:cs typeface="Calibri" panose="020F0502020204030204" pitchFamily="34" charset="0"/>
                            </a:rPr>
                            <a:t>(embed.</a:t>
                          </a:r>
                          <a:r>
                            <a:rPr lang="en-US" altLang="zh-CN" sz="2800" kern="1200" baseline="0" dirty="0">
                              <a:solidFill>
                                <a:schemeClr val="tx1"/>
                              </a:solidFill>
                              <a:latin typeface="Calibri" panose="020F0502020204030204" pitchFamily="34" charset="0"/>
                              <a:ea typeface="+mn-ea"/>
                              <a:cs typeface="Calibri" panose="020F0502020204030204" pitchFamily="34" charset="0"/>
                            </a:rPr>
                            <a:t> + token vector)</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9114384"/>
                      </a:ext>
                    </a:extLst>
                  </a:tr>
                  <a:tr h="370840">
                    <a:tc>
                      <a:txBody>
                        <a:bodyPr/>
                        <a:lstStyle/>
                        <a:p>
                          <a:pPr lvl="0" algn="l"/>
                          <a:r>
                            <a:rPr lang="en-US" altLang="zh-CN" sz="2800" kern="1200" dirty="0">
                              <a:solidFill>
                                <a:schemeClr val="tx1"/>
                              </a:solidFill>
                              <a:latin typeface="Calibri" panose="020F0502020204030204" pitchFamily="34" charset="0"/>
                              <a:ea typeface="+mn-ea"/>
                              <a:cs typeface="Calibri" panose="020F0502020204030204" pitchFamily="34" charset="0"/>
                            </a:rPr>
                            <a:t>- w/ NP</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14:m>
                            <m:oMath xmlns:m="http://schemas.openxmlformats.org/officeDocument/2006/math">
                              <m:sSub>
                                <m:sSubPr>
                                  <m:ctrlPr>
                                    <a:rPr lang="en-US" altLang="zh-CN" sz="2800" b="0" i="1" kern="1200" smtClean="0">
                                      <a:solidFill>
                                        <a:schemeClr val="tx1"/>
                                      </a:solidFill>
                                      <a:latin typeface="Cambria Math" panose="02040503050406030204" pitchFamily="18" charset="0"/>
                                      <a:ea typeface="+mn-ea"/>
                                      <a:cs typeface="Calibri" panose="020F0502020204030204" pitchFamily="34" charset="0"/>
                                    </a:rPr>
                                  </m:ctrlPr>
                                </m:sSubPr>
                                <m:e>
                                  <m:r>
                                    <a:rPr lang="en-US" altLang="zh-CN" sz="2800" b="1" i="1" kern="1200" smtClean="0">
                                      <a:solidFill>
                                        <a:schemeClr val="tx1"/>
                                      </a:solidFill>
                                      <a:latin typeface="Cambria Math" panose="02040503050406030204" pitchFamily="18" charset="0"/>
                                      <a:ea typeface="+mn-ea"/>
                                      <a:cs typeface="Calibri" panose="020F0502020204030204" pitchFamily="34" charset="0"/>
                                    </a:rPr>
                                    <m:t>𝑬</m:t>
                                  </m:r>
                                </m:e>
                                <m:sub>
                                  <m:r>
                                    <a:rPr lang="en-US" altLang="zh-CN" sz="2800" b="0" i="1" kern="1200" smtClean="0">
                                      <a:solidFill>
                                        <a:schemeClr val="tx1"/>
                                      </a:solidFill>
                                      <a:latin typeface="Cambria Math" panose="02040503050406030204" pitchFamily="18" charset="0"/>
                                      <a:ea typeface="+mn-ea"/>
                                      <a:cs typeface="Calibri" panose="020F0502020204030204" pitchFamily="34" charset="0"/>
                                    </a:rPr>
                                    <m:t>𝑑</m:t>
                                  </m:r>
                                </m:sub>
                              </m:sSub>
                              <m:r>
                                <a:rPr lang="en-US" altLang="zh-CN" sz="2800" b="0" i="1" kern="1200" smtClean="0">
                                  <a:solidFill>
                                    <a:schemeClr val="tx1"/>
                                  </a:solidFill>
                                  <a:latin typeface="Cambria Math" panose="02040503050406030204" pitchFamily="18" charset="0"/>
                                  <a:ea typeface="+mn-ea"/>
                                  <a:cs typeface="Calibri" panose="020F0502020204030204" pitchFamily="34" charset="0"/>
                                </a:rPr>
                                <m:t>→</m:t>
                              </m:r>
                              <m:r>
                                <a:rPr lang="en-US" altLang="zh-CN" sz="2800" b="1" i="1" kern="1200" smtClean="0">
                                  <a:solidFill>
                                    <a:schemeClr val="tx1"/>
                                  </a:solidFill>
                                  <a:latin typeface="Cambria Math" panose="02040503050406030204" pitchFamily="18" charset="0"/>
                                  <a:ea typeface="+mn-ea"/>
                                  <a:cs typeface="Calibri" panose="020F0502020204030204" pitchFamily="34" charset="0"/>
                                </a:rPr>
                                <m:t>𝑫</m:t>
                              </m:r>
                            </m:oMath>
                          </a14:m>
                          <a:r>
                            <a:rPr lang="zh-CN" altLang="en-US" sz="2800" kern="1200" dirty="0">
                              <a:solidFill>
                                <a:schemeClr val="tx1"/>
                              </a:solidFill>
                              <a:latin typeface="Calibri" panose="020F0502020204030204" pitchFamily="34" charset="0"/>
                              <a:ea typeface="+mn-ea"/>
                              <a:cs typeface="Calibri" panose="020F0502020204030204" pitchFamily="34" charset="0"/>
                            </a:rPr>
                            <a:t> </a:t>
                          </a:r>
                          <a:r>
                            <a:rPr lang="en-US" altLang="zh-CN" sz="2800" kern="1200" dirty="0">
                              <a:solidFill>
                                <a:schemeClr val="tx1"/>
                              </a:solidFill>
                              <a:latin typeface="Calibri" panose="020F0502020204030204" pitchFamily="34" charset="0"/>
                              <a:ea typeface="+mn-ea"/>
                              <a:cs typeface="Calibri" panose="020F0502020204030204" pitchFamily="34" charset="0"/>
                            </a:rPr>
                            <a:t>(token vector)</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1520171"/>
                      </a:ext>
                    </a:extLst>
                  </a:tr>
                </a:tbl>
              </a:graphicData>
            </a:graphic>
          </p:graphicFrame>
        </mc:Choice>
        <mc:Fallback xmlns="">
          <p:graphicFrame>
            <p:nvGraphicFramePr>
              <p:cNvPr id="7" name="Table 7">
                <a:extLst>
                  <a:ext uri="{FF2B5EF4-FFF2-40B4-BE49-F238E27FC236}">
                    <a16:creationId xmlns:a16="http://schemas.microsoft.com/office/drawing/2014/main" id="{12C72690-0C25-4463-91DF-B85998F7F6C3}"/>
                  </a:ext>
                </a:extLst>
              </p:cNvPr>
              <p:cNvGraphicFramePr>
                <a:graphicFrameLocks/>
              </p:cNvGraphicFramePr>
              <p:nvPr>
                <p:extLst>
                  <p:ext uri="{D42A27DB-BD31-4B8C-83A1-F6EECF244321}">
                    <p14:modId xmlns:p14="http://schemas.microsoft.com/office/powerpoint/2010/main" val="1032086305"/>
                  </p:ext>
                </p:extLst>
              </p:nvPr>
            </p:nvGraphicFramePr>
            <p:xfrm>
              <a:off x="1940859" y="3124498"/>
              <a:ext cx="8310282" cy="2590800"/>
            </p:xfrm>
            <a:graphic>
              <a:graphicData uri="http://schemas.openxmlformats.org/drawingml/2006/table">
                <a:tbl>
                  <a:tblPr firstRow="1" bandRow="1">
                    <a:tableStyleId>{5C22544A-7EE6-4342-B048-85BDC9FD1C3A}</a:tableStyleId>
                  </a:tblPr>
                  <a:tblGrid>
                    <a:gridCol w="2779059">
                      <a:extLst>
                        <a:ext uri="{9D8B030D-6E8A-4147-A177-3AD203B41FA5}">
                          <a16:colId xmlns:a16="http://schemas.microsoft.com/office/drawing/2014/main" val="1012697871"/>
                        </a:ext>
                      </a:extLst>
                    </a:gridCol>
                    <a:gridCol w="5531223">
                      <a:extLst>
                        <a:ext uri="{9D8B030D-6E8A-4147-A177-3AD203B41FA5}">
                          <a16:colId xmlns:a16="http://schemas.microsoft.com/office/drawing/2014/main" val="2941461192"/>
                        </a:ext>
                      </a:extLst>
                    </a:gridCol>
                  </a:tblGrid>
                  <a:tr h="518160">
                    <a:tc>
                      <a:txBody>
                        <a:bodyPr/>
                        <a:lstStyle/>
                        <a:p>
                          <a:pPr/>
                          <a:r>
                            <a:rPr lang="en-US" altLang="zh-CN" sz="2800" b="1" dirty="0">
                              <a:solidFill>
                                <a:schemeClr val="tx1"/>
                              </a:solidFill>
                              <a:latin typeface="Calibri" panose="020F0502020204030204" pitchFamily="34" charset="0"/>
                              <a:cs typeface="Calibri" panose="020F0502020204030204" pitchFamily="34" charset="0"/>
                            </a:rPr>
                            <a:t>Method</a:t>
                          </a:r>
                          <a:endParaRPr lang="zh-CN" altLang="en-US" sz="2800" b="1" dirty="0">
                            <a:solidFill>
                              <a:schemeClr val="tx1"/>
                            </a:solidFill>
                          </a:endParaRP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altLang="zh-CN" sz="2800" kern="1200" dirty="0">
                              <a:solidFill>
                                <a:schemeClr val="tx1"/>
                              </a:solidFill>
                              <a:latin typeface="Calibri" panose="020F0502020204030204" pitchFamily="34" charset="0"/>
                              <a:ea typeface="+mn-ea"/>
                              <a:cs typeface="Calibri" panose="020F0502020204030204" pitchFamily="34" charset="0"/>
                            </a:rPr>
                            <a:t>Document encoding</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8286704"/>
                      </a:ext>
                    </a:extLst>
                  </a:tr>
                  <a:tr h="518160">
                    <a:tc>
                      <a:txBody>
                        <a:bodyPr/>
                        <a:lstStyle/>
                        <a:p>
                          <a:pPr lvl="0" algn="l"/>
                          <a:r>
                            <a:rPr lang="en-US" altLang="zh-CN" sz="2800" kern="1200" dirty="0">
                              <a:solidFill>
                                <a:schemeClr val="tx1"/>
                              </a:solidFill>
                              <a:latin typeface="Calibri" panose="020F0502020204030204" pitchFamily="34" charset="0"/>
                              <a:ea typeface="+mn-ea"/>
                              <a:cs typeface="Calibri" panose="020F0502020204030204" pitchFamily="34" charset="0"/>
                            </a:rPr>
                            <a:t>MVDR</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50220" t="-111765" r="-330" b="-335294"/>
                          </a:stretch>
                        </a:blipFill>
                      </a:tcPr>
                    </a:tc>
                    <a:extLst>
                      <a:ext uri="{0D108BD9-81ED-4DB2-BD59-A6C34878D82A}">
                        <a16:rowId xmlns:a16="http://schemas.microsoft.com/office/drawing/2014/main" val="3427098857"/>
                      </a:ext>
                    </a:extLst>
                  </a:tr>
                  <a:tr h="518160">
                    <a:tc>
                      <a:txBody>
                        <a:bodyPr/>
                        <a:lstStyle/>
                        <a:p>
                          <a:pPr marL="0" lvl="0" algn="l" defTabSz="914400" rtl="0" eaLnBrk="1" latinLnBrk="0" hangingPunct="1"/>
                          <a:r>
                            <a:rPr lang="en-US" altLang="zh-CN" sz="2800" kern="1200" dirty="0">
                              <a:solidFill>
                                <a:schemeClr val="tx1"/>
                              </a:solidFill>
                              <a:latin typeface="Calibri" panose="020F0502020204030204" pitchFamily="34" charset="0"/>
                              <a:ea typeface="+mn-ea"/>
                              <a:cs typeface="Calibri" panose="020F0502020204030204" pitchFamily="34" charset="0"/>
                            </a:rPr>
                            <a:t>GR</a:t>
                          </a: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50220" t="-209302" r="-330" b="-231395"/>
                          </a:stretch>
                        </a:blipFill>
                      </a:tcPr>
                    </a:tc>
                    <a:extLst>
                      <a:ext uri="{0D108BD9-81ED-4DB2-BD59-A6C34878D82A}">
                        <a16:rowId xmlns:a16="http://schemas.microsoft.com/office/drawing/2014/main" val="1338230295"/>
                      </a:ext>
                    </a:extLst>
                  </a:tr>
                  <a:tr h="518160">
                    <a:tc>
                      <a:txBody>
                        <a:bodyPr/>
                        <a:lstStyle/>
                        <a:p>
                          <a:pPr marL="0" lvl="0" algn="l" defTabSz="914400" rtl="0" eaLnBrk="1" latinLnBrk="0" hangingPunct="1"/>
                          <a:r>
                            <a:rPr lang="en-US" altLang="zh-CN" sz="2800" kern="1200" dirty="0">
                              <a:solidFill>
                                <a:schemeClr val="tx1"/>
                              </a:solidFill>
                              <a:latin typeface="Calibri" panose="020F0502020204030204" pitchFamily="34" charset="0"/>
                              <a:ea typeface="+mn-ea"/>
                              <a:cs typeface="Calibri" panose="020F0502020204030204" pitchFamily="34" charset="0"/>
                            </a:rPr>
                            <a:t>- w/ PAWA</a:t>
                          </a: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50220" t="-312941" r="-330" b="-134118"/>
                          </a:stretch>
                        </a:blipFill>
                      </a:tcPr>
                    </a:tc>
                    <a:extLst>
                      <a:ext uri="{0D108BD9-81ED-4DB2-BD59-A6C34878D82A}">
                        <a16:rowId xmlns:a16="http://schemas.microsoft.com/office/drawing/2014/main" val="2989114384"/>
                      </a:ext>
                    </a:extLst>
                  </a:tr>
                  <a:tr h="518160">
                    <a:tc>
                      <a:txBody>
                        <a:bodyPr/>
                        <a:lstStyle/>
                        <a:p>
                          <a:pPr lvl="0" algn="l"/>
                          <a:r>
                            <a:rPr lang="en-US" altLang="zh-CN" sz="2800" kern="1200" dirty="0">
                              <a:solidFill>
                                <a:schemeClr val="tx1"/>
                              </a:solidFill>
                              <a:latin typeface="Calibri" panose="020F0502020204030204" pitchFamily="34" charset="0"/>
                              <a:ea typeface="+mn-ea"/>
                              <a:cs typeface="Calibri" panose="020F0502020204030204" pitchFamily="34" charset="0"/>
                            </a:rPr>
                            <a:t>- w/ NP</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0220" t="-412941" r="-330" b="-34118"/>
                          </a:stretch>
                        </a:blipFill>
                      </a:tcPr>
                    </a:tc>
                    <a:extLst>
                      <a:ext uri="{0D108BD9-81ED-4DB2-BD59-A6C34878D82A}">
                        <a16:rowId xmlns:a16="http://schemas.microsoft.com/office/drawing/2014/main" val="751520171"/>
                      </a:ext>
                    </a:extLst>
                  </a:tr>
                </a:tbl>
              </a:graphicData>
            </a:graphic>
          </p:graphicFrame>
        </mc:Fallback>
      </mc:AlternateContent>
      <p:sp>
        <p:nvSpPr>
          <p:cNvPr id="8" name="TextBox 7">
            <a:extLst>
              <a:ext uri="{FF2B5EF4-FFF2-40B4-BE49-F238E27FC236}">
                <a16:creationId xmlns:a16="http://schemas.microsoft.com/office/drawing/2014/main" id="{DCFDF969-ECF3-4FF4-AA84-1C4AE8ABFAAA}"/>
              </a:ext>
            </a:extLst>
          </p:cNvPr>
          <p:cNvSpPr txBox="1"/>
          <p:nvPr/>
        </p:nvSpPr>
        <p:spPr>
          <a:xfrm>
            <a:off x="6096000" y="5899335"/>
            <a:ext cx="5620449" cy="461665"/>
          </a:xfrm>
          <a:prstGeom prst="rect">
            <a:avLst/>
          </a:prstGeom>
          <a:noFill/>
        </p:spPr>
        <p:txBody>
          <a:bodyPr wrap="none" rtlCol="0">
            <a:spAutoFit/>
          </a:bodyPr>
          <a:lstStyle/>
          <a:p>
            <a:r>
              <a:rPr lang="en-US" altLang="zh-CN" sz="1200" dirty="0">
                <a:solidFill>
                  <a:schemeClr val="bg1">
                    <a:lumMod val="50000"/>
                  </a:schemeClr>
                </a:solidFill>
              </a:rPr>
              <a:t>Wang, Y., et al. A Neural Corpus Indexer for Document Retrieval. NeurIPS 2022</a:t>
            </a:r>
          </a:p>
          <a:p>
            <a:r>
              <a:rPr lang="en-US" altLang="zh-CN" sz="1200" dirty="0">
                <a:solidFill>
                  <a:schemeClr val="bg1">
                    <a:lumMod val="50000"/>
                  </a:schemeClr>
                </a:solidFill>
              </a:rPr>
              <a:t>Lee, H., et al. Nonparametric Decoding for Generative Retrieval. ACL Findings 2023</a:t>
            </a:r>
            <a:endParaRPr lang="zh-CN" altLang="en-US" sz="1200" dirty="0">
              <a:solidFill>
                <a:schemeClr val="bg1">
                  <a:lumMod val="50000"/>
                </a:schemeClr>
              </a:solidFill>
            </a:endParaRPr>
          </a:p>
        </p:txBody>
      </p:sp>
    </p:spTree>
    <p:extLst>
      <p:ext uri="{BB962C8B-B14F-4D97-AF65-F5344CB8AC3E}">
        <p14:creationId xmlns:p14="http://schemas.microsoft.com/office/powerpoint/2010/main" val="4175146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A216-9CD4-4FEB-9F9B-5772CFCA26B1}"/>
              </a:ext>
            </a:extLst>
          </p:cNvPr>
          <p:cNvSpPr>
            <a:spLocks noGrp="1"/>
          </p:cNvSpPr>
          <p:nvPr>
            <p:ph type="title"/>
          </p:nvPr>
        </p:nvSpPr>
        <p:spPr/>
        <p:txBody>
          <a:bodyPr/>
          <a:lstStyle/>
          <a:p>
            <a:r>
              <a:rPr lang="en-US" altLang="zh-CN" dirty="0"/>
              <a:t>Discussion of Alignment Matrix</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548D2F-C787-40C6-B4C2-7B991FA6E0AE}"/>
                  </a:ext>
                </a:extLst>
              </p:cNvPr>
              <p:cNvSpPr>
                <a:spLocks noGrp="1"/>
              </p:cNvSpPr>
              <p:nvPr>
                <p:ph idx="1"/>
              </p:nvPr>
            </p:nvSpPr>
            <p:spPr/>
            <p:txBody>
              <a:bodyPr/>
              <a:lstStyle/>
              <a:p>
                <a:r>
                  <a:rPr lang="en-US" altLang="zh-CN" dirty="0"/>
                  <a:t>Different alignment direction</a:t>
                </a:r>
              </a:p>
              <a:p>
                <a:pPr marL="0" indent="0">
                  <a:buNone/>
                </a:pPr>
                <a:endParaRPr lang="en-US" altLang="zh-CN" b="0" i="0" dirty="0">
                  <a:latin typeface="Cambria Math" panose="02040503050406030204" pitchFamily="18" charset="0"/>
                </a:endParaRPr>
              </a:p>
              <a:p>
                <a:pPr marL="0" indent="0">
                  <a:lnSpc>
                    <a:spcPct val="100000"/>
                  </a:lnSpc>
                  <a:buNone/>
                </a:pPr>
                <a14:m>
                  <m:oMathPara xmlns:m="http://schemas.openxmlformats.org/officeDocument/2006/math">
                    <m:oMathParaPr>
                      <m:jc m:val="left"/>
                    </m:oMathParaPr>
                    <m:oMath xmlns:m="http://schemas.openxmlformats.org/officeDocument/2006/math">
                      <m:r>
                        <m:rPr>
                          <m:nor/>
                        </m:rPr>
                        <a:rPr lang="en-US" altLang="zh-CN" sz="3200" b="0" i="0" smtClean="0"/>
                        <m:t>MVDR</m:t>
                      </m:r>
                      <m:d>
                        <m:dPr>
                          <m:ctrlPr>
                            <a:rPr lang="en-US" altLang="zh-CN" sz="3200" b="0" i="1" smtClean="0">
                              <a:latin typeface="Cambria Math" panose="02040503050406030204" pitchFamily="18" charset="0"/>
                            </a:rPr>
                          </m:ctrlPr>
                        </m:dPr>
                        <m:e>
                          <m:r>
                            <a:rPr lang="en-US" altLang="zh-CN" sz="3200" b="0" i="1" smtClean="0">
                              <a:solidFill>
                                <a:schemeClr val="accent6">
                                  <a:lumMod val="75000"/>
                                </a:schemeClr>
                              </a:solidFill>
                              <a:latin typeface="Cambria Math" panose="02040503050406030204" pitchFamily="18" charset="0"/>
                            </a:rPr>
                            <m:t>𝑞</m:t>
                          </m:r>
                          <m:r>
                            <a:rPr lang="en-US" altLang="zh-CN" sz="3200" b="0" i="1" smtClean="0">
                              <a:latin typeface="Cambria Math" panose="02040503050406030204" pitchFamily="18" charset="0"/>
                            </a:rPr>
                            <m:t>,</m:t>
                          </m:r>
                          <m:r>
                            <a:rPr lang="en-US" altLang="zh-CN" sz="3200" b="0" i="1" smtClean="0">
                              <a:solidFill>
                                <a:srgbClr val="0070C0"/>
                              </a:solidFill>
                              <a:latin typeface="Cambria Math" panose="02040503050406030204" pitchFamily="18" charset="0"/>
                            </a:rPr>
                            <m:t>𝑑</m:t>
                          </m:r>
                        </m:e>
                      </m:d>
                      <m:r>
                        <m:rPr>
                          <m:aln/>
                        </m:rPr>
                        <a:rPr lang="en-US" altLang="zh-CN" sz="3200" b="0" i="1" smtClean="0">
                          <a:latin typeface="Cambria Math" panose="02040503050406030204" pitchFamily="18" charset="0"/>
                        </a:rPr>
                        <m:t>≔</m:t>
                      </m:r>
                      <m:nary>
                        <m:naryPr>
                          <m:chr m:val="∑"/>
                          <m:supHide m:val="on"/>
                          <m:ctrlPr>
                            <a:rPr lang="en-US" altLang="zh-CN" sz="3200" b="0" i="1" smtClean="0">
                              <a:latin typeface="Cambria Math" panose="02040503050406030204" pitchFamily="18" charset="0"/>
                            </a:rPr>
                          </m:ctrlPr>
                        </m:naryPr>
                        <m:sub>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panose="02040503050406030204" pitchFamily="18" charset="0"/>
                                </a:rPr>
                                <m:t>𝒒</m:t>
                              </m:r>
                            </m:e>
                            <m:sub>
                              <m:r>
                                <a:rPr lang="en-US" altLang="zh-CN" sz="3200" b="0" i="1" smtClean="0">
                                  <a:solidFill>
                                    <a:schemeClr val="tx1"/>
                                  </a:solidFill>
                                  <a:latin typeface="Cambria Math" panose="02040503050406030204" pitchFamily="18" charset="0"/>
                                </a:rPr>
                                <m:t>𝑗</m:t>
                              </m:r>
                            </m:sub>
                          </m:sSub>
                        </m:sub>
                        <m:sup/>
                        <m:e>
                          <m:func>
                            <m:funcPr>
                              <m:ctrlPr>
                                <a:rPr lang="en-US" altLang="zh-CN" sz="3200" b="0" i="1" smtClean="0">
                                  <a:latin typeface="Cambria Math" panose="02040503050406030204" pitchFamily="18" charset="0"/>
                                </a:rPr>
                              </m:ctrlPr>
                            </m:funcPr>
                            <m:fName>
                              <m:limLow>
                                <m:limLowPr>
                                  <m:ctrlPr>
                                    <a:rPr lang="en-US" altLang="zh-CN" sz="3200" b="0" i="1" smtClean="0">
                                      <a:latin typeface="Cambria Math" panose="02040503050406030204" pitchFamily="18" charset="0"/>
                                    </a:rPr>
                                  </m:ctrlPr>
                                </m:limLowPr>
                                <m:e>
                                  <m:r>
                                    <m:rPr>
                                      <m:sty m:val="p"/>
                                    </m:rPr>
                                    <a:rPr lang="en-US" altLang="zh-CN" sz="3200" b="0" i="0" smtClean="0">
                                      <a:latin typeface="Cambria Math" panose="02040503050406030204" pitchFamily="18" charset="0"/>
                                    </a:rPr>
                                    <m:t>max</m:t>
                                  </m:r>
                                </m:e>
                                <m:lim>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panose="02040503050406030204" pitchFamily="18" charset="0"/>
                                        </a:rPr>
                                        <m:t>𝒅</m:t>
                                      </m:r>
                                    </m:e>
                                    <m:sub>
                                      <m:r>
                                        <a:rPr lang="en-US" altLang="zh-CN" sz="3200" b="0" i="1" smtClean="0">
                                          <a:solidFill>
                                            <a:schemeClr val="tx1"/>
                                          </a:solidFill>
                                          <a:latin typeface="Cambria Math" panose="02040503050406030204" pitchFamily="18" charset="0"/>
                                        </a:rPr>
                                        <m:t>𝑖</m:t>
                                      </m:r>
                                    </m:sub>
                                  </m:sSub>
                                </m:lim>
                              </m:limLow>
                            </m:fName>
                            <m:e>
                              <m:sSubSup>
                                <m:sSubSupPr>
                                  <m:ctrlPr>
                                    <a:rPr lang="en-US" altLang="zh-CN" sz="3200" b="1" i="1" smtClean="0">
                                      <a:solidFill>
                                        <a:srgbClr val="0070C0"/>
                                      </a:solidFill>
                                      <a:latin typeface="Cambria Math" panose="02040503050406030204" pitchFamily="18" charset="0"/>
                                    </a:rPr>
                                  </m:ctrlPr>
                                </m:sSubSupPr>
                                <m:e>
                                  <m:r>
                                    <a:rPr lang="en-US" altLang="zh-CN" sz="3200" b="1" i="1" smtClean="0">
                                      <a:solidFill>
                                        <a:srgbClr val="0070C0"/>
                                      </a:solidFill>
                                      <a:latin typeface="Cambria Math" panose="02040503050406030204" pitchFamily="18" charset="0"/>
                                    </a:rPr>
                                    <m:t>𝒅</m:t>
                                  </m:r>
                                </m:e>
                                <m:sub>
                                  <m:r>
                                    <a:rPr lang="en-US" altLang="zh-CN" sz="3200" b="0" i="1" smtClean="0">
                                      <a:solidFill>
                                        <a:srgbClr val="0070C0"/>
                                      </a:solidFill>
                                      <a:latin typeface="Cambria Math" panose="02040503050406030204" pitchFamily="18" charset="0"/>
                                    </a:rPr>
                                    <m:t>𝑖</m:t>
                                  </m:r>
                                </m:sub>
                                <m:sup>
                                  <m:r>
                                    <a:rPr lang="en-US" altLang="zh-CN" sz="3200" b="1" i="1" smtClean="0">
                                      <a:solidFill>
                                        <a:schemeClr val="tx1"/>
                                      </a:solidFill>
                                      <a:latin typeface="Cambria Math" panose="02040503050406030204" pitchFamily="18" charset="0"/>
                                    </a:rPr>
                                    <m:t>⊤</m:t>
                                  </m:r>
                                </m:sup>
                              </m:sSubSup>
                              <m:sSub>
                                <m:sSubPr>
                                  <m:ctrlPr>
                                    <a:rPr lang="en-US" altLang="zh-CN" sz="3200" b="1" i="1" smtClean="0">
                                      <a:solidFill>
                                        <a:schemeClr val="accent6">
                                          <a:lumMod val="75000"/>
                                        </a:schemeClr>
                                      </a:solidFill>
                                      <a:latin typeface="Cambria Math" panose="02040503050406030204" pitchFamily="18" charset="0"/>
                                    </a:rPr>
                                  </m:ctrlPr>
                                </m:sSubPr>
                                <m:e>
                                  <m:r>
                                    <a:rPr lang="en-US" altLang="zh-CN" sz="3200" b="1" i="1" smtClean="0">
                                      <a:solidFill>
                                        <a:schemeClr val="accent6">
                                          <a:lumMod val="75000"/>
                                        </a:schemeClr>
                                      </a:solidFill>
                                      <a:latin typeface="Cambria Math" panose="02040503050406030204" pitchFamily="18" charset="0"/>
                                    </a:rPr>
                                    <m:t>𝒒</m:t>
                                  </m:r>
                                </m:e>
                                <m:sub>
                                  <m:r>
                                    <a:rPr lang="en-US" altLang="zh-CN" sz="3200" b="0" i="1" smtClean="0">
                                      <a:solidFill>
                                        <a:schemeClr val="accent6">
                                          <a:lumMod val="75000"/>
                                        </a:schemeClr>
                                      </a:solidFill>
                                      <a:latin typeface="Cambria Math" panose="02040503050406030204" pitchFamily="18" charset="0"/>
                                    </a:rPr>
                                    <m:t>𝑗</m:t>
                                  </m:r>
                                </m:sub>
                              </m:sSub>
                            </m:e>
                          </m:func>
                        </m:e>
                      </m:nary>
                    </m:oMath>
                    <m:oMath xmlns:m="http://schemas.openxmlformats.org/officeDocument/2006/math">
                      <m:r>
                        <m:rPr>
                          <m:nor/>
                        </m:rPr>
                        <a:rPr lang="en-US" altLang="zh-CN" sz="3200" b="0" i="0" smtClean="0"/>
                        <m:t>GR</m:t>
                      </m:r>
                      <m:d>
                        <m:dPr>
                          <m:ctrlPr>
                            <a:rPr lang="en-US" altLang="zh-CN" sz="3200" b="0" i="1" smtClean="0">
                              <a:latin typeface="Cambria Math" panose="02040503050406030204" pitchFamily="18" charset="0"/>
                            </a:rPr>
                          </m:ctrlPr>
                        </m:dPr>
                        <m:e>
                          <m:r>
                            <a:rPr lang="en-US" altLang="zh-CN" sz="3200" b="0" i="1" smtClean="0">
                              <a:solidFill>
                                <a:schemeClr val="accent6">
                                  <a:lumMod val="75000"/>
                                </a:schemeClr>
                              </a:solidFill>
                              <a:latin typeface="Cambria Math" panose="02040503050406030204" pitchFamily="18" charset="0"/>
                            </a:rPr>
                            <m:t>𝑞</m:t>
                          </m:r>
                          <m:r>
                            <a:rPr lang="en-US" altLang="zh-CN" sz="3200" b="0" i="1" smtClean="0">
                              <a:latin typeface="Cambria Math" panose="02040503050406030204" pitchFamily="18" charset="0"/>
                            </a:rPr>
                            <m:t>,</m:t>
                          </m:r>
                          <m:r>
                            <a:rPr lang="en-US" altLang="zh-CN" sz="3200" b="0" i="1" smtClean="0">
                              <a:solidFill>
                                <a:srgbClr val="0070C0"/>
                              </a:solidFill>
                              <a:latin typeface="Cambria Math" panose="02040503050406030204" pitchFamily="18" charset="0"/>
                            </a:rPr>
                            <m:t>𝑑</m:t>
                          </m:r>
                        </m:e>
                      </m:d>
                      <m:r>
                        <m:rPr>
                          <m:aln/>
                        </m:rPr>
                        <a:rPr lang="en-US" altLang="zh-CN" sz="3200" b="0" i="1" smtClean="0">
                          <a:latin typeface="Cambria Math" panose="02040503050406030204" pitchFamily="18" charset="0"/>
                        </a:rPr>
                        <m:t>≔</m:t>
                      </m:r>
                      <m:nary>
                        <m:naryPr>
                          <m:chr m:val="∑"/>
                          <m:supHide m:val="on"/>
                          <m:ctrlPr>
                            <a:rPr lang="en-US" altLang="zh-CN" sz="3200" b="1" i="1" smtClean="0">
                              <a:latin typeface="Cambria Math" panose="02040503050406030204" pitchFamily="18" charset="0"/>
                            </a:rPr>
                          </m:ctrlPr>
                        </m:naryPr>
                        <m:sub>
                          <m:sSub>
                            <m:sSubPr>
                              <m:ctrlPr>
                                <a:rPr lang="en-US" altLang="zh-CN" sz="3200" b="0" i="1" smtClean="0">
                                  <a:latin typeface="Cambria Math" panose="02040503050406030204" pitchFamily="18" charset="0"/>
                                </a:rPr>
                              </m:ctrlPr>
                            </m:sSubPr>
                            <m:e>
                              <m:r>
                                <a:rPr lang="en-US" altLang="zh-CN" sz="3200" b="1" i="1" smtClean="0">
                                  <a:latin typeface="Cambria Math" panose="02040503050406030204" pitchFamily="18" charset="0"/>
                                </a:rPr>
                                <m:t>𝒅</m:t>
                              </m:r>
                            </m:e>
                            <m:sub>
                              <m:r>
                                <a:rPr lang="en-US" altLang="zh-CN" sz="3200" b="0" i="1" smtClean="0">
                                  <a:latin typeface="Cambria Math" panose="02040503050406030204" pitchFamily="18" charset="0"/>
                                </a:rPr>
                                <m:t>𝑖</m:t>
                              </m:r>
                            </m:sub>
                          </m:sSub>
                        </m:sub>
                        <m:sup/>
                        <m:e>
                          <m:sSub>
                            <m:sSubPr>
                              <m:ctrlPr>
                                <a:rPr lang="en-US" altLang="zh-CN" sz="3200" b="1" i="1" smtClean="0">
                                  <a:latin typeface="Cambria Math" panose="02040503050406030204" pitchFamily="18" charset="0"/>
                                </a:rPr>
                              </m:ctrlPr>
                            </m:sSubPr>
                            <m:e>
                              <m:sSubSup>
                                <m:sSubSupPr>
                                  <m:ctrlPr>
                                    <a:rPr lang="en-US" altLang="zh-CN" sz="3200" b="1" i="1" smtClean="0">
                                      <a:latin typeface="Cambria Math" panose="02040503050406030204" pitchFamily="18" charset="0"/>
                                    </a:rPr>
                                  </m:ctrlPr>
                                </m:sSubSupPr>
                                <m:e>
                                  <m:r>
                                    <a:rPr lang="en-US" altLang="zh-CN" sz="3200" b="1" i="1" smtClean="0">
                                      <a:latin typeface="Cambria Math" panose="02040503050406030204" pitchFamily="18" charset="0"/>
                                    </a:rPr>
                                    <m:t>𝒆</m:t>
                                  </m:r>
                                </m:e>
                                <m:sub>
                                  <m:r>
                                    <a:rPr lang="en-US" altLang="zh-CN" sz="3200" b="0" i="1" smtClean="0">
                                      <a:latin typeface="Cambria Math" panose="02040503050406030204" pitchFamily="18" charset="0"/>
                                    </a:rPr>
                                    <m:t>𝑖</m:t>
                                  </m:r>
                                </m:sub>
                                <m:sup>
                                  <m:r>
                                    <a:rPr lang="en-US" altLang="zh-CN" sz="3200" b="1" i="1" smtClean="0">
                                      <a:latin typeface="Cambria Math" panose="02040503050406030204" pitchFamily="18" charset="0"/>
                                    </a:rPr>
                                    <m:t>⊤</m:t>
                                  </m:r>
                                </m:sup>
                              </m:sSubSup>
                              <m:r>
                                <a:rPr lang="en-US" altLang="zh-CN" sz="3200" b="1" i="1" smtClean="0">
                                  <a:latin typeface="Cambria Math" panose="02040503050406030204" pitchFamily="18" charset="0"/>
                                </a:rPr>
                                <m:t>𝒉</m:t>
                              </m:r>
                            </m:e>
                            <m:sub>
                              <m:r>
                                <a:rPr lang="en-US" altLang="zh-CN" sz="3200" b="0" i="1" smtClean="0">
                                  <a:latin typeface="Cambria Math" panose="02040503050406030204" pitchFamily="18" charset="0"/>
                                </a:rPr>
                                <m:t>𝑖</m:t>
                              </m:r>
                            </m:sub>
                          </m:sSub>
                        </m:e>
                      </m:nary>
                    </m:oMath>
                  </m:oMathPara>
                </a14:m>
                <a:endParaRPr lang="en-US" altLang="zh-CN" dirty="0"/>
              </a:p>
            </p:txBody>
          </p:sp>
        </mc:Choice>
        <mc:Fallback xmlns="">
          <p:sp>
            <p:nvSpPr>
              <p:cNvPr id="3" name="Content Placeholder 2">
                <a:extLst>
                  <a:ext uri="{FF2B5EF4-FFF2-40B4-BE49-F238E27FC236}">
                    <a16:creationId xmlns:a16="http://schemas.microsoft.com/office/drawing/2014/main" id="{39548D2F-C787-40C6-B4C2-7B991FA6E0AE}"/>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zh-CN" altLang="en-US">
                    <a:noFill/>
                  </a:rPr>
                  <a:t> </a:t>
                </a:r>
              </a:p>
            </p:txBody>
          </p:sp>
        </mc:Fallback>
      </mc:AlternateContent>
      <p:sp>
        <p:nvSpPr>
          <p:cNvPr id="6" name="Slide Number Placeholder 5">
            <a:extLst>
              <a:ext uri="{FF2B5EF4-FFF2-40B4-BE49-F238E27FC236}">
                <a16:creationId xmlns:a16="http://schemas.microsoft.com/office/drawing/2014/main" id="{84A6C4BF-838E-4681-816C-0E00EE82718C}"/>
              </a:ext>
            </a:extLst>
          </p:cNvPr>
          <p:cNvSpPr>
            <a:spLocks noGrp="1"/>
          </p:cNvSpPr>
          <p:nvPr>
            <p:ph type="sldNum" sz="quarter" idx="12"/>
          </p:nvPr>
        </p:nvSpPr>
        <p:spPr/>
        <p:txBody>
          <a:bodyPr/>
          <a:lstStyle/>
          <a:p>
            <a:fld id="{F364DFDD-0C7A-40B9-9275-CE62675A6823}" type="slidenum">
              <a:rPr lang="zh-CN" altLang="en-US" smtClean="0"/>
              <a:t>23</a:t>
            </a:fld>
            <a:endParaRPr lang="zh-CN" altLang="en-US"/>
          </a:p>
        </p:txBody>
      </p:sp>
      <p:sp>
        <p:nvSpPr>
          <p:cNvPr id="7" name="TextBox 6">
            <a:extLst>
              <a:ext uri="{FF2B5EF4-FFF2-40B4-BE49-F238E27FC236}">
                <a16:creationId xmlns:a16="http://schemas.microsoft.com/office/drawing/2014/main" id="{6C5EB645-8374-4DFD-B2C3-18657680D7E8}"/>
              </a:ext>
            </a:extLst>
          </p:cNvPr>
          <p:cNvSpPr txBox="1"/>
          <p:nvPr/>
        </p:nvSpPr>
        <p:spPr>
          <a:xfrm>
            <a:off x="7402000" y="3136612"/>
            <a:ext cx="4189365" cy="584775"/>
          </a:xfrm>
          <a:prstGeom prst="rect">
            <a:avLst/>
          </a:prstGeom>
          <a:noFill/>
          <a:ln w="38100">
            <a:solidFill>
              <a:schemeClr val="bg1">
                <a:lumMod val="75000"/>
              </a:schemeClr>
            </a:solidFill>
          </a:ln>
        </p:spPr>
        <p:txBody>
          <a:bodyPr wrap="square" rtlCol="0">
            <a:spAutoFit/>
          </a:bodyPr>
          <a:lstStyle>
            <a:defPPr>
              <a:defRPr lang="zh-CN"/>
            </a:defPPr>
            <a:lvl1pPr>
              <a:defRPr sz="3200"/>
            </a:lvl1pPr>
          </a:lstStyle>
          <a:p>
            <a:r>
              <a:rPr lang="en-US" altLang="zh-CN" dirty="0">
                <a:latin typeface="Calibri" panose="020F0502020204030204" pitchFamily="34" charset="0"/>
                <a:cs typeface="Calibri" panose="020F0502020204030204" pitchFamily="34" charset="0"/>
              </a:rPr>
              <a:t>Query-to-doc alignment</a:t>
            </a:r>
            <a:endParaRPr lang="zh-CN" alt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69336152-537A-4D4F-8630-4EBDAD615BD9}"/>
              </a:ext>
            </a:extLst>
          </p:cNvPr>
          <p:cNvSpPr txBox="1"/>
          <p:nvPr/>
        </p:nvSpPr>
        <p:spPr>
          <a:xfrm>
            <a:off x="7402000" y="4434152"/>
            <a:ext cx="4279012" cy="584775"/>
          </a:xfrm>
          <a:prstGeom prst="rect">
            <a:avLst/>
          </a:prstGeom>
          <a:noFill/>
          <a:ln w="38100">
            <a:solidFill>
              <a:schemeClr val="bg1">
                <a:lumMod val="75000"/>
              </a:schemeClr>
            </a:solidFill>
          </a:ln>
        </p:spPr>
        <p:txBody>
          <a:bodyPr wrap="square" rtlCol="0">
            <a:spAutoFit/>
          </a:bodyPr>
          <a:lstStyle>
            <a:defPPr>
              <a:defRPr lang="zh-CN"/>
            </a:defPPr>
            <a:lvl1pPr>
              <a:defRPr sz="3200">
                <a:latin typeface="Calibri" panose="020F0502020204030204" pitchFamily="34" charset="0"/>
                <a:cs typeface="Calibri" panose="020F0502020204030204" pitchFamily="34" charset="0"/>
              </a:defRPr>
            </a:lvl1pPr>
          </a:lstStyle>
          <a:p>
            <a:r>
              <a:rPr lang="en-US" altLang="zh-CN" dirty="0"/>
              <a:t>Doc-to-query alignment</a:t>
            </a:r>
            <a:endParaRPr lang="zh-CN" altLang="en-US" dirty="0"/>
          </a:p>
        </p:txBody>
      </p:sp>
      <p:cxnSp>
        <p:nvCxnSpPr>
          <p:cNvPr id="10" name="Straight Arrow Connector 9">
            <a:extLst>
              <a:ext uri="{FF2B5EF4-FFF2-40B4-BE49-F238E27FC236}">
                <a16:creationId xmlns:a16="http://schemas.microsoft.com/office/drawing/2014/main" id="{C93937C4-9AB2-4D7C-87AC-701E24D47FBD}"/>
              </a:ext>
            </a:extLst>
          </p:cNvPr>
          <p:cNvCxnSpPr>
            <a:cxnSpLocks/>
          </p:cNvCxnSpPr>
          <p:nvPr/>
        </p:nvCxnSpPr>
        <p:spPr>
          <a:xfrm>
            <a:off x="6200729" y="3429000"/>
            <a:ext cx="959224" cy="0"/>
          </a:xfrm>
          <a:prstGeom prst="straightConnector1">
            <a:avLst/>
          </a:prstGeom>
          <a:ln w="57150">
            <a:solidFill>
              <a:schemeClr val="bg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4733253-517D-41B2-8D46-621DF1A3A2FB}"/>
              </a:ext>
            </a:extLst>
          </p:cNvPr>
          <p:cNvCxnSpPr>
            <a:cxnSpLocks/>
          </p:cNvCxnSpPr>
          <p:nvPr/>
        </p:nvCxnSpPr>
        <p:spPr>
          <a:xfrm>
            <a:off x="6200729" y="4726540"/>
            <a:ext cx="959224" cy="0"/>
          </a:xfrm>
          <a:prstGeom prst="straightConnector1">
            <a:avLst/>
          </a:prstGeom>
          <a:ln w="57150">
            <a:solidFill>
              <a:schemeClr val="bg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048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A216-9CD4-4FEB-9F9B-5772CFCA26B1}"/>
              </a:ext>
            </a:extLst>
          </p:cNvPr>
          <p:cNvSpPr>
            <a:spLocks noGrp="1"/>
          </p:cNvSpPr>
          <p:nvPr>
            <p:ph type="title"/>
          </p:nvPr>
        </p:nvSpPr>
        <p:spPr/>
        <p:txBody>
          <a:bodyPr/>
          <a:lstStyle/>
          <a:p>
            <a:r>
              <a:rPr lang="en-US" altLang="zh-CN" dirty="0"/>
              <a:t>Discussion of Alignment Matrix</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548D2F-C787-40C6-B4C2-7B991FA6E0AE}"/>
                  </a:ext>
                </a:extLst>
              </p:cNvPr>
              <p:cNvSpPr>
                <a:spLocks noGrp="1"/>
              </p:cNvSpPr>
              <p:nvPr>
                <p:ph idx="1"/>
              </p:nvPr>
            </p:nvSpPr>
            <p:spPr/>
            <p:txBody>
              <a:bodyPr/>
              <a:lstStyle/>
              <a:p>
                <a:r>
                  <a:rPr lang="en-US" altLang="zh-CN" dirty="0"/>
                  <a:t>Different alignment direction </a:t>
                </a:r>
                <a14:m>
                  <m:oMath xmlns:m="http://schemas.openxmlformats.org/officeDocument/2006/math">
                    <m:r>
                      <a:rPr lang="en-US" altLang="zh-CN" b="0" i="1" smtClean="0">
                        <a:latin typeface="Cambria Math" panose="02040503050406030204" pitchFamily="18" charset="0"/>
                      </a:rPr>
                      <m:t>→</m:t>
                    </m:r>
                  </m:oMath>
                </a14:m>
                <a:r>
                  <a:rPr lang="en-US" altLang="zh-CN" dirty="0"/>
                  <a:t> normalization direction</a:t>
                </a:r>
              </a:p>
              <a:p>
                <a:pPr marL="0" indent="0">
                  <a:buNone/>
                </a:pPr>
                <a:endParaRPr lang="en-US" altLang="zh-CN" b="0" i="0"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9548D2F-C787-40C6-B4C2-7B991FA6E0AE}"/>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84A6C4BF-838E-4681-816C-0E00EE82718C}"/>
              </a:ext>
            </a:extLst>
          </p:cNvPr>
          <p:cNvSpPr>
            <a:spLocks noGrp="1"/>
          </p:cNvSpPr>
          <p:nvPr>
            <p:ph type="sldNum" sz="quarter" idx="12"/>
          </p:nvPr>
        </p:nvSpPr>
        <p:spPr/>
        <p:txBody>
          <a:bodyPr/>
          <a:lstStyle/>
          <a:p>
            <a:fld id="{F364DFDD-0C7A-40B9-9275-CE62675A6823}" type="slidenum">
              <a:rPr lang="zh-CN" altLang="en-US" smtClean="0"/>
              <a:t>24</a:t>
            </a:fld>
            <a:endParaRPr lang="zh-CN" altLang="en-US"/>
          </a:p>
        </p:txBody>
      </p:sp>
      <p:sp>
        <p:nvSpPr>
          <p:cNvPr id="9" name="Rectangle 8">
            <a:extLst>
              <a:ext uri="{FF2B5EF4-FFF2-40B4-BE49-F238E27FC236}">
                <a16:creationId xmlns:a16="http://schemas.microsoft.com/office/drawing/2014/main" id="{BEDA896E-FEDF-453C-AFAB-BE9D601CBC7D}"/>
              </a:ext>
            </a:extLst>
          </p:cNvPr>
          <p:cNvSpPr/>
          <p:nvPr/>
        </p:nvSpPr>
        <p:spPr>
          <a:xfrm>
            <a:off x="2101288" y="3255459"/>
            <a:ext cx="2013723" cy="1497331"/>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Rounded Corners 11">
            <a:extLst>
              <a:ext uri="{FF2B5EF4-FFF2-40B4-BE49-F238E27FC236}">
                <a16:creationId xmlns:a16="http://schemas.microsoft.com/office/drawing/2014/main" id="{DC3439A0-2365-4BCE-ABB9-3088A9421A86}"/>
              </a:ext>
            </a:extLst>
          </p:cNvPr>
          <p:cNvSpPr/>
          <p:nvPr/>
        </p:nvSpPr>
        <p:spPr>
          <a:xfrm>
            <a:off x="2126784" y="2829977"/>
            <a:ext cx="404593" cy="259080"/>
          </a:xfrm>
          <a:prstGeom prst="roundRect">
            <a:avLst/>
          </a:prstGeom>
          <a:solidFill>
            <a:schemeClr val="accent5">
              <a:lumMod val="60000"/>
              <a:lumOff val="4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Rounded Corners 12">
            <a:extLst>
              <a:ext uri="{FF2B5EF4-FFF2-40B4-BE49-F238E27FC236}">
                <a16:creationId xmlns:a16="http://schemas.microsoft.com/office/drawing/2014/main" id="{351C7480-31E5-416C-B40D-980C3883A745}"/>
              </a:ext>
            </a:extLst>
          </p:cNvPr>
          <p:cNvSpPr/>
          <p:nvPr/>
        </p:nvSpPr>
        <p:spPr>
          <a:xfrm>
            <a:off x="1520138" y="4370276"/>
            <a:ext cx="402336" cy="259080"/>
          </a:xfrm>
          <a:prstGeom prst="round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DE88C7E-A565-4C75-9AA2-3D2C87E1B5B8}"/>
                  </a:ext>
                </a:extLst>
              </p:cNvPr>
              <p:cNvSpPr txBox="1"/>
              <p:nvPr/>
            </p:nvSpPr>
            <p:spPr>
              <a:xfrm>
                <a:off x="1020634" y="3627197"/>
                <a:ext cx="340991"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3200" b="0" i="1" smtClean="0">
                          <a:solidFill>
                            <a:schemeClr val="accent6">
                              <a:lumMod val="75000"/>
                            </a:schemeClr>
                          </a:solidFill>
                          <a:latin typeface="Cambria Math" panose="02040503050406030204" pitchFamily="18" charset="0"/>
                        </a:rPr>
                        <m:t>𝑞</m:t>
                      </m:r>
                    </m:oMath>
                  </m:oMathPara>
                </a14:m>
                <a:endParaRPr lang="zh-CN" altLang="en-US" sz="3200" dirty="0"/>
              </a:p>
            </p:txBody>
          </p:sp>
        </mc:Choice>
        <mc:Fallback xmlns="">
          <p:sp>
            <p:nvSpPr>
              <p:cNvPr id="14" name="TextBox 13">
                <a:extLst>
                  <a:ext uri="{FF2B5EF4-FFF2-40B4-BE49-F238E27FC236}">
                    <a16:creationId xmlns:a16="http://schemas.microsoft.com/office/drawing/2014/main" id="{BDE88C7E-A565-4C75-9AA2-3D2C87E1B5B8}"/>
                  </a:ext>
                </a:extLst>
              </p:cNvPr>
              <p:cNvSpPr txBox="1">
                <a:spLocks noRot="1" noChangeAspect="1" noMove="1" noResize="1" noEditPoints="1" noAdjustHandles="1" noChangeArrowheads="1" noChangeShapeType="1" noTextEdit="1"/>
              </p:cNvSpPr>
              <p:nvPr/>
            </p:nvSpPr>
            <p:spPr>
              <a:xfrm>
                <a:off x="1020634" y="3627197"/>
                <a:ext cx="340991"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5D88F34-DE6C-4164-9DAC-F836CB9C73F4}"/>
                  </a:ext>
                </a:extLst>
              </p:cNvPr>
              <p:cNvSpPr txBox="1"/>
              <p:nvPr/>
            </p:nvSpPr>
            <p:spPr>
              <a:xfrm>
                <a:off x="2873274" y="2257499"/>
                <a:ext cx="440967"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3200" b="0" i="1" smtClean="0">
                          <a:solidFill>
                            <a:srgbClr val="0070C0"/>
                          </a:solidFill>
                          <a:latin typeface="Cambria Math" panose="02040503050406030204" pitchFamily="18" charset="0"/>
                        </a:rPr>
                        <m:t>𝑑</m:t>
                      </m:r>
                    </m:oMath>
                  </m:oMathPara>
                </a14:m>
                <a:endParaRPr lang="zh-CN" altLang="en-US" sz="3200" dirty="0"/>
              </a:p>
            </p:txBody>
          </p:sp>
        </mc:Choice>
        <mc:Fallback xmlns="">
          <p:sp>
            <p:nvSpPr>
              <p:cNvPr id="15" name="TextBox 14">
                <a:extLst>
                  <a:ext uri="{FF2B5EF4-FFF2-40B4-BE49-F238E27FC236}">
                    <a16:creationId xmlns:a16="http://schemas.microsoft.com/office/drawing/2014/main" id="{45D88F34-DE6C-4164-9DAC-F836CB9C73F4}"/>
                  </a:ext>
                </a:extLst>
              </p:cNvPr>
              <p:cNvSpPr txBox="1">
                <a:spLocks noRot="1" noChangeAspect="1" noMove="1" noResize="1" noEditPoints="1" noAdjustHandles="1" noChangeArrowheads="1" noChangeShapeType="1" noTextEdit="1"/>
              </p:cNvSpPr>
              <p:nvPr/>
            </p:nvSpPr>
            <p:spPr>
              <a:xfrm>
                <a:off x="2873274" y="2257499"/>
                <a:ext cx="440967" cy="584775"/>
              </a:xfrm>
              <a:prstGeom prst="rect">
                <a:avLst/>
              </a:prstGeom>
              <a:blipFill>
                <a:blip r:embed="rId5"/>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345DE116-5BAB-48A6-811A-41D4BCF6A8E6}"/>
              </a:ext>
            </a:extLst>
          </p:cNvPr>
          <p:cNvSpPr/>
          <p:nvPr/>
        </p:nvSpPr>
        <p:spPr>
          <a:xfrm>
            <a:off x="2101287" y="3256353"/>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16">
            <a:extLst>
              <a:ext uri="{FF2B5EF4-FFF2-40B4-BE49-F238E27FC236}">
                <a16:creationId xmlns:a16="http://schemas.microsoft.com/office/drawing/2014/main" id="{0602FCC3-6D4B-4E89-B4EF-0D51DC95DC33}"/>
              </a:ext>
            </a:extLst>
          </p:cNvPr>
          <p:cNvSpPr/>
          <p:nvPr/>
        </p:nvSpPr>
        <p:spPr>
          <a:xfrm>
            <a:off x="2101287" y="3754828"/>
            <a:ext cx="502920" cy="499488"/>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a:extLst>
              <a:ext uri="{FF2B5EF4-FFF2-40B4-BE49-F238E27FC236}">
                <a16:creationId xmlns:a16="http://schemas.microsoft.com/office/drawing/2014/main" id="{A7EFD9C7-A370-4C2D-B248-7E7884A7B41E}"/>
              </a:ext>
            </a:extLst>
          </p:cNvPr>
          <p:cNvSpPr/>
          <p:nvPr/>
        </p:nvSpPr>
        <p:spPr>
          <a:xfrm>
            <a:off x="2101287" y="4253303"/>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18">
            <a:extLst>
              <a:ext uri="{FF2B5EF4-FFF2-40B4-BE49-F238E27FC236}">
                <a16:creationId xmlns:a16="http://schemas.microsoft.com/office/drawing/2014/main" id="{600E009B-C31E-4B7C-BFBE-AA11E5726256}"/>
              </a:ext>
            </a:extLst>
          </p:cNvPr>
          <p:cNvSpPr/>
          <p:nvPr/>
        </p:nvSpPr>
        <p:spPr>
          <a:xfrm>
            <a:off x="2603891" y="3254637"/>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ctangle 19">
            <a:extLst>
              <a:ext uri="{FF2B5EF4-FFF2-40B4-BE49-F238E27FC236}">
                <a16:creationId xmlns:a16="http://schemas.microsoft.com/office/drawing/2014/main" id="{678A1260-3FDE-4017-9A4C-E7D6D5521E70}"/>
              </a:ext>
            </a:extLst>
          </p:cNvPr>
          <p:cNvSpPr/>
          <p:nvPr/>
        </p:nvSpPr>
        <p:spPr>
          <a:xfrm>
            <a:off x="2604440" y="3753112"/>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20">
            <a:extLst>
              <a:ext uri="{FF2B5EF4-FFF2-40B4-BE49-F238E27FC236}">
                <a16:creationId xmlns:a16="http://schemas.microsoft.com/office/drawing/2014/main" id="{AF20F2F5-AC79-431C-9CDE-0BE24C8337EE}"/>
              </a:ext>
            </a:extLst>
          </p:cNvPr>
          <p:cNvSpPr/>
          <p:nvPr/>
        </p:nvSpPr>
        <p:spPr>
          <a:xfrm>
            <a:off x="2603790" y="4254736"/>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Rectangle 21">
            <a:extLst>
              <a:ext uri="{FF2B5EF4-FFF2-40B4-BE49-F238E27FC236}">
                <a16:creationId xmlns:a16="http://schemas.microsoft.com/office/drawing/2014/main" id="{20567745-7062-47F8-AA64-5BC6DCE55BAF}"/>
              </a:ext>
            </a:extLst>
          </p:cNvPr>
          <p:cNvSpPr/>
          <p:nvPr/>
        </p:nvSpPr>
        <p:spPr>
          <a:xfrm>
            <a:off x="3107623" y="3256164"/>
            <a:ext cx="502920" cy="499488"/>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ctangle 22">
            <a:extLst>
              <a:ext uri="{FF2B5EF4-FFF2-40B4-BE49-F238E27FC236}">
                <a16:creationId xmlns:a16="http://schemas.microsoft.com/office/drawing/2014/main" id="{845ECA40-A840-467D-A594-DDC6A254A921}"/>
              </a:ext>
            </a:extLst>
          </p:cNvPr>
          <p:cNvSpPr/>
          <p:nvPr/>
        </p:nvSpPr>
        <p:spPr>
          <a:xfrm>
            <a:off x="3106290" y="3756073"/>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23">
            <a:extLst>
              <a:ext uri="{FF2B5EF4-FFF2-40B4-BE49-F238E27FC236}">
                <a16:creationId xmlns:a16="http://schemas.microsoft.com/office/drawing/2014/main" id="{7D8C9CE9-2853-4C03-9955-E90C1A876364}"/>
              </a:ext>
            </a:extLst>
          </p:cNvPr>
          <p:cNvSpPr/>
          <p:nvPr/>
        </p:nvSpPr>
        <p:spPr>
          <a:xfrm>
            <a:off x="3106619" y="4256496"/>
            <a:ext cx="502920" cy="499488"/>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24">
            <a:extLst>
              <a:ext uri="{FF2B5EF4-FFF2-40B4-BE49-F238E27FC236}">
                <a16:creationId xmlns:a16="http://schemas.microsoft.com/office/drawing/2014/main" id="{5B36AD72-90FA-40E3-8965-5030541CC70E}"/>
              </a:ext>
            </a:extLst>
          </p:cNvPr>
          <p:cNvSpPr/>
          <p:nvPr/>
        </p:nvSpPr>
        <p:spPr>
          <a:xfrm>
            <a:off x="3610228" y="3254637"/>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ctangle 25">
            <a:extLst>
              <a:ext uri="{FF2B5EF4-FFF2-40B4-BE49-F238E27FC236}">
                <a16:creationId xmlns:a16="http://schemas.microsoft.com/office/drawing/2014/main" id="{C7ACDBAC-8C05-4B8B-9F1B-5F337731CA76}"/>
              </a:ext>
            </a:extLst>
          </p:cNvPr>
          <p:cNvSpPr/>
          <p:nvPr/>
        </p:nvSpPr>
        <p:spPr>
          <a:xfrm>
            <a:off x="3610228" y="3752111"/>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Rectangle 26">
            <a:extLst>
              <a:ext uri="{FF2B5EF4-FFF2-40B4-BE49-F238E27FC236}">
                <a16:creationId xmlns:a16="http://schemas.microsoft.com/office/drawing/2014/main" id="{D18961AB-B3CE-491E-B499-220D8C83963D}"/>
              </a:ext>
            </a:extLst>
          </p:cNvPr>
          <p:cNvSpPr/>
          <p:nvPr/>
        </p:nvSpPr>
        <p:spPr>
          <a:xfrm>
            <a:off x="3609594" y="4250072"/>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Rounded Corners 27">
            <a:extLst>
              <a:ext uri="{FF2B5EF4-FFF2-40B4-BE49-F238E27FC236}">
                <a16:creationId xmlns:a16="http://schemas.microsoft.com/office/drawing/2014/main" id="{5CCC8113-84BA-450B-AF27-3137B9489876}"/>
              </a:ext>
            </a:extLst>
          </p:cNvPr>
          <p:cNvSpPr/>
          <p:nvPr/>
        </p:nvSpPr>
        <p:spPr>
          <a:xfrm>
            <a:off x="1520138" y="3872315"/>
            <a:ext cx="402336" cy="259080"/>
          </a:xfrm>
          <a:prstGeom prst="round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Rectangle: Rounded Corners 28">
            <a:extLst>
              <a:ext uri="{FF2B5EF4-FFF2-40B4-BE49-F238E27FC236}">
                <a16:creationId xmlns:a16="http://schemas.microsoft.com/office/drawing/2014/main" id="{D6BB963C-DE32-4C8C-8BFD-54DBE6AABDAB}"/>
              </a:ext>
            </a:extLst>
          </p:cNvPr>
          <p:cNvSpPr/>
          <p:nvPr/>
        </p:nvSpPr>
        <p:spPr>
          <a:xfrm>
            <a:off x="1520138" y="3374841"/>
            <a:ext cx="402336" cy="259080"/>
          </a:xfrm>
          <a:prstGeom prst="round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Rectangle: Rounded Corners 29">
            <a:extLst>
              <a:ext uri="{FF2B5EF4-FFF2-40B4-BE49-F238E27FC236}">
                <a16:creationId xmlns:a16="http://schemas.microsoft.com/office/drawing/2014/main" id="{FA487F15-D544-4694-8D72-147078693BF0}"/>
              </a:ext>
            </a:extLst>
          </p:cNvPr>
          <p:cNvSpPr/>
          <p:nvPr/>
        </p:nvSpPr>
        <p:spPr>
          <a:xfrm>
            <a:off x="2629553" y="2829977"/>
            <a:ext cx="404593" cy="259080"/>
          </a:xfrm>
          <a:prstGeom prst="roundRect">
            <a:avLst/>
          </a:prstGeom>
          <a:solidFill>
            <a:schemeClr val="accent5">
              <a:lumMod val="60000"/>
              <a:lumOff val="4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ectangle: Rounded Corners 30">
            <a:extLst>
              <a:ext uri="{FF2B5EF4-FFF2-40B4-BE49-F238E27FC236}">
                <a16:creationId xmlns:a16="http://schemas.microsoft.com/office/drawing/2014/main" id="{FE53D0F3-178C-4959-9C8A-771ED95465B2}"/>
              </a:ext>
            </a:extLst>
          </p:cNvPr>
          <p:cNvSpPr/>
          <p:nvPr/>
        </p:nvSpPr>
        <p:spPr>
          <a:xfrm>
            <a:off x="3132322" y="2829977"/>
            <a:ext cx="404593" cy="259080"/>
          </a:xfrm>
          <a:prstGeom prst="roundRect">
            <a:avLst/>
          </a:prstGeom>
          <a:solidFill>
            <a:schemeClr val="accent5">
              <a:lumMod val="60000"/>
              <a:lumOff val="4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Rectangle: Rounded Corners 31">
            <a:extLst>
              <a:ext uri="{FF2B5EF4-FFF2-40B4-BE49-F238E27FC236}">
                <a16:creationId xmlns:a16="http://schemas.microsoft.com/office/drawing/2014/main" id="{157E1B85-A2CA-45E3-858F-F83BC96C02D7}"/>
              </a:ext>
            </a:extLst>
          </p:cNvPr>
          <p:cNvSpPr/>
          <p:nvPr/>
        </p:nvSpPr>
        <p:spPr>
          <a:xfrm>
            <a:off x="3635091" y="2829977"/>
            <a:ext cx="404593" cy="259080"/>
          </a:xfrm>
          <a:prstGeom prst="roundRect">
            <a:avLst/>
          </a:prstGeom>
          <a:solidFill>
            <a:schemeClr val="accent5">
              <a:lumMod val="60000"/>
              <a:lumOff val="4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23F68E4-02FB-461C-9E83-2FB9C7DCE7FA}"/>
                  </a:ext>
                </a:extLst>
              </p:cNvPr>
              <p:cNvSpPr txBox="1"/>
              <p:nvPr/>
            </p:nvSpPr>
            <p:spPr>
              <a:xfrm>
                <a:off x="4321755" y="3689686"/>
                <a:ext cx="54373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3200" b="1" i="1" smtClean="0">
                          <a:solidFill>
                            <a:srgbClr val="9B0D14"/>
                          </a:solidFill>
                          <a:latin typeface="Cambria Math" panose="02040503050406030204" pitchFamily="18" charset="0"/>
                          <a:cs typeface="Calibri" panose="020F0502020204030204" pitchFamily="34" charset="0"/>
                        </a:rPr>
                        <m:t>𝑨</m:t>
                      </m:r>
                    </m:oMath>
                  </m:oMathPara>
                </a14:m>
                <a:endParaRPr lang="zh-CN" altLang="en-US" sz="3200" b="1" i="1" dirty="0">
                  <a:solidFill>
                    <a:srgbClr val="9B0D14"/>
                  </a:solidFill>
                  <a:latin typeface="Cambria Math" panose="02040503050406030204" pitchFamily="18" charset="0"/>
                  <a:cs typeface="Calibri" panose="020F0502020204030204" pitchFamily="34" charset="0"/>
                </a:endParaRPr>
              </a:p>
            </p:txBody>
          </p:sp>
        </mc:Choice>
        <mc:Fallback xmlns="">
          <p:sp>
            <p:nvSpPr>
              <p:cNvPr id="33" name="TextBox 32">
                <a:extLst>
                  <a:ext uri="{FF2B5EF4-FFF2-40B4-BE49-F238E27FC236}">
                    <a16:creationId xmlns:a16="http://schemas.microsoft.com/office/drawing/2014/main" id="{C23F68E4-02FB-461C-9E83-2FB9C7DCE7FA}"/>
                  </a:ext>
                </a:extLst>
              </p:cNvPr>
              <p:cNvSpPr txBox="1">
                <a:spLocks noRot="1" noChangeAspect="1" noMove="1" noResize="1" noEditPoints="1" noAdjustHandles="1" noChangeArrowheads="1" noChangeShapeType="1" noTextEdit="1"/>
              </p:cNvSpPr>
              <p:nvPr/>
            </p:nvSpPr>
            <p:spPr>
              <a:xfrm>
                <a:off x="4321755" y="3689686"/>
                <a:ext cx="543739" cy="584775"/>
              </a:xfrm>
              <a:prstGeom prst="rect">
                <a:avLst/>
              </a:prstGeom>
              <a:blipFill>
                <a:blip r:embed="rId6"/>
                <a:stretch>
                  <a:fillRect/>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37105231-1108-49A1-AD26-EED5756B606F}"/>
              </a:ext>
            </a:extLst>
          </p:cNvPr>
          <p:cNvSpPr/>
          <p:nvPr/>
        </p:nvSpPr>
        <p:spPr>
          <a:xfrm>
            <a:off x="7907656" y="3255459"/>
            <a:ext cx="2013723" cy="1497331"/>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Rounded Corners 34">
            <a:extLst>
              <a:ext uri="{FF2B5EF4-FFF2-40B4-BE49-F238E27FC236}">
                <a16:creationId xmlns:a16="http://schemas.microsoft.com/office/drawing/2014/main" id="{3F2ABFC9-5BED-4BFD-AE37-BDCE8C825BAD}"/>
              </a:ext>
            </a:extLst>
          </p:cNvPr>
          <p:cNvSpPr/>
          <p:nvPr/>
        </p:nvSpPr>
        <p:spPr>
          <a:xfrm>
            <a:off x="7933152" y="2829977"/>
            <a:ext cx="404593" cy="259080"/>
          </a:xfrm>
          <a:prstGeom prst="roundRect">
            <a:avLst/>
          </a:prstGeom>
          <a:solidFill>
            <a:schemeClr val="accent5">
              <a:lumMod val="60000"/>
              <a:lumOff val="4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Rectangle: Rounded Corners 35">
            <a:extLst>
              <a:ext uri="{FF2B5EF4-FFF2-40B4-BE49-F238E27FC236}">
                <a16:creationId xmlns:a16="http://schemas.microsoft.com/office/drawing/2014/main" id="{063BF3D5-C76C-4378-96F3-ED9C3B5CCFF3}"/>
              </a:ext>
            </a:extLst>
          </p:cNvPr>
          <p:cNvSpPr/>
          <p:nvPr/>
        </p:nvSpPr>
        <p:spPr>
          <a:xfrm>
            <a:off x="7326506" y="4370276"/>
            <a:ext cx="402336" cy="259080"/>
          </a:xfrm>
          <a:prstGeom prst="round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4224943-130E-49D8-8388-46F6ECBD6AE0}"/>
                  </a:ext>
                </a:extLst>
              </p:cNvPr>
              <p:cNvSpPr txBox="1"/>
              <p:nvPr/>
            </p:nvSpPr>
            <p:spPr>
              <a:xfrm>
                <a:off x="6827002" y="3627197"/>
                <a:ext cx="340991"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3200" b="0" i="1" smtClean="0">
                          <a:solidFill>
                            <a:schemeClr val="accent6">
                              <a:lumMod val="75000"/>
                            </a:schemeClr>
                          </a:solidFill>
                          <a:latin typeface="Cambria Math" panose="02040503050406030204" pitchFamily="18" charset="0"/>
                        </a:rPr>
                        <m:t>𝑞</m:t>
                      </m:r>
                    </m:oMath>
                  </m:oMathPara>
                </a14:m>
                <a:endParaRPr lang="zh-CN" altLang="en-US" sz="3200" dirty="0"/>
              </a:p>
            </p:txBody>
          </p:sp>
        </mc:Choice>
        <mc:Fallback xmlns="">
          <p:sp>
            <p:nvSpPr>
              <p:cNvPr id="37" name="TextBox 36">
                <a:extLst>
                  <a:ext uri="{FF2B5EF4-FFF2-40B4-BE49-F238E27FC236}">
                    <a16:creationId xmlns:a16="http://schemas.microsoft.com/office/drawing/2014/main" id="{74224943-130E-49D8-8388-46F6ECBD6AE0}"/>
                  </a:ext>
                </a:extLst>
              </p:cNvPr>
              <p:cNvSpPr txBox="1">
                <a:spLocks noRot="1" noChangeAspect="1" noMove="1" noResize="1" noEditPoints="1" noAdjustHandles="1" noChangeArrowheads="1" noChangeShapeType="1" noTextEdit="1"/>
              </p:cNvSpPr>
              <p:nvPr/>
            </p:nvSpPr>
            <p:spPr>
              <a:xfrm>
                <a:off x="6827002" y="3627197"/>
                <a:ext cx="340991" cy="5847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1FBD6E6-A14A-4C49-BD59-DAE9E8D1BBFF}"/>
                  </a:ext>
                </a:extLst>
              </p:cNvPr>
              <p:cNvSpPr txBox="1"/>
              <p:nvPr/>
            </p:nvSpPr>
            <p:spPr>
              <a:xfrm>
                <a:off x="8679642" y="2257499"/>
                <a:ext cx="440967"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3200" b="0" i="1" smtClean="0">
                          <a:solidFill>
                            <a:srgbClr val="0070C0"/>
                          </a:solidFill>
                          <a:latin typeface="Cambria Math" panose="02040503050406030204" pitchFamily="18" charset="0"/>
                        </a:rPr>
                        <m:t>𝑑</m:t>
                      </m:r>
                    </m:oMath>
                  </m:oMathPara>
                </a14:m>
                <a:endParaRPr lang="zh-CN" altLang="en-US" sz="3200" dirty="0"/>
              </a:p>
            </p:txBody>
          </p:sp>
        </mc:Choice>
        <mc:Fallback xmlns="">
          <p:sp>
            <p:nvSpPr>
              <p:cNvPr id="38" name="TextBox 37">
                <a:extLst>
                  <a:ext uri="{FF2B5EF4-FFF2-40B4-BE49-F238E27FC236}">
                    <a16:creationId xmlns:a16="http://schemas.microsoft.com/office/drawing/2014/main" id="{91FBD6E6-A14A-4C49-BD59-DAE9E8D1BBFF}"/>
                  </a:ext>
                </a:extLst>
              </p:cNvPr>
              <p:cNvSpPr txBox="1">
                <a:spLocks noRot="1" noChangeAspect="1" noMove="1" noResize="1" noEditPoints="1" noAdjustHandles="1" noChangeArrowheads="1" noChangeShapeType="1" noTextEdit="1"/>
              </p:cNvSpPr>
              <p:nvPr/>
            </p:nvSpPr>
            <p:spPr>
              <a:xfrm>
                <a:off x="8679642" y="2257499"/>
                <a:ext cx="440967" cy="584775"/>
              </a:xfrm>
              <a:prstGeom prst="rect">
                <a:avLst/>
              </a:prstGeom>
              <a:blipFill>
                <a:blip r:embed="rId8"/>
                <a:stretch>
                  <a:fillRect/>
                </a:stretch>
              </a:blipFill>
            </p:spPr>
            <p:txBody>
              <a:bodyPr/>
              <a:lstStyle/>
              <a:p>
                <a:r>
                  <a:rPr lang="en-US">
                    <a:noFill/>
                  </a:rPr>
                  <a:t> </a:t>
                </a:r>
              </a:p>
            </p:txBody>
          </p:sp>
        </mc:Fallback>
      </mc:AlternateContent>
      <p:sp>
        <p:nvSpPr>
          <p:cNvPr id="39" name="Rectangle 38">
            <a:extLst>
              <a:ext uri="{FF2B5EF4-FFF2-40B4-BE49-F238E27FC236}">
                <a16:creationId xmlns:a16="http://schemas.microsoft.com/office/drawing/2014/main" id="{CFD773B8-B145-40E4-8014-B71B35ED58F9}"/>
              </a:ext>
            </a:extLst>
          </p:cNvPr>
          <p:cNvSpPr/>
          <p:nvPr/>
        </p:nvSpPr>
        <p:spPr>
          <a:xfrm>
            <a:off x="7907655" y="3256353"/>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39">
            <a:extLst>
              <a:ext uri="{FF2B5EF4-FFF2-40B4-BE49-F238E27FC236}">
                <a16:creationId xmlns:a16="http://schemas.microsoft.com/office/drawing/2014/main" id="{2FBDFDA5-E96C-425A-BBA4-F9433509A3CE}"/>
              </a:ext>
            </a:extLst>
          </p:cNvPr>
          <p:cNvSpPr/>
          <p:nvPr/>
        </p:nvSpPr>
        <p:spPr>
          <a:xfrm>
            <a:off x="7907655" y="3754828"/>
            <a:ext cx="502920" cy="499488"/>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Rectangle 40">
            <a:extLst>
              <a:ext uri="{FF2B5EF4-FFF2-40B4-BE49-F238E27FC236}">
                <a16:creationId xmlns:a16="http://schemas.microsoft.com/office/drawing/2014/main" id="{CFA6ABD6-E2D3-4B55-B1F1-992482235FC9}"/>
              </a:ext>
            </a:extLst>
          </p:cNvPr>
          <p:cNvSpPr/>
          <p:nvPr/>
        </p:nvSpPr>
        <p:spPr>
          <a:xfrm>
            <a:off x="7907655" y="4253303"/>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Rectangle 41">
            <a:extLst>
              <a:ext uri="{FF2B5EF4-FFF2-40B4-BE49-F238E27FC236}">
                <a16:creationId xmlns:a16="http://schemas.microsoft.com/office/drawing/2014/main" id="{9B0C9CBB-E37A-45CB-B575-2D5CD5456AB7}"/>
              </a:ext>
            </a:extLst>
          </p:cNvPr>
          <p:cNvSpPr/>
          <p:nvPr/>
        </p:nvSpPr>
        <p:spPr>
          <a:xfrm>
            <a:off x="8410259" y="3254637"/>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42">
            <a:extLst>
              <a:ext uri="{FF2B5EF4-FFF2-40B4-BE49-F238E27FC236}">
                <a16:creationId xmlns:a16="http://schemas.microsoft.com/office/drawing/2014/main" id="{E7AEFD2A-48B7-40EC-BCF1-651E0F88C67D}"/>
              </a:ext>
            </a:extLst>
          </p:cNvPr>
          <p:cNvSpPr/>
          <p:nvPr/>
        </p:nvSpPr>
        <p:spPr>
          <a:xfrm>
            <a:off x="8410808" y="3753112"/>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3">
            <a:extLst>
              <a:ext uri="{FF2B5EF4-FFF2-40B4-BE49-F238E27FC236}">
                <a16:creationId xmlns:a16="http://schemas.microsoft.com/office/drawing/2014/main" id="{13505457-3115-475C-A4BF-45F69FBDC4F7}"/>
              </a:ext>
            </a:extLst>
          </p:cNvPr>
          <p:cNvSpPr/>
          <p:nvPr/>
        </p:nvSpPr>
        <p:spPr>
          <a:xfrm>
            <a:off x="8410158" y="4254736"/>
            <a:ext cx="502920" cy="499488"/>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Rectangle 44">
            <a:extLst>
              <a:ext uri="{FF2B5EF4-FFF2-40B4-BE49-F238E27FC236}">
                <a16:creationId xmlns:a16="http://schemas.microsoft.com/office/drawing/2014/main" id="{52EE8CD4-7F93-4BC6-829A-5966FF4036B9}"/>
              </a:ext>
            </a:extLst>
          </p:cNvPr>
          <p:cNvSpPr/>
          <p:nvPr/>
        </p:nvSpPr>
        <p:spPr>
          <a:xfrm>
            <a:off x="8913991" y="3256164"/>
            <a:ext cx="502920" cy="499488"/>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Rectangle 45">
            <a:extLst>
              <a:ext uri="{FF2B5EF4-FFF2-40B4-BE49-F238E27FC236}">
                <a16:creationId xmlns:a16="http://schemas.microsoft.com/office/drawing/2014/main" id="{98AF42E7-E9CA-434B-B6EE-5BC5098CE9E5}"/>
              </a:ext>
            </a:extLst>
          </p:cNvPr>
          <p:cNvSpPr/>
          <p:nvPr/>
        </p:nvSpPr>
        <p:spPr>
          <a:xfrm>
            <a:off x="8912658" y="3756073"/>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Rectangle 46">
            <a:extLst>
              <a:ext uri="{FF2B5EF4-FFF2-40B4-BE49-F238E27FC236}">
                <a16:creationId xmlns:a16="http://schemas.microsoft.com/office/drawing/2014/main" id="{A1E40684-A61F-49A8-B8C0-C656A626DA8F}"/>
              </a:ext>
            </a:extLst>
          </p:cNvPr>
          <p:cNvSpPr/>
          <p:nvPr/>
        </p:nvSpPr>
        <p:spPr>
          <a:xfrm>
            <a:off x="8912987" y="4256496"/>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Rectangle 47">
            <a:extLst>
              <a:ext uri="{FF2B5EF4-FFF2-40B4-BE49-F238E27FC236}">
                <a16:creationId xmlns:a16="http://schemas.microsoft.com/office/drawing/2014/main" id="{80536A30-4940-4A28-8359-D3A2779CFF49}"/>
              </a:ext>
            </a:extLst>
          </p:cNvPr>
          <p:cNvSpPr/>
          <p:nvPr/>
        </p:nvSpPr>
        <p:spPr>
          <a:xfrm>
            <a:off x="9416596" y="3254637"/>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8">
            <a:extLst>
              <a:ext uri="{FF2B5EF4-FFF2-40B4-BE49-F238E27FC236}">
                <a16:creationId xmlns:a16="http://schemas.microsoft.com/office/drawing/2014/main" id="{2E9D9DF3-B667-4923-A956-9DF93E745F6A}"/>
              </a:ext>
            </a:extLst>
          </p:cNvPr>
          <p:cNvSpPr/>
          <p:nvPr/>
        </p:nvSpPr>
        <p:spPr>
          <a:xfrm>
            <a:off x="9416596" y="3752111"/>
            <a:ext cx="502920" cy="499488"/>
          </a:xfrm>
          <a:prstGeom prst="rect">
            <a:avLst/>
          </a:prstGeom>
          <a:noFill/>
          <a:ln w="381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Rectangle 49">
            <a:extLst>
              <a:ext uri="{FF2B5EF4-FFF2-40B4-BE49-F238E27FC236}">
                <a16:creationId xmlns:a16="http://schemas.microsoft.com/office/drawing/2014/main" id="{FC7089BD-2CBD-4C81-9D81-D61F533413EF}"/>
              </a:ext>
            </a:extLst>
          </p:cNvPr>
          <p:cNvSpPr/>
          <p:nvPr/>
        </p:nvSpPr>
        <p:spPr>
          <a:xfrm>
            <a:off x="9415962" y="4250072"/>
            <a:ext cx="502920" cy="499488"/>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Rounded Corners 50">
            <a:extLst>
              <a:ext uri="{FF2B5EF4-FFF2-40B4-BE49-F238E27FC236}">
                <a16:creationId xmlns:a16="http://schemas.microsoft.com/office/drawing/2014/main" id="{ABE0C7EE-18A5-4C10-9A3E-8584D401F127}"/>
              </a:ext>
            </a:extLst>
          </p:cNvPr>
          <p:cNvSpPr/>
          <p:nvPr/>
        </p:nvSpPr>
        <p:spPr>
          <a:xfrm>
            <a:off x="7326506" y="3872315"/>
            <a:ext cx="402336" cy="259080"/>
          </a:xfrm>
          <a:prstGeom prst="round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Rectangle: Rounded Corners 51">
            <a:extLst>
              <a:ext uri="{FF2B5EF4-FFF2-40B4-BE49-F238E27FC236}">
                <a16:creationId xmlns:a16="http://schemas.microsoft.com/office/drawing/2014/main" id="{7A231ABB-D3FF-48E8-B121-898429FF8D30}"/>
              </a:ext>
            </a:extLst>
          </p:cNvPr>
          <p:cNvSpPr/>
          <p:nvPr/>
        </p:nvSpPr>
        <p:spPr>
          <a:xfrm>
            <a:off x="7326506" y="3374841"/>
            <a:ext cx="402336" cy="259080"/>
          </a:xfrm>
          <a:prstGeom prst="round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Rectangle: Rounded Corners 52">
            <a:extLst>
              <a:ext uri="{FF2B5EF4-FFF2-40B4-BE49-F238E27FC236}">
                <a16:creationId xmlns:a16="http://schemas.microsoft.com/office/drawing/2014/main" id="{30EE6AEE-CEDA-4454-99FE-B165F0562BFB}"/>
              </a:ext>
            </a:extLst>
          </p:cNvPr>
          <p:cNvSpPr/>
          <p:nvPr/>
        </p:nvSpPr>
        <p:spPr>
          <a:xfrm>
            <a:off x="8435921" y="2829977"/>
            <a:ext cx="404593" cy="259080"/>
          </a:xfrm>
          <a:prstGeom prst="roundRect">
            <a:avLst/>
          </a:prstGeom>
          <a:solidFill>
            <a:schemeClr val="accent5">
              <a:lumMod val="60000"/>
              <a:lumOff val="4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Rectangle: Rounded Corners 53">
            <a:extLst>
              <a:ext uri="{FF2B5EF4-FFF2-40B4-BE49-F238E27FC236}">
                <a16:creationId xmlns:a16="http://schemas.microsoft.com/office/drawing/2014/main" id="{A0BDE273-80BC-490D-B90B-F8CD6BEBDB32}"/>
              </a:ext>
            </a:extLst>
          </p:cNvPr>
          <p:cNvSpPr/>
          <p:nvPr/>
        </p:nvSpPr>
        <p:spPr>
          <a:xfrm>
            <a:off x="8938690" y="2829977"/>
            <a:ext cx="404593" cy="259080"/>
          </a:xfrm>
          <a:prstGeom prst="roundRect">
            <a:avLst/>
          </a:prstGeom>
          <a:solidFill>
            <a:schemeClr val="accent5">
              <a:lumMod val="60000"/>
              <a:lumOff val="4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Rectangle: Rounded Corners 54">
            <a:extLst>
              <a:ext uri="{FF2B5EF4-FFF2-40B4-BE49-F238E27FC236}">
                <a16:creationId xmlns:a16="http://schemas.microsoft.com/office/drawing/2014/main" id="{848388BE-123F-4E51-A708-2182BCD7F852}"/>
              </a:ext>
            </a:extLst>
          </p:cNvPr>
          <p:cNvSpPr/>
          <p:nvPr/>
        </p:nvSpPr>
        <p:spPr>
          <a:xfrm>
            <a:off x="9441459" y="2829977"/>
            <a:ext cx="404593" cy="259080"/>
          </a:xfrm>
          <a:prstGeom prst="roundRect">
            <a:avLst/>
          </a:prstGeom>
          <a:solidFill>
            <a:schemeClr val="accent5">
              <a:lumMod val="60000"/>
              <a:lumOff val="4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D24BEAA-8B5A-45C0-87A3-C217A93D9F4F}"/>
                  </a:ext>
                </a:extLst>
              </p:cNvPr>
              <p:cNvSpPr txBox="1"/>
              <p:nvPr/>
            </p:nvSpPr>
            <p:spPr>
              <a:xfrm>
                <a:off x="10128123" y="3689686"/>
                <a:ext cx="54373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3200" b="1" i="1" smtClean="0">
                          <a:solidFill>
                            <a:srgbClr val="9B0D14"/>
                          </a:solidFill>
                          <a:latin typeface="Cambria Math" panose="02040503050406030204" pitchFamily="18" charset="0"/>
                          <a:cs typeface="Calibri" panose="020F0502020204030204" pitchFamily="34" charset="0"/>
                        </a:rPr>
                        <m:t>𝑨</m:t>
                      </m:r>
                    </m:oMath>
                  </m:oMathPara>
                </a14:m>
                <a:endParaRPr lang="zh-CN" altLang="en-US" sz="3200" b="1" i="1" dirty="0">
                  <a:solidFill>
                    <a:srgbClr val="9B0D14"/>
                  </a:solidFill>
                  <a:latin typeface="Cambria Math" panose="02040503050406030204" pitchFamily="18" charset="0"/>
                  <a:cs typeface="Calibri" panose="020F0502020204030204" pitchFamily="34" charset="0"/>
                </a:endParaRPr>
              </a:p>
            </p:txBody>
          </p:sp>
        </mc:Choice>
        <mc:Fallback xmlns="">
          <p:sp>
            <p:nvSpPr>
              <p:cNvPr id="56" name="TextBox 55">
                <a:extLst>
                  <a:ext uri="{FF2B5EF4-FFF2-40B4-BE49-F238E27FC236}">
                    <a16:creationId xmlns:a16="http://schemas.microsoft.com/office/drawing/2014/main" id="{5D24BEAA-8B5A-45C0-87A3-C217A93D9F4F}"/>
                  </a:ext>
                </a:extLst>
              </p:cNvPr>
              <p:cNvSpPr txBox="1">
                <a:spLocks noRot="1" noChangeAspect="1" noMove="1" noResize="1" noEditPoints="1" noAdjustHandles="1" noChangeArrowheads="1" noChangeShapeType="1" noTextEdit="1"/>
              </p:cNvSpPr>
              <p:nvPr/>
            </p:nvSpPr>
            <p:spPr>
              <a:xfrm>
                <a:off x="10128123" y="3689686"/>
                <a:ext cx="543739" cy="584775"/>
              </a:xfrm>
              <a:prstGeom prst="rect">
                <a:avLst/>
              </a:prstGeom>
              <a:blipFill>
                <a:blip r:embed="rId9"/>
                <a:stretch>
                  <a:fillRect/>
                </a:stretch>
              </a:blipFill>
            </p:spPr>
            <p:txBody>
              <a:bodyPr/>
              <a:lstStyle/>
              <a:p>
                <a:r>
                  <a:rPr lang="en-US">
                    <a:noFill/>
                  </a:rPr>
                  <a:t> </a:t>
                </a:r>
              </a:p>
            </p:txBody>
          </p:sp>
        </mc:Fallback>
      </mc:AlternateContent>
      <p:sp>
        <p:nvSpPr>
          <p:cNvPr id="5" name="Arrow: Right 4">
            <a:extLst>
              <a:ext uri="{FF2B5EF4-FFF2-40B4-BE49-F238E27FC236}">
                <a16:creationId xmlns:a16="http://schemas.microsoft.com/office/drawing/2014/main" id="{E3B3A59F-9AD5-4B80-A11C-5A0A9148E27C}"/>
              </a:ext>
            </a:extLst>
          </p:cNvPr>
          <p:cNvSpPr/>
          <p:nvPr/>
        </p:nvSpPr>
        <p:spPr>
          <a:xfrm>
            <a:off x="1020634" y="3727786"/>
            <a:ext cx="4199066" cy="528710"/>
          </a:xfrm>
          <a:prstGeom prst="rightArrow">
            <a:avLst/>
          </a:prstGeom>
          <a:solidFill>
            <a:schemeClr val="bg1">
              <a:lumMod val="6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Right 57">
            <a:extLst>
              <a:ext uri="{FF2B5EF4-FFF2-40B4-BE49-F238E27FC236}">
                <a16:creationId xmlns:a16="http://schemas.microsoft.com/office/drawing/2014/main" id="{BB5BA51C-CD68-4766-9C20-CC20EB452B5C}"/>
              </a:ext>
            </a:extLst>
          </p:cNvPr>
          <p:cNvSpPr/>
          <p:nvPr/>
        </p:nvSpPr>
        <p:spPr>
          <a:xfrm rot="5400000">
            <a:off x="7368823" y="3493295"/>
            <a:ext cx="3101901" cy="528710"/>
          </a:xfrm>
          <a:prstGeom prst="rightArrow">
            <a:avLst/>
          </a:prstGeom>
          <a:solidFill>
            <a:schemeClr val="bg1">
              <a:lumMod val="6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8A15500-7026-4029-974E-F0A4E214EC81}"/>
              </a:ext>
            </a:extLst>
          </p:cNvPr>
          <p:cNvSpPr txBox="1"/>
          <p:nvPr/>
        </p:nvSpPr>
        <p:spPr>
          <a:xfrm>
            <a:off x="2113305" y="5327078"/>
            <a:ext cx="2013723"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MVDR</a:t>
            </a:r>
          </a:p>
        </p:txBody>
      </p:sp>
      <p:sp>
        <p:nvSpPr>
          <p:cNvPr id="60" name="TextBox 59">
            <a:extLst>
              <a:ext uri="{FF2B5EF4-FFF2-40B4-BE49-F238E27FC236}">
                <a16:creationId xmlns:a16="http://schemas.microsoft.com/office/drawing/2014/main" id="{D53A6DE4-94ED-42F4-9C23-F1F6134C7BED}"/>
              </a:ext>
            </a:extLst>
          </p:cNvPr>
          <p:cNvSpPr txBox="1"/>
          <p:nvPr/>
        </p:nvSpPr>
        <p:spPr>
          <a:xfrm>
            <a:off x="7912911" y="5327078"/>
            <a:ext cx="2013723"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GR</a:t>
            </a:r>
          </a:p>
        </p:txBody>
      </p:sp>
      <p:sp>
        <p:nvSpPr>
          <p:cNvPr id="61" name="TextBox 60">
            <a:extLst>
              <a:ext uri="{FF2B5EF4-FFF2-40B4-BE49-F238E27FC236}">
                <a16:creationId xmlns:a16="http://schemas.microsoft.com/office/drawing/2014/main" id="{55AB4864-FB1E-45C3-9BE6-EEC907C67473}"/>
              </a:ext>
            </a:extLst>
          </p:cNvPr>
          <p:cNvSpPr txBox="1"/>
          <p:nvPr/>
        </p:nvSpPr>
        <p:spPr>
          <a:xfrm>
            <a:off x="999074" y="5792643"/>
            <a:ext cx="4189365" cy="584775"/>
          </a:xfrm>
          <a:prstGeom prst="rect">
            <a:avLst/>
          </a:prstGeom>
          <a:noFill/>
          <a:ln w="38100">
            <a:solidFill>
              <a:schemeClr val="bg1">
                <a:lumMod val="75000"/>
              </a:schemeClr>
            </a:solidFill>
          </a:ln>
        </p:spPr>
        <p:txBody>
          <a:bodyPr wrap="square" rtlCol="0">
            <a:spAutoFit/>
          </a:bodyPr>
          <a:lstStyle>
            <a:defPPr>
              <a:defRPr lang="zh-CN"/>
            </a:defPPr>
            <a:lvl1pPr>
              <a:defRPr sz="3200"/>
            </a:lvl1pPr>
          </a:lstStyle>
          <a:p>
            <a:r>
              <a:rPr lang="en-US" altLang="zh-CN" dirty="0">
                <a:latin typeface="Calibri" panose="020F0502020204030204" pitchFamily="34" charset="0"/>
                <a:cs typeface="Calibri" panose="020F0502020204030204" pitchFamily="34" charset="0"/>
              </a:rPr>
              <a:t>Row-wise normalization</a:t>
            </a:r>
            <a:endParaRPr lang="zh-CN" altLang="en-US" dirty="0">
              <a:latin typeface="Calibri" panose="020F0502020204030204" pitchFamily="34" charset="0"/>
              <a:cs typeface="Calibri" panose="020F0502020204030204" pitchFamily="34" charset="0"/>
            </a:endParaRPr>
          </a:p>
        </p:txBody>
      </p:sp>
      <p:sp>
        <p:nvSpPr>
          <p:cNvPr id="62" name="TextBox 61">
            <a:extLst>
              <a:ext uri="{FF2B5EF4-FFF2-40B4-BE49-F238E27FC236}">
                <a16:creationId xmlns:a16="http://schemas.microsoft.com/office/drawing/2014/main" id="{3646D435-375C-4EF4-BC21-91F0FCBD1963}"/>
              </a:ext>
            </a:extLst>
          </p:cNvPr>
          <p:cNvSpPr txBox="1"/>
          <p:nvPr/>
        </p:nvSpPr>
        <p:spPr>
          <a:xfrm>
            <a:off x="6463544" y="5766814"/>
            <a:ext cx="4729382" cy="584775"/>
          </a:xfrm>
          <a:prstGeom prst="rect">
            <a:avLst/>
          </a:prstGeom>
          <a:noFill/>
          <a:ln w="38100">
            <a:solidFill>
              <a:schemeClr val="bg1">
                <a:lumMod val="75000"/>
              </a:schemeClr>
            </a:solidFill>
          </a:ln>
        </p:spPr>
        <p:txBody>
          <a:bodyPr wrap="square" rtlCol="0">
            <a:spAutoFit/>
          </a:bodyPr>
          <a:lstStyle>
            <a:defPPr>
              <a:defRPr lang="zh-CN"/>
            </a:defPPr>
            <a:lvl1pPr>
              <a:defRPr sz="3200">
                <a:latin typeface="Calibri" panose="020F0502020204030204" pitchFamily="34" charset="0"/>
                <a:cs typeface="Calibri" panose="020F0502020204030204" pitchFamily="34" charset="0"/>
              </a:defRPr>
            </a:lvl1pPr>
          </a:lstStyle>
          <a:p>
            <a:r>
              <a:rPr lang="en-US" altLang="zh-CN" dirty="0"/>
              <a:t>Column-wise normalization</a:t>
            </a:r>
            <a:endParaRPr lang="zh-CN" altLang="en-US" dirty="0"/>
          </a:p>
        </p:txBody>
      </p:sp>
      <p:sp>
        <p:nvSpPr>
          <p:cNvPr id="64" name="TextBox 63">
            <a:extLst>
              <a:ext uri="{FF2B5EF4-FFF2-40B4-BE49-F238E27FC236}">
                <a16:creationId xmlns:a16="http://schemas.microsoft.com/office/drawing/2014/main" id="{71CF4D70-B3B1-4E78-B77D-0361BA50F64E}"/>
              </a:ext>
            </a:extLst>
          </p:cNvPr>
          <p:cNvSpPr txBox="1"/>
          <p:nvPr/>
        </p:nvSpPr>
        <p:spPr>
          <a:xfrm>
            <a:off x="4215565" y="3097188"/>
            <a:ext cx="2476500" cy="707886"/>
          </a:xfrm>
          <a:prstGeom prst="rect">
            <a:avLst/>
          </a:prstGeom>
          <a:noFill/>
        </p:spPr>
        <p:txBody>
          <a:bodyPr wrap="square">
            <a:spAutoFit/>
          </a:bodyPr>
          <a:lstStyle/>
          <a:p>
            <a:r>
              <a:rPr lang="en-US" altLang="zh-CN" sz="2000" dirty="0">
                <a:latin typeface="Calibri" panose="020F0502020204030204" pitchFamily="34" charset="0"/>
                <a:cs typeface="Calibri" panose="020F0502020204030204" pitchFamily="34" charset="0"/>
              </a:rPr>
              <a:t>Normalization direction</a:t>
            </a:r>
            <a:endParaRPr lang="zh-CN"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5242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D550-7752-47CC-B72E-4CD5E5FFC148}"/>
              </a:ext>
            </a:extLst>
          </p:cNvPr>
          <p:cNvSpPr>
            <a:spLocks noGrp="1"/>
          </p:cNvSpPr>
          <p:nvPr>
            <p:ph type="title"/>
          </p:nvPr>
        </p:nvSpPr>
        <p:spPr/>
        <p:txBody>
          <a:bodyPr/>
          <a:lstStyle/>
          <a:p>
            <a:r>
              <a:rPr lang="en-US" dirty="0"/>
              <a:t>Some of Our Conducted Experiments</a:t>
            </a:r>
          </a:p>
        </p:txBody>
      </p:sp>
      <p:sp>
        <p:nvSpPr>
          <p:cNvPr id="3" name="Content Placeholder 2">
            <a:extLst>
              <a:ext uri="{FF2B5EF4-FFF2-40B4-BE49-F238E27FC236}">
                <a16:creationId xmlns:a16="http://schemas.microsoft.com/office/drawing/2014/main" id="{D4E3C07D-62CB-4086-9320-C78B1CA5C3C6}"/>
              </a:ext>
            </a:extLst>
          </p:cNvPr>
          <p:cNvSpPr>
            <a:spLocks noGrp="1"/>
          </p:cNvSpPr>
          <p:nvPr>
            <p:ph idx="1"/>
          </p:nvPr>
        </p:nvSpPr>
        <p:spPr/>
        <p:txBody>
          <a:bodyPr/>
          <a:lstStyle/>
          <a:p>
            <a:r>
              <a:rPr lang="en-US" dirty="0"/>
              <a:t>Ablation study on </a:t>
            </a:r>
            <a:r>
              <a:rPr lang="en-US" b="1" dirty="0"/>
              <a:t>alignment direction </a:t>
            </a:r>
            <a:r>
              <a:rPr lang="en-US" dirty="0"/>
              <a:t>in the re-rank setting</a:t>
            </a:r>
          </a:p>
          <a:p>
            <a:endParaRPr lang="en-US" dirty="0"/>
          </a:p>
          <a:p>
            <a:r>
              <a:rPr lang="en-US" b="1" dirty="0"/>
              <a:t>Term-exact match rate </a:t>
            </a:r>
            <a:r>
              <a:rPr lang="en-US" dirty="0"/>
              <a:t>between query and retrieved documents</a:t>
            </a:r>
          </a:p>
          <a:p>
            <a:endParaRPr lang="en-US" dirty="0"/>
          </a:p>
          <a:p>
            <a:r>
              <a:rPr lang="en-US" b="1" dirty="0"/>
              <a:t>Low-rank approximation </a:t>
            </a:r>
            <a:r>
              <a:rPr lang="en-US" dirty="0"/>
              <a:t>of alignment matrix of GR</a:t>
            </a:r>
          </a:p>
          <a:p>
            <a:endParaRPr lang="en-US" dirty="0"/>
          </a:p>
        </p:txBody>
      </p:sp>
      <p:sp>
        <p:nvSpPr>
          <p:cNvPr id="6" name="Slide Number Placeholder 5">
            <a:extLst>
              <a:ext uri="{FF2B5EF4-FFF2-40B4-BE49-F238E27FC236}">
                <a16:creationId xmlns:a16="http://schemas.microsoft.com/office/drawing/2014/main" id="{C6AC88BE-19C3-4DF9-9A73-AE7D467BC8BE}"/>
              </a:ext>
            </a:extLst>
          </p:cNvPr>
          <p:cNvSpPr>
            <a:spLocks noGrp="1"/>
          </p:cNvSpPr>
          <p:nvPr>
            <p:ph type="sldNum" sz="quarter" idx="12"/>
          </p:nvPr>
        </p:nvSpPr>
        <p:spPr/>
        <p:txBody>
          <a:bodyPr/>
          <a:lstStyle/>
          <a:p>
            <a:fld id="{F364DFDD-0C7A-40B9-9275-CE62675A6823}" type="slidenum">
              <a:rPr lang="zh-CN" altLang="en-US" smtClean="0"/>
              <a:t>25</a:t>
            </a:fld>
            <a:endParaRPr lang="zh-CN" altLang="en-US"/>
          </a:p>
        </p:txBody>
      </p:sp>
    </p:spTree>
    <p:extLst>
      <p:ext uri="{BB962C8B-B14F-4D97-AF65-F5344CB8AC3E}">
        <p14:creationId xmlns:p14="http://schemas.microsoft.com/office/powerpoint/2010/main" val="18804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7E92-213F-4AE3-8301-043B0CA387EF}"/>
              </a:ext>
            </a:extLst>
          </p:cNvPr>
          <p:cNvSpPr>
            <a:spLocks noGrp="1"/>
          </p:cNvSpPr>
          <p:nvPr>
            <p:ph type="title"/>
          </p:nvPr>
        </p:nvSpPr>
        <p:spPr/>
        <p:txBody>
          <a:bodyPr>
            <a:normAutofit/>
          </a:bodyPr>
          <a:lstStyle/>
          <a:p>
            <a:r>
              <a:rPr lang="en-US" altLang="zh-CN" sz="4000" dirty="0"/>
              <a:t>Performance in the Re-rank Setting</a:t>
            </a:r>
            <a:endParaRPr lang="zh-CN" altLang="en-US" sz="4000" dirty="0"/>
          </a:p>
        </p:txBody>
      </p:sp>
      <mc:AlternateContent xmlns:mc="http://schemas.openxmlformats.org/markup-compatibility/2006" xmlns:a14="http://schemas.microsoft.com/office/drawing/2010/main">
        <mc:Choice Requires="a14">
          <p:sp>
            <p:nvSpPr>
              <p:cNvPr id="16" name="Content Placeholder 15">
                <a:extLst>
                  <a:ext uri="{FF2B5EF4-FFF2-40B4-BE49-F238E27FC236}">
                    <a16:creationId xmlns:a16="http://schemas.microsoft.com/office/drawing/2014/main" id="{4FCB0735-EAE6-4A9D-B523-64FA86DBE42C}"/>
                  </a:ext>
                </a:extLst>
              </p:cNvPr>
              <p:cNvSpPr>
                <a:spLocks noGrp="1"/>
              </p:cNvSpPr>
              <p:nvPr>
                <p:ph idx="1"/>
              </p:nvPr>
            </p:nvSpPr>
            <p:spPr/>
            <p:txBody>
              <a:bodyPr/>
              <a:lstStyle/>
              <a:p>
                <a:r>
                  <a:rPr lang="en-US" altLang="zh-CN" dirty="0"/>
                  <a:t>We trained MVDR (ColBERT) and GR (SEAL) using T5</a:t>
                </a:r>
              </a:p>
              <a:p>
                <a:r>
                  <a:rPr lang="en-US" altLang="zh-CN" dirty="0"/>
                  <a:t>MVDR </a:t>
                </a:r>
                <a:r>
                  <a:rPr lang="en-US" altLang="zh-CN" sz="2800" kern="1200" dirty="0">
                    <a:solidFill>
                      <a:schemeClr val="tx1"/>
                    </a:solidFill>
                    <a:latin typeface="Calibri" panose="020F0502020204030204" pitchFamily="34" charset="0"/>
                    <a:ea typeface="+mn-ea"/>
                    <a:cs typeface="Calibri" panose="020F0502020204030204" pitchFamily="34" charset="0"/>
                  </a:rPr>
                  <a:t>(q </a:t>
                </a:r>
                <a14:m>
                  <m:oMath xmlns:m="http://schemas.openxmlformats.org/officeDocument/2006/math">
                    <m:r>
                      <a:rPr lang="en-US" altLang="zh-CN" sz="2800" b="0" i="1" kern="1200" smtClean="0">
                        <a:solidFill>
                          <a:schemeClr val="tx1"/>
                        </a:solidFill>
                        <a:latin typeface="Cambria Math" panose="02040503050406030204" pitchFamily="18" charset="0"/>
                        <a:ea typeface="+mn-ea"/>
                        <a:cs typeface="Calibri" panose="020F0502020204030204" pitchFamily="34" charset="0"/>
                      </a:rPr>
                      <m:t>←</m:t>
                    </m:r>
                  </m:oMath>
                </a14:m>
                <a:r>
                  <a:rPr lang="en-US" altLang="zh-CN" sz="2800" kern="1200" dirty="0">
                    <a:solidFill>
                      <a:schemeClr val="tx1"/>
                    </a:solidFill>
                    <a:latin typeface="Calibri" panose="020F0502020204030204" pitchFamily="34" charset="0"/>
                    <a:ea typeface="+mn-ea"/>
                    <a:cs typeface="Calibri" panose="020F0502020204030204" pitchFamily="34" charset="0"/>
                  </a:rPr>
                  <a:t> d) reverses the alignment direction</a:t>
                </a:r>
              </a:p>
              <a:p>
                <a:r>
                  <a:rPr lang="en-US" altLang="zh-CN" dirty="0"/>
                  <a:t>Query-to-doc. alignment direction may be more suitable</a:t>
                </a:r>
              </a:p>
            </p:txBody>
          </p:sp>
        </mc:Choice>
        <mc:Fallback xmlns="">
          <p:sp>
            <p:nvSpPr>
              <p:cNvPr id="16" name="Content Placeholder 15">
                <a:extLst>
                  <a:ext uri="{FF2B5EF4-FFF2-40B4-BE49-F238E27FC236}">
                    <a16:creationId xmlns:a16="http://schemas.microsoft.com/office/drawing/2014/main" id="{4FCB0735-EAE6-4A9D-B523-64FA86DBE42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4F3D113A-9587-43D5-B00C-8DF8197E1568}"/>
              </a:ext>
            </a:extLst>
          </p:cNvPr>
          <p:cNvSpPr>
            <a:spLocks noGrp="1"/>
          </p:cNvSpPr>
          <p:nvPr>
            <p:ph type="sldNum" sz="quarter" idx="12"/>
          </p:nvPr>
        </p:nvSpPr>
        <p:spPr/>
        <p:txBody>
          <a:bodyPr/>
          <a:lstStyle/>
          <a:p>
            <a:fld id="{F364DFDD-0C7A-40B9-9275-CE62675A6823}" type="slidenum">
              <a:rPr lang="zh-CN" altLang="en-US" smtClean="0"/>
              <a:t>26</a:t>
            </a:fld>
            <a:endParaRPr lang="zh-CN" altLang="en-US"/>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86E1FC05-59B0-4272-9C06-82E639BCC68A}"/>
                  </a:ext>
                </a:extLst>
              </p:cNvPr>
              <p:cNvGraphicFramePr>
                <a:graphicFrameLocks/>
              </p:cNvGraphicFramePr>
              <p:nvPr>
                <p:extLst>
                  <p:ext uri="{D42A27DB-BD31-4B8C-83A1-F6EECF244321}">
                    <p14:modId xmlns:p14="http://schemas.microsoft.com/office/powerpoint/2010/main" val="3358476452"/>
                  </p:ext>
                </p:extLst>
              </p:nvPr>
            </p:nvGraphicFramePr>
            <p:xfrm>
              <a:off x="1680756" y="3532740"/>
              <a:ext cx="8517666" cy="2796732"/>
            </p:xfrm>
            <a:graphic>
              <a:graphicData uri="http://schemas.openxmlformats.org/drawingml/2006/table">
                <a:tbl>
                  <a:tblPr firstRow="1" bandRow="1">
                    <a:tableStyleId>{5C22544A-7EE6-4342-B048-85BDC9FD1C3A}</a:tableStyleId>
                  </a:tblPr>
                  <a:tblGrid>
                    <a:gridCol w="2075124">
                      <a:extLst>
                        <a:ext uri="{9D8B030D-6E8A-4147-A177-3AD203B41FA5}">
                          <a16:colId xmlns:a16="http://schemas.microsoft.com/office/drawing/2014/main" val="1012697871"/>
                        </a:ext>
                      </a:extLst>
                    </a:gridCol>
                    <a:gridCol w="1037561">
                      <a:extLst>
                        <a:ext uri="{9D8B030D-6E8A-4147-A177-3AD203B41FA5}">
                          <a16:colId xmlns:a16="http://schemas.microsoft.com/office/drawing/2014/main" val="2818116908"/>
                        </a:ext>
                      </a:extLst>
                    </a:gridCol>
                    <a:gridCol w="1037561">
                      <a:extLst>
                        <a:ext uri="{9D8B030D-6E8A-4147-A177-3AD203B41FA5}">
                          <a16:colId xmlns:a16="http://schemas.microsoft.com/office/drawing/2014/main" val="2466204582"/>
                        </a:ext>
                      </a:extLst>
                    </a:gridCol>
                    <a:gridCol w="1037561">
                      <a:extLst>
                        <a:ext uri="{9D8B030D-6E8A-4147-A177-3AD203B41FA5}">
                          <a16:colId xmlns:a16="http://schemas.microsoft.com/office/drawing/2014/main" val="158504495"/>
                        </a:ext>
                      </a:extLst>
                    </a:gridCol>
                    <a:gridCol w="217176">
                      <a:extLst>
                        <a:ext uri="{9D8B030D-6E8A-4147-A177-3AD203B41FA5}">
                          <a16:colId xmlns:a16="http://schemas.microsoft.com/office/drawing/2014/main" val="2326028282"/>
                        </a:ext>
                      </a:extLst>
                    </a:gridCol>
                    <a:gridCol w="1037561">
                      <a:extLst>
                        <a:ext uri="{9D8B030D-6E8A-4147-A177-3AD203B41FA5}">
                          <a16:colId xmlns:a16="http://schemas.microsoft.com/office/drawing/2014/main" val="3699950278"/>
                        </a:ext>
                      </a:extLst>
                    </a:gridCol>
                    <a:gridCol w="1037561">
                      <a:extLst>
                        <a:ext uri="{9D8B030D-6E8A-4147-A177-3AD203B41FA5}">
                          <a16:colId xmlns:a16="http://schemas.microsoft.com/office/drawing/2014/main" val="3482205839"/>
                        </a:ext>
                      </a:extLst>
                    </a:gridCol>
                    <a:gridCol w="1037561">
                      <a:extLst>
                        <a:ext uri="{9D8B030D-6E8A-4147-A177-3AD203B41FA5}">
                          <a16:colId xmlns:a16="http://schemas.microsoft.com/office/drawing/2014/main" val="970733216"/>
                        </a:ext>
                      </a:extLst>
                    </a:gridCol>
                  </a:tblGrid>
                  <a:tr h="295173">
                    <a:tc>
                      <a:txBody>
                        <a:bodyPr/>
                        <a:lstStyle/>
                        <a:p>
                          <a:endParaRPr lang="zh-CN" altLang="en-US" sz="2400" b="1" dirty="0">
                            <a:solidFill>
                              <a:schemeClr val="tx1"/>
                            </a:solidFill>
                          </a:endParaRP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NQ 320K</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12700" cmpd="sng">
                          <a:noFill/>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914400" rtl="0" eaLnBrk="1" latinLnBrk="0" hangingPunct="1"/>
                          <a:r>
                            <a:rPr lang="en-US" altLang="zh-CN" sz="2800" kern="1200" dirty="0">
                              <a:solidFill>
                                <a:schemeClr val="tx1"/>
                              </a:solidFill>
                              <a:latin typeface="Calibri" panose="020F0502020204030204" pitchFamily="34" charset="0"/>
                              <a:ea typeface="+mn-ea"/>
                              <a:cs typeface="Calibri" panose="020F0502020204030204" pitchFamily="34" charset="0"/>
                            </a:rPr>
                            <a:t>NQ320K</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914400" rtl="0" eaLnBrk="1" latinLnBrk="0" hangingPunct="1"/>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MS MARCO (100K)</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914400" rtl="0" eaLnBrk="1" latinLnBrk="0" hangingPunct="1"/>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914400" rtl="0" eaLnBrk="1" latinLnBrk="0" hangingPunct="1"/>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8286704"/>
                      </a:ext>
                    </a:extLst>
                  </a:tr>
                  <a:tr h="295173">
                    <a:tc>
                      <a:txBody>
                        <a:bodyPr/>
                        <a:lstStyle/>
                        <a:p>
                          <a:pPr lvl="0" algn="l"/>
                          <a:r>
                            <a:rPr lang="en-US" altLang="zh-CN" sz="2400" kern="1200" dirty="0">
                              <a:solidFill>
                                <a:schemeClr val="tx1"/>
                              </a:solidFill>
                              <a:latin typeface="Calibri" panose="020F0502020204030204" pitchFamily="34" charset="0"/>
                              <a:ea typeface="+mn-ea"/>
                              <a:cs typeface="Calibri" panose="020F0502020204030204" pitchFamily="34" charset="0"/>
                            </a:rPr>
                            <a:t>Model</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r>
                            <a:rPr lang="en-US" altLang="zh-CN" sz="2400" kern="1200" dirty="0">
                              <a:solidFill>
                                <a:schemeClr val="tx1"/>
                              </a:solidFill>
                              <a:latin typeface="Calibri" panose="020F0502020204030204" pitchFamily="34" charset="0"/>
                              <a:ea typeface="+mn-ea"/>
                              <a:cs typeface="Calibri" panose="020F0502020204030204" pitchFamily="34" charset="0"/>
                            </a:rPr>
                            <a:t>R@1</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kern="1200" dirty="0">
                              <a:solidFill>
                                <a:schemeClr val="tx1"/>
                              </a:solidFill>
                              <a:latin typeface="Calibri" panose="020F0502020204030204" pitchFamily="34" charset="0"/>
                              <a:ea typeface="+mn-ea"/>
                              <a:cs typeface="Calibri" panose="020F0502020204030204" pitchFamily="34" charset="0"/>
                            </a:rPr>
                            <a:t>R@10</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kern="1200" dirty="0">
                              <a:solidFill>
                                <a:schemeClr val="tx1"/>
                              </a:solidFill>
                              <a:latin typeface="Calibri" panose="020F0502020204030204" pitchFamily="34" charset="0"/>
                              <a:ea typeface="+mn-ea"/>
                              <a:cs typeface="Calibri" panose="020F0502020204030204" pitchFamily="34" charset="0"/>
                            </a:rPr>
                            <a:t>M@10</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r>
                            <a:rPr lang="en-US" altLang="zh-CN" sz="2400" kern="1200" dirty="0">
                              <a:solidFill>
                                <a:schemeClr val="tx1"/>
                              </a:solidFill>
                              <a:latin typeface="Calibri" panose="020F0502020204030204" pitchFamily="34" charset="0"/>
                              <a:ea typeface="+mn-ea"/>
                              <a:cs typeface="Calibri" panose="020F0502020204030204" pitchFamily="34" charset="0"/>
                            </a:rPr>
                            <a:t>R@1</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kern="1200" dirty="0">
                              <a:solidFill>
                                <a:schemeClr val="tx1"/>
                              </a:solidFill>
                              <a:latin typeface="Calibri" panose="020F0502020204030204" pitchFamily="34" charset="0"/>
                              <a:ea typeface="+mn-ea"/>
                              <a:cs typeface="Calibri" panose="020F0502020204030204" pitchFamily="34" charset="0"/>
                            </a:rPr>
                            <a:t>R@10</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kern="1200" dirty="0">
                              <a:solidFill>
                                <a:schemeClr val="tx1"/>
                              </a:solidFill>
                              <a:latin typeface="Calibri" panose="020F0502020204030204" pitchFamily="34" charset="0"/>
                              <a:ea typeface="+mn-ea"/>
                              <a:cs typeface="Calibri" panose="020F0502020204030204" pitchFamily="34" charset="0"/>
                            </a:rPr>
                            <a:t>M@10</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7098857"/>
                      </a:ext>
                    </a:extLst>
                  </a:tr>
                  <a:tr h="405084">
                    <a:tc>
                      <a:txBody>
                        <a:bodyPr/>
                        <a:lstStyle/>
                        <a:p>
                          <a:pPr marL="0" lvl="0" algn="l"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MVDR (q</a:t>
                          </a:r>
                          <a14:m>
                            <m:oMath xmlns:m="http://schemas.openxmlformats.org/officeDocument/2006/math">
                              <m:r>
                                <a:rPr lang="en-US" altLang="zh-CN" sz="3600" b="0" i="1" kern="1200" smtClean="0">
                                  <a:solidFill>
                                    <a:schemeClr val="tx1"/>
                                  </a:solidFill>
                                  <a:latin typeface="Cambria Math" panose="02040503050406030204" pitchFamily="18" charset="0"/>
                                  <a:ea typeface="+mn-ea"/>
                                  <a:cs typeface="Calibri" panose="020F0502020204030204" pitchFamily="34" charset="0"/>
                                </a:rPr>
                                <m:t>→</m:t>
                              </m:r>
                            </m:oMath>
                          </a14:m>
                          <a:r>
                            <a:rPr lang="en-US" altLang="zh-CN" sz="2400" kern="1200" dirty="0">
                              <a:solidFill>
                                <a:schemeClr val="tx1"/>
                              </a:solidFill>
                              <a:latin typeface="Calibri" panose="020F0502020204030204" pitchFamily="34" charset="0"/>
                              <a:ea typeface="+mn-ea"/>
                              <a:cs typeface="Calibri" panose="020F0502020204030204" pitchFamily="34" charset="0"/>
                            </a:rPr>
                            <a:t>d)</a:t>
                          </a: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kern="1200" dirty="0">
                              <a:solidFill>
                                <a:schemeClr val="tx1"/>
                              </a:solidFill>
                              <a:latin typeface="Calibri" panose="020F0502020204030204" pitchFamily="34" charset="0"/>
                              <a:ea typeface="+mn-ea"/>
                              <a:cs typeface="Calibri" panose="020F0502020204030204" pitchFamily="34" charset="0"/>
                            </a:rPr>
                            <a:t>61.3</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91.9</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72.0</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46.5</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84.5</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kern="1200" dirty="0">
                              <a:solidFill>
                                <a:schemeClr val="tx1"/>
                              </a:solidFill>
                              <a:latin typeface="Calibri" panose="020F0502020204030204" pitchFamily="34" charset="0"/>
                              <a:ea typeface="+mn-ea"/>
                              <a:cs typeface="Calibri" panose="020F0502020204030204" pitchFamily="34" charset="0"/>
                            </a:rPr>
                            <a:t>58.9</a:t>
                          </a: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8230295"/>
                      </a:ext>
                    </a:extLst>
                  </a:tr>
                  <a:tr h="405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a:solidFill>
                                <a:schemeClr val="tx1"/>
                              </a:solidFill>
                              <a:latin typeface="Calibri" panose="020F0502020204030204" pitchFamily="34" charset="0"/>
                              <a:ea typeface="+mn-ea"/>
                              <a:cs typeface="Calibri" panose="020F0502020204030204" pitchFamily="34" charset="0"/>
                            </a:rPr>
                            <a:t>MVDR (q</a:t>
                          </a:r>
                          <a14:m>
                            <m:oMath xmlns:m="http://schemas.openxmlformats.org/officeDocument/2006/math">
                              <m:r>
                                <a:rPr lang="en-US" altLang="zh-CN" sz="3600" b="0" i="1" kern="1200" smtClean="0">
                                  <a:solidFill>
                                    <a:schemeClr val="tx1"/>
                                  </a:solidFill>
                                  <a:latin typeface="Cambria Math" panose="02040503050406030204" pitchFamily="18" charset="0"/>
                                  <a:ea typeface="+mn-ea"/>
                                  <a:cs typeface="Calibri" panose="020F0502020204030204" pitchFamily="34" charset="0"/>
                                </a:rPr>
                                <m:t>←</m:t>
                              </m:r>
                            </m:oMath>
                          </a14:m>
                          <a:r>
                            <a:rPr lang="en-US" altLang="zh-CN" sz="2400" kern="1200" dirty="0">
                              <a:solidFill>
                                <a:schemeClr val="tx1"/>
                              </a:solidFill>
                              <a:latin typeface="Calibri" panose="020F0502020204030204" pitchFamily="34" charset="0"/>
                              <a:ea typeface="+mn-ea"/>
                              <a:cs typeface="Calibri" panose="020F0502020204030204" pitchFamily="34" charset="0"/>
                            </a:rPr>
                            <a:t>d)</a:t>
                          </a: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kern="1200" dirty="0">
                              <a:solidFill>
                                <a:schemeClr val="tx1"/>
                              </a:solidFill>
                              <a:latin typeface="Calibri" panose="020F0502020204030204" pitchFamily="34" charset="0"/>
                              <a:ea typeface="+mn-ea"/>
                              <a:cs typeface="Calibri" panose="020F0502020204030204" pitchFamily="34" charset="0"/>
                            </a:rPr>
                            <a:t>53.2</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90.1</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65.7</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34.8</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78.8</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48.4</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9114384"/>
                      </a:ext>
                    </a:extLst>
                  </a:tr>
                  <a:tr h="405084">
                    <a:tc>
                      <a:txBody>
                        <a:bodyPr/>
                        <a:lstStyle/>
                        <a:p>
                          <a:pPr lvl="0" algn="l"/>
                          <a:r>
                            <a:rPr lang="en-US" altLang="zh-CN" sz="2400" kern="1200" dirty="0">
                              <a:solidFill>
                                <a:schemeClr val="tx1"/>
                              </a:solidFill>
                              <a:latin typeface="Calibri" panose="020F0502020204030204" pitchFamily="34" charset="0"/>
                              <a:ea typeface="+mn-ea"/>
                              <a:cs typeface="Calibri" panose="020F0502020204030204" pitchFamily="34" charset="0"/>
                            </a:rPr>
                            <a:t>GR (q</a:t>
                          </a:r>
                          <a14:m>
                            <m:oMath xmlns:m="http://schemas.openxmlformats.org/officeDocument/2006/math">
                              <m:r>
                                <a:rPr lang="en-US" altLang="zh-CN" sz="3600" b="0" i="1" kern="1200" smtClean="0">
                                  <a:solidFill>
                                    <a:schemeClr val="tx1"/>
                                  </a:solidFill>
                                  <a:latin typeface="Cambria Math" panose="02040503050406030204" pitchFamily="18" charset="0"/>
                                  <a:ea typeface="+mn-ea"/>
                                  <a:cs typeface="Calibri" panose="020F0502020204030204" pitchFamily="34" charset="0"/>
                                </a:rPr>
                                <m:t>←</m:t>
                              </m:r>
                            </m:oMath>
                          </a14:m>
                          <a:r>
                            <a:rPr lang="en-US" altLang="zh-CN" sz="2400" kern="1200" dirty="0">
                              <a:solidFill>
                                <a:schemeClr val="tx1"/>
                              </a:solidFill>
                              <a:latin typeface="Calibri" panose="020F0502020204030204" pitchFamily="34" charset="0"/>
                              <a:ea typeface="+mn-ea"/>
                              <a:cs typeface="Calibri" panose="020F0502020204030204" pitchFamily="34" charset="0"/>
                            </a:rPr>
                            <a:t>d)</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kern="1200" dirty="0">
                              <a:solidFill>
                                <a:schemeClr val="tx1"/>
                              </a:solidFill>
                              <a:latin typeface="Calibri" panose="020F0502020204030204" pitchFamily="34" charset="0"/>
                              <a:ea typeface="+mn-ea"/>
                              <a:cs typeface="Calibri" panose="020F0502020204030204" pitchFamily="34" charset="0"/>
                            </a:rPr>
                            <a:t>47.4</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87.0</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60.5</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35.3</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77.1</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48.3</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1520171"/>
                      </a:ext>
                    </a:extLst>
                  </a:tr>
                </a:tbl>
              </a:graphicData>
            </a:graphic>
          </p:graphicFrame>
        </mc:Choice>
        <mc:Fallback xmlns="">
          <p:graphicFrame>
            <p:nvGraphicFramePr>
              <p:cNvPr id="7" name="Table 7">
                <a:extLst>
                  <a:ext uri="{FF2B5EF4-FFF2-40B4-BE49-F238E27FC236}">
                    <a16:creationId xmlns:a16="http://schemas.microsoft.com/office/drawing/2014/main" id="{86E1FC05-59B0-4272-9C06-82E639BCC68A}"/>
                  </a:ext>
                </a:extLst>
              </p:cNvPr>
              <p:cNvGraphicFramePr>
                <a:graphicFrameLocks/>
              </p:cNvGraphicFramePr>
              <p:nvPr>
                <p:extLst>
                  <p:ext uri="{D42A27DB-BD31-4B8C-83A1-F6EECF244321}">
                    <p14:modId xmlns:p14="http://schemas.microsoft.com/office/powerpoint/2010/main" val="3358476452"/>
                  </p:ext>
                </p:extLst>
              </p:nvPr>
            </p:nvGraphicFramePr>
            <p:xfrm>
              <a:off x="1680756" y="3532740"/>
              <a:ext cx="8517666" cy="2796732"/>
            </p:xfrm>
            <a:graphic>
              <a:graphicData uri="http://schemas.openxmlformats.org/drawingml/2006/table">
                <a:tbl>
                  <a:tblPr firstRow="1" bandRow="1">
                    <a:tableStyleId>{5C22544A-7EE6-4342-B048-85BDC9FD1C3A}</a:tableStyleId>
                  </a:tblPr>
                  <a:tblGrid>
                    <a:gridCol w="2075124">
                      <a:extLst>
                        <a:ext uri="{9D8B030D-6E8A-4147-A177-3AD203B41FA5}">
                          <a16:colId xmlns:a16="http://schemas.microsoft.com/office/drawing/2014/main" val="1012697871"/>
                        </a:ext>
                      </a:extLst>
                    </a:gridCol>
                    <a:gridCol w="1037561">
                      <a:extLst>
                        <a:ext uri="{9D8B030D-6E8A-4147-A177-3AD203B41FA5}">
                          <a16:colId xmlns:a16="http://schemas.microsoft.com/office/drawing/2014/main" val="2818116908"/>
                        </a:ext>
                      </a:extLst>
                    </a:gridCol>
                    <a:gridCol w="1037561">
                      <a:extLst>
                        <a:ext uri="{9D8B030D-6E8A-4147-A177-3AD203B41FA5}">
                          <a16:colId xmlns:a16="http://schemas.microsoft.com/office/drawing/2014/main" val="2466204582"/>
                        </a:ext>
                      </a:extLst>
                    </a:gridCol>
                    <a:gridCol w="1037561">
                      <a:extLst>
                        <a:ext uri="{9D8B030D-6E8A-4147-A177-3AD203B41FA5}">
                          <a16:colId xmlns:a16="http://schemas.microsoft.com/office/drawing/2014/main" val="158504495"/>
                        </a:ext>
                      </a:extLst>
                    </a:gridCol>
                    <a:gridCol w="217176">
                      <a:extLst>
                        <a:ext uri="{9D8B030D-6E8A-4147-A177-3AD203B41FA5}">
                          <a16:colId xmlns:a16="http://schemas.microsoft.com/office/drawing/2014/main" val="2326028282"/>
                        </a:ext>
                      </a:extLst>
                    </a:gridCol>
                    <a:gridCol w="1037561">
                      <a:extLst>
                        <a:ext uri="{9D8B030D-6E8A-4147-A177-3AD203B41FA5}">
                          <a16:colId xmlns:a16="http://schemas.microsoft.com/office/drawing/2014/main" val="3699950278"/>
                        </a:ext>
                      </a:extLst>
                    </a:gridCol>
                    <a:gridCol w="1037561">
                      <a:extLst>
                        <a:ext uri="{9D8B030D-6E8A-4147-A177-3AD203B41FA5}">
                          <a16:colId xmlns:a16="http://schemas.microsoft.com/office/drawing/2014/main" val="3482205839"/>
                        </a:ext>
                      </a:extLst>
                    </a:gridCol>
                    <a:gridCol w="1037561">
                      <a:extLst>
                        <a:ext uri="{9D8B030D-6E8A-4147-A177-3AD203B41FA5}">
                          <a16:colId xmlns:a16="http://schemas.microsoft.com/office/drawing/2014/main" val="970733216"/>
                        </a:ext>
                      </a:extLst>
                    </a:gridCol>
                  </a:tblGrid>
                  <a:tr h="457200">
                    <a:tc>
                      <a:txBody>
                        <a:bodyPr/>
                        <a:lstStyle/>
                        <a:p>
                          <a:endParaRPr lang="zh-CN" altLang="en-US" sz="2400" b="1" dirty="0">
                            <a:solidFill>
                              <a:schemeClr val="tx1"/>
                            </a:solidFill>
                          </a:endParaRP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NQ 320K</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12700" cmpd="sng">
                          <a:noFill/>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914400" rtl="0" eaLnBrk="1" latinLnBrk="0" hangingPunct="1"/>
                          <a:r>
                            <a:rPr lang="en-US" altLang="zh-CN" sz="2800" kern="1200" dirty="0">
                              <a:solidFill>
                                <a:schemeClr val="tx1"/>
                              </a:solidFill>
                              <a:latin typeface="Calibri" panose="020F0502020204030204" pitchFamily="34" charset="0"/>
                              <a:ea typeface="+mn-ea"/>
                              <a:cs typeface="Calibri" panose="020F0502020204030204" pitchFamily="34" charset="0"/>
                            </a:rPr>
                            <a:t>NQ320K</a:t>
                          </a:r>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914400" rtl="0" eaLnBrk="1" latinLnBrk="0" hangingPunct="1"/>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MS MARCO (100K)</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914400" rtl="0" eaLnBrk="1" latinLnBrk="0" hangingPunct="1"/>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914400" rtl="0" eaLnBrk="1" latinLnBrk="0" hangingPunct="1"/>
                          <a:endParaRPr lang="zh-CN" altLang="en-US" sz="28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8286704"/>
                      </a:ext>
                    </a:extLst>
                  </a:tr>
                  <a:tr h="457200">
                    <a:tc>
                      <a:txBody>
                        <a:bodyPr/>
                        <a:lstStyle/>
                        <a:p>
                          <a:pPr lvl="0" algn="l"/>
                          <a:r>
                            <a:rPr lang="en-US" altLang="zh-CN" sz="2400" kern="1200" dirty="0">
                              <a:solidFill>
                                <a:schemeClr val="tx1"/>
                              </a:solidFill>
                              <a:latin typeface="Calibri" panose="020F0502020204030204" pitchFamily="34" charset="0"/>
                              <a:ea typeface="+mn-ea"/>
                              <a:cs typeface="Calibri" panose="020F0502020204030204" pitchFamily="34" charset="0"/>
                            </a:rPr>
                            <a:t>Model</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r>
                            <a:rPr lang="en-US" altLang="zh-CN" sz="2400" kern="1200" dirty="0">
                              <a:solidFill>
                                <a:schemeClr val="tx1"/>
                              </a:solidFill>
                              <a:latin typeface="Calibri" panose="020F0502020204030204" pitchFamily="34" charset="0"/>
                              <a:ea typeface="+mn-ea"/>
                              <a:cs typeface="Calibri" panose="020F0502020204030204" pitchFamily="34" charset="0"/>
                            </a:rPr>
                            <a:t>R@1</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kern="1200" dirty="0">
                              <a:solidFill>
                                <a:schemeClr val="tx1"/>
                              </a:solidFill>
                              <a:latin typeface="Calibri" panose="020F0502020204030204" pitchFamily="34" charset="0"/>
                              <a:ea typeface="+mn-ea"/>
                              <a:cs typeface="Calibri" panose="020F0502020204030204" pitchFamily="34" charset="0"/>
                            </a:rPr>
                            <a:t>R@10</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kern="1200" dirty="0">
                              <a:solidFill>
                                <a:schemeClr val="tx1"/>
                              </a:solidFill>
                              <a:latin typeface="Calibri" panose="020F0502020204030204" pitchFamily="34" charset="0"/>
                              <a:ea typeface="+mn-ea"/>
                              <a:cs typeface="Calibri" panose="020F0502020204030204" pitchFamily="34" charset="0"/>
                            </a:rPr>
                            <a:t>M@10</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r>
                            <a:rPr lang="en-US" altLang="zh-CN" sz="2400" kern="1200" dirty="0">
                              <a:solidFill>
                                <a:schemeClr val="tx1"/>
                              </a:solidFill>
                              <a:latin typeface="Calibri" panose="020F0502020204030204" pitchFamily="34" charset="0"/>
                              <a:ea typeface="+mn-ea"/>
                              <a:cs typeface="Calibri" panose="020F0502020204030204" pitchFamily="34" charset="0"/>
                            </a:rPr>
                            <a:t>R@1</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kern="1200" dirty="0">
                              <a:solidFill>
                                <a:schemeClr val="tx1"/>
                              </a:solidFill>
                              <a:latin typeface="Calibri" panose="020F0502020204030204" pitchFamily="34" charset="0"/>
                              <a:ea typeface="+mn-ea"/>
                              <a:cs typeface="Calibri" panose="020F0502020204030204" pitchFamily="34" charset="0"/>
                            </a:rPr>
                            <a:t>R@10</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kern="1200" dirty="0">
                              <a:solidFill>
                                <a:schemeClr val="tx1"/>
                              </a:solidFill>
                              <a:latin typeface="Calibri" panose="020F0502020204030204" pitchFamily="34" charset="0"/>
                              <a:ea typeface="+mn-ea"/>
                              <a:cs typeface="Calibri" panose="020F0502020204030204" pitchFamily="34" charset="0"/>
                            </a:rPr>
                            <a:t>M@10</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7098857"/>
                      </a:ext>
                    </a:extLst>
                  </a:tr>
                  <a:tr h="627444">
                    <a:tc>
                      <a:txBody>
                        <a:bodyPr/>
                        <a:lstStyle/>
                        <a:p>
                          <a:endParaRPr lang="en-US"/>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150962" r="-311144" b="-215385"/>
                          </a:stretch>
                        </a:blipFill>
                      </a:tcPr>
                    </a:tc>
                    <a:tc>
                      <a:txBody>
                        <a:bodyPr/>
                        <a:lstStyle/>
                        <a:p>
                          <a:pPr algn="ctr"/>
                          <a:r>
                            <a:rPr lang="en-US" altLang="zh-CN" sz="2400" kern="1200" dirty="0">
                              <a:solidFill>
                                <a:schemeClr val="tx1"/>
                              </a:solidFill>
                              <a:latin typeface="Calibri" panose="020F0502020204030204" pitchFamily="34" charset="0"/>
                              <a:ea typeface="+mn-ea"/>
                              <a:cs typeface="Calibri" panose="020F0502020204030204" pitchFamily="34" charset="0"/>
                            </a:rPr>
                            <a:t>61.3</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91.9</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72.0</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46.5</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84.5</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kern="1200" dirty="0">
                              <a:solidFill>
                                <a:schemeClr val="tx1"/>
                              </a:solidFill>
                              <a:latin typeface="Calibri" panose="020F0502020204030204" pitchFamily="34" charset="0"/>
                              <a:ea typeface="+mn-ea"/>
                              <a:cs typeface="Calibri" panose="020F0502020204030204" pitchFamily="34" charset="0"/>
                            </a:rPr>
                            <a:t>58.9</a:t>
                          </a: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8230295"/>
                      </a:ext>
                    </a:extLst>
                  </a:tr>
                  <a:tr h="627444">
                    <a:tc>
                      <a:txBody>
                        <a:bodyPr/>
                        <a:lstStyle/>
                        <a:p>
                          <a:endParaRPr lang="en-US"/>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253398" r="-311144" b="-117476"/>
                          </a:stretch>
                        </a:blipFill>
                      </a:tcPr>
                    </a:tc>
                    <a:tc>
                      <a:txBody>
                        <a:bodyPr/>
                        <a:lstStyle/>
                        <a:p>
                          <a:pPr algn="ctr"/>
                          <a:r>
                            <a:rPr lang="en-US" altLang="zh-CN" sz="2400" kern="1200" dirty="0">
                              <a:solidFill>
                                <a:schemeClr val="tx1"/>
                              </a:solidFill>
                              <a:latin typeface="Calibri" panose="020F0502020204030204" pitchFamily="34" charset="0"/>
                              <a:ea typeface="+mn-ea"/>
                              <a:cs typeface="Calibri" panose="020F0502020204030204" pitchFamily="34" charset="0"/>
                            </a:rPr>
                            <a:t>53.2</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90.1</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65.7</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34.8</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78.8</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48.4</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9114384"/>
                      </a:ext>
                    </a:extLst>
                  </a:tr>
                  <a:tr h="627444">
                    <a:tc>
                      <a:txBody>
                        <a:bodyPr/>
                        <a:lstStyle/>
                        <a:p>
                          <a:endParaRPr lang="en-US"/>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t="-353398" r="-311144" b="-17476"/>
                          </a:stretch>
                        </a:blipFill>
                      </a:tcPr>
                    </a:tc>
                    <a:tc>
                      <a:txBody>
                        <a:bodyPr/>
                        <a:lstStyle/>
                        <a:p>
                          <a:pPr algn="ctr"/>
                          <a:r>
                            <a:rPr lang="en-US" altLang="zh-CN" sz="2400" kern="1200" dirty="0">
                              <a:solidFill>
                                <a:schemeClr val="tx1"/>
                              </a:solidFill>
                              <a:latin typeface="Calibri" panose="020F0502020204030204" pitchFamily="34" charset="0"/>
                              <a:ea typeface="+mn-ea"/>
                              <a:cs typeface="Calibri" panose="020F0502020204030204" pitchFamily="34" charset="0"/>
                            </a:rPr>
                            <a:t>47.4</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87.0</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60.5</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35.3</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77.1</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2400" kern="1200" dirty="0">
                              <a:solidFill>
                                <a:schemeClr val="tx1"/>
                              </a:solidFill>
                              <a:latin typeface="Calibri" panose="020F0502020204030204" pitchFamily="34" charset="0"/>
                              <a:ea typeface="+mn-ea"/>
                              <a:cs typeface="Calibri" panose="020F0502020204030204" pitchFamily="34" charset="0"/>
                            </a:rPr>
                            <a:t>48.3</a:t>
                          </a:r>
                          <a:endParaRPr lang="zh-CN" altLang="en-US" sz="2400" kern="1200" dirty="0">
                            <a:solidFill>
                              <a:schemeClr val="tx1"/>
                            </a:solidFill>
                            <a:latin typeface="Calibri" panose="020F0502020204030204" pitchFamily="34" charset="0"/>
                            <a:ea typeface="+mn-ea"/>
                            <a:cs typeface="Calibri" panose="020F0502020204030204" pitchFamily="34"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1520171"/>
                      </a:ext>
                    </a:extLst>
                  </a:tr>
                </a:tbl>
              </a:graphicData>
            </a:graphic>
          </p:graphicFrame>
        </mc:Fallback>
      </mc:AlternateContent>
    </p:spTree>
    <p:extLst>
      <p:ext uri="{BB962C8B-B14F-4D97-AF65-F5344CB8AC3E}">
        <p14:creationId xmlns:p14="http://schemas.microsoft.com/office/powerpoint/2010/main" val="545256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66BB-955B-4164-9155-CF333BAA0171}"/>
              </a:ext>
            </a:extLst>
          </p:cNvPr>
          <p:cNvSpPr>
            <a:spLocks noGrp="1"/>
          </p:cNvSpPr>
          <p:nvPr>
            <p:ph type="title"/>
          </p:nvPr>
        </p:nvSpPr>
        <p:spPr/>
        <p:txBody>
          <a:bodyPr/>
          <a:lstStyle/>
          <a:p>
            <a:r>
              <a:rPr lang="en-US" dirty="0"/>
              <a:t>(Soft) Term-exact matching rate </a:t>
            </a:r>
            <a:r>
              <a:rPr lang="en-US" dirty="0" err="1"/>
              <a:t>v.s</a:t>
            </a:r>
            <a:r>
              <a:rPr lang="en-US" dirty="0"/>
              <a:t>. term IDF</a:t>
            </a:r>
          </a:p>
        </p:txBody>
      </p:sp>
      <p:sp>
        <p:nvSpPr>
          <p:cNvPr id="6" name="Slide Number Placeholder 5">
            <a:extLst>
              <a:ext uri="{FF2B5EF4-FFF2-40B4-BE49-F238E27FC236}">
                <a16:creationId xmlns:a16="http://schemas.microsoft.com/office/drawing/2014/main" id="{EF5019E1-0D7A-4103-9A48-C1730745BC72}"/>
              </a:ext>
            </a:extLst>
          </p:cNvPr>
          <p:cNvSpPr>
            <a:spLocks noGrp="1"/>
          </p:cNvSpPr>
          <p:nvPr>
            <p:ph type="sldNum" sz="quarter" idx="12"/>
          </p:nvPr>
        </p:nvSpPr>
        <p:spPr/>
        <p:txBody>
          <a:bodyPr/>
          <a:lstStyle/>
          <a:p>
            <a:fld id="{F364DFDD-0C7A-40B9-9275-CE62675A6823}" type="slidenum">
              <a:rPr lang="zh-CN" altLang="en-US" smtClean="0"/>
              <a:t>27</a:t>
            </a:fld>
            <a:endParaRPr lang="zh-CN" altLang="en-US"/>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B68E8213-5BB7-4333-97CF-DA62C441FFB8}"/>
                  </a:ext>
                </a:extLst>
              </p:cNvPr>
              <p:cNvSpPr>
                <a:spLocks noGrp="1"/>
              </p:cNvSpPr>
              <p:nvPr>
                <p:ph idx="1"/>
              </p:nvPr>
            </p:nvSpPr>
            <p:spPr/>
            <p:txBody>
              <a:bodyPr/>
              <a:lstStyle/>
              <a:p>
                <a:r>
                  <a:rPr lang="en-US" dirty="0"/>
                  <a:t>Soft </a:t>
                </a:r>
                <a14:m>
                  <m:oMath xmlns:m="http://schemas.openxmlformats.org/officeDocument/2006/math">
                    <m:r>
                      <a:rPr lang="en-US" b="0" i="1" smtClean="0">
                        <a:latin typeface="Cambria Math" panose="02040503050406030204" pitchFamily="18" charset="0"/>
                      </a:rPr>
                      <m:t>→</m:t>
                    </m:r>
                  </m:oMath>
                </a14:m>
                <a:r>
                  <a:rPr lang="en-US" dirty="0"/>
                  <a:t> </a:t>
                </a:r>
                <a:r>
                  <a:rPr lang="en-US" dirty="0" err="1"/>
                  <a:t>Softmaxed</a:t>
                </a:r>
                <a:r>
                  <a:rPr lang="en-US" dirty="0"/>
                  <a:t> alignment score of the matching term</a:t>
                </a:r>
              </a:p>
              <a:p>
                <a:r>
                  <a:rPr lang="en-US" dirty="0"/>
                  <a:t>More rarer tokens have larger alignment scores</a:t>
                </a:r>
              </a:p>
              <a:p>
                <a:endParaRPr lang="en-US" dirty="0"/>
              </a:p>
              <a:p>
                <a:pPr marL="0" indent="0">
                  <a:buNone/>
                </a:pPr>
                <a:endParaRPr lang="en-US" dirty="0"/>
              </a:p>
            </p:txBody>
          </p:sp>
        </mc:Choice>
        <mc:Fallback xmlns="">
          <p:sp>
            <p:nvSpPr>
              <p:cNvPr id="10" name="Content Placeholder 9">
                <a:extLst>
                  <a:ext uri="{FF2B5EF4-FFF2-40B4-BE49-F238E27FC236}">
                    <a16:creationId xmlns:a16="http://schemas.microsoft.com/office/drawing/2014/main" id="{B68E8213-5BB7-4333-97CF-DA62C441FFB8}"/>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1" name="Content Placeholder 7">
            <a:extLst>
              <a:ext uri="{FF2B5EF4-FFF2-40B4-BE49-F238E27FC236}">
                <a16:creationId xmlns:a16="http://schemas.microsoft.com/office/drawing/2014/main" id="{0BF04886-169A-4067-8072-CB30D5575B13}"/>
              </a:ext>
            </a:extLst>
          </p:cNvPr>
          <p:cNvPicPr>
            <a:picLocks noChangeAspect="1"/>
          </p:cNvPicPr>
          <p:nvPr/>
        </p:nvPicPr>
        <p:blipFill>
          <a:blip r:embed="rId4"/>
          <a:stretch>
            <a:fillRect/>
          </a:stretch>
        </p:blipFill>
        <p:spPr>
          <a:xfrm>
            <a:off x="1420475" y="2923377"/>
            <a:ext cx="9351049" cy="3253586"/>
          </a:xfrm>
          <a:prstGeom prst="rect">
            <a:avLst/>
          </a:prstGeom>
        </p:spPr>
      </p:pic>
    </p:spTree>
    <p:extLst>
      <p:ext uri="{BB962C8B-B14F-4D97-AF65-F5344CB8AC3E}">
        <p14:creationId xmlns:p14="http://schemas.microsoft.com/office/powerpoint/2010/main" val="1694967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66EB-1281-4039-AF0A-440CD69A6FB9}"/>
              </a:ext>
            </a:extLst>
          </p:cNvPr>
          <p:cNvSpPr>
            <a:spLocks noGrp="1"/>
          </p:cNvSpPr>
          <p:nvPr>
            <p:ph type="title"/>
          </p:nvPr>
        </p:nvSpPr>
        <p:spPr/>
        <p:txBody>
          <a:bodyPr/>
          <a:lstStyle/>
          <a:p>
            <a:r>
              <a:rPr lang="en-US" dirty="0"/>
              <a:t>Low-rank approx. of GR alignment matrix</a:t>
            </a:r>
          </a:p>
        </p:txBody>
      </p:sp>
      <p:sp>
        <p:nvSpPr>
          <p:cNvPr id="3" name="Content Placeholder 2">
            <a:extLst>
              <a:ext uri="{FF2B5EF4-FFF2-40B4-BE49-F238E27FC236}">
                <a16:creationId xmlns:a16="http://schemas.microsoft.com/office/drawing/2014/main" id="{7652AE48-2EFF-43D9-9CE9-A4C39293A979}"/>
              </a:ext>
            </a:extLst>
          </p:cNvPr>
          <p:cNvSpPr>
            <a:spLocks noGrp="1"/>
          </p:cNvSpPr>
          <p:nvPr>
            <p:ph idx="1"/>
          </p:nvPr>
        </p:nvSpPr>
        <p:spPr/>
        <p:txBody>
          <a:bodyPr/>
          <a:lstStyle/>
          <a:p>
            <a:r>
              <a:rPr lang="en-US" dirty="0"/>
              <a:t>Relative error of the approximation in different layers of GR</a:t>
            </a:r>
          </a:p>
          <a:p>
            <a:endParaRPr lang="en-US" dirty="0"/>
          </a:p>
        </p:txBody>
      </p:sp>
      <p:sp>
        <p:nvSpPr>
          <p:cNvPr id="6" name="Slide Number Placeholder 5">
            <a:extLst>
              <a:ext uri="{FF2B5EF4-FFF2-40B4-BE49-F238E27FC236}">
                <a16:creationId xmlns:a16="http://schemas.microsoft.com/office/drawing/2014/main" id="{8FF575F7-06A1-48D7-9E7F-EC0A912E121A}"/>
              </a:ext>
            </a:extLst>
          </p:cNvPr>
          <p:cNvSpPr>
            <a:spLocks noGrp="1"/>
          </p:cNvSpPr>
          <p:nvPr>
            <p:ph type="sldNum" sz="quarter" idx="12"/>
          </p:nvPr>
        </p:nvSpPr>
        <p:spPr/>
        <p:txBody>
          <a:bodyPr/>
          <a:lstStyle/>
          <a:p>
            <a:fld id="{F364DFDD-0C7A-40B9-9275-CE62675A6823}" type="slidenum">
              <a:rPr lang="zh-CN" altLang="en-US" smtClean="0"/>
              <a:t>28</a:t>
            </a:fld>
            <a:endParaRPr lang="zh-CN" altLang="en-US"/>
          </a:p>
        </p:txBody>
      </p:sp>
      <p:pic>
        <p:nvPicPr>
          <p:cNvPr id="7" name="Picture 6">
            <a:extLst>
              <a:ext uri="{FF2B5EF4-FFF2-40B4-BE49-F238E27FC236}">
                <a16:creationId xmlns:a16="http://schemas.microsoft.com/office/drawing/2014/main" id="{372CA68E-6ED6-4BAB-AE74-140A0232D36D}"/>
              </a:ext>
            </a:extLst>
          </p:cNvPr>
          <p:cNvPicPr>
            <a:picLocks noChangeAspect="1"/>
          </p:cNvPicPr>
          <p:nvPr/>
        </p:nvPicPr>
        <p:blipFill>
          <a:blip r:embed="rId2"/>
          <a:stretch>
            <a:fillRect/>
          </a:stretch>
        </p:blipFill>
        <p:spPr>
          <a:xfrm>
            <a:off x="2731315" y="2779295"/>
            <a:ext cx="6729369" cy="2797602"/>
          </a:xfrm>
          <a:prstGeom prst="rect">
            <a:avLst/>
          </a:prstGeom>
        </p:spPr>
      </p:pic>
    </p:spTree>
    <p:extLst>
      <p:ext uri="{BB962C8B-B14F-4D97-AF65-F5344CB8AC3E}">
        <p14:creationId xmlns:p14="http://schemas.microsoft.com/office/powerpoint/2010/main" val="2674540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AB8CD-36B8-4DC8-92DA-FDC72486964F}"/>
              </a:ext>
            </a:extLst>
          </p:cNvPr>
          <p:cNvSpPr>
            <a:spLocks noGrp="1"/>
          </p:cNvSpPr>
          <p:nvPr>
            <p:ph type="title"/>
          </p:nvPr>
        </p:nvSpPr>
        <p:spPr/>
        <p:txBody>
          <a:bodyPr/>
          <a:lstStyle/>
          <a:p>
            <a:r>
              <a:rPr lang="en-US" altLang="zh-CN" dirty="0"/>
              <a:t>Summary</a:t>
            </a:r>
            <a:endParaRPr lang="zh-CN" altLang="en-US" dirty="0"/>
          </a:p>
        </p:txBody>
      </p:sp>
      <p:sp>
        <p:nvSpPr>
          <p:cNvPr id="6" name="Slide Number Placeholder 5">
            <a:extLst>
              <a:ext uri="{FF2B5EF4-FFF2-40B4-BE49-F238E27FC236}">
                <a16:creationId xmlns:a16="http://schemas.microsoft.com/office/drawing/2014/main" id="{3A26D473-B2E8-4F56-B360-2850390608D7}"/>
              </a:ext>
            </a:extLst>
          </p:cNvPr>
          <p:cNvSpPr>
            <a:spLocks noGrp="1"/>
          </p:cNvSpPr>
          <p:nvPr>
            <p:ph type="sldNum" sz="quarter" idx="12"/>
          </p:nvPr>
        </p:nvSpPr>
        <p:spPr/>
        <p:txBody>
          <a:bodyPr/>
          <a:lstStyle/>
          <a:p>
            <a:fld id="{F364DFDD-0C7A-40B9-9275-CE62675A6823}" type="slidenum">
              <a:rPr lang="zh-CN" altLang="en-US" smtClean="0"/>
              <a:t>29</a:t>
            </a:fld>
            <a:endParaRPr lang="zh-CN" altLang="en-US"/>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0AFF2344-1465-4695-ABD0-A36905A17A9D}"/>
                  </a:ext>
                </a:extLst>
              </p:cNvPr>
              <p:cNvSpPr>
                <a:spLocks noGrp="1"/>
              </p:cNvSpPr>
              <p:nvPr>
                <p:ph idx="1"/>
              </p:nvPr>
            </p:nvSpPr>
            <p:spPr>
              <a:xfrm>
                <a:off x="838199" y="1825625"/>
                <a:ext cx="10860741" cy="4351338"/>
              </a:xfrm>
            </p:spPr>
            <p:txBody>
              <a:bodyPr>
                <a:normAutofit/>
              </a:bodyPr>
              <a:lstStyle/>
              <a:p>
                <a:pPr>
                  <a:lnSpc>
                    <a:spcPct val="100000"/>
                  </a:lnSpc>
                </a:pPr>
                <a:r>
                  <a:rPr lang="en-US" altLang="zh-CN" dirty="0"/>
                  <a:t>We discover new relation between MVDR and GR,  </a:t>
                </a:r>
                <a14:m>
                  <m:oMath xmlns:m="http://schemas.openxmlformats.org/officeDocument/2006/math">
                    <m:nary>
                      <m:naryPr>
                        <m:chr m:val="∑"/>
                        <m:supHide m:val="on"/>
                        <m:ctrlPr>
                          <a:rPr lang="en-US" altLang="zh-CN" sz="2800" i="1" smtClean="0">
                            <a:solidFill>
                              <a:schemeClr val="tx1"/>
                            </a:solidFill>
                            <a:latin typeface="Cambria Math" panose="02040503050406030204" pitchFamily="18" charset="0"/>
                          </a:rPr>
                        </m:ctrlPr>
                      </m:naryPr>
                      <m:sub>
                        <m:r>
                          <a:rPr lang="en-US" altLang="zh-CN" sz="2800" i="1">
                            <a:solidFill>
                              <a:schemeClr val="tx1"/>
                            </a:solidFill>
                            <a:latin typeface="Cambria Math" panose="02040503050406030204" pitchFamily="18" charset="0"/>
                          </a:rPr>
                          <m:t>𝑖𝑗</m:t>
                        </m:r>
                      </m:sub>
                      <m:sup/>
                      <m:e>
                        <m:sSub>
                          <m:sSubPr>
                            <m:ctrlPr>
                              <a:rPr lang="en-US" altLang="zh-CN" sz="2800" i="1">
                                <a:solidFill>
                                  <a:schemeClr val="tx1"/>
                                </a:solidFill>
                                <a:latin typeface="Cambria Math" panose="02040503050406030204" pitchFamily="18" charset="0"/>
                              </a:rPr>
                            </m:ctrlPr>
                          </m:sSubPr>
                          <m:e>
                            <m:d>
                              <m:dPr>
                                <m:ctrlPr>
                                  <a:rPr lang="en-US" altLang="zh-CN" sz="2800" i="1">
                                    <a:solidFill>
                                      <a:schemeClr val="tx1"/>
                                    </a:solidFill>
                                    <a:latin typeface="Cambria Math" panose="02040503050406030204" pitchFamily="18" charset="0"/>
                                  </a:rPr>
                                </m:ctrlPr>
                              </m:dPr>
                              <m:e>
                                <m:sSup>
                                  <m:sSupPr>
                                    <m:ctrlPr>
                                      <a:rPr lang="en-US" altLang="zh-CN" sz="2800" i="1">
                                        <a:solidFill>
                                          <a:schemeClr val="tx1"/>
                                        </a:solidFill>
                                        <a:latin typeface="Cambria Math" panose="02040503050406030204" pitchFamily="18" charset="0"/>
                                      </a:rPr>
                                    </m:ctrlPr>
                                  </m:sSupPr>
                                  <m:e>
                                    <m:r>
                                      <a:rPr lang="zh-CN" altLang="en-US" sz="2800" b="1" i="1" smtClean="0">
                                        <a:solidFill>
                                          <a:srgbClr val="0070C0"/>
                                        </a:solidFill>
                                        <a:latin typeface="Cambria Math" panose="02040503050406030204" pitchFamily="18" charset="0"/>
                                      </a:rPr>
                                      <m:t>𝑫</m:t>
                                    </m:r>
                                  </m:e>
                                  <m:sup>
                                    <m:r>
                                      <a:rPr lang="en-US" altLang="zh-CN" sz="2800" i="1">
                                        <a:solidFill>
                                          <a:schemeClr val="tx1"/>
                                        </a:solidFill>
                                        <a:latin typeface="Cambria Math" panose="02040503050406030204" pitchFamily="18" charset="0"/>
                                      </a:rPr>
                                      <m:t>⊤</m:t>
                                    </m:r>
                                  </m:sup>
                                </m:sSup>
                                <m:r>
                                  <a:rPr lang="zh-CN" altLang="en-US" sz="2800" b="1" i="1" smtClean="0">
                                    <a:solidFill>
                                      <a:schemeClr val="accent6">
                                        <a:lumMod val="75000"/>
                                      </a:schemeClr>
                                    </a:solidFill>
                                    <a:latin typeface="Cambria Math" panose="02040503050406030204" pitchFamily="18" charset="0"/>
                                  </a:rPr>
                                  <m:t>𝑸</m:t>
                                </m:r>
                                <m:r>
                                  <a:rPr lang="zh-CN" altLang="en-US" sz="2800" i="1">
                                    <a:solidFill>
                                      <a:schemeClr val="tx1"/>
                                    </a:solidFill>
                                    <a:latin typeface="Cambria Math" panose="02040503050406030204" pitchFamily="18" charset="0"/>
                                  </a:rPr>
                                  <m:t>⊙</m:t>
                                </m:r>
                                <m:r>
                                  <a:rPr lang="zh-CN" altLang="en-US" sz="2800" b="1" i="1" smtClean="0">
                                    <a:solidFill>
                                      <a:srgbClr val="9B0D14"/>
                                    </a:solidFill>
                                    <a:latin typeface="Cambria Math" panose="02040503050406030204" pitchFamily="18" charset="0"/>
                                  </a:rPr>
                                  <m:t>𝑨</m:t>
                                </m:r>
                              </m:e>
                            </m:d>
                          </m:e>
                          <m:sub>
                            <m:r>
                              <a:rPr lang="zh-CN" altLang="en-US" sz="2800" i="1">
                                <a:solidFill>
                                  <a:schemeClr val="tx1"/>
                                </a:solidFill>
                                <a:latin typeface="Cambria Math" panose="02040503050406030204" pitchFamily="18" charset="0"/>
                              </a:rPr>
                              <m:t>𝑖𝑗</m:t>
                            </m:r>
                          </m:sub>
                        </m:sSub>
                      </m:e>
                    </m:nary>
                  </m:oMath>
                </a14:m>
                <a:endParaRPr lang="en-US" altLang="zh-CN" dirty="0"/>
              </a:p>
              <a:p>
                <a:pPr>
                  <a:lnSpc>
                    <a:spcPct val="100000"/>
                  </a:lnSpc>
                </a:pPr>
                <a:r>
                  <a:rPr lang="en-US" altLang="zh-CN" dirty="0"/>
                  <a:t>For a more detailed discussion and experiment,</a:t>
                </a:r>
                <a:r>
                  <a:rPr lang="en-US" altLang="zh-CN" dirty="0">
                    <a:solidFill>
                      <a:schemeClr val="bg1">
                        <a:lumMod val="65000"/>
                      </a:schemeClr>
                    </a:solidFill>
                  </a:rPr>
                  <a:t> </a:t>
                </a:r>
                <a:r>
                  <a:rPr lang="en-US" altLang="zh-CN" dirty="0"/>
                  <a:t>please refer to our paper :)</a:t>
                </a:r>
              </a:p>
              <a:p>
                <a:pPr lvl="1">
                  <a:lnSpc>
                    <a:spcPct val="100000"/>
                  </a:lnSpc>
                </a:pPr>
                <a:r>
                  <a:rPr lang="en-US" altLang="zh-CN" dirty="0"/>
                  <a:t>about low-rank alignment, decomposition, alignment direction, case study, etc.</a:t>
                </a:r>
              </a:p>
              <a:p>
                <a:pPr>
                  <a:lnSpc>
                    <a:spcPct val="100000"/>
                  </a:lnSpc>
                </a:pPr>
                <a:endParaRPr lang="en-US" altLang="zh-CN" b="1" dirty="0"/>
              </a:p>
              <a:p>
                <a:pPr>
                  <a:lnSpc>
                    <a:spcPct val="100000"/>
                  </a:lnSpc>
                </a:pPr>
                <a:r>
                  <a:rPr lang="en-US" altLang="zh-CN" b="1" dirty="0"/>
                  <a:t>Missing</a:t>
                </a:r>
                <a:r>
                  <a:rPr lang="en-US" altLang="zh-CN" dirty="0"/>
                  <a:t>: effect of multi-layer interaction, what about inference stage, etc.</a:t>
                </a:r>
              </a:p>
              <a:p>
                <a:pPr>
                  <a:lnSpc>
                    <a:spcPct val="100000"/>
                  </a:lnSpc>
                </a:pPr>
                <a:endParaRPr lang="en-US" altLang="zh-CN" dirty="0"/>
              </a:p>
            </p:txBody>
          </p:sp>
        </mc:Choice>
        <mc:Fallback xmlns="">
          <p:sp>
            <p:nvSpPr>
              <p:cNvPr id="10" name="Content Placeholder 9">
                <a:extLst>
                  <a:ext uri="{FF2B5EF4-FFF2-40B4-BE49-F238E27FC236}">
                    <a16:creationId xmlns:a16="http://schemas.microsoft.com/office/drawing/2014/main" id="{0AFF2344-1465-4695-ABD0-A36905A17A9D}"/>
                  </a:ext>
                </a:extLst>
              </p:cNvPr>
              <p:cNvSpPr>
                <a:spLocks noGrp="1" noRot="1" noChangeAspect="1" noMove="1" noResize="1" noEditPoints="1" noAdjustHandles="1" noChangeArrowheads="1" noChangeShapeType="1" noTextEdit="1"/>
              </p:cNvSpPr>
              <p:nvPr>
                <p:ph idx="1"/>
              </p:nvPr>
            </p:nvSpPr>
            <p:spPr>
              <a:xfrm>
                <a:off x="838199" y="1825625"/>
                <a:ext cx="10860741" cy="4351338"/>
              </a:xfrm>
              <a:blipFill>
                <a:blip r:embed="rId3"/>
                <a:stretch>
                  <a:fillRect l="-954" t="-980"/>
                </a:stretch>
              </a:blipFill>
            </p:spPr>
            <p:txBody>
              <a:bodyPr/>
              <a:lstStyle/>
              <a:p>
                <a:r>
                  <a:rPr lang="en-US">
                    <a:noFill/>
                  </a:rPr>
                  <a:t> </a:t>
                </a:r>
              </a:p>
            </p:txBody>
          </p:sp>
        </mc:Fallback>
      </mc:AlternateContent>
    </p:spTree>
    <p:extLst>
      <p:ext uri="{BB962C8B-B14F-4D97-AF65-F5344CB8AC3E}">
        <p14:creationId xmlns:p14="http://schemas.microsoft.com/office/powerpoint/2010/main" val="205660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6D03-479C-466D-B863-D351DD9C6BF5}"/>
              </a:ext>
            </a:extLst>
          </p:cNvPr>
          <p:cNvSpPr>
            <a:spLocks noGrp="1"/>
          </p:cNvSpPr>
          <p:nvPr>
            <p:ph type="title"/>
          </p:nvPr>
        </p:nvSpPr>
        <p:spPr/>
        <p:txBody>
          <a:bodyPr/>
          <a:lstStyle/>
          <a:p>
            <a:r>
              <a:rPr lang="en-US" altLang="zh-CN" dirty="0"/>
              <a:t>Overview</a:t>
            </a:r>
            <a:endParaRPr lang="zh-CN" altLang="en-US" dirty="0"/>
          </a:p>
        </p:txBody>
      </p:sp>
      <p:sp>
        <p:nvSpPr>
          <p:cNvPr id="3" name="Content Placeholder 2">
            <a:extLst>
              <a:ext uri="{FF2B5EF4-FFF2-40B4-BE49-F238E27FC236}">
                <a16:creationId xmlns:a16="http://schemas.microsoft.com/office/drawing/2014/main" id="{36B3617D-1A51-44F1-8145-06901FC25671}"/>
              </a:ext>
            </a:extLst>
          </p:cNvPr>
          <p:cNvSpPr>
            <a:spLocks noGrp="1"/>
          </p:cNvSpPr>
          <p:nvPr>
            <p:ph idx="1"/>
          </p:nvPr>
        </p:nvSpPr>
        <p:spPr/>
        <p:txBody>
          <a:bodyPr>
            <a:normAutofit/>
          </a:bodyPr>
          <a:lstStyle/>
          <a:p>
            <a:r>
              <a:rPr lang="en-US" altLang="zh-CN" b="1" dirty="0"/>
              <a:t>Multi-vector dense retrieval (MVDR) </a:t>
            </a:r>
            <a:r>
              <a:rPr lang="en-US" altLang="zh-CN" sz="2800" dirty="0">
                <a:latin typeface="Calibri Light" panose="020F0302020204030204" pitchFamily="34" charset="0"/>
                <a:cs typeface="Calibri Light" panose="020F0302020204030204" pitchFamily="34" charset="0"/>
              </a:rPr>
              <a:t>e.g., ColBERT, COIL, PLAID, etc.</a:t>
            </a:r>
          </a:p>
          <a:p>
            <a:pPr lvl="1"/>
            <a:r>
              <a:rPr lang="en-US" altLang="zh-CN" dirty="0"/>
              <a:t>One of the prevalent re-ranking models</a:t>
            </a:r>
          </a:p>
          <a:p>
            <a:pPr lvl="1"/>
            <a:r>
              <a:rPr lang="en-US" altLang="zh-CN" dirty="0"/>
              <a:t>Very effective and efficient for the re-ranking task</a:t>
            </a:r>
          </a:p>
          <a:p>
            <a:pPr lvl="1"/>
            <a:endParaRPr lang="en-US" altLang="zh-CN" dirty="0"/>
          </a:p>
          <a:p>
            <a:pPr lvl="1"/>
            <a:endParaRPr lang="en-US" altLang="zh-CN" dirty="0"/>
          </a:p>
          <a:p>
            <a:r>
              <a:rPr lang="en-US" altLang="zh-CN" b="1" dirty="0"/>
              <a:t>Generative retrieval (GR) </a:t>
            </a:r>
            <a:r>
              <a:rPr lang="en-US" altLang="zh-CN" sz="2800" dirty="0">
                <a:latin typeface="Calibri Light" panose="020F0302020204030204" pitchFamily="34" charset="0"/>
                <a:cs typeface="Calibri Light" panose="020F0302020204030204" pitchFamily="34" charset="0"/>
              </a:rPr>
              <a:t>e.g., GENRE, SEAL, DSI, NCI, GenRet, etc.</a:t>
            </a:r>
          </a:p>
          <a:p>
            <a:pPr lvl="1"/>
            <a:r>
              <a:rPr lang="en-US" altLang="zh-CN" dirty="0"/>
              <a:t>A new paradigm</a:t>
            </a:r>
          </a:p>
          <a:p>
            <a:pPr lvl="1"/>
            <a:r>
              <a:rPr lang="en-US" altLang="zh-CN" dirty="0"/>
              <a:t>Dramatically different</a:t>
            </a:r>
          </a:p>
          <a:p>
            <a:pPr lvl="1"/>
            <a:r>
              <a:rPr lang="en-US" altLang="zh-CN" dirty="0"/>
              <a:t>Use </a:t>
            </a:r>
            <a:r>
              <a:rPr lang="en-US" altLang="zh-CN" b="1" dirty="0">
                <a:latin typeface="Calibri" panose="020F0502020204030204" pitchFamily="34" charset="0"/>
                <a:cs typeface="Calibri" panose="020F0502020204030204" pitchFamily="34" charset="0"/>
              </a:rPr>
              <a:t>autoregressive generative LM </a:t>
            </a:r>
            <a:r>
              <a:rPr lang="en-US" altLang="zh-CN" dirty="0"/>
              <a:t>to generate relevant documents (ID)</a:t>
            </a:r>
          </a:p>
          <a:p>
            <a:pPr lvl="1"/>
            <a:endParaRPr lang="zh-CN" altLang="en-US" dirty="0"/>
          </a:p>
        </p:txBody>
      </p:sp>
      <p:sp>
        <p:nvSpPr>
          <p:cNvPr id="6" name="Slide Number Placeholder 5">
            <a:extLst>
              <a:ext uri="{FF2B5EF4-FFF2-40B4-BE49-F238E27FC236}">
                <a16:creationId xmlns:a16="http://schemas.microsoft.com/office/drawing/2014/main" id="{B3CE7C1C-0293-47A9-BA52-13B311D971C3}"/>
              </a:ext>
            </a:extLst>
          </p:cNvPr>
          <p:cNvSpPr>
            <a:spLocks noGrp="1"/>
          </p:cNvSpPr>
          <p:nvPr>
            <p:ph type="sldNum" sz="quarter" idx="12"/>
          </p:nvPr>
        </p:nvSpPr>
        <p:spPr/>
        <p:txBody>
          <a:bodyPr/>
          <a:lstStyle/>
          <a:p>
            <a:fld id="{F364DFDD-0C7A-40B9-9275-CE62675A6823}" type="slidenum">
              <a:rPr lang="zh-CN" altLang="en-US" smtClean="0"/>
              <a:t>3</a:t>
            </a:fld>
            <a:endParaRPr lang="zh-CN" altLang="en-US"/>
          </a:p>
        </p:txBody>
      </p:sp>
    </p:spTree>
    <p:extLst>
      <p:ext uri="{BB962C8B-B14F-4D97-AF65-F5344CB8AC3E}">
        <p14:creationId xmlns:p14="http://schemas.microsoft.com/office/powerpoint/2010/main" val="1602134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370C-AFA6-47B5-A83F-8907F07B6F02}"/>
              </a:ext>
            </a:extLst>
          </p:cNvPr>
          <p:cNvSpPr>
            <a:spLocks noGrp="1"/>
          </p:cNvSpPr>
          <p:nvPr>
            <p:ph type="title"/>
          </p:nvPr>
        </p:nvSpPr>
        <p:spPr/>
        <p:txBody>
          <a:bodyPr/>
          <a:lstStyle/>
          <a:p>
            <a:r>
              <a:rPr lang="en-US" dirty="0"/>
              <a:t>Discussion (back to the question)</a:t>
            </a:r>
          </a:p>
        </p:txBody>
      </p:sp>
      <p:sp>
        <p:nvSpPr>
          <p:cNvPr id="3" name="Content Placeholder 2">
            <a:extLst>
              <a:ext uri="{FF2B5EF4-FFF2-40B4-BE49-F238E27FC236}">
                <a16:creationId xmlns:a16="http://schemas.microsoft.com/office/drawing/2014/main" id="{B518FC54-5136-47B8-8678-3FE6FBD46839}"/>
              </a:ext>
            </a:extLst>
          </p:cNvPr>
          <p:cNvSpPr>
            <a:spLocks noGrp="1"/>
          </p:cNvSpPr>
          <p:nvPr>
            <p:ph idx="1"/>
          </p:nvPr>
        </p:nvSpPr>
        <p:spPr/>
        <p:txBody>
          <a:bodyPr/>
          <a:lstStyle/>
          <a:p>
            <a:endParaRPr lang="en-US" altLang="zh-CN" b="1" dirty="0"/>
          </a:p>
          <a:p>
            <a:endParaRPr lang="en-US" altLang="zh-CN" b="1" dirty="0"/>
          </a:p>
          <a:p>
            <a:r>
              <a:rPr lang="en-US" altLang="zh-CN" b="1" dirty="0"/>
              <a:t>Generative retrieval (GR) </a:t>
            </a:r>
          </a:p>
          <a:p>
            <a:pPr lvl="1"/>
            <a:r>
              <a:rPr lang="en-US" altLang="zh-CN" dirty="0"/>
              <a:t>A </a:t>
            </a:r>
            <a:r>
              <a:rPr lang="en-US" altLang="zh-CN" dirty="0">
                <a:solidFill>
                  <a:srgbClr val="C00000"/>
                </a:solidFill>
              </a:rPr>
              <a:t>new</a:t>
            </a:r>
            <a:r>
              <a:rPr lang="en-US" altLang="zh-CN" dirty="0"/>
              <a:t> paradigm (yes, of course)</a:t>
            </a:r>
          </a:p>
          <a:p>
            <a:pPr lvl="1"/>
            <a:r>
              <a:rPr lang="en-US" altLang="zh-CN" dirty="0"/>
              <a:t>Dramatically </a:t>
            </a:r>
            <a:r>
              <a:rPr lang="en-US" altLang="zh-CN" dirty="0">
                <a:solidFill>
                  <a:srgbClr val="C00000"/>
                </a:solidFill>
              </a:rPr>
              <a:t>different</a:t>
            </a:r>
            <a:r>
              <a:rPr lang="en-US" altLang="zh-CN" dirty="0"/>
              <a:t> (not totally different)</a:t>
            </a:r>
            <a:endParaRPr lang="en-US" altLang="zh-CN" dirty="0">
              <a:solidFill>
                <a:srgbClr val="C00000"/>
              </a:solidFill>
            </a:endParaRPr>
          </a:p>
          <a:p>
            <a:endParaRPr lang="en-US" dirty="0"/>
          </a:p>
        </p:txBody>
      </p:sp>
      <p:sp>
        <p:nvSpPr>
          <p:cNvPr id="4" name="Slide Number Placeholder 3">
            <a:extLst>
              <a:ext uri="{FF2B5EF4-FFF2-40B4-BE49-F238E27FC236}">
                <a16:creationId xmlns:a16="http://schemas.microsoft.com/office/drawing/2014/main" id="{822C6424-14E1-455A-825A-6363B1BBDF5B}"/>
              </a:ext>
            </a:extLst>
          </p:cNvPr>
          <p:cNvSpPr>
            <a:spLocks noGrp="1"/>
          </p:cNvSpPr>
          <p:nvPr>
            <p:ph type="sldNum" sz="quarter" idx="12"/>
          </p:nvPr>
        </p:nvSpPr>
        <p:spPr/>
        <p:txBody>
          <a:bodyPr/>
          <a:lstStyle/>
          <a:p>
            <a:fld id="{F364DFDD-0C7A-40B9-9275-CE62675A6823}" type="slidenum">
              <a:rPr lang="zh-CN" altLang="en-US" smtClean="0"/>
              <a:t>30</a:t>
            </a:fld>
            <a:endParaRPr lang="zh-CN" altLang="en-US"/>
          </a:p>
        </p:txBody>
      </p:sp>
      <p:pic>
        <p:nvPicPr>
          <p:cNvPr id="6" name="Graphic 5" descr="Checkmark with solid fill">
            <a:extLst>
              <a:ext uri="{FF2B5EF4-FFF2-40B4-BE49-F238E27FC236}">
                <a16:creationId xmlns:a16="http://schemas.microsoft.com/office/drawing/2014/main" id="{7559ED78-A826-46CD-B46F-FF2FEBC270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53100" y="3238500"/>
            <a:ext cx="457200" cy="457200"/>
          </a:xfrm>
          <a:prstGeom prst="rect">
            <a:avLst/>
          </a:prstGeom>
        </p:spPr>
      </p:pic>
      <p:pic>
        <p:nvPicPr>
          <p:cNvPr id="8" name="Graphic 7" descr="Close with solid fill">
            <a:extLst>
              <a:ext uri="{FF2B5EF4-FFF2-40B4-BE49-F238E27FC236}">
                <a16:creationId xmlns:a16="http://schemas.microsoft.com/office/drawing/2014/main" id="{EC411BB8-663B-4CB0-8326-1FCBBC75CD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12000" y="3619500"/>
            <a:ext cx="546100" cy="546100"/>
          </a:xfrm>
          <a:prstGeom prst="rect">
            <a:avLst/>
          </a:prstGeom>
        </p:spPr>
      </p:pic>
    </p:spTree>
    <p:extLst>
      <p:ext uri="{BB962C8B-B14F-4D97-AF65-F5344CB8AC3E}">
        <p14:creationId xmlns:p14="http://schemas.microsoft.com/office/powerpoint/2010/main" val="34262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A2C5-1A53-45F5-8FE8-DD16725A09B2}"/>
              </a:ext>
            </a:extLst>
          </p:cNvPr>
          <p:cNvSpPr>
            <a:spLocks noGrp="1"/>
          </p:cNvSpPr>
          <p:nvPr>
            <p:ph type="title"/>
          </p:nvPr>
        </p:nvSpPr>
        <p:spPr/>
        <p:txBody>
          <a:bodyPr/>
          <a:lstStyle/>
          <a:p>
            <a:r>
              <a:rPr lang="en-US" altLang="zh-CN" dirty="0"/>
              <a:t>Discussion</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C88EAD-C6B3-45CB-A465-F61F7C62A09A}"/>
                  </a:ext>
                </a:extLst>
              </p:cNvPr>
              <p:cNvSpPr>
                <a:spLocks noGrp="1"/>
              </p:cNvSpPr>
              <p:nvPr>
                <p:ph idx="1"/>
              </p:nvPr>
            </p:nvSpPr>
            <p:spPr>
              <a:xfrm>
                <a:off x="838199" y="1825625"/>
                <a:ext cx="10884877" cy="4351338"/>
              </a:xfrm>
            </p:spPr>
            <p:txBody>
              <a:bodyPr>
                <a:normAutofit fontScale="92500" lnSpcReduction="10000"/>
              </a:bodyPr>
              <a:lstStyle/>
              <a:p>
                <a:pPr>
                  <a:lnSpc>
                    <a:spcPct val="100000"/>
                  </a:lnSpc>
                </a:pPr>
                <a:r>
                  <a:rPr lang="en-US" altLang="zh-CN" b="1" dirty="0"/>
                  <a:t>Trends</a:t>
                </a:r>
                <a:r>
                  <a:rPr lang="en-US" altLang="zh-CN" dirty="0"/>
                  <a:t>: MVDR and GR are increasingly adopting similar techniques</a:t>
                </a:r>
              </a:p>
              <a:p>
                <a:pPr lvl="1">
                  <a:lnSpc>
                    <a:spcPct val="100000"/>
                  </a:lnSpc>
                </a:pPr>
                <a:r>
                  <a:rPr lang="en-US" altLang="zh-CN" dirty="0"/>
                  <a:t>ColBERTv2 uses clustering, PQ and codebook </a:t>
                </a:r>
                <a14:m>
                  <m:oMath xmlns:m="http://schemas.openxmlformats.org/officeDocument/2006/math">
                    <m:r>
                      <a:rPr lang="en-US" altLang="zh-CN" b="0" i="1" smtClean="0">
                        <a:latin typeface="Cambria Math" panose="02040503050406030204" pitchFamily="18" charset="0"/>
                      </a:rPr>
                      <m:t>→</m:t>
                    </m:r>
                  </m:oMath>
                </a14:m>
                <a:r>
                  <a:rPr lang="en-US" altLang="zh-CN" dirty="0"/>
                  <a:t> codebook in GenRet, etc.</a:t>
                </a:r>
              </a:p>
              <a:p>
                <a:pPr lvl="1">
                  <a:lnSpc>
                    <a:spcPct val="100000"/>
                  </a:lnSpc>
                </a:pPr>
                <a:r>
                  <a:rPr lang="en-US" altLang="zh-CN" dirty="0"/>
                  <a:t>GR uses lexical indexing, e.g., GLEN </a:t>
                </a:r>
                <a14:m>
                  <m:oMath xmlns:m="http://schemas.openxmlformats.org/officeDocument/2006/math">
                    <m:r>
                      <a:rPr lang="en-US" altLang="zh-CN" b="0" i="1" smtClean="0">
                        <a:latin typeface="Cambria Math" panose="02040503050406030204" pitchFamily="18" charset="0"/>
                      </a:rPr>
                      <m:t>→</m:t>
                    </m:r>
                  </m:oMath>
                </a14:m>
                <a:r>
                  <a:rPr lang="en-US" altLang="zh-CN" dirty="0"/>
                  <a:t> also used in MVDR, e.g., COIL</a:t>
                </a:r>
              </a:p>
              <a:p>
                <a:pPr>
                  <a:lnSpc>
                    <a:spcPct val="100000"/>
                  </a:lnSpc>
                </a:pPr>
                <a:endParaRPr lang="en-US" altLang="zh-CN" dirty="0"/>
              </a:p>
              <a:p>
                <a:pPr>
                  <a:lnSpc>
                    <a:spcPct val="100000"/>
                  </a:lnSpc>
                </a:pPr>
                <a:endParaRPr lang="en-US" altLang="zh-CN" dirty="0"/>
              </a:p>
              <a:p>
                <a:pPr marL="0" indent="0" algn="ctr">
                  <a:lnSpc>
                    <a:spcPct val="100000"/>
                  </a:lnSpc>
                  <a:buNone/>
                </a:pPr>
                <a:endParaRPr lang="en-US" altLang="zh-CN" dirty="0"/>
              </a:p>
              <a:p>
                <a:pPr marL="0" indent="0" algn="ctr">
                  <a:lnSpc>
                    <a:spcPct val="100000"/>
                  </a:lnSpc>
                  <a:buNone/>
                </a:pPr>
                <a:r>
                  <a:rPr lang="en-US" altLang="zh-CN" dirty="0"/>
                  <a:t>We hope our findings can inspire </a:t>
                </a:r>
              </a:p>
              <a:p>
                <a:pPr marL="0" indent="0" algn="ctr">
                  <a:lnSpc>
                    <a:spcPct val="100000"/>
                  </a:lnSpc>
                  <a:buNone/>
                </a:pPr>
                <a:r>
                  <a:rPr lang="en-US" altLang="zh-CN" dirty="0"/>
                  <a:t>further development of the intersection of MVDR and GR and</a:t>
                </a:r>
              </a:p>
              <a:p>
                <a:pPr marL="0" indent="0" algn="ctr">
                  <a:lnSpc>
                    <a:spcPct val="100000"/>
                  </a:lnSpc>
                  <a:buNone/>
                </a:pPr>
                <a:r>
                  <a:rPr lang="en-US" altLang="zh-CN" dirty="0"/>
                  <a:t>a deeper understanding of relevance modeling in GR</a:t>
                </a:r>
                <a:endParaRPr lang="zh-CN" altLang="en-US" dirty="0"/>
              </a:p>
              <a:p>
                <a:endParaRPr lang="zh-CN" altLang="en-US" dirty="0"/>
              </a:p>
            </p:txBody>
          </p:sp>
        </mc:Choice>
        <mc:Fallback xmlns="">
          <p:sp>
            <p:nvSpPr>
              <p:cNvPr id="3" name="Content Placeholder 2">
                <a:extLst>
                  <a:ext uri="{FF2B5EF4-FFF2-40B4-BE49-F238E27FC236}">
                    <a16:creationId xmlns:a16="http://schemas.microsoft.com/office/drawing/2014/main" id="{08C88EAD-C6B3-45CB-A465-F61F7C62A09A}"/>
                  </a:ext>
                </a:extLst>
              </p:cNvPr>
              <p:cNvSpPr>
                <a:spLocks noGrp="1" noRot="1" noChangeAspect="1" noMove="1" noResize="1" noEditPoints="1" noAdjustHandles="1" noChangeArrowheads="1" noChangeShapeType="1" noTextEdit="1"/>
              </p:cNvSpPr>
              <p:nvPr>
                <p:ph idx="1"/>
              </p:nvPr>
            </p:nvSpPr>
            <p:spPr>
              <a:xfrm>
                <a:off x="838199" y="1825625"/>
                <a:ext cx="10884877" cy="4351338"/>
              </a:xfrm>
              <a:blipFill>
                <a:blip r:embed="rId3"/>
                <a:stretch>
                  <a:fillRect l="-840" t="-210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A4D72ECF-617A-4655-9E46-CBE295C3958C}"/>
              </a:ext>
            </a:extLst>
          </p:cNvPr>
          <p:cNvSpPr>
            <a:spLocks noGrp="1"/>
          </p:cNvSpPr>
          <p:nvPr>
            <p:ph type="sldNum" sz="quarter" idx="12"/>
          </p:nvPr>
        </p:nvSpPr>
        <p:spPr/>
        <p:txBody>
          <a:bodyPr/>
          <a:lstStyle/>
          <a:p>
            <a:fld id="{F364DFDD-0C7A-40B9-9275-CE62675A6823}" type="slidenum">
              <a:rPr lang="zh-CN" altLang="en-US" smtClean="0"/>
              <a:t>31</a:t>
            </a:fld>
            <a:endParaRPr lang="zh-CN" altLang="en-US"/>
          </a:p>
        </p:txBody>
      </p:sp>
      <p:sp>
        <p:nvSpPr>
          <p:cNvPr id="11" name="TextBox 10">
            <a:extLst>
              <a:ext uri="{FF2B5EF4-FFF2-40B4-BE49-F238E27FC236}">
                <a16:creationId xmlns:a16="http://schemas.microsoft.com/office/drawing/2014/main" id="{30BCC52D-A925-4F96-8AC8-D0F739CCBD0A}"/>
              </a:ext>
            </a:extLst>
          </p:cNvPr>
          <p:cNvSpPr txBox="1"/>
          <p:nvPr/>
        </p:nvSpPr>
        <p:spPr>
          <a:xfrm>
            <a:off x="3275699" y="3592408"/>
            <a:ext cx="1309534" cy="584775"/>
          </a:xfrm>
          <a:prstGeom prst="rect">
            <a:avLst/>
          </a:prstGeom>
          <a:noFill/>
          <a:ln w="38100">
            <a:solidFill>
              <a:schemeClr val="bg1">
                <a:lumMod val="75000"/>
              </a:schemeClr>
            </a:solidFill>
          </a:ln>
        </p:spPr>
        <p:txBody>
          <a:bodyPr wrap="square" rtlCol="0">
            <a:spAutoFit/>
          </a:bodyPr>
          <a:lstStyle>
            <a:defPPr>
              <a:defRPr lang="zh-CN"/>
            </a:defPPr>
            <a:lvl1pPr>
              <a:defRPr sz="3200"/>
            </a:lvl1pPr>
          </a:lstStyle>
          <a:p>
            <a:pPr algn="ctr"/>
            <a:r>
              <a:rPr lang="en-US" altLang="zh-CN" dirty="0">
                <a:latin typeface="Calibri" panose="020F0502020204030204" pitchFamily="34" charset="0"/>
                <a:cs typeface="Calibri" panose="020F0502020204030204" pitchFamily="34" charset="0"/>
              </a:rPr>
              <a:t>MVDR</a:t>
            </a:r>
            <a:endParaRPr lang="zh-CN" altLang="en-US"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8B549349-8C7E-4590-88D4-333BBFAAABD3}"/>
              </a:ext>
            </a:extLst>
          </p:cNvPr>
          <p:cNvSpPr txBox="1"/>
          <p:nvPr/>
        </p:nvSpPr>
        <p:spPr>
          <a:xfrm>
            <a:off x="7606769" y="3592407"/>
            <a:ext cx="1309534" cy="584775"/>
          </a:xfrm>
          <a:prstGeom prst="rect">
            <a:avLst/>
          </a:prstGeom>
          <a:noFill/>
          <a:ln w="38100">
            <a:solidFill>
              <a:schemeClr val="bg1">
                <a:lumMod val="75000"/>
              </a:schemeClr>
            </a:solidFill>
          </a:ln>
        </p:spPr>
        <p:txBody>
          <a:bodyPr wrap="square" rtlCol="0">
            <a:spAutoFit/>
          </a:bodyPr>
          <a:lstStyle>
            <a:defPPr>
              <a:defRPr lang="zh-CN"/>
            </a:defPPr>
            <a:lvl1pPr>
              <a:defRPr sz="3200"/>
            </a:lvl1pPr>
          </a:lstStyle>
          <a:p>
            <a:pPr algn="ctr"/>
            <a:r>
              <a:rPr lang="en-US" altLang="zh-CN" dirty="0">
                <a:latin typeface="Calibri" panose="020F0502020204030204" pitchFamily="34" charset="0"/>
                <a:cs typeface="Calibri" panose="020F0502020204030204" pitchFamily="34" charset="0"/>
              </a:rPr>
              <a:t>GR</a:t>
            </a:r>
            <a:endParaRPr lang="zh-CN" altLang="en-US" dirty="0">
              <a:latin typeface="Calibri" panose="020F0502020204030204" pitchFamily="34" charset="0"/>
              <a:cs typeface="Calibri" panose="020F0502020204030204" pitchFamily="34" charset="0"/>
            </a:endParaRPr>
          </a:p>
        </p:txBody>
      </p:sp>
      <p:cxnSp>
        <p:nvCxnSpPr>
          <p:cNvPr id="13" name="Straight Arrow Connector 12">
            <a:extLst>
              <a:ext uri="{FF2B5EF4-FFF2-40B4-BE49-F238E27FC236}">
                <a16:creationId xmlns:a16="http://schemas.microsoft.com/office/drawing/2014/main" id="{2E6FA123-AD58-4250-AF0F-FE905DC7E94E}"/>
              </a:ext>
            </a:extLst>
          </p:cNvPr>
          <p:cNvCxnSpPr>
            <a:cxnSpLocks/>
          </p:cNvCxnSpPr>
          <p:nvPr/>
        </p:nvCxnSpPr>
        <p:spPr>
          <a:xfrm>
            <a:off x="5211097" y="3739770"/>
            <a:ext cx="1533832" cy="0"/>
          </a:xfrm>
          <a:prstGeom prst="straightConnector1">
            <a:avLst/>
          </a:prstGeom>
          <a:ln w="28575">
            <a:solidFill>
              <a:schemeClr val="accent1">
                <a:lumMod val="40000"/>
                <a:lumOff val="60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161C059-1930-4B88-9CA1-719F5FF0C205}"/>
              </a:ext>
            </a:extLst>
          </p:cNvPr>
          <p:cNvCxnSpPr>
            <a:cxnSpLocks/>
          </p:cNvCxnSpPr>
          <p:nvPr/>
        </p:nvCxnSpPr>
        <p:spPr>
          <a:xfrm>
            <a:off x="5211097" y="3990492"/>
            <a:ext cx="1533832" cy="0"/>
          </a:xfrm>
          <a:prstGeom prst="straightConnector1">
            <a:avLst/>
          </a:prstGeom>
          <a:ln w="28575">
            <a:solidFill>
              <a:schemeClr val="accent1">
                <a:lumMod val="40000"/>
                <a:lumOff val="60000"/>
              </a:schemeClr>
            </a:solidFill>
            <a:prstDash val="solid"/>
            <a:headEnd type="arrow"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524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A16E1A-5050-417A-A43D-66E83DF08D5A}"/>
              </a:ext>
            </a:extLst>
          </p:cNvPr>
          <p:cNvSpPr>
            <a:spLocks noGrp="1"/>
          </p:cNvSpPr>
          <p:nvPr>
            <p:ph type="title"/>
          </p:nvPr>
        </p:nvSpPr>
        <p:spPr>
          <a:xfrm>
            <a:off x="838200" y="1624222"/>
            <a:ext cx="10515600" cy="1360030"/>
          </a:xfrm>
        </p:spPr>
        <p:txBody>
          <a:bodyPr anchor="ctr"/>
          <a:lstStyle/>
          <a:p>
            <a:r>
              <a:rPr lang="en-US" altLang="zh-CN" dirty="0"/>
              <a:t>Thanks for your attention</a:t>
            </a:r>
            <a:endParaRPr lang="zh-CN" altLang="en-US" dirty="0"/>
          </a:p>
        </p:txBody>
      </p:sp>
      <p:sp>
        <p:nvSpPr>
          <p:cNvPr id="8" name="Text Placeholder 7">
            <a:extLst>
              <a:ext uri="{FF2B5EF4-FFF2-40B4-BE49-F238E27FC236}">
                <a16:creationId xmlns:a16="http://schemas.microsoft.com/office/drawing/2014/main" id="{CECF1AE5-E033-42DF-A1EF-82E3D3E22AF3}"/>
              </a:ext>
            </a:extLst>
          </p:cNvPr>
          <p:cNvSpPr>
            <a:spLocks noGrp="1"/>
          </p:cNvSpPr>
          <p:nvPr>
            <p:ph type="body" idx="1"/>
          </p:nvPr>
        </p:nvSpPr>
        <p:spPr>
          <a:xfrm>
            <a:off x="471144" y="5642922"/>
            <a:ext cx="6410778" cy="478849"/>
          </a:xfrm>
        </p:spPr>
        <p:txBody>
          <a:bodyPr/>
          <a:lstStyle/>
          <a:p>
            <a:r>
              <a:rPr lang="en-US" altLang="zh-CN" dirty="0"/>
              <a:t>Code: https://github.com/</a:t>
            </a:r>
            <a:r>
              <a:rPr lang="en-US" altLang="zh-CN" b="1" dirty="0"/>
              <a:t>Furyton/GR-as-MVDR</a:t>
            </a:r>
          </a:p>
        </p:txBody>
      </p:sp>
      <p:sp>
        <p:nvSpPr>
          <p:cNvPr id="6" name="Slide Number Placeholder 5">
            <a:extLst>
              <a:ext uri="{FF2B5EF4-FFF2-40B4-BE49-F238E27FC236}">
                <a16:creationId xmlns:a16="http://schemas.microsoft.com/office/drawing/2014/main" id="{8F4EDC32-A353-4FB2-8755-3FCEB4AE294E}"/>
              </a:ext>
            </a:extLst>
          </p:cNvPr>
          <p:cNvSpPr>
            <a:spLocks noGrp="1"/>
          </p:cNvSpPr>
          <p:nvPr>
            <p:ph type="sldNum" sz="quarter" idx="12"/>
          </p:nvPr>
        </p:nvSpPr>
        <p:spPr/>
        <p:txBody>
          <a:bodyPr/>
          <a:lstStyle/>
          <a:p>
            <a:fld id="{F364DFDD-0C7A-40B9-9275-CE62675A6823}" type="slidenum">
              <a:rPr lang="zh-CN" altLang="en-US" smtClean="0"/>
              <a:t>32</a:t>
            </a:fld>
            <a:endParaRPr lang="zh-CN" altLang="en-US"/>
          </a:p>
        </p:txBody>
      </p:sp>
      <p:pic>
        <p:nvPicPr>
          <p:cNvPr id="10" name="Picture 2" descr="Logo">
            <a:extLst>
              <a:ext uri="{FF2B5EF4-FFF2-40B4-BE49-F238E27FC236}">
                <a16:creationId xmlns:a16="http://schemas.microsoft.com/office/drawing/2014/main" id="{654A98BF-DAA5-4B1C-95BB-985D861A9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29" y="391026"/>
            <a:ext cx="1946342" cy="8493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Universiteit Leiden">
            <a:extLst>
              <a:ext uri="{FF2B5EF4-FFF2-40B4-BE49-F238E27FC236}">
                <a16:creationId xmlns:a16="http://schemas.microsoft.com/office/drawing/2014/main" id="{973230F8-F355-49CD-B38C-FB1819800C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4131" y="441898"/>
            <a:ext cx="14382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Google Shape;94;p13">
            <a:extLst>
              <a:ext uri="{FF2B5EF4-FFF2-40B4-BE49-F238E27FC236}">
                <a16:creationId xmlns:a16="http://schemas.microsoft.com/office/drawing/2014/main" id="{3B45E6CB-6847-4840-917C-1950585D001A}"/>
              </a:ext>
            </a:extLst>
          </p:cNvPr>
          <p:cNvPicPr preferRelativeResize="0">
            <a:picLocks noChangeAspect="1"/>
          </p:cNvPicPr>
          <p:nvPr/>
        </p:nvPicPr>
        <p:blipFill rotWithShape="1">
          <a:blip r:embed="rId5">
            <a:alphaModFix/>
          </a:blip>
          <a:srcRect l="12777" t="20379" r="9591" b="24354"/>
          <a:stretch/>
        </p:blipFill>
        <p:spPr>
          <a:xfrm>
            <a:off x="5724834" y="441898"/>
            <a:ext cx="1946342" cy="617671"/>
          </a:xfrm>
          <a:prstGeom prst="rect">
            <a:avLst/>
          </a:prstGeom>
          <a:noFill/>
          <a:ln>
            <a:noFill/>
          </a:ln>
        </p:spPr>
      </p:pic>
      <p:cxnSp>
        <p:nvCxnSpPr>
          <p:cNvPr id="13" name="直接连接符 7">
            <a:extLst>
              <a:ext uri="{FF2B5EF4-FFF2-40B4-BE49-F238E27FC236}">
                <a16:creationId xmlns:a16="http://schemas.microsoft.com/office/drawing/2014/main" id="{7FFA1457-F6C0-442A-826A-4050DBB53786}"/>
              </a:ext>
            </a:extLst>
          </p:cNvPr>
          <p:cNvCxnSpPr>
            <a:cxnSpLocks/>
          </p:cNvCxnSpPr>
          <p:nvPr/>
        </p:nvCxnSpPr>
        <p:spPr>
          <a:xfrm>
            <a:off x="7777414" y="1240339"/>
            <a:ext cx="1856232" cy="0"/>
          </a:xfrm>
          <a:prstGeom prst="line">
            <a:avLst/>
          </a:prstGeom>
          <a:ln w="76200" cap="sq">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4" name="直接连接符 8">
            <a:extLst>
              <a:ext uri="{FF2B5EF4-FFF2-40B4-BE49-F238E27FC236}">
                <a16:creationId xmlns:a16="http://schemas.microsoft.com/office/drawing/2014/main" id="{3C359F5D-8FE5-4BEC-93E9-1ABCB2491809}"/>
              </a:ext>
            </a:extLst>
          </p:cNvPr>
          <p:cNvCxnSpPr>
            <a:cxnSpLocks/>
          </p:cNvCxnSpPr>
          <p:nvPr/>
        </p:nvCxnSpPr>
        <p:spPr>
          <a:xfrm>
            <a:off x="5858084" y="1240339"/>
            <a:ext cx="1854036" cy="0"/>
          </a:xfrm>
          <a:prstGeom prst="line">
            <a:avLst/>
          </a:prstGeom>
          <a:ln w="76200" cap="sq">
            <a:solidFill>
              <a:srgbClr val="9B0D14"/>
            </a:solidFill>
          </a:ln>
        </p:spPr>
        <p:style>
          <a:lnRef idx="1">
            <a:schemeClr val="accent1"/>
          </a:lnRef>
          <a:fillRef idx="0">
            <a:schemeClr val="accent1"/>
          </a:fillRef>
          <a:effectRef idx="0">
            <a:schemeClr val="accent1"/>
          </a:effectRef>
          <a:fontRef idx="minor">
            <a:schemeClr val="tx1"/>
          </a:fontRef>
        </p:style>
      </p:cxnSp>
      <p:cxnSp>
        <p:nvCxnSpPr>
          <p:cNvPr id="15" name="直接连接符 15">
            <a:extLst>
              <a:ext uri="{FF2B5EF4-FFF2-40B4-BE49-F238E27FC236}">
                <a16:creationId xmlns:a16="http://schemas.microsoft.com/office/drawing/2014/main" id="{EAD7BE30-0239-46C2-939E-EC8170D57887}"/>
              </a:ext>
            </a:extLst>
          </p:cNvPr>
          <p:cNvCxnSpPr>
            <a:cxnSpLocks/>
          </p:cNvCxnSpPr>
          <p:nvPr/>
        </p:nvCxnSpPr>
        <p:spPr>
          <a:xfrm>
            <a:off x="9694071" y="1240339"/>
            <a:ext cx="1856232" cy="0"/>
          </a:xfrm>
          <a:prstGeom prst="line">
            <a:avLst/>
          </a:prstGeom>
          <a:ln w="76200" cap="sq">
            <a:solidFill>
              <a:srgbClr val="1F1D20"/>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B013B1D-A8C6-4DF6-BAA8-E2C6E7FA1B6D}"/>
              </a:ext>
            </a:extLst>
          </p:cNvPr>
          <p:cNvPicPr>
            <a:picLocks noChangeAspect="1"/>
          </p:cNvPicPr>
          <p:nvPr/>
        </p:nvPicPr>
        <p:blipFill>
          <a:blip r:embed="rId6"/>
          <a:stretch>
            <a:fillRect/>
          </a:stretch>
        </p:blipFill>
        <p:spPr>
          <a:xfrm>
            <a:off x="9395362" y="441898"/>
            <a:ext cx="2436878" cy="606706"/>
          </a:xfrm>
          <a:prstGeom prst="rect">
            <a:avLst/>
          </a:prstGeom>
        </p:spPr>
      </p:pic>
      <p:sp>
        <p:nvSpPr>
          <p:cNvPr id="23" name="Text Placeholder 7">
            <a:extLst>
              <a:ext uri="{FF2B5EF4-FFF2-40B4-BE49-F238E27FC236}">
                <a16:creationId xmlns:a16="http://schemas.microsoft.com/office/drawing/2014/main" id="{0D6EA6EA-996B-443C-9187-91DC0F1B15D2}"/>
              </a:ext>
            </a:extLst>
          </p:cNvPr>
          <p:cNvSpPr txBox="1">
            <a:spLocks/>
          </p:cNvSpPr>
          <p:nvPr/>
        </p:nvSpPr>
        <p:spPr>
          <a:xfrm>
            <a:off x="876950" y="2792747"/>
            <a:ext cx="5219050" cy="94332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Calibri Light" panose="020F0302020204030204" pitchFamily="34" charset="0"/>
                <a:ea typeface="+mn-ea"/>
                <a:cs typeface="Calibri Light" panose="020F030202020403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Calibri" panose="020F0502020204030204" pitchFamily="34" charset="0"/>
                <a:ea typeface="+mn-ea"/>
                <a:cs typeface="Calibri" panose="020F050202020403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Calibri" panose="020F0502020204030204" pitchFamily="34" charset="0"/>
                <a:ea typeface="+mn-ea"/>
                <a:cs typeface="Calibri" panose="020F050202020403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Calibri" panose="020F0502020204030204" pitchFamily="34" charset="0"/>
                <a:ea typeface="+mn-ea"/>
                <a:cs typeface="Calibri" panose="020F050202020403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ltLang="zh-CN" dirty="0"/>
              <a:t>E-mail: shiguang.wu@mail.sdu.edu.cn</a:t>
            </a:r>
          </a:p>
          <a:p>
            <a:r>
              <a:rPr lang="en-US" altLang="zh-CN" dirty="0"/>
              <a:t>X (Twitter): @shiguang_wu</a:t>
            </a:r>
          </a:p>
          <a:p>
            <a:endParaRPr lang="zh-CN" altLang="en-US" dirty="0"/>
          </a:p>
        </p:txBody>
      </p:sp>
      <p:sp>
        <p:nvSpPr>
          <p:cNvPr id="17" name="Text Placeholder 7">
            <a:extLst>
              <a:ext uri="{FF2B5EF4-FFF2-40B4-BE49-F238E27FC236}">
                <a16:creationId xmlns:a16="http://schemas.microsoft.com/office/drawing/2014/main" id="{CA043F25-833B-4B89-8F30-EB2545E8BB62}"/>
              </a:ext>
            </a:extLst>
          </p:cNvPr>
          <p:cNvSpPr txBox="1">
            <a:spLocks/>
          </p:cNvSpPr>
          <p:nvPr/>
        </p:nvSpPr>
        <p:spPr>
          <a:xfrm>
            <a:off x="6881922" y="5606562"/>
            <a:ext cx="5122046" cy="47884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Calibri" panose="020F0502020204030204" pitchFamily="34" charset="0"/>
                <a:ea typeface="+mn-ea"/>
                <a:cs typeface="Calibri" panose="020F050202020403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Calibri" panose="020F0502020204030204" pitchFamily="34" charset="0"/>
                <a:ea typeface="+mn-ea"/>
                <a:cs typeface="Calibri" panose="020F050202020403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Calibri" panose="020F0502020204030204" pitchFamily="34" charset="0"/>
                <a:ea typeface="+mn-ea"/>
                <a:cs typeface="Calibri" panose="020F050202020403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Calibri" panose="020F0502020204030204" pitchFamily="34" charset="0"/>
                <a:ea typeface="+mn-ea"/>
                <a:cs typeface="Calibri" panose="020F050202020403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ltLang="zh-CN" dirty="0" err="1"/>
              <a:t>ArXiv</a:t>
            </a:r>
            <a:r>
              <a:rPr lang="en-US" altLang="zh-CN" dirty="0"/>
              <a:t>: https://arxiv.org/abs/</a:t>
            </a:r>
            <a:r>
              <a:rPr lang="en-US" altLang="zh-CN" b="1" dirty="0"/>
              <a:t>2404.00684 </a:t>
            </a:r>
            <a:endParaRPr lang="zh-CN" altLang="en-US" b="1" dirty="0"/>
          </a:p>
        </p:txBody>
      </p:sp>
      <p:pic>
        <p:nvPicPr>
          <p:cNvPr id="9" name="Picture 8">
            <a:extLst>
              <a:ext uri="{FF2B5EF4-FFF2-40B4-BE49-F238E27FC236}">
                <a16:creationId xmlns:a16="http://schemas.microsoft.com/office/drawing/2014/main" id="{C5840B8D-C473-4B17-9D96-DD5A4BE0EA76}"/>
              </a:ext>
            </a:extLst>
          </p:cNvPr>
          <p:cNvPicPr>
            <a:picLocks noChangeAspect="1"/>
          </p:cNvPicPr>
          <p:nvPr/>
        </p:nvPicPr>
        <p:blipFill>
          <a:blip r:embed="rId7"/>
          <a:stretch>
            <a:fillRect/>
          </a:stretch>
        </p:blipFill>
        <p:spPr>
          <a:xfrm>
            <a:off x="8622487" y="3807832"/>
            <a:ext cx="1762370" cy="1762370"/>
          </a:xfrm>
          <a:prstGeom prst="rect">
            <a:avLst/>
          </a:prstGeom>
        </p:spPr>
      </p:pic>
      <p:pic>
        <p:nvPicPr>
          <p:cNvPr id="18" name="Picture 17">
            <a:extLst>
              <a:ext uri="{FF2B5EF4-FFF2-40B4-BE49-F238E27FC236}">
                <a16:creationId xmlns:a16="http://schemas.microsoft.com/office/drawing/2014/main" id="{EAE70B59-CEC2-449F-87C1-BB3185DEC728}"/>
              </a:ext>
            </a:extLst>
          </p:cNvPr>
          <p:cNvPicPr>
            <a:picLocks noChangeAspect="1"/>
          </p:cNvPicPr>
          <p:nvPr/>
        </p:nvPicPr>
        <p:blipFill>
          <a:blip r:embed="rId8"/>
          <a:stretch>
            <a:fillRect/>
          </a:stretch>
        </p:blipFill>
        <p:spPr>
          <a:xfrm>
            <a:off x="2592585" y="3808311"/>
            <a:ext cx="1762371" cy="1762371"/>
          </a:xfrm>
          <a:prstGeom prst="rect">
            <a:avLst/>
          </a:prstGeom>
        </p:spPr>
      </p:pic>
    </p:spTree>
    <p:extLst>
      <p:ext uri="{BB962C8B-B14F-4D97-AF65-F5344CB8AC3E}">
        <p14:creationId xmlns:p14="http://schemas.microsoft.com/office/powerpoint/2010/main" val="416045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6D03-479C-466D-B863-D351DD9C6BF5}"/>
              </a:ext>
            </a:extLst>
          </p:cNvPr>
          <p:cNvSpPr>
            <a:spLocks noGrp="1"/>
          </p:cNvSpPr>
          <p:nvPr>
            <p:ph type="title"/>
          </p:nvPr>
        </p:nvSpPr>
        <p:spPr/>
        <p:txBody>
          <a:bodyPr/>
          <a:lstStyle/>
          <a:p>
            <a:r>
              <a:rPr lang="en-US" altLang="zh-CN" dirty="0"/>
              <a:t>Overview</a:t>
            </a:r>
            <a:endParaRPr lang="zh-CN" altLang="en-US" dirty="0"/>
          </a:p>
        </p:txBody>
      </p:sp>
      <p:sp>
        <p:nvSpPr>
          <p:cNvPr id="3" name="Content Placeholder 2">
            <a:extLst>
              <a:ext uri="{FF2B5EF4-FFF2-40B4-BE49-F238E27FC236}">
                <a16:creationId xmlns:a16="http://schemas.microsoft.com/office/drawing/2014/main" id="{36B3617D-1A51-44F1-8145-06901FC25671}"/>
              </a:ext>
            </a:extLst>
          </p:cNvPr>
          <p:cNvSpPr>
            <a:spLocks noGrp="1"/>
          </p:cNvSpPr>
          <p:nvPr>
            <p:ph idx="1"/>
          </p:nvPr>
        </p:nvSpPr>
        <p:spPr/>
        <p:txBody>
          <a:bodyPr>
            <a:normAutofit/>
          </a:bodyPr>
          <a:lstStyle/>
          <a:p>
            <a:r>
              <a:rPr lang="en-US" altLang="zh-CN" b="1" dirty="0"/>
              <a:t>Multi-vector dense retrieval (MVDR) </a:t>
            </a:r>
            <a:r>
              <a:rPr lang="en-US" altLang="zh-CN" sz="2800" dirty="0">
                <a:latin typeface="Calibri Light" panose="020F0302020204030204" pitchFamily="34" charset="0"/>
                <a:cs typeface="Calibri Light" panose="020F0302020204030204" pitchFamily="34" charset="0"/>
              </a:rPr>
              <a:t>e.g., ColBERT, COIL, PLAID, etc.</a:t>
            </a:r>
          </a:p>
          <a:p>
            <a:pPr lvl="1"/>
            <a:r>
              <a:rPr lang="en-US" altLang="zh-CN" dirty="0"/>
              <a:t>One of the prevalent re-ranking models</a:t>
            </a:r>
          </a:p>
          <a:p>
            <a:pPr lvl="1"/>
            <a:r>
              <a:rPr lang="en-US" altLang="zh-CN" dirty="0"/>
              <a:t>Very effective and efficient for the re-ranking task</a:t>
            </a:r>
          </a:p>
          <a:p>
            <a:pPr marL="457200" lvl="1" indent="0">
              <a:buNone/>
            </a:pPr>
            <a:endParaRPr lang="en-US" altLang="zh-CN" dirty="0"/>
          </a:p>
          <a:p>
            <a:pPr lvl="1"/>
            <a:endParaRPr lang="en-US" altLang="zh-CN" dirty="0"/>
          </a:p>
          <a:p>
            <a:r>
              <a:rPr lang="en-US" altLang="zh-CN" b="1" dirty="0"/>
              <a:t>Generative retrieval (GR) </a:t>
            </a:r>
            <a:r>
              <a:rPr lang="en-US" altLang="zh-CN" sz="2800" dirty="0">
                <a:latin typeface="Calibri Light" panose="020F0302020204030204" pitchFamily="34" charset="0"/>
                <a:cs typeface="Calibri Light" panose="020F0302020204030204" pitchFamily="34" charset="0"/>
              </a:rPr>
              <a:t>e.g., GENRE, SEAL, DSI, NCI, GenRet, etc.</a:t>
            </a:r>
          </a:p>
          <a:p>
            <a:pPr lvl="1"/>
            <a:r>
              <a:rPr lang="en-US" altLang="zh-CN" dirty="0"/>
              <a:t>A </a:t>
            </a:r>
            <a:r>
              <a:rPr lang="en-US" altLang="zh-CN" dirty="0">
                <a:solidFill>
                  <a:srgbClr val="C00000"/>
                </a:solidFill>
              </a:rPr>
              <a:t>new</a:t>
            </a:r>
            <a:r>
              <a:rPr lang="en-US" altLang="zh-CN" dirty="0"/>
              <a:t> paradigm</a:t>
            </a:r>
          </a:p>
          <a:p>
            <a:pPr lvl="1"/>
            <a:r>
              <a:rPr lang="en-US" altLang="zh-CN" dirty="0"/>
              <a:t>Dramatically </a:t>
            </a:r>
            <a:r>
              <a:rPr lang="en-US" altLang="zh-CN" dirty="0">
                <a:solidFill>
                  <a:srgbClr val="C00000"/>
                </a:solidFill>
              </a:rPr>
              <a:t>different</a:t>
            </a:r>
          </a:p>
          <a:p>
            <a:pPr lvl="1"/>
            <a:r>
              <a:rPr lang="en-US" altLang="zh-CN" dirty="0"/>
              <a:t>Use </a:t>
            </a:r>
            <a:r>
              <a:rPr lang="en-US" altLang="zh-CN" b="1" dirty="0">
                <a:latin typeface="Calibri" panose="020F0502020204030204" pitchFamily="34" charset="0"/>
                <a:cs typeface="Calibri" panose="020F0502020204030204" pitchFamily="34" charset="0"/>
              </a:rPr>
              <a:t>autoregressive generative LM </a:t>
            </a:r>
            <a:r>
              <a:rPr lang="en-US" altLang="zh-CN" dirty="0"/>
              <a:t>to generate relevant documents (ID)</a:t>
            </a:r>
          </a:p>
          <a:p>
            <a:pPr lvl="1"/>
            <a:endParaRPr lang="zh-CN" altLang="en-US" dirty="0"/>
          </a:p>
        </p:txBody>
      </p:sp>
      <p:sp>
        <p:nvSpPr>
          <p:cNvPr id="6" name="Slide Number Placeholder 5">
            <a:extLst>
              <a:ext uri="{FF2B5EF4-FFF2-40B4-BE49-F238E27FC236}">
                <a16:creationId xmlns:a16="http://schemas.microsoft.com/office/drawing/2014/main" id="{B3CE7C1C-0293-47A9-BA52-13B311D971C3}"/>
              </a:ext>
            </a:extLst>
          </p:cNvPr>
          <p:cNvSpPr>
            <a:spLocks noGrp="1"/>
          </p:cNvSpPr>
          <p:nvPr>
            <p:ph type="sldNum" sz="quarter" idx="12"/>
          </p:nvPr>
        </p:nvSpPr>
        <p:spPr/>
        <p:txBody>
          <a:bodyPr/>
          <a:lstStyle/>
          <a:p>
            <a:fld id="{F364DFDD-0C7A-40B9-9275-CE62675A6823}" type="slidenum">
              <a:rPr lang="zh-CN" altLang="en-US" smtClean="0"/>
              <a:t>4</a:t>
            </a:fld>
            <a:endParaRPr lang="zh-CN" altLang="en-US"/>
          </a:p>
        </p:txBody>
      </p:sp>
      <p:sp>
        <p:nvSpPr>
          <p:cNvPr id="5" name="Rectangle 4">
            <a:extLst>
              <a:ext uri="{FF2B5EF4-FFF2-40B4-BE49-F238E27FC236}">
                <a16:creationId xmlns:a16="http://schemas.microsoft.com/office/drawing/2014/main" id="{A8EB8FA9-C038-4B7D-84EE-FF40317CED06}"/>
              </a:ext>
            </a:extLst>
          </p:cNvPr>
          <p:cNvSpPr/>
          <p:nvPr/>
        </p:nvSpPr>
        <p:spPr>
          <a:xfrm>
            <a:off x="1814463" y="4367463"/>
            <a:ext cx="603884" cy="40192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a:extLst>
              <a:ext uri="{FF2B5EF4-FFF2-40B4-BE49-F238E27FC236}">
                <a16:creationId xmlns:a16="http://schemas.microsoft.com/office/drawing/2014/main" id="{4671F652-1360-4475-8241-F01FA44FDD4D}"/>
              </a:ext>
            </a:extLst>
          </p:cNvPr>
          <p:cNvSpPr txBox="1"/>
          <p:nvPr/>
        </p:nvSpPr>
        <p:spPr>
          <a:xfrm rot="20871405">
            <a:off x="918356" y="4306816"/>
            <a:ext cx="356937"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DC9820F7-1793-4FE6-803E-FDF7DC2FAA4E}"/>
              </a:ext>
            </a:extLst>
          </p:cNvPr>
          <p:cNvSpPr txBox="1"/>
          <p:nvPr/>
        </p:nvSpPr>
        <p:spPr>
          <a:xfrm rot="20871405">
            <a:off x="908852" y="4689808"/>
            <a:ext cx="356937"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a:t>
            </a:r>
          </a:p>
        </p:txBody>
      </p:sp>
      <p:sp>
        <p:nvSpPr>
          <p:cNvPr id="8" name="Rectangle 7">
            <a:extLst>
              <a:ext uri="{FF2B5EF4-FFF2-40B4-BE49-F238E27FC236}">
                <a16:creationId xmlns:a16="http://schemas.microsoft.com/office/drawing/2014/main" id="{351D4733-3033-4498-958F-0E8A26331AC5}"/>
              </a:ext>
            </a:extLst>
          </p:cNvPr>
          <p:cNvSpPr/>
          <p:nvPr/>
        </p:nvSpPr>
        <p:spPr>
          <a:xfrm>
            <a:off x="3185394" y="4769390"/>
            <a:ext cx="1173380" cy="38299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0840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AEFB-2C74-4B00-8D35-501A880C392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4E8FA62-0CD0-4B91-A4F0-1601221CBC88}"/>
              </a:ext>
            </a:extLst>
          </p:cNvPr>
          <p:cNvSpPr>
            <a:spLocks noGrp="1"/>
          </p:cNvSpPr>
          <p:nvPr>
            <p:ph idx="1"/>
          </p:nvPr>
        </p:nvSpPr>
        <p:spPr/>
        <p:txBody>
          <a:bodyPr/>
          <a:lstStyle/>
          <a:p>
            <a:r>
              <a:rPr lang="en-US" dirty="0"/>
              <a:t>We would like to </a:t>
            </a:r>
            <a:r>
              <a:rPr lang="en-US" b="1" dirty="0"/>
              <a:t>deconstruct </a:t>
            </a:r>
            <a:r>
              <a:rPr lang="en-US" dirty="0"/>
              <a:t>the end-to-end GR paradigm</a:t>
            </a:r>
          </a:p>
          <a:p>
            <a:pPr lvl="1"/>
            <a:r>
              <a:rPr lang="en-US" dirty="0"/>
              <a:t>See the internal retrieval mechanism</a:t>
            </a:r>
          </a:p>
          <a:p>
            <a:pPr lvl="1"/>
            <a:r>
              <a:rPr lang="en-US" dirty="0"/>
              <a:t>Find deeper connection</a:t>
            </a:r>
          </a:p>
          <a:p>
            <a:endParaRPr lang="en-US" dirty="0"/>
          </a:p>
          <a:p>
            <a:r>
              <a:rPr lang="en-US" dirty="0"/>
              <a:t>Two operations: indexing and retrieval</a:t>
            </a:r>
          </a:p>
          <a:p>
            <a:endParaRPr lang="en-US" dirty="0"/>
          </a:p>
          <a:p>
            <a:r>
              <a:rPr lang="en-US" dirty="0"/>
              <a:t>Stage: training and inference</a:t>
            </a:r>
          </a:p>
        </p:txBody>
      </p:sp>
      <p:sp>
        <p:nvSpPr>
          <p:cNvPr id="4" name="Slide Number Placeholder 3">
            <a:extLst>
              <a:ext uri="{FF2B5EF4-FFF2-40B4-BE49-F238E27FC236}">
                <a16:creationId xmlns:a16="http://schemas.microsoft.com/office/drawing/2014/main" id="{294A334E-F5D6-4AB9-8E46-34585878D54E}"/>
              </a:ext>
            </a:extLst>
          </p:cNvPr>
          <p:cNvSpPr>
            <a:spLocks noGrp="1"/>
          </p:cNvSpPr>
          <p:nvPr>
            <p:ph type="sldNum" sz="quarter" idx="12"/>
          </p:nvPr>
        </p:nvSpPr>
        <p:spPr/>
        <p:txBody>
          <a:bodyPr/>
          <a:lstStyle/>
          <a:p>
            <a:fld id="{F364DFDD-0C7A-40B9-9275-CE62675A6823}" type="slidenum">
              <a:rPr lang="zh-CN" altLang="en-US" smtClean="0"/>
              <a:t>5</a:t>
            </a:fld>
            <a:endParaRPr lang="zh-CN" altLang="en-US"/>
          </a:p>
        </p:txBody>
      </p:sp>
    </p:spTree>
    <p:extLst>
      <p:ext uri="{BB962C8B-B14F-4D97-AF65-F5344CB8AC3E}">
        <p14:creationId xmlns:p14="http://schemas.microsoft.com/office/powerpoint/2010/main" val="1927643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AEFB-2C74-4B00-8D35-501A880C392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4E8FA62-0CD0-4B91-A4F0-1601221CBC88}"/>
              </a:ext>
            </a:extLst>
          </p:cNvPr>
          <p:cNvSpPr>
            <a:spLocks noGrp="1"/>
          </p:cNvSpPr>
          <p:nvPr>
            <p:ph idx="1"/>
          </p:nvPr>
        </p:nvSpPr>
        <p:spPr/>
        <p:txBody>
          <a:bodyPr/>
          <a:lstStyle/>
          <a:p>
            <a:r>
              <a:rPr lang="en-US" dirty="0"/>
              <a:t>We would like to </a:t>
            </a:r>
            <a:r>
              <a:rPr lang="en-US" b="1" dirty="0"/>
              <a:t>deconstruct </a:t>
            </a:r>
            <a:r>
              <a:rPr lang="en-US" dirty="0"/>
              <a:t>the end-to-end GR paradigm</a:t>
            </a:r>
          </a:p>
          <a:p>
            <a:pPr lvl="1"/>
            <a:r>
              <a:rPr lang="en-US" dirty="0"/>
              <a:t>See the internal retrieval mechanism</a:t>
            </a:r>
          </a:p>
          <a:p>
            <a:pPr lvl="1"/>
            <a:r>
              <a:rPr lang="en-US" dirty="0"/>
              <a:t>Find deeper connection</a:t>
            </a:r>
          </a:p>
          <a:p>
            <a:endParaRPr lang="en-US" dirty="0"/>
          </a:p>
          <a:p>
            <a:r>
              <a:rPr lang="en-US" dirty="0"/>
              <a:t>Two operations: indexing and </a:t>
            </a:r>
            <a:r>
              <a:rPr lang="en-US" b="1" dirty="0"/>
              <a:t>retrieval</a:t>
            </a:r>
          </a:p>
          <a:p>
            <a:endParaRPr lang="en-US" dirty="0"/>
          </a:p>
          <a:p>
            <a:r>
              <a:rPr lang="en-US" dirty="0"/>
              <a:t>Stage: </a:t>
            </a:r>
            <a:r>
              <a:rPr lang="en-US" b="1" dirty="0"/>
              <a:t>training </a:t>
            </a:r>
            <a:r>
              <a:rPr lang="en-US" dirty="0"/>
              <a:t>and inference</a:t>
            </a:r>
          </a:p>
        </p:txBody>
      </p:sp>
      <p:sp>
        <p:nvSpPr>
          <p:cNvPr id="4" name="Slide Number Placeholder 3">
            <a:extLst>
              <a:ext uri="{FF2B5EF4-FFF2-40B4-BE49-F238E27FC236}">
                <a16:creationId xmlns:a16="http://schemas.microsoft.com/office/drawing/2014/main" id="{294A334E-F5D6-4AB9-8E46-34585878D54E}"/>
              </a:ext>
            </a:extLst>
          </p:cNvPr>
          <p:cNvSpPr>
            <a:spLocks noGrp="1"/>
          </p:cNvSpPr>
          <p:nvPr>
            <p:ph type="sldNum" sz="quarter" idx="12"/>
          </p:nvPr>
        </p:nvSpPr>
        <p:spPr/>
        <p:txBody>
          <a:bodyPr/>
          <a:lstStyle/>
          <a:p>
            <a:fld id="{F364DFDD-0C7A-40B9-9275-CE62675A6823}" type="slidenum">
              <a:rPr lang="zh-CN" altLang="en-US" smtClean="0"/>
              <a:t>6</a:t>
            </a:fld>
            <a:endParaRPr lang="zh-CN" altLang="en-US"/>
          </a:p>
        </p:txBody>
      </p:sp>
      <p:sp>
        <p:nvSpPr>
          <p:cNvPr id="5" name="Rectangle 4">
            <a:extLst>
              <a:ext uri="{FF2B5EF4-FFF2-40B4-BE49-F238E27FC236}">
                <a16:creationId xmlns:a16="http://schemas.microsoft.com/office/drawing/2014/main" id="{928232B8-9335-4C4B-94D9-0499A4D7CDFA}"/>
              </a:ext>
            </a:extLst>
          </p:cNvPr>
          <p:cNvSpPr/>
          <p:nvPr/>
        </p:nvSpPr>
        <p:spPr>
          <a:xfrm>
            <a:off x="5437120" y="3657604"/>
            <a:ext cx="1317760" cy="41396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8BE957BD-52C2-41DC-8A93-690F5223A5B5}"/>
              </a:ext>
            </a:extLst>
          </p:cNvPr>
          <p:cNvSpPr/>
          <p:nvPr/>
        </p:nvSpPr>
        <p:spPr>
          <a:xfrm>
            <a:off x="2076298" y="4680289"/>
            <a:ext cx="1232385" cy="42110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33525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5169-C2E0-4B8E-A747-E6ED583EB6D8}"/>
              </a:ext>
            </a:extLst>
          </p:cNvPr>
          <p:cNvSpPr>
            <a:spLocks noGrp="1"/>
          </p:cNvSpPr>
          <p:nvPr>
            <p:ph type="title"/>
          </p:nvPr>
        </p:nvSpPr>
        <p:spPr>
          <a:xfrm>
            <a:off x="838199" y="365125"/>
            <a:ext cx="10748211" cy="1325563"/>
          </a:xfrm>
        </p:spPr>
        <p:txBody>
          <a:bodyPr>
            <a:normAutofit/>
          </a:bodyPr>
          <a:lstStyle/>
          <a:p>
            <a:r>
              <a:rPr lang="en-US" altLang="zh-CN" dirty="0"/>
              <a:t>What is MVDR? – An example of ColBERT </a:t>
            </a:r>
            <a:endParaRPr lang="zh-CN" altLang="en-US" dirty="0"/>
          </a:p>
        </p:txBody>
      </p:sp>
      <p:pic>
        <p:nvPicPr>
          <p:cNvPr id="10" name="Content Placeholder 9">
            <a:extLst>
              <a:ext uri="{FF2B5EF4-FFF2-40B4-BE49-F238E27FC236}">
                <a16:creationId xmlns:a16="http://schemas.microsoft.com/office/drawing/2014/main" id="{EF32D3E0-622A-4BA7-B1C3-036AADD38F64}"/>
              </a:ext>
            </a:extLst>
          </p:cNvPr>
          <p:cNvPicPr>
            <a:picLocks noGrp="1" noChangeAspect="1"/>
          </p:cNvPicPr>
          <p:nvPr>
            <p:ph sz="half" idx="1"/>
          </p:nvPr>
        </p:nvPicPr>
        <p:blipFill rotWithShape="1">
          <a:blip r:embed="rId3">
            <a:clrChange>
              <a:clrFrom>
                <a:srgbClr val="FFFFFF"/>
              </a:clrFrom>
              <a:clrTo>
                <a:srgbClr val="FFFFFF">
                  <a:alpha val="0"/>
                </a:srgbClr>
              </a:clrTo>
            </a:clrChange>
            <a:alphaModFix/>
          </a:blip>
          <a:srcRect t="1" r="7110" b="-324"/>
          <a:stretch/>
        </p:blipFill>
        <p:spPr>
          <a:xfrm>
            <a:off x="2424300" y="1813422"/>
            <a:ext cx="6641027" cy="4313778"/>
          </a:xfrm>
        </p:spPr>
      </p:pic>
      <p:sp>
        <p:nvSpPr>
          <p:cNvPr id="6" name="Slide Number Placeholder 5">
            <a:extLst>
              <a:ext uri="{FF2B5EF4-FFF2-40B4-BE49-F238E27FC236}">
                <a16:creationId xmlns:a16="http://schemas.microsoft.com/office/drawing/2014/main" id="{CCD38862-03B3-48CB-8FA5-81C4FDB787E0}"/>
              </a:ext>
            </a:extLst>
          </p:cNvPr>
          <p:cNvSpPr>
            <a:spLocks noGrp="1"/>
          </p:cNvSpPr>
          <p:nvPr>
            <p:ph type="sldNum" sz="quarter" idx="12"/>
          </p:nvPr>
        </p:nvSpPr>
        <p:spPr/>
        <p:txBody>
          <a:bodyPr/>
          <a:lstStyle/>
          <a:p>
            <a:fld id="{F364DFDD-0C7A-40B9-9275-CE62675A6823}" type="slidenum">
              <a:rPr lang="zh-CN" altLang="en-US" smtClean="0"/>
              <a:t>7</a:t>
            </a:fld>
            <a:endParaRPr lang="zh-CN" altLang="en-US"/>
          </a:p>
        </p:txBody>
      </p:sp>
      <p:sp>
        <p:nvSpPr>
          <p:cNvPr id="19" name="TextBox 18">
            <a:extLst>
              <a:ext uri="{FF2B5EF4-FFF2-40B4-BE49-F238E27FC236}">
                <a16:creationId xmlns:a16="http://schemas.microsoft.com/office/drawing/2014/main" id="{9A675F26-D213-47E6-82B6-E38075529E38}"/>
              </a:ext>
            </a:extLst>
          </p:cNvPr>
          <p:cNvSpPr txBox="1"/>
          <p:nvPr/>
        </p:nvSpPr>
        <p:spPr>
          <a:xfrm>
            <a:off x="9611502" y="3783801"/>
            <a:ext cx="2312043" cy="553998"/>
          </a:xfrm>
          <a:prstGeom prst="rect">
            <a:avLst/>
          </a:prstGeom>
          <a:noFill/>
        </p:spPr>
        <p:txBody>
          <a:bodyPr wrap="none" rtlCol="0">
            <a:spAutoFit/>
          </a:bodyPr>
          <a:lstStyle/>
          <a:p>
            <a:r>
              <a:rPr lang="en-US" altLang="zh-CN" sz="3000" dirty="0">
                <a:latin typeface="Calibri" panose="020F0502020204030204" pitchFamily="34" charset="0"/>
                <a:cs typeface="Calibri" panose="020F0502020204030204" pitchFamily="34" charset="0"/>
              </a:rPr>
              <a:t>Token vectors</a:t>
            </a:r>
            <a:endParaRPr lang="zh-CN" altLang="en-US" sz="3000" dirty="0">
              <a:latin typeface="Calibri" panose="020F0502020204030204" pitchFamily="34" charset="0"/>
              <a:cs typeface="Calibri" panose="020F0502020204030204" pitchFamily="34" charset="0"/>
            </a:endParaRPr>
          </a:p>
        </p:txBody>
      </p:sp>
      <p:cxnSp>
        <p:nvCxnSpPr>
          <p:cNvPr id="20" name="Straight Arrow Connector 19">
            <a:extLst>
              <a:ext uri="{FF2B5EF4-FFF2-40B4-BE49-F238E27FC236}">
                <a16:creationId xmlns:a16="http://schemas.microsoft.com/office/drawing/2014/main" id="{EEA47AB9-89F3-4703-992F-5FE0F336402A}"/>
              </a:ext>
            </a:extLst>
          </p:cNvPr>
          <p:cNvCxnSpPr>
            <a:cxnSpLocks/>
            <a:stCxn id="19" idx="1"/>
          </p:cNvCxnSpPr>
          <p:nvPr/>
        </p:nvCxnSpPr>
        <p:spPr>
          <a:xfrm flipH="1">
            <a:off x="9244625" y="4060800"/>
            <a:ext cx="366877"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F3AD8E7-22FA-4F09-BC1E-476BD0FA36B2}"/>
              </a:ext>
            </a:extLst>
          </p:cNvPr>
          <p:cNvSpPr txBox="1"/>
          <p:nvPr/>
        </p:nvSpPr>
        <p:spPr>
          <a:xfrm>
            <a:off x="9611502" y="5268201"/>
            <a:ext cx="2591030" cy="553998"/>
          </a:xfrm>
          <a:prstGeom prst="rect">
            <a:avLst/>
          </a:prstGeom>
          <a:noFill/>
        </p:spPr>
        <p:txBody>
          <a:bodyPr wrap="none" rtlCol="0">
            <a:spAutoFit/>
          </a:bodyPr>
          <a:lstStyle/>
          <a:p>
            <a:r>
              <a:rPr lang="en-US" altLang="zh-CN" sz="3000" dirty="0">
                <a:latin typeface="Calibri" panose="020F0502020204030204" pitchFamily="34" charset="0"/>
                <a:cs typeface="Calibri" panose="020F0502020204030204" pitchFamily="34" charset="0"/>
              </a:rPr>
              <a:t>Embed. vectors</a:t>
            </a:r>
            <a:endParaRPr lang="zh-CN" altLang="en-US" sz="3000" dirty="0">
              <a:latin typeface="Calibri" panose="020F0502020204030204" pitchFamily="34" charset="0"/>
              <a:cs typeface="Calibri" panose="020F0502020204030204" pitchFamily="34" charset="0"/>
            </a:endParaRPr>
          </a:p>
        </p:txBody>
      </p:sp>
      <p:cxnSp>
        <p:nvCxnSpPr>
          <p:cNvPr id="22" name="Straight Arrow Connector 21">
            <a:extLst>
              <a:ext uri="{FF2B5EF4-FFF2-40B4-BE49-F238E27FC236}">
                <a16:creationId xmlns:a16="http://schemas.microsoft.com/office/drawing/2014/main" id="{52B8D738-C2D6-48B2-B12D-FD09CD667A65}"/>
              </a:ext>
            </a:extLst>
          </p:cNvPr>
          <p:cNvCxnSpPr>
            <a:cxnSpLocks/>
            <a:stCxn id="21" idx="1"/>
          </p:cNvCxnSpPr>
          <p:nvPr/>
        </p:nvCxnSpPr>
        <p:spPr>
          <a:xfrm flipH="1">
            <a:off x="9244626" y="5545200"/>
            <a:ext cx="366876"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C2CE2BB-40B6-41E7-AC31-D191077B4702}"/>
              </a:ext>
            </a:extLst>
          </p:cNvPr>
          <p:cNvSpPr txBox="1"/>
          <p:nvPr/>
        </p:nvSpPr>
        <p:spPr>
          <a:xfrm>
            <a:off x="3890721" y="6249934"/>
            <a:ext cx="4081567" cy="276999"/>
          </a:xfrm>
          <a:prstGeom prst="rect">
            <a:avLst/>
          </a:prstGeom>
          <a:noFill/>
        </p:spPr>
        <p:txBody>
          <a:bodyPr wrap="none" rtlCol="0">
            <a:spAutoFit/>
          </a:bodyPr>
          <a:lstStyle/>
          <a:p>
            <a:r>
              <a:rPr lang="en-US" altLang="zh-CN" sz="1200" dirty="0">
                <a:solidFill>
                  <a:schemeClr val="bg1">
                    <a:lumMod val="50000"/>
                  </a:schemeClr>
                </a:solidFill>
              </a:rPr>
              <a:t>Figure from ColBERT by Khattab, O., &amp; Zaharia, M.A. (2020)</a:t>
            </a:r>
            <a:endParaRPr lang="zh-CN" altLang="en-US" sz="1200" dirty="0">
              <a:solidFill>
                <a:schemeClr val="bg1">
                  <a:lumMod val="50000"/>
                </a:schemeClr>
              </a:solidFill>
            </a:endParaRPr>
          </a:p>
        </p:txBody>
      </p:sp>
    </p:spTree>
    <p:extLst>
      <p:ext uri="{BB962C8B-B14F-4D97-AF65-F5344CB8AC3E}">
        <p14:creationId xmlns:p14="http://schemas.microsoft.com/office/powerpoint/2010/main" val="1929959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45A1D16E-BE03-481C-BE5D-5B562EA75B13}"/>
                  </a:ext>
                </a:extLst>
              </p:cNvPr>
              <p:cNvSpPr>
                <a:spLocks noGrp="1"/>
              </p:cNvSpPr>
              <p:nvPr>
                <p:ph idx="1"/>
              </p:nvPr>
            </p:nvSpPr>
            <p:spPr/>
            <p:txBody>
              <a:bodyPr>
                <a:normAutofit/>
              </a:bodyPr>
              <a:lstStyle/>
              <a:p>
                <a:pPr marL="0" indent="0">
                  <a:lnSpc>
                    <a:spcPct val="100000"/>
                  </a:lnSpc>
                  <a:buNone/>
                </a:pPr>
                <a:endParaRPr lang="en-US" altLang="zh-CN" sz="3200" b="0" i="0" dirty="0">
                  <a:latin typeface="Cambria Math" panose="02040503050406030204" pitchFamily="18" charset="0"/>
                </a:endParaRPr>
              </a:p>
              <a:p>
                <a:pPr marL="0" indent="0">
                  <a:lnSpc>
                    <a:spcPct val="100000"/>
                  </a:lnSpc>
                  <a:buNone/>
                </a:pPr>
                <a:endParaRPr lang="en-US" altLang="zh-CN" sz="3200" dirty="0">
                  <a:latin typeface="Cambria Math" panose="02040503050406030204" pitchFamily="18" charset="0"/>
                </a:endParaRPr>
              </a:p>
              <a:p>
                <a:pPr marL="0" indent="0">
                  <a:lnSpc>
                    <a:spcPct val="100000"/>
                  </a:lnSpc>
                  <a:buNone/>
                </a:pPr>
                <a:endParaRPr lang="en-US" altLang="zh-CN" sz="3200" b="0" i="0" dirty="0">
                  <a:latin typeface="Cambria Math" panose="02040503050406030204" pitchFamily="18" charset="0"/>
                </a:endParaRPr>
              </a:p>
              <a:p>
                <a:pPr marL="0" indent="0">
                  <a:lnSpc>
                    <a:spcPct val="100000"/>
                  </a:lnSpc>
                  <a:buNone/>
                </a:pPr>
                <a:endParaRPr lang="en-US" altLang="zh-CN" sz="3200" dirty="0">
                  <a:latin typeface="Cambria Math" panose="02040503050406030204" pitchFamily="18" charset="0"/>
                </a:endParaRPr>
              </a:p>
              <a:p>
                <a:pPr marL="0" indent="0">
                  <a:lnSpc>
                    <a:spcPct val="100000"/>
                  </a:lnSpc>
                  <a:buNone/>
                </a:pPr>
                <a:endParaRPr lang="en-US" altLang="zh-CN" sz="3200" b="0" i="0"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zh-CN" sz="3200" b="0" i="0" smtClean="0">
                          <a:latin typeface="Cambria Math" panose="02040503050406030204" pitchFamily="18" charset="0"/>
                        </a:rPr>
                        <m:t>score</m:t>
                      </m:r>
                      <m:d>
                        <m:dPr>
                          <m:ctrlPr>
                            <a:rPr lang="en-US" altLang="zh-CN" sz="3200" b="0" i="1" smtClean="0">
                              <a:latin typeface="Cambria Math" panose="02040503050406030204" pitchFamily="18" charset="0"/>
                            </a:rPr>
                          </m:ctrlPr>
                        </m:dPr>
                        <m:e>
                          <m:r>
                            <a:rPr lang="en-US" altLang="zh-CN" sz="3200" b="0" i="1" smtClean="0">
                              <a:solidFill>
                                <a:schemeClr val="accent6">
                                  <a:lumMod val="75000"/>
                                </a:schemeClr>
                              </a:solidFill>
                              <a:latin typeface="Cambria Math" panose="02040503050406030204" pitchFamily="18" charset="0"/>
                            </a:rPr>
                            <m:t>𝑞</m:t>
                          </m:r>
                          <m:r>
                            <a:rPr lang="en-US" altLang="zh-CN" sz="3200" b="0" i="1" smtClean="0">
                              <a:latin typeface="Cambria Math" panose="02040503050406030204" pitchFamily="18" charset="0"/>
                            </a:rPr>
                            <m:t>,</m:t>
                          </m:r>
                          <m:r>
                            <a:rPr lang="en-US" altLang="zh-CN" sz="3200" b="0" i="1" smtClean="0">
                              <a:solidFill>
                                <a:srgbClr val="0070C0"/>
                              </a:solidFill>
                              <a:latin typeface="Cambria Math" panose="02040503050406030204" pitchFamily="18" charset="0"/>
                            </a:rPr>
                            <m:t>𝑑</m:t>
                          </m:r>
                        </m:e>
                      </m:d>
                      <m:r>
                        <a:rPr lang="en-US" altLang="zh-CN" sz="3200" b="0" i="1" smtClean="0">
                          <a:latin typeface="Cambria Math" panose="02040503050406030204" pitchFamily="18" charset="0"/>
                        </a:rPr>
                        <m:t>≔</m:t>
                      </m:r>
                      <m:nary>
                        <m:naryPr>
                          <m:chr m:val="∑"/>
                          <m:supHide m:val="on"/>
                          <m:ctrlPr>
                            <a:rPr lang="en-US" altLang="zh-CN" sz="3200" b="0" i="1" smtClean="0">
                              <a:latin typeface="Cambria Math" panose="02040503050406030204" pitchFamily="18" charset="0"/>
                            </a:rPr>
                          </m:ctrlPr>
                        </m:naryPr>
                        <m:sub>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panose="02040503050406030204" pitchFamily="18" charset="0"/>
                                </a:rPr>
                                <m:t>𝒒</m:t>
                              </m:r>
                            </m:e>
                            <m:sub>
                              <m:r>
                                <a:rPr lang="en-US" altLang="zh-CN" sz="3200" b="0" i="1" smtClean="0">
                                  <a:solidFill>
                                    <a:schemeClr val="tx1"/>
                                  </a:solidFill>
                                  <a:latin typeface="Cambria Math" panose="02040503050406030204" pitchFamily="18" charset="0"/>
                                </a:rPr>
                                <m:t>𝑖</m:t>
                              </m:r>
                            </m:sub>
                          </m:sSub>
                        </m:sub>
                        <m:sup/>
                        <m:e>
                          <m:func>
                            <m:funcPr>
                              <m:ctrlPr>
                                <a:rPr lang="en-US" altLang="zh-CN" sz="3200" b="0" i="1" smtClean="0">
                                  <a:latin typeface="Cambria Math" panose="02040503050406030204" pitchFamily="18" charset="0"/>
                                </a:rPr>
                              </m:ctrlPr>
                            </m:funcPr>
                            <m:fName>
                              <m:limLow>
                                <m:limLowPr>
                                  <m:ctrlPr>
                                    <a:rPr lang="en-US" altLang="zh-CN" sz="3200" b="0" i="1" smtClean="0">
                                      <a:latin typeface="Cambria Math" panose="02040503050406030204" pitchFamily="18" charset="0"/>
                                    </a:rPr>
                                  </m:ctrlPr>
                                </m:limLowPr>
                                <m:e>
                                  <m:r>
                                    <m:rPr>
                                      <m:sty m:val="p"/>
                                    </m:rPr>
                                    <a:rPr lang="en-US" altLang="zh-CN" sz="3200" b="0" i="0" smtClean="0">
                                      <a:latin typeface="Cambria Math" panose="02040503050406030204" pitchFamily="18" charset="0"/>
                                    </a:rPr>
                                    <m:t>max</m:t>
                                  </m:r>
                                </m:e>
                                <m:lim>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panose="02040503050406030204" pitchFamily="18" charset="0"/>
                                        </a:rPr>
                                        <m:t>𝒅</m:t>
                                      </m:r>
                                    </m:e>
                                    <m:sub>
                                      <m:r>
                                        <a:rPr lang="en-US" altLang="zh-CN" sz="3200" b="0" i="1" smtClean="0">
                                          <a:solidFill>
                                            <a:schemeClr val="tx1"/>
                                          </a:solidFill>
                                          <a:latin typeface="Cambria Math" panose="02040503050406030204" pitchFamily="18" charset="0"/>
                                        </a:rPr>
                                        <m:t>𝑗</m:t>
                                      </m:r>
                                    </m:sub>
                                  </m:sSub>
                                </m:lim>
                              </m:limLow>
                            </m:fName>
                            <m:e>
                              <m:sSubSup>
                                <m:sSubSupPr>
                                  <m:ctrlPr>
                                    <a:rPr lang="en-US" altLang="zh-CN" sz="3200" b="1" i="1" smtClean="0">
                                      <a:solidFill>
                                        <a:schemeClr val="accent6">
                                          <a:lumMod val="75000"/>
                                        </a:schemeClr>
                                      </a:solidFill>
                                      <a:latin typeface="Cambria Math" panose="02040503050406030204" pitchFamily="18" charset="0"/>
                                    </a:rPr>
                                  </m:ctrlPr>
                                </m:sSubSupPr>
                                <m:e>
                                  <m:r>
                                    <a:rPr lang="en-US" altLang="zh-CN" sz="3200" b="1" i="1" smtClean="0">
                                      <a:solidFill>
                                        <a:schemeClr val="accent6">
                                          <a:lumMod val="75000"/>
                                        </a:schemeClr>
                                      </a:solidFill>
                                      <a:latin typeface="Cambria Math" panose="02040503050406030204" pitchFamily="18" charset="0"/>
                                    </a:rPr>
                                    <m:t>𝒒</m:t>
                                  </m:r>
                                </m:e>
                                <m:sub>
                                  <m:r>
                                    <a:rPr lang="en-US" altLang="zh-CN" sz="3200" b="0" i="1" smtClean="0">
                                      <a:solidFill>
                                        <a:schemeClr val="accent6">
                                          <a:lumMod val="75000"/>
                                        </a:schemeClr>
                                      </a:solidFill>
                                      <a:latin typeface="Cambria Math" panose="02040503050406030204" pitchFamily="18" charset="0"/>
                                    </a:rPr>
                                    <m:t>𝑖</m:t>
                                  </m:r>
                                </m:sub>
                                <m:sup>
                                  <m:r>
                                    <a:rPr lang="en-US" altLang="zh-CN" sz="3200" b="1" i="1" smtClean="0">
                                      <a:solidFill>
                                        <a:schemeClr val="accent6">
                                          <a:lumMod val="75000"/>
                                        </a:schemeClr>
                                      </a:solidFill>
                                      <a:latin typeface="Cambria Math" panose="02040503050406030204" pitchFamily="18" charset="0"/>
                                    </a:rPr>
                                    <m:t>⊤</m:t>
                                  </m:r>
                                </m:sup>
                              </m:sSubSup>
                              <m:sSub>
                                <m:sSubPr>
                                  <m:ctrlPr>
                                    <a:rPr lang="en-US" altLang="zh-CN" sz="3200" b="1" i="1" smtClean="0">
                                      <a:solidFill>
                                        <a:srgbClr val="0070C0"/>
                                      </a:solidFill>
                                      <a:latin typeface="Cambria Math" panose="02040503050406030204" pitchFamily="18" charset="0"/>
                                    </a:rPr>
                                  </m:ctrlPr>
                                </m:sSubPr>
                                <m:e>
                                  <m:r>
                                    <a:rPr lang="en-US" altLang="zh-CN" sz="3200" b="1" i="1" smtClean="0">
                                      <a:solidFill>
                                        <a:srgbClr val="0070C0"/>
                                      </a:solidFill>
                                      <a:latin typeface="Cambria Math" panose="02040503050406030204" pitchFamily="18" charset="0"/>
                                    </a:rPr>
                                    <m:t>𝒅</m:t>
                                  </m:r>
                                </m:e>
                                <m:sub>
                                  <m:r>
                                    <a:rPr lang="en-US" altLang="zh-CN" sz="3200" b="0" i="1" smtClean="0">
                                      <a:solidFill>
                                        <a:srgbClr val="0070C0"/>
                                      </a:solidFill>
                                      <a:latin typeface="Cambria Math" panose="02040503050406030204" pitchFamily="18" charset="0"/>
                                    </a:rPr>
                                    <m:t>𝑗</m:t>
                                  </m:r>
                                </m:sub>
                              </m:sSub>
                            </m:e>
                          </m:func>
                        </m:e>
                      </m:nary>
                    </m:oMath>
                  </m:oMathPara>
                </a14:m>
                <a:endParaRPr lang="en-US" altLang="zh-CN" sz="3200" b="0" dirty="0">
                  <a:solidFill>
                    <a:srgbClr val="0070C0"/>
                  </a:solidFill>
                </a:endParaRPr>
              </a:p>
            </p:txBody>
          </p:sp>
        </mc:Choice>
        <mc:Fallback xmlns="">
          <p:sp>
            <p:nvSpPr>
              <p:cNvPr id="7" name="Content Placeholder 6">
                <a:extLst>
                  <a:ext uri="{FF2B5EF4-FFF2-40B4-BE49-F238E27FC236}">
                    <a16:creationId xmlns:a16="http://schemas.microsoft.com/office/drawing/2014/main" id="{45A1D16E-BE03-481C-BE5D-5B562EA75B13}"/>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p:pic>
        <p:nvPicPr>
          <p:cNvPr id="23" name="Content Placeholder 9">
            <a:extLst>
              <a:ext uri="{FF2B5EF4-FFF2-40B4-BE49-F238E27FC236}">
                <a16:creationId xmlns:a16="http://schemas.microsoft.com/office/drawing/2014/main" id="{448D8E24-E4FA-4BA3-887C-E42A3A195025}"/>
              </a:ext>
            </a:extLst>
          </p:cNvPr>
          <p:cNvPicPr>
            <a:picLocks noChangeAspect="1"/>
          </p:cNvPicPr>
          <p:nvPr/>
        </p:nvPicPr>
        <p:blipFill rotWithShape="1">
          <a:blip r:embed="rId4">
            <a:clrChange>
              <a:clrFrom>
                <a:srgbClr val="FFFFFF"/>
              </a:clrFrom>
              <a:clrTo>
                <a:srgbClr val="FFFFFF">
                  <a:alpha val="0"/>
                </a:srgbClr>
              </a:clrTo>
            </a:clrChange>
            <a:alphaModFix/>
          </a:blip>
          <a:srcRect t="1" r="7110" b="41291"/>
          <a:stretch/>
        </p:blipFill>
        <p:spPr>
          <a:xfrm>
            <a:off x="2424300" y="1813422"/>
            <a:ext cx="6641027" cy="2524376"/>
          </a:xfrm>
          <a:prstGeom prst="rect">
            <a:avLst/>
          </a:prstGeom>
        </p:spPr>
      </p:pic>
      <p:sp>
        <p:nvSpPr>
          <p:cNvPr id="2" name="Title 1">
            <a:extLst>
              <a:ext uri="{FF2B5EF4-FFF2-40B4-BE49-F238E27FC236}">
                <a16:creationId xmlns:a16="http://schemas.microsoft.com/office/drawing/2014/main" id="{20FE5169-C2E0-4B8E-A747-E6ED583EB6D8}"/>
              </a:ext>
            </a:extLst>
          </p:cNvPr>
          <p:cNvSpPr>
            <a:spLocks noGrp="1"/>
          </p:cNvSpPr>
          <p:nvPr>
            <p:ph type="title"/>
          </p:nvPr>
        </p:nvSpPr>
        <p:spPr/>
        <p:txBody>
          <a:bodyPr>
            <a:normAutofit/>
          </a:bodyPr>
          <a:lstStyle/>
          <a:p>
            <a:r>
              <a:rPr lang="en-US" altLang="zh-CN" dirty="0"/>
              <a:t>What is MVDR? – Late-Interaction Paradigm</a:t>
            </a:r>
            <a:endParaRPr lang="zh-CN" altLang="en-US" dirty="0"/>
          </a:p>
        </p:txBody>
      </p:sp>
      <p:sp>
        <p:nvSpPr>
          <p:cNvPr id="6" name="Slide Number Placeholder 5">
            <a:extLst>
              <a:ext uri="{FF2B5EF4-FFF2-40B4-BE49-F238E27FC236}">
                <a16:creationId xmlns:a16="http://schemas.microsoft.com/office/drawing/2014/main" id="{CCD38862-03B3-48CB-8FA5-81C4FDB787E0}"/>
              </a:ext>
            </a:extLst>
          </p:cNvPr>
          <p:cNvSpPr>
            <a:spLocks noGrp="1"/>
          </p:cNvSpPr>
          <p:nvPr>
            <p:ph type="sldNum" sz="quarter" idx="12"/>
          </p:nvPr>
        </p:nvSpPr>
        <p:spPr/>
        <p:txBody>
          <a:bodyPr/>
          <a:lstStyle/>
          <a:p>
            <a:fld id="{F364DFDD-0C7A-40B9-9275-CE62675A6823}" type="slidenum">
              <a:rPr lang="zh-CN" altLang="en-US" smtClean="0"/>
              <a:t>8</a:t>
            </a:fld>
            <a:endParaRPr lang="zh-CN" alt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09601CA-61A1-4777-9F81-37609A118FB5}"/>
                  </a:ext>
                </a:extLst>
              </p:cNvPr>
              <p:cNvSpPr txBox="1"/>
              <p:nvPr/>
            </p:nvSpPr>
            <p:spPr>
              <a:xfrm>
                <a:off x="2563570" y="4248699"/>
                <a:ext cx="35506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6">
                                  <a:lumMod val="75000"/>
                                </a:schemeClr>
                              </a:solidFill>
                              <a:latin typeface="Cambria Math" panose="02040503050406030204" pitchFamily="18" charset="0"/>
                            </a:rPr>
                          </m:ctrlPr>
                        </m:sSubPr>
                        <m:e>
                          <m:r>
                            <a:rPr lang="en-US" altLang="zh-CN" sz="2400" b="1" i="1" smtClean="0">
                              <a:solidFill>
                                <a:schemeClr val="accent6">
                                  <a:lumMod val="75000"/>
                                </a:schemeClr>
                              </a:solidFill>
                              <a:latin typeface="Cambria Math" panose="02040503050406030204" pitchFamily="18" charset="0"/>
                            </a:rPr>
                            <m:t>𝒒</m:t>
                          </m:r>
                        </m:e>
                        <m:sub>
                          <m:r>
                            <a:rPr lang="en-US" altLang="zh-CN" sz="2400" b="0" i="1" smtClean="0">
                              <a:solidFill>
                                <a:schemeClr val="accent6">
                                  <a:lumMod val="75000"/>
                                </a:schemeClr>
                              </a:solidFill>
                              <a:latin typeface="Cambria Math" panose="02040503050406030204" pitchFamily="18" charset="0"/>
                            </a:rPr>
                            <m:t>1</m:t>
                          </m:r>
                        </m:sub>
                      </m:sSub>
                    </m:oMath>
                  </m:oMathPara>
                </a14:m>
                <a:endParaRPr lang="zh-CN" altLang="en-US" sz="2400" dirty="0">
                  <a:solidFill>
                    <a:schemeClr val="accent6">
                      <a:lumMod val="75000"/>
                    </a:schemeClr>
                  </a:solidFill>
                </a:endParaRPr>
              </a:p>
            </p:txBody>
          </p:sp>
        </mc:Choice>
        <mc:Fallback xmlns="">
          <p:sp>
            <p:nvSpPr>
              <p:cNvPr id="26" name="TextBox 25">
                <a:extLst>
                  <a:ext uri="{FF2B5EF4-FFF2-40B4-BE49-F238E27FC236}">
                    <a16:creationId xmlns:a16="http://schemas.microsoft.com/office/drawing/2014/main" id="{209601CA-61A1-4777-9F81-37609A118FB5}"/>
                  </a:ext>
                </a:extLst>
              </p:cNvPr>
              <p:cNvSpPr txBox="1">
                <a:spLocks noRot="1" noChangeAspect="1" noMove="1" noResize="1" noEditPoints="1" noAdjustHandles="1" noChangeArrowheads="1" noChangeShapeType="1" noTextEdit="1"/>
              </p:cNvSpPr>
              <p:nvPr/>
            </p:nvSpPr>
            <p:spPr>
              <a:xfrm>
                <a:off x="2563570" y="4248699"/>
                <a:ext cx="355060" cy="461665"/>
              </a:xfrm>
              <a:prstGeom prst="rect">
                <a:avLst/>
              </a:prstGeom>
              <a:blipFill>
                <a:blip r:embed="rId5"/>
                <a:stretch>
                  <a:fillRect l="-6897" r="-32759"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95FD74-4DC6-4BD4-ABFD-EE1F993829A0}"/>
                  </a:ext>
                </a:extLst>
              </p:cNvPr>
              <p:cNvSpPr txBox="1"/>
              <p:nvPr/>
            </p:nvSpPr>
            <p:spPr>
              <a:xfrm>
                <a:off x="3480439" y="4248699"/>
                <a:ext cx="355060" cy="461665"/>
              </a:xfrm>
              <a:prstGeom prst="rect">
                <a:avLst/>
              </a:prstGeom>
              <a:noFill/>
            </p:spPr>
            <p:txBody>
              <a:bodyPr wrap="square">
                <a:spAutoFit/>
              </a:bodyPr>
              <a:lstStyle>
                <a:defPPr>
                  <a:defRPr lang="zh-CN"/>
                </a:defPPr>
                <a:lvl1pPr>
                  <a:defRPr b="1" i="1">
                    <a:solidFill>
                      <a:schemeClr val="accent6">
                        <a:lumMod val="75000"/>
                      </a:schemeClr>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𝒒</m:t>
                          </m:r>
                        </m:e>
                        <m:sub>
                          <m:r>
                            <a:rPr lang="en-US" altLang="zh-CN" sz="2400">
                              <a:latin typeface="Cambria Math" panose="02040503050406030204" pitchFamily="18" charset="0"/>
                            </a:rPr>
                            <m:t>2</m:t>
                          </m:r>
                        </m:sub>
                      </m:sSub>
                    </m:oMath>
                  </m:oMathPara>
                </a14:m>
                <a:endParaRPr lang="zh-CN" altLang="en-US" sz="2400" dirty="0"/>
              </a:p>
            </p:txBody>
          </p:sp>
        </mc:Choice>
        <mc:Fallback xmlns="">
          <p:sp>
            <p:nvSpPr>
              <p:cNvPr id="27" name="TextBox 26">
                <a:extLst>
                  <a:ext uri="{FF2B5EF4-FFF2-40B4-BE49-F238E27FC236}">
                    <a16:creationId xmlns:a16="http://schemas.microsoft.com/office/drawing/2014/main" id="{0C95FD74-4DC6-4BD4-ABFD-EE1F993829A0}"/>
                  </a:ext>
                </a:extLst>
              </p:cNvPr>
              <p:cNvSpPr txBox="1">
                <a:spLocks noRot="1" noChangeAspect="1" noMove="1" noResize="1" noEditPoints="1" noAdjustHandles="1" noChangeArrowheads="1" noChangeShapeType="1" noTextEdit="1"/>
              </p:cNvSpPr>
              <p:nvPr/>
            </p:nvSpPr>
            <p:spPr>
              <a:xfrm>
                <a:off x="3480439" y="4248699"/>
                <a:ext cx="355060" cy="461665"/>
              </a:xfrm>
              <a:prstGeom prst="rect">
                <a:avLst/>
              </a:prstGeom>
              <a:blipFill>
                <a:blip r:embed="rId6"/>
                <a:stretch>
                  <a:fillRect l="-6897" r="-34483"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E24E84C-20E1-4A53-BEBD-558B4B9461B8}"/>
                  </a:ext>
                </a:extLst>
              </p:cNvPr>
              <p:cNvSpPr txBox="1"/>
              <p:nvPr/>
            </p:nvSpPr>
            <p:spPr>
              <a:xfrm>
                <a:off x="4381674" y="4248698"/>
                <a:ext cx="355060" cy="461665"/>
              </a:xfrm>
              <a:prstGeom prst="rect">
                <a:avLst/>
              </a:prstGeom>
              <a:noFill/>
            </p:spPr>
            <p:txBody>
              <a:bodyPr wrap="square">
                <a:spAutoFit/>
              </a:bodyPr>
              <a:lstStyle>
                <a:defPPr>
                  <a:defRPr lang="zh-CN"/>
                </a:defPPr>
                <a:lvl1pPr>
                  <a:defRPr b="1" i="1">
                    <a:solidFill>
                      <a:schemeClr val="accent6">
                        <a:lumMod val="75000"/>
                      </a:schemeClr>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𝒒</m:t>
                          </m:r>
                        </m:e>
                        <m:sub>
                          <m:r>
                            <a:rPr lang="en-US" altLang="zh-CN" sz="2400">
                              <a:latin typeface="Cambria Math" panose="02040503050406030204" pitchFamily="18" charset="0"/>
                            </a:rPr>
                            <m:t>3</m:t>
                          </m:r>
                        </m:sub>
                      </m:sSub>
                    </m:oMath>
                  </m:oMathPara>
                </a14:m>
                <a:endParaRPr lang="zh-CN" altLang="en-US" sz="2400" dirty="0"/>
              </a:p>
            </p:txBody>
          </p:sp>
        </mc:Choice>
        <mc:Fallback xmlns="">
          <p:sp>
            <p:nvSpPr>
              <p:cNvPr id="28" name="TextBox 27">
                <a:extLst>
                  <a:ext uri="{FF2B5EF4-FFF2-40B4-BE49-F238E27FC236}">
                    <a16:creationId xmlns:a16="http://schemas.microsoft.com/office/drawing/2014/main" id="{FE24E84C-20E1-4A53-BEBD-558B4B9461B8}"/>
                  </a:ext>
                </a:extLst>
              </p:cNvPr>
              <p:cNvSpPr txBox="1">
                <a:spLocks noRot="1" noChangeAspect="1" noMove="1" noResize="1" noEditPoints="1" noAdjustHandles="1" noChangeArrowheads="1" noChangeShapeType="1" noTextEdit="1"/>
              </p:cNvSpPr>
              <p:nvPr/>
            </p:nvSpPr>
            <p:spPr>
              <a:xfrm>
                <a:off x="4381674" y="4248698"/>
                <a:ext cx="355060" cy="461665"/>
              </a:xfrm>
              <a:prstGeom prst="rect">
                <a:avLst/>
              </a:prstGeom>
              <a:blipFill>
                <a:blip r:embed="rId7"/>
                <a:stretch>
                  <a:fillRect l="-6897" r="-34483"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4407F39-7B62-4599-8802-579EE3EA3787}"/>
                  </a:ext>
                </a:extLst>
              </p:cNvPr>
              <p:cNvSpPr txBox="1"/>
              <p:nvPr/>
            </p:nvSpPr>
            <p:spPr>
              <a:xfrm>
                <a:off x="5348095" y="4281124"/>
                <a:ext cx="35587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0070C0"/>
                              </a:solidFill>
                              <a:latin typeface="Cambria Math" panose="02040503050406030204" pitchFamily="18" charset="0"/>
                            </a:rPr>
                          </m:ctrlPr>
                        </m:sSubPr>
                        <m:e>
                          <m:r>
                            <a:rPr lang="en-US" altLang="zh-CN" sz="2400" b="1" i="1" smtClean="0">
                              <a:solidFill>
                                <a:srgbClr val="0070C0"/>
                              </a:solidFill>
                              <a:latin typeface="Cambria Math" panose="02040503050406030204" pitchFamily="18" charset="0"/>
                            </a:rPr>
                            <m:t>𝒅</m:t>
                          </m:r>
                        </m:e>
                        <m:sub>
                          <m:r>
                            <a:rPr lang="en-US" altLang="zh-CN" sz="2400" b="0" i="1" smtClean="0">
                              <a:solidFill>
                                <a:srgbClr val="0070C0"/>
                              </a:solidFill>
                              <a:latin typeface="Cambria Math" panose="02040503050406030204" pitchFamily="18" charset="0"/>
                            </a:rPr>
                            <m:t>1</m:t>
                          </m:r>
                        </m:sub>
                      </m:sSub>
                    </m:oMath>
                  </m:oMathPara>
                </a14:m>
                <a:endParaRPr lang="zh-CN" altLang="en-US" sz="2400" dirty="0"/>
              </a:p>
            </p:txBody>
          </p:sp>
        </mc:Choice>
        <mc:Fallback xmlns="">
          <p:sp>
            <p:nvSpPr>
              <p:cNvPr id="29" name="TextBox 28">
                <a:extLst>
                  <a:ext uri="{FF2B5EF4-FFF2-40B4-BE49-F238E27FC236}">
                    <a16:creationId xmlns:a16="http://schemas.microsoft.com/office/drawing/2014/main" id="{D4407F39-7B62-4599-8802-579EE3EA3787}"/>
                  </a:ext>
                </a:extLst>
              </p:cNvPr>
              <p:cNvSpPr txBox="1">
                <a:spLocks noRot="1" noChangeAspect="1" noMove="1" noResize="1" noEditPoints="1" noAdjustHandles="1" noChangeArrowheads="1" noChangeShapeType="1" noTextEdit="1"/>
              </p:cNvSpPr>
              <p:nvPr/>
            </p:nvSpPr>
            <p:spPr>
              <a:xfrm>
                <a:off x="5348095" y="4281124"/>
                <a:ext cx="355870" cy="461665"/>
              </a:xfrm>
              <a:prstGeom prst="rect">
                <a:avLst/>
              </a:prstGeom>
              <a:blipFill>
                <a:blip r:embed="rId8"/>
                <a:stretch>
                  <a:fillRect l="-5085" r="-33898"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F204996-0C7D-438D-AEB9-4A3AAB53AA6F}"/>
                  </a:ext>
                </a:extLst>
              </p:cNvPr>
              <p:cNvSpPr txBox="1"/>
              <p:nvPr/>
            </p:nvSpPr>
            <p:spPr>
              <a:xfrm>
                <a:off x="6235115" y="4281124"/>
                <a:ext cx="35587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0070C0"/>
                              </a:solidFill>
                              <a:latin typeface="Cambria Math" panose="02040503050406030204" pitchFamily="18" charset="0"/>
                            </a:rPr>
                          </m:ctrlPr>
                        </m:sSubPr>
                        <m:e>
                          <m:r>
                            <a:rPr lang="en-US" altLang="zh-CN" sz="2400" b="1" i="1" smtClean="0">
                              <a:solidFill>
                                <a:srgbClr val="0070C0"/>
                              </a:solidFill>
                              <a:latin typeface="Cambria Math" panose="02040503050406030204" pitchFamily="18" charset="0"/>
                            </a:rPr>
                            <m:t>𝒅</m:t>
                          </m:r>
                        </m:e>
                        <m:sub>
                          <m:r>
                            <a:rPr lang="en-US" altLang="zh-CN" sz="2400" b="0" i="1" smtClean="0">
                              <a:solidFill>
                                <a:srgbClr val="0070C0"/>
                              </a:solidFill>
                              <a:latin typeface="Cambria Math" panose="02040503050406030204" pitchFamily="18" charset="0"/>
                            </a:rPr>
                            <m:t>2</m:t>
                          </m:r>
                        </m:sub>
                      </m:sSub>
                    </m:oMath>
                  </m:oMathPara>
                </a14:m>
                <a:endParaRPr lang="zh-CN" altLang="en-US" sz="2400" dirty="0"/>
              </a:p>
            </p:txBody>
          </p:sp>
        </mc:Choice>
        <mc:Fallback xmlns="">
          <p:sp>
            <p:nvSpPr>
              <p:cNvPr id="30" name="TextBox 29">
                <a:extLst>
                  <a:ext uri="{FF2B5EF4-FFF2-40B4-BE49-F238E27FC236}">
                    <a16:creationId xmlns:a16="http://schemas.microsoft.com/office/drawing/2014/main" id="{1F204996-0C7D-438D-AEB9-4A3AAB53AA6F}"/>
                  </a:ext>
                </a:extLst>
              </p:cNvPr>
              <p:cNvSpPr txBox="1">
                <a:spLocks noRot="1" noChangeAspect="1" noMove="1" noResize="1" noEditPoints="1" noAdjustHandles="1" noChangeArrowheads="1" noChangeShapeType="1" noTextEdit="1"/>
              </p:cNvSpPr>
              <p:nvPr/>
            </p:nvSpPr>
            <p:spPr>
              <a:xfrm>
                <a:off x="6235115" y="4281124"/>
                <a:ext cx="355870" cy="461665"/>
              </a:xfrm>
              <a:prstGeom prst="rect">
                <a:avLst/>
              </a:prstGeom>
              <a:blipFill>
                <a:blip r:embed="rId9"/>
                <a:stretch>
                  <a:fillRect l="-6897" r="-37931"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AC3620F-CA83-4F81-ABC9-D91D30E4BFC8}"/>
                  </a:ext>
                </a:extLst>
              </p:cNvPr>
              <p:cNvSpPr txBox="1"/>
              <p:nvPr/>
            </p:nvSpPr>
            <p:spPr>
              <a:xfrm>
                <a:off x="7137160" y="4281124"/>
                <a:ext cx="35587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0070C0"/>
                              </a:solidFill>
                              <a:latin typeface="Cambria Math" panose="02040503050406030204" pitchFamily="18" charset="0"/>
                            </a:rPr>
                          </m:ctrlPr>
                        </m:sSubPr>
                        <m:e>
                          <m:r>
                            <a:rPr lang="en-US" altLang="zh-CN" sz="2400" b="1" i="1" smtClean="0">
                              <a:solidFill>
                                <a:srgbClr val="0070C0"/>
                              </a:solidFill>
                              <a:latin typeface="Cambria Math" panose="02040503050406030204" pitchFamily="18" charset="0"/>
                            </a:rPr>
                            <m:t>𝒅</m:t>
                          </m:r>
                        </m:e>
                        <m:sub>
                          <m:r>
                            <a:rPr lang="en-US" altLang="zh-CN" sz="2400" b="0" i="1" smtClean="0">
                              <a:solidFill>
                                <a:srgbClr val="0070C0"/>
                              </a:solidFill>
                              <a:latin typeface="Cambria Math" panose="02040503050406030204" pitchFamily="18" charset="0"/>
                            </a:rPr>
                            <m:t>3</m:t>
                          </m:r>
                        </m:sub>
                      </m:sSub>
                    </m:oMath>
                  </m:oMathPara>
                </a14:m>
                <a:endParaRPr lang="zh-CN" altLang="en-US" sz="2400" dirty="0"/>
              </a:p>
            </p:txBody>
          </p:sp>
        </mc:Choice>
        <mc:Fallback xmlns="">
          <p:sp>
            <p:nvSpPr>
              <p:cNvPr id="31" name="TextBox 30">
                <a:extLst>
                  <a:ext uri="{FF2B5EF4-FFF2-40B4-BE49-F238E27FC236}">
                    <a16:creationId xmlns:a16="http://schemas.microsoft.com/office/drawing/2014/main" id="{0AC3620F-CA83-4F81-ABC9-D91D30E4BFC8}"/>
                  </a:ext>
                </a:extLst>
              </p:cNvPr>
              <p:cNvSpPr txBox="1">
                <a:spLocks noRot="1" noChangeAspect="1" noMove="1" noResize="1" noEditPoints="1" noAdjustHandles="1" noChangeArrowheads="1" noChangeShapeType="1" noTextEdit="1"/>
              </p:cNvSpPr>
              <p:nvPr/>
            </p:nvSpPr>
            <p:spPr>
              <a:xfrm>
                <a:off x="7137160" y="4281124"/>
                <a:ext cx="355870" cy="461665"/>
              </a:xfrm>
              <a:prstGeom prst="rect">
                <a:avLst/>
              </a:prstGeom>
              <a:blipFill>
                <a:blip r:embed="rId10"/>
                <a:stretch>
                  <a:fillRect l="-6897" r="-37931"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481FA25-17EF-4232-AEDD-C83480B72583}"/>
                  </a:ext>
                </a:extLst>
              </p:cNvPr>
              <p:cNvSpPr txBox="1"/>
              <p:nvPr/>
            </p:nvSpPr>
            <p:spPr>
              <a:xfrm>
                <a:off x="8445237" y="4281124"/>
                <a:ext cx="35587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0070C0"/>
                              </a:solidFill>
                              <a:latin typeface="Cambria Math" panose="02040503050406030204" pitchFamily="18" charset="0"/>
                            </a:rPr>
                          </m:ctrlPr>
                        </m:sSubPr>
                        <m:e>
                          <m:r>
                            <a:rPr lang="en-US" altLang="zh-CN" sz="2400" b="1" i="1" smtClean="0">
                              <a:solidFill>
                                <a:srgbClr val="0070C0"/>
                              </a:solidFill>
                              <a:latin typeface="Cambria Math" panose="02040503050406030204" pitchFamily="18" charset="0"/>
                            </a:rPr>
                            <m:t>𝒅</m:t>
                          </m:r>
                        </m:e>
                        <m:sub>
                          <m:r>
                            <a:rPr lang="en-US" altLang="zh-CN" sz="2400" b="0" i="1" smtClean="0">
                              <a:solidFill>
                                <a:srgbClr val="0070C0"/>
                              </a:solidFill>
                              <a:latin typeface="Cambria Math" panose="02040503050406030204" pitchFamily="18" charset="0"/>
                            </a:rPr>
                            <m:t>𝑁</m:t>
                          </m:r>
                        </m:sub>
                      </m:sSub>
                    </m:oMath>
                  </m:oMathPara>
                </a14:m>
                <a:endParaRPr lang="zh-CN" altLang="en-US" sz="2400" dirty="0"/>
              </a:p>
            </p:txBody>
          </p:sp>
        </mc:Choice>
        <mc:Fallback xmlns="">
          <p:sp>
            <p:nvSpPr>
              <p:cNvPr id="32" name="TextBox 31">
                <a:extLst>
                  <a:ext uri="{FF2B5EF4-FFF2-40B4-BE49-F238E27FC236}">
                    <a16:creationId xmlns:a16="http://schemas.microsoft.com/office/drawing/2014/main" id="{4481FA25-17EF-4232-AEDD-C83480B72583}"/>
                  </a:ext>
                </a:extLst>
              </p:cNvPr>
              <p:cNvSpPr txBox="1">
                <a:spLocks noRot="1" noChangeAspect="1" noMove="1" noResize="1" noEditPoints="1" noAdjustHandles="1" noChangeArrowheads="1" noChangeShapeType="1" noTextEdit="1"/>
              </p:cNvSpPr>
              <p:nvPr/>
            </p:nvSpPr>
            <p:spPr>
              <a:xfrm>
                <a:off x="8445237" y="4281124"/>
                <a:ext cx="355870" cy="461665"/>
              </a:xfrm>
              <a:prstGeom prst="rect">
                <a:avLst/>
              </a:prstGeom>
              <a:blipFill>
                <a:blip r:embed="rId11"/>
                <a:stretch>
                  <a:fillRect l="-5085" r="-47458" b="-1316"/>
                </a:stretch>
              </a:blipFill>
            </p:spPr>
            <p:txBody>
              <a:bodyPr/>
              <a:lstStyle/>
              <a:p>
                <a:r>
                  <a:rPr lang="zh-CN" altLang="en-US">
                    <a:noFill/>
                  </a:rPr>
                  <a:t> </a:t>
                </a:r>
              </a:p>
            </p:txBody>
          </p:sp>
        </mc:Fallback>
      </mc:AlternateContent>
      <p:sp>
        <p:nvSpPr>
          <p:cNvPr id="38" name="TextBox 37">
            <a:extLst>
              <a:ext uri="{FF2B5EF4-FFF2-40B4-BE49-F238E27FC236}">
                <a16:creationId xmlns:a16="http://schemas.microsoft.com/office/drawing/2014/main" id="{E64172F1-F26F-428B-813D-FE111EEB68E2}"/>
              </a:ext>
            </a:extLst>
          </p:cNvPr>
          <p:cNvSpPr txBox="1"/>
          <p:nvPr/>
        </p:nvSpPr>
        <p:spPr>
          <a:xfrm>
            <a:off x="5703965" y="6214077"/>
            <a:ext cx="3397084" cy="584775"/>
          </a:xfrm>
          <a:prstGeom prst="rect">
            <a:avLst/>
          </a:prstGeom>
          <a:noFill/>
          <a:ln w="38100">
            <a:solidFill>
              <a:schemeClr val="bg1">
                <a:lumMod val="75000"/>
              </a:schemeClr>
            </a:solidFill>
          </a:ln>
        </p:spPr>
        <p:txBody>
          <a:bodyPr wrap="square" rtlCol="0">
            <a:spAutoFit/>
          </a:bodyPr>
          <a:lstStyle>
            <a:defPPr>
              <a:defRPr lang="zh-CN"/>
            </a:defPPr>
            <a:lvl1pPr>
              <a:defRPr sz="3200"/>
            </a:lvl1pPr>
          </a:lstStyle>
          <a:p>
            <a:pPr algn="ctr"/>
            <a:r>
              <a:rPr lang="en-US" altLang="zh-CN" dirty="0">
                <a:latin typeface="Calibri" panose="020F0502020204030204" pitchFamily="34" charset="0"/>
                <a:cs typeface="Calibri" panose="020F0502020204030204" pitchFamily="34" charset="0"/>
              </a:rPr>
              <a:t>MaxSim operation</a:t>
            </a:r>
            <a:endParaRPr lang="zh-CN" altLang="en-US" dirty="0">
              <a:latin typeface="Calibri" panose="020F0502020204030204" pitchFamily="34" charset="0"/>
              <a:cs typeface="Calibri" panose="020F0502020204030204" pitchFamily="34" charset="0"/>
            </a:endParaRPr>
          </a:p>
        </p:txBody>
      </p:sp>
      <p:cxnSp>
        <p:nvCxnSpPr>
          <p:cNvPr id="40" name="Straight Arrow Connector 39">
            <a:extLst>
              <a:ext uri="{FF2B5EF4-FFF2-40B4-BE49-F238E27FC236}">
                <a16:creationId xmlns:a16="http://schemas.microsoft.com/office/drawing/2014/main" id="{4AA08998-BC02-4FA9-9505-7C3C9BE49A0E}"/>
              </a:ext>
            </a:extLst>
          </p:cNvPr>
          <p:cNvCxnSpPr>
            <a:cxnSpLocks/>
            <a:stCxn id="38" idx="0"/>
          </p:cNvCxnSpPr>
          <p:nvPr/>
        </p:nvCxnSpPr>
        <p:spPr>
          <a:xfrm flipV="1">
            <a:off x="7402507" y="5883442"/>
            <a:ext cx="0" cy="330635"/>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6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Content Placeholder 14">
                <a:extLst>
                  <a:ext uri="{FF2B5EF4-FFF2-40B4-BE49-F238E27FC236}">
                    <a16:creationId xmlns:a16="http://schemas.microsoft.com/office/drawing/2014/main" id="{81B61488-6928-46AB-BB37-A9C4B06DCAC2}"/>
                  </a:ext>
                </a:extLst>
              </p:cNvPr>
              <p:cNvSpPr>
                <a:spLocks noGrp="1"/>
              </p:cNvSpPr>
              <p:nvPr>
                <p:ph idx="1"/>
              </p:nvPr>
            </p:nvSpPr>
            <p:spPr>
              <a:xfrm>
                <a:off x="152400" y="1825625"/>
                <a:ext cx="11887200" cy="4351338"/>
              </a:xfrm>
            </p:spPr>
            <p:txBody>
              <a:bodyPr>
                <a:normAutofit/>
              </a:bodyPr>
              <a:lstStyle/>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zh-CN" sz="3200" b="0" i="0" smtClean="0">
                          <a:latin typeface="Cambria Math" panose="02040503050406030204" pitchFamily="18" charset="0"/>
                        </a:rPr>
                        <m:t>score</m:t>
                      </m:r>
                      <m:d>
                        <m:dPr>
                          <m:ctrlPr>
                            <a:rPr lang="en-US" altLang="zh-CN" sz="3200" b="0" i="1" smtClean="0">
                              <a:latin typeface="Cambria Math" panose="02040503050406030204" pitchFamily="18" charset="0"/>
                            </a:rPr>
                          </m:ctrlPr>
                        </m:dPr>
                        <m:e>
                          <m:r>
                            <a:rPr lang="en-US" altLang="zh-CN" sz="3200" b="0" i="1" smtClean="0">
                              <a:solidFill>
                                <a:schemeClr val="accent6">
                                  <a:lumMod val="75000"/>
                                </a:schemeClr>
                              </a:solidFill>
                              <a:latin typeface="Cambria Math" panose="02040503050406030204" pitchFamily="18" charset="0"/>
                            </a:rPr>
                            <m:t>𝑞</m:t>
                          </m:r>
                          <m:r>
                            <a:rPr lang="en-US" altLang="zh-CN" sz="3200" b="0" i="1" smtClean="0">
                              <a:latin typeface="Cambria Math" panose="02040503050406030204" pitchFamily="18" charset="0"/>
                            </a:rPr>
                            <m:t>,</m:t>
                          </m:r>
                          <m:r>
                            <a:rPr lang="en-US" altLang="zh-CN" sz="3200" b="0" i="1" smtClean="0">
                              <a:solidFill>
                                <a:srgbClr val="0070C0"/>
                              </a:solidFill>
                              <a:latin typeface="Cambria Math" panose="02040503050406030204" pitchFamily="18" charset="0"/>
                            </a:rPr>
                            <m:t>𝑑</m:t>
                          </m:r>
                        </m:e>
                      </m:d>
                      <m:r>
                        <a:rPr lang="en-US" altLang="zh-CN" sz="3200" b="0" i="1" smtClean="0">
                          <a:latin typeface="Cambria Math" panose="02040503050406030204" pitchFamily="18" charset="0"/>
                        </a:rPr>
                        <m:t>=</m:t>
                      </m:r>
                      <m:nary>
                        <m:naryPr>
                          <m:chr m:val="∑"/>
                          <m:supHide m:val="on"/>
                          <m:ctrlPr>
                            <a:rPr lang="en-US" altLang="zh-CN" sz="3200" i="1">
                              <a:latin typeface="Cambria Math" panose="02040503050406030204" pitchFamily="18" charset="0"/>
                            </a:rPr>
                          </m:ctrlPr>
                        </m:naryPr>
                        <m:sub>
                          <m:sSub>
                            <m:sSubPr>
                              <m:ctrlPr>
                                <a:rPr lang="en-US" altLang="zh-CN" sz="3200" b="1" i="1">
                                  <a:latin typeface="Cambria Math" panose="02040503050406030204" pitchFamily="18" charset="0"/>
                                </a:rPr>
                              </m:ctrlPr>
                            </m:sSubPr>
                            <m:e>
                              <m:r>
                                <a:rPr lang="en-US" altLang="zh-CN" sz="3200" b="1" i="1">
                                  <a:latin typeface="Cambria Math" panose="02040503050406030204" pitchFamily="18" charset="0"/>
                                </a:rPr>
                                <m:t>𝒒</m:t>
                              </m:r>
                            </m:e>
                            <m:sub>
                              <m:r>
                                <a:rPr lang="en-US" altLang="zh-CN" sz="3200" i="1">
                                  <a:latin typeface="Cambria Math" panose="02040503050406030204" pitchFamily="18" charset="0"/>
                                </a:rPr>
                                <m:t>𝑖</m:t>
                              </m:r>
                            </m:sub>
                          </m:sSub>
                        </m:sub>
                        <m:sup/>
                        <m:e>
                          <m:func>
                            <m:funcPr>
                              <m:ctrlPr>
                                <a:rPr lang="en-US" altLang="zh-CN" sz="3200" i="1">
                                  <a:latin typeface="Cambria Math" panose="02040503050406030204" pitchFamily="18" charset="0"/>
                                </a:rPr>
                              </m:ctrlPr>
                            </m:funcPr>
                            <m:fName>
                              <m:limLow>
                                <m:limLowPr>
                                  <m:ctrlPr>
                                    <a:rPr lang="en-US" altLang="zh-CN" sz="3200" i="1">
                                      <a:latin typeface="Cambria Math" panose="02040503050406030204" pitchFamily="18" charset="0"/>
                                    </a:rPr>
                                  </m:ctrlPr>
                                </m:limLowPr>
                                <m:e>
                                  <m:r>
                                    <m:rPr>
                                      <m:sty m:val="p"/>
                                    </m:rPr>
                                    <a:rPr lang="en-US" altLang="zh-CN" sz="3200">
                                      <a:latin typeface="Cambria Math" panose="02040503050406030204" pitchFamily="18" charset="0"/>
                                    </a:rPr>
                                    <m:t>max</m:t>
                                  </m:r>
                                </m:e>
                                <m:lim>
                                  <m:sSub>
                                    <m:sSubPr>
                                      <m:ctrlPr>
                                        <a:rPr lang="en-US" altLang="zh-CN" sz="3200" b="1" i="1">
                                          <a:latin typeface="Cambria Math" panose="02040503050406030204" pitchFamily="18" charset="0"/>
                                        </a:rPr>
                                      </m:ctrlPr>
                                    </m:sSubPr>
                                    <m:e>
                                      <m:r>
                                        <a:rPr lang="en-US" altLang="zh-CN" sz="3200" b="1" i="1">
                                          <a:latin typeface="Cambria Math" panose="02040503050406030204" pitchFamily="18" charset="0"/>
                                        </a:rPr>
                                        <m:t>𝒅</m:t>
                                      </m:r>
                                    </m:e>
                                    <m:sub>
                                      <m:r>
                                        <a:rPr lang="en-US" altLang="zh-CN" sz="3200" i="1">
                                          <a:latin typeface="Cambria Math" panose="02040503050406030204" pitchFamily="18" charset="0"/>
                                        </a:rPr>
                                        <m:t>𝑗</m:t>
                                      </m:r>
                                    </m:sub>
                                  </m:sSub>
                                </m:lim>
                              </m:limLow>
                            </m:fName>
                            <m:e>
                              <m:sSubSup>
                                <m:sSubSupPr>
                                  <m:ctrlPr>
                                    <a:rPr lang="en-US" altLang="zh-CN" sz="3200" b="1" i="1">
                                      <a:solidFill>
                                        <a:schemeClr val="accent6">
                                          <a:lumMod val="75000"/>
                                        </a:schemeClr>
                                      </a:solidFill>
                                      <a:latin typeface="Cambria Math" panose="02040503050406030204" pitchFamily="18" charset="0"/>
                                    </a:rPr>
                                  </m:ctrlPr>
                                </m:sSubSupPr>
                                <m:e>
                                  <m:r>
                                    <a:rPr lang="en-US" altLang="zh-CN" sz="3200" b="1" i="1">
                                      <a:solidFill>
                                        <a:schemeClr val="accent6">
                                          <a:lumMod val="75000"/>
                                        </a:schemeClr>
                                      </a:solidFill>
                                      <a:latin typeface="Cambria Math" panose="02040503050406030204" pitchFamily="18" charset="0"/>
                                    </a:rPr>
                                    <m:t>𝒒</m:t>
                                  </m:r>
                                </m:e>
                                <m:sub>
                                  <m:r>
                                    <a:rPr lang="en-US" altLang="zh-CN" sz="3200" i="1">
                                      <a:solidFill>
                                        <a:schemeClr val="accent6">
                                          <a:lumMod val="75000"/>
                                        </a:schemeClr>
                                      </a:solidFill>
                                      <a:latin typeface="Cambria Math" panose="02040503050406030204" pitchFamily="18" charset="0"/>
                                    </a:rPr>
                                    <m:t>𝑖</m:t>
                                  </m:r>
                                </m:sub>
                                <m:sup>
                                  <m:r>
                                    <a:rPr lang="en-US" altLang="zh-CN" sz="3200" b="1" i="1">
                                      <a:solidFill>
                                        <a:schemeClr val="accent6">
                                          <a:lumMod val="75000"/>
                                        </a:schemeClr>
                                      </a:solidFill>
                                      <a:latin typeface="Cambria Math" panose="02040503050406030204" pitchFamily="18" charset="0"/>
                                    </a:rPr>
                                    <m:t>⊤</m:t>
                                  </m:r>
                                </m:sup>
                              </m:sSubSup>
                              <m:sSub>
                                <m:sSubPr>
                                  <m:ctrlPr>
                                    <a:rPr lang="en-US" altLang="zh-CN" sz="3200" b="1" i="1">
                                      <a:solidFill>
                                        <a:srgbClr val="0070C0"/>
                                      </a:solidFill>
                                      <a:latin typeface="Cambria Math" panose="02040503050406030204" pitchFamily="18" charset="0"/>
                                    </a:rPr>
                                  </m:ctrlPr>
                                </m:sSubPr>
                                <m:e>
                                  <m:r>
                                    <a:rPr lang="en-US" altLang="zh-CN" sz="3200" b="1" i="1">
                                      <a:solidFill>
                                        <a:srgbClr val="0070C0"/>
                                      </a:solidFill>
                                      <a:latin typeface="Cambria Math" panose="02040503050406030204" pitchFamily="18" charset="0"/>
                                    </a:rPr>
                                    <m:t>𝒅</m:t>
                                  </m:r>
                                </m:e>
                                <m:sub>
                                  <m:r>
                                    <a:rPr lang="en-US" altLang="zh-CN" sz="3200" i="1">
                                      <a:solidFill>
                                        <a:srgbClr val="0070C0"/>
                                      </a:solidFill>
                                      <a:latin typeface="Cambria Math" panose="02040503050406030204" pitchFamily="18" charset="0"/>
                                    </a:rPr>
                                    <m:t>𝑗</m:t>
                                  </m:r>
                                </m:sub>
                              </m:sSub>
                            </m:e>
                          </m:func>
                        </m:e>
                      </m:nary>
                      <m:r>
                        <a:rPr lang="en-US" altLang="zh-CN" sz="3200" b="0" i="1" smtClean="0">
                          <a:solidFill>
                            <a:schemeClr val="tx1"/>
                          </a:solidFill>
                          <a:latin typeface="Cambria Math" panose="02040503050406030204" pitchFamily="18" charset="0"/>
                        </a:rPr>
                        <m:t>=</m:t>
                      </m:r>
                      <m:nary>
                        <m:naryPr>
                          <m:chr m:val="∑"/>
                          <m:supHide m:val="on"/>
                          <m:ctrlPr>
                            <a:rPr lang="en-US" altLang="zh-CN" sz="3200" b="0" i="1" smtClean="0">
                              <a:solidFill>
                                <a:schemeClr val="tx1"/>
                              </a:solidFill>
                              <a:latin typeface="Cambria Math" panose="02040503050406030204" pitchFamily="18" charset="0"/>
                            </a:rPr>
                          </m:ctrlPr>
                        </m:naryPr>
                        <m:sub>
                          <m:r>
                            <a:rPr lang="en-US" altLang="zh-CN" sz="3200" b="0" i="1" smtClean="0">
                              <a:solidFill>
                                <a:schemeClr val="tx1"/>
                              </a:solidFill>
                              <a:latin typeface="Cambria Math" panose="02040503050406030204" pitchFamily="18" charset="0"/>
                            </a:rPr>
                            <m:t>𝑖𝑗</m:t>
                          </m:r>
                        </m:sub>
                        <m:sup/>
                        <m:e>
                          <m:d>
                            <m:dPr>
                              <m:ctrlPr>
                                <a:rPr lang="en-US" altLang="zh-CN" sz="3200" b="0" i="1" smtClean="0">
                                  <a:solidFill>
                                    <a:schemeClr val="tx1"/>
                                  </a:solidFill>
                                  <a:latin typeface="Cambria Math" panose="02040503050406030204" pitchFamily="18" charset="0"/>
                                </a:rPr>
                              </m:ctrlPr>
                            </m:dPr>
                            <m:e>
                              <m:m>
                                <m:mPr>
                                  <m:mcs>
                                    <m:mc>
                                      <m:mcPr>
                                        <m:count m:val="2"/>
                                        <m:mcJc m:val="center"/>
                                      </m:mcPr>
                                    </m:mc>
                                  </m:mcs>
                                  <m:ctrlPr>
                                    <a:rPr lang="en-US" altLang="zh-CN" sz="3200" b="0"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
                              <m:m>
                                <m:mPr>
                                  <m:mcs>
                                    <m:mc>
                                      <m:mcPr>
                                        <m:count m:val="2"/>
                                        <m:mcJc m:val="center"/>
                                      </m:mcPr>
                                    </m:mc>
                                  </m:mcs>
                                  <m:ctrlPr>
                                    <a:rPr lang="en-US" altLang="zh-CN" sz="3200" b="0"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
                              <m:m>
                                <m:mPr>
                                  <m:mcs>
                                    <m:mc>
                                      <m:mcPr>
                                        <m:count m:val="2"/>
                                        <m:mcJc m:val="center"/>
                                      </m:mcPr>
                                    </m:mc>
                                  </m:mcs>
                                  <m:ctrlPr>
                                    <a:rPr lang="en-US" altLang="zh-CN" sz="3200" b="0"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
                              <m:r>
                                <a:rPr lang="en-US" altLang="zh-CN" sz="3200" b="0" i="1" smtClean="0">
                                  <a:solidFill>
                                    <a:schemeClr val="tx1"/>
                                  </a:solidFill>
                                  <a:latin typeface="Cambria Math" panose="02040503050406030204" pitchFamily="18" charset="0"/>
                                  <a:ea typeface="Cambria Math" panose="02040503050406030204" pitchFamily="18" charset="0"/>
                                </a:rPr>
                                <m:t>⊙</m:t>
                              </m:r>
                              <m:m>
                                <m:mPr>
                                  <m:mcs>
                                    <m:mc>
                                      <m:mcPr>
                                        <m:count m:val="2"/>
                                        <m:mcJc m:val="center"/>
                                      </m:mcPr>
                                    </m:mc>
                                  </m:mcs>
                                  <m:ctrlPr>
                                    <a:rPr lang="en-US" altLang="zh-CN" sz="3200" b="0"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
                              <m:m>
                                <m:mPr>
                                  <m:mcs>
                                    <m:mc>
                                      <m:mcPr>
                                        <m:count m:val="2"/>
                                        <m:mcJc m:val="center"/>
                                      </m:mcPr>
                                    </m:mc>
                                  </m:mcs>
                                  <m:ctrlPr>
                                    <a:rPr lang="en-US" altLang="zh-CN" sz="3200" b="0"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
                              <m:m>
                                <m:mPr>
                                  <m:mcs>
                                    <m:mc>
                                      <m:mcPr>
                                        <m:count m:val="2"/>
                                        <m:mcJc m:val="center"/>
                                      </m:mcPr>
                                    </m:mc>
                                  </m:mcs>
                                  <m:ctrlPr>
                                    <a:rPr lang="en-US" altLang="zh-CN" sz="3200" b="0" i="1" smtClean="0">
                                      <a:solidFill>
                                        <a:schemeClr val="tx1"/>
                                      </a:solidFill>
                                      <a:latin typeface="Cambria Math" panose="02040503050406030204" pitchFamily="18" charset="0"/>
                                      <a:ea typeface="Cambria Math" panose="02040503050406030204" pitchFamily="18" charset="0"/>
                                    </a:rPr>
                                  </m:ctrlPr>
                                </m:mPr>
                                <m:mr>
                                  <m:e>
                                    <m:r>
                                      <m:rPr>
                                        <m:brk m:alnAt="7"/>
                                      </m:rP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r>
                                  <m:e>
                                    <m:r>
                                      <a:rPr lang="en-US" altLang="zh-CN" sz="3200" b="0" i="1" smtClean="0">
                                        <a:solidFill>
                                          <a:schemeClr val="tx1"/>
                                        </a:solidFill>
                                        <a:latin typeface="Cambria Math" panose="02040503050406030204" pitchFamily="18" charset="0"/>
                                        <a:ea typeface="Cambria Math" panose="02040503050406030204" pitchFamily="18" charset="0"/>
                                      </a:rPr>
                                      <m:t> </m:t>
                                    </m:r>
                                  </m:e>
                                  <m:e>
                                    <m:r>
                                      <a:rPr lang="en-US" altLang="zh-CN" sz="3200" b="0" i="1" smtClean="0">
                                        <a:solidFill>
                                          <a:schemeClr val="tx1"/>
                                        </a:solidFill>
                                        <a:latin typeface="Cambria Math" panose="02040503050406030204" pitchFamily="18" charset="0"/>
                                        <a:ea typeface="Cambria Math" panose="02040503050406030204" pitchFamily="18" charset="0"/>
                                      </a:rPr>
                                      <m:t> </m:t>
                                    </m:r>
                                  </m:e>
                                </m:mr>
                              </m:m>
                            </m:e>
                          </m:d>
                        </m:e>
                      </m:nary>
                    </m:oMath>
                  </m:oMathPara>
                </a14:m>
                <a:endParaRPr lang="zh-CN" altLang="en-US" sz="3200" dirty="0"/>
              </a:p>
              <a:p>
                <a:pPr marL="0" indent="0">
                  <a:lnSpc>
                    <a:spcPct val="100000"/>
                  </a:lnSpc>
                  <a:buNone/>
                </a:pPr>
                <a:endParaRPr lang="zh-CN" altLang="en-US" sz="3200" dirty="0"/>
              </a:p>
            </p:txBody>
          </p:sp>
        </mc:Choice>
        <mc:Fallback xmlns="">
          <p:sp>
            <p:nvSpPr>
              <p:cNvPr id="15" name="Content Placeholder 14">
                <a:extLst>
                  <a:ext uri="{FF2B5EF4-FFF2-40B4-BE49-F238E27FC236}">
                    <a16:creationId xmlns:a16="http://schemas.microsoft.com/office/drawing/2014/main" id="{81B61488-6928-46AB-BB37-A9C4B06DCAC2}"/>
                  </a:ext>
                </a:extLst>
              </p:cNvPr>
              <p:cNvSpPr>
                <a:spLocks noGrp="1" noRot="1" noChangeAspect="1" noMove="1" noResize="1" noEditPoints="1" noAdjustHandles="1" noChangeArrowheads="1" noChangeShapeType="1" noTextEdit="1"/>
              </p:cNvSpPr>
              <p:nvPr>
                <p:ph idx="1"/>
              </p:nvPr>
            </p:nvSpPr>
            <p:spPr>
              <a:xfrm>
                <a:off x="152400" y="1825625"/>
                <a:ext cx="11887200" cy="4351338"/>
              </a:xfrm>
              <a:blipFill>
                <a:blip r:embed="rId3"/>
                <a:stretch>
                  <a:fillRect/>
                </a:stretch>
              </a:blipFill>
            </p:spPr>
            <p:txBody>
              <a:bodyPr/>
              <a:lstStyle/>
              <a:p>
                <a:r>
                  <a:rPr lang="zh-CN" altLang="en-US">
                    <a:noFill/>
                  </a:rPr>
                  <a:t> </a:t>
                </a:r>
              </a:p>
            </p:txBody>
          </p:sp>
        </mc:Fallback>
      </mc:AlternateContent>
      <p:sp>
        <p:nvSpPr>
          <p:cNvPr id="2" name="Title 1">
            <a:extLst>
              <a:ext uri="{FF2B5EF4-FFF2-40B4-BE49-F238E27FC236}">
                <a16:creationId xmlns:a16="http://schemas.microsoft.com/office/drawing/2014/main" id="{20FE5169-C2E0-4B8E-A747-E6ED583EB6D8}"/>
              </a:ext>
            </a:extLst>
          </p:cNvPr>
          <p:cNvSpPr>
            <a:spLocks noGrp="1"/>
          </p:cNvSpPr>
          <p:nvPr>
            <p:ph type="title"/>
          </p:nvPr>
        </p:nvSpPr>
        <p:spPr/>
        <p:txBody>
          <a:bodyPr/>
          <a:lstStyle/>
          <a:p>
            <a:r>
              <a:rPr lang="en-US" altLang="zh-CN" dirty="0"/>
              <a:t>A Deeper Look at MVDR – Sparse Alignment</a:t>
            </a:r>
            <a:endParaRPr lang="zh-CN" altLang="en-US" dirty="0"/>
          </a:p>
        </p:txBody>
      </p:sp>
      <p:sp>
        <p:nvSpPr>
          <p:cNvPr id="6" name="Slide Number Placeholder 5">
            <a:extLst>
              <a:ext uri="{FF2B5EF4-FFF2-40B4-BE49-F238E27FC236}">
                <a16:creationId xmlns:a16="http://schemas.microsoft.com/office/drawing/2014/main" id="{CCD38862-03B3-48CB-8FA5-81C4FDB787E0}"/>
              </a:ext>
            </a:extLst>
          </p:cNvPr>
          <p:cNvSpPr>
            <a:spLocks noGrp="1"/>
          </p:cNvSpPr>
          <p:nvPr>
            <p:ph type="sldNum" sz="quarter" idx="12"/>
          </p:nvPr>
        </p:nvSpPr>
        <p:spPr/>
        <p:txBody>
          <a:bodyPr/>
          <a:lstStyle/>
          <a:p>
            <a:fld id="{F364DFDD-0C7A-40B9-9275-CE62675A6823}" type="slidenum">
              <a:rPr lang="zh-CN" altLang="en-US" smtClean="0"/>
              <a:t>9</a:t>
            </a:fld>
            <a:endParaRPr lang="zh-CN" altLang="en-US"/>
          </a:p>
        </p:txBody>
      </p:sp>
      <p:grpSp>
        <p:nvGrpSpPr>
          <p:cNvPr id="7" name="Group 6">
            <a:extLst>
              <a:ext uri="{FF2B5EF4-FFF2-40B4-BE49-F238E27FC236}">
                <a16:creationId xmlns:a16="http://schemas.microsoft.com/office/drawing/2014/main" id="{C42B4900-9D5D-4962-B7FD-44E3C20FB32A}"/>
              </a:ext>
            </a:extLst>
          </p:cNvPr>
          <p:cNvGrpSpPr/>
          <p:nvPr/>
        </p:nvGrpSpPr>
        <p:grpSpPr>
          <a:xfrm>
            <a:off x="9469893" y="1900359"/>
            <a:ext cx="1461384" cy="1097517"/>
            <a:chOff x="5245365" y="4011488"/>
            <a:chExt cx="1461384" cy="1097517"/>
          </a:xfrm>
        </p:grpSpPr>
        <p:sp>
          <p:nvSpPr>
            <p:cNvPr id="92" name="Rectangle 91">
              <a:extLst>
                <a:ext uri="{FF2B5EF4-FFF2-40B4-BE49-F238E27FC236}">
                  <a16:creationId xmlns:a16="http://schemas.microsoft.com/office/drawing/2014/main" id="{FCDBEEE4-F412-423E-94DE-4781ABB51E1F}"/>
                </a:ext>
              </a:extLst>
            </p:cNvPr>
            <p:cNvSpPr/>
            <p:nvPr/>
          </p:nvSpPr>
          <p:spPr>
            <a:xfrm>
              <a:off x="5245365" y="4011725"/>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Rectangle 92">
              <a:extLst>
                <a:ext uri="{FF2B5EF4-FFF2-40B4-BE49-F238E27FC236}">
                  <a16:creationId xmlns:a16="http://schemas.microsoft.com/office/drawing/2014/main" id="{E8F8C129-70B6-49A9-9275-5A3F5A8C5B82}"/>
                </a:ext>
              </a:extLst>
            </p:cNvPr>
            <p:cNvSpPr/>
            <p:nvPr/>
          </p:nvSpPr>
          <p:spPr>
            <a:xfrm>
              <a:off x="5610776" y="401148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Rectangle 93">
              <a:extLst>
                <a:ext uri="{FF2B5EF4-FFF2-40B4-BE49-F238E27FC236}">
                  <a16:creationId xmlns:a16="http://schemas.microsoft.com/office/drawing/2014/main" id="{5ADE6195-89A8-4597-98FB-F2ABBDF7F36A}"/>
                </a:ext>
              </a:extLst>
            </p:cNvPr>
            <p:cNvSpPr/>
            <p:nvPr/>
          </p:nvSpPr>
          <p:spPr>
            <a:xfrm>
              <a:off x="5975033" y="4011488"/>
              <a:ext cx="365760" cy="365760"/>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Rectangle 94">
              <a:extLst>
                <a:ext uri="{FF2B5EF4-FFF2-40B4-BE49-F238E27FC236}">
                  <a16:creationId xmlns:a16="http://schemas.microsoft.com/office/drawing/2014/main" id="{4081CEFB-44E5-4EC0-8893-591148C7EC1A}"/>
                </a:ext>
              </a:extLst>
            </p:cNvPr>
            <p:cNvSpPr/>
            <p:nvPr/>
          </p:nvSpPr>
          <p:spPr>
            <a:xfrm>
              <a:off x="6340989" y="401148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Rectangle 96">
              <a:extLst>
                <a:ext uri="{FF2B5EF4-FFF2-40B4-BE49-F238E27FC236}">
                  <a16:creationId xmlns:a16="http://schemas.microsoft.com/office/drawing/2014/main" id="{246362C2-4538-48F6-9FB2-C32B71682A92}"/>
                </a:ext>
              </a:extLst>
            </p:cNvPr>
            <p:cNvSpPr/>
            <p:nvPr/>
          </p:nvSpPr>
          <p:spPr>
            <a:xfrm>
              <a:off x="5245365" y="4377485"/>
              <a:ext cx="365760" cy="365760"/>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Rectangle 97">
              <a:extLst>
                <a:ext uri="{FF2B5EF4-FFF2-40B4-BE49-F238E27FC236}">
                  <a16:creationId xmlns:a16="http://schemas.microsoft.com/office/drawing/2014/main" id="{E9CDFF46-5B69-4165-ACF8-E51755E59889}"/>
                </a:ext>
              </a:extLst>
            </p:cNvPr>
            <p:cNvSpPr/>
            <p:nvPr/>
          </p:nvSpPr>
          <p:spPr>
            <a:xfrm>
              <a:off x="5610776" y="437724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Rectangle 98">
              <a:extLst>
                <a:ext uri="{FF2B5EF4-FFF2-40B4-BE49-F238E27FC236}">
                  <a16:creationId xmlns:a16="http://schemas.microsoft.com/office/drawing/2014/main" id="{D248C9A4-5926-4662-AFD2-AC8B402CE0DB}"/>
                </a:ext>
              </a:extLst>
            </p:cNvPr>
            <p:cNvSpPr/>
            <p:nvPr/>
          </p:nvSpPr>
          <p:spPr>
            <a:xfrm>
              <a:off x="5975033" y="437724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Rectangle 99">
              <a:extLst>
                <a:ext uri="{FF2B5EF4-FFF2-40B4-BE49-F238E27FC236}">
                  <a16:creationId xmlns:a16="http://schemas.microsoft.com/office/drawing/2014/main" id="{C517BCEA-1080-4A4F-8A1F-5C9ABA6748AB}"/>
                </a:ext>
              </a:extLst>
            </p:cNvPr>
            <p:cNvSpPr/>
            <p:nvPr/>
          </p:nvSpPr>
          <p:spPr>
            <a:xfrm>
              <a:off x="6340989" y="437724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Rectangle 100">
              <a:extLst>
                <a:ext uri="{FF2B5EF4-FFF2-40B4-BE49-F238E27FC236}">
                  <a16:creationId xmlns:a16="http://schemas.microsoft.com/office/drawing/2014/main" id="{8DA21B84-25FC-4FCF-8448-1CE5860351CA}"/>
                </a:ext>
              </a:extLst>
            </p:cNvPr>
            <p:cNvSpPr/>
            <p:nvPr/>
          </p:nvSpPr>
          <p:spPr>
            <a:xfrm>
              <a:off x="5245365" y="4743245"/>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Rectangle 101">
              <a:extLst>
                <a:ext uri="{FF2B5EF4-FFF2-40B4-BE49-F238E27FC236}">
                  <a16:creationId xmlns:a16="http://schemas.microsoft.com/office/drawing/2014/main" id="{A8B729D5-7B7F-436E-9861-7EBA36EE5FD8}"/>
                </a:ext>
              </a:extLst>
            </p:cNvPr>
            <p:cNvSpPr/>
            <p:nvPr/>
          </p:nvSpPr>
          <p:spPr>
            <a:xfrm>
              <a:off x="5610776" y="474300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Rectangle 102">
              <a:extLst>
                <a:ext uri="{FF2B5EF4-FFF2-40B4-BE49-F238E27FC236}">
                  <a16:creationId xmlns:a16="http://schemas.microsoft.com/office/drawing/2014/main" id="{30698C04-4DFB-47EB-9A55-DD7A30C4DF5A}"/>
                </a:ext>
              </a:extLst>
            </p:cNvPr>
            <p:cNvSpPr/>
            <p:nvPr/>
          </p:nvSpPr>
          <p:spPr>
            <a:xfrm>
              <a:off x="5975033" y="4743008"/>
              <a:ext cx="365760" cy="365760"/>
            </a:xfrm>
            <a:prstGeom prst="rect">
              <a:avLst/>
            </a:prstGeom>
            <a:solidFill>
              <a:schemeClr val="accent2">
                <a:lumMod val="75000"/>
              </a:schemeClr>
            </a:solid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Rectangle 103">
              <a:extLst>
                <a:ext uri="{FF2B5EF4-FFF2-40B4-BE49-F238E27FC236}">
                  <a16:creationId xmlns:a16="http://schemas.microsoft.com/office/drawing/2014/main" id="{287D967B-AC6F-4775-8739-BC8B2F68CC90}"/>
                </a:ext>
              </a:extLst>
            </p:cNvPr>
            <p:cNvSpPr/>
            <p:nvPr/>
          </p:nvSpPr>
          <p:spPr>
            <a:xfrm>
              <a:off x="6340989" y="4743008"/>
              <a:ext cx="365760" cy="365760"/>
            </a:xfrm>
            <a:prstGeom prst="rect">
              <a:avLst/>
            </a:prstGeom>
            <a:noFill/>
            <a:ln w="25400">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Group 7">
            <a:extLst>
              <a:ext uri="{FF2B5EF4-FFF2-40B4-BE49-F238E27FC236}">
                <a16:creationId xmlns:a16="http://schemas.microsoft.com/office/drawing/2014/main" id="{83864058-B5FF-46DF-85DC-5116AAE45D18}"/>
              </a:ext>
            </a:extLst>
          </p:cNvPr>
          <p:cNvGrpSpPr/>
          <p:nvPr/>
        </p:nvGrpSpPr>
        <p:grpSpPr>
          <a:xfrm>
            <a:off x="7109112" y="1900359"/>
            <a:ext cx="1463289" cy="1098948"/>
            <a:chOff x="3216212" y="3999626"/>
            <a:chExt cx="1463289" cy="1098948"/>
          </a:xfrm>
        </p:grpSpPr>
        <p:sp>
          <p:nvSpPr>
            <p:cNvPr id="106" name="Rectangle 105">
              <a:extLst>
                <a:ext uri="{FF2B5EF4-FFF2-40B4-BE49-F238E27FC236}">
                  <a16:creationId xmlns:a16="http://schemas.microsoft.com/office/drawing/2014/main" id="{7B8C73F8-C4C9-40CD-A89D-29A0BAA9B0DD}"/>
                </a:ext>
              </a:extLst>
            </p:cNvPr>
            <p:cNvSpPr/>
            <p:nvPr/>
          </p:nvSpPr>
          <p:spPr>
            <a:xfrm>
              <a:off x="3216212" y="3999626"/>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Rectangle 106">
              <a:extLst>
                <a:ext uri="{FF2B5EF4-FFF2-40B4-BE49-F238E27FC236}">
                  <a16:creationId xmlns:a16="http://schemas.microsoft.com/office/drawing/2014/main" id="{780EC30E-FD74-4CE5-AFFA-20908A11D60C}"/>
                </a:ext>
              </a:extLst>
            </p:cNvPr>
            <p:cNvSpPr/>
            <p:nvPr/>
          </p:nvSpPr>
          <p:spPr>
            <a:xfrm>
              <a:off x="3581623" y="400129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Rectangle 107">
              <a:extLst>
                <a:ext uri="{FF2B5EF4-FFF2-40B4-BE49-F238E27FC236}">
                  <a16:creationId xmlns:a16="http://schemas.microsoft.com/office/drawing/2014/main" id="{8CC50F56-019A-4B6F-B9DC-2C2DD27094D4}"/>
                </a:ext>
              </a:extLst>
            </p:cNvPr>
            <p:cNvSpPr/>
            <p:nvPr/>
          </p:nvSpPr>
          <p:spPr>
            <a:xfrm>
              <a:off x="3947785" y="400129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Rectangle 108">
              <a:extLst>
                <a:ext uri="{FF2B5EF4-FFF2-40B4-BE49-F238E27FC236}">
                  <a16:creationId xmlns:a16="http://schemas.microsoft.com/office/drawing/2014/main" id="{53474E31-70CF-4CD6-8B22-92B491BA6DBD}"/>
                </a:ext>
              </a:extLst>
            </p:cNvPr>
            <p:cNvSpPr/>
            <p:nvPr/>
          </p:nvSpPr>
          <p:spPr>
            <a:xfrm>
              <a:off x="4313741" y="400129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Rectangle 109">
              <a:extLst>
                <a:ext uri="{FF2B5EF4-FFF2-40B4-BE49-F238E27FC236}">
                  <a16:creationId xmlns:a16="http://schemas.microsoft.com/office/drawing/2014/main" id="{F8AB7DDB-E399-48B8-824F-CC5B1C104E41}"/>
                </a:ext>
              </a:extLst>
            </p:cNvPr>
            <p:cNvSpPr/>
            <p:nvPr/>
          </p:nvSpPr>
          <p:spPr>
            <a:xfrm>
              <a:off x="3216212" y="4365386"/>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Rectangle 110">
              <a:extLst>
                <a:ext uri="{FF2B5EF4-FFF2-40B4-BE49-F238E27FC236}">
                  <a16:creationId xmlns:a16="http://schemas.microsoft.com/office/drawing/2014/main" id="{6FAF7903-DE69-47D9-9A7E-75A1235920FC}"/>
                </a:ext>
              </a:extLst>
            </p:cNvPr>
            <p:cNvSpPr/>
            <p:nvPr/>
          </p:nvSpPr>
          <p:spPr>
            <a:xfrm>
              <a:off x="3581623" y="436705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Rectangle 111">
              <a:extLst>
                <a:ext uri="{FF2B5EF4-FFF2-40B4-BE49-F238E27FC236}">
                  <a16:creationId xmlns:a16="http://schemas.microsoft.com/office/drawing/2014/main" id="{EC20E595-3E83-44E5-B7E6-83D10822356A}"/>
                </a:ext>
              </a:extLst>
            </p:cNvPr>
            <p:cNvSpPr/>
            <p:nvPr/>
          </p:nvSpPr>
          <p:spPr>
            <a:xfrm>
              <a:off x="3947785" y="436705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Rectangle 112">
              <a:extLst>
                <a:ext uri="{FF2B5EF4-FFF2-40B4-BE49-F238E27FC236}">
                  <a16:creationId xmlns:a16="http://schemas.microsoft.com/office/drawing/2014/main" id="{1B150F4C-8C78-4B18-8C1F-A66B2378E29A}"/>
                </a:ext>
              </a:extLst>
            </p:cNvPr>
            <p:cNvSpPr/>
            <p:nvPr/>
          </p:nvSpPr>
          <p:spPr>
            <a:xfrm>
              <a:off x="4313741" y="436705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Rectangle 113">
              <a:extLst>
                <a:ext uri="{FF2B5EF4-FFF2-40B4-BE49-F238E27FC236}">
                  <a16:creationId xmlns:a16="http://schemas.microsoft.com/office/drawing/2014/main" id="{A95B1488-0A18-400D-8D85-A6B758EB1F11}"/>
                </a:ext>
              </a:extLst>
            </p:cNvPr>
            <p:cNvSpPr/>
            <p:nvPr/>
          </p:nvSpPr>
          <p:spPr>
            <a:xfrm>
              <a:off x="3216212" y="4731146"/>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Rectangle 114">
              <a:extLst>
                <a:ext uri="{FF2B5EF4-FFF2-40B4-BE49-F238E27FC236}">
                  <a16:creationId xmlns:a16="http://schemas.microsoft.com/office/drawing/2014/main" id="{207C3449-63F9-4F44-8688-5278AEFDCEAA}"/>
                </a:ext>
              </a:extLst>
            </p:cNvPr>
            <p:cNvSpPr/>
            <p:nvPr/>
          </p:nvSpPr>
          <p:spPr>
            <a:xfrm>
              <a:off x="3581623" y="473281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Rectangle 115">
              <a:extLst>
                <a:ext uri="{FF2B5EF4-FFF2-40B4-BE49-F238E27FC236}">
                  <a16:creationId xmlns:a16="http://schemas.microsoft.com/office/drawing/2014/main" id="{0F5502A9-76BE-4DFE-97BF-CAC005D44335}"/>
                </a:ext>
              </a:extLst>
            </p:cNvPr>
            <p:cNvSpPr/>
            <p:nvPr/>
          </p:nvSpPr>
          <p:spPr>
            <a:xfrm>
              <a:off x="3947785" y="473281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Rectangle 116">
              <a:extLst>
                <a:ext uri="{FF2B5EF4-FFF2-40B4-BE49-F238E27FC236}">
                  <a16:creationId xmlns:a16="http://schemas.microsoft.com/office/drawing/2014/main" id="{8E27932C-8A99-41EA-B28F-BE28AF149A03}"/>
                </a:ext>
              </a:extLst>
            </p:cNvPr>
            <p:cNvSpPr/>
            <p:nvPr/>
          </p:nvSpPr>
          <p:spPr>
            <a:xfrm>
              <a:off x="4313741" y="4732814"/>
              <a:ext cx="365760" cy="365760"/>
            </a:xfrm>
            <a:prstGeom prst="rect">
              <a:avLst/>
            </a:prstGeom>
            <a:solidFill>
              <a:srgbClr val="BCBDDC"/>
            </a:solidFill>
            <a:ln w="25400">
              <a:solidFill>
                <a:srgbClr val="4A1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1613015-28F2-4249-8A04-46591460D2A7}"/>
                  </a:ext>
                </a:extLst>
              </p:cNvPr>
              <p:cNvSpPr txBox="1"/>
              <p:nvPr/>
            </p:nvSpPr>
            <p:spPr>
              <a:xfrm>
                <a:off x="7272948" y="3112229"/>
                <a:ext cx="113467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3200" b="1" i="1" smtClean="0">
                              <a:solidFill>
                                <a:schemeClr val="accent6">
                                  <a:lumMod val="75000"/>
                                </a:schemeClr>
                              </a:solidFill>
                              <a:latin typeface="Cambria Math" panose="02040503050406030204" pitchFamily="18" charset="0"/>
                            </a:rPr>
                          </m:ctrlPr>
                        </m:sSupPr>
                        <m:e>
                          <m:r>
                            <a:rPr lang="en-US" altLang="zh-CN" sz="3200" b="1" i="1" smtClean="0">
                              <a:solidFill>
                                <a:schemeClr val="accent6">
                                  <a:lumMod val="75000"/>
                                </a:schemeClr>
                              </a:solidFill>
                              <a:latin typeface="Cambria Math" panose="02040503050406030204" pitchFamily="18" charset="0"/>
                            </a:rPr>
                            <m:t>𝑸</m:t>
                          </m:r>
                        </m:e>
                        <m:sup>
                          <m:r>
                            <a:rPr lang="en-US" altLang="zh-CN" sz="3200" b="1" i="1" smtClean="0">
                              <a:solidFill>
                                <a:schemeClr val="accent6">
                                  <a:lumMod val="75000"/>
                                </a:schemeClr>
                              </a:solidFill>
                              <a:latin typeface="Cambria Math" panose="02040503050406030204" pitchFamily="18" charset="0"/>
                            </a:rPr>
                            <m:t>⊤</m:t>
                          </m:r>
                        </m:sup>
                      </m:sSup>
                      <m:r>
                        <a:rPr lang="en-US" altLang="zh-CN" sz="3200" b="1" i="1" smtClean="0">
                          <a:solidFill>
                            <a:srgbClr val="0070C0"/>
                          </a:solidFill>
                          <a:latin typeface="Cambria Math" panose="02040503050406030204" pitchFamily="18" charset="0"/>
                        </a:rPr>
                        <m:t>𝑫</m:t>
                      </m:r>
                    </m:oMath>
                  </m:oMathPara>
                </a14:m>
                <a:endParaRPr lang="zh-CN" altLang="en-US" b="1" dirty="0"/>
              </a:p>
            </p:txBody>
          </p:sp>
        </mc:Choice>
        <mc:Fallback xmlns="">
          <p:sp>
            <p:nvSpPr>
              <p:cNvPr id="9" name="TextBox 8">
                <a:extLst>
                  <a:ext uri="{FF2B5EF4-FFF2-40B4-BE49-F238E27FC236}">
                    <a16:creationId xmlns:a16="http://schemas.microsoft.com/office/drawing/2014/main" id="{B1613015-28F2-4249-8A04-46591460D2A7}"/>
                  </a:ext>
                </a:extLst>
              </p:cNvPr>
              <p:cNvSpPr txBox="1">
                <a:spLocks noRot="1" noChangeAspect="1" noMove="1" noResize="1" noEditPoints="1" noAdjustHandles="1" noChangeArrowheads="1" noChangeShapeType="1" noTextEdit="1"/>
              </p:cNvSpPr>
              <p:nvPr/>
            </p:nvSpPr>
            <p:spPr>
              <a:xfrm>
                <a:off x="7272948" y="3112229"/>
                <a:ext cx="1134670" cy="58477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55F23419-B14D-4FFF-84FE-12CCDAB204FD}"/>
                  </a:ext>
                </a:extLst>
              </p:cNvPr>
              <p:cNvSpPr txBox="1"/>
              <p:nvPr/>
            </p:nvSpPr>
            <p:spPr>
              <a:xfrm>
                <a:off x="9915669" y="3132576"/>
                <a:ext cx="56778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3200" b="1" i="1" smtClean="0">
                          <a:solidFill>
                            <a:srgbClr val="9B0D14"/>
                          </a:solidFill>
                          <a:latin typeface="Cambria Math" panose="02040503050406030204" pitchFamily="18" charset="0"/>
                        </a:rPr>
                        <m:t>𝑨</m:t>
                      </m:r>
                    </m:oMath>
                  </m:oMathPara>
                </a14:m>
                <a:endParaRPr lang="zh-CN" altLang="en-US" b="1" dirty="0">
                  <a:solidFill>
                    <a:srgbClr val="9B0D14"/>
                  </a:solidFill>
                </a:endParaRPr>
              </a:p>
            </p:txBody>
          </p:sp>
        </mc:Choice>
        <mc:Fallback xmlns="">
          <p:sp>
            <p:nvSpPr>
              <p:cNvPr id="118" name="TextBox 117">
                <a:extLst>
                  <a:ext uri="{FF2B5EF4-FFF2-40B4-BE49-F238E27FC236}">
                    <a16:creationId xmlns:a16="http://schemas.microsoft.com/office/drawing/2014/main" id="{55F23419-B14D-4FFF-84FE-12CCDAB204FD}"/>
                  </a:ext>
                </a:extLst>
              </p:cNvPr>
              <p:cNvSpPr txBox="1">
                <a:spLocks noRot="1" noChangeAspect="1" noMove="1" noResize="1" noEditPoints="1" noAdjustHandles="1" noChangeArrowheads="1" noChangeShapeType="1" noTextEdit="1"/>
              </p:cNvSpPr>
              <p:nvPr/>
            </p:nvSpPr>
            <p:spPr>
              <a:xfrm>
                <a:off x="9915669" y="3132576"/>
                <a:ext cx="567783" cy="584775"/>
              </a:xfrm>
              <a:prstGeom prst="rect">
                <a:avLst/>
              </a:prstGeom>
              <a:blipFill>
                <a:blip r:embed="rId5"/>
                <a:stretch>
                  <a:fillRect/>
                </a:stretch>
              </a:blipFill>
            </p:spPr>
            <p:txBody>
              <a:bodyPr/>
              <a:lstStyle/>
              <a:p>
                <a:r>
                  <a:rPr lang="zh-CN" altLang="en-US">
                    <a:noFill/>
                  </a:rPr>
                  <a:t> </a:t>
                </a:r>
              </a:p>
            </p:txBody>
          </p:sp>
        </mc:Fallback>
      </mc:AlternateContent>
      <p:sp>
        <p:nvSpPr>
          <p:cNvPr id="157" name="TextBox 156">
            <a:extLst>
              <a:ext uri="{FF2B5EF4-FFF2-40B4-BE49-F238E27FC236}">
                <a16:creationId xmlns:a16="http://schemas.microsoft.com/office/drawing/2014/main" id="{0102991F-21B1-4141-9536-9EC3F8E56DA6}"/>
              </a:ext>
            </a:extLst>
          </p:cNvPr>
          <p:cNvSpPr txBox="1"/>
          <p:nvPr/>
        </p:nvSpPr>
        <p:spPr>
          <a:xfrm>
            <a:off x="9152913" y="3720579"/>
            <a:ext cx="2116231" cy="369332"/>
          </a:xfrm>
          <a:prstGeom prst="rect">
            <a:avLst/>
          </a:prstGeom>
          <a:noFill/>
        </p:spPr>
        <p:txBody>
          <a:bodyPr wrap="square">
            <a:spAutoFit/>
          </a:bodyPr>
          <a:lstStyle/>
          <a:p>
            <a:pPr algn="ctr"/>
            <a:r>
              <a:rPr lang="en-US" altLang="zh-CN" sz="1800" dirty="0">
                <a:solidFill>
                  <a:srgbClr val="9B0D14"/>
                </a:solidFill>
                <a:latin typeface="Calibri" panose="020F0502020204030204" pitchFamily="34" charset="0"/>
                <a:cs typeface="Calibri" panose="020F0502020204030204" pitchFamily="34" charset="0"/>
              </a:rPr>
              <a:t>Alignment matrix</a:t>
            </a:r>
            <a:endParaRPr lang="zh-CN" altLang="en-US" sz="1800" dirty="0">
              <a:solidFill>
                <a:srgbClr val="9B0D14"/>
              </a:solidFill>
              <a:latin typeface="Calibri" panose="020F0502020204030204" pitchFamily="34" charset="0"/>
              <a:cs typeface="Calibri" panose="020F0502020204030204" pitchFamily="34" charset="0"/>
            </a:endParaRPr>
          </a:p>
        </p:txBody>
      </p:sp>
      <p:sp>
        <p:nvSpPr>
          <p:cNvPr id="158" name="TextBox 157">
            <a:extLst>
              <a:ext uri="{FF2B5EF4-FFF2-40B4-BE49-F238E27FC236}">
                <a16:creationId xmlns:a16="http://schemas.microsoft.com/office/drawing/2014/main" id="{803840C5-EF4F-4C48-95AD-554EABDA18A2}"/>
              </a:ext>
            </a:extLst>
          </p:cNvPr>
          <p:cNvSpPr txBox="1"/>
          <p:nvPr/>
        </p:nvSpPr>
        <p:spPr>
          <a:xfrm>
            <a:off x="6798280" y="3714835"/>
            <a:ext cx="2116231" cy="369332"/>
          </a:xfrm>
          <a:prstGeom prst="rect">
            <a:avLst/>
          </a:prstGeom>
          <a:noFill/>
        </p:spPr>
        <p:txBody>
          <a:bodyPr wrap="square">
            <a:spAutoFit/>
          </a:bodyPr>
          <a:lstStyle/>
          <a:p>
            <a:pPr algn="ctr"/>
            <a:r>
              <a:rPr lang="en-US" altLang="zh-CN" sz="1800" dirty="0">
                <a:solidFill>
                  <a:srgbClr val="4A1486"/>
                </a:solidFill>
                <a:latin typeface="Calibri" panose="020F0502020204030204" pitchFamily="34" charset="0"/>
                <a:cs typeface="Calibri" panose="020F0502020204030204" pitchFamily="34" charset="0"/>
              </a:rPr>
              <a:t>Similarity matrix</a:t>
            </a:r>
            <a:endParaRPr lang="zh-CN" altLang="en-US" sz="1800" dirty="0">
              <a:solidFill>
                <a:srgbClr val="4A1486"/>
              </a:solidFill>
              <a:latin typeface="Calibri" panose="020F0502020204030204" pitchFamily="34" charset="0"/>
              <a:cs typeface="Calibri" panose="020F0502020204030204" pitchFamily="34" charset="0"/>
            </a:endParaRPr>
          </a:p>
        </p:txBody>
      </p:sp>
      <p:sp>
        <p:nvSpPr>
          <p:cNvPr id="159" name="TextBox 158">
            <a:extLst>
              <a:ext uri="{FF2B5EF4-FFF2-40B4-BE49-F238E27FC236}">
                <a16:creationId xmlns:a16="http://schemas.microsoft.com/office/drawing/2014/main" id="{C10F89D6-78E6-40EF-8059-2850904DB04F}"/>
              </a:ext>
            </a:extLst>
          </p:cNvPr>
          <p:cNvSpPr txBox="1"/>
          <p:nvPr/>
        </p:nvSpPr>
        <p:spPr>
          <a:xfrm>
            <a:off x="6258174" y="6080699"/>
            <a:ext cx="5312673" cy="276999"/>
          </a:xfrm>
          <a:prstGeom prst="rect">
            <a:avLst/>
          </a:prstGeom>
          <a:noFill/>
        </p:spPr>
        <p:txBody>
          <a:bodyPr wrap="none" rtlCol="0">
            <a:spAutoFit/>
          </a:bodyPr>
          <a:lstStyle/>
          <a:p>
            <a:r>
              <a:rPr lang="en-US" altLang="zh-CN" sz="1200" dirty="0">
                <a:solidFill>
                  <a:schemeClr val="bg1">
                    <a:lumMod val="50000"/>
                  </a:schemeClr>
                </a:solidFill>
              </a:rPr>
              <a:t>Perspective from Qian et al., Multi-Vector Retrieval as Sparse Alignment, 2023</a:t>
            </a:r>
            <a:endParaRPr lang="zh-CN" altLang="en-US" sz="1200" dirty="0">
              <a:solidFill>
                <a:schemeClr val="bg1">
                  <a:lumMod val="50000"/>
                </a:schemeClr>
              </a:solidFill>
            </a:endParaRPr>
          </a:p>
        </p:txBody>
      </p:sp>
      <p:sp>
        <p:nvSpPr>
          <p:cNvPr id="5" name="TextBox 4">
            <a:extLst>
              <a:ext uri="{FF2B5EF4-FFF2-40B4-BE49-F238E27FC236}">
                <a16:creationId xmlns:a16="http://schemas.microsoft.com/office/drawing/2014/main" id="{A107B1C1-2D83-48C0-B202-DAE16BF913EA}"/>
              </a:ext>
            </a:extLst>
          </p:cNvPr>
          <p:cNvSpPr txBox="1"/>
          <p:nvPr/>
        </p:nvSpPr>
        <p:spPr>
          <a:xfrm flipH="1">
            <a:off x="3275205" y="4505289"/>
            <a:ext cx="2723951" cy="584775"/>
          </a:xfrm>
          <a:prstGeom prst="rect">
            <a:avLst/>
          </a:prstGeom>
          <a:noFill/>
          <a:ln w="38100">
            <a:solidFill>
              <a:schemeClr val="bg1">
                <a:lumMod val="75000"/>
              </a:schemeClr>
            </a:solidFill>
          </a:ln>
        </p:spPr>
        <p:txBody>
          <a:bodyPr wrap="square" rtlCol="0">
            <a:spAutoFit/>
          </a:bodyPr>
          <a:lstStyle>
            <a:defPPr>
              <a:defRPr lang="zh-CN"/>
            </a:defPPr>
            <a:lvl1pPr algn="ctr">
              <a:defRPr sz="3200">
                <a:latin typeface="Calibri" panose="020F0502020204030204" pitchFamily="34" charset="0"/>
                <a:cs typeface="Calibri" panose="020F0502020204030204" pitchFamily="34" charset="0"/>
              </a:defRPr>
            </a:lvl1pPr>
          </a:lstStyle>
          <a:p>
            <a:r>
              <a:rPr lang="en-US" dirty="0"/>
              <a:t>MaxSim</a:t>
            </a:r>
          </a:p>
        </p:txBody>
      </p:sp>
      <p:sp>
        <p:nvSpPr>
          <p:cNvPr id="64" name="TextBox 63">
            <a:extLst>
              <a:ext uri="{FF2B5EF4-FFF2-40B4-BE49-F238E27FC236}">
                <a16:creationId xmlns:a16="http://schemas.microsoft.com/office/drawing/2014/main" id="{6BAB22B3-3C9E-4D4A-ACA4-18E017B4B4E3}"/>
              </a:ext>
            </a:extLst>
          </p:cNvPr>
          <p:cNvSpPr txBox="1"/>
          <p:nvPr/>
        </p:nvSpPr>
        <p:spPr>
          <a:xfrm flipH="1">
            <a:off x="7198747" y="4505289"/>
            <a:ext cx="1283072" cy="584775"/>
          </a:xfrm>
          <a:prstGeom prst="rect">
            <a:avLst/>
          </a:prstGeom>
          <a:noFill/>
          <a:ln w="38100">
            <a:solidFill>
              <a:schemeClr val="bg1">
                <a:lumMod val="75000"/>
              </a:schemeClr>
            </a:solidFill>
          </a:ln>
        </p:spPr>
        <p:txBody>
          <a:bodyPr wrap="square" rtlCol="0">
            <a:spAutoFit/>
          </a:bodyPr>
          <a:lstStyle>
            <a:defPPr>
              <a:defRPr lang="zh-CN"/>
            </a:defPPr>
            <a:lvl1pPr algn="ctr">
              <a:defRPr sz="3200">
                <a:latin typeface="Calibri" panose="020F0502020204030204" pitchFamily="34" charset="0"/>
                <a:cs typeface="Calibri" panose="020F0502020204030204" pitchFamily="34" charset="0"/>
              </a:defRPr>
            </a:lvl1pPr>
          </a:lstStyle>
          <a:p>
            <a:r>
              <a:rPr lang="en-US" dirty="0"/>
              <a:t>Sim</a:t>
            </a:r>
          </a:p>
        </p:txBody>
      </p:sp>
      <p:sp>
        <p:nvSpPr>
          <p:cNvPr id="65" name="TextBox 64">
            <a:extLst>
              <a:ext uri="{FF2B5EF4-FFF2-40B4-BE49-F238E27FC236}">
                <a16:creationId xmlns:a16="http://schemas.microsoft.com/office/drawing/2014/main" id="{06A8631B-418E-48D6-95A0-04C38EDF9010}"/>
              </a:ext>
            </a:extLst>
          </p:cNvPr>
          <p:cNvSpPr txBox="1"/>
          <p:nvPr/>
        </p:nvSpPr>
        <p:spPr>
          <a:xfrm flipH="1">
            <a:off x="9417101" y="4510830"/>
            <a:ext cx="1564918" cy="584775"/>
          </a:xfrm>
          <a:prstGeom prst="rect">
            <a:avLst/>
          </a:prstGeom>
          <a:noFill/>
          <a:ln w="38100">
            <a:solidFill>
              <a:schemeClr val="bg1">
                <a:lumMod val="75000"/>
              </a:schemeClr>
            </a:solidFill>
          </a:ln>
        </p:spPr>
        <p:txBody>
          <a:bodyPr wrap="square" rtlCol="0">
            <a:spAutoFit/>
          </a:bodyPr>
          <a:lstStyle>
            <a:defPPr>
              <a:defRPr lang="zh-CN"/>
            </a:defPPr>
            <a:lvl1pPr algn="ctr">
              <a:defRPr sz="3200">
                <a:latin typeface="Calibri" panose="020F0502020204030204" pitchFamily="34" charset="0"/>
                <a:cs typeface="Calibri" panose="020F0502020204030204" pitchFamily="34" charset="0"/>
              </a:defRPr>
            </a:lvl1pPr>
          </a:lstStyle>
          <a:p>
            <a:r>
              <a:rPr lang="en-US" dirty="0"/>
              <a:t>Max</a:t>
            </a:r>
          </a:p>
        </p:txBody>
      </p:sp>
      <p:cxnSp>
        <p:nvCxnSpPr>
          <p:cNvPr id="66" name="Straight Arrow Connector 65">
            <a:extLst>
              <a:ext uri="{FF2B5EF4-FFF2-40B4-BE49-F238E27FC236}">
                <a16:creationId xmlns:a16="http://schemas.microsoft.com/office/drawing/2014/main" id="{58C0A722-9A1B-4440-9B77-6A80114C87C1}"/>
              </a:ext>
            </a:extLst>
          </p:cNvPr>
          <p:cNvCxnSpPr>
            <a:cxnSpLocks/>
          </p:cNvCxnSpPr>
          <p:nvPr/>
        </p:nvCxnSpPr>
        <p:spPr>
          <a:xfrm>
            <a:off x="6258174" y="4797677"/>
            <a:ext cx="720142"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0EB9D17-86B7-4B16-A529-1A57CDFDCC82}"/>
                  </a:ext>
                </a:extLst>
              </p:cNvPr>
              <p:cNvSpPr txBox="1"/>
              <p:nvPr/>
            </p:nvSpPr>
            <p:spPr>
              <a:xfrm flipH="1">
                <a:off x="8667327" y="4484486"/>
                <a:ext cx="564266"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cs typeface="Calibri" panose="020F0502020204030204" pitchFamily="34" charset="0"/>
                        </a:rPr>
                        <m:t>⊙</m:t>
                      </m:r>
                    </m:oMath>
                  </m:oMathPara>
                </a14:m>
                <a:endParaRPr lang="en-US" sz="3200" i="1" dirty="0">
                  <a:latin typeface="Cambria Math" panose="02040503050406030204" pitchFamily="18" charset="0"/>
                  <a:ea typeface="Cambria Math" panose="02040503050406030204" pitchFamily="18" charset="0"/>
                  <a:cs typeface="Calibri" panose="020F0502020204030204" pitchFamily="34" charset="0"/>
                </a:endParaRPr>
              </a:p>
            </p:txBody>
          </p:sp>
        </mc:Choice>
        <mc:Fallback xmlns="">
          <p:sp>
            <p:nvSpPr>
              <p:cNvPr id="14" name="TextBox 13">
                <a:extLst>
                  <a:ext uri="{FF2B5EF4-FFF2-40B4-BE49-F238E27FC236}">
                    <a16:creationId xmlns:a16="http://schemas.microsoft.com/office/drawing/2014/main" id="{E0EB9D17-86B7-4B16-A529-1A57CDFDCC82}"/>
                  </a:ext>
                </a:extLst>
              </p:cNvPr>
              <p:cNvSpPr txBox="1">
                <a:spLocks noRot="1" noChangeAspect="1" noMove="1" noResize="1" noEditPoints="1" noAdjustHandles="1" noChangeArrowheads="1" noChangeShapeType="1" noTextEdit="1"/>
              </p:cNvSpPr>
              <p:nvPr/>
            </p:nvSpPr>
            <p:spPr>
              <a:xfrm flipH="1">
                <a:off x="8667327" y="4484486"/>
                <a:ext cx="564266" cy="58477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61505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8FC7EC1-68C1-437D-A9E6-4937C65998BC}">
  <we:reference id="wa104051163" version="1.2.0.3" store="en-US" storeType="OMEX"/>
  <we:alternateReferences>
    <we:reference id="WA104051163" version="1.2.0.3" store="WA1040511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17789</TotalTime>
  <Words>2693</Words>
  <Application>Microsoft Office PowerPoint</Application>
  <PresentationFormat>Widescreen</PresentationFormat>
  <Paragraphs>478</Paragraphs>
  <Slides>32</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等线</vt:lpstr>
      <vt:lpstr>Arial</vt:lpstr>
      <vt:lpstr>Calibri</vt:lpstr>
      <vt:lpstr>Calibri Light</vt:lpstr>
      <vt:lpstr>Cambria Math</vt:lpstr>
      <vt:lpstr>Consolas</vt:lpstr>
      <vt:lpstr>Office Theme</vt:lpstr>
      <vt:lpstr>Generative Retrieval as  Multi-Vector Dense Retrieval </vt:lpstr>
      <vt:lpstr>Overview</vt:lpstr>
      <vt:lpstr>Overview</vt:lpstr>
      <vt:lpstr>Overview</vt:lpstr>
      <vt:lpstr>Overview</vt:lpstr>
      <vt:lpstr>Overview</vt:lpstr>
      <vt:lpstr>What is MVDR? – An example of ColBERT </vt:lpstr>
      <vt:lpstr>What is MVDR? – Late-Interaction Paradigm</vt:lpstr>
      <vt:lpstr>A Deeper Look at MVDR – Sparse Alignment</vt:lpstr>
      <vt:lpstr>A Deeper Look at MVDR – Sparse Alignment</vt:lpstr>
      <vt:lpstr>A Deeper Look at MVDR – Sparse Alignment</vt:lpstr>
      <vt:lpstr>What is GR? – retrieval operation</vt:lpstr>
      <vt:lpstr>What is GR? – retrieval operation</vt:lpstr>
      <vt:lpstr>What is GR? – retrieval operation</vt:lpstr>
      <vt:lpstr>Model Architecture of GR</vt:lpstr>
      <vt:lpstr>Brief Derivation of Our Discovery</vt:lpstr>
      <vt:lpstr>Brief Derivation of Our Discovery</vt:lpstr>
      <vt:lpstr>Brief Derivation of Our Discovery</vt:lpstr>
      <vt:lpstr>Brief Derivation of Our Discovery</vt:lpstr>
      <vt:lpstr>Brief Summary</vt:lpstr>
      <vt:lpstr>Comparison of MVDR and GR</vt:lpstr>
      <vt:lpstr>Discussion of Document Encoding</vt:lpstr>
      <vt:lpstr>Discussion of Alignment Matrix</vt:lpstr>
      <vt:lpstr>Discussion of Alignment Matrix</vt:lpstr>
      <vt:lpstr>Some of Our Conducted Experiments</vt:lpstr>
      <vt:lpstr>Performance in the Re-rank Setting</vt:lpstr>
      <vt:lpstr>(Soft) Term-exact matching rate v.s. term IDF</vt:lpstr>
      <vt:lpstr>Low-rank approx. of GR alignment matrix</vt:lpstr>
      <vt:lpstr>Summary</vt:lpstr>
      <vt:lpstr>Discussion (back to the question)</vt:lpstr>
      <vt:lpstr>Discussion</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Retrieval as  Multi-Vector Dense Retrieval</dc:title>
  <dc:creator>Shiguang Wu</dc:creator>
  <cp:lastModifiedBy>Shiguang Wu</cp:lastModifiedBy>
  <cp:revision>1503</cp:revision>
  <dcterms:created xsi:type="dcterms:W3CDTF">2024-06-20T07:14:39Z</dcterms:created>
  <dcterms:modified xsi:type="dcterms:W3CDTF">2024-07-17T14:46:35Z</dcterms:modified>
</cp:coreProperties>
</file>