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88" r:id="rId4"/>
    <p:sldId id="302" r:id="rId5"/>
    <p:sldId id="308" r:id="rId6"/>
    <p:sldId id="274" r:id="rId7"/>
    <p:sldId id="303" r:id="rId8"/>
    <p:sldId id="304" r:id="rId9"/>
    <p:sldId id="300" r:id="rId10"/>
    <p:sldId id="314" r:id="rId11"/>
    <p:sldId id="275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0A590C-B948-447A-A3A2-13178A51E466}">
          <p14:sldIdLst>
            <p14:sldId id="256"/>
            <p14:sldId id="264"/>
            <p14:sldId id="288"/>
          </p14:sldIdLst>
        </p14:section>
        <p14:section name="数据绑定" id="{DAFAAAF2-3BDE-4A4A-8100-09E2B14A0014}">
          <p14:sldIdLst>
            <p14:sldId id="302"/>
            <p14:sldId id="308"/>
            <p14:sldId id="274"/>
            <p14:sldId id="303"/>
          </p14:sldIdLst>
        </p14:section>
        <p14:section name="插件机制" id="{F602DFEA-DAAE-461D-BFCF-194A11C2B3DC}">
          <p14:sldIdLst>
            <p14:sldId id="304"/>
            <p14:sldId id="300"/>
          </p14:sldIdLst>
        </p14:section>
        <p14:section name="小结" id="{E6D0D031-DF7D-4416-B389-43B5223812DE}">
          <p14:sldIdLst>
            <p14:sldId id="31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_dell" initials="e" lastIdx="1" clrIdx="0"/>
  <p:cmAuthor id="2" name="salmon" initials="s" lastIdx="4" clrIdx="1"/>
  <p:cmAuthor id="3" name="叶程" initials="叶程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7" y="912"/>
      </p:cViewPr>
      <p:guideLst>
        <p:guide orient="horz" pos="2214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聚变模拟与建模联合平台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开发环境介绍（</a:t>
            </a:r>
            <a:r>
              <a:rPr lang="en-US" altLang="zh-CN">
                <a:sym typeface="+mn-ea"/>
              </a:rPr>
              <a:t>II</a:t>
            </a:r>
            <a:r>
              <a:rPr lang="zh-CN" altLang="en-US">
                <a:sym typeface="+mn-ea"/>
              </a:rPr>
              <a:t>）</a:t>
            </a:r>
            <a:br>
              <a:rPr lang="en-US" altLang="zh-CN" i="1">
                <a:solidFill>
                  <a:schemeClr val="accent2"/>
                </a:solidFill>
              </a:rPr>
            </a:br>
            <a:r>
              <a:rPr lang="zh-CN" altLang="en-US" sz="4000"/>
              <a:t>（</a:t>
            </a:r>
            <a:r>
              <a:rPr lang="en-US" altLang="zh-CN" sz="4000" i="1">
                <a:solidFill>
                  <a:schemeClr val="accent2"/>
                </a:solidFill>
              </a:rPr>
              <a:t>Fu</a:t>
            </a: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Yun</a:t>
            </a:r>
            <a:r>
              <a:rPr lang="zh-CN" altLang="en-US" sz="4000"/>
              <a:t>开发</a:t>
            </a:r>
            <a:r>
              <a:rPr lang="zh-CN" altLang="en-US" sz="4000">
                <a:sym typeface="+mn-ea"/>
              </a:rPr>
              <a:t>应用</a:t>
            </a:r>
            <a:r>
              <a:rPr lang="en-US" altLang="zh-CN" sz="4000"/>
              <a:t>“</a:t>
            </a:r>
            <a:r>
              <a:rPr lang="zh-CN" altLang="en-US" sz="4000"/>
              <a:t>数据绑定</a:t>
            </a:r>
            <a:r>
              <a:rPr lang="en-US" altLang="zh-CN" sz="4000"/>
              <a:t>/</a:t>
            </a:r>
            <a:r>
              <a:rPr lang="zh-CN" altLang="en-US" sz="4000"/>
              <a:t>插件机制</a:t>
            </a:r>
            <a:r>
              <a:rPr lang="en-US" altLang="zh-CN" sz="4000"/>
              <a:t>”</a:t>
            </a:r>
            <a:r>
              <a:rPr lang="zh-CN" altLang="en-US" sz="400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80" y="3961765"/>
            <a:ext cx="9799320" cy="1663700"/>
          </a:xfrm>
        </p:spPr>
        <p:txBody>
          <a:bodyPr>
            <a:normAutofit/>
          </a:bodyPr>
          <a:lstStyle/>
          <a:p>
            <a:r>
              <a:rPr lang="zh-CN" altLang="en-US"/>
              <a:t>于治</a:t>
            </a:r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2024.7.30  </a:t>
            </a:r>
          </a:p>
          <a:p>
            <a:r>
              <a:rPr lang="zh-CN" altLang="en-US"/>
              <a:t>线上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8400" y="353130"/>
            <a:ext cx="10969200" cy="705600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330" y="1136015"/>
            <a:ext cx="10968990" cy="5113655"/>
          </a:xfrm>
        </p:spPr>
        <p:txBody>
          <a:bodyPr>
            <a:normAutofit fontScale="90000"/>
          </a:bodyPr>
          <a:lstStyle/>
          <a:p>
            <a:r>
              <a:rPr lang="zh-CN" altLang="en-US" sz="2400" b="1"/>
              <a:t>数据集成</a:t>
            </a:r>
            <a:r>
              <a:rPr lang="zh-CN" altLang="en-US" sz="2400"/>
              <a:t>统一数据访问形式，通过（</a:t>
            </a:r>
            <a:r>
              <a:rPr lang="en-US" altLang="zh-CN" sz="2400"/>
              <a:t>type hint/annotation</a:t>
            </a:r>
            <a:r>
              <a:rPr lang="zh-CN" altLang="en-US" sz="2400"/>
              <a:t>）</a:t>
            </a:r>
            <a:r>
              <a:rPr lang="zh-CN" altLang="en-US" sz="2400" b="1">
                <a:sym typeface="+mn-ea"/>
              </a:rPr>
              <a:t>自动绑定</a:t>
            </a:r>
            <a:r>
              <a:rPr lang="en-US" altLang="zh-CN" sz="2400"/>
              <a:t> raw data </a:t>
            </a:r>
            <a:r>
              <a:rPr lang="zh-CN" altLang="en-US" sz="2400">
                <a:sym typeface="+mn-ea"/>
              </a:rPr>
              <a:t>实现</a:t>
            </a:r>
            <a:r>
              <a:rPr lang="zh-CN" altLang="en-US" sz="2400" b="1"/>
              <a:t>类型信息</a:t>
            </a:r>
            <a:r>
              <a:rPr lang="zh-CN" altLang="en-US" sz="2400"/>
              <a:t>和</a:t>
            </a:r>
            <a:r>
              <a:rPr lang="zh-CN" altLang="en-US" sz="2400" b="1"/>
              <a:t>元数据</a:t>
            </a:r>
            <a:r>
              <a:rPr lang="zh-CN" altLang="en-US" sz="2400"/>
              <a:t>（</a:t>
            </a:r>
            <a:r>
              <a:rPr lang="en-US" altLang="zh-CN" sz="2400"/>
              <a:t>metadata</a:t>
            </a:r>
            <a:r>
              <a:rPr lang="zh-CN" altLang="en-US" sz="2400"/>
              <a:t>）的结合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通过绑定</a:t>
            </a:r>
            <a:r>
              <a:rPr lang="en-US" altLang="zh-CN" sz="2400"/>
              <a:t>Function</a:t>
            </a:r>
            <a:r>
              <a:rPr lang="zh-CN" altLang="en-US" sz="2400"/>
              <a:t>到属性</a:t>
            </a:r>
            <a:r>
              <a:rPr lang="en-US" altLang="zh-CN" sz="2400"/>
              <a:t>sp_property</a:t>
            </a:r>
            <a:r>
              <a:rPr lang="zh-CN" altLang="en-US" sz="2400"/>
              <a:t>，实现</a:t>
            </a:r>
            <a:r>
              <a:rPr lang="zh-CN" altLang="en-US" sz="2400" b="1"/>
              <a:t>成员</a:t>
            </a:r>
            <a:r>
              <a:rPr lang="zh-CN" altLang="en-US" sz="2400"/>
              <a:t>数据间的</a:t>
            </a:r>
            <a:r>
              <a:rPr lang="zh-CN" altLang="en-US" sz="2400" b="1"/>
              <a:t>物理语义约束</a:t>
            </a:r>
            <a:r>
              <a:rPr lang="zh-CN" altLang="en-US" sz="2400"/>
              <a:t>；</a:t>
            </a:r>
          </a:p>
          <a:p>
            <a:r>
              <a:rPr lang="zh-CN" altLang="en-US" sz="2400"/>
              <a:t>通过插件机制，实现</a:t>
            </a:r>
            <a:r>
              <a:rPr lang="zh-CN" altLang="en-US" sz="2400" b="1"/>
              <a:t>物理程序</a:t>
            </a:r>
            <a:r>
              <a:rPr lang="zh-CN" altLang="en-US" sz="2400"/>
              <a:t>接口统一到</a:t>
            </a:r>
            <a:r>
              <a:rPr lang="zh-CN" altLang="en-US" sz="2400" b="1"/>
              <a:t>计算模块，</a:t>
            </a:r>
            <a:r>
              <a:rPr lang="zh-CN" altLang="en-US" sz="2400"/>
              <a:t>实现了</a:t>
            </a:r>
            <a:r>
              <a:rPr lang="zh-CN" altLang="en-US" sz="2400" b="1"/>
              <a:t>程序集成</a:t>
            </a:r>
            <a:endParaRPr lang="zh-CN" altLang="en-US" sz="2400"/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当前版本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sym typeface="+mn-ea"/>
              </a:rPr>
              <a:t>Sp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DM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0.5.2/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0.5.2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本报告示例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fytok_tutorial/quick_start/ch3_modules.ipynb</a:t>
            </a:r>
          </a:p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反馈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bug/issue</a:t>
            </a:r>
            <a:b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https://github.com/FusMap/fytok_tutorial</a:t>
            </a:r>
          </a:p>
          <a:p>
            <a:pPr marL="0" lvl="0" indent="0" algn="l">
              <a:buClrTx/>
              <a:buSzTx/>
              <a:buNone/>
            </a:pP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https://github.com/fusion-yun/fytok_tutorial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谢谢！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90880" y="409575"/>
            <a:ext cx="5342255" cy="579120"/>
          </a:xfrm>
        </p:spPr>
        <p:txBody>
          <a:bodyPr>
            <a:noAutofit/>
          </a:bodyPr>
          <a:lstStyle/>
          <a:p>
            <a:r>
              <a:rPr lang="zh-CN" altLang="en-US" sz="3200" b="0"/>
              <a:t>关于</a:t>
            </a:r>
            <a:r>
              <a:rPr lang="en-US" altLang="zh-CN" sz="3200" i="1">
                <a:effectLst/>
              </a:rPr>
              <a:t> </a:t>
            </a:r>
            <a:r>
              <a:rPr lang="en-US" altLang="zh-CN" sz="3200" i="1">
                <a:solidFill>
                  <a:schemeClr val="accent1"/>
                </a:solidFill>
                <a:effectLst/>
              </a:rPr>
              <a:t>FUSMAP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08330" y="1077595"/>
            <a:ext cx="5342255" cy="4142740"/>
          </a:xfrm>
        </p:spPr>
        <p:txBody>
          <a:bodyPr>
            <a:normAutofit lnSpcReduction="20000"/>
          </a:bodyPr>
          <a:lstStyle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FU</a:t>
            </a:r>
            <a:r>
              <a:rPr lang="zh-CN" altLang="en-US"/>
              <a:t>sion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/>
              <a:t>imulation and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zh-CN" altLang="en-US"/>
              <a:t>odelling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/>
              <a:t>lliance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zh-CN" altLang="en-US"/>
              <a:t>latform，</a:t>
            </a:r>
            <a:r>
              <a:rPr lang="zh-CN" altLang="en-US">
                <a:sym typeface="+mn-ea"/>
              </a:rPr>
              <a:t>(FUSMAP)</a:t>
            </a:r>
            <a:endParaRPr lang="zh-CN" altLang="en-US"/>
          </a:p>
          <a:p>
            <a:r>
              <a:rPr lang="zh-CN" altLang="en-US"/>
              <a:t>聚变模拟与建模联合平台 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https://fusmap.github.io/</a:t>
            </a:r>
          </a:p>
        </p:txBody>
      </p:sp>
      <p:sp>
        <p:nvSpPr>
          <p:cNvPr id="9" name="文本占位符 3"/>
          <p:cNvSpPr>
            <a:spLocks noGrp="1"/>
          </p:cNvSpPr>
          <p:nvPr/>
        </p:nvSpPr>
        <p:spPr>
          <a:xfrm>
            <a:off x="6630670" y="409575"/>
            <a:ext cx="5215890" cy="57912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0"/>
              <a:t>关于</a:t>
            </a:r>
            <a:r>
              <a:rPr lang="en-US" altLang="zh-CN" sz="3200"/>
              <a:t> 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endParaRPr lang="zh-CN" altLang="en-US" sz="3200" i="1">
              <a:solidFill>
                <a:schemeClr val="accent1"/>
              </a:solidFill>
              <a:effectLst/>
            </a:endParaRPr>
          </a:p>
        </p:txBody>
      </p:sp>
      <p:sp>
        <p:nvSpPr>
          <p:cNvPr id="10" name="内容占位符 4"/>
          <p:cNvSpPr>
            <a:spLocks noGrp="1"/>
          </p:cNvSpPr>
          <p:nvPr/>
        </p:nvSpPr>
        <p:spPr>
          <a:xfrm>
            <a:off x="6694170" y="1077595"/>
            <a:ext cx="5215255" cy="414147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en-US" altLang="zh-CN" sz="2000" b="1">
                <a:solidFill>
                  <a:schemeClr val="tx1"/>
                </a:solidFill>
                <a:latin typeface="Lucida Calligraphy" panose="03010101010101010101" charset="0"/>
                <a:ea typeface="微软雅黑" panose="020B0503020204020204" charset="-122"/>
                <a:cs typeface="Lucida Calligraphy" panose="03010101010101010101" charset="0"/>
                <a:sym typeface="+mn-ea"/>
              </a:rPr>
              <a:t>U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提供集成交互环境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集成建模和数据分析工具集，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面向科学工程的知识管理和计算环境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授权情况：</a:t>
            </a: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框架主体开源，</a:t>
            </a: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插件授权由独立开发者各自决定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开发状态：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Sp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DM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0.5.2/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0.5.2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可能会由微小变动</a:t>
            </a: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bug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上提起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issue</a:t>
            </a:r>
          </a:p>
          <a:p>
            <a:pPr lvl="0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https://fusion-yun.github.io/</a:t>
            </a:r>
          </a:p>
        </p:txBody>
      </p:sp>
      <p:pic>
        <p:nvPicPr>
          <p:cNvPr id="17" name="图片 16" descr="fusmap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2932430"/>
            <a:ext cx="5004435" cy="1271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40" y="291465"/>
            <a:ext cx="2032635" cy="6972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关于</a:t>
            </a:r>
            <a:r>
              <a:rPr lang="zh-CN" altLang="en-US" i="1">
                <a:solidFill>
                  <a:schemeClr val="accent1"/>
                </a:solidFill>
                <a:effectLst/>
                <a:sym typeface="+mn-ea"/>
              </a:rPr>
              <a:t>这个报告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176520" cy="5020310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marL="800100" lvl="1" indent="-342900" algn="l">
              <a:buClrTx/>
              <a:buSzTx/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展示平台使用场景，持续收集需求反馈，改进、完善平台功能。</a:t>
            </a:r>
          </a:p>
          <a:p>
            <a:pPr marL="800100" lvl="1" indent="-342900" algn="l">
              <a:buClrTx/>
              <a:buSzTx/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开发者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介绍平台开发环境和集成接口，增进交流，促进广泛合作。</a:t>
            </a:r>
          </a:p>
          <a:p>
            <a:pPr algn="l">
              <a:buClrTx/>
              <a:buSzTx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相关文档和数据：</a:t>
            </a:r>
          </a:p>
          <a:p>
            <a:pPr marL="0" lvl="0" indent="0" algn="l">
              <a:buClrTx/>
              <a:buSzTx/>
              <a:buNone/>
            </a:pPr>
            <a:r>
              <a:rPr lang="en-US" altLang="zh-CN" sz="1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https://github.com/FusMap/fytok_tutorial</a:t>
            </a:r>
          </a:p>
          <a:p>
            <a:pPr marL="0" lvl="0" indent="0" algn="l">
              <a:buClrTx/>
              <a:buSzTx/>
              <a:buNone/>
            </a:pPr>
            <a:r>
              <a:rPr lang="en-US" altLang="zh-CN" sz="1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https://github.com/fusion-yun/fytok_tutorial</a:t>
            </a:r>
          </a:p>
          <a:p>
            <a:pPr marL="0" indent="0"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（关于</a:t>
            </a:r>
            <a:r>
              <a:rPr lang="en-US" altLang="zh-CN" sz="1600" i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的问题可在这个项目下发起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issue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pPr marL="0" indent="0">
              <a:buNone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955155" y="1501140"/>
            <a:ext cx="4987290" cy="4748530"/>
          </a:xfrm>
        </p:spPr>
        <p:txBody>
          <a:bodyPr>
            <a:normAutofit lnSpcReduction="10000"/>
          </a:bodyPr>
          <a:lstStyle/>
          <a:p>
            <a:pPr marL="0" indent="0" algn="l">
              <a:buClrTx/>
              <a:buSzTx/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主要内容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运行环境和安装 </a:t>
            </a: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数据集成：可视化，平衡分析 </a:t>
            </a: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程序集成</a:t>
            </a:r>
          </a:p>
          <a:p>
            <a:pPr lvl="1" algn="l">
              <a:buClrTx/>
              <a:buSzTx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数据结构和功能绑定</a:t>
            </a:r>
          </a:p>
          <a:p>
            <a:pPr lvl="1" algn="l">
              <a:buClrTx/>
              <a:buSzTx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模块插件机制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sym typeface="+mn-ea"/>
              </a:rPr>
              <a:t>物理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集成  </a:t>
            </a:r>
          </a:p>
          <a:p>
            <a:pPr marL="342900" lvl="0" indent="-342900" algn="l">
              <a:buClrTx/>
              <a:buSzTx/>
              <a:buAutoNum type="arabicPeriod"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小结</a:t>
            </a:r>
          </a:p>
          <a:p>
            <a:pPr algn="l">
              <a:buClrTx/>
              <a:buSzTx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705" y="207010"/>
            <a:ext cx="5403215" cy="705485"/>
          </a:xfrm>
        </p:spPr>
        <p:txBody>
          <a:bodyPr>
            <a:normAutofit/>
          </a:bodyPr>
          <a:lstStyle/>
          <a:p>
            <a:pPr algn="ctr"/>
            <a:r>
              <a:rPr lang="zh-CN" altLang="en-US">
                <a:sym typeface="+mn-ea"/>
              </a:rPr>
              <a:t>IMAS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数据字典（</a:t>
            </a:r>
            <a:r>
              <a:rPr lang="en-US" altLang="zh-CN">
                <a:sym typeface="+mn-ea"/>
              </a:rPr>
              <a:t>DD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69" y="1182575"/>
            <a:ext cx="6443859" cy="548023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50" y="1127125"/>
            <a:ext cx="5487670" cy="512254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托卡马克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描述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分解为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多个</a:t>
            </a:r>
            <a:r>
              <a:rPr 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树状</a:t>
            </a:r>
            <a:r>
              <a:rPr lang="zh-CN" sz="1800" b="1">
                <a:latin typeface="+mn-ea"/>
                <a:ea typeface="+mn-ea"/>
                <a:sym typeface="+mn-ea"/>
              </a:rPr>
              <a:t>数据结构（</a:t>
            </a:r>
            <a:r>
              <a:rPr lang="en-US" altLang="zh-CN">
                <a:sym typeface="+mn-ea"/>
              </a:rPr>
              <a:t>IDS</a:t>
            </a:r>
            <a:r>
              <a:rPr lang="zh-CN" sz="1800" b="1">
                <a:latin typeface="+mn-ea"/>
                <a:ea typeface="+mn-ea"/>
                <a:sym typeface="+mn-ea"/>
              </a:rPr>
              <a:t>）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endParaRPr lang="en-US" altLang="zh-CN" sz="1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ea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子系统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描述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装置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几何参数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，实验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诊断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或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控制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信号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等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。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作为数据源，默认只读属性。</a:t>
            </a:r>
            <a:r>
              <a:rPr lang="en-US" altLang="zh-CN" sz="1800">
                <a:latin typeface="+mn-ea"/>
                <a:ea typeface="+mn-ea"/>
                <a:sym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wall, pf_active, magnetics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等</a:t>
            </a:r>
            <a:endParaRPr lang="en-US" altLang="zh-CN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ea typeface="+mn-ea"/>
              <a:sym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物理概念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：描述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抽象物理概念，通常为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同一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物理</a:t>
            </a:r>
            <a:r>
              <a: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概念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的物理量的集合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。</a:t>
            </a:r>
          </a:p>
          <a:p>
            <a:pPr marL="457200" lvl="2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状态描述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用于数据传递，无需调用</a:t>
            </a:r>
            <a:r>
              <a:rPr lang="zh-CN" altLang="en-US" sz="1800">
                <a:solidFill>
                  <a:schemeClr val="accent1"/>
                </a:solidFill>
                <a:latin typeface="+mn-ea"/>
                <a:sym typeface="+mn-ea"/>
              </a:rPr>
              <a:t>模块</a:t>
            </a:r>
            <a:r>
              <a:rPr lang="zh-CN" altLang="en-US" sz="180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程序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equilibrium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core_profiles </a:t>
            </a:r>
            <a:r>
              <a:rPr lang="zh-CN" altLang="en-US" sz="1800">
                <a:latin typeface="+mn-ea"/>
                <a:sym typeface="+mn-ea"/>
              </a:rPr>
              <a:t>等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457200" lvl="2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latin typeface="+mn-ea"/>
                <a:ea typeface="+mn-ea"/>
                <a:sym typeface="+mn-ea"/>
              </a:rPr>
              <a:t>计算过程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</a:t>
            </a:r>
            <a:r>
              <a:rPr lang="zh-CN" altLang="en-US" sz="1800">
                <a:solidFill>
                  <a:schemeClr val="accent1"/>
                </a:solidFill>
                <a:latin typeface="+mn-ea"/>
                <a:sym typeface="+mn-ea"/>
              </a:rPr>
              <a:t>用于管理计算过程，需调用模块程序，</a:t>
            </a:r>
            <a:r>
              <a:rPr lang="en-US" altLang="zh-CN" sz="1800">
                <a:latin typeface="+mn-ea"/>
                <a:sym typeface="+mn-ea"/>
              </a:rPr>
              <a:t>如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core_transport, core_sources, transport_solver </a:t>
            </a:r>
            <a:r>
              <a:rPr lang="zh-CN" altLang="en-US" sz="1800">
                <a:latin typeface="+mn-ea"/>
                <a:sym typeface="+mn-ea"/>
              </a:rPr>
              <a:t>等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0" lvl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划分并不绝对，具体实现会有变通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sym typeface="+mn-ea"/>
            </a:endParaRPr>
          </a:p>
          <a:p>
            <a:pPr marL="0" indent="0" algn="ctr">
              <a:buNone/>
            </a:pPr>
            <a:r>
              <a:rPr lang="en-US" altLang="zh-CN" sz="1800" b="0">
                <a:latin typeface="+mn-ea"/>
                <a:ea typeface="+mn-ea"/>
              </a:rPr>
              <a:t>					</a:t>
            </a: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433705" y="912495"/>
            <a:ext cx="5122545" cy="586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charset="0"/>
              <a:buChar char="l"/>
            </a:pPr>
            <a:endParaRPr lang="en-US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67269" y="120158"/>
            <a:ext cx="4687570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IMAS DD 的数据组织是一个“树”状结构，当增加“物理”约束后才成为一个“图”状结构，即“本体”。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330" y="161925"/>
            <a:ext cx="4535805" cy="705485"/>
          </a:xfrm>
        </p:spPr>
        <p:txBody>
          <a:bodyPr/>
          <a:lstStyle/>
          <a:p>
            <a:r>
              <a:rPr lang="zh-CN" altLang="en-US">
                <a:sym typeface="+mn-ea"/>
              </a:rPr>
              <a:t>执行过程的组织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17805" y="867410"/>
            <a:ext cx="4748530" cy="5000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为了保证执行过程中，子程序中物理量的的统一，定义基础量和导出量。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将同一物理概念的相关物理量组织成树状结构，组成</a:t>
            </a:r>
            <a:r>
              <a:rPr lang="zh-CN" altLang="en-US" b="1">
                <a:solidFill>
                  <a:srgbClr val="C00000"/>
                </a:solidFill>
              </a:rPr>
              <a:t>状态树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</a:p>
          <a:p>
            <a:r>
              <a:rPr lang="zh-CN" altLang="en-US">
                <a:solidFill>
                  <a:schemeClr val="tx1"/>
                </a:solidFill>
              </a:rPr>
              <a:t>每个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状态树</a:t>
            </a:r>
            <a:r>
              <a:rPr lang="zh-CN" altLang="en-US">
                <a:solidFill>
                  <a:schemeClr val="tx1"/>
                </a:solidFill>
              </a:rPr>
              <a:t>中包含两类物理量：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基础量</a:t>
            </a:r>
            <a:r>
              <a:rPr lang="zh-CN" altLang="en-US">
                <a:solidFill>
                  <a:schemeClr val="tx1"/>
                </a:solidFill>
              </a:rPr>
              <a:t>，包含物理概念的全部信息，如</a:t>
            </a:r>
            <a:r>
              <a:rPr>
                <a:solidFill>
                  <a:schemeClr val="tx1"/>
                </a:solidFill>
              </a:rPr>
              <a:t>equilibrium.profiles_2d.psi</a:t>
            </a: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导出量</a:t>
            </a:r>
            <a:r>
              <a:rPr lang="zh-CN" altLang="en-US">
                <a:solidFill>
                  <a:schemeClr val="tx1"/>
                </a:solidFill>
              </a:rPr>
              <a:t>，由基础物理量计算得出，如</a:t>
            </a:r>
            <a:r>
              <a:rPr>
                <a:solidFill>
                  <a:schemeClr val="tx1"/>
                </a:solidFill>
              </a:rPr>
              <a:t>equilibrium.profiles_1d.q</a:t>
            </a: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状态树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的所有物理量必须保证描述的是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时刻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同一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物理对象。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架构保证了执行过程中数据的统一。</a:t>
            </a: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66030" y="1544320"/>
            <a:ext cx="6975475" cy="3844925"/>
            <a:chOff x="6191" y="1596"/>
            <a:chExt cx="11988" cy="5825"/>
          </a:xfrm>
        </p:grpSpPr>
        <p:pic>
          <p:nvPicPr>
            <p:cNvPr id="101" name="图片 10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91" y="1596"/>
              <a:ext cx="11988" cy="55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14758" y="5449"/>
              <a:ext cx="3103" cy="1458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" y="2713"/>
              <a:ext cx="7767" cy="1953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619" y="2116"/>
              <a:ext cx="3242" cy="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zh-CN" altLang="en-US">
                  <a:sym typeface="+mn-ea"/>
                </a:rPr>
                <a:t>更新基础量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758" y="6946"/>
              <a:ext cx="1881" cy="47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1" algn="ctr"/>
              <a:r>
                <a:rPr lang="zh-CN" altLang="en-US" sz="1600" spc="150">
                  <a:uFillTx/>
                  <a:latin typeface="Arial" panose="020B0604020202020204" pitchFamily="34" charset="0"/>
                  <a:ea typeface="微软雅黑" panose="020B0503020204020204" charset="-122"/>
                </a:rPr>
                <a:t>计算导出量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8750" y="100330"/>
            <a:ext cx="2156460" cy="70548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数据结构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5" y="0"/>
            <a:ext cx="9323705" cy="683387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938895" y="0"/>
            <a:ext cx="123444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8500" y="4173220"/>
            <a:ext cx="16135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树状结构命名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74105" y="4173220"/>
            <a:ext cx="11391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语义描述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58200" y="4114165"/>
            <a:ext cx="6502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类型</a:t>
            </a:r>
          </a:p>
          <a:p>
            <a:r>
              <a:rPr lang="zh-CN" altLang="en-US">
                <a:solidFill>
                  <a:srgbClr val="FF0000"/>
                </a:solidFill>
              </a:rPr>
              <a:t>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6945" y="4173220"/>
            <a:ext cx="13227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坐标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02250" y="2296160"/>
            <a:ext cx="2991485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420735" y="2296160"/>
            <a:ext cx="716280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225915" y="2296160"/>
            <a:ext cx="2616200" cy="428180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97835" y="2296160"/>
            <a:ext cx="2177415" cy="428244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9530" y="1062355"/>
            <a:ext cx="2948305" cy="5187315"/>
          </a:xfrm>
        </p:spPr>
        <p:txBody>
          <a:bodyPr/>
          <a:lstStyle/>
          <a:p>
            <a:r>
              <a:rPr lang="en-US" altLang="zh-CN"/>
              <a:t>DD </a:t>
            </a:r>
            <a:r>
              <a:rPr lang="zh-CN" altLang="en-US"/>
              <a:t>数据四个要素：</a:t>
            </a:r>
          </a:p>
          <a:p>
            <a:pPr lvl="1"/>
            <a:r>
              <a:rPr lang="zh-CN" altLang="en-US"/>
              <a:t>树状组织</a:t>
            </a:r>
          </a:p>
          <a:p>
            <a:pPr lvl="1"/>
            <a:r>
              <a:rPr lang="zh-CN" altLang="en-US"/>
              <a:t>物理语义</a:t>
            </a:r>
          </a:p>
          <a:p>
            <a:pPr lvl="1"/>
            <a:r>
              <a:rPr lang="zh-CN" altLang="en-US"/>
              <a:t>类型描述</a:t>
            </a:r>
          </a:p>
          <a:p>
            <a:pPr lvl="1"/>
            <a:r>
              <a:rPr lang="zh-CN" altLang="en-US"/>
              <a:t>坐标关系</a:t>
            </a:r>
          </a:p>
          <a:p>
            <a:pPr lvl="0"/>
            <a:r>
              <a:rPr lang="zh-CN" altLang="en-US" sz="1600"/>
              <a:t>同一个子树下的元素常具有相同的坐标</a:t>
            </a:r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坐标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插值函数</a:t>
            </a:r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属性应以函数形式返回</a:t>
            </a:r>
          </a:p>
          <a:p>
            <a:pPr lvl="0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25125" y="57785"/>
            <a:ext cx="8978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IDS 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25795" y="964565"/>
            <a:ext cx="23869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描述信息，版本号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530" y="158115"/>
            <a:ext cx="4476115" cy="705485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ea"/>
                <a:ea typeface="+mn-ea"/>
                <a:sym typeface="+mn-ea"/>
              </a:rPr>
              <a:t>状态描述</a:t>
            </a:r>
            <a:r>
              <a:rPr lang="zh-CN" altLang="en-US"/>
              <a:t>数据绑定</a:t>
            </a:r>
            <a:endParaRPr lang="en-US" altLang="zh-CN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14419"/>
          <a:stretch>
            <a:fillRect/>
          </a:stretch>
        </p:blipFill>
        <p:spPr>
          <a:xfrm>
            <a:off x="4730115" y="76835"/>
            <a:ext cx="7461885" cy="669036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54635" y="1062355"/>
            <a:ext cx="4475480" cy="5187315"/>
          </a:xfrm>
        </p:spPr>
        <p:txBody>
          <a:bodyPr/>
          <a:lstStyle/>
          <a:p>
            <a:r>
              <a:rPr lang="zh-CN" altLang="en-US"/>
              <a:t>声明树状结构</a:t>
            </a:r>
            <a:r>
              <a:rPr lang="en-US" altLang="zh-CN"/>
              <a:t> CoreProfiles1D</a:t>
            </a:r>
            <a:endParaRPr lang="zh-CN" altLang="en-US"/>
          </a:p>
          <a:p>
            <a:r>
              <a:rPr lang="zh-CN" altLang="en-US"/>
              <a:t>声明成员共同（默认）</a:t>
            </a:r>
            <a:r>
              <a:rPr lang="zh-CN" altLang="en-US" b="1"/>
              <a:t>坐标系</a:t>
            </a:r>
          </a:p>
          <a:p>
            <a:r>
              <a:rPr lang="zh-CN" altLang="en-US"/>
              <a:t>声明子类型</a:t>
            </a:r>
          </a:p>
          <a:p>
            <a:r>
              <a:rPr lang="zh-CN" altLang="en-US"/>
              <a:t>声明成员类型</a:t>
            </a:r>
            <a:r>
              <a:rPr lang="en-US" altLang="zh-CN"/>
              <a:t> Expression/Function/Field </a:t>
            </a:r>
            <a:r>
              <a:rPr lang="zh-CN" altLang="en-US"/>
              <a:t>。。。</a:t>
            </a:r>
          </a:p>
          <a:p>
            <a:r>
              <a:rPr lang="zh-CN" altLang="en-US"/>
              <a:t>定义成员的</a:t>
            </a:r>
            <a:r>
              <a:rPr lang="zh-CN" altLang="en-US" b="1"/>
              <a:t>元数据</a:t>
            </a:r>
          </a:p>
          <a:p>
            <a:r>
              <a:rPr lang="zh-CN" altLang="en-US"/>
              <a:t>定义成员的</a:t>
            </a:r>
            <a:r>
              <a:rPr lang="zh-CN" altLang="en-US" b="1"/>
              <a:t>默认值</a:t>
            </a:r>
            <a:r>
              <a:rPr lang="en-US" altLang="zh-CN"/>
              <a:t> default_value</a:t>
            </a:r>
          </a:p>
          <a:p>
            <a:r>
              <a:rPr lang="zh-CN" altLang="en-US"/>
              <a:t>定义成员的</a:t>
            </a:r>
            <a:r>
              <a:rPr lang="zh-CN" altLang="en-US" b="1"/>
              <a:t>计算过程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flipV="1">
            <a:off x="3834130" y="325120"/>
            <a:ext cx="4182110" cy="1539240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flipV="1">
            <a:off x="4011295" y="318135"/>
            <a:ext cx="1164590" cy="993775"/>
          </a:xfrm>
          <a:prstGeom prst="curvedConnector3">
            <a:avLst>
              <a:gd name="adj1" fmla="val 500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flipV="1">
            <a:off x="1916430" y="2157095"/>
            <a:ext cx="3493770" cy="245745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flipV="1">
            <a:off x="2790190" y="4372610"/>
            <a:ext cx="2633980" cy="21082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2043430" y="2341880"/>
            <a:ext cx="3359785" cy="433705"/>
          </a:xfrm>
          <a:prstGeom prst="curvedConnector3">
            <a:avLst>
              <a:gd name="adj1" fmla="val 50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V="1">
            <a:off x="2554605" y="2703830"/>
            <a:ext cx="4822190" cy="905510"/>
          </a:xfrm>
          <a:prstGeom prst="curvedConnector3">
            <a:avLst>
              <a:gd name="adj1" fmla="val 500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5715" y="127000"/>
            <a:ext cx="4027805" cy="705485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b="1">
                <a:latin typeface="+mn-ea"/>
                <a:ea typeface="+mn-ea"/>
                <a:sym typeface="+mn-ea"/>
              </a:rPr>
              <a:t>计算过程</a:t>
            </a:r>
            <a:r>
              <a:rPr lang="zh-CN" altLang="en-US"/>
              <a:t>接口定义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650" y="127000"/>
            <a:ext cx="7331710" cy="64293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7626350" y="833120"/>
            <a:ext cx="4338955" cy="5363210"/>
          </a:xfrm>
        </p:spPr>
        <p:txBody>
          <a:bodyPr/>
          <a:lstStyle/>
          <a:p>
            <a:r>
              <a:rPr lang="zh-CN" altLang="en-US"/>
              <a:t>声明为</a:t>
            </a:r>
            <a:r>
              <a:rPr lang="zh-CN" altLang="en-US" b="1"/>
              <a:t>执行体</a:t>
            </a:r>
            <a:r>
              <a:rPr lang="en-US" altLang="zh-CN">
                <a:sym typeface="+mn-ea"/>
              </a:rPr>
              <a:t>Actor</a:t>
            </a:r>
            <a:endParaRPr lang="zh-CN" altLang="en-US" b="1"/>
          </a:p>
          <a:p>
            <a:r>
              <a:rPr lang="zh-CN" altLang="en-US"/>
              <a:t>声明</a:t>
            </a:r>
            <a:r>
              <a:rPr lang="zh-CN" altLang="en-US" b="1"/>
              <a:t>插件</a:t>
            </a:r>
            <a:r>
              <a:rPr lang="zh-CN" altLang="en-US"/>
              <a:t>查找路径</a:t>
            </a:r>
          </a:p>
          <a:p>
            <a:r>
              <a:rPr lang="zh-CN" altLang="en-US"/>
              <a:t>声明</a:t>
            </a:r>
            <a:r>
              <a:rPr lang="zh-CN" altLang="en-US" b="1"/>
              <a:t>输入</a:t>
            </a:r>
            <a:r>
              <a:rPr lang="zh-CN" altLang="en-US"/>
              <a:t>（依赖）</a:t>
            </a:r>
          </a:p>
          <a:p>
            <a:r>
              <a:rPr lang="zh-CN" altLang="en-US"/>
              <a:t>声明</a:t>
            </a:r>
            <a:r>
              <a:rPr lang="zh-CN" altLang="en-US" b="1"/>
              <a:t>输出</a:t>
            </a:r>
            <a:r>
              <a:rPr lang="zh-CN" altLang="en-US"/>
              <a:t>（</a:t>
            </a:r>
            <a:r>
              <a:rPr lang="en-US" altLang="zh-CN"/>
              <a:t>Actor</a:t>
            </a:r>
            <a:r>
              <a:rPr lang="zh-CN" altLang="en-US"/>
              <a:t>的属性）</a:t>
            </a:r>
          </a:p>
          <a:p>
            <a:r>
              <a:rPr lang="zh-CN" altLang="en-US"/>
              <a:t>定义执行</a:t>
            </a:r>
            <a:r>
              <a:rPr lang="zh-CN" altLang="en-US" b="1"/>
              <a:t>执行函数</a:t>
            </a:r>
          </a:p>
          <a:p>
            <a:pPr lvl="1"/>
            <a:r>
              <a:rPr lang="en-US" altLang="zh-CN" b="1"/>
              <a:t>Actor.execute </a:t>
            </a:r>
            <a:r>
              <a:rPr lang="zh-CN" altLang="en-US"/>
              <a:t>根据输入执行计算返回结果，但不更换新</a:t>
            </a:r>
            <a:r>
              <a:rPr lang="en-US" altLang="zh-CN"/>
              <a:t>Actor</a:t>
            </a:r>
            <a:r>
              <a:rPr lang="zh-CN" altLang="en-US"/>
              <a:t>的状态</a:t>
            </a:r>
          </a:p>
          <a:p>
            <a:pPr lvl="1"/>
            <a:r>
              <a:rPr lang="en-US" altLang="zh-CN" b="1"/>
              <a:t>Actor.refresh </a:t>
            </a:r>
            <a:r>
              <a:rPr lang="zh-CN" altLang="en-US"/>
              <a:t>执行</a:t>
            </a:r>
            <a:r>
              <a:rPr lang="en-US" altLang="zh-CN"/>
              <a:t> Actor.execute </a:t>
            </a:r>
            <a:r>
              <a:rPr lang="zh-CN" altLang="en-US"/>
              <a:t>并用结果更新</a:t>
            </a:r>
            <a:r>
              <a:rPr lang="en-US" altLang="zh-CN"/>
              <a:t>Actor</a:t>
            </a:r>
            <a:r>
              <a:rPr lang="zh-CN" altLang="en-US"/>
              <a:t>的状态</a:t>
            </a:r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4323080" y="1113155"/>
            <a:ext cx="3394075" cy="383540"/>
          </a:xfrm>
          <a:prstGeom prst="curvedConnector3">
            <a:avLst>
              <a:gd name="adj1" fmla="val 499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rot="10800000" flipV="1">
            <a:off x="6055995" y="2049780"/>
            <a:ext cx="1718310" cy="574675"/>
          </a:xfrm>
          <a:prstGeom prst="curvedConnector3">
            <a:avLst>
              <a:gd name="adj1" fmla="val 499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rot="10800000" flipV="1">
            <a:off x="6659245" y="1581785"/>
            <a:ext cx="1184275" cy="276860"/>
          </a:xfrm>
          <a:prstGeom prst="curvedConnector3">
            <a:avLst>
              <a:gd name="adj1" fmla="val 499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 flipV="1">
            <a:off x="4847590" y="3023235"/>
            <a:ext cx="2954655" cy="230759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99820" y="833120"/>
            <a:ext cx="173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sym typeface="+mn-ea"/>
              </a:rPr>
              <a:t>Fy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Tok</a:t>
            </a:r>
            <a:r>
              <a:rPr lang="zh-CN" altLang="en-US"/>
              <a:t>的目录结构，模块定义的位置</a:t>
            </a:r>
          </a:p>
        </p:txBody>
      </p:sp>
      <p:cxnSp>
        <p:nvCxnSpPr>
          <p:cNvPr id="10" name="曲线连接符 9"/>
          <p:cNvCxnSpPr/>
          <p:nvPr/>
        </p:nvCxnSpPr>
        <p:spPr>
          <a:xfrm flipV="1">
            <a:off x="2624455" y="530860"/>
            <a:ext cx="1290955" cy="758825"/>
          </a:xfrm>
          <a:prstGeom prst="curvedConnector3">
            <a:avLst>
              <a:gd name="adj1" fmla="val 50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775" y="103505"/>
            <a:ext cx="2418715" cy="70548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自定义插件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775" y="808990"/>
            <a:ext cx="2419350" cy="576389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23237"/>
          <a:stretch>
            <a:fillRect/>
          </a:stretch>
        </p:blipFill>
        <p:spPr>
          <a:xfrm>
            <a:off x="6927850" y="655955"/>
            <a:ext cx="5264150" cy="5821045"/>
          </a:xfrm>
          <a:prstGeom prst="rect">
            <a:avLst/>
          </a:prstGeom>
        </p:spPr>
      </p:pic>
      <p:sp>
        <p:nvSpPr>
          <p:cNvPr id="2" name="内容占位符 6"/>
          <p:cNvSpPr>
            <a:spLocks noGrp="1"/>
          </p:cNvSpPr>
          <p:nvPr/>
        </p:nvSpPr>
        <p:spPr>
          <a:xfrm>
            <a:off x="2776855" y="808990"/>
            <a:ext cx="4175125" cy="53632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继承</a:t>
            </a:r>
            <a:r>
              <a:rPr lang="zh-CN" altLang="en-US" b="1"/>
              <a:t>接口类</a:t>
            </a:r>
          </a:p>
          <a:p>
            <a:r>
              <a:rPr lang="zh-CN" altLang="en-US">
                <a:sym typeface="+mn-ea"/>
              </a:rPr>
              <a:t>声明为模块的</a:t>
            </a:r>
            <a:r>
              <a:rPr lang="zh-CN" altLang="en-US" b="1">
                <a:sym typeface="+mn-ea"/>
              </a:rPr>
              <a:t>分类</a:t>
            </a:r>
            <a:endParaRPr lang="zh-CN" altLang="en-US" b="1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插件以</a:t>
            </a:r>
            <a:r>
              <a:rPr lang="en-US" altLang="zh-CN">
                <a:sym typeface="+mn-ea"/>
              </a:rPr>
              <a:t>Pyton Package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路径</a:t>
            </a:r>
            <a:br>
              <a:rPr lang="zh-CN" altLang="en-US"/>
            </a:br>
            <a:r>
              <a:rPr lang="en-US" altLang="zh-CN"/>
              <a:t>fytok/modules/</a:t>
            </a:r>
            <a:r>
              <a:rPr lang="en-US" altLang="zh-CN" b="1"/>
              <a:t>&lt;plugin_prefix&gt;</a:t>
            </a:r>
            <a:r>
              <a:rPr lang="en-US" altLang="zh-CN"/>
              <a:t>/</a:t>
            </a:r>
            <a:r>
              <a:rPr lang="en-US" altLang="zh-CN" b="1"/>
              <a:t>&lt;plugin name&gt;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定义执行</a:t>
            </a:r>
            <a:r>
              <a:rPr lang="zh-CN" altLang="en-US" b="1"/>
              <a:t>执行函数</a:t>
            </a:r>
            <a:r>
              <a:rPr lang="en-US" altLang="zh-CN" b="1"/>
              <a:t> Actor.execute </a:t>
            </a:r>
            <a:r>
              <a:rPr lang="zh-CN" altLang="en-US"/>
              <a:t>根据输入执行计算返回结果，</a:t>
            </a:r>
          </a:p>
          <a:p>
            <a:r>
              <a:rPr lang="zh-CN" altLang="en-US"/>
              <a:t>采用默认</a:t>
            </a:r>
            <a:r>
              <a:rPr lang="en-US" altLang="zh-CN"/>
              <a:t> Actor.refresh </a:t>
            </a:r>
            <a:r>
              <a:rPr lang="zh-CN" altLang="en-US"/>
              <a:t>维护状态</a:t>
            </a:r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rot="10800000" flipV="1">
            <a:off x="2099310" y="2859405"/>
            <a:ext cx="931545" cy="274955"/>
          </a:xfrm>
          <a:prstGeom prst="curvedConnector3">
            <a:avLst>
              <a:gd name="adj1" fmla="val 499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rot="10800000" flipV="1">
            <a:off x="2099945" y="3215005"/>
            <a:ext cx="1009015" cy="466090"/>
          </a:xfrm>
          <a:prstGeom prst="curvedConnector3">
            <a:avLst>
              <a:gd name="adj1" fmla="val 49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>
            <a:off x="5055235" y="1553845"/>
            <a:ext cx="2633980" cy="128524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5083175" y="3037840"/>
            <a:ext cx="2534920" cy="170180"/>
          </a:xfrm>
          <a:prstGeom prst="curvedConnector3">
            <a:avLst>
              <a:gd name="adj1" fmla="val 50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4359275" y="1070610"/>
            <a:ext cx="3322955" cy="1604645"/>
          </a:xfrm>
          <a:prstGeom prst="curvedConnector3">
            <a:avLst>
              <a:gd name="adj1" fmla="val 651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JlNWM0ZjJkNmFlMjY5ZmJmMDhiZmUzNDQ4MWY1M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宽屏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Lucida Calligraphy</vt:lpstr>
      <vt:lpstr>Wingdings</vt:lpstr>
      <vt:lpstr>WPS</vt:lpstr>
      <vt:lpstr>聚变模拟与建模联合平台 开发环境介绍（II） （FuYun开发应用“数据绑定/插件机制”）</vt:lpstr>
      <vt:lpstr>PowerPoint 演示文稿</vt:lpstr>
      <vt:lpstr>关于这个报告</vt:lpstr>
      <vt:lpstr>IMAS 数据字典（DD）</vt:lpstr>
      <vt:lpstr>执行过程的组织</vt:lpstr>
      <vt:lpstr>数据结构</vt:lpstr>
      <vt:lpstr>状态描述数据绑定</vt:lpstr>
      <vt:lpstr>计算过程接口定义</vt:lpstr>
      <vt:lpstr>自定义插件</vt:lpstr>
      <vt:lpstr>小结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王丰</dc:creator>
  <cp:lastModifiedBy>丰 王</cp:lastModifiedBy>
  <cp:revision>199</cp:revision>
  <dcterms:created xsi:type="dcterms:W3CDTF">2019-06-19T02:08:00Z</dcterms:created>
  <dcterms:modified xsi:type="dcterms:W3CDTF">2024-07-31T01:17:23Z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3127751B13034921839CB128F189B482_13</vt:lpwstr>
  </property>
</Properties>
</file>