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20"/>
  </p:handoutMasterIdLst>
  <p:sldIdLst>
    <p:sldId id="256" r:id="rId3"/>
    <p:sldId id="264" r:id="rId4"/>
    <p:sldId id="280" r:id="rId5"/>
    <p:sldId id="281" r:id="rId6"/>
    <p:sldId id="288" r:id="rId8"/>
    <p:sldId id="265" r:id="rId9"/>
    <p:sldId id="285" r:id="rId10"/>
    <p:sldId id="286" r:id="rId11"/>
    <p:sldId id="287" r:id="rId12"/>
    <p:sldId id="271" r:id="rId13"/>
    <p:sldId id="272" r:id="rId14"/>
    <p:sldId id="273" r:id="rId15"/>
    <p:sldId id="278" r:id="rId16"/>
    <p:sldId id="279" r:id="rId17"/>
    <p:sldId id="274" r:id="rId18"/>
    <p:sldId id="275" r:id="rId19"/>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a0a590c-b948-447a-a3a2-13178a51e466}">
          <p14:sldIdLst>
            <p14:sldId id="256"/>
            <p14:sldId id="264"/>
            <p14:sldId id="280"/>
            <p14:sldId id="281"/>
            <p14:sldId id="288"/>
          </p14:sldIdLst>
        </p14:section>
        <p14:section name="简介与安装&#13;" id="{41a2f5cc-9ad6-4a1a-b225-4c6a89ff5c1a}">
          <p14:sldIdLst>
            <p14:sldId id="265"/>
            <p14:sldId id="285"/>
            <p14:sldId id="286"/>
            <p14:sldId id="287"/>
          </p14:sldIdLst>
        </p14:section>
        <p14:section name=" 数据集成与可视化&#13;" id="{dafaaaf2-3bde-4a4a-8100-09e2b14a0014}">
          <p14:sldIdLst>
            <p14:sldId id="271"/>
            <p14:sldId id="272"/>
            <p14:sldId id="273"/>
            <p14:sldId id="278"/>
            <p14:sldId id="279"/>
            <p14:sldId id="274"/>
            <p14:sldId id="275"/>
          </p14:sldIdLst>
        </p14:section>
      </p14:sectionLst>
    </p:ext>
    <p:ext uri="{EFAFB233-063F-42B5-8137-9DF3F51BA10A}">
      <p15:sldGuideLst xmlns:p15="http://schemas.microsoft.com/office/powerpoint/2012/main">
        <p15:guide id="1" orient="horz" pos="2212" userDrawn="1">
          <p15:clr>
            <a:srgbClr val="A4A3A4"/>
          </p15:clr>
        </p15:guide>
        <p15:guide id="2" pos="374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y_dell" initials="e" lastIdx="1" clrIdx="0"/>
  <p:cmAuthor id="2" name="salmon" initials="s" lastIdx="4" clrIdx="1"/>
  <p:cmAuthor id="3" name="叶程" initials="叶程" lastIdx="1"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12"/>
        <p:guide pos="374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109.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4-05-20T09:12:07.971" idx="3">
    <p:pos x="4836" y="2728"/>
    <p:text>跟左边重复，合并成一个</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lvl="1"/>
            <a:r>
              <a:rPr lang="zh-CN" altLang="en-US"/>
              <a:t>直接讲三章，可能看不懂，因此过度一下，</a:t>
            </a:r>
            <a:r>
              <a:rPr lang="en-US" altLang="zh-CN"/>
              <a:t> </a:t>
            </a:r>
            <a:r>
              <a:rPr lang="zh-CN" altLang="en-US">
                <a:sym typeface="+mn-ea"/>
              </a:rPr>
              <a:t>引入新的技术和方法，解决集成建模系统中核心问题，以支持未来聚变堆研究需求，适配国产化模拟程序的规划。</a:t>
            </a:r>
            <a:endParaRPr lang="zh-CN" altLang="en-US">
              <a:solidFill>
                <a:schemeClr val="tx1"/>
              </a:solidFill>
              <a:sym typeface="+mn-ea"/>
            </a:endParaRPr>
          </a:p>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这时候是因为聚变社区认识到系统性构建集成建模工具的重要性。其核心标志是</a:t>
            </a:r>
            <a:r>
              <a:rPr lang="en-US" altLang="zh-CN">
                <a:sym typeface="+mn-ea"/>
              </a:rPr>
              <a:t>ITER</a:t>
            </a:r>
            <a:r>
              <a:rPr lang="zh-CN" altLang="en-US">
                <a:sym typeface="+mn-ea"/>
              </a:rPr>
              <a:t>提出的</a:t>
            </a:r>
            <a:r>
              <a:rPr lang="en-US" altLang="zh-CN">
                <a:sym typeface="+mn-ea"/>
              </a:rPr>
              <a:t>IMAS</a:t>
            </a:r>
            <a:r>
              <a:rPr lang="zh-CN" altLang="en-US">
                <a:sym typeface="+mn-ea"/>
              </a:rPr>
              <a:t>项目。</a:t>
            </a:r>
            <a:endParaRPr lang="zh-CN" altLang="en-US"/>
          </a:p>
          <a:p>
            <a:r>
              <a:rPr lang="en-US" altLang="zh-CN">
                <a:sym typeface="+mn-ea"/>
              </a:rPr>
              <a:t>IMAS</a:t>
            </a:r>
            <a:r>
              <a:rPr lang="zh-CN" altLang="en-US">
                <a:sym typeface="+mn-ea"/>
              </a:rPr>
              <a:t>主要目标之一是希望构建一个包含对托卡马克方方面面的统一描述来为整个巨变社区提供统一的数据标准。即</a:t>
            </a:r>
            <a:r>
              <a:rPr lang="en-US" altLang="zh-CN">
                <a:sym typeface="+mn-ea"/>
              </a:rPr>
              <a:t>IMAS DD </a:t>
            </a:r>
            <a:r>
              <a:rPr lang="zh-CN" altLang="en-US">
                <a:sym typeface="+mn-ea"/>
              </a:rPr>
              <a:t>。数据字典。</a:t>
            </a:r>
            <a:endParaRPr lang="zh-CN" altLang="en-US"/>
          </a:p>
          <a:p>
            <a:endParaRPr lang="en-US" altLang="zh-CN">
              <a:sym typeface="+mn-ea"/>
            </a:endParaRPr>
          </a:p>
          <a:p>
            <a:endParaRPr lang="en-US" altLang="zh-CN">
              <a:sym typeface="+mn-ea"/>
            </a:endParaRPr>
          </a:p>
          <a:p>
            <a:r>
              <a:rPr lang="en-US" altLang="zh-CN">
                <a:sym typeface="+mn-ea"/>
              </a:rPr>
              <a:t>ITER</a:t>
            </a:r>
            <a:r>
              <a:rPr lang="zh-CN" altLang="en-US">
                <a:sym typeface="+mn-ea"/>
              </a:rPr>
              <a:t>在开发集成建模工具的时候认识到这一点。因此，它们对集成建模进行了系统性进行重构</a:t>
            </a:r>
            <a:endParaRPr lang="zh-CN" altLang="en-US">
              <a:solidFill>
                <a:schemeClr val="tx1"/>
              </a:solidFill>
              <a:sym typeface="+mn-ea"/>
            </a:endParaRPr>
          </a:p>
          <a:p>
            <a:r>
              <a:rPr lang="zh-CN" altLang="en-US">
                <a:sym typeface="+mn-ea"/>
              </a:rPr>
              <a:t>首先在欧洲原有的基础上构建了</a:t>
            </a:r>
            <a:r>
              <a:rPr lang="en-US" altLang="zh-CN">
                <a:sym typeface="+mn-ea"/>
              </a:rPr>
              <a:t>tokmak</a:t>
            </a:r>
            <a:r>
              <a:rPr lang="zh-CN" altLang="en-US">
                <a:sym typeface="+mn-ea"/>
              </a:rPr>
              <a:t>数据名表，成为</a:t>
            </a:r>
            <a:r>
              <a:rPr lang="en-US" altLang="zh-CN">
                <a:sym typeface="+mn-ea"/>
              </a:rPr>
              <a:t>dd</a:t>
            </a:r>
            <a:endParaRPr lang="en-US" altLang="zh-CN"/>
          </a:p>
          <a:p>
            <a:r>
              <a:rPr lang="zh-CN" altLang="en-US">
                <a:sym typeface="+mn-ea"/>
              </a:rPr>
              <a:t>这些明确描述消除了物理量交互之间的歧义，保证了数据交互的更准确性，</a:t>
            </a:r>
            <a:endParaRPr lang="zh-CN" altLang="en-US"/>
          </a:p>
          <a:p>
            <a:r>
              <a:rPr lang="zh-CN" altLang="en-US">
                <a:sym typeface="+mn-ea"/>
              </a:rPr>
              <a:t>将现有的程序按照这个名表接到工作流系统上去，极大促进了集成建模中程序的开发。</a:t>
            </a:r>
            <a:endParaRPr lang="zh-CN" altLang="en-US"/>
          </a:p>
          <a:p>
            <a:r>
              <a:rPr lang="zh-CN" altLang="en-US">
                <a:sym typeface="+mn-ea"/>
              </a:rPr>
              <a:t>近几年发展来看，新开发的程序逐渐使用</a:t>
            </a:r>
            <a:r>
              <a:rPr lang="en-US" altLang="zh-CN">
                <a:sym typeface="+mn-ea"/>
              </a:rPr>
              <a:t>IMAS</a:t>
            </a:r>
            <a:r>
              <a:rPr lang="zh-CN" altLang="en-US">
                <a:sym typeface="+mn-ea"/>
              </a:rPr>
              <a:t>作为数据接口。</a:t>
            </a:r>
            <a:r>
              <a:rPr lang="en-US" altLang="zh-CN">
                <a:sym typeface="+mn-ea"/>
              </a:rPr>
              <a:t>OMFIT</a:t>
            </a:r>
            <a:r>
              <a:rPr lang="zh-CN" altLang="en-US">
                <a:sym typeface="+mn-ea"/>
              </a:rPr>
              <a:t>中专门开发了</a:t>
            </a:r>
            <a:r>
              <a:rPr lang="en-US" altLang="zh-CN">
                <a:sym typeface="+mn-ea"/>
              </a:rPr>
              <a:t>OMAS</a:t>
            </a:r>
            <a:r>
              <a:rPr lang="zh-CN" altLang="en-US">
                <a:sym typeface="+mn-ea"/>
              </a:rPr>
              <a:t>将其数据和</a:t>
            </a:r>
            <a:r>
              <a:rPr lang="en-US" altLang="zh-CN">
                <a:sym typeface="+mn-ea"/>
              </a:rPr>
              <a:t>IMAS</a:t>
            </a:r>
            <a:r>
              <a:rPr lang="zh-CN" altLang="en-US">
                <a:sym typeface="+mn-ea"/>
              </a:rPr>
              <a:t>交互，有一个统一的描述体系是实现大规模集成建模的关键的步棸，</a:t>
            </a:r>
            <a:r>
              <a:rPr lang="en-US" altLang="zh-CN">
                <a:sym typeface="+mn-ea"/>
              </a:rPr>
              <a:t>IMAS</a:t>
            </a:r>
            <a:r>
              <a:rPr lang="zh-CN" altLang="en-US">
                <a:sym typeface="+mn-ea"/>
              </a:rPr>
              <a:t>提供了非常好的基础</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103.xml"/><Relationship Id="rId2" Type="http://schemas.openxmlformats.org/officeDocument/2006/relationships/image" Target="../media/image14.png"/><Relationship Id="rId1" Type="http://schemas.openxmlformats.org/officeDocument/2006/relationships/tags" Target="../tags/tag10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05.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tags" Target="../tags/tag104.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tags" Target="../tags/tag10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66.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4" Type="http://schemas.openxmlformats.org/officeDocument/2006/relationships/comments" Target="../comments/comment1.xml"/><Relationship Id="rId33" Type="http://schemas.openxmlformats.org/officeDocument/2006/relationships/notesSlide" Target="../notesSlides/notesSlide1.xml"/><Relationship Id="rId32" Type="http://schemas.openxmlformats.org/officeDocument/2006/relationships/slideLayout" Target="../slideLayouts/slideLayout2.xml"/><Relationship Id="rId31" Type="http://schemas.openxmlformats.org/officeDocument/2006/relationships/tags" Target="../tags/tag95.xml"/><Relationship Id="rId30" Type="http://schemas.openxmlformats.org/officeDocument/2006/relationships/image" Target="../media/image6.png"/><Relationship Id="rId3" Type="http://schemas.openxmlformats.org/officeDocument/2006/relationships/tags" Target="../tags/tag69.xml"/><Relationship Id="rId29" Type="http://schemas.openxmlformats.org/officeDocument/2006/relationships/image" Target="../media/image5.png"/><Relationship Id="rId28" Type="http://schemas.openxmlformats.org/officeDocument/2006/relationships/tags" Target="../tags/tag94.xml"/><Relationship Id="rId27" Type="http://schemas.openxmlformats.org/officeDocument/2006/relationships/tags" Target="../tags/tag93.xml"/><Relationship Id="rId26" Type="http://schemas.openxmlformats.org/officeDocument/2006/relationships/tags" Target="../tags/tag92.xml"/><Relationship Id="rId25" Type="http://schemas.openxmlformats.org/officeDocument/2006/relationships/tags" Target="../tags/tag91.xml"/><Relationship Id="rId24" Type="http://schemas.openxmlformats.org/officeDocument/2006/relationships/tags" Target="../tags/tag90.xml"/><Relationship Id="rId23" Type="http://schemas.openxmlformats.org/officeDocument/2006/relationships/tags" Target="../tags/tag89.xml"/><Relationship Id="rId22" Type="http://schemas.openxmlformats.org/officeDocument/2006/relationships/tags" Target="../tags/tag88.xml"/><Relationship Id="rId21" Type="http://schemas.openxmlformats.org/officeDocument/2006/relationships/tags" Target="../tags/tag87.xml"/><Relationship Id="rId20" Type="http://schemas.openxmlformats.org/officeDocument/2006/relationships/tags" Target="../tags/tag86.xml"/><Relationship Id="rId2" Type="http://schemas.openxmlformats.org/officeDocument/2006/relationships/image" Target="../media/image4.png"/><Relationship Id="rId19" Type="http://schemas.openxmlformats.org/officeDocument/2006/relationships/tags" Target="../tags/tag85.xml"/><Relationship Id="rId18" Type="http://schemas.openxmlformats.org/officeDocument/2006/relationships/tags" Target="../tags/tag84.xml"/><Relationship Id="rId17" Type="http://schemas.openxmlformats.org/officeDocument/2006/relationships/tags" Target="../tags/tag83.xml"/><Relationship Id="rId16" Type="http://schemas.openxmlformats.org/officeDocument/2006/relationships/tags" Target="../tags/tag82.xml"/><Relationship Id="rId15" Type="http://schemas.openxmlformats.org/officeDocument/2006/relationships/tags" Target="../tags/tag81.xml"/><Relationship Id="rId14" Type="http://schemas.openxmlformats.org/officeDocument/2006/relationships/tags" Target="../tags/tag80.xml"/><Relationship Id="rId13" Type="http://schemas.openxmlformats.org/officeDocument/2006/relationships/tags" Target="../tags/tag79.xml"/><Relationship Id="rId12" Type="http://schemas.openxmlformats.org/officeDocument/2006/relationships/tags" Target="../tags/tag78.xml"/><Relationship Id="rId11" Type="http://schemas.openxmlformats.org/officeDocument/2006/relationships/tags" Target="../tags/tag77.xml"/><Relationship Id="rId10" Type="http://schemas.openxmlformats.org/officeDocument/2006/relationships/tags" Target="../tags/tag76.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7.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9.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00.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fontScale="90000"/>
          </a:bodyPr>
          <a:p>
            <a:r>
              <a:rPr lang="zh-CN" altLang="en-US">
                <a:sym typeface="+mn-ea"/>
              </a:rPr>
              <a:t>聚变模拟与建模联合平台</a:t>
            </a:r>
            <a:br>
              <a:rPr lang="zh-CN" altLang="en-US">
                <a:sym typeface="+mn-ea"/>
              </a:rPr>
            </a:br>
            <a:r>
              <a:rPr lang="zh-CN" altLang="en-US">
                <a:sym typeface="+mn-ea"/>
              </a:rPr>
              <a:t>开发环境介绍（</a:t>
            </a:r>
            <a:r>
              <a:rPr lang="en-US" altLang="zh-CN">
                <a:sym typeface="+mn-ea"/>
              </a:rPr>
              <a:t>I</a:t>
            </a:r>
            <a:r>
              <a:rPr lang="zh-CN" altLang="en-US">
                <a:sym typeface="+mn-ea"/>
              </a:rPr>
              <a:t>）</a:t>
            </a:r>
            <a:br>
              <a:rPr lang="en-US" altLang="zh-CN" i="1">
                <a:solidFill>
                  <a:schemeClr val="accent2"/>
                </a:solidFill>
              </a:rPr>
            </a:br>
            <a:r>
              <a:rPr lang="zh-CN" altLang="en-US" sz="4000"/>
              <a:t>（</a:t>
            </a:r>
            <a:r>
              <a:rPr lang="en-US" altLang="zh-CN" sz="4000" i="1">
                <a:solidFill>
                  <a:schemeClr val="accent2"/>
                </a:solidFill>
              </a:rPr>
              <a:t>Fu</a:t>
            </a:r>
            <a:r>
              <a:rPr lang="en-US" altLang="zh-CN" sz="4000" b="1">
                <a:solidFill>
                  <a:schemeClr val="accent1">
                    <a:lumMod val="75000"/>
                  </a:schemeClr>
                </a:solidFill>
              </a:rPr>
              <a:t>Yun</a:t>
            </a:r>
            <a:r>
              <a:rPr lang="zh-CN" altLang="en-US" sz="4000"/>
              <a:t>开发</a:t>
            </a:r>
            <a:r>
              <a:rPr lang="zh-CN" altLang="en-US" sz="4000">
                <a:sym typeface="+mn-ea"/>
              </a:rPr>
              <a:t>应用</a:t>
            </a:r>
            <a:r>
              <a:rPr lang="en-US" altLang="zh-CN" sz="4000"/>
              <a:t>“</a:t>
            </a:r>
            <a:r>
              <a:rPr lang="zh-CN" altLang="en-US" sz="4000"/>
              <a:t>快速启动</a:t>
            </a:r>
            <a:r>
              <a:rPr lang="en-US" altLang="zh-CN" sz="4000"/>
              <a:t>”</a:t>
            </a:r>
            <a:r>
              <a:rPr lang="zh-CN" altLang="en-US" sz="4000"/>
              <a:t>）</a:t>
            </a:r>
            <a:endParaRPr lang="zh-CN" altLang="en-US" sz="4000"/>
          </a:p>
        </p:txBody>
      </p:sp>
      <p:sp>
        <p:nvSpPr>
          <p:cNvPr id="3" name="副标题 2"/>
          <p:cNvSpPr>
            <a:spLocks noGrp="1"/>
          </p:cNvSpPr>
          <p:nvPr>
            <p:ph type="subTitle" idx="1"/>
            <p:custDataLst>
              <p:tags r:id="rId2"/>
            </p:custDataLst>
          </p:nvPr>
        </p:nvSpPr>
        <p:spPr>
          <a:xfrm>
            <a:off x="1198880" y="3961765"/>
            <a:ext cx="9799320" cy="1663700"/>
          </a:xfrm>
        </p:spPr>
        <p:txBody>
          <a:bodyPr>
            <a:normAutofit/>
          </a:bodyPr>
          <a:p>
            <a:r>
              <a:rPr lang="zh-CN" altLang="en-US"/>
              <a:t>于治，刘晓娟</a:t>
            </a:r>
            <a:endParaRPr lang="zh-CN" altLang="en-US"/>
          </a:p>
          <a:p>
            <a:r>
              <a:rPr lang="en-US" altLang="zh-CN"/>
              <a:t>2024.6.5  </a:t>
            </a:r>
            <a:endParaRPr lang="en-US" altLang="zh-CN"/>
          </a:p>
          <a:p>
            <a:r>
              <a:rPr lang="zh-CN" altLang="en-US"/>
              <a:t>线上</a:t>
            </a:r>
            <a:r>
              <a:rPr lang="zh-CN" altLang="en-US"/>
              <a:t>远程</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fontScale="90000"/>
          </a:bodyPr>
          <a:p>
            <a:r>
              <a:rPr lang="zh-CN" altLang="en-US"/>
              <a:t> 数据集成与可视化</a:t>
            </a:r>
            <a:endParaRPr lang="zh-CN" altLang="en-US"/>
          </a:p>
        </p:txBody>
      </p:sp>
      <p:sp>
        <p:nvSpPr>
          <p:cNvPr id="5" name="文本占位符 4"/>
          <p:cNvSpPr>
            <a:spLocks noGrp="1"/>
          </p:cNvSpPr>
          <p:nvPr>
            <p:ph type="body" idx="1"/>
          </p:nvPr>
        </p:nvSpPr>
        <p:spPr>
          <a:xfrm>
            <a:off x="1990725" y="4615180"/>
            <a:ext cx="7768590" cy="1504950"/>
          </a:xfrm>
        </p:spPr>
        <p:txBody>
          <a:bodyPr>
            <a:normAutofit/>
          </a:bodyPr>
          <a:p>
            <a:pPr marL="285750" indent="-285750">
              <a:buFont typeface="Arial" panose="020B0604020202020204" pitchFamily="34" charset="0"/>
              <a:buChar char="•"/>
            </a:pPr>
            <a:r>
              <a:rPr lang="zh-CN" altLang="en-US">
                <a:sym typeface="+mn-ea"/>
              </a:rPr>
              <a:t>统一数据</a:t>
            </a:r>
            <a:r>
              <a:rPr lang="zh-CN" altLang="en-US">
                <a:sym typeface="+mn-ea"/>
              </a:rPr>
              <a:t>访问</a:t>
            </a:r>
            <a:endParaRPr lang="zh-CN" altLang="en-US">
              <a:sym typeface="+mn-ea"/>
            </a:endParaRPr>
          </a:p>
          <a:p>
            <a:pPr marL="285750" indent="-285750">
              <a:buFont typeface="Arial" panose="020B0604020202020204" pitchFamily="34" charset="0"/>
              <a:buChar char="•"/>
            </a:pPr>
            <a:r>
              <a:rPr lang="zh-CN" altLang="en-US">
                <a:sym typeface="+mn-ea"/>
              </a:rPr>
              <a:t>可视化</a:t>
            </a:r>
            <a:r>
              <a:rPr lang="zh-CN" altLang="en-US">
                <a:sym typeface="+mn-ea"/>
              </a:rPr>
              <a:t>工具</a:t>
            </a:r>
            <a:endParaRPr lang="zh-CN" altLang="en-US">
              <a:sym typeface="+mn-ea"/>
            </a:endParaRPr>
          </a:p>
          <a:p>
            <a:pPr marL="285750" indent="-285750">
              <a:buFont typeface="Arial" panose="020B0604020202020204" pitchFamily="34" charset="0"/>
              <a:buChar char="•"/>
            </a:pPr>
            <a:r>
              <a:rPr lang="zh-CN" altLang="en-US">
                <a:sym typeface="+mn-ea"/>
              </a:rPr>
              <a:t>case 1: 平衡分析</a:t>
            </a:r>
            <a:endParaRPr lang="zh-CN" altLang="en-US"/>
          </a:p>
        </p:txBody>
      </p:sp>
      <p:pic>
        <p:nvPicPr>
          <p:cNvPr id="3" name="图片 2"/>
          <p:cNvPicPr>
            <a:picLocks noChangeAspect="1"/>
          </p:cNvPicPr>
          <p:nvPr/>
        </p:nvPicPr>
        <p:blipFill>
          <a:blip r:embed="rId1"/>
          <a:stretch>
            <a:fillRect/>
          </a:stretch>
        </p:blipFill>
        <p:spPr>
          <a:xfrm>
            <a:off x="7327265" y="317500"/>
            <a:ext cx="3996055" cy="413258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608400" y="289630"/>
            <a:ext cx="10969200" cy="705600"/>
          </a:xfrm>
        </p:spPr>
        <p:txBody>
          <a:bodyPr>
            <a:normAutofit/>
          </a:bodyPr>
          <a:lstStyle/>
          <a:p>
            <a:r>
              <a:rPr lang="zh-CN" altLang="en-US" b="1"/>
              <a:t>IMAS</a:t>
            </a:r>
            <a:r>
              <a:rPr lang="en-US" altLang="zh-CN" b="1"/>
              <a:t> </a:t>
            </a:r>
            <a:r>
              <a:rPr lang="zh-CN" altLang="en-US" b="1"/>
              <a:t>数据字典（</a:t>
            </a:r>
            <a:r>
              <a:rPr lang="en-US" altLang="zh-CN" b="1"/>
              <a:t>DD</a:t>
            </a:r>
            <a:r>
              <a:rPr lang="zh-CN" altLang="en-US" b="1"/>
              <a:t>）</a:t>
            </a:r>
            <a:r>
              <a:rPr lang="zh-CN" altLang="en-US"/>
              <a:t>提供托卡马克的详尽描述</a:t>
            </a:r>
            <a:endParaRPr lang="zh-CN" altLang="en-US"/>
          </a:p>
        </p:txBody>
      </p:sp>
      <p:sp>
        <p:nvSpPr>
          <p:cNvPr id="4" name="标题 1"/>
          <p:cNvSpPr>
            <a:spLocks noGrp="1"/>
          </p:cNvSpPr>
          <p:nvPr>
            <p:custDataLst>
              <p:tags r:id="rId1"/>
            </p:custDataLst>
          </p:nvPr>
        </p:nvSpPr>
        <p:spPr>
          <a:xfrm>
            <a:off x="210820" y="160655"/>
            <a:ext cx="12066905" cy="681990"/>
          </a:xfrm>
          <a:prstGeom prst="rect">
            <a:avLst/>
          </a:prstGeom>
        </p:spPr>
        <p:txBody>
          <a:bodyPr vert="horz" lIns="90000" tIns="46800" rIns="90000" bIns="46800" rtlCol="0" anchor="ctr" anchorCtr="0"/>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pPr algn="ctr">
              <a:buClrTx/>
              <a:buSzTx/>
              <a:buFontTx/>
            </a:pPr>
            <a:endParaRPr lang="zh-CN" altLang="en-US" sz="3200">
              <a:solidFill>
                <a:schemeClr val="tx1"/>
              </a:solidFill>
              <a:sym typeface="+mn-ea"/>
            </a:endParaRPr>
          </a:p>
        </p:txBody>
      </p:sp>
      <p:sp>
        <p:nvSpPr>
          <p:cNvPr id="2" name="文本框 1"/>
          <p:cNvSpPr txBox="1"/>
          <p:nvPr/>
        </p:nvSpPr>
        <p:spPr>
          <a:xfrm>
            <a:off x="210820" y="1116965"/>
            <a:ext cx="6013450" cy="4535805"/>
          </a:xfrm>
          <a:prstGeom prst="rect">
            <a:avLst/>
          </a:prstGeom>
          <a:noFill/>
        </p:spPr>
        <p:txBody>
          <a:bodyPr wrap="square" rtlCol="0" anchor="t">
            <a:noAutofit/>
          </a:bodyPr>
          <a:lstStyle/>
          <a:p>
            <a:pPr marL="228600" lvl="1" indent="-228600" algn="l">
              <a:lnSpc>
                <a:spcPct val="130000"/>
              </a:lnSpc>
              <a:spcBef>
                <a:spcPts val="0"/>
              </a:spcBef>
              <a:spcAft>
                <a:spcPts val="1000"/>
              </a:spcAft>
              <a:buClrTx/>
              <a:buSzTx/>
              <a:buFont typeface="Arial" panose="020B0604020202020204" pitchFamily="34" charset="0"/>
              <a:buChar char="●"/>
            </a:pPr>
            <a:r>
              <a:rPr lang="zh-CN" altLang="en-US" b="1" spc="150" dirty="0">
                <a:solidFill>
                  <a:srgbClr val="002060"/>
                </a:solidFill>
                <a:uFillTx/>
                <a:latin typeface="+mn-ea"/>
                <a:cs typeface="+mn-lt"/>
                <a:sym typeface="+mn-ea"/>
              </a:rPr>
              <a:t>IMAS Data Dictionary（DD）</a:t>
            </a:r>
            <a:r>
              <a:rPr lang="zh-CN" altLang="en-US" spc="150" dirty="0">
                <a:solidFill>
                  <a:srgbClr val="002060"/>
                </a:solidFill>
                <a:uFillTx/>
                <a:latin typeface="+mn-ea"/>
                <a:cs typeface="+mn-lt"/>
                <a:sym typeface="+mn-ea"/>
              </a:rPr>
              <a:t> </a:t>
            </a:r>
            <a:r>
              <a:rPr lang="zh-CN" altLang="en-US" spc="150">
                <a:solidFill>
                  <a:schemeClr val="tx1">
                    <a:lumMod val="65000"/>
                    <a:lumOff val="35000"/>
                  </a:schemeClr>
                </a:solidFill>
                <a:uFillTx/>
                <a:latin typeface="+mn-ea"/>
                <a:cs typeface="+mn-lt"/>
                <a:sym typeface="+mn-ea"/>
              </a:rPr>
              <a:t>提供了详尽</a:t>
            </a:r>
            <a:r>
              <a:rPr lang="zh-CN" altLang="en-US" spc="150" dirty="0">
                <a:solidFill>
                  <a:schemeClr val="tx1">
                    <a:lumMod val="65000"/>
                    <a:lumOff val="35000"/>
                  </a:schemeClr>
                </a:solidFill>
                <a:uFillTx/>
                <a:latin typeface="+mn-ea"/>
                <a:cs typeface="+mn-lt"/>
                <a:sym typeface="+mn-ea"/>
              </a:rPr>
              <a:t>的、一般性的托卡马克数据模型，对实验和模拟数据是通用。</a:t>
            </a:r>
            <a:endParaRPr lang="zh-CN" altLang="en-US" spc="150" dirty="0">
              <a:solidFill>
                <a:schemeClr val="tx1">
                  <a:lumMod val="65000"/>
                  <a:lumOff val="35000"/>
                </a:schemeClr>
              </a:solidFill>
              <a:uFillTx/>
              <a:latin typeface="+mn-ea"/>
              <a:cs typeface="+mn-lt"/>
              <a:sym typeface="+mn-ea"/>
            </a:endParaRPr>
          </a:p>
          <a:p>
            <a:pPr marL="457200" lvl="2" indent="-228600">
              <a:lnSpc>
                <a:spcPct val="130000"/>
              </a:lnSpc>
              <a:spcAft>
                <a:spcPts val="1000"/>
              </a:spcAft>
              <a:buFont typeface="Arial" panose="020B0604020202020204" pitchFamily="34" charset="0"/>
              <a:buChar char="●"/>
            </a:pPr>
            <a:r>
              <a:rPr lang="zh-CN" altLang="en-US" spc="150">
                <a:solidFill>
                  <a:schemeClr val="tx1">
                    <a:lumMod val="65000"/>
                    <a:lumOff val="35000"/>
                  </a:schemeClr>
                </a:solidFill>
                <a:uFillTx/>
                <a:latin typeface="+mn-ea"/>
                <a:cs typeface="+mn-lt"/>
                <a:sym typeface="+mn-ea"/>
              </a:rPr>
              <a:t>描述了托卡马克</a:t>
            </a:r>
            <a:r>
              <a:rPr lang="zh-CN" altLang="en-US" spc="150" dirty="0">
                <a:solidFill>
                  <a:schemeClr val="tx1">
                    <a:lumMod val="65000"/>
                    <a:lumOff val="35000"/>
                  </a:schemeClr>
                </a:solidFill>
                <a:uFillTx/>
                <a:latin typeface="+mn-ea"/>
                <a:cs typeface="+mn-lt"/>
                <a:sym typeface="+mn-ea"/>
              </a:rPr>
              <a:t>的各种数据、概念组织、抽象为层次化的树状结构。</a:t>
            </a:r>
            <a:endParaRPr lang="zh-CN" altLang="en-US" spc="150" dirty="0">
              <a:solidFill>
                <a:schemeClr val="tx1">
                  <a:lumMod val="65000"/>
                  <a:lumOff val="35000"/>
                </a:schemeClr>
              </a:solidFill>
              <a:uFillTx/>
              <a:latin typeface="+mn-ea"/>
              <a:cs typeface="+mn-lt"/>
              <a:sym typeface="+mn-ea"/>
            </a:endParaRPr>
          </a:p>
          <a:p>
            <a:pPr marL="457200" lvl="2" indent="-228600">
              <a:lnSpc>
                <a:spcPct val="130000"/>
              </a:lnSpc>
              <a:spcAft>
                <a:spcPts val="1000"/>
              </a:spcAft>
              <a:buFont typeface="Arial" panose="020B0604020202020204" pitchFamily="34" charset="0"/>
              <a:buChar char="●"/>
            </a:pPr>
            <a:r>
              <a:rPr lang="zh-CN" altLang="en-US" spc="150">
                <a:solidFill>
                  <a:schemeClr val="tx1">
                    <a:lumMod val="65000"/>
                    <a:lumOff val="35000"/>
                  </a:schemeClr>
                </a:solidFill>
                <a:uFillTx/>
                <a:latin typeface="+mn-ea"/>
                <a:cs typeface="+mn-lt"/>
                <a:sym typeface="+mn-ea"/>
              </a:rPr>
              <a:t>明确定义了物理量</a:t>
            </a:r>
            <a:r>
              <a:rPr lang="zh-CN" altLang="en-US" spc="150" dirty="0">
                <a:solidFill>
                  <a:schemeClr val="tx1">
                    <a:lumMod val="65000"/>
                    <a:lumOff val="35000"/>
                  </a:schemeClr>
                </a:solidFill>
                <a:uFillTx/>
                <a:latin typeface="+mn-ea"/>
                <a:cs typeface="+mn-lt"/>
                <a:sym typeface="+mn-ea"/>
              </a:rPr>
              <a:t>的名称、物理含义和</a:t>
            </a:r>
            <a:r>
              <a:rPr lang="zh-CN" altLang="en-US" spc="150">
                <a:solidFill>
                  <a:schemeClr val="tx1">
                    <a:lumMod val="65000"/>
                    <a:lumOff val="35000"/>
                  </a:schemeClr>
                </a:solidFill>
                <a:uFillTx/>
                <a:latin typeface="+mn-ea"/>
                <a:cs typeface="+mn-lt"/>
                <a:sym typeface="+mn-ea"/>
              </a:rPr>
              <a:t>数据格式。</a:t>
            </a:r>
            <a:endParaRPr lang="en-US" altLang="zh-CN" spc="150">
              <a:solidFill>
                <a:schemeClr val="tx1">
                  <a:lumMod val="65000"/>
                  <a:lumOff val="35000"/>
                </a:schemeClr>
              </a:solidFill>
              <a:uFillTx/>
              <a:latin typeface="+mn-ea"/>
              <a:cs typeface="+mn-lt"/>
              <a:sym typeface="+mn-ea"/>
            </a:endParaRPr>
          </a:p>
          <a:p>
            <a:pPr marL="457200" lvl="2" indent="-228600">
              <a:lnSpc>
                <a:spcPct val="130000"/>
              </a:lnSpc>
              <a:spcAft>
                <a:spcPts val="1000"/>
              </a:spcAft>
              <a:buFont typeface="Arial" panose="020B0604020202020204" pitchFamily="34" charset="0"/>
              <a:buChar char="●"/>
            </a:pPr>
            <a:r>
              <a:rPr lang="zh-CN" altLang="en-US" spc="150">
                <a:solidFill>
                  <a:schemeClr val="tx1">
                    <a:lumMod val="65000"/>
                    <a:lumOff val="35000"/>
                  </a:schemeClr>
                </a:solidFill>
                <a:uFillTx/>
                <a:latin typeface="+mn-ea"/>
                <a:sym typeface="+mn-ea"/>
              </a:rPr>
              <a:t>保证了数据描述的全局</a:t>
            </a:r>
            <a:r>
              <a:rPr lang="zh-CN" altLang="en-US" b="1" spc="150">
                <a:solidFill>
                  <a:srgbClr val="002060"/>
                </a:solidFill>
                <a:uFillTx/>
                <a:latin typeface="+mn-ea"/>
                <a:sym typeface="+mn-ea"/>
              </a:rPr>
              <a:t>一致和自洽</a:t>
            </a:r>
            <a:r>
              <a:rPr lang="zh-CN" altLang="en-US" spc="150">
                <a:solidFill>
                  <a:schemeClr val="tx1">
                    <a:lumMod val="65000"/>
                    <a:lumOff val="35000"/>
                  </a:schemeClr>
                </a:solidFill>
                <a:uFillTx/>
                <a:latin typeface="+mn-ea"/>
                <a:sym typeface="+mn-ea"/>
              </a:rPr>
              <a:t>。</a:t>
            </a:r>
            <a:endParaRPr lang="en-US" altLang="zh-CN" spc="150">
              <a:solidFill>
                <a:schemeClr val="tx1">
                  <a:lumMod val="65000"/>
                  <a:lumOff val="35000"/>
                </a:schemeClr>
              </a:solidFill>
              <a:uFillTx/>
              <a:latin typeface="+mn-ea"/>
              <a:sym typeface="+mn-ea"/>
            </a:endParaRPr>
          </a:p>
          <a:p>
            <a:pPr marL="457200" lvl="2" indent="-228600">
              <a:lnSpc>
                <a:spcPct val="130000"/>
              </a:lnSpc>
              <a:spcAft>
                <a:spcPts val="1000"/>
              </a:spcAft>
              <a:buFont typeface="Arial" panose="020B0604020202020204" pitchFamily="34" charset="0"/>
              <a:buChar char="●"/>
            </a:pPr>
            <a:r>
              <a:rPr lang="zh-CN" altLang="en-US" spc="150">
                <a:solidFill>
                  <a:schemeClr val="tx1">
                    <a:lumMod val="65000"/>
                    <a:lumOff val="35000"/>
                  </a:schemeClr>
                </a:solidFill>
                <a:uFillTx/>
                <a:latin typeface="+mn-ea"/>
                <a:cs typeface="+mn-lt"/>
                <a:sym typeface="+mn-ea"/>
              </a:rPr>
              <a:t>构成了托卡马克本体的基础蓝本。</a:t>
            </a:r>
            <a:endParaRPr lang="zh-CN" altLang="en-US" spc="150" dirty="0">
              <a:solidFill>
                <a:schemeClr val="tx1">
                  <a:lumMod val="65000"/>
                  <a:lumOff val="35000"/>
                </a:schemeClr>
              </a:solidFill>
              <a:uFillTx/>
              <a:latin typeface="+mn-ea"/>
              <a:cs typeface="+mn-lt"/>
              <a:sym typeface="+mn-ea"/>
            </a:endParaRPr>
          </a:p>
        </p:txBody>
      </p:sp>
      <p:pic>
        <p:nvPicPr>
          <p:cNvPr id="8" name="内容占位符 7"/>
          <p:cNvPicPr>
            <a:picLocks noGrp="1" noChangeAspect="1"/>
          </p:cNvPicPr>
          <p:nvPr>
            <p:ph idx="1"/>
          </p:nvPr>
        </p:nvPicPr>
        <p:blipFill>
          <a:blip r:embed="rId2"/>
          <a:stretch>
            <a:fillRect/>
          </a:stretch>
        </p:blipFill>
        <p:spPr>
          <a:xfrm>
            <a:off x="6224270" y="1116965"/>
            <a:ext cx="5204460" cy="3935730"/>
          </a:xfrm>
          <a:prstGeom prst="rect">
            <a:avLst/>
          </a:prstGeom>
        </p:spPr>
      </p:pic>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文本框 4"/>
          <p:cNvSpPr txBox="1"/>
          <p:nvPr/>
        </p:nvSpPr>
        <p:spPr>
          <a:xfrm>
            <a:off x="7698740" y="5052695"/>
            <a:ext cx="2941955" cy="462915"/>
          </a:xfrm>
          <a:prstGeom prst="rect">
            <a:avLst/>
          </a:prstGeom>
          <a:noFill/>
        </p:spPr>
        <p:txBody>
          <a:bodyPr wrap="square" rtlCol="0">
            <a:noAutofit/>
          </a:bodyPr>
          <a:p>
            <a:r>
              <a:rPr lang="en-US" altLang="zh-CN" b="1"/>
              <a:t>IMAS DD</a:t>
            </a:r>
            <a:r>
              <a:rPr lang="zh-CN" altLang="en-US" b="1"/>
              <a:t>的树状结构</a:t>
            </a:r>
            <a:endParaRPr lang="zh-CN" altLang="en-US" b="1"/>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8400" y="207080"/>
            <a:ext cx="10969200" cy="705600"/>
          </a:xfrm>
        </p:spPr>
        <p:txBody>
          <a:bodyPr/>
          <a:p>
            <a:pPr algn="ctr"/>
            <a:r>
              <a:rPr lang="zh-CN" altLang="en-US">
                <a:sym typeface="+mn-ea"/>
              </a:rPr>
              <a:t>基于</a:t>
            </a:r>
            <a:r>
              <a:rPr lang="zh-CN" altLang="en-US" b="1">
                <a:sym typeface="+mn-ea"/>
              </a:rPr>
              <a:t>IMAS</a:t>
            </a:r>
            <a:r>
              <a:rPr lang="en-US" altLang="zh-CN" b="1">
                <a:sym typeface="+mn-ea"/>
              </a:rPr>
              <a:t> </a:t>
            </a:r>
            <a:r>
              <a:rPr lang="zh-CN" altLang="en-US" b="1">
                <a:sym typeface="+mn-ea"/>
              </a:rPr>
              <a:t>数据字典（</a:t>
            </a:r>
            <a:r>
              <a:rPr lang="en-US" altLang="zh-CN" b="1">
                <a:sym typeface="+mn-ea"/>
              </a:rPr>
              <a:t>DD</a:t>
            </a:r>
            <a:r>
              <a:rPr lang="zh-CN" altLang="en-US" b="1">
                <a:sym typeface="+mn-ea"/>
              </a:rPr>
              <a:t>）</a:t>
            </a:r>
            <a:r>
              <a:rPr lang="zh-CN" altLang="en-US">
                <a:sym typeface="+mn-ea"/>
              </a:rPr>
              <a:t>建模</a:t>
            </a:r>
            <a:endParaRPr lang="zh-CN" altLang="en-US"/>
          </a:p>
        </p:txBody>
      </p:sp>
      <p:pic>
        <p:nvPicPr>
          <p:cNvPr id="10" name="内容占位符 3"/>
          <p:cNvPicPr>
            <a:picLocks noChangeAspect="1"/>
          </p:cNvPicPr>
          <p:nvPr/>
        </p:nvPicPr>
        <p:blipFill>
          <a:blip r:embed="rId1"/>
          <a:stretch>
            <a:fillRect/>
          </a:stretch>
        </p:blipFill>
        <p:spPr>
          <a:xfrm>
            <a:off x="5366384" y="912700"/>
            <a:ext cx="6443859" cy="5480235"/>
          </a:xfrm>
          <a:prstGeom prst="rect">
            <a:avLst/>
          </a:prstGeom>
        </p:spPr>
      </p:pic>
      <p:sp>
        <p:nvSpPr>
          <p:cNvPr id="2" name="内容占位符 1"/>
          <p:cNvSpPr>
            <a:spLocks noGrp="1"/>
          </p:cNvSpPr>
          <p:nvPr>
            <p:ph idx="1"/>
          </p:nvPr>
        </p:nvSpPr>
        <p:spPr>
          <a:xfrm>
            <a:off x="608330" y="1127125"/>
            <a:ext cx="4757420" cy="5122545"/>
          </a:xfrm>
        </p:spPr>
        <p:txBody>
          <a:bodyPr>
            <a:noAutofit/>
          </a:bodyPr>
          <a:lstStyle/>
          <a:p>
            <a:pPr marL="0" indent="0">
              <a:lnSpc>
                <a:spcPct val="130000"/>
              </a:lnSpc>
              <a:buFont typeface="Wingdings" panose="05000000000000000000" charset="0"/>
              <a:buNone/>
            </a:pPr>
            <a:r>
              <a:rPr sz="1800">
                <a:solidFill>
                  <a:schemeClr val="tx1">
                    <a:lumMod val="65000"/>
                    <a:lumOff val="35000"/>
                  </a:schemeClr>
                </a:solidFill>
                <a:latin typeface="+mn-ea"/>
                <a:ea typeface="+mn-ea"/>
                <a:sym typeface="+mn-ea"/>
              </a:rPr>
              <a:t>托卡马克本体分解为一系列</a:t>
            </a:r>
            <a:r>
              <a:rPr sz="1800" b="1">
                <a:latin typeface="+mn-ea"/>
                <a:ea typeface="+mn-ea"/>
                <a:sym typeface="+mn-ea"/>
              </a:rPr>
              <a:t>物理对象</a:t>
            </a:r>
            <a:r>
              <a:rPr sz="1800">
                <a:solidFill>
                  <a:schemeClr val="tx1">
                    <a:lumMod val="65000"/>
                    <a:lumOff val="35000"/>
                  </a:schemeClr>
                </a:solidFill>
                <a:latin typeface="+mn-ea"/>
                <a:ea typeface="+mn-ea"/>
                <a:sym typeface="+mn-ea"/>
              </a:rPr>
              <a:t>（</a:t>
            </a:r>
            <a:r>
              <a:rPr lang="en-US" altLang="zh-CN" sz="1800">
                <a:solidFill>
                  <a:schemeClr val="tx1">
                    <a:lumMod val="65000"/>
                    <a:lumOff val="35000"/>
                  </a:schemeClr>
                </a:solidFill>
                <a:latin typeface="+mn-ea"/>
                <a:ea typeface="+mn-ea"/>
                <a:sym typeface="+mn-ea"/>
              </a:rPr>
              <a:t>IDS</a:t>
            </a:r>
            <a:r>
              <a:rPr sz="1800">
                <a:solidFill>
                  <a:schemeClr val="tx1">
                    <a:lumMod val="65000"/>
                    <a:lumOff val="35000"/>
                  </a:schemeClr>
                </a:solidFill>
                <a:latin typeface="+mn-ea"/>
                <a:ea typeface="+mn-ea"/>
                <a:sym typeface="+mn-ea"/>
              </a:rPr>
              <a:t>），可分为两组，共六</a:t>
            </a:r>
            <a:r>
              <a:rPr lang="zh-CN" altLang="en-US" sz="1800">
                <a:solidFill>
                  <a:schemeClr val="tx1">
                    <a:lumMod val="65000"/>
                    <a:lumOff val="35000"/>
                  </a:schemeClr>
                </a:solidFill>
                <a:latin typeface="+mn-ea"/>
                <a:ea typeface="+mn-ea"/>
                <a:sym typeface="+mn-ea"/>
              </a:rPr>
              <a:t>大</a:t>
            </a:r>
            <a:r>
              <a:rPr sz="1800">
                <a:solidFill>
                  <a:schemeClr val="tx1">
                    <a:lumMod val="65000"/>
                    <a:lumOff val="35000"/>
                  </a:schemeClr>
                </a:solidFill>
                <a:latin typeface="+mn-ea"/>
                <a:ea typeface="+mn-ea"/>
                <a:sym typeface="+mn-ea"/>
              </a:rPr>
              <a:t>类：</a:t>
            </a:r>
            <a:endParaRPr lang="en-US" altLang="zh-CN" sz="1800" spc="150">
              <a:solidFill>
                <a:schemeClr val="tx1">
                  <a:lumMod val="65000"/>
                  <a:lumOff val="35000"/>
                </a:schemeClr>
              </a:solidFill>
              <a:uFillTx/>
              <a:latin typeface="+mn-ea"/>
              <a:ea typeface="+mn-ea"/>
            </a:endParaRPr>
          </a:p>
          <a:p>
            <a:pPr marL="0" lvl="1">
              <a:lnSpc>
                <a:spcPct val="130000"/>
              </a:lnSpc>
              <a:buFont typeface="Wingdings" panose="05000000000000000000" charset="0"/>
              <a:buChar char="l"/>
            </a:pPr>
            <a:r>
              <a:rPr sz="1800" b="1">
                <a:solidFill>
                  <a:srgbClr val="C00000"/>
                </a:solidFill>
                <a:latin typeface="+mn-ea"/>
                <a:ea typeface="+mn-ea"/>
                <a:sym typeface="+mn-ea"/>
              </a:rPr>
              <a:t>子系统</a:t>
            </a:r>
            <a:r>
              <a:rPr sz="1800">
                <a:solidFill>
                  <a:schemeClr val="tx1">
                    <a:lumMod val="65000"/>
                    <a:lumOff val="35000"/>
                  </a:schemeClr>
                </a:solidFill>
                <a:latin typeface="+mn-ea"/>
                <a:ea typeface="+mn-ea"/>
                <a:sym typeface="+mn-ea"/>
              </a:rPr>
              <a:t>：</a:t>
            </a:r>
            <a:r>
              <a:rPr lang="en-US" altLang="zh-CN" sz="1800">
                <a:solidFill>
                  <a:schemeClr val="tx1">
                    <a:lumMod val="65000"/>
                    <a:lumOff val="35000"/>
                  </a:schemeClr>
                </a:solidFill>
                <a:latin typeface="+mn-ea"/>
                <a:ea typeface="+mn-ea"/>
                <a:sym typeface="+mn-ea"/>
              </a:rPr>
              <a:t>描述</a:t>
            </a:r>
            <a:r>
              <a:rPr lang="en-US" altLang="zh-CN" sz="1800" b="1">
                <a:solidFill>
                  <a:schemeClr val="tx1">
                    <a:lumMod val="65000"/>
                    <a:lumOff val="35000"/>
                  </a:schemeClr>
                </a:solidFill>
                <a:latin typeface="+mn-ea"/>
                <a:ea typeface="+mn-ea"/>
                <a:sym typeface="+mn-ea"/>
              </a:rPr>
              <a:t>装置</a:t>
            </a:r>
            <a:r>
              <a:rPr sz="1800">
                <a:solidFill>
                  <a:schemeClr val="tx1">
                    <a:lumMod val="65000"/>
                    <a:lumOff val="35000"/>
                  </a:schemeClr>
                </a:solidFill>
                <a:latin typeface="+mn-ea"/>
                <a:ea typeface="+mn-ea"/>
                <a:sym typeface="+mn-ea"/>
              </a:rPr>
              <a:t>几何参数</a:t>
            </a:r>
            <a:r>
              <a:rPr lang="en-US" altLang="zh-CN" sz="1800">
                <a:solidFill>
                  <a:schemeClr val="tx1">
                    <a:lumMod val="65000"/>
                    <a:lumOff val="35000"/>
                  </a:schemeClr>
                </a:solidFill>
                <a:latin typeface="+mn-ea"/>
                <a:ea typeface="+mn-ea"/>
                <a:sym typeface="+mn-ea"/>
              </a:rPr>
              <a:t>，实验</a:t>
            </a:r>
            <a:r>
              <a:rPr lang="en-US" altLang="zh-CN" sz="1800" b="1">
                <a:solidFill>
                  <a:schemeClr val="tx1">
                    <a:lumMod val="65000"/>
                    <a:lumOff val="35000"/>
                  </a:schemeClr>
                </a:solidFill>
                <a:latin typeface="+mn-ea"/>
                <a:ea typeface="+mn-ea"/>
                <a:sym typeface="+mn-ea"/>
              </a:rPr>
              <a:t>诊断</a:t>
            </a:r>
            <a:r>
              <a:rPr lang="en-US" altLang="zh-CN" sz="1800">
                <a:solidFill>
                  <a:schemeClr val="tx1">
                    <a:lumMod val="65000"/>
                    <a:lumOff val="35000"/>
                  </a:schemeClr>
                </a:solidFill>
                <a:latin typeface="+mn-ea"/>
                <a:ea typeface="+mn-ea"/>
                <a:sym typeface="+mn-ea"/>
              </a:rPr>
              <a:t>或</a:t>
            </a:r>
            <a:r>
              <a:rPr lang="en-US" altLang="zh-CN" sz="1800" b="1">
                <a:solidFill>
                  <a:schemeClr val="tx1">
                    <a:lumMod val="65000"/>
                    <a:lumOff val="35000"/>
                  </a:schemeClr>
                </a:solidFill>
                <a:latin typeface="+mn-ea"/>
                <a:ea typeface="+mn-ea"/>
                <a:sym typeface="+mn-ea"/>
              </a:rPr>
              <a:t>控制</a:t>
            </a:r>
            <a:r>
              <a:rPr lang="en-US" altLang="zh-CN" sz="1800">
                <a:solidFill>
                  <a:schemeClr val="tx1">
                    <a:lumMod val="65000"/>
                    <a:lumOff val="35000"/>
                  </a:schemeClr>
                </a:solidFill>
                <a:latin typeface="+mn-ea"/>
                <a:ea typeface="+mn-ea"/>
                <a:sym typeface="+mn-ea"/>
              </a:rPr>
              <a:t>信号</a:t>
            </a:r>
            <a:r>
              <a:rPr sz="1800">
                <a:solidFill>
                  <a:schemeClr val="tx1">
                    <a:lumMod val="65000"/>
                    <a:lumOff val="35000"/>
                  </a:schemeClr>
                </a:solidFill>
                <a:latin typeface="+mn-ea"/>
                <a:ea typeface="+mn-ea"/>
                <a:sym typeface="+mn-ea"/>
              </a:rPr>
              <a:t>等</a:t>
            </a:r>
            <a:r>
              <a:rPr lang="en-US" altLang="zh-CN" sz="1800">
                <a:solidFill>
                  <a:schemeClr val="tx1">
                    <a:lumMod val="65000"/>
                    <a:lumOff val="35000"/>
                  </a:schemeClr>
                </a:solidFill>
                <a:latin typeface="+mn-ea"/>
                <a:ea typeface="+mn-ea"/>
                <a:sym typeface="+mn-ea"/>
              </a:rPr>
              <a:t>，</a:t>
            </a:r>
            <a:r>
              <a:rPr sz="1800">
                <a:solidFill>
                  <a:schemeClr val="tx1">
                    <a:lumMod val="65000"/>
                    <a:lumOff val="35000"/>
                  </a:schemeClr>
                </a:solidFill>
                <a:latin typeface="+mn-ea"/>
                <a:ea typeface="+mn-ea"/>
                <a:sym typeface="+mn-ea"/>
              </a:rPr>
              <a:t>如</a:t>
            </a:r>
            <a:r>
              <a:rPr lang="en-US" altLang="zh-CN" sz="1800">
                <a:solidFill>
                  <a:schemeClr val="tx1">
                    <a:lumMod val="65000"/>
                    <a:lumOff val="35000"/>
                  </a:schemeClr>
                </a:solidFill>
                <a:latin typeface="+mn-ea"/>
                <a:ea typeface="+mn-ea"/>
                <a:sym typeface="+mn-ea"/>
              </a:rPr>
              <a:t>“wall”，“pf_active”， “magnetics”等。</a:t>
            </a:r>
            <a:endParaRPr lang="en-US" altLang="zh-CN" sz="1800" spc="150">
              <a:solidFill>
                <a:schemeClr val="tx1">
                  <a:lumMod val="65000"/>
                  <a:lumOff val="35000"/>
                </a:schemeClr>
              </a:solidFill>
              <a:uFillTx/>
              <a:latin typeface="+mn-ea"/>
              <a:ea typeface="+mn-ea"/>
              <a:sym typeface="+mn-ea"/>
            </a:endParaRPr>
          </a:p>
          <a:p>
            <a:pPr marL="0" lvl="1">
              <a:lnSpc>
                <a:spcPct val="130000"/>
              </a:lnSpc>
              <a:buFont typeface="Wingdings" panose="05000000000000000000" charset="0"/>
              <a:buChar char="l"/>
            </a:pPr>
            <a:r>
              <a:rPr sz="1800" b="1">
                <a:solidFill>
                  <a:srgbClr val="C00000"/>
                </a:solidFill>
                <a:latin typeface="+mn-ea"/>
                <a:ea typeface="+mn-ea"/>
                <a:sym typeface="+mn-ea"/>
              </a:rPr>
              <a:t>物理概念</a:t>
            </a:r>
            <a:r>
              <a:rPr sz="1800">
                <a:solidFill>
                  <a:schemeClr val="tx1">
                    <a:lumMod val="65000"/>
                    <a:lumOff val="35000"/>
                  </a:schemeClr>
                </a:solidFill>
                <a:latin typeface="+mn-ea"/>
                <a:ea typeface="+mn-ea"/>
                <a:sym typeface="+mn-ea"/>
              </a:rPr>
              <a:t>：</a:t>
            </a:r>
            <a:r>
              <a:rPr lang="en-US" altLang="zh-CN" sz="1800">
                <a:solidFill>
                  <a:schemeClr val="tx1">
                    <a:lumMod val="65000"/>
                    <a:lumOff val="35000"/>
                  </a:schemeClr>
                </a:solidFill>
                <a:latin typeface="+mn-ea"/>
                <a:ea typeface="+mn-ea"/>
                <a:sym typeface="+mn-ea"/>
              </a:rPr>
              <a:t>描述</a:t>
            </a:r>
            <a:r>
              <a:rPr sz="1800">
                <a:solidFill>
                  <a:schemeClr val="tx1">
                    <a:lumMod val="65000"/>
                    <a:lumOff val="35000"/>
                  </a:schemeClr>
                </a:solidFill>
                <a:latin typeface="+mn-ea"/>
                <a:ea typeface="+mn-ea"/>
                <a:sym typeface="+mn-ea"/>
              </a:rPr>
              <a:t>抽象物理概念，通常为</a:t>
            </a:r>
            <a:r>
              <a:rPr lang="en-US" altLang="zh-CN" sz="1800">
                <a:solidFill>
                  <a:schemeClr val="tx1">
                    <a:lumMod val="65000"/>
                    <a:lumOff val="35000"/>
                  </a:schemeClr>
                </a:solidFill>
                <a:latin typeface="+mn-ea"/>
                <a:ea typeface="+mn-ea"/>
                <a:sym typeface="+mn-ea"/>
              </a:rPr>
              <a:t>同一物理</a:t>
            </a:r>
            <a:r>
              <a:rPr sz="1800">
                <a:solidFill>
                  <a:schemeClr val="tx1">
                    <a:lumMod val="65000"/>
                    <a:lumOff val="35000"/>
                  </a:schemeClr>
                </a:solidFill>
                <a:latin typeface="+mn-ea"/>
                <a:ea typeface="+mn-ea"/>
                <a:sym typeface="+mn-ea"/>
              </a:rPr>
              <a:t>概念</a:t>
            </a:r>
            <a:r>
              <a:rPr lang="en-US" altLang="zh-CN" sz="1800">
                <a:solidFill>
                  <a:schemeClr val="tx1">
                    <a:lumMod val="65000"/>
                    <a:lumOff val="35000"/>
                  </a:schemeClr>
                </a:solidFill>
                <a:latin typeface="+mn-ea"/>
                <a:ea typeface="+mn-ea"/>
                <a:sym typeface="+mn-ea"/>
              </a:rPr>
              <a:t>的物理量的集合，</a:t>
            </a:r>
            <a:r>
              <a:rPr sz="1800">
                <a:solidFill>
                  <a:schemeClr val="tx1">
                    <a:lumMod val="65000"/>
                    <a:lumOff val="35000"/>
                  </a:schemeClr>
                </a:solidFill>
                <a:latin typeface="+mn-ea"/>
                <a:ea typeface="+mn-ea"/>
                <a:sym typeface="+mn-ea"/>
              </a:rPr>
              <a:t>包括</a:t>
            </a:r>
            <a:r>
              <a:rPr sz="1800" b="1">
                <a:solidFill>
                  <a:schemeClr val="tx1">
                    <a:lumMod val="65000"/>
                    <a:lumOff val="35000"/>
                  </a:schemeClr>
                </a:solidFill>
                <a:latin typeface="+mn-ea"/>
                <a:ea typeface="+mn-ea"/>
                <a:sym typeface="+mn-ea"/>
              </a:rPr>
              <a:t>物理过程</a:t>
            </a:r>
            <a:r>
              <a:rPr sz="1800">
                <a:solidFill>
                  <a:schemeClr val="tx1">
                    <a:lumMod val="65000"/>
                    <a:lumOff val="35000"/>
                  </a:schemeClr>
                </a:solidFill>
                <a:latin typeface="+mn-ea"/>
                <a:ea typeface="+mn-ea"/>
                <a:sym typeface="+mn-ea"/>
              </a:rPr>
              <a:t>和</a:t>
            </a:r>
            <a:r>
              <a:rPr sz="1800" b="1">
                <a:solidFill>
                  <a:schemeClr val="tx1">
                    <a:lumMod val="65000"/>
                    <a:lumOff val="35000"/>
                  </a:schemeClr>
                </a:solidFill>
                <a:latin typeface="+mn-ea"/>
                <a:ea typeface="+mn-ea"/>
                <a:sym typeface="+mn-ea"/>
              </a:rPr>
              <a:t>平衡输运</a:t>
            </a:r>
            <a:r>
              <a:rPr sz="1800">
                <a:solidFill>
                  <a:schemeClr val="tx1">
                    <a:lumMod val="65000"/>
                    <a:lumOff val="35000"/>
                  </a:schemeClr>
                </a:solidFill>
                <a:latin typeface="+mn-ea"/>
                <a:ea typeface="+mn-ea"/>
                <a:sym typeface="+mn-ea"/>
              </a:rPr>
              <a:t>，</a:t>
            </a:r>
            <a:r>
              <a:rPr lang="en-US" altLang="zh-CN" sz="1800">
                <a:solidFill>
                  <a:schemeClr val="tx1">
                    <a:lumMod val="65000"/>
                    <a:lumOff val="35000"/>
                  </a:schemeClr>
                </a:solidFill>
                <a:latin typeface="+mn-ea"/>
                <a:ea typeface="+mn-ea"/>
                <a:sym typeface="+mn-ea"/>
              </a:rPr>
              <a:t>例如“平衡”、“</a:t>
            </a:r>
            <a:r>
              <a:rPr sz="1800">
                <a:solidFill>
                  <a:schemeClr val="tx1">
                    <a:lumMod val="65000"/>
                    <a:lumOff val="35000"/>
                  </a:schemeClr>
                </a:solidFill>
                <a:latin typeface="+mn-ea"/>
                <a:ea typeface="+mn-ea"/>
                <a:sym typeface="+mn-ea"/>
              </a:rPr>
              <a:t>芯部输运</a:t>
            </a:r>
            <a:r>
              <a:rPr lang="en-US" altLang="zh-CN" sz="1800">
                <a:solidFill>
                  <a:schemeClr val="tx1">
                    <a:lumMod val="65000"/>
                    <a:lumOff val="35000"/>
                  </a:schemeClr>
                </a:solidFill>
                <a:latin typeface="+mn-ea"/>
                <a:ea typeface="+mn-ea"/>
                <a:sym typeface="+mn-ea"/>
              </a:rPr>
              <a:t>”和“芯部源项”</a:t>
            </a:r>
            <a:r>
              <a:rPr sz="1800">
                <a:solidFill>
                  <a:schemeClr val="tx1">
                    <a:lumMod val="65000"/>
                    <a:lumOff val="35000"/>
                  </a:schemeClr>
                </a:solidFill>
                <a:latin typeface="+mn-ea"/>
                <a:ea typeface="+mn-ea"/>
                <a:sym typeface="+mn-ea"/>
              </a:rPr>
              <a:t>等。</a:t>
            </a:r>
            <a:endParaRPr lang="en-US" altLang="zh-CN" sz="1800" spc="150">
              <a:solidFill>
                <a:schemeClr val="tx1">
                  <a:lumMod val="65000"/>
                  <a:lumOff val="35000"/>
                </a:schemeClr>
              </a:solidFill>
              <a:uFillTx/>
              <a:latin typeface="+mn-ea"/>
              <a:ea typeface="+mn-ea"/>
            </a:endParaRPr>
          </a:p>
          <a:p>
            <a:pPr marL="0" indent="0" algn="ctr">
              <a:buNone/>
            </a:pPr>
            <a:r>
              <a:rPr lang="en-US" altLang="zh-CN" sz="1800" b="0">
                <a:latin typeface="+mn-ea"/>
                <a:ea typeface="+mn-ea"/>
              </a:rPr>
              <a:t>					</a:t>
            </a:r>
            <a:endParaRPr lang="en-US" altLang="zh-CN" sz="1800" b="0">
              <a:latin typeface="+mn-ea"/>
              <a:ea typeface="+mn-ea"/>
            </a:endParaRPr>
          </a:p>
        </p:txBody>
      </p:sp>
      <p:sp>
        <p:nvSpPr>
          <p:cNvPr id="5" name="内容占位符 4"/>
          <p:cNvSpPr>
            <a:spLocks noGrp="1"/>
          </p:cNvSpPr>
          <p:nvPr/>
        </p:nvSpPr>
        <p:spPr>
          <a:xfrm>
            <a:off x="433705" y="912495"/>
            <a:ext cx="5122545" cy="5861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buFont typeface="Wingdings" panose="05000000000000000000" charset="0"/>
              <a:buChar char="l"/>
            </a:pPr>
            <a:endParaRPr lang="en-US" altLang="zh-CN" sz="1600" spc="150">
              <a:solidFill>
                <a:schemeClr val="tx1">
                  <a:lumMod val="65000"/>
                  <a:lumOff val="35000"/>
                </a:schemeClr>
              </a:solidFill>
              <a:uFillTx/>
              <a:latin typeface="Arial" panose="020B0604020202020204" pitchFamily="34" charset="0"/>
              <a:ea typeface="微软雅黑" panose="020B0503020204020204" charset="-122"/>
            </a:endParaRPr>
          </a:p>
        </p:txBody>
      </p:sp>
      <p:sp>
        <p:nvSpPr>
          <p:cNvPr id="6" name="灯片编号占位符 5"/>
          <p:cNvSpPr>
            <a:spLocks noGrp="1"/>
          </p:cNvSpPr>
          <p:nvPr>
            <p:ph type="sldNum" sz="quarter" idx="12"/>
          </p:nvPr>
        </p:nvSpPr>
        <p:spPr/>
        <p:txBody>
          <a:bodyPr/>
          <a:lstStyle/>
          <a:p>
            <a:fld id="{E077DA78-E013-4A8C-AD75-63A150561B10}" type="slidenum">
              <a:rPr lang="zh-CN" altLang="en-US" smtClean="0"/>
            </a:fld>
            <a:endParaRPr lang="zh-CN" altLang="en-US"/>
          </a:p>
        </p:txBody>
      </p:sp>
      <p:sp>
        <p:nvSpPr>
          <p:cNvPr id="12" name="文本框 11"/>
          <p:cNvSpPr txBox="1"/>
          <p:nvPr/>
        </p:nvSpPr>
        <p:spPr>
          <a:xfrm>
            <a:off x="7746365" y="813435"/>
            <a:ext cx="4064000" cy="368300"/>
          </a:xfrm>
          <a:prstGeom prst="rect">
            <a:avLst/>
          </a:prstGeom>
          <a:noFill/>
        </p:spPr>
        <p:txBody>
          <a:bodyPr wrap="square" rtlCol="0">
            <a:spAutoFit/>
          </a:bodyPr>
          <a:lstStyle/>
          <a:p>
            <a:r>
              <a:rPr lang="zh-CN" altLang="en-US" b="1">
                <a:solidFill>
                  <a:srgbClr val="C00000"/>
                </a:solidFill>
              </a:rPr>
              <a:t>托卡马克中物理过程关系是明确的。</a:t>
            </a:r>
            <a:endParaRPr lang="zh-CN" altLang="en-US" b="1">
              <a:solidFill>
                <a:srgbClr val="C00000"/>
              </a:solidFill>
            </a:endParaRPr>
          </a:p>
        </p:txBody>
      </p:sp>
      <p:sp>
        <p:nvSpPr>
          <p:cNvPr id="14" name="文本框 13"/>
          <p:cNvSpPr txBox="1"/>
          <p:nvPr/>
        </p:nvSpPr>
        <p:spPr>
          <a:xfrm>
            <a:off x="7434579" y="5628783"/>
            <a:ext cx="4687570" cy="1144905"/>
          </a:xfrm>
          <a:prstGeom prst="rect">
            <a:avLst/>
          </a:prstGeom>
          <a:noFill/>
        </p:spPr>
        <p:txBody>
          <a:bodyPr wrap="square" rtlCol="0">
            <a:noAutofit/>
          </a:bodyPr>
          <a:lstStyle/>
          <a:p>
            <a:r>
              <a:rPr lang="en-US" altLang="zh-CN" sz="2000" b="1">
                <a:solidFill>
                  <a:srgbClr val="C00000"/>
                </a:solidFill>
              </a:rPr>
              <a:t>IMAS DD 的数据组织是一个“树”状结构，当增加“物理”约束后才成为一个“图”状结构，即“本体”。</a:t>
            </a:r>
            <a:endParaRPr lang="en-US" altLang="zh-CN" sz="2000" b="1">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1900" y="111195"/>
            <a:ext cx="10969200" cy="705600"/>
          </a:xfrm>
        </p:spPr>
        <p:txBody>
          <a:bodyPr/>
          <a:lstStyle/>
          <a:p>
            <a:pPr algn="ctr"/>
            <a:r>
              <a:rPr lang="zh-CN" altLang="en-US" sz="3200" b="0">
                <a:sym typeface="+mn-ea"/>
              </a:rPr>
              <a:t>支持多源数据</a:t>
            </a:r>
            <a:r>
              <a:rPr lang="zh-CN" altLang="en-US" sz="3200" b="0"/>
              <a:t>的</a:t>
            </a:r>
            <a:r>
              <a:rPr lang="zh-CN" altLang="en-US" sz="3200" b="0">
                <a:solidFill>
                  <a:srgbClr val="C00000"/>
                </a:solidFill>
              </a:rPr>
              <a:t>统一访问</a:t>
            </a:r>
            <a:endParaRPr lang="zh-CN" altLang="en-US" sz="3200" b="0">
              <a:solidFill>
                <a:srgbClr val="C00000"/>
              </a:solidFill>
            </a:endParaRPr>
          </a:p>
        </p:txBody>
      </p:sp>
      <p:pic>
        <p:nvPicPr>
          <p:cNvPr id="5" name="Picture" descr="DeviceMapping"/>
          <p:cNvPicPr>
            <a:picLocks noChangeAspect="1" noChangeArrowheads="1"/>
          </p:cNvPicPr>
          <p:nvPr>
            <p:custDataLst>
              <p:tags r:id="rId1"/>
            </p:custDataLst>
          </p:nvPr>
        </p:nvPicPr>
        <p:blipFill>
          <a:blip r:embed="rId2"/>
          <a:stretch>
            <a:fillRect/>
          </a:stretch>
        </p:blipFill>
        <p:spPr>
          <a:xfrm>
            <a:off x="1393825" y="1950085"/>
            <a:ext cx="9045575" cy="3942080"/>
          </a:xfrm>
          <a:prstGeom prst="rect">
            <a:avLst/>
          </a:prstGeom>
          <a:noFill/>
          <a:ln w="9525">
            <a:noFill/>
          </a:ln>
        </p:spPr>
      </p:pic>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8" name="图片 7"/>
          <p:cNvPicPr>
            <a:picLocks noChangeAspect="1"/>
          </p:cNvPicPr>
          <p:nvPr/>
        </p:nvPicPr>
        <p:blipFill>
          <a:blip r:embed="rId3"/>
          <a:stretch>
            <a:fillRect/>
          </a:stretch>
        </p:blipFill>
        <p:spPr>
          <a:xfrm>
            <a:off x="985520" y="1306830"/>
            <a:ext cx="9453880" cy="610235"/>
          </a:xfrm>
          <a:prstGeom prst="rect">
            <a:avLst/>
          </a:prstGeom>
        </p:spPr>
      </p:pic>
      <p:sp>
        <p:nvSpPr>
          <p:cNvPr id="10" name="文本框 9"/>
          <p:cNvSpPr txBox="1"/>
          <p:nvPr/>
        </p:nvSpPr>
        <p:spPr>
          <a:xfrm>
            <a:off x="945515" y="822960"/>
            <a:ext cx="6306185" cy="450850"/>
          </a:xfrm>
          <a:prstGeom prst="rect">
            <a:avLst/>
          </a:prstGeom>
          <a:noFill/>
        </p:spPr>
        <p:txBody>
          <a:bodyPr wrap="square" rtlCol="0">
            <a:spAutoFit/>
          </a:bodyPr>
          <a:lstStyle/>
          <a:p>
            <a:pPr indent="0" algn="l">
              <a:lnSpc>
                <a:spcPct val="130000"/>
              </a:lnSpc>
              <a:spcBef>
                <a:spcPts val="0"/>
              </a:spcBef>
              <a:spcAft>
                <a:spcPts val="1000"/>
              </a:spcAft>
              <a:buClrTx/>
              <a:buSzTx/>
              <a:buFont typeface="Arial" panose="020B0604020202020204" pitchFamily="34" charset="0"/>
              <a:buNone/>
            </a:pPr>
            <a:r>
              <a:rPr lang="zh-CN" altLang="en-US" b="1" spc="150">
                <a:solidFill>
                  <a:srgbClr val="C00000"/>
                </a:solidFill>
                <a:uFillTx/>
              </a:rPr>
              <a:t>单一</a:t>
            </a:r>
            <a:r>
              <a:rPr lang="zh-CN" altLang="en-US" b="1" spc="150">
                <a:solidFill>
                  <a:srgbClr val="C00000"/>
                </a:solidFill>
                <a:uFillTx/>
                <a:sym typeface="+mn-ea"/>
              </a:rPr>
              <a:t>访问入口：</a:t>
            </a:r>
            <a:r>
              <a:rPr lang="zh-CN" altLang="en-US" spc="150">
                <a:solidFill>
                  <a:schemeClr val="tx1">
                    <a:lumMod val="65000"/>
                    <a:lumOff val="35000"/>
                  </a:schemeClr>
                </a:solidFill>
                <a:uFillTx/>
                <a:sym typeface="+mn-ea"/>
              </a:rPr>
              <a:t>采用扩展</a:t>
            </a:r>
            <a:r>
              <a:rPr lang="zh-CN" altLang="en-US" spc="150">
                <a:solidFill>
                  <a:schemeClr val="tx1">
                    <a:lumMod val="65000"/>
                    <a:lumOff val="35000"/>
                  </a:schemeClr>
                </a:solidFill>
                <a:uFillTx/>
              </a:rPr>
              <a:t>URI格式</a:t>
            </a:r>
            <a:endParaRPr lang="zh-CN" altLang="en-US" spc="150">
              <a:solidFill>
                <a:schemeClr val="tx1">
                  <a:lumMod val="65000"/>
                  <a:lumOff val="35000"/>
                </a:schemeClr>
              </a:solidFill>
              <a:uFillTx/>
            </a:endParaRPr>
          </a:p>
        </p:txBody>
      </p:sp>
      <p:sp>
        <p:nvSpPr>
          <p:cNvPr id="12" name="文本框 11"/>
          <p:cNvSpPr txBox="1"/>
          <p:nvPr/>
        </p:nvSpPr>
        <p:spPr>
          <a:xfrm>
            <a:off x="3754316" y="5892165"/>
            <a:ext cx="3903784" cy="587766"/>
          </a:xfrm>
          <a:prstGeom prst="rect">
            <a:avLst/>
          </a:prstGeom>
          <a:noFill/>
        </p:spPr>
        <p:txBody>
          <a:bodyPr wrap="square" rtlCol="0" anchor="t">
            <a:noAutofit/>
          </a:bodyPr>
          <a:lstStyle/>
          <a:p>
            <a:r>
              <a:rPr lang="zh-CN" altLang="en-US" b="1">
                <a:sym typeface="+mn-ea"/>
              </a:rPr>
              <a:t>多装置数据统一访问</a:t>
            </a:r>
            <a:endParaRPr lang="zh-CN" altLang="en-US" b="1">
              <a:sym typeface="+mn-ea"/>
            </a:endParaRPr>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8400" y="226130"/>
            <a:ext cx="10969200" cy="705600"/>
          </a:xfrm>
        </p:spPr>
        <p:txBody>
          <a:bodyPr/>
          <a:p>
            <a:r>
              <a:rPr lang="zh-CN" altLang="en-US"/>
              <a:t>支持常用科学数据源</a:t>
            </a:r>
            <a:endParaRPr lang="zh-CN" altLang="en-US"/>
          </a:p>
        </p:txBody>
      </p:sp>
      <p:sp>
        <p:nvSpPr>
          <p:cNvPr id="6" name="内容占位符 5"/>
          <p:cNvSpPr>
            <a:spLocks noGrp="1"/>
          </p:cNvSpPr>
          <p:nvPr>
            <p:ph idx="1"/>
          </p:nvPr>
        </p:nvSpPr>
        <p:spPr>
          <a:xfrm>
            <a:off x="530860" y="931545"/>
            <a:ext cx="5226685" cy="5803900"/>
          </a:xfrm>
        </p:spPr>
        <p:txBody>
          <a:bodyPr>
            <a:noAutofit/>
          </a:bodyPr>
          <a:lstStyle/>
          <a:p>
            <a:pPr lvl="0"/>
            <a:r>
              <a:rPr lang="en-US" altLang="zh-CN" sz="1800">
                <a:solidFill>
                  <a:srgbClr val="C00000"/>
                </a:solidFill>
                <a:sym typeface="+mn-ea"/>
              </a:rPr>
              <a:t>非结构化数据结构</a:t>
            </a:r>
            <a:r>
              <a:rPr lang="en-US" altLang="zh-CN" sz="1800">
                <a:solidFill>
                  <a:schemeClr val="tx1"/>
                </a:solidFill>
                <a:sym typeface="+mn-ea"/>
              </a:rPr>
              <a:t>，如：GEqdsk ，</a:t>
            </a:r>
            <a:r>
              <a:rPr sz="1800">
                <a:solidFill>
                  <a:schemeClr val="tx1"/>
                </a:solidFill>
                <a:sym typeface="+mn-ea"/>
              </a:rPr>
              <a:t>私有</a:t>
            </a:r>
            <a:r>
              <a:rPr lang="en-US" altLang="zh-CN" sz="1800">
                <a:solidFill>
                  <a:schemeClr val="tx1"/>
                </a:solidFill>
                <a:sym typeface="+mn-ea"/>
              </a:rPr>
              <a:t>input </a:t>
            </a:r>
            <a:r>
              <a:rPr sz="1800">
                <a:solidFill>
                  <a:schemeClr val="tx1"/>
                </a:solidFill>
                <a:sym typeface="+mn-ea"/>
              </a:rPr>
              <a:t>文件</a:t>
            </a:r>
            <a:r>
              <a:rPr lang="en-US" altLang="zh-CN" sz="1800">
                <a:solidFill>
                  <a:schemeClr val="tx1"/>
                </a:solidFill>
                <a:sym typeface="+mn-ea"/>
              </a:rPr>
              <a:t>等 （一次性读取进入内存）。</a:t>
            </a:r>
            <a:endParaRPr lang="en-US" altLang="zh-CN" sz="1800">
              <a:solidFill>
                <a:schemeClr val="tx1"/>
              </a:solidFill>
              <a:sym typeface="+mn-ea"/>
            </a:endParaRPr>
          </a:p>
          <a:p>
            <a:pPr lvl="1"/>
            <a:r>
              <a:rPr sz="1800">
                <a:solidFill>
                  <a:schemeClr val="tx1"/>
                </a:solidFill>
                <a:sym typeface="+mn-ea"/>
              </a:rPr>
              <a:t>整体转换</a:t>
            </a:r>
            <a:endParaRPr lang="en-US" altLang="zh-CN" sz="1800">
              <a:solidFill>
                <a:schemeClr val="tx1"/>
              </a:solidFill>
              <a:sym typeface="+mn-ea"/>
            </a:endParaRPr>
          </a:p>
          <a:p>
            <a:pPr lvl="0"/>
            <a:r>
              <a:rPr lang="en-US" altLang="zh-CN" sz="1800">
                <a:solidFill>
                  <a:srgbClr val="C00000"/>
                </a:solidFill>
                <a:sym typeface="+mn-ea"/>
              </a:rPr>
              <a:t>半结构化数据结构</a:t>
            </a:r>
            <a:r>
              <a:rPr lang="en-US" altLang="zh-CN" sz="1800">
                <a:solidFill>
                  <a:schemeClr val="tx1"/>
                </a:solidFill>
                <a:sym typeface="+mn-ea"/>
              </a:rPr>
              <a:t>，如：Namelist、JSON、XML、HDF5、netCDF等。( 按照半结构化数据的已有的树状路径查询)</a:t>
            </a:r>
            <a:endParaRPr lang="en-US" altLang="zh-CN" sz="1800">
              <a:solidFill>
                <a:schemeClr val="tx1"/>
              </a:solidFill>
              <a:sym typeface="+mn-ea"/>
            </a:endParaRPr>
          </a:p>
          <a:p>
            <a:pPr lvl="1"/>
            <a:r>
              <a:rPr sz="1800">
                <a:solidFill>
                  <a:schemeClr val="tx1"/>
                </a:solidFill>
                <a:sym typeface="+mn-ea"/>
              </a:rPr>
              <a:t>格式和语义分开</a:t>
            </a:r>
            <a:endParaRPr lang="en-US" altLang="zh-CN" sz="1800">
              <a:solidFill>
                <a:schemeClr val="tx1"/>
              </a:solidFill>
              <a:sym typeface="+mn-ea"/>
            </a:endParaRPr>
          </a:p>
          <a:p>
            <a:pPr lvl="0"/>
            <a:r>
              <a:rPr lang="en-US" altLang="zh-CN" sz="1800">
                <a:solidFill>
                  <a:srgbClr val="C00000"/>
                </a:solidFill>
                <a:sym typeface="+mn-ea"/>
              </a:rPr>
              <a:t>远程数据库系统</a:t>
            </a:r>
            <a:r>
              <a:rPr lang="en-US" altLang="zh-CN" sz="1800">
                <a:solidFill>
                  <a:schemeClr val="tx1"/>
                </a:solidFill>
                <a:sym typeface="+mn-ea"/>
              </a:rPr>
              <a:t>，如MDSplus</a:t>
            </a:r>
            <a:endParaRPr lang="en-US" altLang="zh-CN" sz="1800">
              <a:solidFill>
                <a:schemeClr val="tx1"/>
              </a:solidFill>
              <a:sym typeface="+mn-ea"/>
            </a:endParaRPr>
          </a:p>
          <a:p>
            <a:pPr lvl="1"/>
            <a:r>
              <a:rPr lang="en-US" altLang="zh-CN" sz="1800">
                <a:solidFill>
                  <a:schemeClr val="tx1"/>
                </a:solidFill>
                <a:sym typeface="+mn-ea"/>
              </a:rPr>
              <a:t>将原始的数据源映射在标准的树状结构的语义下。</a:t>
            </a:r>
            <a:endParaRPr lang="en-US" altLang="zh-CN" sz="1800">
              <a:solidFill>
                <a:schemeClr val="tx1"/>
              </a:solidFill>
              <a:sym typeface="+mn-ea"/>
            </a:endParaRPr>
          </a:p>
          <a:p>
            <a:pPr lvl="1"/>
            <a:r>
              <a:rPr lang="en-US" altLang="zh-CN" sz="1800">
                <a:solidFill>
                  <a:schemeClr val="tx1"/>
                </a:solidFill>
                <a:sym typeface="+mn-ea"/>
              </a:rPr>
              <a:t>支持延迟</a:t>
            </a:r>
            <a:r>
              <a:rPr sz="1800">
                <a:solidFill>
                  <a:schemeClr val="tx1"/>
                </a:solidFill>
                <a:sym typeface="+mn-ea"/>
              </a:rPr>
              <a:t>按需读取；</a:t>
            </a:r>
            <a:endParaRPr lang="en-US" altLang="zh-CN" sz="1800">
              <a:solidFill>
                <a:schemeClr val="tx1"/>
              </a:solidFill>
              <a:sym typeface="+mn-ea"/>
            </a:endParaRPr>
          </a:p>
          <a:p>
            <a:pPr lvl="0"/>
            <a:r>
              <a:rPr sz="1800">
                <a:solidFill>
                  <a:srgbClr val="C00000"/>
                </a:solidFill>
                <a:sym typeface="+mn-ea"/>
              </a:rPr>
              <a:t>可扩展性</a:t>
            </a:r>
            <a:r>
              <a:rPr sz="1800">
                <a:solidFill>
                  <a:schemeClr val="tx1"/>
                </a:solidFill>
                <a:sym typeface="+mn-ea"/>
              </a:rPr>
              <a:t>：</a:t>
            </a:r>
            <a:endParaRPr sz="1800">
              <a:solidFill>
                <a:schemeClr val="tx1"/>
              </a:solidFill>
              <a:sym typeface="+mn-ea"/>
            </a:endParaRPr>
          </a:p>
          <a:p>
            <a:pPr lvl="1"/>
            <a:r>
              <a:rPr sz="1800">
                <a:solidFill>
                  <a:schemeClr val="tx1"/>
                </a:solidFill>
                <a:sym typeface="+mn-ea"/>
              </a:rPr>
              <a:t>可通过添加映射文件扩展新的</a:t>
            </a:r>
            <a:r>
              <a:rPr lang="en-US" altLang="zh-CN" sz="1800">
                <a:solidFill>
                  <a:schemeClr val="tx1"/>
                </a:solidFill>
                <a:sym typeface="+mn-ea"/>
              </a:rPr>
              <a:t>“</a:t>
            </a:r>
            <a:r>
              <a:rPr sz="1800">
                <a:solidFill>
                  <a:schemeClr val="tx1"/>
                </a:solidFill>
                <a:sym typeface="+mn-ea"/>
              </a:rPr>
              <a:t>语义</a:t>
            </a:r>
            <a:r>
              <a:rPr lang="en-US" altLang="zh-CN" sz="1800">
                <a:solidFill>
                  <a:schemeClr val="tx1"/>
                </a:solidFill>
                <a:sym typeface="+mn-ea"/>
              </a:rPr>
              <a:t>”</a:t>
            </a:r>
            <a:endParaRPr sz="1800">
              <a:solidFill>
                <a:schemeClr val="tx1"/>
              </a:solidFill>
              <a:sym typeface="+mn-ea"/>
            </a:endParaRPr>
          </a:p>
          <a:p>
            <a:pPr lvl="1"/>
            <a:r>
              <a:rPr sz="1800">
                <a:solidFill>
                  <a:schemeClr val="tx1"/>
                </a:solidFill>
                <a:sym typeface="+mn-ea"/>
              </a:rPr>
              <a:t>可通过插件机制扩展新的数据格式。</a:t>
            </a:r>
            <a:endParaRPr sz="1800">
              <a:solidFill>
                <a:schemeClr val="tx1"/>
              </a:solidFill>
              <a:sym typeface="+mn-ea"/>
            </a:endParaRPr>
          </a:p>
        </p:txBody>
      </p:sp>
      <p:pic>
        <p:nvPicPr>
          <p:cNvPr id="11" name="Picture 2"/>
          <p:cNvPicPr>
            <a:picLocks noChangeAspect="1" noChangeArrowheads="1"/>
          </p:cNvPicPr>
          <p:nvPr userDrawn="1">
            <p:custDataLst>
              <p:tags r:id="rId1"/>
            </p:custDataLst>
          </p:nvPr>
        </p:nvPicPr>
        <p:blipFill>
          <a:blip r:embed="rId2" cstate="print"/>
          <a:srcRect/>
          <a:stretch>
            <a:fillRect/>
          </a:stretch>
        </p:blipFill>
        <p:spPr bwMode="auto">
          <a:xfrm>
            <a:off x="11318240" y="44450"/>
            <a:ext cx="826770" cy="695960"/>
          </a:xfrm>
          <a:prstGeom prst="roundRect">
            <a:avLst>
              <a:gd name="adj" fmla="val 8594"/>
            </a:avLst>
          </a:prstGeom>
          <a:solidFill>
            <a:srgbClr val="FFFFFF">
              <a:shade val="85000"/>
            </a:srgbClr>
          </a:solidFill>
          <a:ln>
            <a:noFill/>
          </a:ln>
          <a:effectLst/>
        </p:spPr>
      </p:pic>
      <p:pic>
        <p:nvPicPr>
          <p:cNvPr id="7" name="图片 6"/>
          <p:cNvPicPr>
            <a:picLocks noChangeAspect="1"/>
          </p:cNvPicPr>
          <p:nvPr/>
        </p:nvPicPr>
        <p:blipFill>
          <a:blip r:embed="rId3"/>
          <a:stretch>
            <a:fillRect/>
          </a:stretch>
        </p:blipFill>
        <p:spPr>
          <a:xfrm>
            <a:off x="5757545" y="1892300"/>
            <a:ext cx="6387465" cy="4227830"/>
          </a:xfrm>
          <a:prstGeom prst="rect">
            <a:avLst/>
          </a:prstGeom>
        </p:spPr>
      </p:pic>
      <p:sp>
        <p:nvSpPr>
          <p:cNvPr id="12" name="文本框 11"/>
          <p:cNvSpPr txBox="1"/>
          <p:nvPr>
            <p:custDataLst>
              <p:tags r:id="rId4"/>
            </p:custDataLst>
          </p:nvPr>
        </p:nvSpPr>
        <p:spPr>
          <a:xfrm>
            <a:off x="7028815" y="1188085"/>
            <a:ext cx="3734435" cy="353695"/>
          </a:xfrm>
          <a:prstGeom prst="rect">
            <a:avLst/>
          </a:prstGeom>
          <a:noFill/>
        </p:spPr>
        <p:txBody>
          <a:bodyPr wrap="square" rtlCol="0">
            <a:noAutofit/>
          </a:bodyPr>
          <a:lstStyle/>
          <a:p>
            <a:r>
              <a:rPr lang="en-US" altLang="zh-CN" i="1">
                <a:solidFill>
                  <a:schemeClr val="accent4">
                    <a:lumMod val="75000"/>
                  </a:schemeClr>
                </a:solidFill>
                <a:sym typeface="+mn-ea"/>
              </a:rPr>
              <a:t>Sp</a:t>
            </a:r>
            <a:r>
              <a:rPr lang="en-US" altLang="zh-CN" i="1">
                <a:solidFill>
                  <a:schemeClr val="accent1">
                    <a:lumMod val="75000"/>
                  </a:schemeClr>
                </a:solidFill>
                <a:sym typeface="+mn-ea"/>
              </a:rPr>
              <a:t>DB</a:t>
            </a:r>
            <a:r>
              <a:rPr lang="zh-CN" altLang="en-US"/>
              <a:t>中已经实现的数据格式插件</a:t>
            </a:r>
            <a:endParaRPr lang="zh-CN" altLang="en-US"/>
          </a:p>
        </p:txBody>
      </p:sp>
      <p:sp>
        <p:nvSpPr>
          <p:cNvPr id="2" name="灯片编号占位符 1"/>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示例：</a:t>
            </a:r>
            <a:r>
              <a:rPr lang="zh-CN" altLang="en-US">
                <a:sym typeface="+mn-ea"/>
              </a:rPr>
              <a:t>数据集成与可视化</a:t>
            </a:r>
            <a:endParaRPr lang="zh-CN" altLang="en-US"/>
          </a:p>
        </p:txBody>
      </p:sp>
      <p:sp>
        <p:nvSpPr>
          <p:cNvPr id="3" name="内容占位符 2"/>
          <p:cNvSpPr>
            <a:spLocks noGrp="1"/>
          </p:cNvSpPr>
          <p:nvPr>
            <p:ph idx="1"/>
          </p:nvPr>
        </p:nvSpPr>
        <p:spPr/>
        <p:txBody>
          <a:bodyPr/>
          <a:p>
            <a:r>
              <a:rPr lang="zh-CN" altLang="en-US"/>
              <a:t>git@github.com:FusMap/fytok_tutorial.git</a:t>
            </a:r>
            <a:endParaRPr lang="zh-CN" altLang="en-US"/>
          </a:p>
          <a:p>
            <a:r>
              <a:rPr lang="en-US" altLang="zh-CN" b="1">
                <a:solidFill>
                  <a:schemeClr val="accent1">
                    <a:lumMod val="75000"/>
                  </a:schemeClr>
                </a:solidFill>
              </a:rPr>
              <a:t>  </a:t>
            </a:r>
            <a:r>
              <a:rPr lang="zh-CN" altLang="en-US" b="1">
                <a:solidFill>
                  <a:schemeClr val="accent1">
                    <a:lumMod val="75000"/>
                  </a:schemeClr>
                </a:solidFill>
              </a:rPr>
              <a:t>fytok_tutorial/quick_start</a:t>
            </a:r>
            <a:r>
              <a:rPr lang="en-US" altLang="zh-CN" b="1">
                <a:solidFill>
                  <a:schemeClr val="accent1">
                    <a:lumMod val="75000"/>
                  </a:schemeClr>
                </a:solidFill>
              </a:rPr>
              <a:t>/ch2_data_and_view.ipynb</a:t>
            </a:r>
            <a:endParaRPr lang="en-US" altLang="zh-CN" b="1">
              <a:solidFill>
                <a:schemeClr val="accent1">
                  <a:lumMod val="7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fontScale="90000"/>
          </a:bodyPr>
          <a:p>
            <a:r>
              <a:rPr lang="zh-CN" altLang="en-US"/>
              <a:t>谢谢！</a:t>
            </a:r>
            <a:endParaRPr lang="zh-CN" altLang="en-US"/>
          </a:p>
        </p:txBody>
      </p:sp>
      <p:sp>
        <p:nvSpPr>
          <p:cNvPr id="5" name="文本占位符 4"/>
          <p:cNvSpPr>
            <a:spLocks noGrp="1"/>
          </p:cNvSpPr>
          <p:nvPr>
            <p:ph type="body" sz="quarter" idx="13"/>
          </p:nvPr>
        </p:nvSpPr>
        <p:spPr/>
        <p:txBody>
          <a:bodyPr>
            <a:normAutofit lnSpcReduction="10000"/>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占位符 3"/>
          <p:cNvSpPr>
            <a:spLocks noGrp="1"/>
          </p:cNvSpPr>
          <p:nvPr>
            <p:ph type="body" idx="1"/>
          </p:nvPr>
        </p:nvSpPr>
        <p:spPr>
          <a:xfrm>
            <a:off x="690880" y="409575"/>
            <a:ext cx="5342255" cy="579120"/>
          </a:xfrm>
        </p:spPr>
        <p:txBody>
          <a:bodyPr>
            <a:noAutofit/>
          </a:bodyPr>
          <a:p>
            <a:r>
              <a:rPr lang="zh-CN" altLang="en-US" sz="3200" b="0"/>
              <a:t>关于</a:t>
            </a:r>
            <a:r>
              <a:rPr lang="en-US" altLang="zh-CN" sz="3200" i="1">
                <a:effectLst/>
              </a:rPr>
              <a:t> </a:t>
            </a:r>
            <a:r>
              <a:rPr lang="en-US" altLang="zh-CN" sz="3200" i="1">
                <a:solidFill>
                  <a:schemeClr val="accent1"/>
                </a:solidFill>
                <a:effectLst/>
              </a:rPr>
              <a:t>FUSMAP</a:t>
            </a:r>
            <a:endParaRPr lang="en-US" altLang="zh-CN" sz="3200" i="1">
              <a:solidFill>
                <a:schemeClr val="accent1"/>
              </a:solidFill>
              <a:effectLst/>
            </a:endParaRPr>
          </a:p>
        </p:txBody>
      </p:sp>
      <p:sp>
        <p:nvSpPr>
          <p:cNvPr id="5" name="内容占位符 4"/>
          <p:cNvSpPr>
            <a:spLocks noGrp="1"/>
          </p:cNvSpPr>
          <p:nvPr>
            <p:ph sz="half" idx="2"/>
          </p:nvPr>
        </p:nvSpPr>
        <p:spPr>
          <a:xfrm>
            <a:off x="608330" y="1077595"/>
            <a:ext cx="5342255" cy="4142740"/>
          </a:xfrm>
        </p:spPr>
        <p:txBody>
          <a:bodyPr>
            <a:normAutofit lnSpcReduction="20000"/>
          </a:bodyPr>
          <a:p>
            <a:r>
              <a:rPr lang="zh-CN" altLang="en-US" b="1">
                <a:solidFill>
                  <a:schemeClr val="accent1">
                    <a:lumMod val="75000"/>
                  </a:schemeClr>
                </a:solidFill>
              </a:rPr>
              <a:t>FU</a:t>
            </a:r>
            <a:r>
              <a:rPr lang="zh-CN" altLang="en-US"/>
              <a:t>sion </a:t>
            </a:r>
            <a:r>
              <a:rPr lang="zh-CN" altLang="en-US" b="1">
                <a:solidFill>
                  <a:schemeClr val="accent1">
                    <a:lumMod val="75000"/>
                  </a:schemeClr>
                </a:solidFill>
              </a:rPr>
              <a:t>S</a:t>
            </a:r>
            <a:r>
              <a:rPr lang="zh-CN" altLang="en-US"/>
              <a:t>imulation and </a:t>
            </a:r>
            <a:r>
              <a:rPr lang="zh-CN" altLang="en-US" b="1">
                <a:solidFill>
                  <a:schemeClr val="accent1">
                    <a:lumMod val="75000"/>
                  </a:schemeClr>
                </a:solidFill>
              </a:rPr>
              <a:t>M</a:t>
            </a:r>
            <a:r>
              <a:rPr lang="zh-CN" altLang="en-US"/>
              <a:t>odelling </a:t>
            </a:r>
            <a:r>
              <a:rPr lang="zh-CN" altLang="en-US" b="1">
                <a:solidFill>
                  <a:schemeClr val="accent1">
                    <a:lumMod val="75000"/>
                  </a:schemeClr>
                </a:solidFill>
              </a:rPr>
              <a:t>A</a:t>
            </a:r>
            <a:r>
              <a:rPr lang="zh-CN" altLang="en-US"/>
              <a:t>lliance </a:t>
            </a:r>
            <a:r>
              <a:rPr lang="zh-CN" altLang="en-US" b="1">
                <a:solidFill>
                  <a:schemeClr val="accent1">
                    <a:lumMod val="75000"/>
                  </a:schemeClr>
                </a:solidFill>
              </a:rPr>
              <a:t>P</a:t>
            </a:r>
            <a:r>
              <a:rPr lang="zh-CN" altLang="en-US"/>
              <a:t>latform，</a:t>
            </a:r>
            <a:r>
              <a:rPr lang="zh-CN" altLang="en-US">
                <a:sym typeface="+mn-ea"/>
              </a:rPr>
              <a:t>(FUSMAP)</a:t>
            </a:r>
            <a:endParaRPr lang="zh-CN" altLang="en-US"/>
          </a:p>
          <a:p>
            <a:r>
              <a:rPr lang="zh-CN" altLang="en-US"/>
              <a:t>聚变模拟与建模联合平台 </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pPr algn="l">
              <a:buClrTx/>
              <a:buSzTx/>
            </a:pPr>
            <a:r>
              <a:rPr lang="en-US" altLang="zh-CN" b="1">
                <a:solidFill>
                  <a:schemeClr val="accent1">
                    <a:lumMod val="75000"/>
                  </a:schemeClr>
                </a:solidFill>
              </a:rPr>
              <a:t>https://fusmap.github.io/</a:t>
            </a:r>
            <a:endParaRPr lang="en-US" altLang="zh-CN" b="1">
              <a:solidFill>
                <a:schemeClr val="accent1">
                  <a:lumMod val="75000"/>
                </a:schemeClr>
              </a:solidFill>
            </a:endParaRPr>
          </a:p>
        </p:txBody>
      </p:sp>
      <p:sp>
        <p:nvSpPr>
          <p:cNvPr id="9" name="文本占位符 3"/>
          <p:cNvSpPr>
            <a:spLocks noGrp="1"/>
          </p:cNvSpPr>
          <p:nvPr/>
        </p:nvSpPr>
        <p:spPr>
          <a:xfrm>
            <a:off x="6630670" y="409575"/>
            <a:ext cx="5215890" cy="579120"/>
          </a:xfrm>
          <a:prstGeom prst="rect">
            <a:avLst/>
          </a:prstGeom>
        </p:spPr>
        <p:txBody>
          <a:bodyPr vert="horz" lIns="101600" tIns="38100" rIns="76200" bIns="38100" rtlCol="0" anchor="t" anchorCtr="0">
            <a:noAutofit/>
          </a:bodyPr>
          <a:lstStyle>
            <a:lvl1pPr marL="0" indent="0" algn="l" defTabSz="914400" rtl="0" eaLnBrk="1" fontAlgn="auto" latinLnBrk="0" hangingPunct="1">
              <a:lnSpc>
                <a:spcPct val="100000"/>
              </a:lnSpc>
              <a:spcBef>
                <a:spcPts val="0"/>
              </a:spcBef>
              <a:spcAft>
                <a:spcPts val="1000"/>
              </a:spcAft>
              <a:buFont typeface="Arial" panose="020B0604020202020204" pitchFamily="34" charset="0"/>
              <a:buNone/>
              <a:defRPr sz="2000" b="1" u="none" strike="noStrike" kern="1200" cap="none" spc="200" normalizeH="0" baseline="0">
                <a:solidFill>
                  <a:schemeClr val="tx1">
                    <a:lumMod val="75000"/>
                    <a:lumOff val="25000"/>
                  </a:schemeClr>
                </a:solidFill>
                <a:uFillTx/>
                <a:latin typeface="+mn-lt"/>
                <a:ea typeface="+mn-ea"/>
                <a:cs typeface="+mn-cs"/>
              </a:defRPr>
            </a:lvl1pPr>
            <a:lvl2pPr marL="457200" indent="0" algn="l"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b="1" u="none" strike="noStrike" kern="1200" cap="none" spc="150" normalizeH="0" baseline="0">
                <a:solidFill>
                  <a:schemeClr val="tx1">
                    <a:lumMod val="65000"/>
                    <a:lumOff val="35000"/>
                  </a:schemeClr>
                </a:solidFill>
                <a:uFillTx/>
                <a:latin typeface="+mn-lt"/>
                <a:ea typeface="+mn-ea"/>
                <a:cs typeface="+mn-cs"/>
              </a:defRPr>
            </a:lvl2pPr>
            <a:lvl3pPr marL="914400" indent="0" algn="l" defTabSz="914400" rtl="0" eaLnBrk="1" fontAlgn="auto" latinLnBrk="0" hangingPunct="1">
              <a:lnSpc>
                <a:spcPct val="120000"/>
              </a:lnSpc>
              <a:spcBef>
                <a:spcPts val="0"/>
              </a:spcBef>
              <a:spcAft>
                <a:spcPts val="600"/>
              </a:spcAft>
              <a:buFont typeface="Arial" panose="020B0604020202020204" pitchFamily="34" charset="0"/>
              <a:buNone/>
              <a:defRPr sz="1800" b="1" u="none" strike="noStrike" kern="1200" cap="none" spc="150" normalizeH="0" baseline="0">
                <a:solidFill>
                  <a:schemeClr val="tx1">
                    <a:lumMod val="65000"/>
                    <a:lumOff val="35000"/>
                  </a:schemeClr>
                </a:solidFill>
                <a:uFillTx/>
                <a:latin typeface="+mn-lt"/>
                <a:ea typeface="+mn-ea"/>
                <a:cs typeface="+mn-cs"/>
              </a:defRPr>
            </a:lvl3pPr>
            <a:lvl4pPr marL="1371600" indent="0" algn="l" defTabSz="914400" rtl="0" eaLnBrk="1" fontAlgn="auto" latinLnBrk="0" hangingPunct="1">
              <a:lnSpc>
                <a:spcPct val="120000"/>
              </a:lnSpc>
              <a:spcBef>
                <a:spcPts val="0"/>
              </a:spcBef>
              <a:spcAft>
                <a:spcPts val="300"/>
              </a:spcAft>
              <a:buFont typeface="Wingdings" panose="05000000000000000000" charset="0"/>
              <a:buNone/>
              <a:defRPr sz="1600" b="1" u="none" strike="noStrike" kern="1200" cap="none" spc="150" normalizeH="0" baseline="0">
                <a:solidFill>
                  <a:schemeClr val="tx1">
                    <a:lumMod val="65000"/>
                    <a:lumOff val="35000"/>
                  </a:schemeClr>
                </a:solidFill>
                <a:uFillTx/>
                <a:latin typeface="+mn-lt"/>
                <a:ea typeface="+mn-ea"/>
                <a:cs typeface="+mn-cs"/>
              </a:defRPr>
            </a:lvl4pPr>
            <a:lvl5pPr marL="1828800" indent="0" algn="l" defTabSz="914400" rtl="0" eaLnBrk="1" fontAlgn="auto" latinLnBrk="0" hangingPunct="1">
              <a:lnSpc>
                <a:spcPct val="120000"/>
              </a:lnSpc>
              <a:spcBef>
                <a:spcPts val="0"/>
              </a:spcBef>
              <a:spcAft>
                <a:spcPts val="300"/>
              </a:spcAft>
              <a:buFont typeface="Arial" panose="020B0604020202020204" pitchFamily="34" charset="0"/>
              <a:buNone/>
              <a:defRPr sz="1600" b="1" u="none" strike="noStrike" kern="1200" cap="none" spc="150" normalizeH="0" baseline="0">
                <a:solidFill>
                  <a:schemeClr val="tx1">
                    <a:lumMod val="65000"/>
                    <a:lumOff val="3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zh-CN" altLang="en-US" sz="3200" b="0"/>
              <a:t>关于</a:t>
            </a:r>
            <a:r>
              <a:rPr lang="en-US" altLang="zh-CN" sz="3200"/>
              <a:t> </a:t>
            </a:r>
            <a:r>
              <a:rPr lang="en-US" altLang="zh-CN" sz="3200" i="1">
                <a:solidFill>
                  <a:schemeClr val="accent2"/>
                </a:solidFill>
                <a:sym typeface="+mn-ea"/>
              </a:rPr>
              <a:t>Fu</a:t>
            </a:r>
            <a:r>
              <a:rPr lang="en-US" altLang="zh-CN" sz="3200">
                <a:solidFill>
                  <a:schemeClr val="accent1">
                    <a:lumMod val="75000"/>
                  </a:schemeClr>
                </a:solidFill>
                <a:sym typeface="+mn-ea"/>
              </a:rPr>
              <a:t>Yun</a:t>
            </a:r>
            <a:endParaRPr lang="en-US" altLang="zh-CN" sz="3200">
              <a:solidFill>
                <a:schemeClr val="accent1">
                  <a:lumMod val="75000"/>
                </a:schemeClr>
              </a:solidFill>
              <a:sym typeface="+mn-ea"/>
            </a:endParaRPr>
          </a:p>
          <a:p>
            <a:pPr algn="l"/>
            <a:endParaRPr lang="zh-CN" altLang="en-US" sz="3200" i="1">
              <a:solidFill>
                <a:schemeClr val="accent1"/>
              </a:solidFill>
              <a:effectLst/>
            </a:endParaRPr>
          </a:p>
        </p:txBody>
      </p:sp>
      <p:sp>
        <p:nvSpPr>
          <p:cNvPr id="10" name="内容占位符 4"/>
          <p:cNvSpPr>
            <a:spLocks noGrp="1"/>
          </p:cNvSpPr>
          <p:nvPr/>
        </p:nvSpPr>
        <p:spPr>
          <a:xfrm>
            <a:off x="6694170" y="1077595"/>
            <a:ext cx="5215255" cy="4141470"/>
          </a:xfrm>
          <a:prstGeom prst="rect">
            <a:avLst/>
          </a:prstGeom>
        </p:spPr>
        <p:txBody>
          <a:bodyPr vert="horz" lIns="101600" tIns="0" rIns="82550" bIns="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微软雅黑" panose="020B0503020204020204" charset="-122"/>
                <a:ea typeface="微软雅黑" panose="020B0503020204020204" charset="-122"/>
                <a:cs typeface="微软雅黑" panose="020B0503020204020204" charset="-122"/>
                <a:sym typeface="+mn-ea"/>
              </a:rPr>
              <a:t>为</a:t>
            </a:r>
            <a:r>
              <a:rPr lang="en-US" altLang="zh-CN">
                <a:latin typeface="微软雅黑" panose="020B0503020204020204" charset="-122"/>
                <a:ea typeface="微软雅黑" panose="020B0503020204020204" charset="-122"/>
                <a:cs typeface="微软雅黑" panose="020B0503020204020204" charset="-122"/>
                <a:sym typeface="+mn-ea"/>
              </a:rPr>
              <a:t>FUSMAP</a:t>
            </a:r>
            <a:r>
              <a:rPr lang="zh-CN" altLang="en-US">
                <a:latin typeface="微软雅黑" panose="020B0503020204020204" charset="-122"/>
                <a:ea typeface="微软雅黑" panose="020B0503020204020204" charset="-122"/>
                <a:cs typeface="微软雅黑" panose="020B0503020204020204" charset="-122"/>
                <a:sym typeface="+mn-ea"/>
              </a:rPr>
              <a:t>提供集成交互环境</a:t>
            </a:r>
            <a:endParaRPr lang="zh-CN" altLang="en-US" b="1">
              <a:latin typeface="微软雅黑" panose="020B0503020204020204" charset="-122"/>
              <a:ea typeface="微软雅黑" panose="020B0503020204020204" charset="-122"/>
              <a:cs typeface="微软雅黑" panose="020B0503020204020204" charset="-122"/>
              <a:sym typeface="+mn-ea"/>
            </a:endParaRPr>
          </a:p>
          <a:p>
            <a:r>
              <a:rPr lang="zh-CN" altLang="en-US" b="1">
                <a:latin typeface="微软雅黑" panose="020B0503020204020204" charset="-122"/>
                <a:ea typeface="微软雅黑" panose="020B0503020204020204" charset="-122"/>
                <a:cs typeface="微软雅黑" panose="020B0503020204020204" charset="-122"/>
                <a:sym typeface="+mn-ea"/>
              </a:rPr>
              <a:t>集成建模和数据分析工具集，</a:t>
            </a:r>
            <a:r>
              <a:rPr lang="zh-CN" altLang="en-US">
                <a:latin typeface="微软雅黑" panose="020B0503020204020204" charset="-122"/>
                <a:ea typeface="微软雅黑" panose="020B0503020204020204" charset="-122"/>
                <a:cs typeface="微软雅黑" panose="020B0503020204020204" charset="-122"/>
                <a:sym typeface="+mn-ea"/>
              </a:rPr>
              <a:t>面向科学工程的知识管理和计算环境</a:t>
            </a:r>
            <a:endParaRPr lang="zh-CN" altLang="en-US">
              <a:latin typeface="微软雅黑" panose="020B0503020204020204" charset="-122"/>
              <a:ea typeface="微软雅黑" panose="020B0503020204020204" charset="-122"/>
              <a:cs typeface="微软雅黑" panose="020B0503020204020204" charset="-122"/>
              <a:sym typeface="+mn-ea"/>
            </a:endParaRPr>
          </a:p>
          <a:p>
            <a:r>
              <a:rPr lang="zh-CN" altLang="en-US">
                <a:latin typeface="微软雅黑" panose="020B0503020204020204" charset="-122"/>
                <a:ea typeface="微软雅黑" panose="020B0503020204020204" charset="-122"/>
                <a:cs typeface="微软雅黑" panose="020B0503020204020204" charset="-122"/>
                <a:sym typeface="+mn-ea"/>
              </a:rPr>
              <a:t>授权情况：</a:t>
            </a:r>
            <a:endParaRPr lang="zh-CN" altLang="en-US">
              <a:latin typeface="微软雅黑" panose="020B0503020204020204" charset="-122"/>
              <a:ea typeface="微软雅黑" panose="020B0503020204020204" charset="-122"/>
              <a:cs typeface="微软雅黑" panose="020B0503020204020204" charset="-122"/>
              <a:sym typeface="+mn-ea"/>
            </a:endParaRPr>
          </a:p>
          <a:p>
            <a:pPr lvl="1"/>
            <a:r>
              <a:rPr lang="zh-CN" altLang="en-US">
                <a:latin typeface="微软雅黑" panose="020B0503020204020204" charset="-122"/>
                <a:ea typeface="微软雅黑" panose="020B0503020204020204" charset="-122"/>
                <a:cs typeface="微软雅黑" panose="020B0503020204020204" charset="-122"/>
                <a:sym typeface="+mn-ea"/>
              </a:rPr>
              <a:t>框架主体开源，插件授权由独立开发者各自决定</a:t>
            </a:r>
            <a:endParaRPr lang="zh-CN" altLang="en-US">
              <a:latin typeface="微软雅黑" panose="020B0503020204020204" charset="-122"/>
              <a:ea typeface="微软雅黑" panose="020B0503020204020204" charset="-122"/>
              <a:cs typeface="微软雅黑" panose="020B0503020204020204" charset="-122"/>
              <a:sym typeface="+mn-ea"/>
            </a:endParaRPr>
          </a:p>
          <a:p>
            <a:r>
              <a:rPr lang="zh-CN" altLang="en-US">
                <a:latin typeface="微软雅黑" panose="020B0503020204020204" charset="-122"/>
                <a:ea typeface="微软雅黑" panose="020B0503020204020204" charset="-122"/>
                <a:cs typeface="微软雅黑" panose="020B0503020204020204" charset="-122"/>
                <a:sym typeface="+mn-ea"/>
              </a:rPr>
              <a:t>开发状态：</a:t>
            </a:r>
            <a:r>
              <a:rPr lang="en-US" altLang="zh-CN">
                <a:latin typeface="微软雅黑" panose="020B0503020204020204" charset="-122"/>
                <a:ea typeface="微软雅黑" panose="020B0503020204020204" charset="-122"/>
                <a:cs typeface="微软雅黑" panose="020B0503020204020204" charset="-122"/>
                <a:sym typeface="+mn-ea"/>
              </a:rPr>
              <a:t>alpha</a:t>
            </a:r>
            <a:r>
              <a:rPr lang="zh-CN" altLang="en-US">
                <a:latin typeface="微软雅黑" panose="020B0503020204020204" charset="-122"/>
                <a:ea typeface="微软雅黑" panose="020B0503020204020204" charset="-122"/>
                <a:cs typeface="微软雅黑" panose="020B0503020204020204" charset="-122"/>
                <a:sym typeface="+mn-ea"/>
              </a:rPr>
              <a:t>版</a:t>
            </a:r>
            <a:endParaRPr lang="zh-CN" altLang="en-US">
              <a:latin typeface="微软雅黑" panose="020B0503020204020204" charset="-122"/>
              <a:ea typeface="微软雅黑" panose="020B0503020204020204" charset="-122"/>
              <a:cs typeface="微软雅黑" panose="020B0503020204020204" charset="-122"/>
              <a:sym typeface="+mn-ea"/>
            </a:endParaRPr>
          </a:p>
          <a:p>
            <a:pPr lvl="1"/>
            <a:r>
              <a:rPr lang="en-US" altLang="zh-CN">
                <a:latin typeface="微软雅黑" panose="020B0503020204020204" charset="-122"/>
                <a:ea typeface="微软雅黑" panose="020B0503020204020204" charset="-122"/>
                <a:cs typeface="微软雅黑" panose="020B0503020204020204" charset="-122"/>
                <a:sym typeface="+mn-ea"/>
              </a:rPr>
              <a:t>API </a:t>
            </a:r>
            <a:r>
              <a:rPr lang="zh-CN" altLang="en-US">
                <a:latin typeface="微软雅黑" panose="020B0503020204020204" charset="-122"/>
                <a:ea typeface="微软雅黑" panose="020B0503020204020204" charset="-122"/>
                <a:cs typeface="微软雅黑" panose="020B0503020204020204" charset="-122"/>
                <a:sym typeface="+mn-ea"/>
              </a:rPr>
              <a:t>可能会由微小变动</a:t>
            </a:r>
            <a:endParaRPr lang="zh-CN" altLang="en-US">
              <a:latin typeface="微软雅黑" panose="020B0503020204020204" charset="-122"/>
              <a:ea typeface="微软雅黑" panose="020B0503020204020204" charset="-122"/>
              <a:cs typeface="微软雅黑" panose="020B0503020204020204" charset="-122"/>
              <a:sym typeface="+mn-ea"/>
            </a:endParaRPr>
          </a:p>
          <a:p>
            <a:pPr lvl="1"/>
            <a:r>
              <a:rPr lang="zh-CN" altLang="en-US">
                <a:latin typeface="微软雅黑" panose="020B0503020204020204" charset="-122"/>
                <a:ea typeface="微软雅黑" panose="020B0503020204020204" charset="-122"/>
                <a:cs typeface="微软雅黑" panose="020B0503020204020204" charset="-122"/>
                <a:sym typeface="+mn-ea"/>
              </a:rPr>
              <a:t>遇到</a:t>
            </a:r>
            <a:r>
              <a:rPr lang="en-US" altLang="zh-CN">
                <a:latin typeface="微软雅黑" panose="020B0503020204020204" charset="-122"/>
                <a:ea typeface="微软雅黑" panose="020B0503020204020204" charset="-122"/>
                <a:cs typeface="微软雅黑" panose="020B0503020204020204" charset="-122"/>
                <a:sym typeface="+mn-ea"/>
              </a:rPr>
              <a:t> bug </a:t>
            </a:r>
            <a:r>
              <a:rPr lang="zh-CN" altLang="en-US">
                <a:latin typeface="微软雅黑" panose="020B0503020204020204" charset="-122"/>
                <a:ea typeface="微软雅黑" panose="020B0503020204020204" charset="-122"/>
                <a:cs typeface="微软雅黑" panose="020B0503020204020204" charset="-122"/>
                <a:sym typeface="+mn-ea"/>
              </a:rPr>
              <a:t>请在</a:t>
            </a:r>
            <a:r>
              <a:rPr lang="en-US" altLang="zh-CN">
                <a:latin typeface="微软雅黑" panose="020B0503020204020204" charset="-122"/>
                <a:ea typeface="微软雅黑" panose="020B0503020204020204" charset="-122"/>
                <a:cs typeface="微软雅黑" panose="020B0503020204020204" charset="-122"/>
                <a:sym typeface="+mn-ea"/>
              </a:rPr>
              <a:t>github</a:t>
            </a:r>
            <a:r>
              <a:rPr lang="zh-CN" altLang="en-US">
                <a:latin typeface="微软雅黑" panose="020B0503020204020204" charset="-122"/>
                <a:ea typeface="微软雅黑" panose="020B0503020204020204" charset="-122"/>
                <a:cs typeface="微软雅黑" panose="020B0503020204020204" charset="-122"/>
                <a:sym typeface="+mn-ea"/>
              </a:rPr>
              <a:t>上提起</a:t>
            </a:r>
            <a:r>
              <a:rPr lang="en-US" altLang="zh-CN">
                <a:latin typeface="微软雅黑" panose="020B0503020204020204" charset="-122"/>
                <a:ea typeface="微软雅黑" panose="020B0503020204020204" charset="-122"/>
                <a:cs typeface="微软雅黑" panose="020B0503020204020204" charset="-122"/>
                <a:sym typeface="+mn-ea"/>
              </a:rPr>
              <a:t>issue</a:t>
            </a:r>
            <a:endParaRPr lang="en-US" altLang="zh-CN">
              <a:latin typeface="微软雅黑" panose="020B0503020204020204" charset="-122"/>
              <a:ea typeface="微软雅黑" panose="020B0503020204020204" charset="-122"/>
              <a:cs typeface="微软雅黑" panose="020B0503020204020204" charset="-122"/>
              <a:sym typeface="+mn-ea"/>
            </a:endParaRPr>
          </a:p>
          <a:p>
            <a:pPr lvl="0"/>
            <a:r>
              <a:rPr lang="en-US" altLang="zh-CN" b="1">
                <a:solidFill>
                  <a:schemeClr val="accent1">
                    <a:lumMod val="75000"/>
                  </a:schemeClr>
                </a:solidFill>
                <a:latin typeface="微软雅黑" panose="020B0503020204020204" charset="-122"/>
                <a:ea typeface="微软雅黑" panose="020B0503020204020204" charset="-122"/>
                <a:cs typeface="微软雅黑" panose="020B0503020204020204" charset="-122"/>
              </a:rPr>
              <a:t>https://fusion-yun.github.io/</a:t>
            </a:r>
            <a:endParaRPr lang="en-US" altLang="zh-CN" b="1">
              <a:solidFill>
                <a:schemeClr val="accent1">
                  <a:lumMod val="75000"/>
                </a:schemeClr>
              </a:solidFill>
              <a:latin typeface="微软雅黑" panose="020B0503020204020204" charset="-122"/>
              <a:ea typeface="微软雅黑" panose="020B0503020204020204" charset="-122"/>
              <a:cs typeface="微软雅黑" panose="020B0503020204020204" charset="-122"/>
            </a:endParaRPr>
          </a:p>
        </p:txBody>
      </p:sp>
      <p:pic>
        <p:nvPicPr>
          <p:cNvPr id="17" name="图片 16" descr="fusmap_logo"/>
          <p:cNvPicPr>
            <a:picLocks noChangeAspect="1"/>
          </p:cNvPicPr>
          <p:nvPr/>
        </p:nvPicPr>
        <p:blipFill>
          <a:blip r:embed="rId1"/>
          <a:stretch>
            <a:fillRect/>
          </a:stretch>
        </p:blipFill>
        <p:spPr>
          <a:xfrm>
            <a:off x="544195" y="5219065"/>
            <a:ext cx="5004435" cy="1271270"/>
          </a:xfrm>
          <a:prstGeom prst="rect">
            <a:avLst/>
          </a:prstGeom>
        </p:spPr>
      </p:pic>
      <p:pic>
        <p:nvPicPr>
          <p:cNvPr id="3" name="图片 2"/>
          <p:cNvPicPr>
            <a:picLocks noChangeAspect="1"/>
          </p:cNvPicPr>
          <p:nvPr/>
        </p:nvPicPr>
        <p:blipFill>
          <a:blip r:embed="rId2"/>
          <a:stretch>
            <a:fillRect/>
          </a:stretch>
        </p:blipFill>
        <p:spPr>
          <a:xfrm>
            <a:off x="7117715" y="5078095"/>
            <a:ext cx="4241800" cy="1455420"/>
          </a:xfrm>
          <a:prstGeom prst="rect">
            <a:avLst/>
          </a:prstGeom>
        </p:spPr>
      </p:pic>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1"/>
          <a:stretch>
            <a:fillRect/>
          </a:stretch>
        </p:blipFill>
        <p:spPr>
          <a:xfrm>
            <a:off x="3206115" y="1972945"/>
            <a:ext cx="5859780" cy="3428365"/>
          </a:xfrm>
          <a:prstGeom prst="rect">
            <a:avLst/>
          </a:prstGeom>
          <a:noFill/>
          <a:ln w="9525">
            <a:noFill/>
          </a:ln>
        </p:spPr>
      </p:pic>
      <p:sp>
        <p:nvSpPr>
          <p:cNvPr id="2" name="标题 1"/>
          <p:cNvSpPr>
            <a:spLocks noGrp="1"/>
          </p:cNvSpPr>
          <p:nvPr>
            <p:ph type="title"/>
          </p:nvPr>
        </p:nvSpPr>
        <p:spPr>
          <a:xfrm>
            <a:off x="608400" y="117545"/>
            <a:ext cx="10969200" cy="705600"/>
          </a:xfrm>
        </p:spPr>
        <p:txBody>
          <a:bodyPr>
            <a:normAutofit/>
          </a:bodyPr>
          <a:lstStyle/>
          <a:p>
            <a:pPr algn="ctr"/>
            <a:r>
              <a:rPr lang="zh-CN" altLang="en-US" b="0">
                <a:solidFill>
                  <a:srgbClr val="002060"/>
                </a:solidFill>
              </a:rPr>
              <a:t>构成集成建模系统的</a:t>
            </a:r>
            <a:r>
              <a:rPr lang="zh-CN" altLang="en-US" b="1">
                <a:solidFill>
                  <a:srgbClr val="002060"/>
                </a:solidFill>
              </a:rPr>
              <a:t>三个</a:t>
            </a:r>
            <a:r>
              <a:rPr lang="zh-CN" altLang="en-US">
                <a:solidFill>
                  <a:srgbClr val="002060"/>
                </a:solidFill>
              </a:rPr>
              <a:t>核心要素</a:t>
            </a:r>
            <a:endParaRPr lang="zh-CN" altLang="en-US">
              <a:solidFill>
                <a:srgbClr val="002060"/>
              </a:solidFill>
            </a:endParaRPr>
          </a:p>
        </p:txBody>
      </p:sp>
      <p:sp>
        <p:nvSpPr>
          <p:cNvPr id="10" name="内容占位符 9"/>
          <p:cNvSpPr>
            <a:spLocks noGrp="1"/>
          </p:cNvSpPr>
          <p:nvPr>
            <p:ph idx="1"/>
          </p:nvPr>
        </p:nvSpPr>
        <p:spPr>
          <a:xfrm>
            <a:off x="5537200" y="871855"/>
            <a:ext cx="6320155" cy="1642110"/>
          </a:xfrm>
          <a:ln>
            <a:solidFill>
              <a:schemeClr val="accent1"/>
            </a:solidFill>
          </a:ln>
        </p:spPr>
        <p:txBody>
          <a:bodyPr>
            <a:noAutofit/>
          </a:bodyPr>
          <a:lstStyle/>
          <a:p>
            <a:pPr marL="0" indent="0">
              <a:buNone/>
            </a:pPr>
            <a:r>
              <a:rPr lang="en-US" altLang="zh-CN" sz="2000">
                <a:solidFill>
                  <a:srgbClr val="002060"/>
                </a:solidFill>
                <a:latin typeface="微软雅黑" panose="020B0503020204020204" charset="-122"/>
                <a:ea typeface="微软雅黑" panose="020B0503020204020204" charset="-122"/>
                <a:cs typeface="微软雅黑" panose="020B0503020204020204" charset="-122"/>
              </a:rPr>
              <a:t>3</a:t>
            </a:r>
            <a:r>
              <a:rPr lang="zh-CN" altLang="en-US" sz="2000">
                <a:solidFill>
                  <a:srgbClr val="002060"/>
                </a:solidFill>
                <a:latin typeface="微软雅黑" panose="020B0503020204020204" charset="-122"/>
                <a:ea typeface="微软雅黑" panose="020B0503020204020204" charset="-122"/>
                <a:cs typeface="微软雅黑" panose="020B0503020204020204" charset="-122"/>
              </a:rPr>
              <a:t>、</a:t>
            </a:r>
            <a:r>
              <a:rPr lang="zh-CN" altLang="en-US" sz="2000" b="1">
                <a:solidFill>
                  <a:srgbClr val="002060"/>
                </a:solidFill>
                <a:latin typeface="微软雅黑" panose="020B0503020204020204" charset="-122"/>
                <a:ea typeface="微软雅黑" panose="020B0503020204020204" charset="-122"/>
                <a:cs typeface="微软雅黑" panose="020B0503020204020204" charset="-122"/>
              </a:rPr>
              <a:t>物理集成</a:t>
            </a:r>
            <a:r>
              <a:rPr lang="zh-CN" altLang="en-US" sz="2000">
                <a:solidFill>
                  <a:srgbClr val="002060"/>
                </a:solidFill>
                <a:latin typeface="微软雅黑" panose="020B0503020204020204" charset="-122"/>
                <a:ea typeface="微软雅黑" panose="020B0503020204020204" charset="-122"/>
                <a:cs typeface="微软雅黑" panose="020B0503020204020204" charset="-122"/>
              </a:rPr>
              <a:t>：</a:t>
            </a:r>
            <a:r>
              <a:rPr lang="zh-CN" altLang="en-US" sz="2000">
                <a:solidFill>
                  <a:srgbClr val="002060"/>
                </a:solidFill>
                <a:latin typeface="微软雅黑" panose="020B0503020204020204" charset="-122"/>
                <a:ea typeface="微软雅黑" panose="020B0503020204020204" charset="-122"/>
                <a:cs typeface="微软雅黑" panose="020B0503020204020204" charset="-122"/>
                <a:sym typeface="+mn-ea"/>
              </a:rPr>
              <a:t>根据“</a:t>
            </a:r>
            <a:r>
              <a:rPr lang="zh-CN" altLang="en-US" sz="2000" b="1">
                <a:solidFill>
                  <a:srgbClr val="002060"/>
                </a:solidFill>
                <a:latin typeface="微软雅黑" panose="020B0503020204020204" charset="-122"/>
                <a:ea typeface="微软雅黑" panose="020B0503020204020204" charset="-122"/>
                <a:cs typeface="微软雅黑" panose="020B0503020204020204" charset="-122"/>
                <a:sym typeface="+mn-ea"/>
              </a:rPr>
              <a:t>物理语义</a:t>
            </a:r>
            <a:r>
              <a:rPr lang="zh-CN" altLang="en-US" sz="2000">
                <a:solidFill>
                  <a:srgbClr val="002060"/>
                </a:solidFill>
                <a:latin typeface="微软雅黑" panose="020B0503020204020204" charset="-122"/>
                <a:ea typeface="微软雅黑" panose="020B0503020204020204" charset="-122"/>
                <a:cs typeface="微软雅黑" panose="020B0503020204020204" charset="-122"/>
                <a:sym typeface="+mn-ea"/>
              </a:rPr>
              <a:t>”之间的约束关系链接数据和程序，耦合计算完成建模。</a:t>
            </a:r>
            <a:r>
              <a:rPr lang="zh-CN" altLang="en-US" sz="2000">
                <a:solidFill>
                  <a:schemeClr val="tx1"/>
                </a:solidFill>
                <a:latin typeface="微软雅黑" panose="020B0503020204020204" charset="-122"/>
                <a:ea typeface="微软雅黑" panose="020B0503020204020204" charset="-122"/>
                <a:cs typeface="微软雅黑" panose="020B0503020204020204" charset="-122"/>
                <a:sym typeface="+mn-ea"/>
              </a:rPr>
              <a:t>采用自上而下的设计描述体系，保证不同子系统之间数据和计算的一致、自洽。</a:t>
            </a:r>
            <a:endParaRPr lang="zh-CN" altLang="en-US" sz="2000" b="0">
              <a:solidFill>
                <a:schemeClr val="tx1"/>
              </a:solidFill>
              <a:latin typeface="微软雅黑" panose="020B0503020204020204" charset="-122"/>
              <a:ea typeface="微软雅黑" panose="020B0503020204020204" charset="-122"/>
              <a:cs typeface="微软雅黑" panose="020B0503020204020204" charset="-122"/>
            </a:endParaRPr>
          </a:p>
          <a:p>
            <a:pPr marL="0" indent="0">
              <a:buNone/>
            </a:pPr>
            <a:endParaRPr lang="zh-CN" altLang="en-US" sz="1600">
              <a:sym typeface="+mn-ea"/>
            </a:endParaRPr>
          </a:p>
          <a:p>
            <a:pPr marL="457200" lvl="1" indent="0">
              <a:buNone/>
            </a:pPr>
            <a:endParaRPr lang="zh-CN" altLang="en-US">
              <a:sym typeface="+mn-ea"/>
            </a:endParaRPr>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13" name="内容占位符 5"/>
          <p:cNvSpPr>
            <a:spLocks noGrp="1"/>
          </p:cNvSpPr>
          <p:nvPr/>
        </p:nvSpPr>
        <p:spPr>
          <a:xfrm>
            <a:off x="5123815" y="4732655"/>
            <a:ext cx="6402070" cy="1760855"/>
          </a:xfrm>
          <a:prstGeom prst="rect">
            <a:avLst/>
          </a:prstGeom>
          <a:ln>
            <a:solidFill>
              <a:schemeClr val="accent1"/>
            </a:solidFill>
          </a:ln>
        </p:spPr>
        <p:txBody>
          <a:bodyPr vert="horz" lIns="90000" tIns="46800" rIns="90000" bIns="46800" rtlCol="0"/>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a:solidFill>
                  <a:srgbClr val="002060"/>
                </a:solidFill>
                <a:latin typeface="微软雅黑" panose="020B0503020204020204" charset="-122"/>
                <a:ea typeface="微软雅黑" panose="020B0503020204020204" charset="-122"/>
                <a:cs typeface="微软雅黑" panose="020B0503020204020204" charset="-122"/>
              </a:rPr>
              <a:t>2</a:t>
            </a:r>
            <a:r>
              <a:rPr lang="zh-CN" altLang="en-US" sz="2000">
                <a:solidFill>
                  <a:srgbClr val="002060"/>
                </a:solidFill>
                <a:latin typeface="微软雅黑" panose="020B0503020204020204" charset="-122"/>
                <a:ea typeface="微软雅黑" panose="020B0503020204020204" charset="-122"/>
                <a:cs typeface="微软雅黑" panose="020B0503020204020204" charset="-122"/>
              </a:rPr>
              <a:t>、</a:t>
            </a:r>
            <a:r>
              <a:rPr lang="zh-CN" altLang="en-US" sz="2000" b="1">
                <a:solidFill>
                  <a:srgbClr val="002060"/>
                </a:solidFill>
                <a:latin typeface="微软雅黑" panose="020B0503020204020204" charset="-122"/>
                <a:ea typeface="微软雅黑" panose="020B0503020204020204" charset="-122"/>
                <a:cs typeface="微软雅黑" panose="020B0503020204020204" charset="-122"/>
              </a:rPr>
              <a:t>程序集成</a:t>
            </a:r>
            <a:r>
              <a:rPr lang="zh-CN" altLang="en-US" sz="2000">
                <a:solidFill>
                  <a:srgbClr val="002060"/>
                </a:solidFill>
                <a:latin typeface="微软雅黑" panose="020B0503020204020204" charset="-122"/>
                <a:ea typeface="微软雅黑" panose="020B0503020204020204" charset="-122"/>
                <a:cs typeface="微软雅黑" panose="020B0503020204020204" charset="-122"/>
              </a:rPr>
              <a:t>：</a:t>
            </a:r>
            <a:r>
              <a:rPr lang="zh-CN" altLang="en-US" sz="2000">
                <a:solidFill>
                  <a:srgbClr val="002060"/>
                </a:solidFill>
                <a:latin typeface="微软雅黑" panose="020B0503020204020204" charset="-122"/>
                <a:ea typeface="微软雅黑" panose="020B0503020204020204" charset="-122"/>
                <a:cs typeface="微软雅黑" panose="020B0503020204020204" charset="-122"/>
                <a:sym typeface="+mn-ea"/>
              </a:rPr>
              <a:t>根据具体的</a:t>
            </a:r>
            <a:r>
              <a:rPr lang="en-US" altLang="zh-CN" sz="2000">
                <a:solidFill>
                  <a:srgbClr val="002060"/>
                </a:solidFill>
                <a:latin typeface="微软雅黑" panose="020B0503020204020204" charset="-122"/>
                <a:ea typeface="微软雅黑" panose="020B0503020204020204" charset="-122"/>
                <a:cs typeface="微软雅黑" panose="020B0503020204020204" charset="-122"/>
                <a:sym typeface="+mn-ea"/>
              </a:rPr>
              <a:t>“</a:t>
            </a:r>
            <a:r>
              <a:rPr lang="zh-CN" altLang="en-US" sz="2000" b="1">
                <a:solidFill>
                  <a:srgbClr val="002060"/>
                </a:solidFill>
                <a:latin typeface="微软雅黑" panose="020B0503020204020204" charset="-122"/>
                <a:ea typeface="微软雅黑" panose="020B0503020204020204" charset="-122"/>
                <a:cs typeface="微软雅黑" panose="020B0503020204020204" charset="-122"/>
                <a:sym typeface="+mn-ea"/>
              </a:rPr>
              <a:t>物理语义</a:t>
            </a:r>
            <a:r>
              <a:rPr lang="en-US" altLang="zh-CN" sz="2000">
                <a:solidFill>
                  <a:srgbClr val="002060"/>
                </a:solidFill>
                <a:latin typeface="微软雅黑" panose="020B0503020204020204" charset="-122"/>
                <a:ea typeface="微软雅黑" panose="020B0503020204020204" charset="-122"/>
                <a:cs typeface="微软雅黑" panose="020B0503020204020204" charset="-122"/>
                <a:sym typeface="+mn-ea"/>
              </a:rPr>
              <a:t>”</a:t>
            </a:r>
            <a:r>
              <a:rPr lang="zh-CN" altLang="en-US" sz="2000">
                <a:solidFill>
                  <a:srgbClr val="002060"/>
                </a:solidFill>
                <a:latin typeface="微软雅黑" panose="020B0503020204020204" charset="-122"/>
                <a:ea typeface="微软雅黑" panose="020B0503020204020204" charset="-122"/>
                <a:cs typeface="微软雅黑" panose="020B0503020204020204" charset="-122"/>
                <a:sym typeface="+mn-ea"/>
              </a:rPr>
              <a:t>统一组织、管理、调用程序。</a:t>
            </a:r>
            <a:r>
              <a:rPr lang="zh-CN" altLang="en-US" sz="2000">
                <a:solidFill>
                  <a:schemeClr val="tx1"/>
                </a:solidFill>
                <a:latin typeface="微软雅黑" panose="020B0503020204020204" charset="-122"/>
                <a:ea typeface="微软雅黑" panose="020B0503020204020204" charset="-122"/>
                <a:cs typeface="微软雅黑" panose="020B0503020204020204" charset="-122"/>
                <a:sym typeface="+mn-ea"/>
              </a:rPr>
              <a:t>从构建到执行全程可追溯，计算结果与过程同时记录保存，实现可追溯、可重现。（</a:t>
            </a:r>
            <a:r>
              <a:rPr lang="en-US" altLang="zh-CN" sz="2000">
                <a:solidFill>
                  <a:schemeClr val="tx1"/>
                </a:solidFill>
                <a:latin typeface="微软雅黑" panose="020B0503020204020204" charset="-122"/>
                <a:ea typeface="微软雅黑" panose="020B0503020204020204" charset="-122"/>
                <a:cs typeface="微软雅黑" panose="020B0503020204020204" charset="-122"/>
                <a:sym typeface="+mn-ea"/>
              </a:rPr>
              <a:t>FAIR</a:t>
            </a:r>
            <a:r>
              <a:rPr lang="zh-CN" altLang="en-US" sz="2000">
                <a:solidFill>
                  <a:schemeClr val="tx1"/>
                </a:solidFill>
                <a:latin typeface="微软雅黑" panose="020B0503020204020204" charset="-122"/>
                <a:ea typeface="微软雅黑" panose="020B0503020204020204" charset="-122"/>
                <a:cs typeface="微软雅黑" panose="020B0503020204020204" charset="-122"/>
                <a:sym typeface="+mn-ea"/>
              </a:rPr>
              <a:t>）</a:t>
            </a:r>
            <a:endParaRPr lang="zh-CN" altLang="en-US" sz="2000">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514985" y="1852295"/>
            <a:ext cx="2526030" cy="2194560"/>
          </a:xfrm>
          <a:prstGeom prst="rect">
            <a:avLst/>
          </a:prstGeom>
          <a:noFill/>
          <a:ln>
            <a:solidFill>
              <a:schemeClr val="accent1"/>
            </a:solidFill>
          </a:ln>
        </p:spPr>
        <p:txBody>
          <a:bodyPr wrap="square" rtlCol="0" anchor="t">
            <a:noAutofit/>
          </a:bodyPr>
          <a:lstStyle/>
          <a:p>
            <a:pPr>
              <a:buNone/>
            </a:pPr>
            <a:r>
              <a:rPr lang="zh-CN" altLang="en-US" sz="2000">
                <a:solidFill>
                  <a:srgbClr val="002060"/>
                </a:solidFill>
                <a:sym typeface="+mn-ea"/>
              </a:rPr>
              <a:t>1、</a:t>
            </a:r>
            <a:r>
              <a:rPr lang="zh-CN" altLang="en-US" sz="2000" b="1">
                <a:solidFill>
                  <a:srgbClr val="002060"/>
                </a:solidFill>
                <a:sym typeface="+mn-ea"/>
              </a:rPr>
              <a:t>数据集成</a:t>
            </a:r>
            <a:r>
              <a:rPr lang="zh-CN" altLang="en-US" sz="2000">
                <a:solidFill>
                  <a:srgbClr val="002060"/>
                </a:solidFill>
                <a:sym typeface="+mn-ea"/>
              </a:rPr>
              <a:t>：采用聚变社区广泛认可的数据模型，清晰标识数据的“</a:t>
            </a:r>
            <a:r>
              <a:rPr lang="zh-CN" altLang="en-US" sz="2000" b="1">
                <a:solidFill>
                  <a:srgbClr val="002060"/>
                </a:solidFill>
                <a:sym typeface="+mn-ea"/>
              </a:rPr>
              <a:t>物理语义</a:t>
            </a:r>
            <a:r>
              <a:rPr lang="zh-CN" altLang="en-US" sz="2000">
                <a:solidFill>
                  <a:srgbClr val="002060"/>
                </a:solidFill>
                <a:sym typeface="+mn-ea"/>
              </a:rPr>
              <a:t>”。</a:t>
            </a:r>
            <a:r>
              <a:rPr lang="zh-CN" altLang="en-US" sz="2000">
                <a:sym typeface="+mn-ea"/>
              </a:rPr>
              <a:t>通过单一入口访问不同来源、不同格式的数据。</a:t>
            </a:r>
            <a:endParaRPr lang="zh-CN" altLang="en-US" sz="2000">
              <a:sym typeface="+mn-ea"/>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3165" y="213430"/>
            <a:ext cx="10969200" cy="705600"/>
          </a:xfrm>
        </p:spPr>
        <p:txBody>
          <a:bodyPr/>
          <a:lstStyle/>
          <a:p>
            <a:pPr algn="ctr"/>
            <a:r>
              <a:rPr lang="zh-CN" altLang="en-US" b="0"/>
              <a:t>基于</a:t>
            </a:r>
            <a:r>
              <a:rPr lang="zh-CN" altLang="en-US">
                <a:sym typeface="+mn-ea"/>
              </a:rPr>
              <a:t>“物理语义”的</a:t>
            </a:r>
            <a:r>
              <a:rPr lang="zh-CN" altLang="en-US" b="0"/>
              <a:t>集成建模系统</a:t>
            </a:r>
            <a:r>
              <a:rPr lang="en-US" altLang="zh-CN" b="0"/>
              <a:t> </a:t>
            </a:r>
            <a:r>
              <a:rPr lang="en-US" altLang="zh-CN" i="1">
                <a:solidFill>
                  <a:schemeClr val="accent2"/>
                </a:solidFill>
                <a:sym typeface="+mn-ea"/>
              </a:rPr>
              <a:t>Fu</a:t>
            </a:r>
            <a:r>
              <a:rPr lang="en-US" altLang="zh-CN">
                <a:solidFill>
                  <a:schemeClr val="accent1">
                    <a:lumMod val="75000"/>
                  </a:schemeClr>
                </a:solidFill>
                <a:sym typeface="+mn-ea"/>
              </a:rPr>
              <a:t>Yun</a:t>
            </a:r>
            <a:endParaRPr lang="en-US" altLang="zh-CN">
              <a:solidFill>
                <a:schemeClr val="accent1">
                  <a:lumMod val="50000"/>
                </a:schemeClr>
              </a:solidFill>
            </a:endParaRPr>
          </a:p>
        </p:txBody>
      </p:sp>
      <p:grpSp>
        <p:nvGrpSpPr>
          <p:cNvPr id="12" name="组合 11"/>
          <p:cNvGrpSpPr/>
          <p:nvPr/>
        </p:nvGrpSpPr>
        <p:grpSpPr>
          <a:xfrm>
            <a:off x="9283700" y="1036955"/>
            <a:ext cx="2431415" cy="2105660"/>
            <a:chOff x="12662" y="2249"/>
            <a:chExt cx="5216" cy="4785"/>
          </a:xfrm>
        </p:grpSpPr>
        <p:sp>
          <p:nvSpPr>
            <p:cNvPr id="16" name="圆角矩形 15"/>
            <p:cNvSpPr/>
            <p:nvPr>
              <p:custDataLst>
                <p:tags r:id="rId1"/>
              </p:custDataLst>
            </p:nvPr>
          </p:nvSpPr>
          <p:spPr>
            <a:xfrm>
              <a:off x="12662" y="2249"/>
              <a:ext cx="5216" cy="4783"/>
            </a:xfrm>
            <a:prstGeom prst="roundRect">
              <a:avLst/>
            </a:prstGeom>
            <a:noFill/>
            <a:ln w="31750">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zh-CN" altLang="en-US">
                  <a:solidFill>
                    <a:srgbClr val="000000"/>
                  </a:solidFill>
                  <a:latin typeface="宋体" panose="02010600030101010101" pitchFamily="2" charset="-122"/>
                  <a:ea typeface="宋体" panose="02010600030101010101" pitchFamily="2" charset="-122"/>
                  <a:sym typeface="+mn-ea"/>
                </a:rPr>
                <a:t>托卡马克模型</a:t>
              </a:r>
              <a:endParaRPr lang="zh-CN" altLang="en-US">
                <a:solidFill>
                  <a:srgbClr val="000000"/>
                </a:solidFill>
                <a:latin typeface="宋体" panose="02010600030101010101" pitchFamily="2" charset="-122"/>
                <a:ea typeface="宋体" panose="02010600030101010101" pitchFamily="2" charset="-122"/>
                <a:sym typeface="+mn-ea"/>
              </a:endParaRPr>
            </a:p>
          </p:txBody>
        </p:sp>
        <p:pic>
          <p:nvPicPr>
            <p:cNvPr id="8" name="图片 7" descr="tokamak_zone"/>
            <p:cNvPicPr>
              <a:picLocks noChangeAspect="1"/>
            </p:cNvPicPr>
            <p:nvPr/>
          </p:nvPicPr>
          <p:blipFill>
            <a:blip r:embed="rId2"/>
            <a:stretch>
              <a:fillRect/>
            </a:stretch>
          </p:blipFill>
          <p:spPr>
            <a:xfrm>
              <a:off x="14288" y="3450"/>
              <a:ext cx="2451" cy="3584"/>
            </a:xfrm>
            <a:prstGeom prst="rect">
              <a:avLst/>
            </a:prstGeom>
          </p:spPr>
        </p:pic>
        <p:sp>
          <p:nvSpPr>
            <p:cNvPr id="19" name="文本框 18"/>
            <p:cNvSpPr txBox="1"/>
            <p:nvPr>
              <p:custDataLst>
                <p:tags r:id="rId3"/>
              </p:custDataLst>
            </p:nvPr>
          </p:nvSpPr>
          <p:spPr>
            <a:xfrm>
              <a:off x="14847" y="4729"/>
              <a:ext cx="886" cy="837"/>
            </a:xfrm>
            <a:prstGeom prst="rect">
              <a:avLst/>
            </a:prstGeom>
            <a:noFill/>
          </p:spPr>
          <p:txBody>
            <a:bodyPr wrap="square" rtlCol="0">
              <a:spAutoFit/>
            </a:bodyPr>
            <a:lstStyle/>
            <a:p>
              <a:r>
                <a:rPr lang="en-US" altLang="zh-CN" sz="900">
                  <a:solidFill>
                    <a:schemeClr val="dk1"/>
                  </a:solidFill>
                  <a:latin typeface="宋体" panose="02010600030101010101" pitchFamily="2" charset="-122"/>
                  <a:ea typeface="宋体" panose="02010600030101010101" pitchFamily="2" charset="-122"/>
                </a:rPr>
                <a:t>Core </a:t>
              </a:r>
              <a:endParaRPr lang="en-US" altLang="zh-CN" sz="900">
                <a:solidFill>
                  <a:schemeClr val="dk1"/>
                </a:solidFill>
                <a:latin typeface="宋体" panose="02010600030101010101" pitchFamily="2" charset="-122"/>
                <a:ea typeface="宋体" panose="02010600030101010101" pitchFamily="2" charset="-122"/>
              </a:endParaRPr>
            </a:p>
            <a:p>
              <a:r>
                <a:rPr lang="en-US" altLang="zh-CN" sz="900">
                  <a:solidFill>
                    <a:schemeClr val="dk1"/>
                  </a:solidFill>
                  <a:latin typeface="宋体" panose="02010600030101010101" pitchFamily="2" charset="-122"/>
                  <a:ea typeface="宋体" panose="02010600030101010101" pitchFamily="2" charset="-122"/>
                </a:rPr>
                <a:t>Equil.</a:t>
              </a:r>
              <a:endParaRPr lang="en-US" altLang="zh-CN" sz="900">
                <a:solidFill>
                  <a:schemeClr val="dk1"/>
                </a:solidFill>
                <a:latin typeface="宋体" panose="02010600030101010101" pitchFamily="2" charset="-122"/>
                <a:ea typeface="宋体" panose="02010600030101010101" pitchFamily="2" charset="-122"/>
              </a:endParaRPr>
            </a:p>
          </p:txBody>
        </p:sp>
        <p:sp>
          <p:nvSpPr>
            <p:cNvPr id="9" name="文本框 8"/>
            <p:cNvSpPr txBox="1"/>
            <p:nvPr>
              <p:custDataLst>
                <p:tags r:id="rId4"/>
              </p:custDataLst>
            </p:nvPr>
          </p:nvSpPr>
          <p:spPr>
            <a:xfrm>
              <a:off x="13229" y="3656"/>
              <a:ext cx="731" cy="486"/>
            </a:xfrm>
            <a:prstGeom prst="rect">
              <a:avLst/>
            </a:prstGeom>
            <a:noFill/>
            <a:ln>
              <a:solidFill>
                <a:schemeClr val="accent1"/>
              </a:solidFill>
            </a:ln>
          </p:spPr>
          <p:txBody>
            <a:bodyPr wrap="square" rtlCol="0">
              <a:spAutoFit/>
            </a:bodyPr>
            <a:lstStyle/>
            <a:p>
              <a:r>
                <a:rPr lang="en-US" altLang="zh-CN" sz="800">
                  <a:solidFill>
                    <a:schemeClr val="dk1"/>
                  </a:solidFill>
                  <a:latin typeface="宋体" panose="02010600030101010101" pitchFamily="2" charset="-122"/>
                  <a:ea typeface="宋体" panose="02010600030101010101" pitchFamily="2" charset="-122"/>
                </a:rPr>
                <a:t>MHD</a:t>
              </a:r>
              <a:endParaRPr lang="en-US" altLang="zh-CN" sz="800">
                <a:solidFill>
                  <a:schemeClr val="dk1"/>
                </a:solidFill>
                <a:latin typeface="宋体" panose="02010600030101010101" pitchFamily="2" charset="-122"/>
                <a:ea typeface="宋体" panose="02010600030101010101" pitchFamily="2" charset="-122"/>
              </a:endParaRPr>
            </a:p>
          </p:txBody>
        </p:sp>
        <p:sp>
          <p:nvSpPr>
            <p:cNvPr id="21" name="文本框 20"/>
            <p:cNvSpPr txBox="1"/>
            <p:nvPr>
              <p:custDataLst>
                <p:tags r:id="rId5"/>
              </p:custDataLst>
            </p:nvPr>
          </p:nvSpPr>
          <p:spPr>
            <a:xfrm>
              <a:off x="15908" y="4103"/>
              <a:ext cx="1727" cy="557"/>
            </a:xfrm>
            <a:prstGeom prst="rect">
              <a:avLst/>
            </a:prstGeom>
            <a:noFill/>
            <a:ln>
              <a:solidFill>
                <a:schemeClr val="accent1"/>
              </a:solidFill>
            </a:ln>
          </p:spPr>
          <p:txBody>
            <a:bodyPr wrap="square" rtlCol="0">
              <a:spAutoFit/>
            </a:bodyPr>
            <a:lstStyle/>
            <a:p>
              <a:r>
                <a:rPr lang="en-US" altLang="zh-CN" sz="1000">
                  <a:solidFill>
                    <a:schemeClr val="dk1"/>
                  </a:solidFill>
                  <a:latin typeface="宋体" panose="02010600030101010101" pitchFamily="2" charset="-122"/>
                  <a:ea typeface="宋体" panose="02010600030101010101" pitchFamily="2" charset="-122"/>
                </a:rPr>
                <a:t>Turbulence</a:t>
              </a:r>
              <a:endParaRPr lang="en-US" altLang="zh-CN" sz="1000">
                <a:solidFill>
                  <a:schemeClr val="dk1"/>
                </a:solidFill>
                <a:latin typeface="宋体" panose="02010600030101010101" pitchFamily="2" charset="-122"/>
                <a:ea typeface="宋体" panose="02010600030101010101" pitchFamily="2" charset="-122"/>
              </a:endParaRPr>
            </a:p>
          </p:txBody>
        </p:sp>
        <p:sp>
          <p:nvSpPr>
            <p:cNvPr id="22" name="文本框 21"/>
            <p:cNvSpPr txBox="1"/>
            <p:nvPr>
              <p:custDataLst>
                <p:tags r:id="rId6"/>
              </p:custDataLst>
            </p:nvPr>
          </p:nvSpPr>
          <p:spPr>
            <a:xfrm>
              <a:off x="16440" y="4760"/>
              <a:ext cx="611" cy="557"/>
            </a:xfrm>
            <a:prstGeom prst="rect">
              <a:avLst/>
            </a:prstGeom>
            <a:noFill/>
            <a:ln>
              <a:solidFill>
                <a:schemeClr val="accent1"/>
              </a:solidFill>
            </a:ln>
          </p:spPr>
          <p:txBody>
            <a:bodyPr wrap="square" rtlCol="0">
              <a:spAutoFit/>
            </a:bodyPr>
            <a:lstStyle/>
            <a:p>
              <a:r>
                <a:rPr lang="en-US" altLang="zh-CN" sz="1000">
                  <a:solidFill>
                    <a:schemeClr val="dk1"/>
                  </a:solidFill>
                  <a:latin typeface="宋体" panose="02010600030101010101" pitchFamily="2" charset="-122"/>
                  <a:ea typeface="宋体" panose="02010600030101010101" pitchFamily="2" charset="-122"/>
                </a:rPr>
                <a:t>RF</a:t>
              </a:r>
              <a:endParaRPr lang="en-US" altLang="zh-CN" sz="1000">
                <a:solidFill>
                  <a:schemeClr val="dk1"/>
                </a:solidFill>
                <a:latin typeface="宋体" panose="02010600030101010101" pitchFamily="2" charset="-122"/>
                <a:ea typeface="宋体" panose="02010600030101010101" pitchFamily="2" charset="-122"/>
              </a:endParaRPr>
            </a:p>
          </p:txBody>
        </p:sp>
        <p:sp>
          <p:nvSpPr>
            <p:cNvPr id="23" name="文本框 22"/>
            <p:cNvSpPr txBox="1"/>
            <p:nvPr>
              <p:custDataLst>
                <p:tags r:id="rId7"/>
              </p:custDataLst>
            </p:nvPr>
          </p:nvSpPr>
          <p:spPr>
            <a:xfrm>
              <a:off x="16367" y="5210"/>
              <a:ext cx="810" cy="557"/>
            </a:xfrm>
            <a:prstGeom prst="rect">
              <a:avLst/>
            </a:prstGeom>
            <a:noFill/>
            <a:ln>
              <a:solidFill>
                <a:schemeClr val="accent1"/>
              </a:solidFill>
            </a:ln>
          </p:spPr>
          <p:txBody>
            <a:bodyPr wrap="square" rtlCol="0">
              <a:spAutoFit/>
            </a:bodyPr>
            <a:lstStyle/>
            <a:p>
              <a:r>
                <a:rPr lang="en-US" altLang="zh-CN" sz="1000">
                  <a:solidFill>
                    <a:schemeClr val="dk1"/>
                  </a:solidFill>
                  <a:latin typeface="宋体" panose="02010600030101010101" pitchFamily="2" charset="-122"/>
                  <a:ea typeface="宋体" panose="02010600030101010101" pitchFamily="2" charset="-122"/>
                </a:rPr>
                <a:t>NBI</a:t>
              </a:r>
              <a:endParaRPr lang="en-US" altLang="zh-CN" sz="1000">
                <a:solidFill>
                  <a:schemeClr val="dk1"/>
                </a:solidFill>
                <a:latin typeface="宋体" panose="02010600030101010101" pitchFamily="2" charset="-122"/>
                <a:ea typeface="宋体" panose="02010600030101010101" pitchFamily="2" charset="-122"/>
              </a:endParaRPr>
            </a:p>
          </p:txBody>
        </p:sp>
        <p:sp>
          <p:nvSpPr>
            <p:cNvPr id="24" name="文本框 23"/>
            <p:cNvSpPr txBox="1"/>
            <p:nvPr>
              <p:custDataLst>
                <p:tags r:id="rId8"/>
              </p:custDataLst>
            </p:nvPr>
          </p:nvSpPr>
          <p:spPr>
            <a:xfrm>
              <a:off x="12807" y="5821"/>
              <a:ext cx="1239" cy="486"/>
            </a:xfrm>
            <a:prstGeom prst="rect">
              <a:avLst/>
            </a:prstGeom>
            <a:noFill/>
            <a:ln>
              <a:solidFill>
                <a:schemeClr val="accent1"/>
              </a:solidFill>
            </a:ln>
          </p:spPr>
          <p:txBody>
            <a:bodyPr wrap="square" rtlCol="0">
              <a:spAutoFit/>
            </a:bodyPr>
            <a:lstStyle/>
            <a:p>
              <a:r>
                <a:rPr lang="en-US" altLang="zh-CN" sz="800">
                  <a:solidFill>
                    <a:schemeClr val="dk1"/>
                  </a:solidFill>
                  <a:latin typeface="宋体" panose="02010600030101010101" pitchFamily="2" charset="-122"/>
                  <a:ea typeface="宋体" panose="02010600030101010101" pitchFamily="2" charset="-122"/>
                </a:rPr>
                <a:t>Impurity</a:t>
              </a:r>
              <a:endParaRPr lang="en-US" altLang="zh-CN" sz="800">
                <a:solidFill>
                  <a:schemeClr val="dk1"/>
                </a:solidFill>
                <a:latin typeface="宋体" panose="02010600030101010101" pitchFamily="2" charset="-122"/>
                <a:ea typeface="宋体" panose="02010600030101010101" pitchFamily="2" charset="-122"/>
              </a:endParaRPr>
            </a:p>
          </p:txBody>
        </p:sp>
        <p:sp>
          <p:nvSpPr>
            <p:cNvPr id="10" name="文本框 9"/>
            <p:cNvSpPr txBox="1"/>
            <p:nvPr>
              <p:custDataLst>
                <p:tags r:id="rId9"/>
              </p:custDataLst>
            </p:nvPr>
          </p:nvSpPr>
          <p:spPr>
            <a:xfrm>
              <a:off x="13371" y="6378"/>
              <a:ext cx="865" cy="452"/>
            </a:xfrm>
            <a:prstGeom prst="rect">
              <a:avLst/>
            </a:prstGeom>
            <a:noFill/>
            <a:ln>
              <a:solidFill>
                <a:schemeClr val="accent1"/>
              </a:solidFill>
            </a:ln>
          </p:spPr>
          <p:txBody>
            <a:bodyPr wrap="square" rtlCol="0">
              <a:spAutoFit/>
            </a:bodyPr>
            <a:lstStyle/>
            <a:p>
              <a:r>
                <a:rPr lang="en-US" altLang="zh-CN" sz="700">
                  <a:solidFill>
                    <a:schemeClr val="dk1"/>
                  </a:solidFill>
                  <a:latin typeface="宋体" panose="02010600030101010101" pitchFamily="2" charset="-122"/>
                  <a:ea typeface="宋体" panose="02010600030101010101" pitchFamily="2" charset="-122"/>
                </a:rPr>
                <a:t>Edge</a:t>
              </a:r>
              <a:endParaRPr lang="en-US" altLang="zh-CN" sz="700">
                <a:solidFill>
                  <a:schemeClr val="dk1"/>
                </a:solidFill>
                <a:latin typeface="宋体" panose="02010600030101010101" pitchFamily="2" charset="-122"/>
                <a:ea typeface="宋体" panose="02010600030101010101" pitchFamily="2" charset="-122"/>
              </a:endParaRPr>
            </a:p>
          </p:txBody>
        </p:sp>
        <p:sp>
          <p:nvSpPr>
            <p:cNvPr id="11" name="文本框 10"/>
            <p:cNvSpPr txBox="1"/>
            <p:nvPr>
              <p:custDataLst>
                <p:tags r:id="rId10"/>
              </p:custDataLst>
            </p:nvPr>
          </p:nvSpPr>
          <p:spPr>
            <a:xfrm>
              <a:off x="15770" y="6366"/>
              <a:ext cx="1789" cy="557"/>
            </a:xfrm>
            <a:prstGeom prst="rect">
              <a:avLst/>
            </a:prstGeom>
            <a:noFill/>
            <a:ln>
              <a:solidFill>
                <a:schemeClr val="accent1"/>
              </a:solidFill>
            </a:ln>
          </p:spPr>
          <p:txBody>
            <a:bodyPr wrap="square" rtlCol="0">
              <a:spAutoFit/>
            </a:bodyPr>
            <a:lstStyle/>
            <a:p>
              <a:r>
                <a:rPr lang="en-US" altLang="zh-CN" sz="1000">
                  <a:solidFill>
                    <a:schemeClr val="dk1"/>
                  </a:solidFill>
                  <a:latin typeface="宋体" panose="02010600030101010101" pitchFamily="2" charset="-122"/>
                  <a:ea typeface="宋体" panose="02010600030101010101" pitchFamily="2" charset="-122"/>
                </a:rPr>
                <a:t>SOL/Divertor</a:t>
              </a:r>
              <a:endParaRPr lang="en-US" altLang="zh-CN" sz="1000">
                <a:solidFill>
                  <a:schemeClr val="dk1"/>
                </a:solidFill>
                <a:latin typeface="宋体" panose="02010600030101010101" pitchFamily="2" charset="-122"/>
                <a:ea typeface="宋体" panose="02010600030101010101" pitchFamily="2" charset="-122"/>
              </a:endParaRPr>
            </a:p>
          </p:txBody>
        </p:sp>
        <p:cxnSp>
          <p:nvCxnSpPr>
            <p:cNvPr id="13" name="直接箭头连接符 12"/>
            <p:cNvCxnSpPr>
              <a:stCxn id="21" idx="1"/>
            </p:cNvCxnSpPr>
            <p:nvPr>
              <p:custDataLst>
                <p:tags r:id="rId11"/>
              </p:custDataLst>
            </p:nvPr>
          </p:nvCxnSpPr>
          <p:spPr>
            <a:xfrm flipH="1">
              <a:off x="15496" y="4382"/>
              <a:ext cx="412" cy="436"/>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31" idx="1"/>
            </p:cNvCxnSpPr>
            <p:nvPr>
              <p:custDataLst>
                <p:tags r:id="rId12"/>
              </p:custDataLst>
            </p:nvPr>
          </p:nvCxnSpPr>
          <p:spPr>
            <a:xfrm flipH="1">
              <a:off x="15384" y="3735"/>
              <a:ext cx="541" cy="941"/>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2" idx="1"/>
            </p:cNvCxnSpPr>
            <p:nvPr>
              <p:custDataLst>
                <p:tags r:id="rId13"/>
              </p:custDataLst>
            </p:nvPr>
          </p:nvCxnSpPr>
          <p:spPr>
            <a:xfrm flipH="1">
              <a:off x="15753" y="5038"/>
              <a:ext cx="687" cy="16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3" idx="1"/>
            </p:cNvCxnSpPr>
            <p:nvPr>
              <p:custDataLst>
                <p:tags r:id="rId14"/>
              </p:custDataLst>
            </p:nvPr>
          </p:nvCxnSpPr>
          <p:spPr>
            <a:xfrm flipH="1" flipV="1">
              <a:off x="15664" y="5363"/>
              <a:ext cx="703" cy="126"/>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31" name="文本框 30"/>
            <p:cNvSpPr txBox="1"/>
            <p:nvPr>
              <p:custDataLst>
                <p:tags r:id="rId15"/>
              </p:custDataLst>
            </p:nvPr>
          </p:nvSpPr>
          <p:spPr>
            <a:xfrm>
              <a:off x="15925" y="3457"/>
              <a:ext cx="1837" cy="557"/>
            </a:xfrm>
            <a:prstGeom prst="rect">
              <a:avLst/>
            </a:prstGeom>
            <a:noFill/>
            <a:ln>
              <a:solidFill>
                <a:schemeClr val="accent1"/>
              </a:solidFill>
            </a:ln>
          </p:spPr>
          <p:txBody>
            <a:bodyPr wrap="square" rtlCol="0">
              <a:spAutoFit/>
            </a:bodyPr>
            <a:lstStyle/>
            <a:p>
              <a:r>
                <a:rPr lang="en-US" altLang="zh-CN" sz="1000">
                  <a:solidFill>
                    <a:schemeClr val="dk1"/>
                  </a:solidFill>
                  <a:latin typeface="宋体" panose="02010600030101010101" pitchFamily="2" charset="-122"/>
                  <a:ea typeface="宋体" panose="02010600030101010101" pitchFamily="2" charset="-122"/>
                </a:rPr>
                <a:t>Gyrokinetic</a:t>
              </a:r>
              <a:endParaRPr lang="en-US" altLang="zh-CN" sz="1000">
                <a:solidFill>
                  <a:schemeClr val="dk1"/>
                </a:solidFill>
                <a:latin typeface="宋体" panose="02010600030101010101" pitchFamily="2" charset="-122"/>
                <a:ea typeface="宋体" panose="02010600030101010101" pitchFamily="2" charset="-122"/>
              </a:endParaRPr>
            </a:p>
          </p:txBody>
        </p:sp>
        <p:sp>
          <p:nvSpPr>
            <p:cNvPr id="33" name="文本框 32"/>
            <p:cNvSpPr txBox="1"/>
            <p:nvPr>
              <p:custDataLst>
                <p:tags r:id="rId16"/>
              </p:custDataLst>
            </p:nvPr>
          </p:nvSpPr>
          <p:spPr>
            <a:xfrm>
              <a:off x="16308" y="5821"/>
              <a:ext cx="1173" cy="557"/>
            </a:xfrm>
            <a:prstGeom prst="rect">
              <a:avLst/>
            </a:prstGeom>
            <a:noFill/>
            <a:ln>
              <a:solidFill>
                <a:schemeClr val="accent1"/>
              </a:solidFill>
            </a:ln>
          </p:spPr>
          <p:txBody>
            <a:bodyPr wrap="square" rtlCol="0">
              <a:spAutoFit/>
            </a:bodyPr>
            <a:lstStyle/>
            <a:p>
              <a:r>
                <a:rPr lang="en-US" altLang="zh-CN" sz="1000">
                  <a:solidFill>
                    <a:schemeClr val="dk1"/>
                  </a:solidFill>
                  <a:latin typeface="宋体" panose="02010600030101010101" pitchFamily="2" charset="-122"/>
                  <a:ea typeface="宋体" panose="02010600030101010101" pitchFamily="2" charset="-122"/>
                </a:rPr>
                <a:t>Pellet</a:t>
              </a:r>
              <a:endParaRPr lang="en-US" altLang="zh-CN" sz="1000">
                <a:solidFill>
                  <a:schemeClr val="dk1"/>
                </a:solidFill>
                <a:latin typeface="宋体" panose="02010600030101010101" pitchFamily="2" charset="-122"/>
                <a:ea typeface="宋体" panose="02010600030101010101" pitchFamily="2" charset="-122"/>
              </a:endParaRPr>
            </a:p>
          </p:txBody>
        </p:sp>
        <p:sp>
          <p:nvSpPr>
            <p:cNvPr id="34" name="文本框 33"/>
            <p:cNvSpPr txBox="1"/>
            <p:nvPr>
              <p:custDataLst>
                <p:tags r:id="rId17"/>
              </p:custDataLst>
            </p:nvPr>
          </p:nvSpPr>
          <p:spPr>
            <a:xfrm>
              <a:off x="12689" y="4222"/>
              <a:ext cx="1305" cy="837"/>
            </a:xfrm>
            <a:prstGeom prst="rect">
              <a:avLst/>
            </a:prstGeom>
            <a:noFill/>
            <a:ln>
              <a:solidFill>
                <a:schemeClr val="accent1"/>
              </a:solidFill>
            </a:ln>
          </p:spPr>
          <p:txBody>
            <a:bodyPr wrap="square" rtlCol="0">
              <a:spAutoFit/>
            </a:bodyPr>
            <a:lstStyle/>
            <a:p>
              <a:pPr algn="l"/>
              <a:r>
                <a:rPr lang="en-US" altLang="zh-CN" sz="900">
                  <a:solidFill>
                    <a:schemeClr val="dk1"/>
                  </a:solidFill>
                  <a:latin typeface="宋体" panose="02010600030101010101" pitchFamily="2" charset="-122"/>
                  <a:ea typeface="宋体" panose="02010600030101010101" pitchFamily="2" charset="-122"/>
                  <a:sym typeface="+mn-ea"/>
                </a:rPr>
                <a:t>alpha</a:t>
              </a:r>
              <a:r>
                <a:rPr lang="en-US" altLang="zh-CN" sz="900">
                  <a:solidFill>
                    <a:schemeClr val="dk1"/>
                  </a:solidFill>
                  <a:latin typeface="宋体" panose="02010600030101010101" pitchFamily="2" charset="-122"/>
                  <a:ea typeface="宋体" panose="02010600030101010101" pitchFamily="2" charset="-122"/>
                </a:rPr>
                <a:t> </a:t>
              </a:r>
              <a:endParaRPr lang="en-US" altLang="zh-CN" sz="900">
                <a:solidFill>
                  <a:schemeClr val="dk1"/>
                </a:solidFill>
                <a:latin typeface="宋体" panose="02010600030101010101" pitchFamily="2" charset="-122"/>
                <a:ea typeface="宋体" panose="02010600030101010101" pitchFamily="2" charset="-122"/>
              </a:endParaRPr>
            </a:p>
            <a:p>
              <a:pPr algn="l"/>
              <a:r>
                <a:rPr lang="en-US" altLang="zh-CN" sz="900">
                  <a:solidFill>
                    <a:schemeClr val="dk1"/>
                  </a:solidFill>
                  <a:latin typeface="宋体" panose="02010600030101010101" pitchFamily="2" charset="-122"/>
                  <a:ea typeface="宋体" panose="02010600030101010101" pitchFamily="2" charset="-122"/>
                </a:rPr>
                <a:t>particles</a:t>
              </a:r>
              <a:endParaRPr lang="en-US" altLang="zh-CN" sz="900">
                <a:solidFill>
                  <a:schemeClr val="dk1"/>
                </a:solidFill>
                <a:latin typeface="宋体" panose="02010600030101010101" pitchFamily="2" charset="-122"/>
                <a:ea typeface="宋体" panose="02010600030101010101" pitchFamily="2" charset="-122"/>
              </a:endParaRPr>
            </a:p>
          </p:txBody>
        </p:sp>
        <p:cxnSp>
          <p:nvCxnSpPr>
            <p:cNvPr id="14" name="直接箭头连接符 13"/>
            <p:cNvCxnSpPr>
              <a:stCxn id="34" idx="3"/>
            </p:cNvCxnSpPr>
            <p:nvPr>
              <p:custDataLst>
                <p:tags r:id="rId18"/>
              </p:custDataLst>
            </p:nvPr>
          </p:nvCxnSpPr>
          <p:spPr>
            <a:xfrm>
              <a:off x="13994" y="4640"/>
              <a:ext cx="936" cy="34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9" idx="3"/>
            </p:cNvCxnSpPr>
            <p:nvPr>
              <p:custDataLst>
                <p:tags r:id="rId19"/>
              </p:custDataLst>
            </p:nvPr>
          </p:nvCxnSpPr>
          <p:spPr>
            <a:xfrm>
              <a:off x="13960" y="3900"/>
              <a:ext cx="1055" cy="751"/>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33" idx="1"/>
            </p:cNvCxnSpPr>
            <p:nvPr>
              <p:custDataLst>
                <p:tags r:id="rId20"/>
              </p:custDataLst>
            </p:nvPr>
          </p:nvCxnSpPr>
          <p:spPr>
            <a:xfrm flipH="1" flipV="1">
              <a:off x="15496" y="5807"/>
              <a:ext cx="812" cy="292"/>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11" idx="1"/>
            </p:cNvCxnSpPr>
            <p:nvPr>
              <p:custDataLst>
                <p:tags r:id="rId21"/>
              </p:custDataLst>
            </p:nvPr>
          </p:nvCxnSpPr>
          <p:spPr>
            <a:xfrm flipH="1" flipV="1">
              <a:off x="15270" y="5991"/>
              <a:ext cx="500" cy="654"/>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10" idx="3"/>
            </p:cNvCxnSpPr>
            <p:nvPr>
              <p:custDataLst>
                <p:tags r:id="rId22"/>
              </p:custDataLst>
            </p:nvPr>
          </p:nvCxnSpPr>
          <p:spPr>
            <a:xfrm flipV="1">
              <a:off x="14236" y="5921"/>
              <a:ext cx="807" cy="682"/>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24" idx="3"/>
            </p:cNvCxnSpPr>
            <p:nvPr>
              <p:custDataLst>
                <p:tags r:id="rId23"/>
              </p:custDataLst>
            </p:nvPr>
          </p:nvCxnSpPr>
          <p:spPr>
            <a:xfrm flipV="1">
              <a:off x="14046" y="5613"/>
              <a:ext cx="1111" cy="452"/>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custDataLst>
                <p:tags r:id="rId24"/>
              </p:custDataLst>
            </p:nvPr>
          </p:nvSpPr>
          <p:spPr>
            <a:xfrm>
              <a:off x="13159" y="4928"/>
              <a:ext cx="731" cy="486"/>
            </a:xfrm>
            <a:prstGeom prst="rect">
              <a:avLst/>
            </a:prstGeom>
            <a:noFill/>
            <a:ln w="6350" cmpd="sng">
              <a:solidFill>
                <a:schemeClr val="lt2">
                  <a:shade val="50000"/>
                </a:schemeClr>
              </a:solidFill>
              <a:prstDash val="solid"/>
            </a:ln>
          </p:spPr>
          <p:txBody>
            <a:bodyPr wrap="square" rtlCol="0">
              <a:spAutoFit/>
            </a:bodyPr>
            <a:lstStyle/>
            <a:p>
              <a:r>
                <a:rPr lang="en-US" altLang="zh-CN" sz="800">
                  <a:solidFill>
                    <a:schemeClr val="dk1"/>
                  </a:solidFill>
                  <a:latin typeface="宋体" panose="02010600030101010101" pitchFamily="2" charset="-122"/>
                  <a:ea typeface="宋体" panose="02010600030101010101" pitchFamily="2" charset="-122"/>
                </a:rPr>
                <a:t>wall</a:t>
              </a:r>
              <a:endParaRPr lang="en-US" altLang="zh-CN" sz="800">
                <a:solidFill>
                  <a:schemeClr val="dk1"/>
                </a:solidFill>
                <a:latin typeface="宋体" panose="02010600030101010101" pitchFamily="2" charset="-122"/>
                <a:ea typeface="宋体" panose="02010600030101010101" pitchFamily="2" charset="-122"/>
              </a:endParaRPr>
            </a:p>
          </p:txBody>
        </p:sp>
        <p:sp>
          <p:nvSpPr>
            <p:cNvPr id="36" name="文本框 35"/>
            <p:cNvSpPr txBox="1"/>
            <p:nvPr>
              <p:custDataLst>
                <p:tags r:id="rId25"/>
              </p:custDataLst>
            </p:nvPr>
          </p:nvSpPr>
          <p:spPr>
            <a:xfrm>
              <a:off x="12805" y="5349"/>
              <a:ext cx="1231" cy="486"/>
            </a:xfrm>
            <a:prstGeom prst="rect">
              <a:avLst/>
            </a:prstGeom>
            <a:noFill/>
            <a:ln>
              <a:solidFill>
                <a:schemeClr val="accent1"/>
              </a:solidFill>
            </a:ln>
          </p:spPr>
          <p:txBody>
            <a:bodyPr wrap="square" rtlCol="0">
              <a:spAutoFit/>
            </a:bodyPr>
            <a:lstStyle/>
            <a:p>
              <a:r>
                <a:rPr lang="en-US" altLang="zh-CN" sz="800">
                  <a:solidFill>
                    <a:schemeClr val="dk1"/>
                  </a:solidFill>
                  <a:latin typeface="宋体" panose="02010600030101010101" pitchFamily="2" charset="-122"/>
                  <a:ea typeface="宋体" panose="02010600030101010101" pitchFamily="2" charset="-122"/>
                </a:rPr>
                <a:t>pf active</a:t>
              </a:r>
              <a:endParaRPr lang="en-US" altLang="zh-CN" sz="800">
                <a:solidFill>
                  <a:schemeClr val="dk1"/>
                </a:solidFill>
                <a:latin typeface="宋体" panose="02010600030101010101" pitchFamily="2" charset="-122"/>
                <a:ea typeface="宋体" panose="02010600030101010101" pitchFamily="2" charset="-122"/>
              </a:endParaRPr>
            </a:p>
          </p:txBody>
        </p:sp>
        <p:cxnSp>
          <p:nvCxnSpPr>
            <p:cNvPr id="37" name="直接箭头连接符 36"/>
            <p:cNvCxnSpPr>
              <a:stCxn id="36" idx="3"/>
            </p:cNvCxnSpPr>
            <p:nvPr>
              <p:custDataLst>
                <p:tags r:id="rId26"/>
              </p:custDataLst>
            </p:nvPr>
          </p:nvCxnSpPr>
          <p:spPr>
            <a:xfrm flipV="1">
              <a:off x="14036" y="5498"/>
              <a:ext cx="440" cy="94"/>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2" idx="3"/>
            </p:cNvCxnSpPr>
            <p:nvPr>
              <p:custDataLst>
                <p:tags r:id="rId27"/>
              </p:custDataLst>
            </p:nvPr>
          </p:nvCxnSpPr>
          <p:spPr>
            <a:xfrm flipV="1">
              <a:off x="13891" y="5159"/>
              <a:ext cx="927" cy="13"/>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15" name="右箭头 14"/>
          <p:cNvSpPr/>
          <p:nvPr>
            <p:custDataLst>
              <p:tags r:id="rId28"/>
            </p:custDataLst>
          </p:nvPr>
        </p:nvSpPr>
        <p:spPr>
          <a:xfrm>
            <a:off x="8201025" y="2822575"/>
            <a:ext cx="534035" cy="290195"/>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pic>
        <p:nvPicPr>
          <p:cNvPr id="3" name="图片 2"/>
          <p:cNvPicPr>
            <a:picLocks noChangeAspect="1"/>
          </p:cNvPicPr>
          <p:nvPr/>
        </p:nvPicPr>
        <p:blipFill>
          <a:blip r:embed="rId29"/>
          <a:stretch>
            <a:fillRect/>
          </a:stretch>
        </p:blipFill>
        <p:spPr>
          <a:xfrm>
            <a:off x="8735695" y="3706495"/>
            <a:ext cx="3008630" cy="3111500"/>
          </a:xfrm>
          <a:prstGeom prst="rect">
            <a:avLst/>
          </a:prstGeom>
        </p:spPr>
      </p:pic>
      <p:sp>
        <p:nvSpPr>
          <p:cNvPr id="17" name="内容占位符 16"/>
          <p:cNvSpPr>
            <a:spLocks noGrp="1"/>
          </p:cNvSpPr>
          <p:nvPr>
            <p:ph idx="1"/>
          </p:nvPr>
        </p:nvSpPr>
        <p:spPr>
          <a:xfrm>
            <a:off x="474345" y="5100320"/>
            <a:ext cx="7624445" cy="1530985"/>
          </a:xfrm>
        </p:spPr>
        <p:txBody>
          <a:bodyPr>
            <a:noAutofit/>
          </a:bodyPr>
          <a:lstStyle/>
          <a:p>
            <a:pPr marL="0" lvl="1" indent="0" algn="l" defTabSz="914400">
              <a:lnSpc>
                <a:spcPct val="130000"/>
              </a:lnSpc>
              <a:spcAft>
                <a:spcPts val="1000"/>
              </a:spcAft>
              <a:buClrTx/>
              <a:buSzTx/>
              <a:buFont typeface="Wingdings" panose="05000000000000000000" charset="0"/>
              <a:buNone/>
            </a:pPr>
            <a:r>
              <a:rPr lang="en-US" altLang="zh-CN" i="1">
                <a:solidFill>
                  <a:schemeClr val="accent2"/>
                </a:solidFill>
                <a:sym typeface="+mn-ea"/>
              </a:rPr>
              <a:t>Fu</a:t>
            </a:r>
            <a:r>
              <a:rPr lang="en-US" altLang="zh-CN">
                <a:solidFill>
                  <a:schemeClr val="accent1">
                    <a:lumMod val="75000"/>
                  </a:schemeClr>
                </a:solidFill>
                <a:sym typeface="+mn-ea"/>
              </a:rPr>
              <a:t>Yun</a:t>
            </a:r>
            <a:r>
              <a:rPr lang="en-US" altLang="zh-CN" sz="1600">
                <a:sym typeface="+mn-ea"/>
              </a:rPr>
              <a:t> = </a:t>
            </a:r>
            <a:r>
              <a:rPr lang="zh-CN" altLang="en-US" sz="1600">
                <a:solidFill>
                  <a:srgbClr val="C00000"/>
                </a:solidFill>
                <a:sym typeface="+mn-ea"/>
              </a:rPr>
              <a:t>数据集成</a:t>
            </a:r>
            <a:r>
              <a:rPr lang="en-US" altLang="zh-CN" sz="1600">
                <a:solidFill>
                  <a:srgbClr val="C00000"/>
                </a:solidFill>
                <a:sym typeface="+mn-ea"/>
              </a:rPr>
              <a:t> </a:t>
            </a:r>
            <a:r>
              <a:rPr lang="en-US" altLang="zh-CN" i="1">
                <a:solidFill>
                  <a:schemeClr val="accent2"/>
                </a:solidFill>
                <a:sym typeface="+mn-ea"/>
              </a:rPr>
              <a:t>Sp</a:t>
            </a:r>
            <a:r>
              <a:rPr lang="en-US" altLang="zh-CN">
                <a:solidFill>
                  <a:schemeClr val="accent1">
                    <a:lumMod val="75000"/>
                  </a:schemeClr>
                </a:solidFill>
                <a:sym typeface="+mn-ea"/>
              </a:rPr>
              <a:t>DM </a:t>
            </a:r>
            <a:r>
              <a:rPr lang="en-US" altLang="zh-CN" sz="1600">
                <a:solidFill>
                  <a:schemeClr val="accent1">
                    <a:lumMod val="50000"/>
                  </a:schemeClr>
                </a:solidFill>
                <a:sym typeface="+mn-ea"/>
              </a:rPr>
              <a:t> </a:t>
            </a:r>
            <a:r>
              <a:rPr lang="en-US" altLang="zh-CN" sz="1400" b="0">
                <a:sym typeface="+mn-ea"/>
              </a:rPr>
              <a:t>+ </a:t>
            </a:r>
            <a:r>
              <a:rPr lang="zh-CN" altLang="en-US" sz="1600">
                <a:solidFill>
                  <a:srgbClr val="C00000"/>
                </a:solidFill>
                <a:sym typeface="+mn-ea"/>
              </a:rPr>
              <a:t>程序集成</a:t>
            </a:r>
            <a:r>
              <a:rPr lang="en-US" altLang="zh-CN" sz="1600">
                <a:solidFill>
                  <a:srgbClr val="C00000"/>
                </a:solidFill>
                <a:sym typeface="+mn-ea"/>
              </a:rPr>
              <a:t> </a:t>
            </a:r>
            <a:r>
              <a:rPr lang="en-US" altLang="zh-CN" i="1">
                <a:solidFill>
                  <a:schemeClr val="accent2"/>
                </a:solidFill>
                <a:sym typeface="+mn-ea"/>
              </a:rPr>
              <a:t>Fy</a:t>
            </a:r>
            <a:r>
              <a:rPr lang="en-US" altLang="zh-CN">
                <a:solidFill>
                  <a:schemeClr val="accent1">
                    <a:lumMod val="75000"/>
                  </a:schemeClr>
                </a:solidFill>
                <a:sym typeface="+mn-ea"/>
              </a:rPr>
              <a:t>Dev</a:t>
            </a:r>
            <a:r>
              <a:rPr lang="en-US" altLang="zh-CN" sz="1400" b="0">
                <a:sym typeface="+mn-ea"/>
              </a:rPr>
              <a:t> + </a:t>
            </a:r>
            <a:r>
              <a:rPr lang="zh-CN" altLang="en-US" sz="1600">
                <a:solidFill>
                  <a:srgbClr val="C00000"/>
                </a:solidFill>
                <a:sym typeface="+mn-ea"/>
              </a:rPr>
              <a:t>物理集成</a:t>
            </a:r>
            <a:r>
              <a:rPr lang="en-US" altLang="zh-CN" sz="1600">
                <a:solidFill>
                  <a:srgbClr val="C00000"/>
                </a:solidFill>
                <a:sym typeface="+mn-ea"/>
              </a:rPr>
              <a:t> </a:t>
            </a:r>
            <a:r>
              <a:rPr lang="en-US" altLang="zh-CN" i="1">
                <a:solidFill>
                  <a:schemeClr val="accent2"/>
                </a:solidFill>
                <a:sym typeface="+mn-ea"/>
              </a:rPr>
              <a:t>Fy</a:t>
            </a:r>
            <a:r>
              <a:rPr lang="en-US" altLang="zh-CN">
                <a:solidFill>
                  <a:schemeClr val="accent1">
                    <a:lumMod val="75000"/>
                  </a:schemeClr>
                </a:solidFill>
                <a:sym typeface="+mn-ea"/>
              </a:rPr>
              <a:t>Tok</a:t>
            </a:r>
            <a:r>
              <a:rPr lang="en-US" altLang="zh-CN" sz="1400">
                <a:sym typeface="+mn-ea"/>
              </a:rPr>
              <a:t> </a:t>
            </a:r>
            <a:endParaRPr lang="zh-CN" altLang="en-US" sz="1400" spc="150">
              <a:solidFill>
                <a:schemeClr val="tx1">
                  <a:lumMod val="65000"/>
                  <a:lumOff val="35000"/>
                </a:schemeClr>
              </a:solidFill>
              <a:uFillTx/>
              <a:sym typeface="+mn-ea"/>
            </a:endParaRPr>
          </a:p>
          <a:p>
            <a:pPr marL="342900" lvl="0" indent="-342900">
              <a:buFont typeface="Wingdings" panose="05000000000000000000" charset="0"/>
              <a:buChar char="l"/>
            </a:pPr>
            <a:r>
              <a:rPr lang="zh-CN" altLang="en-US" sz="1400" b="0">
                <a:sym typeface="+mn-ea"/>
              </a:rPr>
              <a:t>综合数据集成、程序集成和物理集成功能，采用自上而下的方式，</a:t>
            </a:r>
            <a:endParaRPr lang="zh-CN" altLang="en-US" sz="1400" b="0" spc="150">
              <a:solidFill>
                <a:schemeClr val="tx1">
                  <a:lumMod val="65000"/>
                  <a:lumOff val="35000"/>
                </a:schemeClr>
              </a:solidFill>
              <a:uFillTx/>
              <a:sym typeface="+mn-ea"/>
            </a:endParaRPr>
          </a:p>
          <a:p>
            <a:pPr marL="342900" lvl="0" indent="-342900">
              <a:buFont typeface="Wingdings" panose="05000000000000000000" charset="0"/>
              <a:buChar char="l"/>
            </a:pPr>
            <a:r>
              <a:rPr lang="zh-CN" altLang="en-US" sz="1400" b="0">
                <a:sym typeface="+mn-ea"/>
              </a:rPr>
              <a:t>将静态的全局托卡马克描述转化为有约束关系的动态建模对象，</a:t>
            </a:r>
            <a:endParaRPr lang="zh-CN" altLang="en-US" sz="1400" b="0" spc="150">
              <a:solidFill>
                <a:schemeClr val="tx1">
                  <a:lumMod val="65000"/>
                  <a:lumOff val="35000"/>
                </a:schemeClr>
              </a:solidFill>
              <a:uFillTx/>
              <a:sym typeface="+mn-ea"/>
            </a:endParaRPr>
          </a:p>
          <a:p>
            <a:pPr marL="342900" lvl="0" indent="-342900">
              <a:buFont typeface="Wingdings" panose="05000000000000000000" charset="0"/>
              <a:buChar char="l"/>
            </a:pPr>
            <a:r>
              <a:rPr lang="zh-CN" altLang="en-US" sz="1400" b="0">
                <a:sym typeface="+mn-ea"/>
              </a:rPr>
              <a:t>通过跟踪物理量的演化，实现托卡马克建模</a:t>
            </a:r>
            <a:r>
              <a:rPr sz="1400" b="0">
                <a:solidFill>
                  <a:schemeClr val="tx1"/>
                </a:solidFill>
                <a:sym typeface="+mn-ea"/>
              </a:rPr>
              <a:t>。</a:t>
            </a:r>
            <a:endParaRPr lang="zh-CN" altLang="en-US" sz="1400" b="0">
              <a:sym typeface="+mn-ea"/>
            </a:endParaRPr>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25" name="图片 24"/>
          <p:cNvPicPr>
            <a:picLocks noChangeAspect="1"/>
          </p:cNvPicPr>
          <p:nvPr/>
        </p:nvPicPr>
        <p:blipFill>
          <a:blip r:embed="rId30"/>
          <a:stretch>
            <a:fillRect/>
          </a:stretch>
        </p:blipFill>
        <p:spPr>
          <a:xfrm>
            <a:off x="436880" y="1036955"/>
            <a:ext cx="7661910" cy="4105910"/>
          </a:xfrm>
          <a:prstGeom prst="rect">
            <a:avLst/>
          </a:prstGeom>
        </p:spPr>
      </p:pic>
    </p:spTree>
    <p:custDataLst>
      <p:tags r:id="rId3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7"/>
          <p:cNvSpPr>
            <a:spLocks noGrp="1"/>
          </p:cNvSpPr>
          <p:nvPr>
            <p:ph type="title"/>
          </p:nvPr>
        </p:nvSpPr>
        <p:spPr/>
        <p:txBody>
          <a:bodyPr/>
          <a:p>
            <a:r>
              <a:rPr lang="zh-CN" altLang="en-US">
                <a:sym typeface="+mn-ea"/>
              </a:rPr>
              <a:t>关于</a:t>
            </a:r>
            <a:r>
              <a:rPr lang="zh-CN" altLang="en-US" i="1">
                <a:solidFill>
                  <a:schemeClr val="accent1"/>
                </a:solidFill>
                <a:effectLst/>
                <a:sym typeface="+mn-ea"/>
              </a:rPr>
              <a:t>这个报告</a:t>
            </a:r>
            <a:endParaRPr lang="zh-CN" altLang="en-US"/>
          </a:p>
        </p:txBody>
      </p:sp>
      <p:sp>
        <p:nvSpPr>
          <p:cNvPr id="7" name="内容占位符 6"/>
          <p:cNvSpPr>
            <a:spLocks noGrp="1"/>
          </p:cNvSpPr>
          <p:nvPr>
            <p:ph sz="half" idx="1"/>
          </p:nvPr>
        </p:nvSpPr>
        <p:spPr>
          <a:xfrm>
            <a:off x="608330" y="1501140"/>
            <a:ext cx="5176520" cy="5020310"/>
          </a:xfrm>
        </p:spPr>
        <p:txBody>
          <a:bodyPr>
            <a:normAutofit/>
          </a:bodyPr>
          <a:p>
            <a:pPr algn="l">
              <a:buClrTx/>
              <a:buSzTx/>
            </a:pPr>
            <a:r>
              <a:rPr lang="zh-CN" altLang="en-US" sz="1800" b="1">
                <a:solidFill>
                  <a:schemeClr val="tx1"/>
                </a:solidFill>
                <a:latin typeface="微软雅黑" panose="020B0503020204020204" charset="-122"/>
                <a:ea typeface="微软雅黑" panose="020B0503020204020204" charset="-122"/>
                <a:cs typeface="微软雅黑" panose="020B0503020204020204" charset="-122"/>
                <a:sym typeface="+mn-ea"/>
              </a:rPr>
              <a:t>目标</a:t>
            </a:r>
            <a:r>
              <a:rPr lang="zh-CN" altLang="en-US" sz="1800">
                <a:solidFill>
                  <a:schemeClr val="tx1"/>
                </a:solidFill>
                <a:latin typeface="微软雅黑" panose="020B0503020204020204" charset="-122"/>
                <a:ea typeface="微软雅黑" panose="020B0503020204020204" charset="-122"/>
                <a:cs typeface="微软雅黑" panose="020B0503020204020204" charset="-122"/>
                <a:sym typeface="+mn-ea"/>
              </a:rPr>
              <a:t>：</a:t>
            </a:r>
            <a:endParaRPr lang="zh-CN" altLang="en-US" sz="1800">
              <a:solidFill>
                <a:schemeClr val="tx1"/>
              </a:solidFill>
              <a:latin typeface="微软雅黑" panose="020B0503020204020204" charset="-122"/>
              <a:ea typeface="微软雅黑" panose="020B0503020204020204" charset="-122"/>
              <a:cs typeface="微软雅黑" panose="020B0503020204020204" charset="-122"/>
              <a:sym typeface="+mn-ea"/>
            </a:endParaRPr>
          </a:p>
          <a:p>
            <a:pPr marL="800100" lvl="1" indent="-342900" algn="l">
              <a:buClrTx/>
              <a:buSzTx/>
              <a:buAutoNum type="arabicPeriod"/>
            </a:pPr>
            <a:r>
              <a:rPr lang="zh-CN" altLang="en-US" sz="1800">
                <a:solidFill>
                  <a:schemeClr val="tx1"/>
                </a:solidFill>
                <a:latin typeface="微软雅黑" panose="020B0503020204020204" charset="-122"/>
                <a:ea typeface="微软雅黑" panose="020B0503020204020204" charset="-122"/>
                <a:cs typeface="微软雅黑" panose="020B0503020204020204" charset="-122"/>
                <a:sym typeface="+mn-ea"/>
              </a:rPr>
              <a:t>向</a:t>
            </a:r>
            <a:r>
              <a:rPr lang="zh-CN" altLang="en-US" sz="1800" b="1">
                <a:solidFill>
                  <a:schemeClr val="tx1"/>
                </a:solidFill>
                <a:latin typeface="微软雅黑" panose="020B0503020204020204" charset="-122"/>
                <a:ea typeface="微软雅黑" panose="020B0503020204020204" charset="-122"/>
                <a:cs typeface="微软雅黑" panose="020B0503020204020204" charset="-122"/>
                <a:sym typeface="+mn-ea"/>
              </a:rPr>
              <a:t>用户</a:t>
            </a:r>
            <a:r>
              <a:rPr lang="zh-CN" altLang="en-US" sz="1800">
                <a:solidFill>
                  <a:schemeClr val="tx1"/>
                </a:solidFill>
                <a:latin typeface="微软雅黑" panose="020B0503020204020204" charset="-122"/>
                <a:ea typeface="微软雅黑" panose="020B0503020204020204" charset="-122"/>
                <a:cs typeface="微软雅黑" panose="020B0503020204020204" charset="-122"/>
                <a:sym typeface="+mn-ea"/>
              </a:rPr>
              <a:t>展示平台使用场景，持续收集需求反馈，改进、完善平台功能。</a:t>
            </a:r>
            <a:endParaRPr lang="zh-CN" altLang="en-US" sz="1800">
              <a:solidFill>
                <a:schemeClr val="tx1"/>
              </a:solidFill>
              <a:latin typeface="微软雅黑" panose="020B0503020204020204" charset="-122"/>
              <a:ea typeface="微软雅黑" panose="020B0503020204020204" charset="-122"/>
              <a:cs typeface="微软雅黑" panose="020B0503020204020204" charset="-122"/>
              <a:sym typeface="+mn-ea"/>
            </a:endParaRPr>
          </a:p>
          <a:p>
            <a:pPr marL="800100" lvl="1" indent="-342900" algn="l">
              <a:buClrTx/>
              <a:buSzTx/>
              <a:buAutoNum type="arabicPeriod"/>
            </a:pPr>
            <a:r>
              <a:rPr lang="zh-CN" altLang="en-US" sz="1800">
                <a:solidFill>
                  <a:schemeClr val="tx1"/>
                </a:solidFill>
                <a:latin typeface="微软雅黑" panose="020B0503020204020204" charset="-122"/>
                <a:ea typeface="微软雅黑" panose="020B0503020204020204" charset="-122"/>
                <a:cs typeface="微软雅黑" panose="020B0503020204020204" charset="-122"/>
                <a:sym typeface="+mn-ea"/>
              </a:rPr>
              <a:t>向</a:t>
            </a:r>
            <a:r>
              <a:rPr lang="zh-CN" altLang="en-US" sz="1800" b="1">
                <a:solidFill>
                  <a:schemeClr val="tx1"/>
                </a:solidFill>
                <a:latin typeface="微软雅黑" panose="020B0503020204020204" charset="-122"/>
                <a:ea typeface="微软雅黑" panose="020B0503020204020204" charset="-122"/>
                <a:cs typeface="微软雅黑" panose="020B0503020204020204" charset="-122"/>
                <a:sym typeface="+mn-ea"/>
              </a:rPr>
              <a:t>开发者</a:t>
            </a:r>
            <a:r>
              <a:rPr lang="zh-CN" altLang="en-US" sz="1800">
                <a:solidFill>
                  <a:schemeClr val="tx1"/>
                </a:solidFill>
                <a:latin typeface="微软雅黑" panose="020B0503020204020204" charset="-122"/>
                <a:ea typeface="微软雅黑" panose="020B0503020204020204" charset="-122"/>
                <a:cs typeface="微软雅黑" panose="020B0503020204020204" charset="-122"/>
                <a:sym typeface="+mn-ea"/>
              </a:rPr>
              <a:t>介绍平台开发环境和集成接口，增进交流，促进广泛合作。</a:t>
            </a:r>
            <a:endParaRPr lang="zh-CN" altLang="en-US" sz="1800">
              <a:solidFill>
                <a:schemeClr val="tx1"/>
              </a:solidFill>
              <a:latin typeface="微软雅黑" panose="020B0503020204020204" charset="-122"/>
              <a:ea typeface="微软雅黑" panose="020B0503020204020204" charset="-122"/>
              <a:cs typeface="微软雅黑" panose="020B0503020204020204" charset="-122"/>
              <a:sym typeface="+mn-ea"/>
            </a:endParaRPr>
          </a:p>
          <a:p>
            <a:pPr algn="l">
              <a:buClrTx/>
              <a:buSzTx/>
            </a:pPr>
            <a:r>
              <a:rPr lang="zh-CN" altLang="en-US" sz="1800">
                <a:solidFill>
                  <a:schemeClr val="tx1"/>
                </a:solidFill>
                <a:latin typeface="微软雅黑" panose="020B0503020204020204" charset="-122"/>
                <a:ea typeface="微软雅黑" panose="020B0503020204020204" charset="-122"/>
                <a:cs typeface="微软雅黑" panose="020B0503020204020204" charset="-122"/>
                <a:sym typeface="+mn-ea"/>
              </a:rPr>
              <a:t>相关文档和数据：</a:t>
            </a:r>
            <a:endParaRPr lang="zh-CN" altLang="en-US" sz="1800">
              <a:solidFill>
                <a:schemeClr val="tx1"/>
              </a:solidFill>
              <a:latin typeface="微软雅黑" panose="020B0503020204020204" charset="-122"/>
              <a:ea typeface="微软雅黑" panose="020B0503020204020204" charset="-122"/>
              <a:cs typeface="微软雅黑" panose="020B0503020204020204" charset="-122"/>
              <a:sym typeface="+mn-ea"/>
            </a:endParaRPr>
          </a:p>
          <a:p>
            <a:pPr marL="0" lvl="0" indent="0" algn="l">
              <a:buClrTx/>
              <a:buSzTx/>
              <a:buNone/>
            </a:pPr>
            <a:r>
              <a:rPr lang="en-US" altLang="zh-CN" sz="1800" b="1">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https://github.com/FusMap/fytok_tutorial</a:t>
            </a:r>
            <a:endParaRPr lang="en-US" altLang="zh-CN" sz="1800" b="1">
              <a:solidFill>
                <a:schemeClr val="accent1">
                  <a:lumMod val="75000"/>
                </a:schemeClr>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sz="1800">
                <a:latin typeface="微软雅黑" panose="020B0503020204020204" charset="-122"/>
                <a:ea typeface="微软雅黑" panose="020B0503020204020204" charset="-122"/>
                <a:cs typeface="微软雅黑" panose="020B0503020204020204" charset="-122"/>
                <a:sym typeface="+mn-ea"/>
              </a:rPr>
              <a:t>（关于</a:t>
            </a:r>
            <a:r>
              <a:rPr lang="en-US" altLang="zh-CN" sz="1800" i="1">
                <a:solidFill>
                  <a:schemeClr val="accent2"/>
                </a:solidFill>
                <a:latin typeface="微软雅黑" panose="020B0503020204020204" charset="-122"/>
                <a:ea typeface="微软雅黑" panose="020B0503020204020204" charset="-122"/>
                <a:cs typeface="微软雅黑" panose="020B0503020204020204" charset="-122"/>
                <a:sym typeface="+mn-ea"/>
              </a:rPr>
              <a:t>Fu</a:t>
            </a:r>
            <a:r>
              <a:rPr lang="en-US" altLang="zh-CN" sz="180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Yun</a:t>
            </a:r>
            <a:r>
              <a:rPr lang="zh-CN" altLang="en-US" sz="1800">
                <a:latin typeface="微软雅黑" panose="020B0503020204020204" charset="-122"/>
                <a:ea typeface="微软雅黑" panose="020B0503020204020204" charset="-122"/>
                <a:cs typeface="微软雅黑" panose="020B0503020204020204" charset="-122"/>
                <a:sym typeface="+mn-ea"/>
              </a:rPr>
              <a:t>的问题可在这个项目下发起</a:t>
            </a:r>
            <a:r>
              <a:rPr lang="en-US" altLang="zh-CN" sz="1800">
                <a:latin typeface="微软雅黑" panose="020B0503020204020204" charset="-122"/>
                <a:ea typeface="微软雅黑" panose="020B0503020204020204" charset="-122"/>
                <a:cs typeface="微软雅黑" panose="020B0503020204020204" charset="-122"/>
                <a:sym typeface="+mn-ea"/>
              </a:rPr>
              <a:t>issue</a:t>
            </a:r>
            <a:r>
              <a:rPr lang="zh-CN" altLang="en-US" sz="1800">
                <a:latin typeface="微软雅黑" panose="020B0503020204020204" charset="-122"/>
                <a:ea typeface="微软雅黑" panose="020B0503020204020204" charset="-122"/>
                <a:cs typeface="微软雅黑" panose="020B0503020204020204" charset="-122"/>
                <a:sym typeface="+mn-ea"/>
              </a:rPr>
              <a:t>）</a:t>
            </a:r>
            <a:endParaRPr lang="zh-CN" altLang="en-US" sz="1800">
              <a:latin typeface="微软雅黑" panose="020B0503020204020204" charset="-122"/>
              <a:ea typeface="微软雅黑" panose="020B0503020204020204" charset="-122"/>
              <a:cs typeface="微软雅黑" panose="020B0503020204020204" charset="-122"/>
            </a:endParaRPr>
          </a:p>
          <a:p>
            <a:pPr algn="l">
              <a:buClrTx/>
              <a:buSzTx/>
            </a:pPr>
            <a:endParaRPr lang="zh-CN" altLang="en-US" sz="1800">
              <a:latin typeface="微软雅黑" panose="020B0503020204020204" charset="-122"/>
              <a:ea typeface="微软雅黑" panose="020B0503020204020204" charset="-122"/>
              <a:cs typeface="微软雅黑" panose="020B0503020204020204" charset="-122"/>
            </a:endParaRPr>
          </a:p>
        </p:txBody>
      </p:sp>
      <p:sp>
        <p:nvSpPr>
          <p:cNvPr id="11" name="内容占位符 10"/>
          <p:cNvSpPr>
            <a:spLocks noGrp="1"/>
          </p:cNvSpPr>
          <p:nvPr>
            <p:ph sz="half" idx="2"/>
          </p:nvPr>
        </p:nvSpPr>
        <p:spPr>
          <a:xfrm>
            <a:off x="6411595" y="1501140"/>
            <a:ext cx="5530850" cy="4748530"/>
          </a:xfrm>
        </p:spPr>
        <p:txBody>
          <a:bodyPr>
            <a:normAutofit lnSpcReduction="10000"/>
          </a:bodyPr>
          <a:p>
            <a:pPr marL="0" indent="0" algn="l">
              <a:buClrTx/>
              <a:buSzTx/>
              <a:buNone/>
            </a:pPr>
            <a:r>
              <a:rPr lang="zh-CN" altLang="en-US" b="1">
                <a:solidFill>
                  <a:schemeClr val="tx1"/>
                </a:solidFill>
                <a:sym typeface="+mn-ea"/>
              </a:rPr>
              <a:t>主要内容</a:t>
            </a:r>
            <a:r>
              <a:rPr lang="zh-CN" altLang="en-US">
                <a:solidFill>
                  <a:schemeClr val="tx1"/>
                </a:solidFill>
                <a:sym typeface="+mn-ea"/>
              </a:rPr>
              <a:t>：</a:t>
            </a:r>
            <a:endParaRPr lang="zh-CN" altLang="en-US">
              <a:solidFill>
                <a:schemeClr val="tx1"/>
              </a:solidFill>
              <a:sym typeface="+mn-ea"/>
            </a:endParaRPr>
          </a:p>
          <a:p>
            <a:pPr marL="342900" lvl="0" indent="-342900" algn="l">
              <a:buClrTx/>
              <a:buSzTx/>
              <a:buAutoNum type="arabicPeriod"/>
            </a:pPr>
            <a:r>
              <a:rPr b="1">
                <a:solidFill>
                  <a:srgbClr val="C00000"/>
                </a:solidFill>
                <a:sym typeface="+mn-ea"/>
              </a:rPr>
              <a:t>运行环境和安装</a:t>
            </a:r>
            <a:r>
              <a:rPr lang="en-US" altLang="zh-CN" b="1">
                <a:solidFill>
                  <a:srgbClr val="C00000"/>
                </a:solidFill>
                <a:sym typeface="+mn-ea"/>
              </a:rPr>
              <a:t> </a:t>
            </a:r>
            <a:endParaRPr lang="en-US" altLang="zh-CN" b="1">
              <a:solidFill>
                <a:srgbClr val="C00000"/>
              </a:solidFill>
              <a:sym typeface="+mn-ea"/>
            </a:endParaRPr>
          </a:p>
          <a:p>
            <a:pPr marL="342900" lvl="0" indent="-342900" algn="l">
              <a:buClrTx/>
              <a:buSzTx/>
              <a:buAutoNum type="arabicPeriod"/>
            </a:pPr>
            <a:r>
              <a:rPr lang="en-US" altLang="zh-CN" b="1">
                <a:solidFill>
                  <a:srgbClr val="C00000"/>
                </a:solidFill>
                <a:sym typeface="+mn-ea"/>
              </a:rPr>
              <a:t>数据集成与可视化 </a:t>
            </a:r>
            <a:r>
              <a:rPr lang="en-US" altLang="zh-CN" b="1">
                <a:solidFill>
                  <a:srgbClr val="C00000"/>
                </a:solidFill>
                <a:sym typeface="+mn-ea"/>
              </a:rPr>
              <a:t>case 1: 平衡分析 </a:t>
            </a:r>
            <a:endParaRPr lang="en-US" altLang="zh-CN" b="1">
              <a:solidFill>
                <a:srgbClr val="C00000"/>
              </a:solidFill>
              <a:sym typeface="+mn-ea"/>
            </a:endParaRPr>
          </a:p>
          <a:p>
            <a:pPr marL="342900" lvl="0" indent="-342900" algn="l">
              <a:buClrTx/>
              <a:buSzTx/>
              <a:buAutoNum type="arabicPeriod"/>
            </a:pPr>
            <a:r>
              <a:rPr lang="en-US" altLang="zh-CN" b="1">
                <a:solidFill>
                  <a:schemeClr val="accent1">
                    <a:lumMod val="75000"/>
                  </a:schemeClr>
                </a:solidFill>
                <a:sym typeface="+mn-ea"/>
              </a:rPr>
              <a:t>开发环境</a:t>
            </a:r>
            <a:endParaRPr lang="en-US" altLang="zh-CN" b="1">
              <a:solidFill>
                <a:schemeClr val="accent1">
                  <a:lumMod val="75000"/>
                </a:schemeClr>
              </a:solidFill>
              <a:sym typeface="+mn-ea"/>
            </a:endParaRPr>
          </a:p>
          <a:p>
            <a:pPr marL="342900" lvl="0" indent="-342900" algn="l">
              <a:buClrTx/>
              <a:buSzTx/>
              <a:buAutoNum type="arabicPeriod"/>
            </a:pPr>
            <a:r>
              <a:rPr lang="zh-CN" altLang="en-US" b="1">
                <a:solidFill>
                  <a:schemeClr val="accent1">
                    <a:lumMod val="75000"/>
                  </a:schemeClr>
                </a:solidFill>
                <a:sym typeface="+mn-ea"/>
              </a:rPr>
              <a:t>程序</a:t>
            </a:r>
            <a:r>
              <a:rPr lang="en-US" altLang="zh-CN" b="1">
                <a:solidFill>
                  <a:schemeClr val="accent1">
                    <a:lumMod val="75000"/>
                  </a:schemeClr>
                </a:solidFill>
                <a:sym typeface="+mn-ea"/>
              </a:rPr>
              <a:t>接入 case 2: freegs </a:t>
            </a:r>
            <a:r>
              <a:rPr lang="zh-CN" altLang="en-US" b="1">
                <a:solidFill>
                  <a:schemeClr val="accent1">
                    <a:lumMod val="75000"/>
                  </a:schemeClr>
                </a:solidFill>
                <a:sym typeface="+mn-ea"/>
              </a:rPr>
              <a:t>插件</a:t>
            </a:r>
            <a:endParaRPr lang="en-US" altLang="zh-CN" b="1">
              <a:solidFill>
                <a:schemeClr val="accent1">
                  <a:lumMod val="75000"/>
                </a:schemeClr>
              </a:solidFill>
              <a:sym typeface="+mn-ea"/>
            </a:endParaRPr>
          </a:p>
          <a:p>
            <a:pPr marL="342900" lvl="0" indent="-342900" algn="l">
              <a:buClrTx/>
              <a:buSzTx/>
              <a:buAutoNum type="arabicPeriod"/>
            </a:pPr>
            <a:r>
              <a:rPr lang="en-US" altLang="zh-CN" b="1">
                <a:solidFill>
                  <a:schemeClr val="accent1">
                    <a:lumMod val="75000"/>
                  </a:schemeClr>
                </a:solidFill>
                <a:sym typeface="+mn-ea"/>
              </a:rPr>
              <a:t>集成计算 case 3: 芯部输运</a:t>
            </a:r>
            <a:endParaRPr lang="en-US" altLang="zh-CN" b="1">
              <a:solidFill>
                <a:schemeClr val="accent1">
                  <a:lumMod val="75000"/>
                </a:schemeClr>
              </a:solidFill>
              <a:sym typeface="+mn-ea"/>
            </a:endParaRPr>
          </a:p>
          <a:p>
            <a:pPr marL="342900" lvl="0" indent="-342900" algn="l">
              <a:buClrTx/>
              <a:buSzTx/>
              <a:buAutoNum type="arabicPeriod"/>
            </a:pPr>
            <a:r>
              <a:rPr lang="en-US" altLang="zh-CN" b="1">
                <a:solidFill>
                  <a:schemeClr val="accent1">
                    <a:lumMod val="75000"/>
                  </a:schemeClr>
                </a:solidFill>
                <a:sym typeface="+mn-ea"/>
              </a:rPr>
              <a:t>小结</a:t>
            </a:r>
            <a:endParaRPr lang="en-US" altLang="zh-CN" b="1">
              <a:solidFill>
                <a:schemeClr val="accent1">
                  <a:lumMod val="75000"/>
                </a:schemeClr>
              </a:solidFill>
              <a:sym typeface="+mn-ea"/>
            </a:endParaRPr>
          </a:p>
          <a:p>
            <a:pPr algn="l">
              <a:buClrTx/>
              <a:buSzTx/>
            </a:pPr>
            <a:endParaRPr lang="zh-CN" altLang="en-US">
              <a:solidFill>
                <a:schemeClr val="tx1"/>
              </a:solidFill>
              <a:sym typeface="+mn-ea"/>
            </a:endParaRPr>
          </a:p>
          <a:p>
            <a:pPr marL="0" indent="0" algn="l">
              <a:buClrTx/>
              <a:buSzTx/>
              <a:buNone/>
            </a:pPr>
            <a:r>
              <a:rPr lang="en-US" altLang="zh-CN" b="1">
                <a:solidFill>
                  <a:srgbClr val="C00000"/>
                </a:solidFill>
                <a:sym typeface="+mn-ea"/>
              </a:rPr>
              <a:t> </a:t>
            </a:r>
            <a:r>
              <a:rPr lang="zh-CN" altLang="en-US" b="1">
                <a:solidFill>
                  <a:srgbClr val="C00000"/>
                </a:solidFill>
                <a:sym typeface="+mn-ea"/>
              </a:rPr>
              <a:t>（红字</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为部分为今天内容，后续根据反馈调整）</a:t>
            </a:r>
            <a:endParaRPr lang="zh-CN" altLang="en-US">
              <a:solidFill>
                <a:schemeClr val="tx1"/>
              </a:solidFill>
              <a:sym typeface="+mn-ea"/>
            </a:endParaRPr>
          </a:p>
          <a:p>
            <a:pPr algn="l">
              <a:buClrTx/>
              <a:buSzTx/>
            </a:pPr>
            <a:endParaRPr lang="zh-CN" altLang="en-US">
              <a:solidFill>
                <a:schemeClr val="tx1"/>
              </a:solidFill>
              <a:sym typeface="+mn-ea"/>
            </a:endParaRPr>
          </a:p>
          <a:p>
            <a:pPr algn="l">
              <a:buClrTx/>
              <a:buSzTx/>
            </a:pP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nvPr>
        </p:nvSpPr>
        <p:spPr/>
        <p:txBody>
          <a:bodyPr>
            <a:normAutofit fontScale="90000"/>
          </a:bodyPr>
          <a:p>
            <a:r>
              <a:rPr lang="zh-CN" altLang="en-US">
                <a:sym typeface="+mn-ea"/>
              </a:rPr>
              <a:t>运行环境和</a:t>
            </a:r>
            <a:r>
              <a:rPr lang="zh-CN" altLang="en-US"/>
              <a:t>安装</a:t>
            </a:r>
            <a:endParaRPr lang="zh-CN" altLang="en-US"/>
          </a:p>
        </p:txBody>
      </p:sp>
      <p:sp>
        <p:nvSpPr>
          <p:cNvPr id="8" name="文本占位符 7"/>
          <p:cNvSpPr>
            <a:spLocks noGrp="1"/>
          </p:cNvSpPr>
          <p:nvPr>
            <p:ph type="body" idx="1"/>
          </p:nvPr>
        </p:nvSpPr>
        <p:spPr/>
        <p:txBody>
          <a:bodyPr>
            <a:normAutofit/>
          </a:bodyPr>
          <a:p>
            <a:pPr marL="285750" indent="-285750">
              <a:buFont typeface="Arial" panose="020B0604020202020204" pitchFamily="34" charset="0"/>
              <a:buChar char="•"/>
            </a:pPr>
            <a:r>
              <a:rPr lang="en-US" altLang="zh-CN" i="1">
                <a:solidFill>
                  <a:schemeClr val="accent2"/>
                </a:solidFill>
                <a:sym typeface="+mn-ea"/>
              </a:rPr>
              <a:t>Fu</a:t>
            </a:r>
            <a:r>
              <a:rPr lang="en-US" altLang="zh-CN">
                <a:solidFill>
                  <a:schemeClr val="accent1">
                    <a:lumMod val="75000"/>
                  </a:schemeClr>
                </a:solidFill>
                <a:sym typeface="+mn-ea"/>
              </a:rPr>
              <a:t>Yun </a:t>
            </a:r>
            <a:r>
              <a:rPr lang="zh-CN" altLang="en-US">
                <a:sym typeface="+mn-ea"/>
              </a:rPr>
              <a:t>的</a:t>
            </a:r>
            <a:r>
              <a:rPr lang="zh-CN" altLang="en-US"/>
              <a:t>基础运行环境</a:t>
            </a:r>
            <a:endParaRPr lang="en-US" altLang="zh-CN"/>
          </a:p>
          <a:p>
            <a:pPr marL="285750" indent="-285750">
              <a:buFont typeface="Arial" panose="020B0604020202020204" pitchFamily="34" charset="0"/>
              <a:buChar char="•"/>
            </a:pPr>
            <a:endParaRPr lang="en-US" altLang="zh-CN"/>
          </a:p>
        </p:txBody>
      </p:sp>
      <p:pic>
        <p:nvPicPr>
          <p:cNvPr id="25" name="图片 24"/>
          <p:cNvPicPr>
            <a:picLocks noChangeAspect="1"/>
          </p:cNvPicPr>
          <p:nvPr/>
        </p:nvPicPr>
        <p:blipFill>
          <a:blip r:embed="rId1"/>
          <a:stretch>
            <a:fillRect/>
          </a:stretch>
        </p:blipFill>
        <p:spPr>
          <a:xfrm>
            <a:off x="4950460" y="494030"/>
            <a:ext cx="6258560" cy="335407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6245225" y="873760"/>
            <a:ext cx="5704205" cy="5711190"/>
          </a:xfrm>
          <a:prstGeom prst="rect">
            <a:avLst/>
          </a:prstGeom>
        </p:spPr>
      </p:pic>
      <p:sp>
        <p:nvSpPr>
          <p:cNvPr id="2" name="标题 1"/>
          <p:cNvSpPr>
            <a:spLocks noGrp="1"/>
          </p:cNvSpPr>
          <p:nvPr>
            <p:ph type="title"/>
          </p:nvPr>
        </p:nvSpPr>
        <p:spPr>
          <a:xfrm>
            <a:off x="392430" y="130175"/>
            <a:ext cx="11184890" cy="705485"/>
          </a:xfrm>
        </p:spPr>
        <p:txBody>
          <a:bodyPr>
            <a:normAutofit/>
          </a:bodyPr>
          <a:p>
            <a:r>
              <a:rPr lang="zh-CN" altLang="en-US">
                <a:sym typeface="+mn-ea"/>
              </a:rPr>
              <a:t>工作环境</a:t>
            </a:r>
            <a:r>
              <a:rPr lang="en-US" altLang="zh-CN">
                <a:sym typeface="+mn-ea"/>
              </a:rPr>
              <a:t> </a:t>
            </a:r>
            <a:r>
              <a:rPr lang="zh-CN" altLang="en-US">
                <a:sym typeface="+mn-ea"/>
              </a:rPr>
              <a:t>（</a:t>
            </a:r>
            <a:r>
              <a:rPr lang="en-US" altLang="zh-CN">
                <a:sym typeface="+mn-ea"/>
              </a:rPr>
              <a:t>WSL2+</a:t>
            </a:r>
            <a:r>
              <a:rPr lang="zh-CN" altLang="en-US">
                <a:sym typeface="+mn-ea"/>
              </a:rPr>
              <a:t>Ubuntu 22.04</a:t>
            </a:r>
            <a:r>
              <a:rPr lang="en-US" altLang="zh-CN">
                <a:sym typeface="+mn-ea"/>
              </a:rPr>
              <a:t>+Python 3.11)</a:t>
            </a:r>
            <a:endParaRPr lang="en-US" altLang="zh-CN">
              <a:sym typeface="+mn-ea"/>
            </a:endParaRPr>
          </a:p>
        </p:txBody>
      </p:sp>
      <p:sp>
        <p:nvSpPr>
          <p:cNvPr id="3" name="内容占位符 2"/>
          <p:cNvSpPr>
            <a:spLocks noGrp="1"/>
          </p:cNvSpPr>
          <p:nvPr>
            <p:ph idx="1"/>
          </p:nvPr>
        </p:nvSpPr>
        <p:spPr>
          <a:xfrm>
            <a:off x="391795" y="955040"/>
            <a:ext cx="6067425" cy="5294630"/>
          </a:xfrm>
        </p:spPr>
        <p:txBody>
          <a:bodyPr>
            <a:normAutofit fontScale="90000" lnSpcReduction="20000"/>
          </a:bodyPr>
          <a:p>
            <a:r>
              <a:rPr lang="zh-CN" altLang="en-US"/>
              <a:t>操作系统：</a:t>
            </a:r>
            <a:r>
              <a:rPr lang="en-US" altLang="zh-CN">
                <a:effectLst>
                  <a:outerShdw blurRad="38100" dist="38100" dir="2700000" algn="tl">
                    <a:srgbClr val="000000">
                      <a:alpha val="43137"/>
                    </a:srgbClr>
                  </a:outerShdw>
                </a:effectLst>
              </a:rPr>
              <a:t> </a:t>
            </a:r>
            <a:r>
              <a:rPr lang="en-US" altLang="zh-CN" b="1">
                <a:solidFill>
                  <a:schemeClr val="accent1">
                    <a:lumMod val="75000"/>
                  </a:schemeClr>
                </a:solidFill>
                <a:effectLst>
                  <a:outerShdw blurRad="38100" dist="38100" dir="2700000" algn="tl">
                    <a:srgbClr val="000000">
                      <a:alpha val="43137"/>
                    </a:srgbClr>
                  </a:outerShdw>
                </a:effectLst>
              </a:rPr>
              <a:t>Ubuntu 22.04</a:t>
            </a:r>
            <a:r>
              <a:rPr lang="en-US" altLang="zh-CN"/>
              <a:t> </a:t>
            </a:r>
            <a:r>
              <a:rPr lang="zh-CN" altLang="en-US"/>
              <a:t>（</a:t>
            </a:r>
            <a:r>
              <a:rPr lang="zh-CN" altLang="en-US">
                <a:sym typeface="+mn-ea"/>
              </a:rPr>
              <a:t>模块运行</a:t>
            </a:r>
            <a:r>
              <a:rPr lang="zh-CN" altLang="en-US">
                <a:sym typeface="+mn-ea"/>
              </a:rPr>
              <a:t>开发环境</a:t>
            </a:r>
            <a:r>
              <a:rPr lang="zh-CN" altLang="en-US"/>
              <a:t>）</a:t>
            </a:r>
            <a:endParaRPr lang="zh-CN" altLang="en-US"/>
          </a:p>
          <a:p>
            <a:r>
              <a:rPr lang="en-US" altLang="zh-CN" b="1" i="1">
                <a:solidFill>
                  <a:schemeClr val="accent2"/>
                </a:solidFill>
                <a:sym typeface="+mn-ea"/>
              </a:rPr>
              <a:t>Fy</a:t>
            </a:r>
            <a:r>
              <a:rPr lang="en-US" altLang="zh-CN" b="1">
                <a:solidFill>
                  <a:schemeClr val="accent1">
                    <a:lumMod val="75000"/>
                  </a:schemeClr>
                </a:solidFill>
                <a:sym typeface="+mn-ea"/>
              </a:rPr>
              <a:t>Tok</a:t>
            </a:r>
            <a:r>
              <a:rPr lang="en-US" altLang="zh-CN">
                <a:sym typeface="+mn-ea"/>
              </a:rPr>
              <a:t> 为纯Python包，</a:t>
            </a:r>
            <a:r>
              <a:rPr lang="zh-CN" altLang="en-US">
                <a:sym typeface="+mn-ea"/>
              </a:rPr>
              <a:t>建议</a:t>
            </a:r>
            <a:r>
              <a:rPr lang="en-US" altLang="zh-CN" b="1">
                <a:sym typeface="+mn-ea"/>
              </a:rPr>
              <a:t> </a:t>
            </a:r>
            <a:r>
              <a:rPr lang="en-US" altLang="zh-CN" b="1">
                <a:solidFill>
                  <a:schemeClr val="accent1">
                    <a:lumMod val="75000"/>
                  </a:schemeClr>
                </a:solidFill>
                <a:sym typeface="+mn-ea"/>
              </a:rPr>
              <a:t>Python &gt;= 3.11</a:t>
            </a:r>
            <a:endParaRPr lang="en-US" altLang="zh-CN"/>
          </a:p>
          <a:p>
            <a:pPr lvl="1"/>
            <a:r>
              <a:rPr lang="en-US" altLang="zh-CN"/>
              <a:t>sudo apt install python3.11</a:t>
            </a:r>
            <a:endParaRPr lang="en-US" altLang="zh-CN"/>
          </a:p>
          <a:p>
            <a:pPr lvl="1"/>
            <a:r>
              <a:rPr lang="en-US" altLang="zh-CN"/>
              <a:t>sudo update-alternatives --install /usr/bin/python3 python3 /usr/bin/python3.11 100</a:t>
            </a:r>
            <a:endParaRPr lang="en-US" altLang="zh-CN"/>
          </a:p>
          <a:p>
            <a:pPr lvl="1"/>
            <a:r>
              <a:rPr lang="en-US" altLang="zh-CN"/>
              <a:t>sudo update-alternatives --config python3</a:t>
            </a:r>
            <a:endParaRPr lang="en-US" altLang="zh-CN"/>
          </a:p>
          <a:p>
            <a:pPr lvl="1"/>
            <a:endParaRPr lang="en-US" altLang="zh-CN"/>
          </a:p>
          <a:p>
            <a:r>
              <a:rPr lang="en-US" altLang="zh-CN">
                <a:sym typeface="+mn-ea"/>
              </a:rPr>
              <a:t>Windows 11 </a:t>
            </a:r>
            <a:r>
              <a:rPr lang="zh-CN" altLang="en-US">
                <a:sym typeface="+mn-ea"/>
              </a:rPr>
              <a:t>系统解决方案：</a:t>
            </a:r>
            <a:endParaRPr lang="zh-CN" altLang="en-US">
              <a:sym typeface="+mn-ea"/>
            </a:endParaRPr>
          </a:p>
          <a:p>
            <a:pPr lvl="1"/>
            <a:r>
              <a:rPr lang="en-US" altLang="zh-CN"/>
              <a:t>Windows Subsystem for Linux  </a:t>
            </a:r>
            <a:r>
              <a:rPr lang="zh-CN" altLang="en-US"/>
              <a:t>（</a:t>
            </a:r>
            <a:r>
              <a:rPr lang="en-US" altLang="zh-CN" sz="1800" b="1">
                <a:solidFill>
                  <a:schemeClr val="accent1">
                    <a:lumMod val="75000"/>
                  </a:schemeClr>
                </a:solidFill>
                <a:effectLst/>
              </a:rPr>
              <a:t>WSL2</a:t>
            </a:r>
            <a:r>
              <a:rPr lang="zh-CN" altLang="en-US"/>
              <a:t>）</a:t>
            </a:r>
            <a:endParaRPr lang="en-US" altLang="zh-CN"/>
          </a:p>
          <a:p>
            <a:pPr lvl="0"/>
            <a:r>
              <a:rPr lang="en-US" altLang="zh-CN"/>
              <a:t>WSL</a:t>
            </a:r>
            <a:r>
              <a:rPr lang="zh-CN" altLang="en-US"/>
              <a:t>安装：</a:t>
            </a:r>
            <a:r>
              <a:rPr lang="en-US" altLang="zh-CN"/>
              <a:t> </a:t>
            </a:r>
            <a:r>
              <a:rPr lang="zh-CN" altLang="en-US">
                <a:sym typeface="+mn-ea"/>
              </a:rPr>
              <a:t>打开</a:t>
            </a:r>
            <a:r>
              <a:rPr lang="en-US" altLang="zh-CN">
                <a:sym typeface="+mn-ea"/>
              </a:rPr>
              <a:t> Power</a:t>
            </a:r>
            <a:r>
              <a:rPr lang="en-US" altLang="zh-CN">
                <a:sym typeface="+mn-ea"/>
              </a:rPr>
              <a:t>Shell </a:t>
            </a:r>
            <a:endParaRPr lang="zh-CN" altLang="en-US"/>
          </a:p>
          <a:p>
            <a:pPr marL="457200" lvl="2"/>
            <a:r>
              <a:rPr lang="zh-CN" altLang="en-US"/>
              <a:t>Enable-WindowsOptionalFeature -Online -FeatureName Microsoft-Windows-Subsystem-Linux</a:t>
            </a:r>
            <a:r>
              <a:rPr lang="en-US" altLang="zh-CN"/>
              <a:t> # </a:t>
            </a:r>
            <a:r>
              <a:rPr lang="zh-CN" altLang="en-US">
                <a:sym typeface="+mn-ea"/>
              </a:rPr>
              <a:t>打开</a:t>
            </a:r>
            <a:r>
              <a:rPr lang="en-US" altLang="zh-CN">
                <a:sym typeface="+mn-ea"/>
              </a:rPr>
              <a:t>WSL</a:t>
            </a:r>
            <a:r>
              <a:rPr lang="zh-CN" altLang="en-US">
                <a:sym typeface="+mn-ea"/>
              </a:rPr>
              <a:t>支持</a:t>
            </a:r>
            <a:endParaRPr lang="en-US" altLang="zh-CN">
              <a:sym typeface="+mn-ea"/>
            </a:endParaRPr>
          </a:p>
          <a:p>
            <a:pPr marL="457200" lvl="2"/>
            <a:r>
              <a:rPr lang="en-US" altLang="zh-CN">
                <a:sym typeface="+mn-ea"/>
              </a:rPr>
              <a:t>wsl --set-default-version 2     # </a:t>
            </a:r>
            <a:r>
              <a:rPr lang="zh-CN" altLang="en-US">
                <a:sym typeface="+mn-ea"/>
              </a:rPr>
              <a:t>指定</a:t>
            </a:r>
            <a:r>
              <a:rPr lang="en-US" altLang="zh-CN">
                <a:sym typeface="+mn-ea"/>
              </a:rPr>
              <a:t>wsl</a:t>
            </a:r>
            <a:r>
              <a:rPr lang="zh-CN" altLang="en-US">
                <a:sym typeface="+mn-ea"/>
              </a:rPr>
              <a:t>的版本</a:t>
            </a:r>
            <a:endParaRPr lang="en-US" altLang="zh-CN">
              <a:sym typeface="+mn-ea"/>
            </a:endParaRPr>
          </a:p>
          <a:p>
            <a:pPr marL="457200" lvl="2"/>
            <a:r>
              <a:rPr lang="en-US" altLang="zh-CN"/>
              <a:t>wsl --install -d Ubuntu-22.04   #</a:t>
            </a:r>
            <a:r>
              <a:rPr lang="zh-CN" altLang="en-US"/>
              <a:t>（指定安装</a:t>
            </a:r>
            <a:r>
              <a:rPr lang="zh-CN" altLang="en-US"/>
              <a:t>版本）</a:t>
            </a:r>
            <a:endParaRPr lang="zh-CN" altLang="en-US"/>
          </a:p>
          <a:p>
            <a:pPr marL="457200" lvl="2"/>
            <a:r>
              <a:rPr lang="zh-CN" altLang="en-US"/>
              <a:t>wsl --list --online</a:t>
            </a:r>
            <a:r>
              <a:rPr lang="en-US" altLang="zh-CN"/>
              <a:t>                   # </a:t>
            </a:r>
            <a:r>
              <a:rPr lang="zh-CN" altLang="en-US">
                <a:sym typeface="+mn-ea"/>
              </a:rPr>
              <a:t>查看可用的</a:t>
            </a:r>
            <a:r>
              <a:rPr lang="en-US" altLang="zh-CN">
                <a:sym typeface="+mn-ea"/>
              </a:rPr>
              <a:t>Linux</a:t>
            </a:r>
            <a:r>
              <a:rPr lang="zh-CN" altLang="en-US">
                <a:sym typeface="+mn-ea"/>
              </a:rPr>
              <a:t>发行版版</a:t>
            </a:r>
            <a:endParaRPr lang="zh-CN" altLang="en-US">
              <a:sym typeface="+mn-ea"/>
            </a:endParaRPr>
          </a:p>
          <a:p>
            <a:pPr marL="457200" lvl="2"/>
            <a:r>
              <a:rPr lang="en-US" altLang="zh-CN"/>
              <a:t>wsl -l -v                                # </a:t>
            </a:r>
            <a:r>
              <a:rPr lang="zh-CN" altLang="en-US">
                <a:sym typeface="+mn-ea"/>
              </a:rPr>
              <a:t>查看</a:t>
            </a:r>
            <a:r>
              <a:rPr lang="en-US" altLang="zh-CN">
                <a:sym typeface="+mn-ea"/>
              </a:rPr>
              <a:t>wsl</a:t>
            </a:r>
            <a:r>
              <a:rPr lang="zh-CN" altLang="en-US">
                <a:sym typeface="+mn-ea"/>
              </a:rPr>
              <a:t>的版本</a:t>
            </a:r>
            <a:endParaRPr lang="zh-CN" altLang="en-US">
              <a:sym typeface="+mn-ea"/>
            </a:endParaRPr>
          </a:p>
          <a:p>
            <a:pPr marL="457200" lvl="2"/>
            <a:r>
              <a:rPr lang="zh-CN" altLang="en-US"/>
              <a:t>wsl --set-version Ubuntu-2</a:t>
            </a:r>
            <a:r>
              <a:rPr lang="en-US" altLang="zh-CN"/>
              <a:t>2</a:t>
            </a:r>
            <a:r>
              <a:rPr lang="zh-CN" altLang="en-US"/>
              <a:t>.04 2</a:t>
            </a:r>
            <a:r>
              <a:rPr lang="en-US" altLang="zh-CN"/>
              <a:t>  # </a:t>
            </a:r>
            <a:r>
              <a:rPr lang="zh-CN" altLang="en-US">
                <a:sym typeface="+mn-ea"/>
              </a:rPr>
              <a:t>指定</a:t>
            </a:r>
            <a:r>
              <a:rPr lang="en-US" altLang="zh-CN">
                <a:sym typeface="+mn-ea"/>
              </a:rPr>
              <a:t>Linux</a:t>
            </a:r>
            <a:r>
              <a:rPr lang="zh-CN" altLang="en-US">
                <a:sym typeface="+mn-ea"/>
              </a:rPr>
              <a:t>发行版</a:t>
            </a:r>
            <a:endParaRPr lang="zh-CN" altLang="en-US"/>
          </a:p>
        </p:txBody>
      </p:sp>
      <p:sp>
        <p:nvSpPr>
          <p:cNvPr id="4" name="文本框 3"/>
          <p:cNvSpPr txBox="1"/>
          <p:nvPr/>
        </p:nvSpPr>
        <p:spPr>
          <a:xfrm>
            <a:off x="608330" y="6369050"/>
            <a:ext cx="5323840" cy="306705"/>
          </a:xfrm>
          <a:prstGeom prst="rect">
            <a:avLst/>
          </a:prstGeom>
          <a:noFill/>
        </p:spPr>
        <p:txBody>
          <a:bodyPr wrap="square" rtlCol="0">
            <a:spAutoFit/>
          </a:bodyPr>
          <a:p>
            <a:r>
              <a:rPr lang="zh-CN" altLang="en-US" sz="1400"/>
              <a:t>参考链接：https://learn.microsoft.com/en-us/windows/wsl/install</a:t>
            </a:r>
            <a:endParaRPr lang="zh-CN" altLang="en-US" sz="1400"/>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95885" y="873760"/>
            <a:ext cx="6756400" cy="4759325"/>
          </a:xfrm>
        </p:spPr>
        <p:txBody>
          <a:bodyPr>
            <a:normAutofit lnSpcReduction="10000"/>
          </a:bodyPr>
          <a:p>
            <a:pPr marL="0" lvl="3"/>
            <a:r>
              <a:rPr lang="zh-CN" altLang="en-US" sz="1800">
                <a:sym typeface="+mn-ea"/>
              </a:rPr>
              <a:t>在</a:t>
            </a:r>
            <a:r>
              <a:rPr lang="en-US" altLang="zh-CN" sz="1800">
                <a:sym typeface="+mn-ea"/>
              </a:rPr>
              <a:t> </a:t>
            </a:r>
            <a:r>
              <a:rPr lang="en-US" altLang="zh-CN" sz="1800" b="1">
                <a:solidFill>
                  <a:schemeClr val="accent1">
                    <a:lumMod val="75000"/>
                  </a:schemeClr>
                </a:solidFill>
                <a:sym typeface="+mn-ea"/>
              </a:rPr>
              <a:t>Ubuntu 22.04</a:t>
            </a:r>
            <a:r>
              <a:rPr lang="en-US" altLang="zh-CN" sz="1800">
                <a:sym typeface="+mn-ea"/>
              </a:rPr>
              <a:t> </a:t>
            </a:r>
            <a:r>
              <a:rPr lang="zh-CN" altLang="en-US" sz="1800">
                <a:sym typeface="+mn-ea"/>
              </a:rPr>
              <a:t>下安装</a:t>
            </a:r>
            <a:r>
              <a:rPr lang="en-US" altLang="zh-CN" sz="1800">
                <a:sym typeface="+mn-ea"/>
              </a:rPr>
              <a:t> </a:t>
            </a:r>
            <a:r>
              <a:rPr lang="en-US" altLang="zh-CN" sz="1800" b="1">
                <a:solidFill>
                  <a:schemeClr val="accent1">
                    <a:lumMod val="75000"/>
                  </a:schemeClr>
                </a:solidFill>
                <a:sym typeface="+mn-ea"/>
              </a:rPr>
              <a:t>JupyterLab</a:t>
            </a:r>
            <a:endParaRPr lang="en-US" altLang="zh-CN" sz="1800">
              <a:sym typeface="+mn-ea"/>
            </a:endParaRPr>
          </a:p>
          <a:p>
            <a:pPr marL="457200" lvl="4"/>
            <a:r>
              <a:rPr lang="en-US" altLang="zh-CN" sz="1800">
                <a:sym typeface="+mn-ea"/>
              </a:rPr>
              <a:t>python -m </a:t>
            </a:r>
            <a:r>
              <a:rPr lang="en-US" altLang="zh-CN" sz="1800">
                <a:sym typeface="+mn-ea"/>
              </a:rPr>
              <a:t>pip install jupyterlab</a:t>
            </a:r>
            <a:endParaRPr lang="en-US" altLang="zh-CN" sz="1800">
              <a:sym typeface="+mn-ea"/>
            </a:endParaRPr>
          </a:p>
          <a:p>
            <a:pPr marL="228600" lvl="4" indent="0">
              <a:buNone/>
            </a:pPr>
          </a:p>
          <a:p>
            <a:r>
              <a:t>在 Windows 上安装 </a:t>
            </a:r>
            <a:r>
              <a:rPr>
                <a:solidFill>
                  <a:schemeClr val="accent1">
                    <a:lumMod val="75000"/>
                  </a:schemeClr>
                </a:solidFill>
              </a:rPr>
              <a:t>Visual Studio Code</a:t>
            </a:r>
            <a:r>
              <a:rPr>
                <a:sym typeface="+mn-ea"/>
              </a:rPr>
              <a:t>（不是在 WSL 文件系统中）</a:t>
            </a:r>
            <a:r>
              <a:t>。</a:t>
            </a:r>
          </a:p>
          <a:p>
            <a:r>
              <a:rPr lang="en-US" altLang="zh-CN">
                <a:sym typeface="+mn-ea"/>
              </a:rPr>
              <a:t>VSCode</a:t>
            </a:r>
            <a:r>
              <a:rPr lang="zh-CN" altLang="en-US"/>
              <a:t>安装扩展包</a:t>
            </a:r>
            <a:r>
              <a:rPr lang="en-US" altLang="zh-CN"/>
              <a:t> </a:t>
            </a:r>
            <a:r>
              <a:rPr lang="zh-CN" altLang="en-US"/>
              <a:t>：</a:t>
            </a:r>
            <a:endParaRPr lang="zh-CN" altLang="en-US"/>
          </a:p>
          <a:p>
            <a:pPr lvl="1"/>
            <a:r>
              <a:rPr lang="en-US" altLang="zh-CN">
                <a:sym typeface="+mn-ea"/>
              </a:rPr>
              <a:t>WSL</a:t>
            </a:r>
            <a:endParaRPr lang="en-US" altLang="zh-CN"/>
          </a:p>
          <a:p>
            <a:pPr lvl="1"/>
            <a:r>
              <a:rPr lang="en-US" altLang="zh-CN"/>
              <a:t>Python</a:t>
            </a:r>
            <a:endParaRPr lang="en-US" altLang="zh-CN"/>
          </a:p>
          <a:p>
            <a:pPr lvl="1"/>
            <a:r>
              <a:rPr lang="en-US" altLang="zh-CN"/>
              <a:t>Jupyter </a:t>
            </a:r>
            <a:endParaRPr lang="en-US" altLang="zh-CN"/>
          </a:p>
          <a:p>
            <a:pPr lvl="0"/>
            <a:r>
              <a:rPr lang="en-US" altLang="zh-CN">
                <a:sym typeface="+mn-ea"/>
              </a:rPr>
              <a:t>VSCode</a:t>
            </a:r>
            <a:r>
              <a:rPr lang="zh-CN" altLang="en-US"/>
              <a:t>中打开</a:t>
            </a:r>
            <a:r>
              <a:rPr lang="en-US" altLang="zh-CN"/>
              <a:t>WSL</a:t>
            </a:r>
            <a:r>
              <a:rPr lang="zh-CN" altLang="en-US"/>
              <a:t>：</a:t>
            </a:r>
            <a:endParaRPr lang="zh-CN" altLang="en-US"/>
          </a:p>
          <a:p>
            <a:pPr lvl="1"/>
            <a:r>
              <a:rPr lang="zh-CN" altLang="en-US"/>
              <a:t>打开</a:t>
            </a:r>
            <a:r>
              <a:rPr lang="en-US" altLang="zh-CN"/>
              <a:t> </a:t>
            </a:r>
            <a:r>
              <a:rPr lang="en-US" altLang="zh-CN">
                <a:sym typeface="+mn-ea"/>
              </a:rPr>
              <a:t>VSCode</a:t>
            </a:r>
            <a:r>
              <a:rPr lang="zh-CN" altLang="en-US"/>
              <a:t>，左下角选择链接到</a:t>
            </a:r>
            <a:r>
              <a:rPr lang="en-US" altLang="zh-CN"/>
              <a:t> WSL</a:t>
            </a:r>
            <a:endParaRPr lang="en-US" altLang="zh-CN"/>
          </a:p>
          <a:p>
            <a:pPr lvl="1"/>
            <a:r>
              <a:rPr lang="zh-CN" altLang="en-US"/>
              <a:t>或者</a:t>
            </a:r>
            <a:r>
              <a:rPr lang="en-US" altLang="zh-CN"/>
              <a:t> </a:t>
            </a:r>
            <a:r>
              <a:rPr lang="en-US" altLang="zh-CN" b="1"/>
              <a:t>ctrl+shift+p </a:t>
            </a:r>
            <a:r>
              <a:rPr lang="zh-CN" altLang="en-US"/>
              <a:t>调出命令面板，选择链接</a:t>
            </a:r>
            <a:r>
              <a:rPr lang="en-US" altLang="zh-CN"/>
              <a:t>WSL</a:t>
            </a:r>
            <a:endParaRPr lang="en-US" altLang="zh-CN"/>
          </a:p>
        </p:txBody>
      </p:sp>
      <p:sp>
        <p:nvSpPr>
          <p:cNvPr id="4" name="标题 1"/>
          <p:cNvSpPr>
            <a:spLocks noGrp="1"/>
          </p:cNvSpPr>
          <p:nvPr/>
        </p:nvSpPr>
        <p:spPr>
          <a:xfrm>
            <a:off x="283280" y="78175"/>
            <a:ext cx="10969200" cy="705600"/>
          </a:xfrm>
          <a:prstGeom prst="rect">
            <a:avLst/>
          </a:prstGeom>
        </p:spPr>
        <p:txBody>
          <a:bodyPr vert="horz" lIns="90000" tIns="46800" rIns="90000" bIns="46800" rtlCol="0" anchor="ctr" anchorCtr="0">
            <a:normAutofit fontScale="90000"/>
          </a:bodyPr>
          <a:lst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a:lstStyle>
          <a:p>
            <a:r>
              <a:rPr lang="zh-CN" altLang="en-US">
                <a:sym typeface="+mn-ea"/>
              </a:rPr>
              <a:t>集成开发环境</a:t>
            </a:r>
            <a:r>
              <a:rPr lang="en-US" altLang="zh-CN">
                <a:sym typeface="+mn-ea"/>
              </a:rPr>
              <a:t>  JupyterLab + </a:t>
            </a:r>
            <a:r>
              <a:rPr>
                <a:sym typeface="+mn-ea"/>
              </a:rPr>
              <a:t>Visual Studio Code</a:t>
            </a:r>
            <a:endParaRPr lang="en-US" altLang="zh-CN">
              <a:sym typeface="+mn-ea"/>
            </a:endParaRPr>
          </a:p>
        </p:txBody>
      </p:sp>
      <p:pic>
        <p:nvPicPr>
          <p:cNvPr id="7" name="图片 6"/>
          <p:cNvPicPr>
            <a:picLocks noChangeAspect="1"/>
          </p:cNvPicPr>
          <p:nvPr/>
        </p:nvPicPr>
        <p:blipFill>
          <a:blip r:embed="rId1"/>
          <a:stretch>
            <a:fillRect/>
          </a:stretch>
        </p:blipFill>
        <p:spPr>
          <a:xfrm>
            <a:off x="6958330" y="579755"/>
            <a:ext cx="4660265" cy="3246755"/>
          </a:xfrm>
          <a:prstGeom prst="rect">
            <a:avLst/>
          </a:prstGeom>
        </p:spPr>
      </p:pic>
      <p:pic>
        <p:nvPicPr>
          <p:cNvPr id="8" name="图片 7"/>
          <p:cNvPicPr>
            <a:picLocks noChangeAspect="1"/>
          </p:cNvPicPr>
          <p:nvPr/>
        </p:nvPicPr>
        <p:blipFill>
          <a:blip r:embed="rId2"/>
          <a:stretch>
            <a:fillRect/>
          </a:stretch>
        </p:blipFill>
        <p:spPr>
          <a:xfrm>
            <a:off x="6984365" y="4047490"/>
            <a:ext cx="5207635" cy="2274570"/>
          </a:xfrm>
          <a:prstGeom prst="rect">
            <a:avLst/>
          </a:prstGeom>
        </p:spPr>
      </p:pic>
      <p:sp>
        <p:nvSpPr>
          <p:cNvPr id="9" name="文本框 8"/>
          <p:cNvSpPr txBox="1"/>
          <p:nvPr/>
        </p:nvSpPr>
        <p:spPr>
          <a:xfrm>
            <a:off x="567690" y="6255385"/>
            <a:ext cx="6854825" cy="306705"/>
          </a:xfrm>
          <a:prstGeom prst="rect">
            <a:avLst/>
          </a:prstGeom>
          <a:noFill/>
        </p:spPr>
        <p:txBody>
          <a:bodyPr wrap="square" rtlCol="0">
            <a:spAutoFit/>
          </a:bodyPr>
          <a:p>
            <a:r>
              <a:rPr lang="zh-CN" altLang="en-US" sz="1400"/>
              <a:t>参考链接：https://learn.microsoft.com/zh-cn/windows/wsl/tutorials/wsl-vscode</a:t>
            </a:r>
            <a:endParaRPr lang="zh-CN" altLang="en-US" sz="1400"/>
          </a:p>
        </p:txBody>
      </p:sp>
      <p:pic>
        <p:nvPicPr>
          <p:cNvPr id="2" name="图片 1"/>
          <p:cNvPicPr>
            <a:picLocks noChangeAspect="1"/>
          </p:cNvPicPr>
          <p:nvPr/>
        </p:nvPicPr>
        <p:blipFill>
          <a:blip r:embed="rId3"/>
          <a:stretch>
            <a:fillRect/>
          </a:stretch>
        </p:blipFill>
        <p:spPr>
          <a:xfrm>
            <a:off x="2520950" y="3163570"/>
            <a:ext cx="4221480" cy="815340"/>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83210" y="825500"/>
            <a:ext cx="5060950" cy="5735955"/>
          </a:xfrm>
        </p:spPr>
        <p:txBody>
          <a:bodyPr>
            <a:normAutofit/>
          </a:bodyPr>
          <a:p>
            <a:pPr lvl="0"/>
            <a:r>
              <a:rPr lang="zh-CN" altLang="en-US">
                <a:sym typeface="+mn-ea"/>
              </a:rPr>
              <a:t>在</a:t>
            </a:r>
            <a:r>
              <a:rPr lang="en-US" altLang="zh-CN">
                <a:sym typeface="+mn-ea"/>
              </a:rPr>
              <a:t> </a:t>
            </a:r>
            <a:r>
              <a:rPr lang="en-US" altLang="zh-CN" b="1">
                <a:solidFill>
                  <a:schemeClr val="accent1">
                    <a:lumMod val="75000"/>
                  </a:schemeClr>
                </a:solidFill>
                <a:sym typeface="+mn-ea"/>
              </a:rPr>
              <a:t>Ubuntu 22.04</a:t>
            </a:r>
            <a:r>
              <a:rPr lang="en-US" altLang="zh-CN">
                <a:sym typeface="+mn-ea"/>
              </a:rPr>
              <a:t> </a:t>
            </a:r>
            <a:r>
              <a:rPr lang="zh-CN" altLang="en-US">
                <a:sym typeface="+mn-ea"/>
              </a:rPr>
              <a:t>下</a:t>
            </a:r>
            <a:endParaRPr lang="en-US" altLang="zh-CN"/>
          </a:p>
          <a:p>
            <a:pPr lvl="1"/>
            <a:r>
              <a:rPr lang="en-US" altLang="zh-CN"/>
              <a:t>python -m pip install fytok </a:t>
            </a:r>
            <a:endParaRPr lang="en-US" altLang="zh-CN"/>
          </a:p>
          <a:p>
            <a:pPr lvl="0"/>
            <a:r>
              <a:rPr lang="zh-CN" altLang="en-US"/>
              <a:t>检查</a:t>
            </a:r>
            <a:r>
              <a:rPr lang="zh-CN" altLang="en-US"/>
              <a:t>安装：</a:t>
            </a:r>
            <a:endParaRPr lang="zh-CN" altLang="en-US"/>
          </a:p>
          <a:p>
            <a:pPr lvl="1"/>
            <a:r>
              <a:rPr lang="zh-CN" altLang="en-US"/>
              <a:t>python -c "import fytok"</a:t>
            </a:r>
            <a:endParaRPr lang="zh-CN" altLang="en-US"/>
          </a:p>
          <a:p>
            <a:pPr lvl="0"/>
            <a:r>
              <a:rPr lang="zh-CN" altLang="en-US">
                <a:sym typeface="+mn-ea"/>
              </a:rPr>
              <a:t>测试基本环境</a:t>
            </a:r>
            <a:r>
              <a:rPr lang="en-US" altLang="zh-CN">
                <a:sym typeface="+mn-ea"/>
              </a:rPr>
              <a:t>·</a:t>
            </a:r>
            <a:endParaRPr lang="zh-CN" altLang="en-US">
              <a:sym typeface="+mn-ea"/>
            </a:endParaRPr>
          </a:p>
          <a:p>
            <a:pPr lvl="1"/>
            <a:r>
              <a:rPr lang="en-US" altLang="zh-CN">
                <a:sym typeface="+mn-ea"/>
              </a:rPr>
              <a:t>ctrl+shif+p</a:t>
            </a:r>
            <a:r>
              <a:rPr lang="zh-CN" altLang="en-US">
                <a:sym typeface="+mn-ea"/>
              </a:rPr>
              <a:t>打开</a:t>
            </a:r>
            <a:r>
              <a:rPr lang="en-US" altLang="zh-CN">
                <a:sym typeface="+mn-ea"/>
              </a:rPr>
              <a:t>notebook</a:t>
            </a:r>
            <a:endParaRPr lang="en-US" altLang="zh-CN">
              <a:sym typeface="+mn-ea"/>
            </a:endParaRPr>
          </a:p>
          <a:p>
            <a:pPr lvl="1"/>
            <a:r>
              <a:rPr lang="en-US" altLang="zh-CN">
                <a:sym typeface="+mn-ea"/>
              </a:rPr>
              <a:t>from fytok.</a:t>
            </a:r>
            <a:r>
              <a:rPr lang="en-US" altLang="zh-CN">
                <a:sym typeface="+mn-ea"/>
              </a:rPr>
              <a:t>tokamak import Tokamak</a:t>
            </a:r>
            <a:r>
              <a:rPr lang="zh-CN" altLang="en-US">
                <a:sym typeface="+mn-ea"/>
              </a:rPr>
              <a:t>（或者</a:t>
            </a:r>
            <a:r>
              <a:rPr lang="en-US" altLang="zh-CN">
                <a:sym typeface="+mn-ea"/>
              </a:rPr>
              <a:t>import fytok</a:t>
            </a:r>
            <a:r>
              <a:rPr lang="zh-CN" altLang="en-US">
                <a:sym typeface="+mn-ea"/>
              </a:rPr>
              <a:t>）</a:t>
            </a:r>
            <a:endParaRPr lang="zh-CN" altLang="en-US">
              <a:sym typeface="+mn-ea"/>
            </a:endParaRPr>
          </a:p>
        </p:txBody>
      </p:sp>
      <p:sp>
        <p:nvSpPr>
          <p:cNvPr id="5" name="标题 1"/>
          <p:cNvSpPr>
            <a:spLocks noGrp="1"/>
          </p:cNvSpPr>
          <p:nvPr/>
        </p:nvSpPr>
        <p:spPr>
          <a:xfrm>
            <a:off x="283280" y="78175"/>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a:lstStyle>
          <a:p>
            <a:r>
              <a:rPr lang="zh-CN" altLang="en-US">
                <a:sym typeface="+mn-ea"/>
              </a:rPr>
              <a:t>安装</a:t>
            </a:r>
            <a:r>
              <a:rPr lang="en-US" altLang="zh-CN">
                <a:sym typeface="+mn-ea"/>
              </a:rPr>
              <a:t> </a:t>
            </a:r>
            <a:r>
              <a:rPr lang="en-US" altLang="zh-CN" b="1" i="1">
                <a:solidFill>
                  <a:schemeClr val="accent2"/>
                </a:solidFill>
                <a:sym typeface="+mn-ea"/>
              </a:rPr>
              <a:t>Fy</a:t>
            </a:r>
            <a:r>
              <a:rPr lang="en-US" altLang="zh-CN" b="1">
                <a:solidFill>
                  <a:schemeClr val="accent1">
                    <a:lumMod val="75000"/>
                  </a:schemeClr>
                </a:solidFill>
                <a:sym typeface="+mn-ea"/>
              </a:rPr>
              <a:t>Tok</a:t>
            </a:r>
            <a:endParaRPr lang="en-US" altLang="zh-CN" b="1">
              <a:sym typeface="+mn-ea"/>
            </a:endParaRPr>
          </a:p>
        </p:txBody>
      </p:sp>
      <p:pic>
        <p:nvPicPr>
          <p:cNvPr id="2" name="图片 1"/>
          <p:cNvPicPr>
            <a:picLocks noChangeAspect="1"/>
          </p:cNvPicPr>
          <p:nvPr/>
        </p:nvPicPr>
        <p:blipFill>
          <a:blip r:embed="rId1"/>
          <a:stretch>
            <a:fillRect/>
          </a:stretch>
        </p:blipFill>
        <p:spPr>
          <a:xfrm>
            <a:off x="5024755" y="1647190"/>
            <a:ext cx="7337425" cy="1631315"/>
          </a:xfrm>
          <a:prstGeom prst="rect">
            <a:avLst/>
          </a:prstGeom>
        </p:spPr>
      </p:pic>
      <p:pic>
        <p:nvPicPr>
          <p:cNvPr id="4" name="图片 3"/>
          <p:cNvPicPr>
            <a:picLocks noChangeAspect="1"/>
          </p:cNvPicPr>
          <p:nvPr/>
        </p:nvPicPr>
        <p:blipFill>
          <a:blip r:embed="rId2"/>
          <a:stretch>
            <a:fillRect/>
          </a:stretch>
        </p:blipFill>
        <p:spPr>
          <a:xfrm>
            <a:off x="5274310" y="3511550"/>
            <a:ext cx="6747510" cy="2664460"/>
          </a:xfrm>
          <a:prstGeom prst="rect">
            <a:avLst/>
          </a:prstGeom>
        </p:spPr>
      </p:pic>
      <p:pic>
        <p:nvPicPr>
          <p:cNvPr id="7" name="图片 6"/>
          <p:cNvPicPr>
            <a:picLocks noChangeAspect="1"/>
          </p:cNvPicPr>
          <p:nvPr/>
        </p:nvPicPr>
        <p:blipFill>
          <a:blip r:embed="rId3"/>
          <a:stretch>
            <a:fillRect/>
          </a:stretch>
        </p:blipFill>
        <p:spPr>
          <a:xfrm>
            <a:off x="484505" y="3766820"/>
            <a:ext cx="3918585" cy="2794635"/>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081"/>
</p:tagLst>
</file>

<file path=ppt/tags/tag101.xml><?xml version="1.0" encoding="utf-8"?>
<p:tagLst xmlns:p="http://schemas.openxmlformats.org/presentationml/2006/main">
  <p:tag name="KSO_WM_BEAUTIFY_FLAG" val="#wm#"/>
  <p:tag name="KSO_WM_TEMPLATE_CATEGORY" val="custom"/>
  <p:tag name="KSO_WM_TEMPLATE_INDEX" val="20205176"/>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wm#"/>
  <p:tag name="KSO_WM_TEMPLATE_CATEGORY" val="custom"/>
  <p:tag name="KSO_WM_TEMPLATE_INDEX" val="20205176"/>
</p:tagLst>
</file>

<file path=ppt/tags/tag104.xml><?xml version="1.0" encoding="utf-8"?>
<p:tagLst xmlns:p="http://schemas.openxmlformats.org/presentationml/2006/main">
  <p:tag name="KSO_WM_UNIT_PLACING_PICTURE_USER_VIEWPORT" val="{&quot;height&quot;:7700,&quot;width&quot;:17670}"/>
</p:tagLst>
</file>

<file path=ppt/tags/tag105.xml><?xml version="1.0" encoding="utf-8"?>
<p:tagLst xmlns:p="http://schemas.openxmlformats.org/presentationml/2006/main">
  <p:tag name="KSO_WM_BEAUTIFY_FLAG" val="#wm#"/>
  <p:tag name="KSO_WM_TEMPLATE_CATEGORY" val="custom"/>
  <p:tag name="KSO_WM_TEMPLATE_INDEX" val="20205081"/>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wm#"/>
  <p:tag name="KSO_WM_TEMPLATE_CATEGORY" val="custom"/>
  <p:tag name="KSO_WM_TEMPLATE_INDEX" val="20205176"/>
</p:tagLst>
</file>

<file path=ppt/tags/tag109.xml><?xml version="1.0" encoding="utf-8"?>
<p:tagLst xmlns:p="http://schemas.openxmlformats.org/presentationml/2006/main">
  <p:tag name="commondata" val="eyJoZGlkIjoiNjJlNWM0ZjJkNmFlMjY5ZmJmMDhiZmUzNDQ4MWY1MjQifQ=="/>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UNIT_LINE_FORE_SCHEMECOLOR_INDEX_BRIGHTNESS" val="0"/>
  <p:tag name="KSO_WM_UNIT_LINE_FORE_SCHEMECOLOR_INDEX" val="10"/>
  <p:tag name="KSO_WM_UNIT_LINE_FILL_TYPE" val="2"/>
</p:tagLst>
</file>

<file path=ppt/tags/tag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71.xml><?xml version="1.0" encoding="utf-8"?>
<p:tagLst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72.xml><?xml version="1.0" encoding="utf-8"?>
<p:tagLst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73.xml><?xml version="1.0" encoding="utf-8"?>
<p:tagLst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74.xml><?xml version="1.0" encoding="utf-8"?>
<p:tagLst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75.xml><?xml version="1.0" encoding="utf-8"?>
<p:tagLst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76.xml><?xml version="1.0" encoding="utf-8"?>
<p:tagLst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77.xml><?xml version="1.0" encoding="utf-8"?>
<p:tagLst xmlns:p="http://schemas.openxmlformats.org/presentationml/2006/main">
  <p:tag name="KSO_WM_UNIT_LINE_FORE_SCHEMECOLOR_INDEX_BRIGHTNESS" val="0"/>
  <p:tag name="KSO_WM_UNIT_LINE_FORE_SCHEMECOLOR_INDEX" val="5"/>
  <p:tag name="KSO_WM_UNIT_LINE_FILL_TYPE" val="2"/>
</p:tagLst>
</file>

<file path=ppt/tags/tag78.xml><?xml version="1.0" encoding="utf-8"?>
<p:tagLst xmlns:p="http://schemas.openxmlformats.org/presentationml/2006/main">
  <p:tag name="KSO_WM_UNIT_LINE_FORE_SCHEMECOLOR_INDEX_BRIGHTNESS" val="0"/>
  <p:tag name="KSO_WM_UNIT_LINE_FORE_SCHEMECOLOR_INDEX" val="5"/>
  <p:tag name="KSO_WM_UNIT_LINE_FILL_TYPE" val="2"/>
</p:tagLst>
</file>

<file path=ppt/tags/tag79.xml><?xml version="1.0" encoding="utf-8"?>
<p:tagLst xmlns:p="http://schemas.openxmlformats.org/presentationml/2006/main">
  <p:tag name="KSO_WM_UNIT_LINE_FORE_SCHEMECOLOR_INDEX_BRIGHTNESS" val="0"/>
  <p:tag name="KSO_WM_UNIT_LINE_FORE_SCHEMECOLOR_INDEX" val="5"/>
  <p:tag name="KSO_WM_UNIT_LINE_FILL_TYPE"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LINE_FORE_SCHEMECOLOR_INDEX_BRIGHTNESS" val="0"/>
  <p:tag name="KSO_WM_UNIT_LINE_FORE_SCHEMECOLOR_INDEX" val="5"/>
  <p:tag name="KSO_WM_UNIT_LINE_FILL_TYPE" val="2"/>
</p:tagLst>
</file>

<file path=ppt/tags/tag81.xml><?xml version="1.0" encoding="utf-8"?>
<p:tagLst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82.xml><?xml version="1.0" encoding="utf-8"?>
<p:tagLst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83.xml><?xml version="1.0" encoding="utf-8"?>
<p:tagLst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84.xml><?xml version="1.0" encoding="utf-8"?>
<p:tagLst xmlns:p="http://schemas.openxmlformats.org/presentationml/2006/main">
  <p:tag name="KSO_WM_UNIT_LINE_FORE_SCHEMECOLOR_INDEX_BRIGHTNESS" val="0"/>
  <p:tag name="KSO_WM_UNIT_LINE_FORE_SCHEMECOLOR_INDEX" val="5"/>
  <p:tag name="KSO_WM_UNIT_LINE_FILL_TYPE" val="2"/>
</p:tagLst>
</file>

<file path=ppt/tags/tag85.xml><?xml version="1.0" encoding="utf-8"?>
<p:tagLst xmlns:p="http://schemas.openxmlformats.org/presentationml/2006/main">
  <p:tag name="KSO_WM_UNIT_LINE_FORE_SCHEMECOLOR_INDEX_BRIGHTNESS" val="0"/>
  <p:tag name="KSO_WM_UNIT_LINE_FORE_SCHEMECOLOR_INDEX" val="5"/>
  <p:tag name="KSO_WM_UNIT_LINE_FILL_TYPE" val="2"/>
</p:tagLst>
</file>

<file path=ppt/tags/tag86.xml><?xml version="1.0" encoding="utf-8"?>
<p:tagLst xmlns:p="http://schemas.openxmlformats.org/presentationml/2006/main">
  <p:tag name="KSO_WM_UNIT_LINE_FORE_SCHEMECOLOR_INDEX_BRIGHTNESS" val="0"/>
  <p:tag name="KSO_WM_UNIT_LINE_FORE_SCHEMECOLOR_INDEX" val="5"/>
  <p:tag name="KSO_WM_UNIT_LINE_FILL_TYPE" val="2"/>
</p:tagLst>
</file>

<file path=ppt/tags/tag87.xml><?xml version="1.0" encoding="utf-8"?>
<p:tagLst xmlns:p="http://schemas.openxmlformats.org/presentationml/2006/main">
  <p:tag name="KSO_WM_UNIT_LINE_FORE_SCHEMECOLOR_INDEX_BRIGHTNESS" val="0"/>
  <p:tag name="KSO_WM_UNIT_LINE_FORE_SCHEMECOLOR_INDEX" val="5"/>
  <p:tag name="KSO_WM_UNIT_LINE_FILL_TYPE" val="2"/>
</p:tagLst>
</file>

<file path=ppt/tags/tag88.xml><?xml version="1.0" encoding="utf-8"?>
<p:tagLst xmlns:p="http://schemas.openxmlformats.org/presentationml/2006/main">
  <p:tag name="KSO_WM_UNIT_LINE_FORE_SCHEMECOLOR_INDEX_BRIGHTNESS" val="0"/>
  <p:tag name="KSO_WM_UNIT_LINE_FORE_SCHEMECOLOR_INDEX" val="5"/>
  <p:tag name="KSO_WM_UNIT_LINE_FILL_TYPE" val="2"/>
</p:tagLst>
</file>

<file path=ppt/tags/tag89.xml><?xml version="1.0" encoding="utf-8"?>
<p:tagLst xmlns:p="http://schemas.openxmlformats.org/presentationml/2006/main">
  <p:tag name="KSO_WM_UNIT_LINE_FORE_SCHEMECOLOR_INDEX_BRIGHTNESS" val="0"/>
  <p:tag name="KSO_WM_UNIT_LINE_FORE_SCHEMECOLOR_INDEX" val="5"/>
  <p:tag name="KSO_WM_UNIT_LINE_FILL_TYPE"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LINE_FORE_SCHEMECOLOR_INDEX_BRIGHTNESS" val="0"/>
  <p:tag name="KSO_WM_UNIT_LINE_FORE_SCHEMECOLOR_INDEX" val="16"/>
  <p:tag name="KSO_WM_UNIT_LINE_FILL_TYPE" val="2"/>
  <p:tag name="KSO_WM_UNIT_TEXT_FILL_FORE_SCHEMECOLOR_INDEX_BRIGHTNESS" val="0"/>
  <p:tag name="KSO_WM_UNIT_TEXT_FILL_FORE_SCHEMECOLOR_INDEX" val="13"/>
  <p:tag name="KSO_WM_UNIT_TEXT_FILL_TYPE" val="1"/>
</p:tagLst>
</file>

<file path=ppt/tags/tag91.xml><?xml version="1.0" encoding="utf-8"?>
<p:tagLst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92.xml><?xml version="1.0" encoding="utf-8"?>
<p:tagLst xmlns:p="http://schemas.openxmlformats.org/presentationml/2006/main">
  <p:tag name="KSO_WM_UNIT_LINE_FORE_SCHEMECOLOR_INDEX_BRIGHTNESS" val="0"/>
  <p:tag name="KSO_WM_UNIT_LINE_FORE_SCHEMECOLOR_INDEX" val="5"/>
  <p:tag name="KSO_WM_UNIT_LINE_FILL_TYPE" val="2"/>
</p:tagLst>
</file>

<file path=ppt/tags/tag93.xml><?xml version="1.0" encoding="utf-8"?>
<p:tagLst xmlns:p="http://schemas.openxmlformats.org/presentationml/2006/main">
  <p:tag name="KSO_WM_UNIT_LINE_FORE_SCHEMECOLOR_INDEX_BRIGHTNESS" val="0"/>
  <p:tag name="KSO_WM_UNIT_LINE_FORE_SCHEMECOLOR_INDEX" val="5"/>
  <p:tag name="KSO_WM_UNIT_LINE_FILL_TYPE" val="2"/>
</p:tagLst>
</file>

<file path=ppt/tags/tag94.xml><?xml version="1.0" encoding="utf-8"?>
<p:tagLst xmlns:p="http://schemas.openxmlformats.org/presentationml/2006/main">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wm#"/>
  <p:tag name="KSO_WM_TEMPLATE_CATEGORY" val="custom"/>
  <p:tag name="KSO_WM_TEMPLATE_INDEX" val="20205081"/>
</p:tagLst>
</file>

<file path=ppt/tags/tag97.xml><?xml version="1.0" encoding="utf-8"?>
<p:tagLst xmlns:p="http://schemas.openxmlformats.org/presentationml/2006/main">
  <p:tag name="KSO_WM_BEAUTIFY_FLAG" val="#wm#"/>
  <p:tag name="KSO_WM_TEMPLATE_CATEGORY" val="custom"/>
  <p:tag name="KSO_WM_TEMPLATE_INDEX" val="20205081"/>
</p:tagLst>
</file>

<file path=ppt/tags/tag98.xml><?xml version="1.0" encoding="utf-8"?>
<p:tagLst xmlns:p="http://schemas.openxmlformats.org/presentationml/2006/main">
  <p:tag name="KSO_WM_BEAUTIFY_FLAG" val="#wm#"/>
  <p:tag name="KSO_WM_TEMPLATE_CATEGORY" val="custom"/>
  <p:tag name="KSO_WM_TEMPLATE_INDEX" val="20205081"/>
</p:tagLst>
</file>

<file path=ppt/tags/tag99.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3058</Words>
  <Application>WPS 演示</Application>
  <PresentationFormat>宽屏</PresentationFormat>
  <Paragraphs>217</Paragraphs>
  <Slides>16</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宋体</vt:lpstr>
      <vt:lpstr>Wingdings</vt:lpstr>
      <vt:lpstr>Wingdings</vt:lpstr>
      <vt:lpstr>微软雅黑</vt:lpstr>
      <vt:lpstr>Arial Unicode MS</vt:lpstr>
      <vt:lpstr>Calibri</vt:lpstr>
      <vt:lpstr>WPS</vt:lpstr>
      <vt:lpstr>聚变模拟与建模联合平台 开发环境介绍（I） （FuYun开发应用“快速启动”）</vt:lpstr>
      <vt:lpstr>PowerPoint 演示文稿</vt:lpstr>
      <vt:lpstr>构成集成建模系统的三个核心要素</vt:lpstr>
      <vt:lpstr>基于“物理语义”的集成建模系统 FuYun</vt:lpstr>
      <vt:lpstr>关于这个报告</vt:lpstr>
      <vt:lpstr>运行环境和安装</vt:lpstr>
      <vt:lpstr>工作环境 （WSL2+Ubuntu 22.04+Python 3.11)</vt:lpstr>
      <vt:lpstr>PowerPoint 演示文稿</vt:lpstr>
      <vt:lpstr>PowerPoint 演示文稿</vt:lpstr>
      <vt:lpstr> 数据集成与可视化</vt:lpstr>
      <vt:lpstr>IMAS 数据字典（DD）提供托卡马克的详尽描述</vt:lpstr>
      <vt:lpstr>基于IMAS 数据字典（DD）建模</vt:lpstr>
      <vt:lpstr>支持多源数据的统一访问</vt:lpstr>
      <vt:lpstr>支持常用科学数据源</vt:lpstr>
      <vt:lpstr>示例：数据集成与可视化</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于治</cp:lastModifiedBy>
  <cp:revision>182</cp:revision>
  <dcterms:created xsi:type="dcterms:W3CDTF">2019-06-19T02:08:00Z</dcterms:created>
  <dcterms:modified xsi:type="dcterms:W3CDTF">2024-06-05T09:46:53Z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7BAFA1BB40BD44BCBCE3E0C04D73D4EC_12</vt:lpwstr>
  </property>
</Properties>
</file>