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64" r:id="rId4"/>
    <p:sldId id="288" r:id="rId5"/>
    <p:sldId id="302" r:id="rId6"/>
    <p:sldId id="308" r:id="rId7"/>
    <p:sldId id="274" r:id="rId8"/>
    <p:sldId id="303" r:id="rId9"/>
    <p:sldId id="304" r:id="rId10"/>
    <p:sldId id="300" r:id="rId11"/>
    <p:sldId id="314" r:id="rId12"/>
    <p:sldId id="275" r:id="rId13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a0a590c-b948-447a-a3a2-13178a51e466}">
          <p14:sldIdLst>
            <p14:sldId id="256"/>
            <p14:sldId id="264"/>
            <p14:sldId id="288"/>
          </p14:sldIdLst>
        </p14:section>
        <p14:section name="数据绑定" id="{dafaaaf2-3bde-4a4a-8100-09e2b14a0014}">
          <p14:sldIdLst>
            <p14:sldId id="302"/>
            <p14:sldId id="308"/>
            <p14:sldId id="274"/>
            <p14:sldId id="303"/>
          </p14:sldIdLst>
        </p14:section>
        <p14:section name="插件机制" id="{f602dfea-daae-461d-bfcf-194a11c2b3dc}">
          <p14:sldIdLst>
            <p14:sldId id="304"/>
            <p14:sldId id="300"/>
          </p14:sldIdLst>
        </p14:section>
        <p14:section name="小结" id="{e6d0d031-df7d-4416-b389-43b5223812de}">
          <p14:sldIdLst>
            <p14:sldId id="31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14" userDrawn="1">
          <p15:clr>
            <a:srgbClr val="A4A3A4"/>
          </p15:clr>
        </p15:guide>
        <p15:guide id="2" pos="374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y_dell" initials="e" lastIdx="1" clrIdx="0"/>
  <p:cmAuthor id="2" name="salmon" initials="s" lastIdx="4" clrIdx="1"/>
  <p:cmAuthor id="3" name="叶程" initials="叶程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14"/>
        <p:guide pos="374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69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6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聚变模拟与建模联合平台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开发环境介绍（</a:t>
            </a:r>
            <a:r>
              <a:rPr lang="en-US" altLang="zh-CN">
                <a:sym typeface="+mn-ea"/>
              </a:rPr>
              <a:t>II</a:t>
            </a:r>
            <a:r>
              <a:rPr lang="zh-CN" altLang="en-US">
                <a:sym typeface="+mn-ea"/>
              </a:rPr>
              <a:t>）</a:t>
            </a:r>
            <a:br>
              <a:rPr lang="en-US" altLang="zh-CN" i="1">
                <a:solidFill>
                  <a:schemeClr val="accent2"/>
                </a:solidFill>
              </a:rPr>
            </a:br>
            <a:r>
              <a:rPr lang="zh-CN" altLang="en-US" sz="4000"/>
              <a:t>（</a:t>
            </a:r>
            <a:r>
              <a:rPr lang="en-US" altLang="zh-CN" sz="4000" i="1">
                <a:solidFill>
                  <a:schemeClr val="accent2"/>
                </a:solidFill>
              </a:rPr>
              <a:t>Fu</a:t>
            </a:r>
            <a:r>
              <a:rPr lang="en-US" altLang="zh-CN" sz="4000" b="1">
                <a:solidFill>
                  <a:schemeClr val="accent1">
                    <a:lumMod val="75000"/>
                  </a:schemeClr>
                </a:solidFill>
              </a:rPr>
              <a:t>Yun</a:t>
            </a:r>
            <a:r>
              <a:rPr lang="zh-CN" altLang="en-US" sz="4000"/>
              <a:t>开发</a:t>
            </a:r>
            <a:r>
              <a:rPr lang="zh-CN" altLang="en-US" sz="4000">
                <a:sym typeface="+mn-ea"/>
              </a:rPr>
              <a:t>应用</a:t>
            </a:r>
            <a:r>
              <a:rPr lang="en-US" altLang="zh-CN" sz="4000"/>
              <a:t>“</a:t>
            </a:r>
            <a:r>
              <a:rPr lang="zh-CN" altLang="en-US" sz="4000"/>
              <a:t>数据绑定</a:t>
            </a:r>
            <a:r>
              <a:rPr lang="en-US" altLang="zh-CN" sz="4000"/>
              <a:t>/</a:t>
            </a:r>
            <a:r>
              <a:rPr lang="zh-CN" altLang="en-US" sz="4000"/>
              <a:t>插件机制</a:t>
            </a:r>
            <a:r>
              <a:rPr lang="en-US" altLang="zh-CN" sz="4000"/>
              <a:t>”</a:t>
            </a:r>
            <a:r>
              <a:rPr lang="zh-CN" altLang="en-US" sz="4000"/>
              <a:t>）</a:t>
            </a:r>
            <a:endParaRPr lang="zh-CN" altLang="en-US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961765"/>
            <a:ext cx="9799320" cy="1663700"/>
          </a:xfrm>
        </p:spPr>
        <p:txBody>
          <a:bodyPr>
            <a:normAutofit/>
          </a:bodyPr>
          <a:p>
            <a:r>
              <a:rPr lang="zh-CN" altLang="en-US"/>
              <a:t>于治</a:t>
            </a:r>
            <a:r>
              <a:rPr lang="en-US" altLang="zh-CN"/>
              <a:t> </a:t>
            </a:r>
            <a:endParaRPr lang="zh-CN" altLang="en-US"/>
          </a:p>
          <a:p>
            <a:r>
              <a:rPr lang="en-US" altLang="zh-CN"/>
              <a:t>2024.7.30  </a:t>
            </a:r>
            <a:endParaRPr lang="en-US" altLang="zh-CN"/>
          </a:p>
          <a:p>
            <a:r>
              <a:rPr lang="zh-CN" altLang="en-US"/>
              <a:t>线上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08400" y="353130"/>
            <a:ext cx="10969200" cy="705600"/>
          </a:xfrm>
        </p:spPr>
        <p:txBody>
          <a:bodyPr/>
          <a:p>
            <a:r>
              <a:rPr lang="zh-CN" altLang="en-US"/>
              <a:t>小结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330" y="1136015"/>
            <a:ext cx="10968990" cy="5113655"/>
          </a:xfrm>
        </p:spPr>
        <p:txBody>
          <a:bodyPr>
            <a:normAutofit fontScale="90000"/>
          </a:bodyPr>
          <a:p>
            <a:r>
              <a:rPr lang="zh-CN" altLang="en-US" sz="2400" b="1"/>
              <a:t>数据集成</a:t>
            </a:r>
            <a:r>
              <a:rPr lang="zh-CN" altLang="en-US" sz="2400"/>
              <a:t>统一数据访问形式，通过（</a:t>
            </a:r>
            <a:r>
              <a:rPr lang="en-US" altLang="zh-CN" sz="2400"/>
              <a:t>type hint/annotation</a:t>
            </a:r>
            <a:r>
              <a:rPr lang="zh-CN" altLang="en-US" sz="2400"/>
              <a:t>）</a:t>
            </a:r>
            <a:r>
              <a:rPr lang="zh-CN" altLang="en-US" sz="2400" b="1">
                <a:sym typeface="+mn-ea"/>
              </a:rPr>
              <a:t>自动绑定</a:t>
            </a:r>
            <a:r>
              <a:rPr lang="en-US" altLang="zh-CN" sz="2400"/>
              <a:t> raw data </a:t>
            </a:r>
            <a:r>
              <a:rPr lang="zh-CN" altLang="en-US" sz="2400">
                <a:sym typeface="+mn-ea"/>
              </a:rPr>
              <a:t>实现</a:t>
            </a:r>
            <a:r>
              <a:rPr lang="zh-CN" altLang="en-US" sz="2400" b="1"/>
              <a:t>类型信息</a:t>
            </a:r>
            <a:r>
              <a:rPr lang="zh-CN" altLang="en-US" sz="2400"/>
              <a:t>和</a:t>
            </a:r>
            <a:r>
              <a:rPr lang="zh-CN" altLang="en-US" sz="2400" b="1"/>
              <a:t>元数据</a:t>
            </a:r>
            <a:r>
              <a:rPr lang="zh-CN" altLang="en-US" sz="2400"/>
              <a:t>（</a:t>
            </a:r>
            <a:r>
              <a:rPr lang="en-US" altLang="zh-CN" sz="2400"/>
              <a:t>metadata</a:t>
            </a:r>
            <a:r>
              <a:rPr lang="zh-CN" altLang="en-US" sz="2400"/>
              <a:t>）的结合</a:t>
            </a:r>
            <a:r>
              <a:rPr lang="en-US" altLang="zh-CN" sz="2400"/>
              <a:t>;</a:t>
            </a:r>
            <a:endParaRPr lang="zh-CN" altLang="en-US" sz="2400"/>
          </a:p>
          <a:p>
            <a:r>
              <a:rPr lang="zh-CN" altLang="en-US" sz="2400"/>
              <a:t>通过绑定</a:t>
            </a:r>
            <a:r>
              <a:rPr lang="en-US" altLang="zh-CN" sz="2400"/>
              <a:t>Function</a:t>
            </a:r>
            <a:r>
              <a:rPr lang="zh-CN" altLang="en-US" sz="2400"/>
              <a:t>到属性</a:t>
            </a:r>
            <a:r>
              <a:rPr lang="en-US" altLang="zh-CN" sz="2400"/>
              <a:t>sp_property</a:t>
            </a:r>
            <a:r>
              <a:rPr lang="zh-CN" altLang="en-US" sz="2400"/>
              <a:t>，实现</a:t>
            </a:r>
            <a:r>
              <a:rPr lang="zh-CN" altLang="en-US" sz="2400" b="1"/>
              <a:t>成员</a:t>
            </a:r>
            <a:r>
              <a:rPr lang="zh-CN" altLang="en-US" sz="2400"/>
              <a:t>数据间的</a:t>
            </a:r>
            <a:r>
              <a:rPr lang="zh-CN" altLang="en-US" sz="2400" b="1"/>
              <a:t>物理语义约束</a:t>
            </a:r>
            <a:r>
              <a:rPr lang="zh-CN" altLang="en-US" sz="2400"/>
              <a:t>；</a:t>
            </a:r>
            <a:endParaRPr lang="zh-CN" altLang="en-US" sz="2400"/>
          </a:p>
          <a:p>
            <a:r>
              <a:rPr lang="zh-CN" altLang="en-US" sz="2400"/>
              <a:t>通过插件机制，实现</a:t>
            </a:r>
            <a:r>
              <a:rPr lang="zh-CN" altLang="en-US" sz="2400" b="1"/>
              <a:t>物理程序</a:t>
            </a:r>
            <a:r>
              <a:rPr lang="zh-CN" altLang="en-US" sz="2400"/>
              <a:t>接口统一到</a:t>
            </a:r>
            <a:r>
              <a:rPr lang="zh-CN" altLang="en-US" sz="2400" b="1"/>
              <a:t>计算模块，</a:t>
            </a:r>
            <a:r>
              <a:rPr lang="zh-CN" altLang="en-US" sz="2400"/>
              <a:t>实现了</a:t>
            </a:r>
            <a:r>
              <a:rPr lang="zh-CN" altLang="en-US" sz="2400" b="1"/>
              <a:t>程序集成</a:t>
            </a:r>
            <a:endParaRPr lang="zh-CN" altLang="en-US" sz="2400"/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当前版本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400" b="1" i="1">
                <a:solidFill>
                  <a:schemeClr val="accent2"/>
                </a:solidFill>
                <a:sym typeface="+mn-ea"/>
              </a:rPr>
              <a:t>Sp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sym typeface="+mn-ea"/>
              </a:rPr>
              <a:t>DM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0.5.2/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400" b="1" i="1">
                <a:solidFill>
                  <a:schemeClr val="accent2"/>
                </a:solidFill>
                <a:sym typeface="+mn-ea"/>
              </a:rPr>
              <a:t>Fy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sym typeface="+mn-ea"/>
              </a:rPr>
              <a:t>Tok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0.5.2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本报告示例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fytok_tutorial/quick_start/ch3_modules.ipynb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反馈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bug/issue</a:t>
            </a:r>
            <a:b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https://github.com/FusMap/fytok_tutorial</a:t>
            </a:r>
            <a:endParaRPr lang="en-US" altLang="zh-CN" sz="2400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>
              <a:buClrTx/>
              <a:buSzTx/>
              <a:buNone/>
            </a:pP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https://github.com/fusion-yun/fytok_tutorial</a:t>
            </a:r>
            <a:endParaRPr lang="en-US" altLang="zh-CN" sz="2400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谢谢！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690880" y="409575"/>
            <a:ext cx="5342255" cy="579120"/>
          </a:xfrm>
        </p:spPr>
        <p:txBody>
          <a:bodyPr>
            <a:noAutofit/>
          </a:bodyPr>
          <a:p>
            <a:r>
              <a:rPr lang="zh-CN" altLang="en-US" sz="3200" b="0"/>
              <a:t>关于</a:t>
            </a:r>
            <a:r>
              <a:rPr lang="en-US" altLang="zh-CN" sz="3200" i="1">
                <a:effectLst/>
              </a:rPr>
              <a:t> </a:t>
            </a:r>
            <a:r>
              <a:rPr lang="en-US" altLang="zh-CN" sz="3200" i="1">
                <a:solidFill>
                  <a:schemeClr val="accent1"/>
                </a:solidFill>
                <a:effectLst/>
              </a:rPr>
              <a:t>FUSMAP</a:t>
            </a:r>
            <a:endParaRPr lang="en-US" altLang="zh-CN" sz="3200" i="1">
              <a:solidFill>
                <a:schemeClr val="accent1"/>
              </a:solidFill>
              <a:effectLst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608330" y="1077595"/>
            <a:ext cx="5342255" cy="4142740"/>
          </a:xfrm>
        </p:spPr>
        <p:txBody>
          <a:bodyPr>
            <a:normAutofit lnSpcReduction="20000"/>
          </a:bodyPr>
          <a:p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FU</a:t>
            </a:r>
            <a:r>
              <a:rPr lang="zh-CN" altLang="en-US"/>
              <a:t>sion 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zh-CN" altLang="en-US"/>
              <a:t>imulation and 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zh-CN" altLang="en-US"/>
              <a:t>odelling 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zh-CN" altLang="en-US"/>
              <a:t>lliance 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zh-CN" altLang="en-US"/>
              <a:t>latform，</a:t>
            </a:r>
            <a:r>
              <a:rPr lang="zh-CN" altLang="en-US">
                <a:sym typeface="+mn-ea"/>
              </a:rPr>
              <a:t>(FUSMAP)</a:t>
            </a:r>
            <a:endParaRPr lang="zh-CN" altLang="en-US"/>
          </a:p>
          <a:p>
            <a:r>
              <a:rPr lang="zh-CN" altLang="en-US"/>
              <a:t>聚变模拟与建模联合平台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algn="l">
              <a:buClrTx/>
              <a:buSzTx/>
            </a:pPr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https://fusmap.github.io/</a:t>
            </a:r>
            <a:endParaRPr lang="en-US" altLang="zh-CN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占位符 3"/>
          <p:cNvSpPr>
            <a:spLocks noGrp="1"/>
          </p:cNvSpPr>
          <p:nvPr/>
        </p:nvSpPr>
        <p:spPr>
          <a:xfrm>
            <a:off x="6630670" y="409575"/>
            <a:ext cx="5215890" cy="579120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0"/>
              <a:t>关于</a:t>
            </a:r>
            <a:r>
              <a:rPr lang="en-US" altLang="zh-CN" sz="3200"/>
              <a:t> </a:t>
            </a:r>
            <a:r>
              <a:rPr lang="en-US" altLang="zh-CN" sz="3200" i="1">
                <a:solidFill>
                  <a:schemeClr val="accent2"/>
                </a:solidFill>
                <a:sym typeface="+mn-ea"/>
              </a:rPr>
              <a:t>Fu</a:t>
            </a:r>
            <a:r>
              <a:rPr lang="en-US" altLang="zh-CN" sz="3200">
                <a:solidFill>
                  <a:schemeClr val="accent1">
                    <a:lumMod val="75000"/>
                  </a:schemeClr>
                </a:solidFill>
                <a:sym typeface="+mn-ea"/>
              </a:rPr>
              <a:t>Yun</a:t>
            </a:r>
            <a:endParaRPr lang="en-US" altLang="zh-CN" sz="320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algn="l"/>
            <a:endParaRPr lang="zh-CN" altLang="en-US" sz="3200" i="1">
              <a:solidFill>
                <a:schemeClr val="accent1"/>
              </a:solidFill>
              <a:effectLst/>
            </a:endParaRPr>
          </a:p>
        </p:txBody>
      </p:sp>
      <p:sp>
        <p:nvSpPr>
          <p:cNvPr id="10" name="内容占位符 4"/>
          <p:cNvSpPr>
            <a:spLocks noGrp="1"/>
          </p:cNvSpPr>
          <p:nvPr/>
        </p:nvSpPr>
        <p:spPr>
          <a:xfrm>
            <a:off x="6694170" y="1077595"/>
            <a:ext cx="5215255" cy="414147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FUSMAP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提供集成交互环境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集成建模和数据分析工具集，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面向科学工程的知识管理和计算环境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授权情况：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框架主体开源，插件授权由独立开发者各自决定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开发状态：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alpha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版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0.5.2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API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可能会由微小变动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遇到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bug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请在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github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上提起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issue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/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https://fusion-yun.github.io/</a:t>
            </a:r>
            <a:endParaRPr lang="en-US" altLang="zh-CN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7" name="图片 16" descr="fusmap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195" y="5219065"/>
            <a:ext cx="5004435" cy="12712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715" y="5078095"/>
            <a:ext cx="4241800" cy="14554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关于</a:t>
            </a:r>
            <a:r>
              <a:rPr lang="zh-CN" altLang="en-US" i="1">
                <a:solidFill>
                  <a:schemeClr val="accent1"/>
                </a:solidFill>
                <a:effectLst/>
                <a:sym typeface="+mn-ea"/>
              </a:rPr>
              <a:t>这个报告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>
          <a:xfrm>
            <a:off x="608330" y="1501140"/>
            <a:ext cx="5176520" cy="5020310"/>
          </a:xfrm>
        </p:spPr>
        <p:txBody>
          <a:bodyPr>
            <a:normAutofit lnSpcReduction="10000"/>
          </a:bodyPr>
          <a:p>
            <a:pPr algn="l">
              <a:buClrTx/>
              <a:buSzTx/>
            </a:pPr>
            <a:r>
              <a:rPr lang="zh-CN" altLang="en-US" sz="18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目标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altLang="en-US" sz="1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l">
              <a:buClrTx/>
              <a:buSzTx/>
              <a:buAutoNum type="arabicPeriod"/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向</a:t>
            </a:r>
            <a:r>
              <a:rPr lang="zh-CN" altLang="en-US" sz="18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用户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展示平台使用场景，持续收集需求反馈，改进、完善平台功能。</a:t>
            </a:r>
            <a:endParaRPr lang="zh-CN" altLang="en-US" sz="1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l">
              <a:buClrTx/>
              <a:buSzTx/>
              <a:buAutoNum type="arabicPeriod"/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向</a:t>
            </a:r>
            <a:r>
              <a:rPr lang="zh-CN" altLang="en-US" sz="18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开发者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介绍平台开发环境和集成接口，增进交流，促进广泛合作。</a:t>
            </a:r>
            <a:endParaRPr lang="zh-CN" altLang="en-US" sz="1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buClrTx/>
              <a:buSzTx/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相关文档和数据：</a:t>
            </a:r>
            <a:endParaRPr lang="zh-CN" altLang="en-US" sz="1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>
              <a:buClrTx/>
              <a:buSzTx/>
              <a:buNone/>
            </a:pPr>
            <a:r>
              <a:rPr lang="en-US" altLang="zh-CN" sz="1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https://github.com/FusMap/fytok_tutorial</a:t>
            </a:r>
            <a:endParaRPr lang="en-US" altLang="zh-CN" sz="1400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>
              <a:buClrTx/>
              <a:buSzTx/>
              <a:buNone/>
            </a:pPr>
            <a:r>
              <a:rPr lang="en-US" altLang="zh-CN" sz="1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https://github.com/fusion-yun/fytok_tutorial</a:t>
            </a:r>
            <a:endParaRPr lang="en-US" altLang="zh-CN" sz="1400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（关于</a:t>
            </a:r>
            <a:r>
              <a:rPr lang="en-US" altLang="zh-CN" sz="1600" i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Fu</a:t>
            </a:r>
            <a:r>
              <a:rPr lang="en-US" altLang="zh-CN" sz="16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Yun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的问题可在这个项目下发起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issue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当前版本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sym typeface="+mn-ea"/>
              </a:rPr>
              <a:t>Sp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sym typeface="+mn-ea"/>
              </a:rPr>
              <a:t>DM</a:t>
            </a:r>
            <a:r>
              <a:rPr lang="en-US" altLang="zh-CN" sz="1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0.5.2/</a:t>
            </a:r>
            <a:r>
              <a:rPr lang="en-US" altLang="zh-CN" sz="1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sym typeface="+mn-ea"/>
              </a:rPr>
              <a:t>Fy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sym typeface="+mn-ea"/>
              </a:rPr>
              <a:t>Tok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0.5.2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buClrTx/>
              <a:buSzTx/>
            </a:pP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6955155" y="1501140"/>
            <a:ext cx="4987290" cy="4748530"/>
          </a:xfrm>
        </p:spPr>
        <p:txBody>
          <a:bodyPr>
            <a:normAutofit lnSpcReduction="10000"/>
          </a:bodyPr>
          <a:p>
            <a:pPr marL="0" indent="0" algn="l">
              <a:buClrTx/>
              <a:buSzTx/>
              <a:buNone/>
            </a:pPr>
            <a:r>
              <a:rPr lang="zh-CN" altLang="en-US" b="1">
                <a:solidFill>
                  <a:schemeClr val="tx1"/>
                </a:solidFill>
                <a:sym typeface="+mn-ea"/>
              </a:rPr>
              <a:t>主要内容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342900" lvl="0" indent="-342900" algn="l">
              <a:buClrTx/>
              <a:buSzTx/>
              <a:buAutoNum type="arabicPeriod"/>
            </a:pPr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sym typeface="+mn-ea"/>
              </a:rPr>
              <a:t>运行环境和安装 </a:t>
            </a:r>
            <a:endParaRPr lang="zh-CN" altLang="en-US" b="1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marL="342900" lvl="0" indent="-342900" algn="l">
              <a:buClrTx/>
              <a:buSzTx/>
              <a:buAutoNum type="arabicPeriod"/>
            </a:pPr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sym typeface="+mn-ea"/>
              </a:rPr>
              <a:t>数据集成：可视化，平衡分析 </a:t>
            </a:r>
            <a:endParaRPr lang="zh-CN" altLang="en-US" b="1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marL="342900" lvl="0" indent="-342900" algn="l">
              <a:buClrTx/>
              <a:buSzTx/>
              <a:buAutoNum type="arabicPeriod"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程序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集成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数据结构和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功能绑定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模块插件机制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pPr marL="342900" lvl="0" indent="-342900" algn="l">
              <a:buClrTx/>
              <a:buSzTx/>
              <a:buAutoNum type="arabicPeriod"/>
            </a:pPr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sym typeface="+mn-ea"/>
              </a:rPr>
              <a:t>物理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sym typeface="+mn-ea"/>
              </a:rPr>
              <a:t>集成  </a:t>
            </a:r>
            <a:endParaRPr lang="en-US" altLang="zh-CN" b="1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marL="342900" lvl="0" indent="-342900" algn="l">
              <a:buClrTx/>
              <a:buSzTx/>
              <a:buAutoNum type="arabicPeriod"/>
            </a:pP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sym typeface="+mn-ea"/>
              </a:rPr>
              <a:t>小结</a:t>
            </a:r>
            <a:endParaRPr lang="en-US" altLang="zh-CN" b="1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algn="l">
              <a:buClrTx/>
              <a:buSzTx/>
            </a:pP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indent="0" algn="l">
              <a:buClrTx/>
              <a:buSzTx/>
              <a:buNone/>
            </a:pPr>
            <a:r>
              <a:rPr lang="en-US" altLang="zh-CN" b="1">
                <a:solidFill>
                  <a:srgbClr val="C00000"/>
                </a:solidFill>
                <a:sym typeface="+mn-ea"/>
              </a:rPr>
              <a:t>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33705" y="207010"/>
            <a:ext cx="5403215" cy="705485"/>
          </a:xfrm>
        </p:spPr>
        <p:txBody>
          <a:bodyPr>
            <a:normAutofit/>
          </a:bodyPr>
          <a:p>
            <a:pPr algn="ctr"/>
            <a:r>
              <a:rPr lang="zh-CN" altLang="en-US">
                <a:sym typeface="+mn-ea"/>
              </a:rPr>
              <a:t>IMAS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数据字典（</a:t>
            </a:r>
            <a:r>
              <a:rPr lang="en-US" altLang="zh-CN">
                <a:sym typeface="+mn-ea"/>
              </a:rPr>
              <a:t>DD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10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8169" y="1182575"/>
            <a:ext cx="6443859" cy="5480235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50" y="1127125"/>
            <a:ext cx="5487670" cy="5122545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Font typeface="Wingdings" panose="05000000000000000000" charset="0"/>
              <a:buNone/>
            </a:pPr>
            <a:r>
              <a:rPr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托卡马克</a:t>
            </a:r>
            <a:r>
              <a:rPr 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描述</a:t>
            </a:r>
            <a:r>
              <a:rPr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分解为</a:t>
            </a:r>
            <a:r>
              <a:rPr 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多个</a:t>
            </a:r>
            <a:r>
              <a:rPr lang="zh-CN" sz="18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树状</a:t>
            </a:r>
            <a:r>
              <a:rPr lang="zh-CN" sz="1800" b="1">
                <a:latin typeface="+mn-ea"/>
                <a:ea typeface="+mn-ea"/>
                <a:sym typeface="+mn-ea"/>
              </a:rPr>
              <a:t>数据结构（</a:t>
            </a:r>
            <a:r>
              <a:rPr lang="en-US" altLang="zh-CN">
                <a:sym typeface="+mn-ea"/>
              </a:rPr>
              <a:t>IDS</a:t>
            </a:r>
            <a:r>
              <a:rPr lang="zh-CN" sz="1800" b="1">
                <a:latin typeface="+mn-ea"/>
                <a:ea typeface="+mn-ea"/>
                <a:sym typeface="+mn-ea"/>
              </a:rPr>
              <a:t>）</a:t>
            </a:r>
            <a:r>
              <a:rPr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：</a:t>
            </a:r>
            <a:endParaRPr lang="en-US" altLang="zh-CN" sz="18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+mn-ea"/>
              <a:ea typeface="+mn-ea"/>
            </a:endParaRPr>
          </a:p>
          <a:p>
            <a:pPr marL="0" lvl="1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altLang="zh-CN" sz="1800" b="1">
                <a:latin typeface="+mn-ea"/>
                <a:ea typeface="+mn-ea"/>
                <a:sym typeface="+mn-ea"/>
              </a:rPr>
              <a:t>子系统</a:t>
            </a:r>
            <a:r>
              <a:rPr lang="en-US" altLang="zh-CN" sz="18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：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描述</a:t>
            </a:r>
            <a:r>
              <a:rPr lang="en-US" altLang="zh-CN" sz="18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装置</a:t>
            </a:r>
            <a:r>
              <a:rPr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几何参数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，实验</a:t>
            </a:r>
            <a:r>
              <a:rPr lang="en-US" altLang="zh-CN" sz="18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诊断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或</a:t>
            </a:r>
            <a:r>
              <a:rPr lang="en-US" altLang="zh-CN" sz="18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控制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信号</a:t>
            </a:r>
            <a:r>
              <a:rPr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等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。</a:t>
            </a:r>
            <a:r>
              <a:rPr lang="zh-CN" altLang="en-US" sz="1800">
                <a:solidFill>
                  <a:schemeClr val="accent1"/>
                </a:solidFill>
                <a:latin typeface="+mn-ea"/>
                <a:ea typeface="+mn-ea"/>
                <a:sym typeface="+mn-ea"/>
              </a:rPr>
              <a:t>作为数据源，默认只读属性。</a:t>
            </a:r>
            <a:r>
              <a:rPr lang="en-US" altLang="zh-CN" sz="1800">
                <a:latin typeface="+mn-ea"/>
                <a:ea typeface="+mn-ea"/>
                <a:sym typeface="+mn-ea"/>
              </a:rPr>
              <a:t>如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wall, pf_active, magnetics 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等</a:t>
            </a:r>
            <a:endParaRPr lang="en-US" altLang="zh-CN" sz="2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+mn-ea"/>
              <a:ea typeface="+mn-ea"/>
              <a:sym typeface="+mn-ea"/>
            </a:endParaRPr>
          </a:p>
          <a:p>
            <a:pPr marL="0" lvl="1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altLang="zh-CN" sz="1800" b="1">
                <a:latin typeface="+mn-ea"/>
                <a:ea typeface="+mn-ea"/>
                <a:sym typeface="+mn-ea"/>
              </a:rPr>
              <a:t>物理概念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：描述</a:t>
            </a:r>
            <a:r>
              <a:rPr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抽象物理概念，通常为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同一</a:t>
            </a:r>
            <a:r>
              <a:rPr lang="en-US" altLang="zh-CN" sz="18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物理</a:t>
            </a:r>
            <a:r>
              <a: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概念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的物理量的集合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。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sym typeface="+mn-ea"/>
            </a:endParaRPr>
          </a:p>
          <a:p>
            <a:pPr marL="457200" lvl="2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altLang="zh-CN" sz="1800" b="1">
                <a:latin typeface="+mn-ea"/>
                <a:ea typeface="+mn-ea"/>
                <a:sym typeface="+mn-ea"/>
              </a:rPr>
              <a:t>状态描述</a:t>
            </a:r>
            <a:r>
              <a:rPr 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：</a:t>
            </a:r>
            <a:r>
              <a:rPr lang="zh-CN" altLang="en-US" sz="1800">
                <a:solidFill>
                  <a:schemeClr val="accent1"/>
                </a:solidFill>
                <a:latin typeface="+mn-ea"/>
                <a:ea typeface="+mn-ea"/>
                <a:sym typeface="+mn-ea"/>
              </a:rPr>
              <a:t>用于数据传递，无需调用</a:t>
            </a:r>
            <a:r>
              <a:rPr lang="zh-CN" altLang="en-US" sz="1800">
                <a:solidFill>
                  <a:schemeClr val="accent1"/>
                </a:solidFill>
                <a:latin typeface="+mn-ea"/>
                <a:sym typeface="+mn-ea"/>
              </a:rPr>
              <a:t>模块</a:t>
            </a:r>
            <a:r>
              <a:rPr lang="zh-CN" altLang="en-US" sz="1800">
                <a:solidFill>
                  <a:schemeClr val="accent1"/>
                </a:solidFill>
                <a:latin typeface="+mn-ea"/>
                <a:ea typeface="+mn-ea"/>
                <a:sym typeface="+mn-ea"/>
              </a:rPr>
              <a:t>程序</a:t>
            </a:r>
            <a:r>
              <a:rPr 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，如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equilibrium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，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core_profiles </a:t>
            </a:r>
            <a:r>
              <a:rPr lang="zh-CN" altLang="en-US" sz="1800">
                <a:latin typeface="+mn-ea"/>
                <a:sym typeface="+mn-ea"/>
              </a:rPr>
              <a:t>等</a:t>
            </a:r>
            <a:endParaRPr sz="180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sym typeface="+mn-ea"/>
            </a:endParaRPr>
          </a:p>
          <a:p>
            <a:pPr marL="457200" lvl="2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altLang="zh-CN" sz="1800" b="1">
                <a:latin typeface="+mn-ea"/>
                <a:ea typeface="+mn-ea"/>
                <a:sym typeface="+mn-ea"/>
              </a:rPr>
              <a:t>计算过程</a:t>
            </a:r>
            <a:r>
              <a:rPr 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：</a:t>
            </a:r>
            <a:r>
              <a:rPr lang="zh-CN" altLang="en-US" sz="1800">
                <a:solidFill>
                  <a:schemeClr val="accent1"/>
                </a:solidFill>
                <a:latin typeface="+mn-ea"/>
                <a:sym typeface="+mn-ea"/>
              </a:rPr>
              <a:t>用于管理计算过程，需调用模块程序，</a:t>
            </a:r>
            <a:r>
              <a:rPr lang="en-US" altLang="zh-CN" sz="1800">
                <a:latin typeface="+mn-ea"/>
                <a:sym typeface="+mn-ea"/>
              </a:rPr>
              <a:t>如 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core_transport, core_sources, transport_solver </a:t>
            </a:r>
            <a:r>
              <a:rPr lang="zh-CN" altLang="en-US" sz="1800">
                <a:latin typeface="+mn-ea"/>
                <a:sym typeface="+mn-ea"/>
              </a:rPr>
              <a:t>等</a:t>
            </a:r>
            <a:endParaRPr lang="en-US" altLang="zh-CN" sz="180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sym typeface="+mn-ea"/>
            </a:endParaRPr>
          </a:p>
          <a:p>
            <a:pPr marL="0" lvl="1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划分并不绝对，具体实现会有变通</a:t>
            </a:r>
            <a:endParaRPr sz="180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sym typeface="+mn-ea"/>
            </a:endParaRPr>
          </a:p>
          <a:p>
            <a:pPr marL="0" indent="0" algn="ctr">
              <a:buNone/>
            </a:pPr>
            <a:r>
              <a:rPr lang="en-US" altLang="zh-CN" sz="1800" b="0">
                <a:latin typeface="+mn-ea"/>
                <a:ea typeface="+mn-ea"/>
              </a:rPr>
              <a:t>					</a:t>
            </a:r>
            <a:endParaRPr lang="en-US" altLang="zh-CN" sz="1800" b="0">
              <a:latin typeface="+mn-ea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/>
        </p:nvSpPr>
        <p:spPr>
          <a:xfrm>
            <a:off x="433705" y="912495"/>
            <a:ext cx="5122545" cy="586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charset="0"/>
              <a:buChar char="l"/>
            </a:pPr>
            <a:endParaRPr lang="en-US" altLang="zh-CN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367269" y="120158"/>
            <a:ext cx="4687570" cy="11449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b="1">
                <a:solidFill>
                  <a:srgbClr val="C00000"/>
                </a:solidFill>
              </a:rPr>
              <a:t>IMAS DD 的数据组织是一个“树”状结构，当增加“物理”约束后才成为一个“图”状结构，即“本体”。</a:t>
            </a:r>
            <a:endParaRPr lang="en-US" altLang="zh-CN" sz="20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8330" y="161925"/>
            <a:ext cx="4535805" cy="705485"/>
          </a:xfrm>
        </p:spPr>
        <p:txBody>
          <a:bodyPr/>
          <a:p>
            <a:r>
              <a:rPr lang="zh-CN" altLang="en-US">
                <a:sym typeface="+mn-ea"/>
              </a:rPr>
              <a:t>执行过程的组织</a:t>
            </a:r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217805" y="867410"/>
            <a:ext cx="4748530" cy="50006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>
                <a:solidFill>
                  <a:schemeClr val="tx1"/>
                </a:solidFill>
                <a:sym typeface="+mn-ea"/>
              </a:rPr>
              <a:t>为了保证执行过程中，子程序中物理量的的统一，定义基础量和导出量。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</a:rPr>
              <a:t>将同一物理概念的相关物理量组织成树状结构，组成</a:t>
            </a:r>
            <a:r>
              <a:rPr lang="zh-CN" altLang="en-US" b="1">
                <a:solidFill>
                  <a:srgbClr val="C00000"/>
                </a:solidFill>
              </a:rPr>
              <a:t>状态树</a:t>
            </a:r>
            <a:r>
              <a:rPr lang="zh-CN" altLang="en-US">
                <a:solidFill>
                  <a:srgbClr val="C00000"/>
                </a:solidFill>
              </a:rPr>
              <a:t>。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每个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状态树</a:t>
            </a:r>
            <a:r>
              <a:rPr lang="zh-CN" altLang="en-US">
                <a:solidFill>
                  <a:schemeClr val="tx1"/>
                </a:solidFill>
              </a:rPr>
              <a:t>中包含两类物理量：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基础量</a:t>
            </a:r>
            <a:r>
              <a:rPr lang="zh-CN" altLang="en-US">
                <a:solidFill>
                  <a:schemeClr val="tx1"/>
                </a:solidFill>
              </a:rPr>
              <a:t>，包含物理概念的全部信息，如</a:t>
            </a:r>
            <a:r>
              <a:rPr>
                <a:solidFill>
                  <a:schemeClr val="tx1"/>
                </a:solidFill>
              </a:rPr>
              <a:t>equilibrium.profiles_2d.psi</a:t>
            </a:r>
            <a:endParaRPr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导出量</a:t>
            </a:r>
            <a:r>
              <a:rPr lang="zh-CN" altLang="en-US">
                <a:solidFill>
                  <a:schemeClr val="tx1"/>
                </a:solidFill>
              </a:rPr>
              <a:t>，由基础物理量计算</a:t>
            </a:r>
            <a:r>
              <a:rPr lang="zh-CN" altLang="en-US">
                <a:solidFill>
                  <a:schemeClr val="tx1"/>
                </a:solidFill>
              </a:rPr>
              <a:t>得出，如</a:t>
            </a:r>
            <a:r>
              <a:rPr>
                <a:solidFill>
                  <a:schemeClr val="tx1"/>
                </a:solidFill>
              </a:rPr>
              <a:t>equilibrium.profiles_1d.q</a:t>
            </a:r>
            <a:endParaRPr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  <a:sym typeface="+mn-ea"/>
              </a:rPr>
              <a:t>同一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状态树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的所有物理量必须保证描述的是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同一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时刻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同一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物理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对象。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架构保证了执行过程中数据的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统一。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5066030" y="1544320"/>
            <a:ext cx="6975475" cy="3844925"/>
            <a:chOff x="6191" y="1596"/>
            <a:chExt cx="11988" cy="5825"/>
          </a:xfrm>
        </p:grpSpPr>
        <p:pic>
          <p:nvPicPr>
            <p:cNvPr id="101" name="图片 100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6191" y="1596"/>
              <a:ext cx="11988" cy="556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矩形 2"/>
            <p:cNvSpPr/>
            <p:nvPr/>
          </p:nvSpPr>
          <p:spPr>
            <a:xfrm>
              <a:off x="14758" y="5449"/>
              <a:ext cx="3103" cy="1458"/>
            </a:xfrm>
            <a:prstGeom prst="rect">
              <a:avLst/>
            </a:prstGeom>
            <a:noFill/>
            <a:ln w="28575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280" y="2713"/>
              <a:ext cx="7767" cy="1953"/>
            </a:xfrm>
            <a:prstGeom prst="rect">
              <a:avLst/>
            </a:prstGeom>
            <a:noFill/>
            <a:ln w="28575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4619" y="2116"/>
              <a:ext cx="3242" cy="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zh-CN" altLang="en-US">
                  <a:sym typeface="+mn-ea"/>
                </a:rPr>
                <a:t>更新基础</a:t>
              </a:r>
              <a:r>
                <a:rPr lang="zh-CN" altLang="en-US">
                  <a:sym typeface="+mn-ea"/>
                </a:rPr>
                <a:t>量</a:t>
              </a:r>
              <a:endParaRPr lang="zh-CN" altLang="en-US">
                <a:sym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758" y="6946"/>
              <a:ext cx="1881" cy="475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1" algn="ctr"/>
              <a:r>
                <a:rPr lang="zh-CN" altLang="en-US" sz="1600" spc="150">
                  <a:uFillTx/>
                  <a:latin typeface="Arial" panose="020B0604020202020204" pitchFamily="34" charset="0"/>
                  <a:ea typeface="微软雅黑" panose="020B0503020204020204" charset="-122"/>
                </a:rPr>
                <a:t>计算导出量</a:t>
              </a:r>
              <a:endParaRPr lang="zh-CN" altLang="en-US" sz="1600" spc="150">
                <a:uFillTx/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58750" y="100330"/>
            <a:ext cx="2156460" cy="705485"/>
          </a:xfrm>
        </p:spPr>
        <p:txBody>
          <a:bodyPr>
            <a:normAutofit fontScale="90000"/>
          </a:bodyPr>
          <a:p>
            <a:r>
              <a:rPr lang="zh-CN" altLang="en-US"/>
              <a:t>数据结构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9095" y="0"/>
            <a:ext cx="9323705" cy="6833870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8938895" y="0"/>
            <a:ext cx="1234440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238500" y="4173220"/>
            <a:ext cx="161353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树状结构命名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74105" y="4173220"/>
            <a:ext cx="113919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语义描述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58200" y="4114165"/>
            <a:ext cx="650240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类型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描述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46945" y="4173220"/>
            <a:ext cx="132270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坐标</a:t>
            </a:r>
            <a:r>
              <a:rPr lang="zh-CN" altLang="en-US">
                <a:solidFill>
                  <a:srgbClr val="FF0000"/>
                </a:solidFill>
              </a:rPr>
              <a:t>描述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302250" y="2296160"/>
            <a:ext cx="2991485" cy="4281805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8420735" y="2296160"/>
            <a:ext cx="716280" cy="4281805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9225915" y="2296160"/>
            <a:ext cx="2616200" cy="4281805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997835" y="2296160"/>
            <a:ext cx="2177415" cy="4282440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9530" y="1062355"/>
            <a:ext cx="2739390" cy="5187315"/>
          </a:xfrm>
        </p:spPr>
        <p:txBody>
          <a:bodyPr/>
          <a:p>
            <a:r>
              <a:rPr lang="zh-CN" altLang="en-US"/>
              <a:t>数据四个</a:t>
            </a:r>
            <a:r>
              <a:rPr lang="zh-CN" altLang="en-US"/>
              <a:t>要素：</a:t>
            </a:r>
            <a:endParaRPr lang="zh-CN" altLang="en-US"/>
          </a:p>
          <a:p>
            <a:pPr lvl="1"/>
            <a:r>
              <a:rPr lang="zh-CN" altLang="en-US"/>
              <a:t>树状</a:t>
            </a:r>
            <a:r>
              <a:rPr lang="zh-CN" altLang="en-US"/>
              <a:t>组织</a:t>
            </a:r>
            <a:endParaRPr lang="zh-CN" altLang="en-US"/>
          </a:p>
          <a:p>
            <a:pPr lvl="1"/>
            <a:r>
              <a:rPr lang="zh-CN" altLang="en-US"/>
              <a:t>物理语义</a:t>
            </a:r>
            <a:endParaRPr lang="zh-CN" altLang="en-US"/>
          </a:p>
          <a:p>
            <a:pPr lvl="1"/>
            <a:r>
              <a:rPr lang="zh-CN" altLang="en-US"/>
              <a:t>类型</a:t>
            </a:r>
            <a:r>
              <a:rPr lang="zh-CN" altLang="en-US"/>
              <a:t>描述</a:t>
            </a:r>
            <a:endParaRPr lang="zh-CN" altLang="en-US"/>
          </a:p>
          <a:p>
            <a:pPr lvl="1"/>
            <a:r>
              <a:rPr lang="zh-CN" altLang="en-US"/>
              <a:t>坐标</a:t>
            </a:r>
            <a:r>
              <a:rPr lang="zh-CN" altLang="en-US"/>
              <a:t>关系</a:t>
            </a:r>
            <a:endParaRPr lang="zh-CN" altLang="en-US"/>
          </a:p>
          <a:p>
            <a:pPr lvl="0"/>
            <a:r>
              <a:rPr lang="zh-CN" altLang="en-US" sz="1600"/>
              <a:t>同一个子树下的元素常具有相同的坐标</a:t>
            </a:r>
            <a:endParaRPr lang="zh-CN" altLang="en-US" sz="1600"/>
          </a:p>
          <a:p>
            <a:pPr lvl="0"/>
            <a:r>
              <a:rPr lang="zh-CN" altLang="en-US">
                <a:solidFill>
                  <a:srgbClr val="FF0000"/>
                </a:solidFill>
              </a:rPr>
              <a:t>值</a:t>
            </a:r>
            <a:r>
              <a:rPr lang="en-US" altLang="zh-CN">
                <a:solidFill>
                  <a:srgbClr val="FF0000"/>
                </a:solidFill>
              </a:rPr>
              <a:t>+</a:t>
            </a:r>
            <a:r>
              <a:rPr lang="zh-CN" altLang="en-US">
                <a:solidFill>
                  <a:srgbClr val="FF0000"/>
                </a:solidFill>
              </a:rPr>
              <a:t>坐标</a:t>
            </a:r>
            <a:r>
              <a:rPr lang="en-US" altLang="zh-CN">
                <a:solidFill>
                  <a:srgbClr val="FF0000"/>
                </a:solidFill>
              </a:rPr>
              <a:t>=</a:t>
            </a:r>
            <a:r>
              <a:rPr lang="zh-CN" altLang="en-US">
                <a:solidFill>
                  <a:srgbClr val="FF0000"/>
                </a:solidFill>
              </a:rPr>
              <a:t>插值函数</a:t>
            </a:r>
            <a:endParaRPr lang="zh-CN" altLang="en-US">
              <a:solidFill>
                <a:srgbClr val="FF0000"/>
              </a:solidFill>
            </a:endParaRPr>
          </a:p>
          <a:p>
            <a:pPr lvl="0"/>
            <a:r>
              <a:rPr lang="zh-CN" altLang="en-US">
                <a:solidFill>
                  <a:srgbClr val="FF0000"/>
                </a:solidFill>
              </a:rPr>
              <a:t>属性以函数形式</a:t>
            </a:r>
            <a:r>
              <a:rPr lang="zh-CN" altLang="en-US">
                <a:solidFill>
                  <a:srgbClr val="FF0000"/>
                </a:solidFill>
              </a:rPr>
              <a:t>返回</a:t>
            </a:r>
            <a:endParaRPr lang="zh-CN" altLang="en-US">
              <a:solidFill>
                <a:srgbClr val="FF0000"/>
              </a:solidFill>
            </a:endParaRPr>
          </a:p>
          <a:p>
            <a:pPr lvl="0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525125" y="57785"/>
            <a:ext cx="89789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IDS </a:t>
            </a:r>
            <a:r>
              <a:rPr lang="zh-CN" altLang="en-US">
                <a:solidFill>
                  <a:srgbClr val="FF0000"/>
                </a:solidFill>
              </a:rPr>
              <a:t>名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25795" y="964565"/>
            <a:ext cx="238696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描述信息，版本号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530" y="158115"/>
            <a:ext cx="4476115" cy="705485"/>
          </a:xfrm>
        </p:spPr>
        <p:txBody>
          <a:bodyPr>
            <a:normAutofit/>
          </a:bodyPr>
          <a:p>
            <a:r>
              <a:rPr lang="en-US" altLang="zh-CN" b="1">
                <a:latin typeface="+mn-ea"/>
                <a:ea typeface="+mn-ea"/>
                <a:sym typeface="+mn-ea"/>
              </a:rPr>
              <a:t>状态描述</a:t>
            </a:r>
            <a:r>
              <a:rPr lang="zh-CN" altLang="en-US"/>
              <a:t>数据绑定</a:t>
            </a:r>
            <a:endParaRPr lang="en-US" altLang="zh-CN"/>
          </a:p>
        </p:txBody>
      </p:sp>
      <p:pic>
        <p:nvPicPr>
          <p:cNvPr id="7" name="内容占位符 6"/>
          <p:cNvPicPr>
            <a:picLocks noChangeAspect="1"/>
          </p:cNvPicPr>
          <p:nvPr>
            <p:ph sz="half" idx="1"/>
          </p:nvPr>
        </p:nvPicPr>
        <p:blipFill>
          <a:blip r:embed="rId1"/>
          <a:srcRect r="14419"/>
          <a:stretch>
            <a:fillRect/>
          </a:stretch>
        </p:blipFill>
        <p:spPr>
          <a:xfrm>
            <a:off x="4730115" y="76835"/>
            <a:ext cx="7461885" cy="6690360"/>
          </a:xfrm>
          <a:prstGeom prst="rect">
            <a:avLst/>
          </a:prstGeom>
        </p:spPr>
      </p:pic>
      <p:sp>
        <p:nvSpPr>
          <p:cNvPr id="10" name="内容占位符 9"/>
          <p:cNvSpPr>
            <a:spLocks noGrp="1"/>
          </p:cNvSpPr>
          <p:nvPr>
            <p:ph sz="half" idx="2"/>
          </p:nvPr>
        </p:nvSpPr>
        <p:spPr>
          <a:xfrm>
            <a:off x="254635" y="1062355"/>
            <a:ext cx="4475480" cy="5187315"/>
          </a:xfrm>
        </p:spPr>
        <p:txBody>
          <a:bodyPr/>
          <a:p>
            <a:r>
              <a:rPr lang="zh-CN" altLang="en-US"/>
              <a:t>声明树状结构</a:t>
            </a:r>
            <a:r>
              <a:rPr lang="en-US" altLang="zh-CN"/>
              <a:t> CoreProfiles1D</a:t>
            </a:r>
            <a:endParaRPr lang="zh-CN" altLang="en-US"/>
          </a:p>
          <a:p>
            <a:r>
              <a:rPr lang="zh-CN" altLang="en-US"/>
              <a:t>声明</a:t>
            </a:r>
            <a:r>
              <a:rPr lang="zh-CN" altLang="en-US"/>
              <a:t>成员共同（默认）</a:t>
            </a:r>
            <a:r>
              <a:rPr lang="zh-CN" altLang="en-US" b="1"/>
              <a:t>坐标系</a:t>
            </a:r>
            <a:endParaRPr lang="zh-CN" altLang="en-US" b="1"/>
          </a:p>
          <a:p>
            <a:r>
              <a:rPr lang="zh-CN" altLang="en-US"/>
              <a:t>声明子类型</a:t>
            </a:r>
            <a:endParaRPr lang="zh-CN" altLang="en-US"/>
          </a:p>
          <a:p>
            <a:r>
              <a:rPr lang="zh-CN" altLang="en-US"/>
              <a:t>声明成员类型</a:t>
            </a:r>
            <a:r>
              <a:rPr lang="en-US" altLang="zh-CN"/>
              <a:t> Expression/Function/Field </a:t>
            </a:r>
            <a:r>
              <a:rPr lang="zh-CN" altLang="en-US"/>
              <a:t>。。。</a:t>
            </a:r>
            <a:endParaRPr lang="zh-CN" altLang="en-US"/>
          </a:p>
          <a:p>
            <a:r>
              <a:rPr lang="zh-CN" altLang="en-US"/>
              <a:t>定义成员的</a:t>
            </a:r>
            <a:r>
              <a:rPr lang="zh-CN" altLang="en-US" b="1"/>
              <a:t>元数据</a:t>
            </a:r>
            <a:endParaRPr lang="zh-CN" altLang="en-US" b="1"/>
          </a:p>
          <a:p>
            <a:r>
              <a:rPr lang="zh-CN" altLang="en-US"/>
              <a:t>定义成员的</a:t>
            </a:r>
            <a:r>
              <a:rPr lang="zh-CN" altLang="en-US" b="1"/>
              <a:t>默认值</a:t>
            </a:r>
            <a:r>
              <a:rPr lang="en-US" altLang="zh-CN"/>
              <a:t> default_value</a:t>
            </a:r>
            <a:endParaRPr lang="en-US" altLang="zh-CN"/>
          </a:p>
          <a:p>
            <a:r>
              <a:rPr lang="zh-CN" altLang="en-US"/>
              <a:t>定义成员的</a:t>
            </a:r>
            <a:r>
              <a:rPr lang="zh-CN" altLang="en-US" b="1"/>
              <a:t>计算过程</a:t>
            </a:r>
            <a:endParaRPr lang="zh-CN" altLang="en-US"/>
          </a:p>
          <a:p>
            <a:endParaRPr lang="zh-CN" altLang="en-US"/>
          </a:p>
        </p:txBody>
      </p:sp>
      <p:cxnSp>
        <p:nvCxnSpPr>
          <p:cNvPr id="3" name="曲线连接符 2"/>
          <p:cNvCxnSpPr/>
          <p:nvPr/>
        </p:nvCxnSpPr>
        <p:spPr>
          <a:xfrm flipV="1">
            <a:off x="3834130" y="325120"/>
            <a:ext cx="4182110" cy="1539240"/>
          </a:xfrm>
          <a:prstGeom prst="curvedConnector3">
            <a:avLst>
              <a:gd name="adj1" fmla="val 5001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曲线连接符 3"/>
          <p:cNvCxnSpPr/>
          <p:nvPr/>
        </p:nvCxnSpPr>
        <p:spPr>
          <a:xfrm flipV="1">
            <a:off x="4011295" y="318135"/>
            <a:ext cx="1164590" cy="993775"/>
          </a:xfrm>
          <a:prstGeom prst="curvedConnector3">
            <a:avLst>
              <a:gd name="adj1" fmla="val 5005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曲线连接符 4"/>
          <p:cNvCxnSpPr/>
          <p:nvPr/>
        </p:nvCxnSpPr>
        <p:spPr>
          <a:xfrm flipV="1">
            <a:off x="1916430" y="2157095"/>
            <a:ext cx="3493770" cy="245745"/>
          </a:xfrm>
          <a:prstGeom prst="curvedConnector3">
            <a:avLst>
              <a:gd name="adj1" fmla="val 5001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曲线连接符 5"/>
          <p:cNvCxnSpPr/>
          <p:nvPr/>
        </p:nvCxnSpPr>
        <p:spPr>
          <a:xfrm flipV="1">
            <a:off x="2790190" y="4372610"/>
            <a:ext cx="2633980" cy="210820"/>
          </a:xfrm>
          <a:prstGeom prst="curvedConnector3">
            <a:avLst>
              <a:gd name="adj1" fmla="val 5002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曲线连接符 7"/>
          <p:cNvCxnSpPr/>
          <p:nvPr/>
        </p:nvCxnSpPr>
        <p:spPr>
          <a:xfrm flipV="1">
            <a:off x="2043430" y="2341880"/>
            <a:ext cx="3359785" cy="433705"/>
          </a:xfrm>
          <a:prstGeom prst="curvedConnector3">
            <a:avLst>
              <a:gd name="adj1" fmla="val 5000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曲线连接符 8"/>
          <p:cNvCxnSpPr/>
          <p:nvPr/>
        </p:nvCxnSpPr>
        <p:spPr>
          <a:xfrm flipV="1">
            <a:off x="2554605" y="2703830"/>
            <a:ext cx="4822190" cy="905510"/>
          </a:xfrm>
          <a:prstGeom prst="curvedConnector3">
            <a:avLst>
              <a:gd name="adj1" fmla="val 5001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5715" y="127000"/>
            <a:ext cx="4027805" cy="705485"/>
          </a:xfrm>
        </p:spPr>
        <p:txBody>
          <a:bodyPr>
            <a:normAutofit fontScale="90000"/>
          </a:bodyPr>
          <a:p>
            <a:pPr algn="r"/>
            <a:r>
              <a:rPr lang="en-US" altLang="zh-CN" b="1">
                <a:latin typeface="+mn-ea"/>
                <a:ea typeface="+mn-ea"/>
                <a:sym typeface="+mn-ea"/>
              </a:rPr>
              <a:t>计算过程</a:t>
            </a:r>
            <a:r>
              <a:rPr lang="zh-CN" altLang="en-US"/>
              <a:t>接口</a:t>
            </a:r>
            <a:r>
              <a:rPr lang="zh-CN" altLang="en-US"/>
              <a:t>定义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0650" y="127000"/>
            <a:ext cx="7331710" cy="6429375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7626350" y="833120"/>
            <a:ext cx="4338955" cy="5363210"/>
          </a:xfrm>
        </p:spPr>
        <p:txBody>
          <a:bodyPr/>
          <a:p>
            <a:r>
              <a:rPr lang="zh-CN" altLang="en-US"/>
              <a:t>声明为</a:t>
            </a:r>
            <a:r>
              <a:rPr lang="zh-CN" altLang="en-US" b="1"/>
              <a:t>执行体</a:t>
            </a:r>
            <a:r>
              <a:rPr lang="en-US" altLang="zh-CN">
                <a:sym typeface="+mn-ea"/>
              </a:rPr>
              <a:t>Actor</a:t>
            </a:r>
            <a:endParaRPr lang="zh-CN" altLang="en-US" b="1"/>
          </a:p>
          <a:p>
            <a:r>
              <a:rPr lang="zh-CN" altLang="en-US"/>
              <a:t>声明</a:t>
            </a:r>
            <a:r>
              <a:rPr lang="zh-CN" altLang="en-US" b="1"/>
              <a:t>插件</a:t>
            </a:r>
            <a:r>
              <a:rPr lang="zh-CN" altLang="en-US"/>
              <a:t>查找路径</a:t>
            </a:r>
            <a:endParaRPr lang="zh-CN" altLang="en-US"/>
          </a:p>
          <a:p>
            <a:r>
              <a:rPr lang="zh-CN" altLang="en-US"/>
              <a:t>声明</a:t>
            </a:r>
            <a:r>
              <a:rPr lang="zh-CN" altLang="en-US" b="1"/>
              <a:t>输入</a:t>
            </a:r>
            <a:r>
              <a:rPr lang="zh-CN" altLang="en-US"/>
              <a:t>（</a:t>
            </a:r>
            <a:r>
              <a:rPr lang="zh-CN" altLang="en-US"/>
              <a:t>依赖）</a:t>
            </a:r>
            <a:endParaRPr lang="zh-CN" altLang="en-US"/>
          </a:p>
          <a:p>
            <a:r>
              <a:rPr lang="zh-CN" altLang="en-US"/>
              <a:t>声明</a:t>
            </a:r>
            <a:r>
              <a:rPr lang="zh-CN" altLang="en-US" b="1"/>
              <a:t>输出</a:t>
            </a:r>
            <a:r>
              <a:rPr lang="zh-CN" altLang="en-US"/>
              <a:t>（</a:t>
            </a:r>
            <a:r>
              <a:rPr lang="en-US" altLang="zh-CN"/>
              <a:t>Actor</a:t>
            </a:r>
            <a:r>
              <a:rPr lang="zh-CN" altLang="en-US"/>
              <a:t>的属性）</a:t>
            </a:r>
            <a:endParaRPr lang="zh-CN" altLang="en-US"/>
          </a:p>
          <a:p>
            <a:r>
              <a:rPr lang="zh-CN" altLang="en-US"/>
              <a:t>定义执行</a:t>
            </a:r>
            <a:r>
              <a:rPr lang="zh-CN" altLang="en-US" b="1"/>
              <a:t>执行函数</a:t>
            </a:r>
            <a:endParaRPr lang="zh-CN" altLang="en-US" b="1"/>
          </a:p>
          <a:p>
            <a:pPr lvl="1"/>
            <a:r>
              <a:rPr lang="en-US" altLang="zh-CN" b="1"/>
              <a:t>Actor.execute </a:t>
            </a:r>
            <a:r>
              <a:rPr lang="zh-CN" altLang="en-US"/>
              <a:t>根据输入执行计算返回结果，但不更换新</a:t>
            </a:r>
            <a:r>
              <a:rPr lang="en-US" altLang="zh-CN"/>
              <a:t>Actor</a:t>
            </a:r>
            <a:r>
              <a:rPr lang="zh-CN" altLang="en-US"/>
              <a:t>的状态</a:t>
            </a:r>
            <a:endParaRPr lang="zh-CN" altLang="en-US"/>
          </a:p>
          <a:p>
            <a:pPr lvl="1"/>
            <a:r>
              <a:rPr lang="en-US" altLang="zh-CN" b="1"/>
              <a:t>Actor.refresh </a:t>
            </a:r>
            <a:r>
              <a:rPr lang="zh-CN" altLang="en-US"/>
              <a:t>执行</a:t>
            </a:r>
            <a:r>
              <a:rPr lang="en-US" altLang="zh-CN"/>
              <a:t> Actor.execute </a:t>
            </a:r>
            <a:r>
              <a:rPr lang="zh-CN" altLang="en-US"/>
              <a:t>并用结果更新</a:t>
            </a:r>
            <a:r>
              <a:rPr lang="en-US" altLang="zh-CN"/>
              <a:t>Actor</a:t>
            </a:r>
            <a:r>
              <a:rPr lang="zh-CN" altLang="en-US"/>
              <a:t>的状态</a:t>
            </a:r>
            <a:endParaRPr lang="zh-CN" altLang="en-US"/>
          </a:p>
        </p:txBody>
      </p:sp>
      <p:cxnSp>
        <p:nvCxnSpPr>
          <p:cNvPr id="3" name="曲线连接符 2"/>
          <p:cNvCxnSpPr/>
          <p:nvPr/>
        </p:nvCxnSpPr>
        <p:spPr>
          <a:xfrm rot="10800000" flipV="1">
            <a:off x="4323080" y="1113155"/>
            <a:ext cx="3394075" cy="383540"/>
          </a:xfrm>
          <a:prstGeom prst="curvedConnector3">
            <a:avLst>
              <a:gd name="adj1" fmla="val 4999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曲线连接符 3"/>
          <p:cNvCxnSpPr/>
          <p:nvPr/>
        </p:nvCxnSpPr>
        <p:spPr>
          <a:xfrm rot="10800000" flipV="1">
            <a:off x="6055995" y="2049780"/>
            <a:ext cx="1718310" cy="574675"/>
          </a:xfrm>
          <a:prstGeom prst="curvedConnector3">
            <a:avLst>
              <a:gd name="adj1" fmla="val 4996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曲线连接符 4"/>
          <p:cNvCxnSpPr/>
          <p:nvPr/>
        </p:nvCxnSpPr>
        <p:spPr>
          <a:xfrm rot="10800000" flipV="1">
            <a:off x="6659245" y="1581785"/>
            <a:ext cx="1184275" cy="276860"/>
          </a:xfrm>
          <a:prstGeom prst="curvedConnector3">
            <a:avLst>
              <a:gd name="adj1" fmla="val 4997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曲线连接符 7"/>
          <p:cNvCxnSpPr/>
          <p:nvPr/>
        </p:nvCxnSpPr>
        <p:spPr>
          <a:xfrm rot="10800000" flipV="1">
            <a:off x="4847590" y="3023235"/>
            <a:ext cx="2954655" cy="2307590"/>
          </a:xfrm>
          <a:prstGeom prst="curvedConnector3">
            <a:avLst>
              <a:gd name="adj1" fmla="val 4998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99820" y="833120"/>
            <a:ext cx="17399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sym typeface="+mn-ea"/>
              </a:rPr>
              <a:t>Fy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sym typeface="+mn-ea"/>
              </a:rPr>
              <a:t>Tok</a:t>
            </a:r>
            <a:r>
              <a:rPr lang="zh-CN" altLang="en-US"/>
              <a:t>的目录结构，模块定义的</a:t>
            </a:r>
            <a:r>
              <a:rPr lang="zh-CN" altLang="en-US"/>
              <a:t>位置</a:t>
            </a:r>
            <a:endParaRPr lang="zh-CN" altLang="en-US"/>
          </a:p>
        </p:txBody>
      </p:sp>
      <p:cxnSp>
        <p:nvCxnSpPr>
          <p:cNvPr id="10" name="曲线连接符 9"/>
          <p:cNvCxnSpPr/>
          <p:nvPr/>
        </p:nvCxnSpPr>
        <p:spPr>
          <a:xfrm flipV="1">
            <a:off x="2624455" y="530860"/>
            <a:ext cx="1290955" cy="758825"/>
          </a:xfrm>
          <a:prstGeom prst="curvedConnector3">
            <a:avLst>
              <a:gd name="adj1" fmla="val 5002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1775" y="103505"/>
            <a:ext cx="2418715" cy="705485"/>
          </a:xfrm>
        </p:spPr>
        <p:txBody>
          <a:bodyPr>
            <a:normAutofit fontScale="90000"/>
          </a:bodyPr>
          <a:p>
            <a:r>
              <a:rPr lang="zh-CN" altLang="en-US"/>
              <a:t>自定义插件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31775" y="808990"/>
            <a:ext cx="2419350" cy="5763895"/>
          </a:xfrm>
          <a:prstGeom prst="rect">
            <a:avLst/>
          </a:prstGeom>
        </p:spPr>
      </p:pic>
      <p:pic>
        <p:nvPicPr>
          <p:cNvPr id="9" name="内容占位符 8"/>
          <p:cNvPicPr>
            <a:picLocks noChangeAspect="1"/>
          </p:cNvPicPr>
          <p:nvPr>
            <p:ph sz="half" idx="1"/>
          </p:nvPr>
        </p:nvPicPr>
        <p:blipFill>
          <a:blip r:embed="rId2"/>
          <a:srcRect r="23237"/>
          <a:stretch>
            <a:fillRect/>
          </a:stretch>
        </p:blipFill>
        <p:spPr>
          <a:xfrm>
            <a:off x="6927850" y="655955"/>
            <a:ext cx="5264150" cy="5821045"/>
          </a:xfrm>
          <a:prstGeom prst="rect">
            <a:avLst/>
          </a:prstGeom>
        </p:spPr>
      </p:pic>
      <p:sp>
        <p:nvSpPr>
          <p:cNvPr id="2" name="内容占位符 6"/>
          <p:cNvSpPr>
            <a:spLocks noGrp="1"/>
          </p:cNvSpPr>
          <p:nvPr/>
        </p:nvSpPr>
        <p:spPr>
          <a:xfrm>
            <a:off x="2776855" y="808990"/>
            <a:ext cx="4175125" cy="536321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继承</a:t>
            </a:r>
            <a:r>
              <a:rPr lang="zh-CN" altLang="en-US" b="1"/>
              <a:t>接口类</a:t>
            </a:r>
            <a:endParaRPr lang="zh-CN" altLang="en-US" b="1"/>
          </a:p>
          <a:p>
            <a:r>
              <a:rPr lang="zh-CN" altLang="en-US">
                <a:sym typeface="+mn-ea"/>
              </a:rPr>
              <a:t>声明为模块的</a:t>
            </a:r>
            <a:r>
              <a:rPr lang="zh-CN" altLang="en-US" b="1">
                <a:sym typeface="+mn-ea"/>
              </a:rPr>
              <a:t>分类</a:t>
            </a:r>
            <a:endParaRPr lang="zh-CN" altLang="en-US" b="1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插件以</a:t>
            </a:r>
            <a:r>
              <a:rPr lang="en-US" altLang="zh-CN">
                <a:sym typeface="+mn-ea"/>
              </a:rPr>
              <a:t>Pyton Package</a:t>
            </a:r>
            <a:r>
              <a:rPr lang="zh-CN" altLang="en-US">
                <a:sym typeface="+mn-ea"/>
              </a:rPr>
              <a:t>的</a:t>
            </a:r>
            <a:r>
              <a:rPr lang="zh-CN" altLang="en-US"/>
              <a:t>路径</a:t>
            </a:r>
            <a:br>
              <a:rPr lang="zh-CN" altLang="en-US"/>
            </a:br>
            <a:r>
              <a:rPr lang="en-US" altLang="zh-CN"/>
              <a:t>fytok/modules/</a:t>
            </a:r>
            <a:r>
              <a:rPr lang="en-US" altLang="zh-CN" b="1"/>
              <a:t>&lt;plugin_prefix&gt;</a:t>
            </a:r>
            <a:r>
              <a:rPr lang="en-US" altLang="zh-CN"/>
              <a:t>/</a:t>
            </a:r>
            <a:r>
              <a:rPr lang="en-US" altLang="zh-CN" b="1"/>
              <a:t>&lt;plugin name&gt;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定义执行</a:t>
            </a:r>
            <a:r>
              <a:rPr lang="zh-CN" altLang="en-US" b="1"/>
              <a:t>执行函数</a:t>
            </a:r>
            <a:r>
              <a:rPr lang="en-US" altLang="zh-CN" b="1"/>
              <a:t> Actor.execute </a:t>
            </a:r>
            <a:r>
              <a:rPr lang="zh-CN" altLang="en-US"/>
              <a:t>根据输入执行计算返回结果，</a:t>
            </a:r>
            <a:endParaRPr lang="zh-CN" altLang="en-US"/>
          </a:p>
          <a:p>
            <a:r>
              <a:rPr lang="zh-CN" altLang="en-US"/>
              <a:t>采用默认</a:t>
            </a:r>
            <a:r>
              <a:rPr lang="en-US" altLang="zh-CN"/>
              <a:t> Actor.refresh </a:t>
            </a:r>
            <a:r>
              <a:rPr lang="zh-CN" altLang="en-US"/>
              <a:t>维护状态</a:t>
            </a:r>
            <a:r>
              <a:rPr lang="en-US" altLang="zh-CN"/>
              <a:t> </a:t>
            </a:r>
            <a:endParaRPr lang="zh-CN" altLang="en-US"/>
          </a:p>
        </p:txBody>
      </p:sp>
      <p:cxnSp>
        <p:nvCxnSpPr>
          <p:cNvPr id="3" name="曲线连接符 2"/>
          <p:cNvCxnSpPr/>
          <p:nvPr/>
        </p:nvCxnSpPr>
        <p:spPr>
          <a:xfrm rot="10800000" flipV="1">
            <a:off x="2099310" y="2859405"/>
            <a:ext cx="931545" cy="274955"/>
          </a:xfrm>
          <a:prstGeom prst="curvedConnector3">
            <a:avLst>
              <a:gd name="adj1" fmla="val 499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曲线连接符 3"/>
          <p:cNvCxnSpPr/>
          <p:nvPr/>
        </p:nvCxnSpPr>
        <p:spPr>
          <a:xfrm rot="10800000" flipV="1">
            <a:off x="2099945" y="3215005"/>
            <a:ext cx="1009015" cy="466090"/>
          </a:xfrm>
          <a:prstGeom prst="curvedConnector3">
            <a:avLst>
              <a:gd name="adj1" fmla="val 4996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曲线连接符 5"/>
          <p:cNvCxnSpPr/>
          <p:nvPr/>
        </p:nvCxnSpPr>
        <p:spPr>
          <a:xfrm>
            <a:off x="5055235" y="1553845"/>
            <a:ext cx="2633980" cy="1285240"/>
          </a:xfrm>
          <a:prstGeom prst="curvedConnector3">
            <a:avLst>
              <a:gd name="adj1" fmla="val 5002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曲线连接符 7"/>
          <p:cNvCxnSpPr/>
          <p:nvPr/>
        </p:nvCxnSpPr>
        <p:spPr>
          <a:xfrm flipV="1">
            <a:off x="5083175" y="3037840"/>
            <a:ext cx="2534920" cy="170180"/>
          </a:xfrm>
          <a:prstGeom prst="curvedConnector3">
            <a:avLst>
              <a:gd name="adj1" fmla="val 5002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曲线连接符 9"/>
          <p:cNvCxnSpPr/>
          <p:nvPr/>
        </p:nvCxnSpPr>
        <p:spPr>
          <a:xfrm>
            <a:off x="4359275" y="1070610"/>
            <a:ext cx="3322955" cy="1604645"/>
          </a:xfrm>
          <a:prstGeom prst="curvedConnector3">
            <a:avLst>
              <a:gd name="adj1" fmla="val 651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commondata" val="eyJoZGlkIjoiNjJlNWM0ZjJkNmFlMjY5ZmJmMDhiZmUzNDQ4MWY1Mj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1990</Words>
  <Application>WPS 演示</Application>
  <PresentationFormat>宽屏</PresentationFormat>
  <Paragraphs>155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Segoe UI</vt:lpstr>
      <vt:lpstr>WPS-Bullets</vt:lpstr>
      <vt:lpstr>WPS</vt:lpstr>
      <vt:lpstr>聚变模拟与建模联合平台 开发环境介绍（II） （FuYun开发应用“数据绑定/插件机制”）</vt:lpstr>
      <vt:lpstr>PowerPoint 演示文稿</vt:lpstr>
      <vt:lpstr>关于这个报告</vt:lpstr>
      <vt:lpstr>IMAS 数据字典（DD）</vt:lpstr>
      <vt:lpstr>执行过程的组织</vt:lpstr>
      <vt:lpstr>数据结构</vt:lpstr>
      <vt:lpstr>数据绑定</vt:lpstr>
      <vt:lpstr>接口</vt:lpstr>
      <vt:lpstr>插件机制</vt:lpstr>
      <vt:lpstr>PowerPoint 演示文稿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于治</cp:lastModifiedBy>
  <cp:revision>195</cp:revision>
  <dcterms:created xsi:type="dcterms:W3CDTF">2019-06-19T02:08:00Z</dcterms:created>
  <dcterms:modified xsi:type="dcterms:W3CDTF">2024-07-30T10:37:57Z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2052-12.1.0.17147</vt:lpwstr>
  </property>
  <property fmtid="{D5CDD505-2E9C-101B-9397-08002B2CF9AE}" pid="3" name="ICV">
    <vt:lpwstr>3127751B13034921839CB128F189B482_13</vt:lpwstr>
  </property>
</Properties>
</file>