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59" r:id="rId7"/>
    <p:sldId id="260" r:id="rId8"/>
    <p:sldId id="268" r:id="rId9"/>
    <p:sldId id="269" r:id="rId10"/>
    <p:sldId id="270" r:id="rId11"/>
    <p:sldId id="261" r:id="rId12"/>
    <p:sldId id="271" r:id="rId13"/>
    <p:sldId id="272" r:id="rId14"/>
    <p:sldId id="264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9506C-AECD-4698-B0DF-B51BCC2E7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A61FED-351E-4A14-B68E-A4F8A5DAD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A3F30-3773-4B78-ADFD-F6F5F615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7406-5D9E-4FDF-9ACB-2179CB3CC325}" type="datetimeFigureOut">
              <a:rPr lang="fr-CA" smtClean="0"/>
              <a:t>2021-10-06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46ADF-3042-416B-B610-9058F635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575F5-AECB-4C35-9B11-EF1F474A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B1CE-748F-4A11-8ED6-9C0DB2C7340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011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BC1A0-700B-48E5-921E-23D7AA55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8B19DA-10F9-4458-AD43-367FF7D80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0ED7F-AEE1-4BCB-9CB5-02928BFA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7406-5D9E-4FDF-9ACB-2179CB3CC325}" type="datetimeFigureOut">
              <a:rPr lang="fr-CA" smtClean="0"/>
              <a:t>2021-10-06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202E7-6172-48F5-8242-4A048396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B4E18-19C8-4FF3-AD22-989E015F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B1CE-748F-4A11-8ED6-9C0DB2C7340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395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CA625-B89F-41BD-9974-603867D54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458886-671E-4DEA-A43B-2F3B49FEE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2E654-F400-44A9-B792-910A3E48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7406-5D9E-4FDF-9ACB-2179CB3CC325}" type="datetimeFigureOut">
              <a:rPr lang="fr-CA" smtClean="0"/>
              <a:t>2021-10-06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099D9-7702-4256-AC4D-363426BB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110EE-12D5-4C1E-BA8F-681B835D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B1CE-748F-4A11-8ED6-9C0DB2C7340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684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36DEB-6390-4AA0-B6D2-CB03DB3E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BF1D3-5435-4A95-858F-D2D04475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2184F-380D-4210-8DBA-4FAEEDCC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7406-5D9E-4FDF-9ACB-2179CB3CC325}" type="datetimeFigureOut">
              <a:rPr lang="fr-CA" smtClean="0"/>
              <a:t>2021-10-06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AA979-8650-4246-A3B5-358E9B56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BA29B-FCC9-429A-B12F-9879E6E9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B1CE-748F-4A11-8ED6-9C0DB2C7340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315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DDCE8-B2E0-41A2-9EEB-68FE257A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CAB1A-51C8-4123-976B-CF7CBDCF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20A6D-4090-45A6-A940-5F3D89C9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7406-5D9E-4FDF-9ACB-2179CB3CC325}" type="datetimeFigureOut">
              <a:rPr lang="fr-CA" smtClean="0"/>
              <a:t>2021-10-06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C305D-B8BC-4EED-9D9D-8945EB59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94DF1-FD00-40EB-BC4A-2997254E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B1CE-748F-4A11-8ED6-9C0DB2C7340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736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FA7D-482E-4E14-8F85-CB37C6E6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C5B1E-4FEE-427C-85AA-57BFDCD95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0D7DD5-26DA-4C62-9565-D20B96684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0F0560-DD5E-4CAA-B693-2479DC6F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7406-5D9E-4FDF-9ACB-2179CB3CC325}" type="datetimeFigureOut">
              <a:rPr lang="fr-CA" smtClean="0"/>
              <a:t>2021-10-06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488EE0-F52F-4C86-9552-4204BA2A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96F20F-E3DF-4CC2-A101-15124026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B1CE-748F-4A11-8ED6-9C0DB2C7340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689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B0683-9592-49DB-AA02-F83A30DA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F54C2-C128-41D0-8213-EEFE6C1C9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54CCAB-A85D-420B-9EB9-1AABB9B29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D25B0E-99A1-456D-B77C-1989A989D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89E4AD-E41A-4DD2-AE63-212445BAB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B7D9B0-9292-4A17-A83C-C93BAE3D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7406-5D9E-4FDF-9ACB-2179CB3CC325}" type="datetimeFigureOut">
              <a:rPr lang="fr-CA" smtClean="0"/>
              <a:t>2021-10-06</a:t>
            </a:fld>
            <a:endParaRPr lang="fr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EAC96E-1CC3-4BB4-BAE3-80C2C5ED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9F15D2-604D-49F3-804D-006DF17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B1CE-748F-4A11-8ED6-9C0DB2C7340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794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D6F5C-D108-4D27-A4F6-A3E98BBE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4325D6-1584-46A5-99EC-BD375A07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7406-5D9E-4FDF-9ACB-2179CB3CC325}" type="datetimeFigureOut">
              <a:rPr lang="fr-CA" smtClean="0"/>
              <a:t>2021-10-06</a:t>
            </a:fld>
            <a:endParaRPr lang="fr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85A148-E94B-4204-B1BF-8BC3B3D6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0238D8-8D5C-4DF5-8DD9-4BEE9FE4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B1CE-748F-4A11-8ED6-9C0DB2C7340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44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CAE1E4-FAB0-48E3-811D-4C48F676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7406-5D9E-4FDF-9ACB-2179CB3CC325}" type="datetimeFigureOut">
              <a:rPr lang="fr-CA" smtClean="0"/>
              <a:t>2021-10-06</a:t>
            </a:fld>
            <a:endParaRPr lang="fr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511A32-0F52-4EB0-B171-E4F6F5E9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8D2B6-C577-48DE-B66F-866B0624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B1CE-748F-4A11-8ED6-9C0DB2C7340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416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30713-930F-404B-8D56-0753A5D5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7946F-A574-4464-A8D7-0BF63B5B5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4530B6-121C-4FE1-BC4E-01A262409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03789-3752-4CFE-ABB5-15B6D4CB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7406-5D9E-4FDF-9ACB-2179CB3CC325}" type="datetimeFigureOut">
              <a:rPr lang="fr-CA" smtClean="0"/>
              <a:t>2021-10-06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0F7432-55B7-41D5-9896-07BE0474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5C8D9-7F95-4F65-B9AD-EBCB5717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B1CE-748F-4A11-8ED6-9C0DB2C7340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261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2E76E-2DF4-4918-BD78-C0D167CB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3E23CB-115E-42F1-976E-69436B42B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738C91-C105-48C0-905B-81782AC0E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8D8E6-B95B-4D97-8FAD-2E0B3C2D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7406-5D9E-4FDF-9ACB-2179CB3CC325}" type="datetimeFigureOut">
              <a:rPr lang="fr-CA" smtClean="0"/>
              <a:t>2021-10-06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D7809-12F4-41F7-BB62-3BAED20D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98001-BF6C-474D-A27D-7E363115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B1CE-748F-4A11-8ED6-9C0DB2C7340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552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9A9380-E18A-4AF8-9A6C-3B6448D3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2AF39-853A-4E88-ADC3-EDC613AA1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A6F1C-768A-4E87-9E2A-EE8E2256D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D7406-5D9E-4FDF-9ACB-2179CB3CC325}" type="datetimeFigureOut">
              <a:rPr lang="fr-CA" smtClean="0"/>
              <a:t>2021-10-06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2709C-E412-4A89-92D6-11C00653B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71EE2-C9BB-4215-837B-A61789BA2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B1CE-748F-4A11-8ED6-9C0DB2C7340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493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C5F10-5F11-4EB2-99DF-230D4E7C7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Measuring</a:t>
            </a:r>
            <a:r>
              <a:rPr lang="fr-CA" dirty="0"/>
              <a:t> </a:t>
            </a:r>
            <a:r>
              <a:rPr lang="en-US" dirty="0"/>
              <a:t>feature</a:t>
            </a:r>
            <a:r>
              <a:rPr lang="fr-CA" dirty="0"/>
              <a:t> expansion for </a:t>
            </a:r>
            <a:r>
              <a:rPr lang="en-US" dirty="0"/>
              <a:t>generative</a:t>
            </a:r>
            <a:r>
              <a:rPr lang="en-US" altLang="zh-CN" dirty="0"/>
              <a:t>-based</a:t>
            </a:r>
            <a:r>
              <a:rPr lang="fr-CA" dirty="0"/>
              <a:t> image data augmentation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B382B3-12D5-48D7-A670-BE415D68C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2251"/>
            <a:ext cx="9144000" cy="1655762"/>
          </a:xfrm>
        </p:spPr>
        <p:txBody>
          <a:bodyPr/>
          <a:lstStyle/>
          <a:p>
            <a:r>
              <a:rPr lang="fr-CA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7586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9F077-A9C3-46BA-A836-DADF80904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726"/>
            <a:ext cx="10515600" cy="20361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Map the data into a feature space (like manifold) that has:</a:t>
            </a:r>
          </a:p>
          <a:p>
            <a:r>
              <a:rPr lang="en-US" altLang="zh-CN" dirty="0"/>
              <a:t>Between-class Separability : each class constrained in a subspace</a:t>
            </a:r>
          </a:p>
          <a:p>
            <a:r>
              <a:rPr lang="en-US" altLang="zh-CN" dirty="0"/>
              <a:t>In-class linearity: semantic linearity in one class - interpolation</a:t>
            </a:r>
          </a:p>
          <a:p>
            <a:r>
              <a:rPr lang="en-US" altLang="zh-CN" dirty="0"/>
              <a:t>In-class convexity : new feature -&gt; outside the class distribution</a:t>
            </a:r>
          </a:p>
          <a:p>
            <a:pPr marL="0" indent="0">
              <a:buNone/>
            </a:pPr>
            <a:r>
              <a:rPr lang="en-US" altLang="zh-CN" dirty="0"/>
              <a:t>Compare the distribution before and after augmentation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37014D1-9CCE-4E01-B44C-E126E7C1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959"/>
            <a:ext cx="10515600" cy="1325563"/>
          </a:xfrm>
        </p:spPr>
        <p:txBody>
          <a:bodyPr/>
          <a:lstStyle/>
          <a:p>
            <a:r>
              <a:rPr lang="en-US" dirty="0"/>
              <a:t>Central question: how do we measure feature-based augmentation method?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E965EF-94F6-4AD4-87BE-BDBB2F9F3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964" y="4022091"/>
            <a:ext cx="3485966" cy="22950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F8F6B11-99C3-48F0-97F9-0EE93F9988B1}"/>
              </a:ext>
            </a:extLst>
          </p:cNvPr>
          <p:cNvSpPr txBox="1"/>
          <p:nvPr/>
        </p:nvSpPr>
        <p:spPr>
          <a:xfrm>
            <a:off x="1560627" y="4707955"/>
            <a:ext cx="43874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Figure: Comparison of Latent space distribution before (blue) and after (red) style-mixing on CelebA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63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FC571-CC60-4D96-95DB-6DA7AEE5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162"/>
            <a:ext cx="10515600" cy="1325563"/>
          </a:xfrm>
        </p:spPr>
        <p:txBody>
          <a:bodyPr/>
          <a:lstStyle/>
          <a:p>
            <a:r>
              <a:rPr lang="en-US" dirty="0"/>
              <a:t>Find semantic </a:t>
            </a:r>
            <a:r>
              <a:rPr lang="en-US" altLang="zh-CN" dirty="0"/>
              <a:t>feature space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45B27-1940-46DC-AE85-E2D3B8856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4515"/>
            <a:ext cx="4231319" cy="500325"/>
          </a:xfrm>
        </p:spPr>
        <p:txBody>
          <a:bodyPr>
            <a:normAutofit/>
          </a:bodyPr>
          <a:lstStyle/>
          <a:p>
            <a:r>
              <a:rPr lang="en-US" dirty="0"/>
              <a:t>Representation learning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D52880-E8FA-46BA-9547-8ED9A0357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784"/>
          <a:stretch/>
        </p:blipFill>
        <p:spPr>
          <a:xfrm>
            <a:off x="7127920" y="2328117"/>
            <a:ext cx="4848902" cy="25134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D58AA63-877D-41EA-9ED9-1732E8F63149}"/>
              </a:ext>
            </a:extLst>
          </p:cNvPr>
          <p:cNvSpPr txBox="1"/>
          <p:nvPr/>
        </p:nvSpPr>
        <p:spPr>
          <a:xfrm>
            <a:off x="935484" y="3618612"/>
            <a:ext cx="7410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1" u="none" strike="noStrike" baseline="0" dirty="0">
                <a:latin typeface="NimbusRomNo9L-Medi"/>
              </a:rPr>
              <a:t>Learning Diverse and Discriminative Representations</a:t>
            </a:r>
          </a:p>
          <a:p>
            <a:pPr algn="l"/>
            <a:r>
              <a:rPr lang="en-US" altLang="zh-CN" sz="1800" b="0" i="1" u="none" strike="noStrike" baseline="0" dirty="0">
                <a:latin typeface="NimbusRomNo9L-Medi"/>
              </a:rPr>
              <a:t>via the Principle of Maximal Coding Rate Reduction</a:t>
            </a:r>
            <a:endParaRPr lang="zh-CN" altLang="en-US" i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6987BD-B98D-45D6-A7A2-B75C0B16B614}"/>
              </a:ext>
            </a:extLst>
          </p:cNvPr>
          <p:cNvSpPr txBox="1"/>
          <p:nvPr/>
        </p:nvSpPr>
        <p:spPr>
          <a:xfrm>
            <a:off x="8346118" y="5131993"/>
            <a:ext cx="2412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 et al., 2020)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45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03715-07F0-4C13-9E24-536FD3BC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5239B-F26B-4809-994E-FB62A7C3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 Verification of the property of the semantic feature space</a:t>
            </a:r>
          </a:p>
          <a:p>
            <a:r>
              <a:rPr lang="en-US" altLang="zh-CN" dirty="0"/>
              <a:t>Between-class Separability: distance between centers of each cluster</a:t>
            </a:r>
          </a:p>
          <a:p>
            <a:r>
              <a:rPr lang="en-US" altLang="zh-CN" dirty="0"/>
              <a:t>In-class linearity: visualization feature space -&gt; image space</a:t>
            </a:r>
          </a:p>
          <a:p>
            <a:r>
              <a:rPr lang="en-US" altLang="zh-CN" dirty="0"/>
              <a:t>In-class convexity: comparison of distribution after hand-added feature. Visualization.</a:t>
            </a:r>
          </a:p>
          <a:p>
            <a:pPr marL="0" indent="0">
              <a:buNone/>
            </a:pPr>
            <a:r>
              <a:rPr lang="en-US" altLang="zh-CN" dirty="0"/>
              <a:t>2 Test the effectiveness of generative–based augmentation method</a:t>
            </a:r>
          </a:p>
          <a:p>
            <a:pPr marL="0" indent="0">
              <a:buNone/>
            </a:pPr>
            <a:r>
              <a:rPr lang="en-US" altLang="zh-CN" dirty="0"/>
              <a:t>3 A overall test on various generative method and latent space techniques to guide the selection of GANs in data augmentation.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48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03715-07F0-4C13-9E24-536FD3BC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5239B-F26B-4809-994E-FB62A7C3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905"/>
            <a:ext cx="10515600" cy="2890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 Verification of the property of the semantic feature space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 Test the effectiveness of generative–based augmentation method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 A overall test on various generative method and latent space techniques to guide the selection of GANs in data augmentation.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46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F8574-F9C4-4065-9591-49F72B88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FE9BB-F793-456A-A6FF-3065FCC4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Zhu, P.,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Abdal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R., Qin, Y., &amp; Wonka, P. (2020). Sean: Image synthesis with semantic region-adaptive normalization. In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5104-5113).</a:t>
            </a: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Karras, T., Laine, S., &amp; Aila, T. (2019). A style-based generator architecture for generative adversarial networks. In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4401-4410).</a:t>
            </a: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Chen, X., Duan, Y.,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Houthooft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R., Schulman, J.,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Sutskever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I., &amp;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Abbeel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 (2016, December).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Infogan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Interpretable representation learning by information maximizing generative adversarial nets. In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30th International Conference on Neural Information Processing Systems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2180-2188).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86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F8574-F9C4-4065-9591-49F72B88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FE9BB-F793-456A-A6FF-3065FCC4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An, D., Guo, Y., Zhang, M., Qi, X., Lei, N., &amp; Gu, X. (2020, August). AE-OT-GAN: Training GANs from data specific latent distribution. In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European Conference on Computer Vision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548-564). Springer, Cham.</a:t>
            </a: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Yu, Y., Chan, K. H. R., You, C., Song, C., &amp; Ma, Y. (2020). Learning diverse and discriminative representations via the principle of maximal coding rate reduction.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33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94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C5F10-5F11-4EB2-99DF-230D4E7C7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Introduction: why data augmentation</a:t>
            </a:r>
            <a:endParaRPr lang="fr-CA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B382B3-12D5-48D7-A670-BE415D68C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5017" y="3602038"/>
            <a:ext cx="10466773" cy="951301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Problems: Expensive to collect--</a:t>
            </a:r>
            <a:r>
              <a:rPr lang="en-US" altLang="zh-CN" dirty="0"/>
              <a:t> Limited data, Class imbalance…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Solution: Data augmentation--basic image transformation, </a:t>
            </a:r>
            <a:r>
              <a:rPr lang="en-US" altLang="zh-CN" dirty="0"/>
              <a:t>DL-based </a:t>
            </a:r>
            <a:r>
              <a:rPr lang="en-US" dirty="0"/>
              <a:t>oversampling method…</a:t>
            </a:r>
          </a:p>
        </p:txBody>
      </p:sp>
    </p:spTree>
    <p:extLst>
      <p:ext uri="{BB962C8B-B14F-4D97-AF65-F5344CB8AC3E}">
        <p14:creationId xmlns:p14="http://schemas.microsoft.com/office/powerpoint/2010/main" val="368775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199A4-75A1-428C-9B77-DC3965F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8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Semantic feature augmentation with DL</a:t>
            </a:r>
            <a:r>
              <a:rPr lang="en-US" sz="3200" dirty="0"/>
              <a:t>-based Method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985F32D-9A77-43EE-8690-1FE737E15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509" y="2056235"/>
            <a:ext cx="4383122" cy="282720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4848292-1F95-42D0-A4E6-CFCA34949A0F}"/>
              </a:ext>
            </a:extLst>
          </p:cNvPr>
          <p:cNvSpPr txBox="1"/>
          <p:nvPr/>
        </p:nvSpPr>
        <p:spPr>
          <a:xfrm>
            <a:off x="8239757" y="4883443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SEAN: Zhu et al., 2020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99AE7C-82CD-4D41-8425-32D3E2EB4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707" y="1121238"/>
            <a:ext cx="2842220" cy="3733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87F09E6-FBD9-4F6B-84BC-965CAADF36E4}"/>
              </a:ext>
            </a:extLst>
          </p:cNvPr>
          <p:cNvSpPr txBox="1"/>
          <p:nvPr/>
        </p:nvSpPr>
        <p:spPr>
          <a:xfrm>
            <a:off x="4132818" y="4883443"/>
            <a:ext cx="3187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StyleGAN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Karras et al. ,2019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F038E8-54AF-47FD-A198-F1346888A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72" y="2742150"/>
            <a:ext cx="3687642" cy="210253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68754FE-39DF-4119-8CF9-4DF3E12799CC}"/>
              </a:ext>
            </a:extLst>
          </p:cNvPr>
          <p:cNvSpPr txBox="1"/>
          <p:nvPr/>
        </p:nvSpPr>
        <p:spPr>
          <a:xfrm>
            <a:off x="895739" y="4892968"/>
            <a:ext cx="2962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InfoGAN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Chen et al., 2016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DD17A78-5EB8-45B6-9DEC-CD37F270E697}"/>
              </a:ext>
            </a:extLst>
          </p:cNvPr>
          <p:cNvSpPr txBox="1"/>
          <p:nvPr/>
        </p:nvSpPr>
        <p:spPr>
          <a:xfrm>
            <a:off x="714555" y="5500980"/>
            <a:ext cx="3325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Semantic feature interpolation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06CBF39-FF15-4F33-A1C7-9DC6263A1437}"/>
              </a:ext>
            </a:extLst>
          </p:cNvPr>
          <p:cNvSpPr txBox="1"/>
          <p:nvPr/>
        </p:nvSpPr>
        <p:spPr>
          <a:xfrm>
            <a:off x="4943371" y="5500980"/>
            <a:ext cx="1566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style-mixing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DA32170-F5B7-479B-9828-6BF53E82FF2D}"/>
              </a:ext>
            </a:extLst>
          </p:cNvPr>
          <p:cNvSpPr txBox="1"/>
          <p:nvPr/>
        </p:nvSpPr>
        <p:spPr>
          <a:xfrm>
            <a:off x="8327159" y="5445630"/>
            <a:ext cx="2539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Local semantic 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45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70703-8DFB-4F74-A8C9-2E116279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Question: as more and more semantic augmentation methods are investigated…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BF4AE-D40E-42E5-A5DD-81921CB5B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61" y="1949912"/>
            <a:ext cx="10515600" cy="19651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How do we know if the semantic augmentation is effective?</a:t>
            </a:r>
          </a:p>
          <a:p>
            <a:pPr marL="0" indent="0">
              <a:buNone/>
            </a:pPr>
            <a:r>
              <a:rPr lang="en-US" altLang="zh-CN" b="1" dirty="0"/>
              <a:t>How to measure?</a:t>
            </a:r>
          </a:p>
          <a:p>
            <a:r>
              <a:rPr lang="en-US" altLang="zh-CN" sz="2400" dirty="0"/>
              <a:t>FID: Inception Network-based, to compare the original and the generated distribution, but when new feature appear? </a:t>
            </a:r>
          </a:p>
          <a:p>
            <a:r>
              <a:rPr lang="en-US" altLang="zh-CN" sz="2400" dirty="0"/>
              <a:t>IS:  Entropy p(</a:t>
            </a:r>
            <a:r>
              <a:rPr lang="en-US" altLang="zh-CN" sz="2400" dirty="0" err="1"/>
              <a:t>y|x</a:t>
            </a:r>
            <a:r>
              <a:rPr lang="en-US" altLang="zh-CN" sz="2400" dirty="0"/>
              <a:t>) smaller; entropy p(y) bigger - Model collapse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FCDC9-9C23-454D-A48A-5FDCDF2E5F34}"/>
              </a:ext>
            </a:extLst>
          </p:cNvPr>
          <p:cNvSpPr txBox="1"/>
          <p:nvPr/>
        </p:nvSpPr>
        <p:spPr>
          <a:xfrm>
            <a:off x="909961" y="4174276"/>
            <a:ext cx="105873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They measure the diversity and the quality of the images, </a:t>
            </a:r>
            <a:r>
              <a:rPr lang="en-US" altLang="zh-CN" sz="2400" b="1" dirty="0"/>
              <a:t>but has not consider the semantic expansion after augmentation</a:t>
            </a:r>
            <a:r>
              <a:rPr lang="en-US" altLang="zh-CN" sz="2400" dirty="0"/>
              <a:t>.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/>
              <a:t>Call for a more reasonable model to measure feature augmentation especially for generative models.</a:t>
            </a:r>
          </a:p>
        </p:txBody>
      </p:sp>
    </p:spTree>
    <p:extLst>
      <p:ext uri="{BB962C8B-B14F-4D97-AF65-F5344CB8AC3E}">
        <p14:creationId xmlns:p14="http://schemas.microsoft.com/office/powerpoint/2010/main" val="234076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72808C-FCC0-47AE-BE6A-0AF5B1D4FEC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543116"/>
            <a:ext cx="10515600" cy="1771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/>
              <a:t>FID and FIS measure the diversity and the quality of the images, </a:t>
            </a:r>
            <a:r>
              <a:rPr lang="en-US" altLang="zh-CN" b="1" dirty="0"/>
              <a:t>but has not consider the semantic expansion after augmentation</a:t>
            </a:r>
            <a:r>
              <a:rPr lang="en-US" altLang="zh-CN" dirty="0"/>
              <a:t>.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Call for a more reasonable model to measure feature augmentation especially for generative models.</a:t>
            </a:r>
          </a:p>
        </p:txBody>
      </p:sp>
    </p:spTree>
    <p:extLst>
      <p:ext uri="{BB962C8B-B14F-4D97-AF65-F5344CB8AC3E}">
        <p14:creationId xmlns:p14="http://schemas.microsoft.com/office/powerpoint/2010/main" val="200632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61323-8F3F-4615-82D0-C01B4290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4318"/>
            <a:ext cx="10515600" cy="1325563"/>
          </a:xfrm>
        </p:spPr>
        <p:txBody>
          <a:bodyPr/>
          <a:lstStyle/>
          <a:p>
            <a:r>
              <a:rPr lang="en-US" dirty="0"/>
              <a:t>Central question: how do we measure feature-based augmentation method?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F5DE47-2F38-443D-B154-9DBC67D4A47C}"/>
              </a:ext>
            </a:extLst>
          </p:cNvPr>
          <p:cNvSpPr txBox="1">
            <a:spLocks/>
          </p:cNvSpPr>
          <p:nvPr/>
        </p:nvSpPr>
        <p:spPr>
          <a:xfrm>
            <a:off x="1166674" y="2838672"/>
            <a:ext cx="10515600" cy="1180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 generative models augment the original dataset?</a:t>
            </a:r>
          </a:p>
          <a:p>
            <a:r>
              <a:rPr lang="en-US" dirty="0"/>
              <a:t>How do we know if the augmentation is effective?</a:t>
            </a:r>
          </a:p>
        </p:txBody>
      </p:sp>
    </p:spTree>
    <p:extLst>
      <p:ext uri="{BB962C8B-B14F-4D97-AF65-F5344CB8AC3E}">
        <p14:creationId xmlns:p14="http://schemas.microsoft.com/office/powerpoint/2010/main" val="278665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4F173-BFF2-4414-8925-530EAD3E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79" y="477968"/>
            <a:ext cx="10515600" cy="1325563"/>
          </a:xfrm>
        </p:spPr>
        <p:txBody>
          <a:bodyPr/>
          <a:lstStyle/>
          <a:p>
            <a:r>
              <a:rPr lang="en-US" dirty="0"/>
              <a:t>How do generative models augment data?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EAD606-9E1F-413D-BC24-B0BCC1C3B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96" y="2080841"/>
            <a:ext cx="4773783" cy="22504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96F969-8522-4162-9377-7483CFE40371}"/>
              </a:ext>
            </a:extLst>
          </p:cNvPr>
          <p:cNvSpPr txBox="1"/>
          <p:nvPr/>
        </p:nvSpPr>
        <p:spPr>
          <a:xfrm>
            <a:off x="877531" y="1691544"/>
            <a:ext cx="448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Manifold Learning Hypothesis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CE04C0-BAD9-417C-9DEA-736017554B1C}"/>
              </a:ext>
            </a:extLst>
          </p:cNvPr>
          <p:cNvSpPr txBox="1"/>
          <p:nvPr/>
        </p:nvSpPr>
        <p:spPr>
          <a:xfrm>
            <a:off x="1038689" y="5158787"/>
            <a:ext cx="7947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282D33"/>
                </a:solidFill>
                <a:latin typeface="rockwellbold"/>
              </a:rPr>
              <a:t>Source: </a:t>
            </a:r>
            <a:r>
              <a:rPr lang="en-US" altLang="zh-CN" b="0" i="0" dirty="0">
                <a:solidFill>
                  <a:srgbClr val="282D33"/>
                </a:solidFill>
                <a:effectLst/>
                <a:latin typeface="rockwellbold"/>
              </a:rPr>
              <a:t>An Optimal Transportation (OT) View of Generative Adversarial Networks:</a:t>
            </a:r>
          </a:p>
          <a:p>
            <a:pPr algn="l"/>
            <a:r>
              <a:rPr lang="en-US" altLang="zh-CN" b="0" i="0" dirty="0">
                <a:solidFill>
                  <a:srgbClr val="282D33"/>
                </a:solidFill>
                <a:effectLst/>
                <a:latin typeface="rockwellbold"/>
              </a:rPr>
              <a:t>http://www.ipam.ucla.edu/abstract/?tid=15873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844A5A-CF8A-4951-AA42-A580DBEB54E1}"/>
                  </a:ext>
                </a:extLst>
              </p:cNvPr>
              <p:cNvSpPr txBox="1"/>
              <p:nvPr/>
            </p:nvSpPr>
            <p:spPr>
              <a:xfrm>
                <a:off x="877531" y="2430519"/>
                <a:ext cx="4018027" cy="2314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+mj-lt"/>
                  </a:rPr>
                  <a:t>Each images is a point in the image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+mj-lt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+mj-lt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+mj-lt"/>
                          </a:rPr>
                          <m:t>28</m:t>
                        </m:r>
                        <m:r>
                          <a:rPr lang="en-US" altLang="zh-CN" i="1">
                            <a:latin typeface="+mj-lt"/>
                          </a:rPr>
                          <m:t>∗28</m:t>
                        </m:r>
                      </m:sup>
                    </m:sSup>
                  </m:oMath>
                </a14:m>
                <a:endParaRPr lang="en-US" altLang="zh-CN" b="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+mj-lt"/>
                  </a:rPr>
                  <a:t>The hand writing digits image manifold M is of very low dimension, which can be visualized in 2d using T-SNE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+mj-lt"/>
                  </a:rPr>
                  <a:t>Each digit corresponds to a distribution on M.</a:t>
                </a:r>
                <a:endParaRPr lang="zh-CN" altLang="en-US" dirty="0">
                  <a:latin typeface="+mj-lt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844A5A-CF8A-4951-AA42-A580DBEB5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31" y="2430519"/>
                <a:ext cx="4018027" cy="2314544"/>
              </a:xfrm>
              <a:prstGeom prst="rect">
                <a:avLst/>
              </a:prstGeom>
              <a:blipFill>
                <a:blip r:embed="rId3"/>
                <a:stretch>
                  <a:fillRect l="-1062" t="-1583" r="-1517" b="-3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BDBA82DC-7224-4569-A9E1-E83CB0C3199D}"/>
              </a:ext>
            </a:extLst>
          </p:cNvPr>
          <p:cNvSpPr txBox="1"/>
          <p:nvPr/>
        </p:nvSpPr>
        <p:spPr>
          <a:xfrm>
            <a:off x="6230679" y="4331339"/>
            <a:ext cx="500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2d data manifold representation for </a:t>
            </a:r>
            <a:r>
              <a:rPr lang="en-US" altLang="zh-CN" dirty="0" err="1"/>
              <a:t>Minst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42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4F173-BFF2-4414-8925-530EAD3E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85" y="438348"/>
            <a:ext cx="10515600" cy="1325563"/>
          </a:xfrm>
        </p:spPr>
        <p:txBody>
          <a:bodyPr/>
          <a:lstStyle/>
          <a:p>
            <a:r>
              <a:rPr lang="en-US" dirty="0"/>
              <a:t>How do generative models augment data?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29356E-A7FC-4DD5-88B1-A3C60FD10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24914" y="1847870"/>
            <a:ext cx="4773783" cy="1909513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96F969-8522-4162-9377-7483CFE40371}"/>
              </a:ext>
            </a:extLst>
          </p:cNvPr>
          <p:cNvSpPr txBox="1"/>
          <p:nvPr/>
        </p:nvSpPr>
        <p:spPr>
          <a:xfrm>
            <a:off x="1278686" y="2802627"/>
            <a:ext cx="4488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generative model, transfer uniform distribution (in latent space) to the original data distribution on the manifold.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CA446A-A5B9-4AD1-9930-E1055CC0754D}"/>
              </a:ext>
            </a:extLst>
          </p:cNvPr>
          <p:cNvSpPr txBox="1"/>
          <p:nvPr/>
        </p:nvSpPr>
        <p:spPr>
          <a:xfrm>
            <a:off x="1530518" y="4002956"/>
            <a:ext cx="3280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(An et al.,2020) AE-OT-GAN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CE04C0-BAD9-417C-9DEA-736017554B1C}"/>
              </a:ext>
            </a:extLst>
          </p:cNvPr>
          <p:cNvSpPr txBox="1"/>
          <p:nvPr/>
        </p:nvSpPr>
        <p:spPr>
          <a:xfrm>
            <a:off x="6222831" y="4187622"/>
            <a:ext cx="56918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282D33"/>
                </a:solidFill>
                <a:latin typeface="rockwellbold"/>
              </a:rPr>
              <a:t>Source: </a:t>
            </a:r>
            <a:r>
              <a:rPr lang="en-US" altLang="zh-CN" b="0" i="0" dirty="0">
                <a:solidFill>
                  <a:srgbClr val="282D33"/>
                </a:solidFill>
                <a:effectLst/>
                <a:latin typeface="rockwellbold"/>
              </a:rPr>
              <a:t>An Optimal Transportation (OT) View of Generative Adversarial Networks:</a:t>
            </a:r>
          </a:p>
          <a:p>
            <a:pPr algn="l"/>
            <a:r>
              <a:rPr lang="en-US" altLang="zh-CN" b="0" i="0" dirty="0">
                <a:solidFill>
                  <a:srgbClr val="282D33"/>
                </a:solidFill>
                <a:effectLst/>
                <a:latin typeface="rockwellbold"/>
              </a:rPr>
              <a:t>http://www.ipam.ucla.edu/abstract/?tid=15873</a:t>
            </a:r>
          </a:p>
        </p:txBody>
      </p:sp>
    </p:spTree>
    <p:extLst>
      <p:ext uri="{BB962C8B-B14F-4D97-AF65-F5344CB8AC3E}">
        <p14:creationId xmlns:p14="http://schemas.microsoft.com/office/powerpoint/2010/main" val="399538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4F173-BFF2-4414-8925-530EAD3E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85" y="438348"/>
            <a:ext cx="10515600" cy="1325563"/>
          </a:xfrm>
        </p:spPr>
        <p:txBody>
          <a:bodyPr/>
          <a:lstStyle/>
          <a:p>
            <a:r>
              <a:rPr lang="en-US" dirty="0"/>
              <a:t>How do generative models augment data?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96F969-8522-4162-9377-7483CFE40371}"/>
              </a:ext>
            </a:extLst>
          </p:cNvPr>
          <p:cNvSpPr txBox="1"/>
          <p:nvPr/>
        </p:nvSpPr>
        <p:spPr>
          <a:xfrm>
            <a:off x="722085" y="1951672"/>
            <a:ext cx="1022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Feature-based augmentation: oversampling the learned manifold two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Interpolation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Extrapolation (style mixing)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E89555D-5AD4-4A13-ADA4-7521DB9B5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271" y="2705770"/>
            <a:ext cx="4163134" cy="275455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877882A-AFC6-4B66-8928-19F843B172C1}"/>
              </a:ext>
            </a:extLst>
          </p:cNvPr>
          <p:cNvSpPr txBox="1"/>
          <p:nvPr/>
        </p:nvSpPr>
        <p:spPr>
          <a:xfrm>
            <a:off x="6964819" y="5460326"/>
            <a:ext cx="352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StyleGAN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Karras et al. ,2019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7CA2920-E9B5-493D-B56A-46A342EFD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011" y="3357796"/>
            <a:ext cx="3687642" cy="210253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741B6EC-D030-48AE-B300-82795F4B234D}"/>
              </a:ext>
            </a:extLst>
          </p:cNvPr>
          <p:cNvSpPr txBox="1"/>
          <p:nvPr/>
        </p:nvSpPr>
        <p:spPr>
          <a:xfrm>
            <a:off x="1473876" y="5460326"/>
            <a:ext cx="2962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InfoGAN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Chen et al., 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6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915</Words>
  <Application>Microsoft Office PowerPoint</Application>
  <PresentationFormat>宽屏</PresentationFormat>
  <Paragraphs>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NimbusRomNo9L-Medi</vt:lpstr>
      <vt:lpstr>rockwellbold</vt:lpstr>
      <vt:lpstr>等线</vt:lpstr>
      <vt:lpstr>等线 Light</vt:lpstr>
      <vt:lpstr>Arial</vt:lpstr>
      <vt:lpstr>Office 主题​​</vt:lpstr>
      <vt:lpstr>Measuring feature expansion for generative-based image data augmentation</vt:lpstr>
      <vt:lpstr>Introduction: why data augmentation</vt:lpstr>
      <vt:lpstr>Semantic feature augmentation with DL-based Method </vt:lpstr>
      <vt:lpstr>Question: as more and more semantic augmentation methods are investigated…</vt:lpstr>
      <vt:lpstr>PowerPoint 演示文稿</vt:lpstr>
      <vt:lpstr>Central question: how do we measure feature-based augmentation method?</vt:lpstr>
      <vt:lpstr>How do generative models augment data?</vt:lpstr>
      <vt:lpstr>How do generative models augment data?</vt:lpstr>
      <vt:lpstr>How do generative models augment data?</vt:lpstr>
      <vt:lpstr>Central question: how do we measure feature-based augmentation method?</vt:lpstr>
      <vt:lpstr>Find semantic feature space</vt:lpstr>
      <vt:lpstr>Experiment Design</vt:lpstr>
      <vt:lpstr>Experiment Design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feature expansion for generative-based image data augmentation</dc:title>
  <dc:creator>王 扶桑</dc:creator>
  <cp:lastModifiedBy>王 扶桑</cp:lastModifiedBy>
  <cp:revision>12</cp:revision>
  <dcterms:created xsi:type="dcterms:W3CDTF">2021-08-03T10:11:53Z</dcterms:created>
  <dcterms:modified xsi:type="dcterms:W3CDTF">2021-10-06T21:41:32Z</dcterms:modified>
</cp:coreProperties>
</file>