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59" r:id="rId7"/>
    <p:sldId id="260" r:id="rId8"/>
    <p:sldId id="268" r:id="rId9"/>
    <p:sldId id="269" r:id="rId10"/>
    <p:sldId id="270" r:id="rId11"/>
    <p:sldId id="261" r:id="rId12"/>
    <p:sldId id="271" r:id="rId13"/>
    <p:sldId id="272" r:id="rId14"/>
    <p:sldId id="264" r:id="rId15"/>
    <p:sldId id="266" r:id="rId16"/>
    <p:sldId id="27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9506C-AECD-4698-B0DF-B51BCC2E76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fr-CA"/>
          </a:p>
        </p:txBody>
      </p:sp>
      <p:sp>
        <p:nvSpPr>
          <p:cNvPr id="3" name="副标题 2">
            <a:extLst>
              <a:ext uri="{FF2B5EF4-FFF2-40B4-BE49-F238E27FC236}">
                <a16:creationId xmlns:a16="http://schemas.microsoft.com/office/drawing/2014/main" id="{2CA61FED-351E-4A14-B68E-A4F8A5DAD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fr-CA"/>
          </a:p>
        </p:txBody>
      </p:sp>
      <p:sp>
        <p:nvSpPr>
          <p:cNvPr id="4" name="日期占位符 3">
            <a:extLst>
              <a:ext uri="{FF2B5EF4-FFF2-40B4-BE49-F238E27FC236}">
                <a16:creationId xmlns:a16="http://schemas.microsoft.com/office/drawing/2014/main" id="{8E3A3F30-3773-4B78-ADFD-F6F5F6150516}"/>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5" name="页脚占位符 4">
            <a:extLst>
              <a:ext uri="{FF2B5EF4-FFF2-40B4-BE49-F238E27FC236}">
                <a16:creationId xmlns:a16="http://schemas.microsoft.com/office/drawing/2014/main" id="{1D646ADF-3042-416B-B610-9058F6350601}"/>
              </a:ext>
            </a:extLst>
          </p:cNvPr>
          <p:cNvSpPr>
            <a:spLocks noGrp="1"/>
          </p:cNvSpPr>
          <p:nvPr>
            <p:ph type="ftr" sz="quarter" idx="11"/>
          </p:nvPr>
        </p:nvSpPr>
        <p:spPr/>
        <p:txBody>
          <a:bodyPr/>
          <a:lstStyle/>
          <a:p>
            <a:endParaRPr lang="fr-CA"/>
          </a:p>
        </p:txBody>
      </p:sp>
      <p:sp>
        <p:nvSpPr>
          <p:cNvPr id="6" name="灯片编号占位符 5">
            <a:extLst>
              <a:ext uri="{FF2B5EF4-FFF2-40B4-BE49-F238E27FC236}">
                <a16:creationId xmlns:a16="http://schemas.microsoft.com/office/drawing/2014/main" id="{675575F5-AECB-4C35-9B11-EF1F474AD166}"/>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242011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BC1A0-700B-48E5-921E-23D7AA55ACC1}"/>
              </a:ext>
            </a:extLst>
          </p:cNvPr>
          <p:cNvSpPr>
            <a:spLocks noGrp="1"/>
          </p:cNvSpPr>
          <p:nvPr>
            <p:ph type="title"/>
          </p:nvPr>
        </p:nvSpPr>
        <p:spPr/>
        <p:txBody>
          <a:bodyPr/>
          <a:lstStyle/>
          <a:p>
            <a:r>
              <a:rPr lang="zh-CN" altLang="en-US"/>
              <a:t>单击此处编辑母版标题样式</a:t>
            </a:r>
            <a:endParaRPr lang="fr-CA"/>
          </a:p>
        </p:txBody>
      </p:sp>
      <p:sp>
        <p:nvSpPr>
          <p:cNvPr id="3" name="竖排文字占位符 2">
            <a:extLst>
              <a:ext uri="{FF2B5EF4-FFF2-40B4-BE49-F238E27FC236}">
                <a16:creationId xmlns:a16="http://schemas.microsoft.com/office/drawing/2014/main" id="{568B19DA-10F9-4458-AD43-367FF7D809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4" name="日期占位符 3">
            <a:extLst>
              <a:ext uri="{FF2B5EF4-FFF2-40B4-BE49-F238E27FC236}">
                <a16:creationId xmlns:a16="http://schemas.microsoft.com/office/drawing/2014/main" id="{9FD0ED7F-AEE1-4BCB-9CB5-02928BFA27F7}"/>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5" name="页脚占位符 4">
            <a:extLst>
              <a:ext uri="{FF2B5EF4-FFF2-40B4-BE49-F238E27FC236}">
                <a16:creationId xmlns:a16="http://schemas.microsoft.com/office/drawing/2014/main" id="{7EA202E7-6172-48F5-8242-4A048396BC94}"/>
              </a:ext>
            </a:extLst>
          </p:cNvPr>
          <p:cNvSpPr>
            <a:spLocks noGrp="1"/>
          </p:cNvSpPr>
          <p:nvPr>
            <p:ph type="ftr" sz="quarter" idx="11"/>
          </p:nvPr>
        </p:nvSpPr>
        <p:spPr/>
        <p:txBody>
          <a:bodyPr/>
          <a:lstStyle/>
          <a:p>
            <a:endParaRPr lang="fr-CA"/>
          </a:p>
        </p:txBody>
      </p:sp>
      <p:sp>
        <p:nvSpPr>
          <p:cNvPr id="6" name="灯片编号占位符 5">
            <a:extLst>
              <a:ext uri="{FF2B5EF4-FFF2-40B4-BE49-F238E27FC236}">
                <a16:creationId xmlns:a16="http://schemas.microsoft.com/office/drawing/2014/main" id="{B1BB4E18-19C8-4FF3-AD22-989E015FFAF0}"/>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227395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2CA625-B89F-41BD-9974-603867D547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fr-CA"/>
          </a:p>
        </p:txBody>
      </p:sp>
      <p:sp>
        <p:nvSpPr>
          <p:cNvPr id="3" name="竖排文字占位符 2">
            <a:extLst>
              <a:ext uri="{FF2B5EF4-FFF2-40B4-BE49-F238E27FC236}">
                <a16:creationId xmlns:a16="http://schemas.microsoft.com/office/drawing/2014/main" id="{17458886-671E-4DEA-A43B-2F3B49FEE5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4" name="日期占位符 3">
            <a:extLst>
              <a:ext uri="{FF2B5EF4-FFF2-40B4-BE49-F238E27FC236}">
                <a16:creationId xmlns:a16="http://schemas.microsoft.com/office/drawing/2014/main" id="{57D2E654-F400-44A9-B792-910A3E486A6B}"/>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5" name="页脚占位符 4">
            <a:extLst>
              <a:ext uri="{FF2B5EF4-FFF2-40B4-BE49-F238E27FC236}">
                <a16:creationId xmlns:a16="http://schemas.microsoft.com/office/drawing/2014/main" id="{A89099D9-7702-4256-AC4D-363426BB5D04}"/>
              </a:ext>
            </a:extLst>
          </p:cNvPr>
          <p:cNvSpPr>
            <a:spLocks noGrp="1"/>
          </p:cNvSpPr>
          <p:nvPr>
            <p:ph type="ftr" sz="quarter" idx="11"/>
          </p:nvPr>
        </p:nvSpPr>
        <p:spPr/>
        <p:txBody>
          <a:bodyPr/>
          <a:lstStyle/>
          <a:p>
            <a:endParaRPr lang="fr-CA"/>
          </a:p>
        </p:txBody>
      </p:sp>
      <p:sp>
        <p:nvSpPr>
          <p:cNvPr id="6" name="灯片编号占位符 5">
            <a:extLst>
              <a:ext uri="{FF2B5EF4-FFF2-40B4-BE49-F238E27FC236}">
                <a16:creationId xmlns:a16="http://schemas.microsoft.com/office/drawing/2014/main" id="{9CD110EE-12D5-4C1E-BA8F-681B835DCA58}"/>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5368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36DEB-6390-4AA0-B6D2-CB03DB3ECD08}"/>
              </a:ext>
            </a:extLst>
          </p:cNvPr>
          <p:cNvSpPr>
            <a:spLocks noGrp="1"/>
          </p:cNvSpPr>
          <p:nvPr>
            <p:ph type="title"/>
          </p:nvPr>
        </p:nvSpPr>
        <p:spPr/>
        <p:txBody>
          <a:bodyPr/>
          <a:lstStyle/>
          <a:p>
            <a:r>
              <a:rPr lang="zh-CN" altLang="en-US"/>
              <a:t>单击此处编辑母版标题样式</a:t>
            </a:r>
            <a:endParaRPr lang="fr-CA"/>
          </a:p>
        </p:txBody>
      </p:sp>
      <p:sp>
        <p:nvSpPr>
          <p:cNvPr id="3" name="内容占位符 2">
            <a:extLst>
              <a:ext uri="{FF2B5EF4-FFF2-40B4-BE49-F238E27FC236}">
                <a16:creationId xmlns:a16="http://schemas.microsoft.com/office/drawing/2014/main" id="{482BF1D3-5435-4A95-858F-D2D044752B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4" name="日期占位符 3">
            <a:extLst>
              <a:ext uri="{FF2B5EF4-FFF2-40B4-BE49-F238E27FC236}">
                <a16:creationId xmlns:a16="http://schemas.microsoft.com/office/drawing/2014/main" id="{0B72184F-380D-4210-8DBA-4FAEEDCCBDB6}"/>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5" name="页脚占位符 4">
            <a:extLst>
              <a:ext uri="{FF2B5EF4-FFF2-40B4-BE49-F238E27FC236}">
                <a16:creationId xmlns:a16="http://schemas.microsoft.com/office/drawing/2014/main" id="{0DFAA979-8650-4246-A3B5-358E9B565000}"/>
              </a:ext>
            </a:extLst>
          </p:cNvPr>
          <p:cNvSpPr>
            <a:spLocks noGrp="1"/>
          </p:cNvSpPr>
          <p:nvPr>
            <p:ph type="ftr" sz="quarter" idx="11"/>
          </p:nvPr>
        </p:nvSpPr>
        <p:spPr/>
        <p:txBody>
          <a:bodyPr/>
          <a:lstStyle/>
          <a:p>
            <a:endParaRPr lang="fr-CA"/>
          </a:p>
        </p:txBody>
      </p:sp>
      <p:sp>
        <p:nvSpPr>
          <p:cNvPr id="6" name="灯片编号占位符 5">
            <a:extLst>
              <a:ext uri="{FF2B5EF4-FFF2-40B4-BE49-F238E27FC236}">
                <a16:creationId xmlns:a16="http://schemas.microsoft.com/office/drawing/2014/main" id="{30ABA29B-FCC9-429A-B12F-9879E6E9EE5D}"/>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183315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DDCE8-B2E0-41A2-9EEB-68FE257A60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fr-CA"/>
          </a:p>
        </p:txBody>
      </p:sp>
      <p:sp>
        <p:nvSpPr>
          <p:cNvPr id="3" name="文本占位符 2">
            <a:extLst>
              <a:ext uri="{FF2B5EF4-FFF2-40B4-BE49-F238E27FC236}">
                <a16:creationId xmlns:a16="http://schemas.microsoft.com/office/drawing/2014/main" id="{933CAB1A-51C8-4123-976B-CF7CBDCF6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C20A6D-4090-45A6-A940-5F3D89C9C6AE}"/>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5" name="页脚占位符 4">
            <a:extLst>
              <a:ext uri="{FF2B5EF4-FFF2-40B4-BE49-F238E27FC236}">
                <a16:creationId xmlns:a16="http://schemas.microsoft.com/office/drawing/2014/main" id="{FF1C305D-B8BC-4EED-9D9D-8945EB59837D}"/>
              </a:ext>
            </a:extLst>
          </p:cNvPr>
          <p:cNvSpPr>
            <a:spLocks noGrp="1"/>
          </p:cNvSpPr>
          <p:nvPr>
            <p:ph type="ftr" sz="quarter" idx="11"/>
          </p:nvPr>
        </p:nvSpPr>
        <p:spPr/>
        <p:txBody>
          <a:bodyPr/>
          <a:lstStyle/>
          <a:p>
            <a:endParaRPr lang="fr-CA"/>
          </a:p>
        </p:txBody>
      </p:sp>
      <p:sp>
        <p:nvSpPr>
          <p:cNvPr id="6" name="灯片编号占位符 5">
            <a:extLst>
              <a:ext uri="{FF2B5EF4-FFF2-40B4-BE49-F238E27FC236}">
                <a16:creationId xmlns:a16="http://schemas.microsoft.com/office/drawing/2014/main" id="{5C494DF1-FD00-40EB-BC4A-2997254EFEA5}"/>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185736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FFA7D-482E-4E14-8F85-CB37C6E6118C}"/>
              </a:ext>
            </a:extLst>
          </p:cNvPr>
          <p:cNvSpPr>
            <a:spLocks noGrp="1"/>
          </p:cNvSpPr>
          <p:nvPr>
            <p:ph type="title"/>
          </p:nvPr>
        </p:nvSpPr>
        <p:spPr/>
        <p:txBody>
          <a:bodyPr/>
          <a:lstStyle/>
          <a:p>
            <a:r>
              <a:rPr lang="zh-CN" altLang="en-US"/>
              <a:t>单击此处编辑母版标题样式</a:t>
            </a:r>
            <a:endParaRPr lang="fr-CA"/>
          </a:p>
        </p:txBody>
      </p:sp>
      <p:sp>
        <p:nvSpPr>
          <p:cNvPr id="3" name="内容占位符 2">
            <a:extLst>
              <a:ext uri="{FF2B5EF4-FFF2-40B4-BE49-F238E27FC236}">
                <a16:creationId xmlns:a16="http://schemas.microsoft.com/office/drawing/2014/main" id="{E27C5B1E-4FEE-427C-85AA-57BFDCD95C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4" name="内容占位符 3">
            <a:extLst>
              <a:ext uri="{FF2B5EF4-FFF2-40B4-BE49-F238E27FC236}">
                <a16:creationId xmlns:a16="http://schemas.microsoft.com/office/drawing/2014/main" id="{420D7DD5-26DA-4C62-9565-D20B966841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5" name="日期占位符 4">
            <a:extLst>
              <a:ext uri="{FF2B5EF4-FFF2-40B4-BE49-F238E27FC236}">
                <a16:creationId xmlns:a16="http://schemas.microsoft.com/office/drawing/2014/main" id="{6A0F0560-DD5E-4CAA-B693-2479DC6F10AB}"/>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6" name="页脚占位符 5">
            <a:extLst>
              <a:ext uri="{FF2B5EF4-FFF2-40B4-BE49-F238E27FC236}">
                <a16:creationId xmlns:a16="http://schemas.microsoft.com/office/drawing/2014/main" id="{34488EE0-F52F-4C86-9552-4204BA2A26A7}"/>
              </a:ext>
            </a:extLst>
          </p:cNvPr>
          <p:cNvSpPr>
            <a:spLocks noGrp="1"/>
          </p:cNvSpPr>
          <p:nvPr>
            <p:ph type="ftr" sz="quarter" idx="11"/>
          </p:nvPr>
        </p:nvSpPr>
        <p:spPr/>
        <p:txBody>
          <a:bodyPr/>
          <a:lstStyle/>
          <a:p>
            <a:endParaRPr lang="fr-CA"/>
          </a:p>
        </p:txBody>
      </p:sp>
      <p:sp>
        <p:nvSpPr>
          <p:cNvPr id="7" name="灯片编号占位符 6">
            <a:extLst>
              <a:ext uri="{FF2B5EF4-FFF2-40B4-BE49-F238E27FC236}">
                <a16:creationId xmlns:a16="http://schemas.microsoft.com/office/drawing/2014/main" id="{B796F20F-E3DF-4CC2-A101-1512402627B3}"/>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58689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B0683-9592-49DB-AA02-F83A30DAA0A7}"/>
              </a:ext>
            </a:extLst>
          </p:cNvPr>
          <p:cNvSpPr>
            <a:spLocks noGrp="1"/>
          </p:cNvSpPr>
          <p:nvPr>
            <p:ph type="title"/>
          </p:nvPr>
        </p:nvSpPr>
        <p:spPr>
          <a:xfrm>
            <a:off x="839788" y="365125"/>
            <a:ext cx="10515600" cy="1325563"/>
          </a:xfrm>
        </p:spPr>
        <p:txBody>
          <a:bodyPr/>
          <a:lstStyle/>
          <a:p>
            <a:r>
              <a:rPr lang="zh-CN" altLang="en-US"/>
              <a:t>单击此处编辑母版标题样式</a:t>
            </a:r>
            <a:endParaRPr lang="fr-CA"/>
          </a:p>
        </p:txBody>
      </p:sp>
      <p:sp>
        <p:nvSpPr>
          <p:cNvPr id="3" name="文本占位符 2">
            <a:extLst>
              <a:ext uri="{FF2B5EF4-FFF2-40B4-BE49-F238E27FC236}">
                <a16:creationId xmlns:a16="http://schemas.microsoft.com/office/drawing/2014/main" id="{FF3F54C2-C128-41D0-8213-EEFE6C1C9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54CCAB-A85D-420B-9EB9-1AABB9B291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5" name="文本占位符 4">
            <a:extLst>
              <a:ext uri="{FF2B5EF4-FFF2-40B4-BE49-F238E27FC236}">
                <a16:creationId xmlns:a16="http://schemas.microsoft.com/office/drawing/2014/main" id="{FAD25B0E-99A1-456D-B77C-1989A989D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89E4AD-E41A-4DD2-AE63-212445BAB82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7" name="日期占位符 6">
            <a:extLst>
              <a:ext uri="{FF2B5EF4-FFF2-40B4-BE49-F238E27FC236}">
                <a16:creationId xmlns:a16="http://schemas.microsoft.com/office/drawing/2014/main" id="{CBB7D9B0-9292-4A17-A83C-C93BAE3DE99B}"/>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8" name="页脚占位符 7">
            <a:extLst>
              <a:ext uri="{FF2B5EF4-FFF2-40B4-BE49-F238E27FC236}">
                <a16:creationId xmlns:a16="http://schemas.microsoft.com/office/drawing/2014/main" id="{53EAC96E-1CC3-4BB4-BAE3-80C2C5ED53A3}"/>
              </a:ext>
            </a:extLst>
          </p:cNvPr>
          <p:cNvSpPr>
            <a:spLocks noGrp="1"/>
          </p:cNvSpPr>
          <p:nvPr>
            <p:ph type="ftr" sz="quarter" idx="11"/>
          </p:nvPr>
        </p:nvSpPr>
        <p:spPr/>
        <p:txBody>
          <a:bodyPr/>
          <a:lstStyle/>
          <a:p>
            <a:endParaRPr lang="fr-CA"/>
          </a:p>
        </p:txBody>
      </p:sp>
      <p:sp>
        <p:nvSpPr>
          <p:cNvPr id="9" name="灯片编号占位符 8">
            <a:extLst>
              <a:ext uri="{FF2B5EF4-FFF2-40B4-BE49-F238E27FC236}">
                <a16:creationId xmlns:a16="http://schemas.microsoft.com/office/drawing/2014/main" id="{879F15D2-604D-49F3-804D-006DF1775149}"/>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314794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D6F5C-D108-4D27-A4F6-A3E98BBED509}"/>
              </a:ext>
            </a:extLst>
          </p:cNvPr>
          <p:cNvSpPr>
            <a:spLocks noGrp="1"/>
          </p:cNvSpPr>
          <p:nvPr>
            <p:ph type="title"/>
          </p:nvPr>
        </p:nvSpPr>
        <p:spPr/>
        <p:txBody>
          <a:bodyPr/>
          <a:lstStyle/>
          <a:p>
            <a:r>
              <a:rPr lang="zh-CN" altLang="en-US"/>
              <a:t>单击此处编辑母版标题样式</a:t>
            </a:r>
            <a:endParaRPr lang="fr-CA"/>
          </a:p>
        </p:txBody>
      </p:sp>
      <p:sp>
        <p:nvSpPr>
          <p:cNvPr id="3" name="日期占位符 2">
            <a:extLst>
              <a:ext uri="{FF2B5EF4-FFF2-40B4-BE49-F238E27FC236}">
                <a16:creationId xmlns:a16="http://schemas.microsoft.com/office/drawing/2014/main" id="{5B4325D6-1584-46A5-99EC-BD375A074DAF}"/>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4" name="页脚占位符 3">
            <a:extLst>
              <a:ext uri="{FF2B5EF4-FFF2-40B4-BE49-F238E27FC236}">
                <a16:creationId xmlns:a16="http://schemas.microsoft.com/office/drawing/2014/main" id="{F885A148-E94B-4204-B1BF-8BC3B3D68932}"/>
              </a:ext>
            </a:extLst>
          </p:cNvPr>
          <p:cNvSpPr>
            <a:spLocks noGrp="1"/>
          </p:cNvSpPr>
          <p:nvPr>
            <p:ph type="ftr" sz="quarter" idx="11"/>
          </p:nvPr>
        </p:nvSpPr>
        <p:spPr/>
        <p:txBody>
          <a:bodyPr/>
          <a:lstStyle/>
          <a:p>
            <a:endParaRPr lang="fr-CA"/>
          </a:p>
        </p:txBody>
      </p:sp>
      <p:sp>
        <p:nvSpPr>
          <p:cNvPr id="5" name="灯片编号占位符 4">
            <a:extLst>
              <a:ext uri="{FF2B5EF4-FFF2-40B4-BE49-F238E27FC236}">
                <a16:creationId xmlns:a16="http://schemas.microsoft.com/office/drawing/2014/main" id="{710238D8-8D5C-4DF5-8DD9-4BEE9FE4E9AD}"/>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33444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DCAE1E4-FAB0-48E3-811D-4C48F676140F}"/>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3" name="页脚占位符 2">
            <a:extLst>
              <a:ext uri="{FF2B5EF4-FFF2-40B4-BE49-F238E27FC236}">
                <a16:creationId xmlns:a16="http://schemas.microsoft.com/office/drawing/2014/main" id="{1F511A32-0F52-4EB0-B171-E4F6F5E99F41}"/>
              </a:ext>
            </a:extLst>
          </p:cNvPr>
          <p:cNvSpPr>
            <a:spLocks noGrp="1"/>
          </p:cNvSpPr>
          <p:nvPr>
            <p:ph type="ftr" sz="quarter" idx="11"/>
          </p:nvPr>
        </p:nvSpPr>
        <p:spPr/>
        <p:txBody>
          <a:bodyPr/>
          <a:lstStyle/>
          <a:p>
            <a:endParaRPr lang="fr-CA"/>
          </a:p>
        </p:txBody>
      </p:sp>
      <p:sp>
        <p:nvSpPr>
          <p:cNvPr id="4" name="灯片编号占位符 3">
            <a:extLst>
              <a:ext uri="{FF2B5EF4-FFF2-40B4-BE49-F238E27FC236}">
                <a16:creationId xmlns:a16="http://schemas.microsoft.com/office/drawing/2014/main" id="{9FA8D2B6-C577-48DE-B66F-866B0624BA5F}"/>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425416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30713-930F-404B-8D56-0753A5D578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fr-CA"/>
          </a:p>
        </p:txBody>
      </p:sp>
      <p:sp>
        <p:nvSpPr>
          <p:cNvPr id="3" name="内容占位符 2">
            <a:extLst>
              <a:ext uri="{FF2B5EF4-FFF2-40B4-BE49-F238E27FC236}">
                <a16:creationId xmlns:a16="http://schemas.microsoft.com/office/drawing/2014/main" id="{9B57946F-A574-4464-A8D7-0BF63B5B5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4" name="文本占位符 3">
            <a:extLst>
              <a:ext uri="{FF2B5EF4-FFF2-40B4-BE49-F238E27FC236}">
                <a16:creationId xmlns:a16="http://schemas.microsoft.com/office/drawing/2014/main" id="{C24530B6-121C-4FE1-BC4E-01A262409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703789-3752-4CFE-ABB5-15B6D4CBD365}"/>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6" name="页脚占位符 5">
            <a:extLst>
              <a:ext uri="{FF2B5EF4-FFF2-40B4-BE49-F238E27FC236}">
                <a16:creationId xmlns:a16="http://schemas.microsoft.com/office/drawing/2014/main" id="{780F7432-55B7-41D5-9896-07BE04744CC2}"/>
              </a:ext>
            </a:extLst>
          </p:cNvPr>
          <p:cNvSpPr>
            <a:spLocks noGrp="1"/>
          </p:cNvSpPr>
          <p:nvPr>
            <p:ph type="ftr" sz="quarter" idx="11"/>
          </p:nvPr>
        </p:nvSpPr>
        <p:spPr/>
        <p:txBody>
          <a:bodyPr/>
          <a:lstStyle/>
          <a:p>
            <a:endParaRPr lang="fr-CA"/>
          </a:p>
        </p:txBody>
      </p:sp>
      <p:sp>
        <p:nvSpPr>
          <p:cNvPr id="7" name="灯片编号占位符 6">
            <a:extLst>
              <a:ext uri="{FF2B5EF4-FFF2-40B4-BE49-F238E27FC236}">
                <a16:creationId xmlns:a16="http://schemas.microsoft.com/office/drawing/2014/main" id="{B3D5C8D9-7F95-4F65-B9AD-EBCB57179954}"/>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260261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2E76E-2DF4-4918-BD78-C0D167CB65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fr-CA"/>
          </a:p>
        </p:txBody>
      </p:sp>
      <p:sp>
        <p:nvSpPr>
          <p:cNvPr id="3" name="图片占位符 2">
            <a:extLst>
              <a:ext uri="{FF2B5EF4-FFF2-40B4-BE49-F238E27FC236}">
                <a16:creationId xmlns:a16="http://schemas.microsoft.com/office/drawing/2014/main" id="{9D3E23CB-115E-42F1-976E-69436B42B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文本占位符 3">
            <a:extLst>
              <a:ext uri="{FF2B5EF4-FFF2-40B4-BE49-F238E27FC236}">
                <a16:creationId xmlns:a16="http://schemas.microsoft.com/office/drawing/2014/main" id="{23738C91-C105-48C0-905B-81782AC0E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98D8E6-B95B-4D97-8FAD-2E0B3C2D85E7}"/>
              </a:ext>
            </a:extLst>
          </p:cNvPr>
          <p:cNvSpPr>
            <a:spLocks noGrp="1"/>
          </p:cNvSpPr>
          <p:nvPr>
            <p:ph type="dt" sz="half" idx="10"/>
          </p:nvPr>
        </p:nvSpPr>
        <p:spPr/>
        <p:txBody>
          <a:bodyPr/>
          <a:lstStyle/>
          <a:p>
            <a:fld id="{66DD7406-5D9E-4FDF-9ACB-2179CB3CC325}" type="datetimeFigureOut">
              <a:rPr lang="fr-CA" smtClean="0"/>
              <a:t>2021-10-12</a:t>
            </a:fld>
            <a:endParaRPr lang="fr-CA"/>
          </a:p>
        </p:txBody>
      </p:sp>
      <p:sp>
        <p:nvSpPr>
          <p:cNvPr id="6" name="页脚占位符 5">
            <a:extLst>
              <a:ext uri="{FF2B5EF4-FFF2-40B4-BE49-F238E27FC236}">
                <a16:creationId xmlns:a16="http://schemas.microsoft.com/office/drawing/2014/main" id="{D6FD7809-12F4-41F7-BB62-3BAED20D90CE}"/>
              </a:ext>
            </a:extLst>
          </p:cNvPr>
          <p:cNvSpPr>
            <a:spLocks noGrp="1"/>
          </p:cNvSpPr>
          <p:nvPr>
            <p:ph type="ftr" sz="quarter" idx="11"/>
          </p:nvPr>
        </p:nvSpPr>
        <p:spPr/>
        <p:txBody>
          <a:bodyPr/>
          <a:lstStyle/>
          <a:p>
            <a:endParaRPr lang="fr-CA"/>
          </a:p>
        </p:txBody>
      </p:sp>
      <p:sp>
        <p:nvSpPr>
          <p:cNvPr id="7" name="灯片编号占位符 6">
            <a:extLst>
              <a:ext uri="{FF2B5EF4-FFF2-40B4-BE49-F238E27FC236}">
                <a16:creationId xmlns:a16="http://schemas.microsoft.com/office/drawing/2014/main" id="{7DD98001-BF6C-474D-A27D-7E36311542F1}"/>
              </a:ext>
            </a:extLst>
          </p:cNvPr>
          <p:cNvSpPr>
            <a:spLocks noGrp="1"/>
          </p:cNvSpPr>
          <p:nvPr>
            <p:ph type="sldNum" sz="quarter" idx="12"/>
          </p:nvPr>
        </p:nvSpPr>
        <p:spPr/>
        <p:txBody>
          <a:bodyPr/>
          <a:lstStyle/>
          <a:p>
            <a:fld id="{425EB1CE-748F-4A11-8ED6-9C0DB2C73404}" type="slidenum">
              <a:rPr lang="fr-CA" smtClean="0"/>
              <a:t>‹#›</a:t>
            </a:fld>
            <a:endParaRPr lang="fr-CA"/>
          </a:p>
        </p:txBody>
      </p:sp>
    </p:spTree>
    <p:extLst>
      <p:ext uri="{BB962C8B-B14F-4D97-AF65-F5344CB8AC3E}">
        <p14:creationId xmlns:p14="http://schemas.microsoft.com/office/powerpoint/2010/main" val="129552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9A9380-E18A-4AF8-9A6C-3B6448D3B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fr-CA"/>
          </a:p>
        </p:txBody>
      </p:sp>
      <p:sp>
        <p:nvSpPr>
          <p:cNvPr id="3" name="文本占位符 2">
            <a:extLst>
              <a:ext uri="{FF2B5EF4-FFF2-40B4-BE49-F238E27FC236}">
                <a16:creationId xmlns:a16="http://schemas.microsoft.com/office/drawing/2014/main" id="{E622AF39-853A-4E88-ADC3-EDC613AA1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fr-CA"/>
          </a:p>
        </p:txBody>
      </p:sp>
      <p:sp>
        <p:nvSpPr>
          <p:cNvPr id="4" name="日期占位符 3">
            <a:extLst>
              <a:ext uri="{FF2B5EF4-FFF2-40B4-BE49-F238E27FC236}">
                <a16:creationId xmlns:a16="http://schemas.microsoft.com/office/drawing/2014/main" id="{AC5A6F1C-768A-4E87-9E2A-EE8E2256D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D7406-5D9E-4FDF-9ACB-2179CB3CC325}" type="datetimeFigureOut">
              <a:rPr lang="fr-CA" smtClean="0"/>
              <a:t>2021-10-12</a:t>
            </a:fld>
            <a:endParaRPr lang="fr-CA"/>
          </a:p>
        </p:txBody>
      </p:sp>
      <p:sp>
        <p:nvSpPr>
          <p:cNvPr id="5" name="页脚占位符 4">
            <a:extLst>
              <a:ext uri="{FF2B5EF4-FFF2-40B4-BE49-F238E27FC236}">
                <a16:creationId xmlns:a16="http://schemas.microsoft.com/office/drawing/2014/main" id="{4702709C-E412-4A89-92D6-11C00653B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灯片编号占位符 5">
            <a:extLst>
              <a:ext uri="{FF2B5EF4-FFF2-40B4-BE49-F238E27FC236}">
                <a16:creationId xmlns:a16="http://schemas.microsoft.com/office/drawing/2014/main" id="{C8971EE2-C9BB-4215-837B-A61789BA2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EB1CE-748F-4A11-8ED6-9C0DB2C73404}" type="slidenum">
              <a:rPr lang="fr-CA" smtClean="0"/>
              <a:t>‹#›</a:t>
            </a:fld>
            <a:endParaRPr lang="fr-CA"/>
          </a:p>
        </p:txBody>
      </p:sp>
    </p:spTree>
    <p:extLst>
      <p:ext uri="{BB962C8B-B14F-4D97-AF65-F5344CB8AC3E}">
        <p14:creationId xmlns:p14="http://schemas.microsoft.com/office/powerpoint/2010/main" val="1544934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5F10-5F11-4EB2-99DF-230D4E7C7222}"/>
              </a:ext>
            </a:extLst>
          </p:cNvPr>
          <p:cNvSpPr>
            <a:spLocks noGrp="1"/>
          </p:cNvSpPr>
          <p:nvPr>
            <p:ph type="ctrTitle"/>
          </p:nvPr>
        </p:nvSpPr>
        <p:spPr/>
        <p:txBody>
          <a:bodyPr>
            <a:normAutofit fontScale="90000"/>
          </a:bodyPr>
          <a:lstStyle/>
          <a:p>
            <a:r>
              <a:rPr lang="en-US" dirty="0"/>
              <a:t>Measuring</a:t>
            </a:r>
            <a:r>
              <a:rPr lang="fr-CA" dirty="0"/>
              <a:t> </a:t>
            </a:r>
            <a:r>
              <a:rPr lang="en-US" dirty="0"/>
              <a:t>feature</a:t>
            </a:r>
            <a:r>
              <a:rPr lang="fr-CA" dirty="0"/>
              <a:t> expansion for </a:t>
            </a:r>
            <a:r>
              <a:rPr lang="en-US" dirty="0"/>
              <a:t>generative</a:t>
            </a:r>
            <a:r>
              <a:rPr lang="en-US" altLang="zh-CN" dirty="0"/>
              <a:t>-based</a:t>
            </a:r>
            <a:r>
              <a:rPr lang="fr-CA" dirty="0"/>
              <a:t> image data augmentation</a:t>
            </a:r>
          </a:p>
        </p:txBody>
      </p:sp>
      <p:sp>
        <p:nvSpPr>
          <p:cNvPr id="3" name="副标题 2">
            <a:extLst>
              <a:ext uri="{FF2B5EF4-FFF2-40B4-BE49-F238E27FC236}">
                <a16:creationId xmlns:a16="http://schemas.microsoft.com/office/drawing/2014/main" id="{04B382B3-12D5-48D7-A670-BE415D68C038}"/>
              </a:ext>
            </a:extLst>
          </p:cNvPr>
          <p:cNvSpPr>
            <a:spLocks noGrp="1"/>
          </p:cNvSpPr>
          <p:nvPr>
            <p:ph type="subTitle" idx="1"/>
          </p:nvPr>
        </p:nvSpPr>
        <p:spPr>
          <a:xfrm>
            <a:off x="1524000" y="4312251"/>
            <a:ext cx="9144000" cy="1655762"/>
          </a:xfrm>
        </p:spPr>
        <p:txBody>
          <a:bodyPr/>
          <a:lstStyle/>
          <a:p>
            <a:r>
              <a:rPr lang="fr-CA" dirty="0"/>
              <a:t>Introduction</a:t>
            </a:r>
          </a:p>
        </p:txBody>
      </p:sp>
    </p:spTree>
    <p:extLst>
      <p:ext uri="{BB962C8B-B14F-4D97-AF65-F5344CB8AC3E}">
        <p14:creationId xmlns:p14="http://schemas.microsoft.com/office/powerpoint/2010/main" val="357586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89F077-A9C3-46BA-A836-DADF80904B94}"/>
              </a:ext>
            </a:extLst>
          </p:cNvPr>
          <p:cNvSpPr>
            <a:spLocks noGrp="1"/>
          </p:cNvSpPr>
          <p:nvPr>
            <p:ph idx="1"/>
          </p:nvPr>
        </p:nvSpPr>
        <p:spPr>
          <a:xfrm>
            <a:off x="838200" y="1771726"/>
            <a:ext cx="10515600" cy="2036161"/>
          </a:xfrm>
        </p:spPr>
        <p:txBody>
          <a:bodyPr>
            <a:normAutofit fontScale="92500" lnSpcReduction="20000"/>
          </a:bodyPr>
          <a:lstStyle/>
          <a:p>
            <a:pPr marL="0" indent="0">
              <a:buNone/>
            </a:pPr>
            <a:r>
              <a:rPr lang="en-US" altLang="zh-CN" dirty="0"/>
              <a:t>Map the data into a feature space (like manifold) that has:</a:t>
            </a:r>
          </a:p>
          <a:p>
            <a:r>
              <a:rPr lang="en-US" altLang="zh-CN" dirty="0"/>
              <a:t>Between-class Separability : each class constrained in a subspace</a:t>
            </a:r>
          </a:p>
          <a:p>
            <a:r>
              <a:rPr lang="en-US" altLang="zh-CN" dirty="0"/>
              <a:t>In-class linearity: semantic linearity in one class - interpolation</a:t>
            </a:r>
          </a:p>
          <a:p>
            <a:r>
              <a:rPr lang="en-US" altLang="zh-CN" dirty="0"/>
              <a:t>In-class convexity : new feature -&gt; outside the class distribution</a:t>
            </a:r>
          </a:p>
          <a:p>
            <a:pPr marL="0" indent="0">
              <a:buNone/>
            </a:pPr>
            <a:r>
              <a:rPr lang="en-US" altLang="zh-CN" dirty="0"/>
              <a:t>Compare the distribution before and after augmentation</a:t>
            </a:r>
            <a:endParaRPr lang="zh-CN" altLang="en-US" dirty="0"/>
          </a:p>
        </p:txBody>
      </p:sp>
      <p:sp>
        <p:nvSpPr>
          <p:cNvPr id="4" name="标题 1">
            <a:extLst>
              <a:ext uri="{FF2B5EF4-FFF2-40B4-BE49-F238E27FC236}">
                <a16:creationId xmlns:a16="http://schemas.microsoft.com/office/drawing/2014/main" id="{A37014D1-9CCE-4E01-B44C-E126E7C163ED}"/>
              </a:ext>
            </a:extLst>
          </p:cNvPr>
          <p:cNvSpPr>
            <a:spLocks noGrp="1"/>
          </p:cNvSpPr>
          <p:nvPr>
            <p:ph type="title"/>
          </p:nvPr>
        </p:nvSpPr>
        <p:spPr>
          <a:xfrm>
            <a:off x="838200" y="231959"/>
            <a:ext cx="10515600" cy="1325563"/>
          </a:xfrm>
        </p:spPr>
        <p:txBody>
          <a:bodyPr/>
          <a:lstStyle/>
          <a:p>
            <a:r>
              <a:rPr lang="en-US" dirty="0"/>
              <a:t>Central question: how do we measure feature-based augmentation method?</a:t>
            </a:r>
          </a:p>
        </p:txBody>
      </p:sp>
      <p:pic>
        <p:nvPicPr>
          <p:cNvPr id="6" name="图片 5">
            <a:extLst>
              <a:ext uri="{FF2B5EF4-FFF2-40B4-BE49-F238E27FC236}">
                <a16:creationId xmlns:a16="http://schemas.microsoft.com/office/drawing/2014/main" id="{7BE965EF-94F6-4AD4-87BE-BDBB2F9F3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964" y="4022091"/>
            <a:ext cx="3485966" cy="2295058"/>
          </a:xfrm>
          <a:prstGeom prst="rect">
            <a:avLst/>
          </a:prstGeom>
        </p:spPr>
      </p:pic>
      <p:sp>
        <p:nvSpPr>
          <p:cNvPr id="7" name="文本框 6">
            <a:extLst>
              <a:ext uri="{FF2B5EF4-FFF2-40B4-BE49-F238E27FC236}">
                <a16:creationId xmlns:a16="http://schemas.microsoft.com/office/drawing/2014/main" id="{AF8F6B11-99C3-48F0-97F9-0EE93F9988B1}"/>
              </a:ext>
            </a:extLst>
          </p:cNvPr>
          <p:cNvSpPr txBox="1"/>
          <p:nvPr/>
        </p:nvSpPr>
        <p:spPr>
          <a:xfrm>
            <a:off x="1560627" y="4707955"/>
            <a:ext cx="4387411" cy="923330"/>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Figure: Comparison of Latent space distribution before (blue) and after (red) style-mixing on CelebA</a:t>
            </a:r>
            <a:endParaRPr lang="zh-CN" altLang="en-US" dirty="0"/>
          </a:p>
        </p:txBody>
      </p:sp>
    </p:spTree>
    <p:extLst>
      <p:ext uri="{BB962C8B-B14F-4D97-AF65-F5344CB8AC3E}">
        <p14:creationId xmlns:p14="http://schemas.microsoft.com/office/powerpoint/2010/main" val="139663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FC571-CC60-4D96-95DB-6DA7AEE558F3}"/>
              </a:ext>
            </a:extLst>
          </p:cNvPr>
          <p:cNvSpPr>
            <a:spLocks noGrp="1"/>
          </p:cNvSpPr>
          <p:nvPr>
            <p:ph type="title"/>
          </p:nvPr>
        </p:nvSpPr>
        <p:spPr>
          <a:xfrm>
            <a:off x="838200" y="392162"/>
            <a:ext cx="10515600" cy="1325563"/>
          </a:xfrm>
        </p:spPr>
        <p:txBody>
          <a:bodyPr/>
          <a:lstStyle/>
          <a:p>
            <a:r>
              <a:rPr lang="en-US" dirty="0"/>
              <a:t>Find semantic </a:t>
            </a:r>
            <a:r>
              <a:rPr lang="en-US" altLang="zh-CN" dirty="0"/>
              <a:t>feature space</a:t>
            </a:r>
            <a:endParaRPr lang="en-US" dirty="0"/>
          </a:p>
        </p:txBody>
      </p:sp>
      <p:sp>
        <p:nvSpPr>
          <p:cNvPr id="3" name="内容占位符 2">
            <a:extLst>
              <a:ext uri="{FF2B5EF4-FFF2-40B4-BE49-F238E27FC236}">
                <a16:creationId xmlns:a16="http://schemas.microsoft.com/office/drawing/2014/main" id="{8A945B27-1940-46DC-AE85-E2D3B885687F}"/>
              </a:ext>
            </a:extLst>
          </p:cNvPr>
          <p:cNvSpPr>
            <a:spLocks noGrp="1"/>
          </p:cNvSpPr>
          <p:nvPr>
            <p:ph idx="1"/>
          </p:nvPr>
        </p:nvSpPr>
        <p:spPr>
          <a:xfrm>
            <a:off x="838200" y="3084515"/>
            <a:ext cx="4231319" cy="500325"/>
          </a:xfrm>
        </p:spPr>
        <p:txBody>
          <a:bodyPr>
            <a:normAutofit/>
          </a:bodyPr>
          <a:lstStyle/>
          <a:p>
            <a:r>
              <a:rPr lang="en-US" dirty="0"/>
              <a:t>Representation learning</a:t>
            </a:r>
            <a:endParaRPr lang="en-US" altLang="zh-CN" dirty="0"/>
          </a:p>
          <a:p>
            <a:endParaRPr lang="en-US" dirty="0"/>
          </a:p>
        </p:txBody>
      </p:sp>
      <p:pic>
        <p:nvPicPr>
          <p:cNvPr id="5" name="图片 4">
            <a:extLst>
              <a:ext uri="{FF2B5EF4-FFF2-40B4-BE49-F238E27FC236}">
                <a16:creationId xmlns:a16="http://schemas.microsoft.com/office/drawing/2014/main" id="{E7D52880-E8FA-46BA-9547-8ED9A0357917}"/>
              </a:ext>
            </a:extLst>
          </p:cNvPr>
          <p:cNvPicPr>
            <a:picLocks noChangeAspect="1"/>
          </p:cNvPicPr>
          <p:nvPr/>
        </p:nvPicPr>
        <p:blipFill rotWithShape="1">
          <a:blip r:embed="rId2"/>
          <a:srcRect b="38784"/>
          <a:stretch/>
        </p:blipFill>
        <p:spPr>
          <a:xfrm>
            <a:off x="7122483" y="2328116"/>
            <a:ext cx="4848902" cy="2513447"/>
          </a:xfrm>
          <a:prstGeom prst="rect">
            <a:avLst/>
          </a:prstGeom>
        </p:spPr>
      </p:pic>
      <p:sp>
        <p:nvSpPr>
          <p:cNvPr id="7" name="文本框 6">
            <a:extLst>
              <a:ext uri="{FF2B5EF4-FFF2-40B4-BE49-F238E27FC236}">
                <a16:creationId xmlns:a16="http://schemas.microsoft.com/office/drawing/2014/main" id="{8D58AA63-877D-41EA-9ED9-1732E8F63149}"/>
              </a:ext>
            </a:extLst>
          </p:cNvPr>
          <p:cNvSpPr txBox="1"/>
          <p:nvPr/>
        </p:nvSpPr>
        <p:spPr>
          <a:xfrm>
            <a:off x="935484" y="3618612"/>
            <a:ext cx="7410634" cy="646331"/>
          </a:xfrm>
          <a:prstGeom prst="rect">
            <a:avLst/>
          </a:prstGeom>
          <a:noFill/>
        </p:spPr>
        <p:txBody>
          <a:bodyPr wrap="square">
            <a:spAutoFit/>
          </a:bodyPr>
          <a:lstStyle/>
          <a:p>
            <a:pPr algn="l"/>
            <a:r>
              <a:rPr lang="en-US" altLang="zh-CN" sz="1800" b="0" i="1" u="none" strike="noStrike" baseline="0" dirty="0">
                <a:latin typeface="NimbusRomNo9L-Medi"/>
              </a:rPr>
              <a:t>Learning Diverse and Discriminative Representations</a:t>
            </a:r>
          </a:p>
          <a:p>
            <a:pPr algn="l"/>
            <a:r>
              <a:rPr lang="en-US" altLang="zh-CN" sz="1800" b="0" i="1" u="none" strike="noStrike" baseline="0" dirty="0">
                <a:latin typeface="NimbusRomNo9L-Medi"/>
              </a:rPr>
              <a:t>via the Principle of Maximal Coding Rate Reduction</a:t>
            </a:r>
            <a:endParaRPr lang="zh-CN" altLang="en-US" i="1" dirty="0"/>
          </a:p>
        </p:txBody>
      </p:sp>
      <p:sp>
        <p:nvSpPr>
          <p:cNvPr id="9" name="文本框 8">
            <a:extLst>
              <a:ext uri="{FF2B5EF4-FFF2-40B4-BE49-F238E27FC236}">
                <a16:creationId xmlns:a16="http://schemas.microsoft.com/office/drawing/2014/main" id="{2F6987BD-B98D-45D6-A7A2-B75C0B16B614}"/>
              </a:ext>
            </a:extLst>
          </p:cNvPr>
          <p:cNvSpPr txBox="1"/>
          <p:nvPr/>
        </p:nvSpPr>
        <p:spPr>
          <a:xfrm>
            <a:off x="8346118" y="5131993"/>
            <a:ext cx="2412507" cy="369332"/>
          </a:xfrm>
          <a:prstGeom prst="rect">
            <a:avLst/>
          </a:prstGeom>
          <a:noFill/>
        </p:spPr>
        <p:txBody>
          <a:bodyPr wrap="square">
            <a:spAutoFit/>
          </a:bodyPr>
          <a:lstStyle/>
          <a:p>
            <a:r>
              <a:rPr lang="en-US" altLang="zh-CN" dirty="0"/>
              <a:t>(</a:t>
            </a:r>
            <a:r>
              <a:rPr lang="en-US" altLang="zh-CN" b="0" i="0" dirty="0">
                <a:solidFill>
                  <a:srgbClr val="222222"/>
                </a:solidFill>
                <a:effectLst/>
                <a:latin typeface="Arial" panose="020B0604020202020204" pitchFamily="34" charset="0"/>
              </a:rPr>
              <a:t>Yu et al., 2020) </a:t>
            </a:r>
            <a:endParaRPr lang="zh-CN" altLang="en-US" dirty="0"/>
          </a:p>
        </p:txBody>
      </p:sp>
      <p:sp>
        <p:nvSpPr>
          <p:cNvPr id="4" name="文本框 3">
            <a:extLst>
              <a:ext uri="{FF2B5EF4-FFF2-40B4-BE49-F238E27FC236}">
                <a16:creationId xmlns:a16="http://schemas.microsoft.com/office/drawing/2014/main" id="{5A6BD04F-68D5-482F-B69A-77972E1C8594}"/>
              </a:ext>
            </a:extLst>
          </p:cNvPr>
          <p:cNvSpPr txBox="1"/>
          <p:nvPr/>
        </p:nvSpPr>
        <p:spPr>
          <a:xfrm>
            <a:off x="935484" y="4531828"/>
            <a:ext cx="5138394" cy="1200329"/>
          </a:xfrm>
          <a:prstGeom prst="rect">
            <a:avLst/>
          </a:prstGeom>
          <a:noFill/>
        </p:spPr>
        <p:txBody>
          <a:bodyPr wrap="square" rtlCol="0">
            <a:spAutoFit/>
          </a:bodyPr>
          <a:lstStyle/>
          <a:p>
            <a:r>
              <a:rPr lang="en-US" altLang="zh-CN" sz="2400" dirty="0">
                <a:solidFill>
                  <a:srgbClr val="FF0000"/>
                </a:solidFill>
              </a:rPr>
              <a:t>Learn more on this, an alternative</a:t>
            </a:r>
          </a:p>
          <a:p>
            <a:r>
              <a:rPr lang="en-US" altLang="zh-CN" sz="1600" b="0" i="0" dirty="0">
                <a:solidFill>
                  <a:srgbClr val="222222"/>
                </a:solidFill>
                <a:effectLst/>
                <a:latin typeface="Arial" panose="020B0604020202020204" pitchFamily="34" charset="0"/>
              </a:rPr>
              <a:t>Ha, M. L., Franchi, G., Aldea, E., &amp; Blanz, V. (2021). Learning a Discriminant Latent Space with Neural Discriminant Analysis. </a:t>
            </a:r>
            <a:r>
              <a:rPr lang="en-US" altLang="zh-CN" sz="1600" b="0" i="1" dirty="0" err="1">
                <a:solidFill>
                  <a:srgbClr val="222222"/>
                </a:solidFill>
                <a:effectLst/>
                <a:latin typeface="Arial" panose="020B0604020202020204" pitchFamily="34" charset="0"/>
              </a:rPr>
              <a:t>arXiv</a:t>
            </a:r>
            <a:r>
              <a:rPr lang="en-US" altLang="zh-CN" sz="1600" b="0" i="1" dirty="0">
                <a:solidFill>
                  <a:srgbClr val="222222"/>
                </a:solidFill>
                <a:effectLst/>
                <a:latin typeface="Arial" panose="020B0604020202020204" pitchFamily="34" charset="0"/>
              </a:rPr>
              <a:t> preprint arXiv:2107.06209</a:t>
            </a:r>
            <a:r>
              <a:rPr lang="en-US" altLang="zh-CN" sz="1600" b="0" i="0" dirty="0">
                <a:solidFill>
                  <a:srgbClr val="222222"/>
                </a:solidFill>
                <a:effectLst/>
                <a:latin typeface="Arial" panose="020B0604020202020204" pitchFamily="34" charset="0"/>
              </a:rPr>
              <a:t>.</a:t>
            </a:r>
            <a:r>
              <a:rPr lang="en-US" altLang="zh-CN" sz="1600" dirty="0">
                <a:solidFill>
                  <a:srgbClr val="FF0000"/>
                </a:solidFill>
              </a:rPr>
              <a:t> </a:t>
            </a:r>
            <a:endParaRPr lang="zh-CN" altLang="en-US" sz="1600" dirty="0">
              <a:solidFill>
                <a:srgbClr val="FF0000"/>
              </a:solidFill>
            </a:endParaRPr>
          </a:p>
        </p:txBody>
      </p:sp>
    </p:spTree>
    <p:extLst>
      <p:ext uri="{BB962C8B-B14F-4D97-AF65-F5344CB8AC3E}">
        <p14:creationId xmlns:p14="http://schemas.microsoft.com/office/powerpoint/2010/main" val="256145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03715-07F0-4C13-9E24-536FD3BC3D70}"/>
              </a:ext>
            </a:extLst>
          </p:cNvPr>
          <p:cNvSpPr>
            <a:spLocks noGrp="1"/>
          </p:cNvSpPr>
          <p:nvPr>
            <p:ph type="title"/>
          </p:nvPr>
        </p:nvSpPr>
        <p:spPr>
          <a:xfrm>
            <a:off x="838200" y="669925"/>
            <a:ext cx="10515600" cy="1325563"/>
          </a:xfrm>
        </p:spPr>
        <p:txBody>
          <a:bodyPr/>
          <a:lstStyle/>
          <a:p>
            <a:r>
              <a:rPr lang="en-US" altLang="zh-CN" dirty="0"/>
              <a:t>Experiment Design</a:t>
            </a:r>
            <a:endParaRPr lang="zh-CN" altLang="en-US" dirty="0"/>
          </a:p>
        </p:txBody>
      </p:sp>
      <p:sp>
        <p:nvSpPr>
          <p:cNvPr id="3" name="内容占位符 2">
            <a:extLst>
              <a:ext uri="{FF2B5EF4-FFF2-40B4-BE49-F238E27FC236}">
                <a16:creationId xmlns:a16="http://schemas.microsoft.com/office/drawing/2014/main" id="{CEE5239B-F26B-4809-994E-FB62A7C3A808}"/>
              </a:ext>
            </a:extLst>
          </p:cNvPr>
          <p:cNvSpPr>
            <a:spLocks noGrp="1"/>
          </p:cNvSpPr>
          <p:nvPr>
            <p:ph idx="1"/>
          </p:nvPr>
        </p:nvSpPr>
        <p:spPr>
          <a:xfrm>
            <a:off x="838200" y="2290128"/>
            <a:ext cx="10515600" cy="2820352"/>
          </a:xfrm>
        </p:spPr>
        <p:txBody>
          <a:bodyPr/>
          <a:lstStyle/>
          <a:p>
            <a:pPr marL="0" indent="0">
              <a:buNone/>
            </a:pPr>
            <a:r>
              <a:rPr lang="en-US" altLang="zh-CN" dirty="0"/>
              <a:t>1 Verification of the property of the semantic feature space</a:t>
            </a:r>
          </a:p>
          <a:p>
            <a:r>
              <a:rPr lang="en-US" altLang="zh-CN" dirty="0"/>
              <a:t>Between-class Separability: distance between centers of each cluster</a:t>
            </a:r>
          </a:p>
          <a:p>
            <a:r>
              <a:rPr lang="en-US" altLang="zh-CN" dirty="0"/>
              <a:t>In-class linearity: visualization feature space -&gt; image space</a:t>
            </a:r>
          </a:p>
          <a:p>
            <a:r>
              <a:rPr lang="en-US" altLang="zh-CN" dirty="0"/>
              <a:t>In-class convexity: comparison of distribution after hand-added feature. Visualization.</a:t>
            </a:r>
          </a:p>
        </p:txBody>
      </p:sp>
    </p:spTree>
    <p:extLst>
      <p:ext uri="{BB962C8B-B14F-4D97-AF65-F5344CB8AC3E}">
        <p14:creationId xmlns:p14="http://schemas.microsoft.com/office/powerpoint/2010/main" val="180848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03715-07F0-4C13-9E24-536FD3BC3D70}"/>
              </a:ext>
            </a:extLst>
          </p:cNvPr>
          <p:cNvSpPr>
            <a:spLocks noGrp="1"/>
          </p:cNvSpPr>
          <p:nvPr>
            <p:ph type="title"/>
          </p:nvPr>
        </p:nvSpPr>
        <p:spPr/>
        <p:txBody>
          <a:bodyPr/>
          <a:lstStyle/>
          <a:p>
            <a:r>
              <a:rPr lang="en-US" altLang="zh-CN" dirty="0"/>
              <a:t>Experiment Design</a:t>
            </a:r>
            <a:endParaRPr lang="zh-CN" altLang="en-US" dirty="0"/>
          </a:p>
        </p:txBody>
      </p:sp>
      <p:sp>
        <p:nvSpPr>
          <p:cNvPr id="3" name="内容占位符 2">
            <a:extLst>
              <a:ext uri="{FF2B5EF4-FFF2-40B4-BE49-F238E27FC236}">
                <a16:creationId xmlns:a16="http://schemas.microsoft.com/office/drawing/2014/main" id="{CEE5239B-F26B-4809-994E-FB62A7C3A808}"/>
              </a:ext>
            </a:extLst>
          </p:cNvPr>
          <p:cNvSpPr>
            <a:spLocks noGrp="1"/>
          </p:cNvSpPr>
          <p:nvPr>
            <p:ph idx="1"/>
          </p:nvPr>
        </p:nvSpPr>
        <p:spPr>
          <a:xfrm>
            <a:off x="838200" y="1983905"/>
            <a:ext cx="10515600" cy="2890190"/>
          </a:xfrm>
        </p:spPr>
        <p:txBody>
          <a:bodyPr>
            <a:normAutofit lnSpcReduction="10000"/>
          </a:bodyPr>
          <a:lstStyle/>
          <a:p>
            <a:pPr marL="0" indent="0">
              <a:buNone/>
            </a:pPr>
            <a:r>
              <a:rPr lang="en-US" altLang="zh-CN" dirty="0"/>
              <a:t>1 Verification of the property of the semantic feature space</a:t>
            </a:r>
          </a:p>
          <a:p>
            <a:pPr marL="0" indent="0">
              <a:buNone/>
            </a:pPr>
            <a:endParaRPr lang="en-US" altLang="zh-CN" dirty="0"/>
          </a:p>
          <a:p>
            <a:pPr marL="0" indent="0">
              <a:buNone/>
            </a:pPr>
            <a:r>
              <a:rPr lang="en-US" altLang="zh-CN" dirty="0"/>
              <a:t>2 Test the effectiveness of generative–based augmentation method</a:t>
            </a:r>
          </a:p>
          <a:p>
            <a:pPr marL="0" indent="0">
              <a:buNone/>
            </a:pPr>
            <a:endParaRPr lang="en-US" altLang="zh-CN" dirty="0"/>
          </a:p>
          <a:p>
            <a:pPr marL="0" indent="0">
              <a:buNone/>
            </a:pPr>
            <a:r>
              <a:rPr lang="en-US" altLang="zh-CN" dirty="0"/>
              <a:t>3 A overall test on various generative method and latent space techniques to guide the selection of GANs in data augmentation. </a:t>
            </a:r>
            <a:endParaRPr lang="zh-CN" altLang="en-US" dirty="0"/>
          </a:p>
        </p:txBody>
      </p:sp>
    </p:spTree>
    <p:extLst>
      <p:ext uri="{BB962C8B-B14F-4D97-AF65-F5344CB8AC3E}">
        <p14:creationId xmlns:p14="http://schemas.microsoft.com/office/powerpoint/2010/main" val="299846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F8574-F9C4-4065-9591-49F72B88A22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A96FE9BB-F793-456A-A6FF-3065FCC43BB8}"/>
              </a:ext>
            </a:extLst>
          </p:cNvPr>
          <p:cNvSpPr>
            <a:spLocks noGrp="1"/>
          </p:cNvSpPr>
          <p:nvPr>
            <p:ph idx="1"/>
          </p:nvPr>
        </p:nvSpPr>
        <p:spPr/>
        <p:txBody>
          <a:bodyPr>
            <a:normAutofit fontScale="92500" lnSpcReduction="20000"/>
          </a:bodyPr>
          <a:lstStyle/>
          <a:p>
            <a:r>
              <a:rPr lang="en-US" altLang="zh-CN" b="0" i="0" dirty="0">
                <a:solidFill>
                  <a:srgbClr val="222222"/>
                </a:solidFill>
                <a:effectLst/>
                <a:latin typeface="Arial" panose="020B0604020202020204" pitchFamily="34" charset="0"/>
              </a:rPr>
              <a:t>Zhu, P., </a:t>
            </a:r>
            <a:r>
              <a:rPr lang="en-US" altLang="zh-CN" b="0" i="0" dirty="0" err="1">
                <a:solidFill>
                  <a:srgbClr val="222222"/>
                </a:solidFill>
                <a:effectLst/>
                <a:latin typeface="Arial" panose="020B0604020202020204" pitchFamily="34" charset="0"/>
              </a:rPr>
              <a:t>Abdal</a:t>
            </a:r>
            <a:r>
              <a:rPr lang="en-US" altLang="zh-CN" b="0" i="0" dirty="0">
                <a:solidFill>
                  <a:srgbClr val="222222"/>
                </a:solidFill>
                <a:effectLst/>
                <a:latin typeface="Arial" panose="020B0604020202020204" pitchFamily="34" charset="0"/>
              </a:rPr>
              <a:t>, R., Qin, Y., &amp; Wonka, P. (2020). Sean: Image synthesis with semantic region-adaptive normalization. In </a:t>
            </a:r>
            <a:r>
              <a:rPr lang="en-US" altLang="zh-CN" b="0" i="1" dirty="0">
                <a:solidFill>
                  <a:srgbClr val="222222"/>
                </a:solidFill>
                <a:effectLst/>
                <a:latin typeface="Arial" panose="020B0604020202020204" pitchFamily="34" charset="0"/>
              </a:rPr>
              <a:t>Proceedings of the IEEE/CVF Conference on Computer Vision and Pattern Recognition</a:t>
            </a:r>
            <a:r>
              <a:rPr lang="en-US" altLang="zh-CN" b="0" i="0" dirty="0">
                <a:solidFill>
                  <a:srgbClr val="222222"/>
                </a:solidFill>
                <a:effectLst/>
                <a:latin typeface="Arial" panose="020B0604020202020204" pitchFamily="34" charset="0"/>
              </a:rPr>
              <a:t> (pp. 5104-5113).</a:t>
            </a:r>
          </a:p>
          <a:p>
            <a:r>
              <a:rPr lang="en-US" altLang="zh-CN" b="0" i="0" dirty="0">
                <a:solidFill>
                  <a:srgbClr val="222222"/>
                </a:solidFill>
                <a:effectLst/>
                <a:latin typeface="Arial" panose="020B0604020202020204" pitchFamily="34" charset="0"/>
              </a:rPr>
              <a:t>Karras, T., Laine, S., &amp; Aila, T. (2019). A style-based generator architecture for generative adversarial networks. In </a:t>
            </a:r>
            <a:r>
              <a:rPr lang="en-US" altLang="zh-CN" b="0" i="1" dirty="0">
                <a:solidFill>
                  <a:srgbClr val="222222"/>
                </a:solidFill>
                <a:effectLst/>
                <a:latin typeface="Arial" panose="020B0604020202020204" pitchFamily="34" charset="0"/>
              </a:rPr>
              <a:t>Proceedings of the IEEE/CVF Conference on Computer Vision and Pattern Recognition</a:t>
            </a:r>
            <a:r>
              <a:rPr lang="en-US" altLang="zh-CN" b="0" i="0" dirty="0">
                <a:solidFill>
                  <a:srgbClr val="222222"/>
                </a:solidFill>
                <a:effectLst/>
                <a:latin typeface="Arial" panose="020B0604020202020204" pitchFamily="34" charset="0"/>
              </a:rPr>
              <a:t> (pp. 4401-4410).</a:t>
            </a:r>
          </a:p>
          <a:p>
            <a:r>
              <a:rPr lang="en-US" altLang="zh-CN" b="0" i="0" dirty="0">
                <a:solidFill>
                  <a:srgbClr val="222222"/>
                </a:solidFill>
                <a:effectLst/>
                <a:latin typeface="Arial" panose="020B0604020202020204" pitchFamily="34" charset="0"/>
              </a:rPr>
              <a:t>Chen, X., Duan, Y., </a:t>
            </a:r>
            <a:r>
              <a:rPr lang="en-US" altLang="zh-CN" b="0" i="0" dirty="0" err="1">
                <a:solidFill>
                  <a:srgbClr val="222222"/>
                </a:solidFill>
                <a:effectLst/>
                <a:latin typeface="Arial" panose="020B0604020202020204" pitchFamily="34" charset="0"/>
              </a:rPr>
              <a:t>Houthooft</a:t>
            </a:r>
            <a:r>
              <a:rPr lang="en-US" altLang="zh-CN" b="0" i="0" dirty="0">
                <a:solidFill>
                  <a:srgbClr val="222222"/>
                </a:solidFill>
                <a:effectLst/>
                <a:latin typeface="Arial" panose="020B0604020202020204" pitchFamily="34" charset="0"/>
              </a:rPr>
              <a:t>, R., Schulman, J., </a:t>
            </a:r>
            <a:r>
              <a:rPr lang="en-US" altLang="zh-CN" b="0" i="0" dirty="0" err="1">
                <a:solidFill>
                  <a:srgbClr val="222222"/>
                </a:solidFill>
                <a:effectLst/>
                <a:latin typeface="Arial" panose="020B0604020202020204" pitchFamily="34" charset="0"/>
              </a:rPr>
              <a:t>Sutskever</a:t>
            </a:r>
            <a:r>
              <a:rPr lang="en-US" altLang="zh-CN" b="0" i="0" dirty="0">
                <a:solidFill>
                  <a:srgbClr val="222222"/>
                </a:solidFill>
                <a:effectLst/>
                <a:latin typeface="Arial" panose="020B0604020202020204" pitchFamily="34" charset="0"/>
              </a:rPr>
              <a:t>, I., &amp; </a:t>
            </a:r>
            <a:r>
              <a:rPr lang="en-US" altLang="zh-CN" b="0" i="0" dirty="0" err="1">
                <a:solidFill>
                  <a:srgbClr val="222222"/>
                </a:solidFill>
                <a:effectLst/>
                <a:latin typeface="Arial" panose="020B0604020202020204" pitchFamily="34" charset="0"/>
              </a:rPr>
              <a:t>Abbeel</a:t>
            </a:r>
            <a:r>
              <a:rPr lang="en-US" altLang="zh-CN" b="0" i="0" dirty="0">
                <a:solidFill>
                  <a:srgbClr val="222222"/>
                </a:solidFill>
                <a:effectLst/>
                <a:latin typeface="Arial" panose="020B0604020202020204" pitchFamily="34" charset="0"/>
              </a:rPr>
              <a:t>, P. (2016, December). </a:t>
            </a:r>
            <a:r>
              <a:rPr lang="en-US" altLang="zh-CN" b="0" i="0" dirty="0" err="1">
                <a:solidFill>
                  <a:srgbClr val="222222"/>
                </a:solidFill>
                <a:effectLst/>
                <a:latin typeface="Arial" panose="020B0604020202020204" pitchFamily="34" charset="0"/>
              </a:rPr>
              <a:t>Infogan</a:t>
            </a:r>
            <a:r>
              <a:rPr lang="en-US" altLang="zh-CN" b="0" i="0" dirty="0">
                <a:solidFill>
                  <a:srgbClr val="222222"/>
                </a:solidFill>
                <a:effectLst/>
                <a:latin typeface="Arial" panose="020B0604020202020204" pitchFamily="34" charset="0"/>
              </a:rPr>
              <a:t>: Interpretable representation learning by information maximizing generative adversarial nets. In </a:t>
            </a:r>
            <a:r>
              <a:rPr lang="en-US" altLang="zh-CN" b="0" i="1" dirty="0">
                <a:solidFill>
                  <a:srgbClr val="222222"/>
                </a:solidFill>
                <a:effectLst/>
                <a:latin typeface="Arial" panose="020B0604020202020204" pitchFamily="34" charset="0"/>
              </a:rPr>
              <a:t>Proceedings of the 30th International Conference on Neural Information Processing Systems</a:t>
            </a:r>
            <a:r>
              <a:rPr lang="en-US" altLang="zh-CN" b="0" i="0" dirty="0">
                <a:solidFill>
                  <a:srgbClr val="222222"/>
                </a:solidFill>
                <a:effectLst/>
                <a:latin typeface="Arial" panose="020B0604020202020204" pitchFamily="34" charset="0"/>
              </a:rPr>
              <a:t> (pp. 2180-2188).</a:t>
            </a:r>
            <a:endParaRPr lang="zh-CN" altLang="en-US" dirty="0"/>
          </a:p>
        </p:txBody>
      </p:sp>
    </p:spTree>
    <p:extLst>
      <p:ext uri="{BB962C8B-B14F-4D97-AF65-F5344CB8AC3E}">
        <p14:creationId xmlns:p14="http://schemas.microsoft.com/office/powerpoint/2010/main" val="148286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F8574-F9C4-4065-9591-49F72B88A22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A96FE9BB-F793-456A-A6FF-3065FCC43BB8}"/>
              </a:ext>
            </a:extLst>
          </p:cNvPr>
          <p:cNvSpPr>
            <a:spLocks noGrp="1"/>
          </p:cNvSpPr>
          <p:nvPr>
            <p:ph idx="1"/>
          </p:nvPr>
        </p:nvSpPr>
        <p:spPr/>
        <p:txBody>
          <a:bodyPr>
            <a:normAutofit/>
          </a:bodyPr>
          <a:lstStyle/>
          <a:p>
            <a:r>
              <a:rPr lang="en-US" altLang="zh-CN" b="0" i="0" dirty="0">
                <a:solidFill>
                  <a:srgbClr val="222222"/>
                </a:solidFill>
                <a:effectLst/>
                <a:latin typeface="Arial" panose="020B0604020202020204" pitchFamily="34" charset="0"/>
              </a:rPr>
              <a:t>An, D., Guo, Y., Zhang, M., Qi, X., Lei, N., &amp; Gu, X. (2020, August). AE-OT-GAN: Training GANs from data specific latent distribution. In </a:t>
            </a:r>
            <a:r>
              <a:rPr lang="en-US" altLang="zh-CN" b="0" i="1" dirty="0">
                <a:solidFill>
                  <a:srgbClr val="222222"/>
                </a:solidFill>
                <a:effectLst/>
                <a:latin typeface="Arial" panose="020B0604020202020204" pitchFamily="34" charset="0"/>
              </a:rPr>
              <a:t>European Conference on Computer Vision</a:t>
            </a:r>
            <a:r>
              <a:rPr lang="en-US" altLang="zh-CN" b="0" i="0" dirty="0">
                <a:solidFill>
                  <a:srgbClr val="222222"/>
                </a:solidFill>
                <a:effectLst/>
                <a:latin typeface="Arial" panose="020B0604020202020204" pitchFamily="34" charset="0"/>
              </a:rPr>
              <a:t> (pp. 548-564). Springer, Cham.</a:t>
            </a:r>
          </a:p>
          <a:p>
            <a:r>
              <a:rPr lang="en-US" altLang="zh-CN" b="0" i="0" dirty="0">
                <a:solidFill>
                  <a:srgbClr val="222222"/>
                </a:solidFill>
                <a:effectLst/>
                <a:latin typeface="Arial" panose="020B0604020202020204" pitchFamily="34" charset="0"/>
              </a:rPr>
              <a:t>Yu, Y., Chan, K. H. R., You, C., Song, C., &amp; Ma, Y. (2020). Learning diverse and discriminative representations via the principle of maximal coding rate reduction. </a:t>
            </a:r>
            <a:r>
              <a:rPr lang="en-US" altLang="zh-CN" b="0" i="1" dirty="0">
                <a:solidFill>
                  <a:srgbClr val="222222"/>
                </a:solidFill>
                <a:effectLst/>
                <a:latin typeface="Arial" panose="020B0604020202020204" pitchFamily="34" charset="0"/>
              </a:rPr>
              <a:t>Advances in Neural Information Processing Systems</a:t>
            </a:r>
            <a:r>
              <a:rPr lang="en-US" altLang="zh-CN" b="0" i="0" dirty="0">
                <a:solidFill>
                  <a:srgbClr val="222222"/>
                </a:solidFill>
                <a:effectLst/>
                <a:latin typeface="Arial" panose="020B0604020202020204" pitchFamily="34" charset="0"/>
              </a:rPr>
              <a:t>, </a:t>
            </a:r>
            <a:r>
              <a:rPr lang="en-US" altLang="zh-CN" b="0" i="1" dirty="0">
                <a:solidFill>
                  <a:srgbClr val="222222"/>
                </a:solidFill>
                <a:effectLst/>
                <a:latin typeface="Arial" panose="020B0604020202020204" pitchFamily="34" charset="0"/>
              </a:rPr>
              <a:t>33</a:t>
            </a:r>
            <a:r>
              <a:rPr lang="en-US" altLang="zh-CN" b="0" i="0" dirty="0">
                <a:solidFill>
                  <a:srgbClr val="222222"/>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385594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BF235-F741-4F39-AAF2-4F02587AAC76}"/>
              </a:ext>
            </a:extLst>
          </p:cNvPr>
          <p:cNvSpPr>
            <a:spLocks noGrp="1"/>
          </p:cNvSpPr>
          <p:nvPr>
            <p:ph type="title"/>
          </p:nvPr>
        </p:nvSpPr>
        <p:spPr>
          <a:xfrm>
            <a:off x="838200" y="223723"/>
            <a:ext cx="10515600" cy="1325563"/>
          </a:xfrm>
        </p:spPr>
        <p:txBody>
          <a:bodyPr/>
          <a:lstStyle/>
          <a:p>
            <a:r>
              <a:rPr lang="en-US" altLang="zh-CN" dirty="0"/>
              <a:t>Questions</a:t>
            </a:r>
            <a:endParaRPr lang="zh-CN" altLang="en-US" dirty="0"/>
          </a:p>
        </p:txBody>
      </p:sp>
      <p:sp>
        <p:nvSpPr>
          <p:cNvPr id="3" name="内容占位符 2">
            <a:extLst>
              <a:ext uri="{FF2B5EF4-FFF2-40B4-BE49-F238E27FC236}">
                <a16:creationId xmlns:a16="http://schemas.microsoft.com/office/drawing/2014/main" id="{8EB6F4D9-C2BF-49ED-BEEF-2A10AE621911}"/>
              </a:ext>
            </a:extLst>
          </p:cNvPr>
          <p:cNvSpPr>
            <a:spLocks noGrp="1"/>
          </p:cNvSpPr>
          <p:nvPr>
            <p:ph idx="1"/>
          </p:nvPr>
        </p:nvSpPr>
        <p:spPr>
          <a:xfrm>
            <a:off x="838200" y="1429698"/>
            <a:ext cx="10515600" cy="3745617"/>
          </a:xfrm>
        </p:spPr>
        <p:txBody>
          <a:bodyPr/>
          <a:lstStyle/>
          <a:p>
            <a:r>
              <a:rPr lang="en-US" altLang="zh-CN" dirty="0"/>
              <a:t>What is the advantage of generative models in data augmentation?</a:t>
            </a:r>
            <a:r>
              <a:rPr lang="zh-CN" altLang="en-US" dirty="0"/>
              <a:t> </a:t>
            </a:r>
            <a:r>
              <a:rPr lang="en-US" altLang="zh-CN" dirty="0"/>
              <a:t>Especially</a:t>
            </a:r>
            <a:r>
              <a:rPr lang="zh-CN" altLang="en-US" dirty="0"/>
              <a:t> </a:t>
            </a:r>
            <a:r>
              <a:rPr lang="en-US" altLang="zh-CN" dirty="0"/>
              <a:t>compared</a:t>
            </a:r>
            <a:r>
              <a:rPr lang="zh-CN" altLang="en-US" dirty="0"/>
              <a:t> </a:t>
            </a:r>
            <a:r>
              <a:rPr lang="en-US" altLang="zh-CN" dirty="0"/>
              <a:t>to various mixing techniques? </a:t>
            </a:r>
            <a:r>
              <a:rPr lang="en-US" altLang="zh-CN" b="1" dirty="0"/>
              <a:t>Mixed Sample Data Augmentation?</a:t>
            </a:r>
            <a:r>
              <a:rPr lang="en-US" altLang="zh-CN" b="0" i="0" dirty="0">
                <a:solidFill>
                  <a:srgbClr val="222222"/>
                </a:solidFill>
                <a:effectLst/>
                <a:latin typeface="Arial" panose="020B0604020202020204" pitchFamily="34" charset="0"/>
              </a:rPr>
              <a:t> </a:t>
            </a:r>
            <a:r>
              <a:rPr lang="en-US" altLang="zh-CN" sz="2000" b="0" i="0" dirty="0">
                <a:solidFill>
                  <a:srgbClr val="222222"/>
                </a:solidFill>
                <a:effectLst/>
                <a:latin typeface="Arial" panose="020B0604020202020204" pitchFamily="34" charset="0"/>
              </a:rPr>
              <a:t>Harris, E., </a:t>
            </a:r>
            <a:r>
              <a:rPr lang="en-US" altLang="zh-CN" sz="2000" b="0" i="0" dirty="0" err="1">
                <a:solidFill>
                  <a:srgbClr val="222222"/>
                </a:solidFill>
                <a:effectLst/>
                <a:latin typeface="Arial" panose="020B0604020202020204" pitchFamily="34" charset="0"/>
              </a:rPr>
              <a:t>Marcu</a:t>
            </a:r>
            <a:r>
              <a:rPr lang="en-US" altLang="zh-CN" sz="2000" b="0" i="0" dirty="0">
                <a:solidFill>
                  <a:srgbClr val="222222"/>
                </a:solidFill>
                <a:effectLst/>
                <a:latin typeface="Arial" panose="020B0604020202020204" pitchFamily="34" charset="0"/>
              </a:rPr>
              <a:t>, A., Painter, M., Niranjan, M., </a:t>
            </a:r>
            <a:r>
              <a:rPr lang="en-US" altLang="zh-CN" sz="2000" b="0" i="0" dirty="0" err="1">
                <a:solidFill>
                  <a:srgbClr val="222222"/>
                </a:solidFill>
                <a:effectLst/>
                <a:latin typeface="Arial" panose="020B0604020202020204" pitchFamily="34" charset="0"/>
              </a:rPr>
              <a:t>Prügel</a:t>
            </a:r>
            <a:r>
              <a:rPr lang="en-US" altLang="zh-CN" sz="2000" b="0" i="0" dirty="0">
                <a:solidFill>
                  <a:srgbClr val="222222"/>
                </a:solidFill>
                <a:effectLst/>
                <a:latin typeface="Arial" panose="020B0604020202020204" pitchFamily="34" charset="0"/>
              </a:rPr>
              <a:t>-Bennett, A., &amp; Hare, J. (2020). </a:t>
            </a:r>
            <a:r>
              <a:rPr lang="en-US" altLang="zh-CN" sz="2000" b="0" i="0" dirty="0" err="1">
                <a:solidFill>
                  <a:srgbClr val="222222"/>
                </a:solidFill>
                <a:effectLst/>
                <a:latin typeface="Arial" panose="020B0604020202020204" pitchFamily="34" charset="0"/>
              </a:rPr>
              <a:t>Fmix</a:t>
            </a:r>
            <a:r>
              <a:rPr lang="en-US" altLang="zh-CN" sz="2000" b="0" i="0" dirty="0">
                <a:solidFill>
                  <a:srgbClr val="222222"/>
                </a:solidFill>
                <a:effectLst/>
                <a:latin typeface="Arial" panose="020B0604020202020204" pitchFamily="34" charset="0"/>
              </a:rPr>
              <a:t>: Enhancing mixed sample data augmentation. </a:t>
            </a:r>
            <a:r>
              <a:rPr lang="en-US" altLang="zh-CN" sz="2000" b="0" i="1" dirty="0" err="1">
                <a:solidFill>
                  <a:srgbClr val="222222"/>
                </a:solidFill>
                <a:effectLst/>
                <a:latin typeface="Arial" panose="020B0604020202020204" pitchFamily="34" charset="0"/>
              </a:rPr>
              <a:t>arXiv</a:t>
            </a:r>
            <a:r>
              <a:rPr lang="en-US" altLang="zh-CN" sz="2000" b="0" i="1" dirty="0">
                <a:solidFill>
                  <a:srgbClr val="222222"/>
                </a:solidFill>
                <a:effectLst/>
                <a:latin typeface="Arial" panose="020B0604020202020204" pitchFamily="34" charset="0"/>
              </a:rPr>
              <a:t> preprint arXiv:2002.12047</a:t>
            </a:r>
            <a:r>
              <a:rPr lang="en-US" altLang="zh-CN" sz="2000" b="0" i="0" dirty="0">
                <a:solidFill>
                  <a:srgbClr val="222222"/>
                </a:solidFill>
                <a:effectLst/>
                <a:latin typeface="Arial" panose="020B0604020202020204" pitchFamily="34" charset="0"/>
              </a:rPr>
              <a:t>.</a:t>
            </a:r>
            <a:endParaRPr lang="en-US" altLang="zh-CN" sz="2000" b="1" dirty="0"/>
          </a:p>
          <a:p>
            <a:r>
              <a:rPr lang="en-US" altLang="zh-CN" dirty="0"/>
              <a:t>What is the goal of the data augmentation, for classification? For domain adaptation? Why not evaluate with the performance on the task? What is the advantage of the proposed evaluation method.</a:t>
            </a:r>
          </a:p>
        </p:txBody>
      </p:sp>
    </p:spTree>
    <p:extLst>
      <p:ext uri="{BB962C8B-B14F-4D97-AF65-F5344CB8AC3E}">
        <p14:creationId xmlns:p14="http://schemas.microsoft.com/office/powerpoint/2010/main" val="286705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FC5F10-5F11-4EB2-99DF-230D4E7C7222}"/>
              </a:ext>
            </a:extLst>
          </p:cNvPr>
          <p:cNvSpPr>
            <a:spLocks noGrp="1"/>
          </p:cNvSpPr>
          <p:nvPr>
            <p:ph type="ctrTitle"/>
          </p:nvPr>
        </p:nvSpPr>
        <p:spPr/>
        <p:txBody>
          <a:bodyPr>
            <a:normAutofit/>
          </a:bodyPr>
          <a:lstStyle/>
          <a:p>
            <a:r>
              <a:rPr lang="en-US" dirty="0"/>
              <a:t>Introduction: why data augmentation</a:t>
            </a:r>
            <a:endParaRPr lang="fr-CA" dirty="0"/>
          </a:p>
        </p:txBody>
      </p:sp>
      <p:sp>
        <p:nvSpPr>
          <p:cNvPr id="3" name="副标题 2">
            <a:extLst>
              <a:ext uri="{FF2B5EF4-FFF2-40B4-BE49-F238E27FC236}">
                <a16:creationId xmlns:a16="http://schemas.microsoft.com/office/drawing/2014/main" id="{04B382B3-12D5-48D7-A670-BE415D68C038}"/>
              </a:ext>
            </a:extLst>
          </p:cNvPr>
          <p:cNvSpPr>
            <a:spLocks noGrp="1"/>
          </p:cNvSpPr>
          <p:nvPr>
            <p:ph type="subTitle" idx="1"/>
          </p:nvPr>
        </p:nvSpPr>
        <p:spPr>
          <a:xfrm>
            <a:off x="1305017" y="3602038"/>
            <a:ext cx="10466773" cy="951301"/>
          </a:xfrm>
        </p:spPr>
        <p:txBody>
          <a:bodyPr>
            <a:normAutofit fontScale="92500" lnSpcReduction="20000"/>
          </a:bodyPr>
          <a:lstStyle/>
          <a:p>
            <a:pPr marL="342900" indent="-342900" algn="l">
              <a:buFont typeface="Arial" panose="020B0604020202020204" pitchFamily="34" charset="0"/>
              <a:buChar char="•"/>
            </a:pPr>
            <a:r>
              <a:rPr lang="en-US" dirty="0"/>
              <a:t>Problems: Expensive to collect--</a:t>
            </a:r>
            <a:r>
              <a:rPr lang="en-US" altLang="zh-CN" dirty="0"/>
              <a:t> Limited data, Class imbalance…</a:t>
            </a:r>
          </a:p>
          <a:p>
            <a:pPr marL="342900" indent="-342900" algn="l">
              <a:buFont typeface="Arial" panose="020B0604020202020204" pitchFamily="34" charset="0"/>
              <a:buChar char="•"/>
            </a:pPr>
            <a:r>
              <a:rPr lang="en-US" dirty="0"/>
              <a:t>Solution: Data augmentation--basic image transformation, </a:t>
            </a:r>
            <a:r>
              <a:rPr lang="en-US" altLang="zh-CN" dirty="0"/>
              <a:t>DL-based </a:t>
            </a:r>
            <a:r>
              <a:rPr lang="en-US" dirty="0"/>
              <a:t>oversampling method…</a:t>
            </a:r>
          </a:p>
        </p:txBody>
      </p:sp>
    </p:spTree>
    <p:extLst>
      <p:ext uri="{BB962C8B-B14F-4D97-AF65-F5344CB8AC3E}">
        <p14:creationId xmlns:p14="http://schemas.microsoft.com/office/powerpoint/2010/main" val="36877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199A4-75A1-428C-9B77-DC3965F9D989}"/>
              </a:ext>
            </a:extLst>
          </p:cNvPr>
          <p:cNvSpPr>
            <a:spLocks noGrp="1"/>
          </p:cNvSpPr>
          <p:nvPr>
            <p:ph type="title"/>
          </p:nvPr>
        </p:nvSpPr>
        <p:spPr>
          <a:xfrm>
            <a:off x="838200" y="-1184"/>
            <a:ext cx="10515600" cy="1325563"/>
          </a:xfrm>
        </p:spPr>
        <p:txBody>
          <a:bodyPr>
            <a:normAutofit/>
          </a:bodyPr>
          <a:lstStyle/>
          <a:p>
            <a:r>
              <a:rPr lang="en-US" altLang="zh-CN" sz="3200" dirty="0"/>
              <a:t>Semantic feature augmentation with DL</a:t>
            </a:r>
            <a:r>
              <a:rPr lang="en-US" sz="3200" dirty="0"/>
              <a:t>-based Method </a:t>
            </a:r>
          </a:p>
        </p:txBody>
      </p:sp>
      <p:pic>
        <p:nvPicPr>
          <p:cNvPr id="10" name="图片 9">
            <a:extLst>
              <a:ext uri="{FF2B5EF4-FFF2-40B4-BE49-F238E27FC236}">
                <a16:creationId xmlns:a16="http://schemas.microsoft.com/office/drawing/2014/main" id="{5985F32D-9A77-43EE-8690-1FE737E15DF3}"/>
              </a:ext>
            </a:extLst>
          </p:cNvPr>
          <p:cNvPicPr>
            <a:picLocks noChangeAspect="1"/>
          </p:cNvPicPr>
          <p:nvPr/>
        </p:nvPicPr>
        <p:blipFill>
          <a:blip r:embed="rId2"/>
          <a:stretch>
            <a:fillRect/>
          </a:stretch>
        </p:blipFill>
        <p:spPr>
          <a:xfrm>
            <a:off x="7405509" y="2056235"/>
            <a:ext cx="4383122" cy="2827208"/>
          </a:xfrm>
          <a:prstGeom prst="rect">
            <a:avLst/>
          </a:prstGeom>
        </p:spPr>
      </p:pic>
      <p:sp>
        <p:nvSpPr>
          <p:cNvPr id="12" name="文本框 11">
            <a:extLst>
              <a:ext uri="{FF2B5EF4-FFF2-40B4-BE49-F238E27FC236}">
                <a16:creationId xmlns:a16="http://schemas.microsoft.com/office/drawing/2014/main" id="{F4848292-1F95-42D0-A4E6-CFCA34949A0F}"/>
              </a:ext>
            </a:extLst>
          </p:cNvPr>
          <p:cNvSpPr txBox="1"/>
          <p:nvPr/>
        </p:nvSpPr>
        <p:spPr>
          <a:xfrm>
            <a:off x="8239757" y="4883443"/>
            <a:ext cx="2714625" cy="369332"/>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SEAN: Zhu et al., 2020</a:t>
            </a:r>
            <a:endParaRPr lang="zh-CN" altLang="en-US" dirty="0"/>
          </a:p>
        </p:txBody>
      </p:sp>
      <p:pic>
        <p:nvPicPr>
          <p:cNvPr id="14" name="图片 13">
            <a:extLst>
              <a:ext uri="{FF2B5EF4-FFF2-40B4-BE49-F238E27FC236}">
                <a16:creationId xmlns:a16="http://schemas.microsoft.com/office/drawing/2014/main" id="{3C99AE7C-82CD-4D41-8425-32D3E2EB4B13}"/>
              </a:ext>
            </a:extLst>
          </p:cNvPr>
          <p:cNvPicPr>
            <a:picLocks noChangeAspect="1"/>
          </p:cNvPicPr>
          <p:nvPr/>
        </p:nvPicPr>
        <p:blipFill>
          <a:blip r:embed="rId3"/>
          <a:stretch>
            <a:fillRect/>
          </a:stretch>
        </p:blipFill>
        <p:spPr>
          <a:xfrm>
            <a:off x="4305707" y="1121238"/>
            <a:ext cx="2842220" cy="3733800"/>
          </a:xfrm>
          <a:prstGeom prst="rect">
            <a:avLst/>
          </a:prstGeom>
        </p:spPr>
      </p:pic>
      <p:sp>
        <p:nvSpPr>
          <p:cNvPr id="16" name="文本框 15">
            <a:extLst>
              <a:ext uri="{FF2B5EF4-FFF2-40B4-BE49-F238E27FC236}">
                <a16:creationId xmlns:a16="http://schemas.microsoft.com/office/drawing/2014/main" id="{687F09E6-FBD9-4F6B-84BC-965CAADF36E4}"/>
              </a:ext>
            </a:extLst>
          </p:cNvPr>
          <p:cNvSpPr txBox="1"/>
          <p:nvPr/>
        </p:nvSpPr>
        <p:spPr>
          <a:xfrm>
            <a:off x="4132818" y="4883443"/>
            <a:ext cx="3187998" cy="369332"/>
          </a:xfrm>
          <a:prstGeom prst="rect">
            <a:avLst/>
          </a:prstGeom>
          <a:noFill/>
        </p:spPr>
        <p:txBody>
          <a:bodyPr wrap="square">
            <a:spAutoFit/>
          </a:bodyPr>
          <a:lstStyle/>
          <a:p>
            <a:r>
              <a:rPr lang="en-US" altLang="zh-CN" b="0" i="0" dirty="0" err="1">
                <a:solidFill>
                  <a:srgbClr val="222222"/>
                </a:solidFill>
                <a:effectLst/>
                <a:latin typeface="Arial" panose="020B0604020202020204" pitchFamily="34" charset="0"/>
              </a:rPr>
              <a:t>StyleGAN</a:t>
            </a:r>
            <a:r>
              <a:rPr lang="en-US" altLang="zh-CN" b="0" i="0" dirty="0">
                <a:solidFill>
                  <a:srgbClr val="222222"/>
                </a:solidFill>
                <a:effectLst/>
                <a:latin typeface="Arial" panose="020B0604020202020204" pitchFamily="34" charset="0"/>
              </a:rPr>
              <a:t>: Karras et al. ,2019</a:t>
            </a:r>
            <a:endParaRPr lang="zh-CN" altLang="en-US" dirty="0"/>
          </a:p>
        </p:txBody>
      </p:sp>
      <p:pic>
        <p:nvPicPr>
          <p:cNvPr id="18" name="图片 17">
            <a:extLst>
              <a:ext uri="{FF2B5EF4-FFF2-40B4-BE49-F238E27FC236}">
                <a16:creationId xmlns:a16="http://schemas.microsoft.com/office/drawing/2014/main" id="{3AF038E8-54AF-47FD-A198-F1346888A286}"/>
              </a:ext>
            </a:extLst>
          </p:cNvPr>
          <p:cNvPicPr>
            <a:picLocks noChangeAspect="1"/>
          </p:cNvPicPr>
          <p:nvPr/>
        </p:nvPicPr>
        <p:blipFill>
          <a:blip r:embed="rId4"/>
          <a:stretch>
            <a:fillRect/>
          </a:stretch>
        </p:blipFill>
        <p:spPr>
          <a:xfrm>
            <a:off x="533372" y="2742150"/>
            <a:ext cx="3687642" cy="2102530"/>
          </a:xfrm>
          <a:prstGeom prst="rect">
            <a:avLst/>
          </a:prstGeom>
        </p:spPr>
      </p:pic>
      <p:sp>
        <p:nvSpPr>
          <p:cNvPr id="19" name="文本框 18">
            <a:extLst>
              <a:ext uri="{FF2B5EF4-FFF2-40B4-BE49-F238E27FC236}">
                <a16:creationId xmlns:a16="http://schemas.microsoft.com/office/drawing/2014/main" id="{668754FE-39DF-4119-8CF9-4DF3E12799CC}"/>
              </a:ext>
            </a:extLst>
          </p:cNvPr>
          <p:cNvSpPr txBox="1"/>
          <p:nvPr/>
        </p:nvSpPr>
        <p:spPr>
          <a:xfrm>
            <a:off x="895739" y="4892968"/>
            <a:ext cx="2962907" cy="369332"/>
          </a:xfrm>
          <a:prstGeom prst="rect">
            <a:avLst/>
          </a:prstGeom>
          <a:noFill/>
        </p:spPr>
        <p:txBody>
          <a:bodyPr wrap="square">
            <a:spAutoFit/>
          </a:bodyPr>
          <a:lstStyle/>
          <a:p>
            <a:r>
              <a:rPr lang="en-US" altLang="zh-CN" b="0" i="0" dirty="0" err="1">
                <a:solidFill>
                  <a:srgbClr val="222222"/>
                </a:solidFill>
                <a:effectLst/>
                <a:latin typeface="Arial" panose="020B0604020202020204" pitchFamily="34" charset="0"/>
              </a:rPr>
              <a:t>InfoGAN</a:t>
            </a:r>
            <a:r>
              <a:rPr lang="en-US" altLang="zh-CN" b="0" i="0" dirty="0">
                <a:solidFill>
                  <a:srgbClr val="222222"/>
                </a:solidFill>
                <a:effectLst/>
                <a:latin typeface="Arial" panose="020B0604020202020204" pitchFamily="34" charset="0"/>
              </a:rPr>
              <a:t>: Chen et al., 2016</a:t>
            </a:r>
            <a:endParaRPr lang="zh-CN" altLang="en-US" dirty="0"/>
          </a:p>
        </p:txBody>
      </p:sp>
      <p:sp>
        <p:nvSpPr>
          <p:cNvPr id="20" name="文本框 19">
            <a:extLst>
              <a:ext uri="{FF2B5EF4-FFF2-40B4-BE49-F238E27FC236}">
                <a16:creationId xmlns:a16="http://schemas.microsoft.com/office/drawing/2014/main" id="{3DD17A78-5EB8-45B6-9DEC-CD37F270E697}"/>
              </a:ext>
            </a:extLst>
          </p:cNvPr>
          <p:cNvSpPr txBox="1"/>
          <p:nvPr/>
        </p:nvSpPr>
        <p:spPr>
          <a:xfrm>
            <a:off x="714555" y="5500980"/>
            <a:ext cx="3325273" cy="369332"/>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Semantic feature interpolation</a:t>
            </a:r>
            <a:endParaRPr lang="zh-CN" altLang="en-US" dirty="0"/>
          </a:p>
        </p:txBody>
      </p:sp>
      <p:sp>
        <p:nvSpPr>
          <p:cNvPr id="21" name="文本框 20">
            <a:extLst>
              <a:ext uri="{FF2B5EF4-FFF2-40B4-BE49-F238E27FC236}">
                <a16:creationId xmlns:a16="http://schemas.microsoft.com/office/drawing/2014/main" id="{F06CBF39-FF15-4F33-A1C7-9DC6263A1437}"/>
              </a:ext>
            </a:extLst>
          </p:cNvPr>
          <p:cNvSpPr txBox="1"/>
          <p:nvPr/>
        </p:nvSpPr>
        <p:spPr>
          <a:xfrm>
            <a:off x="4943371" y="5500980"/>
            <a:ext cx="1566892" cy="369332"/>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style-mixing</a:t>
            </a:r>
            <a:endParaRPr lang="zh-CN" altLang="en-US" dirty="0"/>
          </a:p>
        </p:txBody>
      </p:sp>
      <p:sp>
        <p:nvSpPr>
          <p:cNvPr id="22" name="文本框 21">
            <a:extLst>
              <a:ext uri="{FF2B5EF4-FFF2-40B4-BE49-F238E27FC236}">
                <a16:creationId xmlns:a16="http://schemas.microsoft.com/office/drawing/2014/main" id="{5DA32170-F5B7-479B-9828-6BF53E82FF2D}"/>
              </a:ext>
            </a:extLst>
          </p:cNvPr>
          <p:cNvSpPr txBox="1"/>
          <p:nvPr/>
        </p:nvSpPr>
        <p:spPr>
          <a:xfrm>
            <a:off x="8327159" y="5445630"/>
            <a:ext cx="2539819" cy="369332"/>
          </a:xfrm>
          <a:prstGeom prst="rect">
            <a:avLst/>
          </a:prstGeom>
          <a:noFill/>
        </p:spPr>
        <p:txBody>
          <a:bodyPr wrap="square">
            <a:spAutoFit/>
          </a:bodyPr>
          <a:lstStyle/>
          <a:p>
            <a:r>
              <a:rPr lang="en-US" altLang="zh-CN" dirty="0">
                <a:solidFill>
                  <a:srgbClr val="222222"/>
                </a:solidFill>
                <a:latin typeface="Arial" panose="020B0604020202020204" pitchFamily="34" charset="0"/>
              </a:rPr>
              <a:t>Local semantic control</a:t>
            </a:r>
            <a:endParaRPr lang="zh-CN" altLang="en-US" dirty="0"/>
          </a:p>
        </p:txBody>
      </p:sp>
    </p:spTree>
    <p:extLst>
      <p:ext uri="{BB962C8B-B14F-4D97-AF65-F5344CB8AC3E}">
        <p14:creationId xmlns:p14="http://schemas.microsoft.com/office/powerpoint/2010/main" val="155645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0703-8DFB-4F74-A8C9-2E1162794010}"/>
              </a:ext>
            </a:extLst>
          </p:cNvPr>
          <p:cNvSpPr>
            <a:spLocks noGrp="1"/>
          </p:cNvSpPr>
          <p:nvPr>
            <p:ph type="title"/>
          </p:nvPr>
        </p:nvSpPr>
        <p:spPr/>
        <p:txBody>
          <a:bodyPr>
            <a:normAutofit/>
          </a:bodyPr>
          <a:lstStyle/>
          <a:p>
            <a:r>
              <a:rPr lang="en-US" altLang="zh-CN" sz="4000" dirty="0"/>
              <a:t>Question: as more and more semantic augmentation methods are investigated…</a:t>
            </a:r>
            <a:endParaRPr lang="zh-CN" altLang="en-US" sz="4000" dirty="0"/>
          </a:p>
        </p:txBody>
      </p:sp>
      <p:sp>
        <p:nvSpPr>
          <p:cNvPr id="3" name="内容占位符 2">
            <a:extLst>
              <a:ext uri="{FF2B5EF4-FFF2-40B4-BE49-F238E27FC236}">
                <a16:creationId xmlns:a16="http://schemas.microsoft.com/office/drawing/2014/main" id="{2AFBF4AE-D40E-42E5-A5DD-81921CB5BD08}"/>
              </a:ext>
            </a:extLst>
          </p:cNvPr>
          <p:cNvSpPr>
            <a:spLocks noGrp="1"/>
          </p:cNvSpPr>
          <p:nvPr>
            <p:ph idx="1"/>
          </p:nvPr>
        </p:nvSpPr>
        <p:spPr>
          <a:xfrm>
            <a:off x="909961" y="1949912"/>
            <a:ext cx="10515600" cy="1965140"/>
          </a:xfrm>
        </p:spPr>
        <p:txBody>
          <a:bodyPr>
            <a:normAutofit fontScale="92500" lnSpcReduction="10000"/>
          </a:bodyPr>
          <a:lstStyle/>
          <a:p>
            <a:pPr marL="0" indent="0">
              <a:buNone/>
            </a:pPr>
            <a:r>
              <a:rPr lang="en-US" altLang="zh-CN" b="1" dirty="0"/>
              <a:t>How do we know if the semantic augmentation is effective?</a:t>
            </a:r>
          </a:p>
          <a:p>
            <a:pPr marL="0" indent="0">
              <a:buNone/>
            </a:pPr>
            <a:r>
              <a:rPr lang="en-US" altLang="zh-CN" b="1" dirty="0"/>
              <a:t>How to measure?</a:t>
            </a:r>
          </a:p>
          <a:p>
            <a:r>
              <a:rPr lang="en-US" altLang="zh-CN" sz="2400" dirty="0"/>
              <a:t>FID: Inception Network-based, to compare the original and the generated distribution, but when new feature appear? </a:t>
            </a:r>
          </a:p>
          <a:p>
            <a:r>
              <a:rPr lang="en-US" altLang="zh-CN" sz="2400" dirty="0"/>
              <a:t>IS:  Entropy p(</a:t>
            </a:r>
            <a:r>
              <a:rPr lang="en-US" altLang="zh-CN" sz="2400" dirty="0" err="1"/>
              <a:t>y|x</a:t>
            </a:r>
            <a:r>
              <a:rPr lang="en-US" altLang="zh-CN" sz="2400" dirty="0"/>
              <a:t>) smaller; entropy p(y) bigger - Model collapse</a:t>
            </a:r>
          </a:p>
        </p:txBody>
      </p:sp>
      <p:sp>
        <p:nvSpPr>
          <p:cNvPr id="5" name="文本框 4">
            <a:extLst>
              <a:ext uri="{FF2B5EF4-FFF2-40B4-BE49-F238E27FC236}">
                <a16:creationId xmlns:a16="http://schemas.microsoft.com/office/drawing/2014/main" id="{E8EFCDC9-9C23-454D-A48A-5FDCDF2E5F34}"/>
              </a:ext>
            </a:extLst>
          </p:cNvPr>
          <p:cNvSpPr txBox="1"/>
          <p:nvPr/>
        </p:nvSpPr>
        <p:spPr>
          <a:xfrm>
            <a:off x="909961" y="4174276"/>
            <a:ext cx="10587361" cy="1569660"/>
          </a:xfrm>
          <a:prstGeom prst="rect">
            <a:avLst/>
          </a:prstGeom>
          <a:noFill/>
        </p:spPr>
        <p:txBody>
          <a:bodyPr wrap="square">
            <a:spAutoFit/>
          </a:bodyPr>
          <a:lstStyle/>
          <a:p>
            <a:pPr marL="0" indent="0">
              <a:buNone/>
            </a:pPr>
            <a:r>
              <a:rPr lang="en-US" altLang="zh-CN" sz="2400" dirty="0"/>
              <a:t>They measure the diversity and the quality of the images, </a:t>
            </a:r>
            <a:r>
              <a:rPr lang="en-US" altLang="zh-CN" sz="2400" b="1" dirty="0"/>
              <a:t>but has not consider the semantic expansion after augmentation</a:t>
            </a:r>
            <a:r>
              <a:rPr lang="en-US" altLang="zh-CN" sz="2400" dirty="0"/>
              <a:t>.</a:t>
            </a:r>
            <a:endParaRPr lang="en-US" altLang="zh-CN" sz="2400" b="1" dirty="0"/>
          </a:p>
          <a:p>
            <a:pPr marL="0" indent="0">
              <a:buNone/>
            </a:pPr>
            <a:r>
              <a:rPr lang="en-US" altLang="zh-CN" sz="2400" dirty="0"/>
              <a:t>Call for a more reasonable model to measure feature augmentation especially for generative models.</a:t>
            </a:r>
          </a:p>
        </p:txBody>
      </p:sp>
    </p:spTree>
    <p:extLst>
      <p:ext uri="{BB962C8B-B14F-4D97-AF65-F5344CB8AC3E}">
        <p14:creationId xmlns:p14="http://schemas.microsoft.com/office/powerpoint/2010/main" val="234076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072808C-FCC0-47AE-BE6A-0AF5B1D4FECB}"/>
              </a:ext>
            </a:extLst>
          </p:cNvPr>
          <p:cNvSpPr txBox="1">
            <a:spLocks noGrp="1"/>
          </p:cNvSpPr>
          <p:nvPr>
            <p:ph idx="1"/>
          </p:nvPr>
        </p:nvSpPr>
        <p:spPr>
          <a:xfrm>
            <a:off x="838200" y="2543116"/>
            <a:ext cx="10515600" cy="1771767"/>
          </a:xfrm>
          <a:prstGeom prst="rect">
            <a:avLst/>
          </a:prstGeom>
          <a:noFill/>
        </p:spPr>
        <p:txBody>
          <a:bodyPr wrap="square">
            <a:spAutoFit/>
          </a:bodyPr>
          <a:lstStyle/>
          <a:p>
            <a:pPr marL="0" indent="0">
              <a:buNone/>
            </a:pPr>
            <a:r>
              <a:rPr lang="en-US" altLang="zh-CN" dirty="0"/>
              <a:t>FID and FIS measure the diversity and the quality of the images, </a:t>
            </a:r>
            <a:r>
              <a:rPr lang="en-US" altLang="zh-CN" b="1" dirty="0"/>
              <a:t>but has not consider the semantic expansion after augmentation</a:t>
            </a:r>
            <a:r>
              <a:rPr lang="en-US" altLang="zh-CN" dirty="0"/>
              <a:t>.</a:t>
            </a:r>
            <a:endParaRPr lang="en-US" altLang="zh-CN" b="1" dirty="0"/>
          </a:p>
          <a:p>
            <a:pPr marL="0" indent="0">
              <a:buNone/>
            </a:pPr>
            <a:r>
              <a:rPr lang="en-US" altLang="zh-CN" dirty="0"/>
              <a:t>Call for a more reasonable model to measure feature augmentation especially for generative models.</a:t>
            </a:r>
          </a:p>
        </p:txBody>
      </p:sp>
    </p:spTree>
    <p:extLst>
      <p:ext uri="{BB962C8B-B14F-4D97-AF65-F5344CB8AC3E}">
        <p14:creationId xmlns:p14="http://schemas.microsoft.com/office/powerpoint/2010/main" val="200632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61323-8F3F-4615-82D0-C01B4290F6E8}"/>
              </a:ext>
            </a:extLst>
          </p:cNvPr>
          <p:cNvSpPr>
            <a:spLocks noGrp="1"/>
          </p:cNvSpPr>
          <p:nvPr>
            <p:ph type="title"/>
          </p:nvPr>
        </p:nvSpPr>
        <p:spPr>
          <a:xfrm>
            <a:off x="838200" y="1004318"/>
            <a:ext cx="10515600" cy="1325563"/>
          </a:xfrm>
        </p:spPr>
        <p:txBody>
          <a:bodyPr/>
          <a:lstStyle/>
          <a:p>
            <a:r>
              <a:rPr lang="en-US" dirty="0"/>
              <a:t>Central question: how do we measure feature-based augmentation method?</a:t>
            </a:r>
          </a:p>
        </p:txBody>
      </p:sp>
      <p:sp>
        <p:nvSpPr>
          <p:cNvPr id="7" name="内容占位符 2">
            <a:extLst>
              <a:ext uri="{FF2B5EF4-FFF2-40B4-BE49-F238E27FC236}">
                <a16:creationId xmlns:a16="http://schemas.microsoft.com/office/drawing/2014/main" id="{BBF5DE47-2F38-443D-B154-9DBC67D4A47C}"/>
              </a:ext>
            </a:extLst>
          </p:cNvPr>
          <p:cNvSpPr txBox="1">
            <a:spLocks/>
          </p:cNvSpPr>
          <p:nvPr/>
        </p:nvSpPr>
        <p:spPr>
          <a:xfrm>
            <a:off x="1166674" y="2838672"/>
            <a:ext cx="10515600" cy="1180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do generative models augment the original dataset?</a:t>
            </a:r>
          </a:p>
          <a:p>
            <a:r>
              <a:rPr lang="en-US" dirty="0"/>
              <a:t>How do we know if the augmentation is effective?</a:t>
            </a:r>
          </a:p>
        </p:txBody>
      </p:sp>
    </p:spTree>
    <p:extLst>
      <p:ext uri="{BB962C8B-B14F-4D97-AF65-F5344CB8AC3E}">
        <p14:creationId xmlns:p14="http://schemas.microsoft.com/office/powerpoint/2010/main" val="278665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4F173-BFF2-4414-8925-530EAD3EAC48}"/>
              </a:ext>
            </a:extLst>
          </p:cNvPr>
          <p:cNvSpPr>
            <a:spLocks noGrp="1"/>
          </p:cNvSpPr>
          <p:nvPr>
            <p:ph type="title"/>
          </p:nvPr>
        </p:nvSpPr>
        <p:spPr>
          <a:xfrm>
            <a:off x="972879" y="477968"/>
            <a:ext cx="10515600" cy="1325563"/>
          </a:xfrm>
        </p:spPr>
        <p:txBody>
          <a:bodyPr/>
          <a:lstStyle/>
          <a:p>
            <a:r>
              <a:rPr lang="en-US" dirty="0"/>
              <a:t>How do generative models augment data?</a:t>
            </a:r>
          </a:p>
        </p:txBody>
      </p:sp>
      <p:pic>
        <p:nvPicPr>
          <p:cNvPr id="7" name="图片 6">
            <a:extLst>
              <a:ext uri="{FF2B5EF4-FFF2-40B4-BE49-F238E27FC236}">
                <a16:creationId xmlns:a16="http://schemas.microsoft.com/office/drawing/2014/main" id="{60EAD606-9E1F-413D-BC24-B0BCC1C3B3DA}"/>
              </a:ext>
            </a:extLst>
          </p:cNvPr>
          <p:cNvPicPr>
            <a:picLocks noChangeAspect="1"/>
          </p:cNvPicPr>
          <p:nvPr/>
        </p:nvPicPr>
        <p:blipFill>
          <a:blip r:embed="rId2"/>
          <a:stretch>
            <a:fillRect/>
          </a:stretch>
        </p:blipFill>
        <p:spPr>
          <a:xfrm>
            <a:off x="6173096" y="2080841"/>
            <a:ext cx="4773783" cy="2250498"/>
          </a:xfrm>
          <a:prstGeom prst="rect">
            <a:avLst/>
          </a:prstGeom>
        </p:spPr>
      </p:pic>
      <p:sp>
        <p:nvSpPr>
          <p:cNvPr id="8" name="文本框 7">
            <a:extLst>
              <a:ext uri="{FF2B5EF4-FFF2-40B4-BE49-F238E27FC236}">
                <a16:creationId xmlns:a16="http://schemas.microsoft.com/office/drawing/2014/main" id="{0496F969-8522-4162-9377-7483CFE40371}"/>
              </a:ext>
            </a:extLst>
          </p:cNvPr>
          <p:cNvSpPr txBox="1"/>
          <p:nvPr/>
        </p:nvSpPr>
        <p:spPr>
          <a:xfrm>
            <a:off x="877531" y="1691544"/>
            <a:ext cx="448840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Manifold Learning Hypothesis</a:t>
            </a:r>
          </a:p>
        </p:txBody>
      </p:sp>
      <p:sp>
        <p:nvSpPr>
          <p:cNvPr id="10" name="文本框 9">
            <a:extLst>
              <a:ext uri="{FF2B5EF4-FFF2-40B4-BE49-F238E27FC236}">
                <a16:creationId xmlns:a16="http://schemas.microsoft.com/office/drawing/2014/main" id="{58CE04C0-BAD9-417C-9DEA-736017554B1C}"/>
              </a:ext>
            </a:extLst>
          </p:cNvPr>
          <p:cNvSpPr txBox="1"/>
          <p:nvPr/>
        </p:nvSpPr>
        <p:spPr>
          <a:xfrm>
            <a:off x="1038689" y="5158787"/>
            <a:ext cx="7947606" cy="646331"/>
          </a:xfrm>
          <a:prstGeom prst="rect">
            <a:avLst/>
          </a:prstGeom>
          <a:noFill/>
        </p:spPr>
        <p:txBody>
          <a:bodyPr wrap="square">
            <a:spAutoFit/>
          </a:bodyPr>
          <a:lstStyle/>
          <a:p>
            <a:pPr algn="l"/>
            <a:r>
              <a:rPr lang="en-US" altLang="zh-CN" dirty="0">
                <a:solidFill>
                  <a:srgbClr val="282D33"/>
                </a:solidFill>
                <a:latin typeface="rockwellbold"/>
              </a:rPr>
              <a:t>Source: </a:t>
            </a:r>
            <a:r>
              <a:rPr lang="en-US" altLang="zh-CN" b="0" i="0" dirty="0">
                <a:solidFill>
                  <a:srgbClr val="282D33"/>
                </a:solidFill>
                <a:effectLst/>
                <a:latin typeface="rockwellbold"/>
              </a:rPr>
              <a:t>An Optimal Transportation (OT) View of Generative Adversarial Networks:</a:t>
            </a:r>
          </a:p>
          <a:p>
            <a:pPr algn="l"/>
            <a:r>
              <a:rPr lang="en-US" altLang="zh-CN" b="0" i="0" dirty="0">
                <a:solidFill>
                  <a:srgbClr val="282D33"/>
                </a:solidFill>
                <a:effectLst/>
                <a:latin typeface="rockwellbold"/>
              </a:rPr>
              <a:t>http://www.ipam.ucla.edu/abstract/?tid=15873</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A844A5A-CF8A-4951-AA42-A580DBEB54E1}"/>
                  </a:ext>
                </a:extLst>
              </p:cNvPr>
              <p:cNvSpPr txBox="1"/>
              <p:nvPr/>
            </p:nvSpPr>
            <p:spPr>
              <a:xfrm>
                <a:off x="877531" y="2430519"/>
                <a:ext cx="4018027" cy="231454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mj-lt"/>
                  </a:rPr>
                  <a:t>Each images is a point in the image space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28</m:t>
                        </m:r>
                        <m:r>
                          <a:rPr lang="en-US" altLang="zh-CN" i="1">
                            <a:latin typeface="Cambria Math" panose="02040503050406030204" pitchFamily="18" charset="0"/>
                          </a:rPr>
                          <m:t>∗28</m:t>
                        </m:r>
                      </m:sup>
                    </m:sSup>
                  </m:oMath>
                </a14:m>
                <a:endParaRPr lang="en-US" altLang="zh-CN" b="0" dirty="0">
                  <a:latin typeface="+mj-lt"/>
                </a:endParaRPr>
              </a:p>
              <a:p>
                <a:pPr marL="285750" indent="-285750">
                  <a:buFont typeface="Arial" panose="020B0604020202020204" pitchFamily="34" charset="0"/>
                  <a:buChar char="•"/>
                </a:pPr>
                <a:r>
                  <a:rPr lang="en-US" altLang="zh-CN" dirty="0">
                    <a:latin typeface="+mj-lt"/>
                  </a:rPr>
                  <a:t>The hand writing digits image manifold M is of very low dimension, which can be visualized in 2d using T-SNE</a:t>
                </a:r>
              </a:p>
              <a:p>
                <a:pPr marL="285750" indent="-285750">
                  <a:buFont typeface="Arial" panose="020B0604020202020204" pitchFamily="34" charset="0"/>
                  <a:buChar char="•"/>
                </a:pPr>
                <a:r>
                  <a:rPr lang="en-US" altLang="zh-CN" dirty="0">
                    <a:latin typeface="+mj-lt"/>
                  </a:rPr>
                  <a:t>Each digit corresponds to a distribution on M.</a:t>
                </a:r>
                <a:endParaRPr lang="zh-CN" altLang="en-US" dirty="0">
                  <a:latin typeface="+mj-lt"/>
                </a:endParaRPr>
              </a:p>
            </p:txBody>
          </p:sp>
        </mc:Choice>
        <mc:Fallback xmlns="">
          <p:sp>
            <p:nvSpPr>
              <p:cNvPr id="6" name="文本框 5">
                <a:extLst>
                  <a:ext uri="{FF2B5EF4-FFF2-40B4-BE49-F238E27FC236}">
                    <a16:creationId xmlns:a16="http://schemas.microsoft.com/office/drawing/2014/main" id="{FA844A5A-CF8A-4951-AA42-A580DBEB54E1}"/>
                  </a:ext>
                </a:extLst>
              </p:cNvPr>
              <p:cNvSpPr txBox="1">
                <a:spLocks noRot="1" noChangeAspect="1" noMove="1" noResize="1" noEditPoints="1" noAdjustHandles="1" noChangeArrowheads="1" noChangeShapeType="1" noTextEdit="1"/>
              </p:cNvSpPr>
              <p:nvPr/>
            </p:nvSpPr>
            <p:spPr>
              <a:xfrm>
                <a:off x="877531" y="2430519"/>
                <a:ext cx="4018027" cy="2314544"/>
              </a:xfrm>
              <a:prstGeom prst="rect">
                <a:avLst/>
              </a:prstGeom>
              <a:blipFill>
                <a:blip r:embed="rId3"/>
                <a:stretch>
                  <a:fillRect l="-1062" t="-1583" r="-1517" b="-343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DBA82DC-7224-4569-A9E1-E83CB0C3199D}"/>
              </a:ext>
            </a:extLst>
          </p:cNvPr>
          <p:cNvSpPr txBox="1"/>
          <p:nvPr/>
        </p:nvSpPr>
        <p:spPr>
          <a:xfrm>
            <a:off x="6230679" y="4331339"/>
            <a:ext cx="5007006" cy="369332"/>
          </a:xfrm>
          <a:prstGeom prst="rect">
            <a:avLst/>
          </a:prstGeom>
          <a:noFill/>
        </p:spPr>
        <p:txBody>
          <a:bodyPr wrap="square" rtlCol="0">
            <a:spAutoFit/>
          </a:bodyPr>
          <a:lstStyle/>
          <a:p>
            <a:r>
              <a:rPr lang="en-US" altLang="zh-CN" dirty="0"/>
              <a:t>A 2d data manifold representation for </a:t>
            </a:r>
            <a:r>
              <a:rPr lang="en-US" altLang="zh-CN" dirty="0" err="1"/>
              <a:t>Minst</a:t>
            </a:r>
            <a:endParaRPr lang="zh-CN" altLang="en-US" dirty="0"/>
          </a:p>
        </p:txBody>
      </p:sp>
      <p:sp>
        <p:nvSpPr>
          <p:cNvPr id="3" name="文本框 2">
            <a:extLst>
              <a:ext uri="{FF2B5EF4-FFF2-40B4-BE49-F238E27FC236}">
                <a16:creationId xmlns:a16="http://schemas.microsoft.com/office/drawing/2014/main" id="{BBA974CA-37B9-4958-9340-27866C7913BB}"/>
              </a:ext>
            </a:extLst>
          </p:cNvPr>
          <p:cNvSpPr txBox="1"/>
          <p:nvPr/>
        </p:nvSpPr>
        <p:spPr>
          <a:xfrm>
            <a:off x="6944048" y="4652730"/>
            <a:ext cx="3580267" cy="461665"/>
          </a:xfrm>
          <a:prstGeom prst="rect">
            <a:avLst/>
          </a:prstGeom>
          <a:noFill/>
        </p:spPr>
        <p:txBody>
          <a:bodyPr wrap="square" rtlCol="0">
            <a:spAutoFit/>
          </a:bodyPr>
          <a:lstStyle/>
          <a:p>
            <a:r>
              <a:rPr lang="en-US" altLang="zh-CN" sz="2400" dirty="0">
                <a:solidFill>
                  <a:srgbClr val="FF0000"/>
                </a:solidFill>
              </a:rPr>
              <a:t>People can cheat on this! </a:t>
            </a:r>
            <a:endParaRPr lang="zh-CN" altLang="en-US" sz="2400" dirty="0">
              <a:solidFill>
                <a:srgbClr val="FF0000"/>
              </a:solidFill>
            </a:endParaRPr>
          </a:p>
        </p:txBody>
      </p:sp>
    </p:spTree>
    <p:extLst>
      <p:ext uri="{BB962C8B-B14F-4D97-AF65-F5344CB8AC3E}">
        <p14:creationId xmlns:p14="http://schemas.microsoft.com/office/powerpoint/2010/main" val="418542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4F173-BFF2-4414-8925-530EAD3EAC48}"/>
              </a:ext>
            </a:extLst>
          </p:cNvPr>
          <p:cNvSpPr>
            <a:spLocks noGrp="1"/>
          </p:cNvSpPr>
          <p:nvPr>
            <p:ph type="title"/>
          </p:nvPr>
        </p:nvSpPr>
        <p:spPr>
          <a:xfrm>
            <a:off x="722085" y="438348"/>
            <a:ext cx="10515600" cy="1325563"/>
          </a:xfrm>
        </p:spPr>
        <p:txBody>
          <a:bodyPr/>
          <a:lstStyle/>
          <a:p>
            <a:r>
              <a:rPr lang="en-US" dirty="0"/>
              <a:t>How do generative models augment data?</a:t>
            </a:r>
          </a:p>
        </p:txBody>
      </p:sp>
      <p:pic>
        <p:nvPicPr>
          <p:cNvPr id="5" name="内容占位符 4">
            <a:extLst>
              <a:ext uri="{FF2B5EF4-FFF2-40B4-BE49-F238E27FC236}">
                <a16:creationId xmlns:a16="http://schemas.microsoft.com/office/drawing/2014/main" id="{9C29356E-A7FC-4DD5-88B1-A3C60FD10B7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424914" y="1847870"/>
            <a:ext cx="4773783" cy="1909513"/>
          </a:xfrm>
        </p:spPr>
      </p:pic>
      <p:sp>
        <p:nvSpPr>
          <p:cNvPr id="8" name="文本框 7">
            <a:extLst>
              <a:ext uri="{FF2B5EF4-FFF2-40B4-BE49-F238E27FC236}">
                <a16:creationId xmlns:a16="http://schemas.microsoft.com/office/drawing/2014/main" id="{0496F969-8522-4162-9377-7483CFE40371}"/>
              </a:ext>
            </a:extLst>
          </p:cNvPr>
          <p:cNvSpPr txBox="1"/>
          <p:nvPr/>
        </p:nvSpPr>
        <p:spPr>
          <a:xfrm>
            <a:off x="1278686" y="2802627"/>
            <a:ext cx="4488402" cy="1200329"/>
          </a:xfrm>
          <a:prstGeom prst="rect">
            <a:avLst/>
          </a:prstGeom>
          <a:noFill/>
        </p:spPr>
        <p:txBody>
          <a:bodyPr wrap="square" rtlCol="0">
            <a:spAutoFit/>
          </a:bodyPr>
          <a:lstStyle/>
          <a:p>
            <a:r>
              <a:rPr lang="en-US" dirty="0"/>
              <a:t>generative model, transfer uniform distribution (in latent space) to the original data distribution on the manifold.</a:t>
            </a:r>
          </a:p>
          <a:p>
            <a:pPr marL="285750" indent="-285750">
              <a:buFont typeface="Arial" panose="020B0604020202020204" pitchFamily="34" charset="0"/>
              <a:buChar char="•"/>
            </a:pPr>
            <a:endParaRPr lang="en-US" dirty="0"/>
          </a:p>
        </p:txBody>
      </p:sp>
      <p:sp>
        <p:nvSpPr>
          <p:cNvPr id="9" name="文本框 8">
            <a:extLst>
              <a:ext uri="{FF2B5EF4-FFF2-40B4-BE49-F238E27FC236}">
                <a16:creationId xmlns:a16="http://schemas.microsoft.com/office/drawing/2014/main" id="{DBCA446A-A5B9-4AD1-9930-E1055CC0754D}"/>
              </a:ext>
            </a:extLst>
          </p:cNvPr>
          <p:cNvSpPr txBox="1"/>
          <p:nvPr/>
        </p:nvSpPr>
        <p:spPr>
          <a:xfrm>
            <a:off x="1530518" y="4002956"/>
            <a:ext cx="3280228" cy="369332"/>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(An et al.,2020) AE-OT-GAN</a:t>
            </a:r>
            <a:endParaRPr lang="zh-CN" altLang="en-US" dirty="0"/>
          </a:p>
        </p:txBody>
      </p:sp>
      <p:sp>
        <p:nvSpPr>
          <p:cNvPr id="10" name="文本框 9">
            <a:extLst>
              <a:ext uri="{FF2B5EF4-FFF2-40B4-BE49-F238E27FC236}">
                <a16:creationId xmlns:a16="http://schemas.microsoft.com/office/drawing/2014/main" id="{58CE04C0-BAD9-417C-9DEA-736017554B1C}"/>
              </a:ext>
            </a:extLst>
          </p:cNvPr>
          <p:cNvSpPr txBox="1"/>
          <p:nvPr/>
        </p:nvSpPr>
        <p:spPr>
          <a:xfrm>
            <a:off x="6222831" y="4187622"/>
            <a:ext cx="5691811" cy="923330"/>
          </a:xfrm>
          <a:prstGeom prst="rect">
            <a:avLst/>
          </a:prstGeom>
          <a:noFill/>
        </p:spPr>
        <p:txBody>
          <a:bodyPr wrap="square">
            <a:spAutoFit/>
          </a:bodyPr>
          <a:lstStyle/>
          <a:p>
            <a:pPr algn="l"/>
            <a:r>
              <a:rPr lang="en-US" altLang="zh-CN" dirty="0">
                <a:solidFill>
                  <a:srgbClr val="282D33"/>
                </a:solidFill>
                <a:latin typeface="rockwellbold"/>
              </a:rPr>
              <a:t>Source: </a:t>
            </a:r>
            <a:r>
              <a:rPr lang="en-US" altLang="zh-CN" b="0" i="0" dirty="0">
                <a:solidFill>
                  <a:srgbClr val="282D33"/>
                </a:solidFill>
                <a:effectLst/>
                <a:latin typeface="rockwellbold"/>
              </a:rPr>
              <a:t>An Optimal Transportation (OT) View of Generative Adversarial Networks:</a:t>
            </a:r>
          </a:p>
          <a:p>
            <a:pPr algn="l"/>
            <a:r>
              <a:rPr lang="en-US" altLang="zh-CN" b="0" i="0" dirty="0">
                <a:solidFill>
                  <a:srgbClr val="282D33"/>
                </a:solidFill>
                <a:effectLst/>
                <a:latin typeface="rockwellbold"/>
              </a:rPr>
              <a:t>http://www.ipam.ucla.edu/abstract/?tid=15873</a:t>
            </a:r>
          </a:p>
        </p:txBody>
      </p:sp>
    </p:spTree>
    <p:extLst>
      <p:ext uri="{BB962C8B-B14F-4D97-AF65-F5344CB8AC3E}">
        <p14:creationId xmlns:p14="http://schemas.microsoft.com/office/powerpoint/2010/main" val="399538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4F173-BFF2-4414-8925-530EAD3EAC48}"/>
              </a:ext>
            </a:extLst>
          </p:cNvPr>
          <p:cNvSpPr>
            <a:spLocks noGrp="1"/>
          </p:cNvSpPr>
          <p:nvPr>
            <p:ph type="title"/>
          </p:nvPr>
        </p:nvSpPr>
        <p:spPr>
          <a:xfrm>
            <a:off x="722085" y="438348"/>
            <a:ext cx="10515600" cy="1325563"/>
          </a:xfrm>
        </p:spPr>
        <p:txBody>
          <a:bodyPr/>
          <a:lstStyle/>
          <a:p>
            <a:r>
              <a:rPr lang="en-US" dirty="0"/>
              <a:t>How do generative models augment data?</a:t>
            </a:r>
          </a:p>
        </p:txBody>
      </p:sp>
      <p:sp>
        <p:nvSpPr>
          <p:cNvPr id="8" name="文本框 7">
            <a:extLst>
              <a:ext uri="{FF2B5EF4-FFF2-40B4-BE49-F238E27FC236}">
                <a16:creationId xmlns:a16="http://schemas.microsoft.com/office/drawing/2014/main" id="{0496F969-8522-4162-9377-7483CFE40371}"/>
              </a:ext>
            </a:extLst>
          </p:cNvPr>
          <p:cNvSpPr txBox="1"/>
          <p:nvPr/>
        </p:nvSpPr>
        <p:spPr>
          <a:xfrm>
            <a:off x="722085" y="1951672"/>
            <a:ext cx="10224082" cy="923330"/>
          </a:xfrm>
          <a:prstGeom prst="rect">
            <a:avLst/>
          </a:prstGeom>
          <a:noFill/>
        </p:spPr>
        <p:txBody>
          <a:bodyPr wrap="square" rtlCol="0">
            <a:spAutoFit/>
          </a:bodyPr>
          <a:lstStyle/>
          <a:p>
            <a:r>
              <a:rPr lang="en-US" dirty="0"/>
              <a:t>Feature-based augmentation: oversampling the learned manifold two operation</a:t>
            </a:r>
          </a:p>
          <a:p>
            <a:pPr marL="285750" indent="-285750">
              <a:buFont typeface="Arial" panose="020B0604020202020204" pitchFamily="34" charset="0"/>
              <a:buChar char="•"/>
            </a:pPr>
            <a:r>
              <a:rPr lang="en-US" dirty="0"/>
              <a:t>Interpolation </a:t>
            </a:r>
          </a:p>
          <a:p>
            <a:pPr marL="285750" indent="-285750">
              <a:buFont typeface="Arial" panose="020B0604020202020204" pitchFamily="34" charset="0"/>
              <a:buChar char="•"/>
            </a:pPr>
            <a:r>
              <a:rPr lang="en-US" dirty="0"/>
              <a:t>Extrapolation (style mixing)</a:t>
            </a:r>
          </a:p>
        </p:txBody>
      </p:sp>
      <p:pic>
        <p:nvPicPr>
          <p:cNvPr id="11" name="图片 10">
            <a:extLst>
              <a:ext uri="{FF2B5EF4-FFF2-40B4-BE49-F238E27FC236}">
                <a16:creationId xmlns:a16="http://schemas.microsoft.com/office/drawing/2014/main" id="{AE89555D-5AD4-4A13-ADA4-7521DB9B5F77}"/>
              </a:ext>
            </a:extLst>
          </p:cNvPr>
          <p:cNvPicPr>
            <a:picLocks noChangeAspect="1"/>
          </p:cNvPicPr>
          <p:nvPr/>
        </p:nvPicPr>
        <p:blipFill>
          <a:blip r:embed="rId2"/>
          <a:stretch>
            <a:fillRect/>
          </a:stretch>
        </p:blipFill>
        <p:spPr>
          <a:xfrm>
            <a:off x="6330271" y="2705770"/>
            <a:ext cx="4163134" cy="2754556"/>
          </a:xfrm>
          <a:prstGeom prst="rect">
            <a:avLst/>
          </a:prstGeom>
        </p:spPr>
      </p:pic>
      <p:sp>
        <p:nvSpPr>
          <p:cNvPr id="16" name="文本框 15">
            <a:extLst>
              <a:ext uri="{FF2B5EF4-FFF2-40B4-BE49-F238E27FC236}">
                <a16:creationId xmlns:a16="http://schemas.microsoft.com/office/drawing/2014/main" id="{D877882A-AFC6-4B66-8928-19F843B172C1}"/>
              </a:ext>
            </a:extLst>
          </p:cNvPr>
          <p:cNvSpPr txBox="1"/>
          <p:nvPr/>
        </p:nvSpPr>
        <p:spPr>
          <a:xfrm>
            <a:off x="6870551" y="5460326"/>
            <a:ext cx="3528586" cy="369332"/>
          </a:xfrm>
          <a:prstGeom prst="rect">
            <a:avLst/>
          </a:prstGeom>
          <a:noFill/>
        </p:spPr>
        <p:txBody>
          <a:bodyPr wrap="square">
            <a:spAutoFit/>
          </a:bodyPr>
          <a:lstStyle/>
          <a:p>
            <a:r>
              <a:rPr lang="en-US" altLang="zh-CN" b="0" i="0" dirty="0" err="1">
                <a:solidFill>
                  <a:srgbClr val="222222"/>
                </a:solidFill>
                <a:effectLst/>
                <a:latin typeface="Arial" panose="020B0604020202020204" pitchFamily="34" charset="0"/>
              </a:rPr>
              <a:t>StyleGAN</a:t>
            </a:r>
            <a:r>
              <a:rPr lang="en-US" altLang="zh-CN" b="0" i="0" dirty="0">
                <a:solidFill>
                  <a:srgbClr val="222222"/>
                </a:solidFill>
                <a:effectLst/>
                <a:latin typeface="Arial" panose="020B0604020202020204" pitchFamily="34" charset="0"/>
              </a:rPr>
              <a:t>: Karras et al. ,2019</a:t>
            </a:r>
            <a:endParaRPr lang="zh-CN" altLang="en-US" dirty="0"/>
          </a:p>
        </p:txBody>
      </p:sp>
      <p:pic>
        <p:nvPicPr>
          <p:cNvPr id="17" name="图片 16">
            <a:extLst>
              <a:ext uri="{FF2B5EF4-FFF2-40B4-BE49-F238E27FC236}">
                <a16:creationId xmlns:a16="http://schemas.microsoft.com/office/drawing/2014/main" id="{57CA2920-E9B5-493D-B56A-46A342EFDBA2}"/>
              </a:ext>
            </a:extLst>
          </p:cNvPr>
          <p:cNvPicPr>
            <a:picLocks noChangeAspect="1"/>
          </p:cNvPicPr>
          <p:nvPr/>
        </p:nvPicPr>
        <p:blipFill>
          <a:blip r:embed="rId3"/>
          <a:stretch>
            <a:fillRect/>
          </a:stretch>
        </p:blipFill>
        <p:spPr>
          <a:xfrm>
            <a:off x="1184011" y="3357796"/>
            <a:ext cx="3687642" cy="2102530"/>
          </a:xfrm>
          <a:prstGeom prst="rect">
            <a:avLst/>
          </a:prstGeom>
        </p:spPr>
      </p:pic>
      <p:sp>
        <p:nvSpPr>
          <p:cNvPr id="18" name="文本框 17">
            <a:extLst>
              <a:ext uri="{FF2B5EF4-FFF2-40B4-BE49-F238E27FC236}">
                <a16:creationId xmlns:a16="http://schemas.microsoft.com/office/drawing/2014/main" id="{0741B6EC-D030-48AE-B300-82795F4B234D}"/>
              </a:ext>
            </a:extLst>
          </p:cNvPr>
          <p:cNvSpPr txBox="1"/>
          <p:nvPr/>
        </p:nvSpPr>
        <p:spPr>
          <a:xfrm>
            <a:off x="1473876" y="5460326"/>
            <a:ext cx="2962907" cy="369332"/>
          </a:xfrm>
          <a:prstGeom prst="rect">
            <a:avLst/>
          </a:prstGeom>
          <a:noFill/>
        </p:spPr>
        <p:txBody>
          <a:bodyPr wrap="square">
            <a:spAutoFit/>
          </a:bodyPr>
          <a:lstStyle/>
          <a:p>
            <a:r>
              <a:rPr lang="en-US" altLang="zh-CN" b="0" i="0" dirty="0" err="1">
                <a:solidFill>
                  <a:srgbClr val="222222"/>
                </a:solidFill>
                <a:effectLst/>
                <a:latin typeface="Arial" panose="020B0604020202020204" pitchFamily="34" charset="0"/>
              </a:rPr>
              <a:t>InfoGAN</a:t>
            </a:r>
            <a:r>
              <a:rPr lang="en-US" altLang="zh-CN" b="0" i="0" dirty="0">
                <a:solidFill>
                  <a:srgbClr val="222222"/>
                </a:solidFill>
                <a:effectLst/>
                <a:latin typeface="Arial" panose="020B0604020202020204" pitchFamily="34" charset="0"/>
              </a:rPr>
              <a:t>: Chen et al., 2016</a:t>
            </a:r>
            <a:endParaRPr lang="zh-CN" altLang="en-US" dirty="0"/>
          </a:p>
        </p:txBody>
      </p:sp>
    </p:spTree>
    <p:extLst>
      <p:ext uri="{BB962C8B-B14F-4D97-AF65-F5344CB8AC3E}">
        <p14:creationId xmlns:p14="http://schemas.microsoft.com/office/powerpoint/2010/main" val="36362640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1036</Words>
  <Application>Microsoft Office PowerPoint</Application>
  <PresentationFormat>宽屏</PresentationFormat>
  <Paragraphs>79</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NimbusRomNo9L-Medi</vt:lpstr>
      <vt:lpstr>rockwellbold</vt:lpstr>
      <vt:lpstr>等线</vt:lpstr>
      <vt:lpstr>等线 Light</vt:lpstr>
      <vt:lpstr>Arial</vt:lpstr>
      <vt:lpstr>Cambria Math</vt:lpstr>
      <vt:lpstr>Office 主题​​</vt:lpstr>
      <vt:lpstr>Measuring feature expansion for generative-based image data augmentation</vt:lpstr>
      <vt:lpstr>Introduction: why data augmentation</vt:lpstr>
      <vt:lpstr>Semantic feature augmentation with DL-based Method </vt:lpstr>
      <vt:lpstr>Question: as more and more semantic augmentation methods are investigated…</vt:lpstr>
      <vt:lpstr>PowerPoint 演示文稿</vt:lpstr>
      <vt:lpstr>Central question: how do we measure feature-based augmentation method?</vt:lpstr>
      <vt:lpstr>How do generative models augment data?</vt:lpstr>
      <vt:lpstr>How do generative models augment data?</vt:lpstr>
      <vt:lpstr>How do generative models augment data?</vt:lpstr>
      <vt:lpstr>Central question: how do we measure feature-based augmentation method?</vt:lpstr>
      <vt:lpstr>Find semantic feature space</vt:lpstr>
      <vt:lpstr>Experiment Design</vt:lpstr>
      <vt:lpstr>Experiment Design</vt:lpstr>
      <vt:lpstr>Reference</vt:lpstr>
      <vt:lpstr>Reference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feature expansion for generative-based image data augmentation</dc:title>
  <dc:creator>王 扶桑</dc:creator>
  <cp:lastModifiedBy>王 扶桑</cp:lastModifiedBy>
  <cp:revision>17</cp:revision>
  <dcterms:created xsi:type="dcterms:W3CDTF">2021-08-03T10:11:53Z</dcterms:created>
  <dcterms:modified xsi:type="dcterms:W3CDTF">2021-10-12T11:08:15Z</dcterms:modified>
</cp:coreProperties>
</file>