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79" r:id="rId20"/>
    <p:sldId id="280" r:id="rId21"/>
    <p:sldId id="282" r:id="rId22"/>
    <p:sldId id="283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0.55000000000000004</c:v>
                </c:pt>
                <c:pt idx="2">
                  <c:v>1.1000000000000001</c:v>
                </c:pt>
                <c:pt idx="3">
                  <c:v>1.6500000000000001</c:v>
                </c:pt>
                <c:pt idx="4">
                  <c:v>2.2000000000000002</c:v>
                </c:pt>
                <c:pt idx="5">
                  <c:v>2.75</c:v>
                </c:pt>
                <c:pt idx="6">
                  <c:v>3.3000000000000003</c:v>
                </c:pt>
                <c:pt idx="7">
                  <c:v>3.8500000000000005</c:v>
                </c:pt>
                <c:pt idx="8">
                  <c:v>4.4000000000000004</c:v>
                </c:pt>
                <c:pt idx="9">
                  <c:v>4.95</c:v>
                </c:pt>
                <c:pt idx="10">
                  <c:v>5.5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13-463E-BAEC-118243FF83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367712"/>
        <c:axId val="776376352"/>
      </c:scatterChart>
      <c:valAx>
        <c:axId val="776367712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noProof="0" dirty="0"/>
                  <a:t>Prey density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76352"/>
        <c:crosses val="autoZero"/>
        <c:crossBetween val="midCat"/>
      </c:valAx>
      <c:valAx>
        <c:axId val="776376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noProof="0" dirty="0">
                    <a:solidFill>
                      <a:schemeClr val="tx1"/>
                    </a:solidFill>
                  </a:rPr>
                  <a:t>Consumption by predator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6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0.55000000000000004</c:v>
                </c:pt>
                <c:pt idx="2">
                  <c:v>1.1000000000000001</c:v>
                </c:pt>
                <c:pt idx="3">
                  <c:v>1.6500000000000001</c:v>
                </c:pt>
                <c:pt idx="4">
                  <c:v>2.2000000000000002</c:v>
                </c:pt>
                <c:pt idx="5">
                  <c:v>2.75</c:v>
                </c:pt>
                <c:pt idx="6">
                  <c:v>3.3000000000000003</c:v>
                </c:pt>
                <c:pt idx="7">
                  <c:v>3.8500000000000005</c:v>
                </c:pt>
                <c:pt idx="8">
                  <c:v>4.4000000000000004</c:v>
                </c:pt>
                <c:pt idx="9">
                  <c:v>4.95</c:v>
                </c:pt>
                <c:pt idx="10">
                  <c:v>5.5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17-42B9-B045-B5005B79F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1.5789473684210527</c:v>
                </c:pt>
                <c:pt idx="2">
                  <c:v>2.1428571428571428</c:v>
                </c:pt>
                <c:pt idx="3">
                  <c:v>2.4324324324324325</c:v>
                </c:pt>
                <c:pt idx="4">
                  <c:v>2.6086956521739131</c:v>
                </c:pt>
                <c:pt idx="5">
                  <c:v>2.7272727272727271</c:v>
                </c:pt>
                <c:pt idx="6">
                  <c:v>2.8125000000000004</c:v>
                </c:pt>
                <c:pt idx="7">
                  <c:v>2.8767123287671237</c:v>
                </c:pt>
                <c:pt idx="8">
                  <c:v>2.9268292682926833</c:v>
                </c:pt>
                <c:pt idx="9">
                  <c:v>2.9670329670329672</c:v>
                </c:pt>
                <c:pt idx="10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17-42B9-B045-B5005B79F1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367712"/>
        <c:axId val="776376352"/>
      </c:scatterChart>
      <c:valAx>
        <c:axId val="776367712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noProof="0" dirty="0"/>
                  <a:t>Prey density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76352"/>
        <c:crosses val="autoZero"/>
        <c:crossBetween val="midCat"/>
      </c:valAx>
      <c:valAx>
        <c:axId val="776376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noProof="0" dirty="0">
                    <a:solidFill>
                      <a:schemeClr val="tx1"/>
                    </a:solidFill>
                  </a:rPr>
                  <a:t>Consumption by predator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6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0.55000000000000004</c:v>
                </c:pt>
                <c:pt idx="2">
                  <c:v>1.1000000000000001</c:v>
                </c:pt>
                <c:pt idx="3">
                  <c:v>1.6500000000000001</c:v>
                </c:pt>
                <c:pt idx="4">
                  <c:v>2.2000000000000002</c:v>
                </c:pt>
                <c:pt idx="5">
                  <c:v>2.75</c:v>
                </c:pt>
                <c:pt idx="6">
                  <c:v>3.3000000000000003</c:v>
                </c:pt>
                <c:pt idx="7">
                  <c:v>3.8500000000000005</c:v>
                </c:pt>
                <c:pt idx="8">
                  <c:v>4.4000000000000004</c:v>
                </c:pt>
                <c:pt idx="9">
                  <c:v>4.95</c:v>
                </c:pt>
                <c:pt idx="10">
                  <c:v>5.5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B17-42B9-B045-B5005B79F1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0</c:v>
                </c:pt>
                <c:pt idx="1">
                  <c:v>1.5789473684210527</c:v>
                </c:pt>
                <c:pt idx="2">
                  <c:v>2.1428571428571428</c:v>
                </c:pt>
                <c:pt idx="3">
                  <c:v>2.4324324324324325</c:v>
                </c:pt>
                <c:pt idx="4">
                  <c:v>2.6086956521739131</c:v>
                </c:pt>
                <c:pt idx="5">
                  <c:v>2.7272727272727271</c:v>
                </c:pt>
                <c:pt idx="6">
                  <c:v>2.8125000000000004</c:v>
                </c:pt>
                <c:pt idx="7">
                  <c:v>2.8767123287671237</c:v>
                </c:pt>
                <c:pt idx="8">
                  <c:v>2.9268292682926833</c:v>
                </c:pt>
                <c:pt idx="9">
                  <c:v>2.9670329670329672</c:v>
                </c:pt>
                <c:pt idx="10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B17-42B9-B045-B5005B79F1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Sheet1!$D$2:$D$22</c:f>
              <c:numCache>
                <c:formatCode>General</c:formatCode>
                <c:ptCount val="21"/>
                <c:pt idx="0">
                  <c:v>0</c:v>
                </c:pt>
                <c:pt idx="1">
                  <c:v>0.2</c:v>
                </c:pt>
                <c:pt idx="2">
                  <c:v>0.7</c:v>
                </c:pt>
                <c:pt idx="3">
                  <c:v>1.9</c:v>
                </c:pt>
                <c:pt idx="4">
                  <c:v>2.4</c:v>
                </c:pt>
                <c:pt idx="5">
                  <c:v>2.62</c:v>
                </c:pt>
                <c:pt idx="6">
                  <c:v>2.72</c:v>
                </c:pt>
                <c:pt idx="7">
                  <c:v>2.8</c:v>
                </c:pt>
                <c:pt idx="8">
                  <c:v>2.85</c:v>
                </c:pt>
                <c:pt idx="9">
                  <c:v>2.92</c:v>
                </c:pt>
                <c:pt idx="10">
                  <c:v>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A7-4DA2-A46B-D388724663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6367712"/>
        <c:axId val="776376352"/>
      </c:scatterChart>
      <c:valAx>
        <c:axId val="776367712"/>
        <c:scaling>
          <c:orientation val="minMax"/>
          <c:max val="1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 noProof="0" dirty="0"/>
                  <a:t>Prey density (N)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76352"/>
        <c:crosses val="autoZero"/>
        <c:crossBetween val="midCat"/>
      </c:valAx>
      <c:valAx>
        <c:axId val="776376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800" noProof="0" dirty="0">
                    <a:solidFill>
                      <a:schemeClr val="tx1"/>
                    </a:solidFill>
                  </a:rPr>
                  <a:t>Consumption by predator (x)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crossAx val="7763677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1C0A-FA02-B18F-E55E-972C260CC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9574E-68E6-B06E-2DD6-8EBC9B9DD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F9369-F7A9-7E94-577F-4DDCA648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1980-ED9B-0FD6-0C3E-577A1B52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C3245-F8E7-D148-E3F2-8ECF92F2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53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6C37-7C5A-6B7B-ECAF-E52EBE82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2C5B2-E195-6E5E-D435-FD396AC2F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63C8-EC4E-399A-6EDB-C79F1622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3A55-9D9D-D2C1-21A4-D2F5C693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343B-B0FA-8454-3E4D-9D479B24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02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FD7FC-6A8E-E3E7-9211-6C90F103C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3C321-A1D2-C546-0E42-CDE502B05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B87F-4C9A-F1BE-C180-EBF1BBF7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902E8-A8DC-89F2-05E0-7EEE7C18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52D-5111-7945-9491-E7201A7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6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FDFA-0788-EF41-99DE-5E6F577D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6852-1CF4-10E8-0EDD-056C2658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59168-4328-1078-EECF-7D0CD802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1C91-4A46-09F2-48D2-5A18999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DC6AA-43A1-C897-2625-BE25D84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032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CA5B-EB89-1DC4-9300-D426A669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5DE4C-2AD4-6846-D96B-940A856F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C0676-E464-44EE-ED6D-BE6E4E2A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B3BE6-5E8B-90AD-0A96-418AFE53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9D5A-4FEA-F5DB-C4E4-90FF11DA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8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42F2-8352-843A-96EE-4D46FA1A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2F864-2576-9182-1510-10B399A8B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E1BF-33FB-C29A-8136-2D280CF6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E16B0-F6EC-5016-7656-D9CA73CC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F131-0E3B-7F54-5DED-53CF4AE5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45C3-5E92-6F1F-71D0-1D92345A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93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E99C-3F1F-518B-C102-EAD9400E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FF8C1-2761-4B32-8E23-35753A53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D7744-BFA9-EAB7-E527-F510D145B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DEA24-968C-6E23-8AB0-771004EFB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0AFF-4E95-B0F6-D798-F31EBC15C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E5175-0291-9C01-9B8F-108DCE0A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A921C-5A75-6196-E803-AAF89C1A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EC9EFC-627E-905B-D9E8-F811F55E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33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15E9-1AB1-7E38-F4F3-B264EBED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20676-6C0C-D898-6069-8A38887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A0EA9-158C-3EDD-0637-5AF1BF8E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0A75B-51C9-FE81-26C6-16374848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90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C88AD-0819-F633-4AA7-D83B0A16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3DBA-771A-0DCF-1470-E87203DA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39DD8-B53C-EAD5-3E85-D688E7CB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33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3C0B-E47E-7E77-60CB-7A8B877A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494B4-BABB-863F-23D7-758271C1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CE70-57C7-C95A-FE42-FD4E2721A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44B5D-525F-B823-3218-EFF46D3A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4BDDC-D2CF-45A7-D831-5F1D7280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43A52-07AA-F813-9AE4-B152AFB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34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ACB9-7CA9-D353-CD38-3201F66E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979E-F716-B6DD-1B66-F50F39D2A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9075C-1FF3-7CCB-A331-15527EC98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96C2-9C7D-5CF9-5447-6C214146E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AFDE-6E97-803D-0F75-E2B31C6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D2EE5-8849-1408-1911-8136AFCB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35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EC062-053A-A8BF-1763-16911A464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A768-154B-2DE6-0944-C439C863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5B9D4-9DF5-3306-9A95-316B4FFE6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B338C-E9F0-4D69-A875-2FBF6C80ADF7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9AC3-DC22-A28F-D59B-5A1F98FB4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8A1B-F1C1-562D-015F-7BDFE8244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F84DA-486E-45E5-8F16-DBC6D7C7823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95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C114-4BFD-839C-2BDF-C0B43D458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Analysing 2-Dimensional 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A9A2B-444F-E2D4-5000-90013CD18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PE&amp;RC theoretical ecology course 2025</a:t>
            </a:r>
          </a:p>
          <a:p>
            <a:r>
              <a:rPr lang="en-GB" noProof="0" dirty="0"/>
              <a:t>Jasper Croll</a:t>
            </a:r>
          </a:p>
        </p:txBody>
      </p:sp>
    </p:spTree>
    <p:extLst>
      <p:ext uri="{BB962C8B-B14F-4D97-AF65-F5344CB8AC3E}">
        <p14:creationId xmlns:p14="http://schemas.microsoft.com/office/powerpoint/2010/main" val="223906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F502-42AF-7BF0-1321-27CCE3B3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More realistic predator-prey interactions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B14E3-E626-EEDC-CFAB-71FFA6DA64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00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noProof="0" dirty="0"/>
                  <a:t>Holling functional responses</a:t>
                </a:r>
              </a:p>
              <a:p>
                <a:r>
                  <a:rPr lang="en-GB" noProof="0" dirty="0"/>
                  <a:t>Type I: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i="0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𝑎𝑁𝑇</m:t>
                    </m:r>
                  </m:oMath>
                </a14:m>
                <a:r>
                  <a:rPr lang="en-GB" b="0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B14E3-E626-EEDC-CFAB-71FFA6DA6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00700" cy="4351338"/>
              </a:xfrm>
              <a:blipFill>
                <a:blip r:embed="rId2"/>
                <a:stretch>
                  <a:fillRect l="-228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D941C5-9FB5-77B3-165E-AEE6676560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71941"/>
              </p:ext>
            </p:extLst>
          </p:nvPr>
        </p:nvGraphicFramePr>
        <p:xfrm>
          <a:off x="3263900" y="2525448"/>
          <a:ext cx="5041900" cy="396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5AC5E2-1747-09F5-775D-B826A09B8A65}"/>
              </a:ext>
            </a:extLst>
          </p:cNvPr>
          <p:cNvSpPr txBox="1">
            <a:spLocks/>
          </p:cNvSpPr>
          <p:nvPr/>
        </p:nvSpPr>
        <p:spPr>
          <a:xfrm>
            <a:off x="8686800" y="1825625"/>
            <a:ext cx="4584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i="1" noProof="0" dirty="0"/>
              <a:t>X</a:t>
            </a:r>
            <a:r>
              <a:rPr lang="en-GB" sz="2000" noProof="0" dirty="0"/>
              <a:t>: number of prey caught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i="1" noProof="0" dirty="0"/>
              <a:t>N</a:t>
            </a:r>
            <a:r>
              <a:rPr lang="en-GB" sz="2000" noProof="0" dirty="0"/>
              <a:t>: prey density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i="1" noProof="0" dirty="0"/>
              <a:t>a</a:t>
            </a:r>
            <a:r>
              <a:rPr lang="en-GB" sz="2000" noProof="0" dirty="0"/>
              <a:t>: attack rate (1/t)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i="1" noProof="0" dirty="0"/>
              <a:t>T</a:t>
            </a:r>
            <a:r>
              <a:rPr lang="en-GB" sz="2000" noProof="0" dirty="0"/>
              <a:t>: total time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0B7D9A-B202-8917-7D42-6DC06A9A84C8}"/>
              </a:ext>
            </a:extLst>
          </p:cNvPr>
          <p:cNvSpPr txBox="1"/>
          <p:nvPr/>
        </p:nvSpPr>
        <p:spPr>
          <a:xfrm>
            <a:off x="7200900" y="27432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</a:t>
            </a:r>
          </a:p>
        </p:txBody>
      </p:sp>
    </p:spTree>
    <p:extLst>
      <p:ext uri="{BB962C8B-B14F-4D97-AF65-F5344CB8AC3E}">
        <p14:creationId xmlns:p14="http://schemas.microsoft.com/office/powerpoint/2010/main" val="67045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4982A-E4CE-76CC-8190-FDC39C4C9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E92C-A481-EEA2-331C-5280B8D9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More realistic predator-prey interactions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764C9-814A-E650-DB81-9F42B3100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Holling functional responses</a:t>
                </a:r>
              </a:p>
              <a:p>
                <a:r>
                  <a:rPr lang="en-GB" noProof="0" dirty="0"/>
                  <a:t>Type II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  <m:r>
                      <a:rPr lang="en-GB" i="1" noProof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h𝑋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h𝑋𝑎𝑁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h𝑋𝑎𝑁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h𝑎𝑁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h𝑎𝑁</m:t>
                        </m:r>
                      </m:den>
                    </m:f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764C9-814A-E650-DB81-9F42B3100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  <a:blipFill>
                <a:blip r:embed="rId2"/>
                <a:stretch>
                  <a:fillRect l="-2288" t="-2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6919E2-4133-3366-83F4-A984EB707B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6100" y="1633669"/>
                <a:ext cx="4584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i="1" noProof="0" dirty="0"/>
                  <a:t>X</a:t>
                </a:r>
                <a:r>
                  <a:rPr lang="en-GB" sz="2000" noProof="0" dirty="0"/>
                  <a:t>: number of prey caught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N</a:t>
                </a:r>
                <a:r>
                  <a:rPr lang="en-GB" sz="2000" noProof="0" dirty="0"/>
                  <a:t>: prey number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a</a:t>
                </a:r>
                <a:r>
                  <a:rPr lang="en-GB" sz="2000" noProof="0" dirty="0"/>
                  <a:t>: attack rate (1/t)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T</a:t>
                </a:r>
                <a:r>
                  <a:rPr lang="en-GB" sz="2000" noProof="0" dirty="0"/>
                  <a:t>: total time =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00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sz="2000" noProof="0" dirty="0"/>
                  <a:t>: time for attack (t)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00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sz="2000" noProof="0" dirty="0"/>
                  <a:t> time handling prey (t)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noProof="0" dirty="0"/>
                  <a:t>: handling time per prey (t)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96919E2-4133-3366-83F4-A984EB707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00" y="1633669"/>
                <a:ext cx="4584700" cy="4351338"/>
              </a:xfrm>
              <a:prstGeom prst="rect">
                <a:avLst/>
              </a:prstGeom>
              <a:blipFill>
                <a:blip r:embed="rId3"/>
                <a:stretch>
                  <a:fillRect l="-1463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77BFA2-EF14-759D-2559-2B98BE6FCB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9850" y="2856706"/>
                <a:ext cx="5600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noProof="0" dirty="0"/>
                  <a:t> </a:t>
                </a: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h𝑋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177BFA2-EF14-759D-2559-2B98BE6FC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850" y="2856706"/>
                <a:ext cx="5600700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5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7105C-2964-88D7-9760-83ED9F74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5503-FD0F-7A86-2775-09FFDA46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More realistic predator-prey interactions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FB4CD-FCFD-3E53-C422-43EC8FCEE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Holling functional responses</a:t>
                </a:r>
              </a:p>
              <a:p>
                <a:r>
                  <a:rPr lang="en-GB" noProof="0" dirty="0"/>
                  <a:t>Type II: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FB4CD-FCFD-3E53-C422-43EC8FCEE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  <a:blipFill>
                <a:blip r:embed="rId2"/>
                <a:stretch>
                  <a:fillRect l="-2288" t="-2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8E8E7A-483C-BB0B-F947-83D7C8B99C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4900" y="1468569"/>
                <a:ext cx="4584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i="1" noProof="0" dirty="0"/>
                  <a:t>X</a:t>
                </a:r>
                <a:r>
                  <a:rPr lang="en-GB" sz="2000" noProof="0" dirty="0"/>
                  <a:t>: number of prey caught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N</a:t>
                </a:r>
                <a:r>
                  <a:rPr lang="en-GB" sz="2000" noProof="0" dirty="0"/>
                  <a:t>: prey number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a</a:t>
                </a:r>
                <a:r>
                  <a:rPr lang="en-GB" sz="2000" noProof="0" dirty="0"/>
                  <a:t>: attack rate (1/t)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noProof="0" dirty="0"/>
                  <a:t>: handling time per prey (t)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A8E8E7A-483C-BB0B-F947-83D7C8B9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0" y="1468569"/>
                <a:ext cx="4584700" cy="4351338"/>
              </a:xfrm>
              <a:prstGeom prst="rect">
                <a:avLst/>
              </a:prstGeom>
              <a:blipFill>
                <a:blip r:embed="rId3"/>
                <a:stretch>
                  <a:fillRect l="-1330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4A8DBF5-763E-43B7-C8A1-46717916A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064208"/>
              </p:ext>
            </p:extLst>
          </p:nvPr>
        </p:nvGraphicFramePr>
        <p:xfrm>
          <a:off x="3638550" y="2525447"/>
          <a:ext cx="5041900" cy="396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47EC58-E929-2812-34A3-951AF1A40E7E}"/>
              </a:ext>
            </a:extLst>
          </p:cNvPr>
          <p:cNvSpPr txBox="1"/>
          <p:nvPr/>
        </p:nvSpPr>
        <p:spPr>
          <a:xfrm>
            <a:off x="7620000" y="269836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BBA43-3CE5-C61E-7923-68FF74D02AF3}"/>
              </a:ext>
            </a:extLst>
          </p:cNvPr>
          <p:cNvSpPr txBox="1"/>
          <p:nvPr/>
        </p:nvSpPr>
        <p:spPr>
          <a:xfrm>
            <a:off x="4546600" y="4339371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3082ED-937E-F432-CD19-59F1BC4738DB}"/>
              </a:ext>
            </a:extLst>
          </p:cNvPr>
          <p:cNvCxnSpPr/>
          <p:nvPr/>
        </p:nvCxnSpPr>
        <p:spPr>
          <a:xfrm flipH="1">
            <a:off x="4127500" y="4252911"/>
            <a:ext cx="44323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972E15-BF44-8311-A2B3-961837E7B89D}"/>
              </a:ext>
            </a:extLst>
          </p:cNvPr>
          <p:cNvCxnSpPr>
            <a:cxnSpLocks/>
          </p:cNvCxnSpPr>
          <p:nvPr/>
        </p:nvCxnSpPr>
        <p:spPr>
          <a:xfrm flipH="1">
            <a:off x="4508500" y="5129211"/>
            <a:ext cx="40513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135B27-02E3-C20A-F310-ECA1A3B133D1}"/>
              </a:ext>
            </a:extLst>
          </p:cNvPr>
          <p:cNvCxnSpPr>
            <a:cxnSpLocks/>
          </p:cNvCxnSpPr>
          <p:nvPr/>
        </p:nvCxnSpPr>
        <p:spPr>
          <a:xfrm flipV="1">
            <a:off x="4508500" y="5129211"/>
            <a:ext cx="0" cy="8763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E44DC1-55BC-0B1C-831A-587D7FA601AD}"/>
                  </a:ext>
                </a:extLst>
              </p:cNvPr>
              <p:cNvSpPr txBox="1"/>
              <p:nvPr/>
            </p:nvSpPr>
            <p:spPr>
              <a:xfrm>
                <a:off x="8432800" y="4068245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i="1" noProof="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E44DC1-55BC-0B1C-831A-587D7FA60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4068245"/>
                <a:ext cx="990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BB043B-CDEC-040E-DC77-49017C9E2DF1}"/>
                  </a:ext>
                </a:extLst>
              </p:cNvPr>
              <p:cNvSpPr txBox="1"/>
              <p:nvPr/>
            </p:nvSpPr>
            <p:spPr>
              <a:xfrm>
                <a:off x="8432800" y="4795162"/>
                <a:ext cx="990600" cy="6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GB" i="1" noProof="0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GB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0BB043B-CDEC-040E-DC77-49017C9E2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800" y="4795162"/>
                <a:ext cx="990600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D4653-6B1C-B298-C5B0-49E5D923F466}"/>
                  </a:ext>
                </a:extLst>
              </p:cNvPr>
              <p:cNvSpPr txBox="1"/>
              <p:nvPr/>
            </p:nvSpPr>
            <p:spPr>
              <a:xfrm>
                <a:off x="4013200" y="5980376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AD4653-6B1C-B298-C5B0-49E5D923F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00" y="5980376"/>
                <a:ext cx="990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40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8A107-6864-A0C4-04C4-67B8F2C63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EA58-E1CE-1253-D16D-F68BB5A8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More realistic predator-prey interactions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920F2-333E-A570-B720-F356F0F11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Holling functional responses</a:t>
                </a:r>
              </a:p>
              <a:p>
                <a:r>
                  <a:rPr lang="en-GB" noProof="0" dirty="0"/>
                  <a:t>Type I: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GB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𝑎𝑁</m:t>
                    </m:r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  <a:endParaRPr lang="en-GB" noProof="0" dirty="0"/>
              </a:p>
              <a:p>
                <a:r>
                  <a:rPr lang="en-GB" noProof="0" dirty="0"/>
                  <a:t>Type II: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GB" noProof="0" dirty="0"/>
                  <a:t>Type III: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i="1" noProof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7920F2-333E-A570-B720-F356F0F11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00700" cy="4854575"/>
              </a:xfrm>
              <a:blipFill>
                <a:blip r:embed="rId2"/>
                <a:stretch>
                  <a:fillRect l="-2288" t="-21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7EB116-B0D0-DD87-F2FE-E2888B3C05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4900" y="1468569"/>
                <a:ext cx="4584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2000" i="1" noProof="0" dirty="0"/>
                  <a:t>X</a:t>
                </a:r>
                <a:r>
                  <a:rPr lang="en-GB" sz="2000" noProof="0" dirty="0"/>
                  <a:t>: number of prey caught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N</a:t>
                </a:r>
                <a:r>
                  <a:rPr lang="en-GB" sz="2000" noProof="0" dirty="0"/>
                  <a:t>: prey number (#)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sz="2000" i="1" noProof="0" dirty="0"/>
                  <a:t>a</a:t>
                </a:r>
                <a:r>
                  <a:rPr lang="en-GB" sz="2000" noProof="0" dirty="0"/>
                  <a:t>: attack rate (1/t)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noProof="0" dirty="0"/>
                  <a:t>: handling time per prey (t)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77EB116-B0D0-DD87-F2FE-E2888B3C0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0" y="1468569"/>
                <a:ext cx="4584700" cy="4351338"/>
              </a:xfrm>
              <a:prstGeom prst="rect">
                <a:avLst/>
              </a:prstGeom>
              <a:blipFill>
                <a:blip r:embed="rId3"/>
                <a:stretch>
                  <a:fillRect l="-1330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002890-EC51-228C-73DA-181FAFE20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584486"/>
              </p:ext>
            </p:extLst>
          </p:nvPr>
        </p:nvGraphicFramePr>
        <p:xfrm>
          <a:off x="3638550" y="2525447"/>
          <a:ext cx="5041900" cy="3967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AB3A50-F4EF-2134-DDB6-D704AD3D6298}"/>
              </a:ext>
            </a:extLst>
          </p:cNvPr>
          <p:cNvSpPr txBox="1"/>
          <p:nvPr/>
        </p:nvSpPr>
        <p:spPr>
          <a:xfrm>
            <a:off x="7620000" y="2698366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1EB2-DBCE-5A72-386D-BEDE9E15EBC0}"/>
              </a:ext>
            </a:extLst>
          </p:cNvPr>
          <p:cNvSpPr txBox="1"/>
          <p:nvPr/>
        </p:nvSpPr>
        <p:spPr>
          <a:xfrm>
            <a:off x="4229100" y="441339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B024F-667A-2DC0-B334-913239FCB0D0}"/>
              </a:ext>
            </a:extLst>
          </p:cNvPr>
          <p:cNvSpPr txBox="1"/>
          <p:nvPr/>
        </p:nvSpPr>
        <p:spPr>
          <a:xfrm>
            <a:off x="5054600" y="5432819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Type  III</a:t>
            </a:r>
          </a:p>
        </p:txBody>
      </p:sp>
    </p:spTree>
    <p:extLst>
      <p:ext uri="{BB962C8B-B14F-4D97-AF65-F5344CB8AC3E}">
        <p14:creationId xmlns:p14="http://schemas.microsoft.com/office/powerpoint/2010/main" val="1895816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670F-B31A-D11F-55A3-BED2D141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Functional responses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0EB6-4A76-33C0-4254-194509136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noProof="0" dirty="0">
                    <a:latin typeface="Cambria Math" panose="02040503050406030204" pitchFamily="18" charset="0"/>
                  </a:rPr>
                  <a:t>Graphically explore the equilibrium and stability using phase planes for the following systems:</a:t>
                </a:r>
              </a:p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GB" noProof="0" dirty="0"/>
                  <a:t>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endParaRPr lang="en-GB" noProof="0" dirty="0"/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II: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endParaRPr lang="en-GB" noProof="0" dirty="0"/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III: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𝑎h</m:t>
                        </m:r>
                        <m:sSup>
                          <m:sSup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Logistic: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𝑏𝑁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𝑏𝑁𝑃</m:t>
                    </m:r>
                  </m:oMath>
                </a14:m>
                <a:r>
                  <a:rPr lang="en-GB" noProof="0" dirty="0"/>
                  <a:t>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F70EB6-4A76-33C0-4254-194509136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  <a:blipFill>
                <a:blip r:embed="rId2"/>
                <a:stretch>
                  <a:fillRect l="-1043" t="-26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5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3532D-B564-5C6A-0F73-7DAB01143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C249-E1E1-9E85-1CFD-0D792AB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Type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A16E9-A108-1CCC-32D0-94B0AFF6A7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I: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𝑎𝑁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𝑏𝑁𝑃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r>
                  <a:rPr lang="en-GB" noProof="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noProof="0" dirty="0"/>
                  <a:t>Neutral cycles 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A16E9-A108-1CCC-32D0-94B0AFF6A7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Plot object">
            <a:extLst>
              <a:ext uri="{FF2B5EF4-FFF2-40B4-BE49-F238E27FC236}">
                <a16:creationId xmlns:a16="http://schemas.microsoft.com/office/drawing/2014/main" id="{1E7CC7EF-D636-1B81-7112-099DFE6D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28" y="1902546"/>
            <a:ext cx="6192837" cy="46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7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674CA-B7B8-A5F3-3EE8-1EA90A9A7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AE72-77F9-F9F2-700C-41C08DEB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Type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9462A-9CCC-B9FF-5137-4CDB41EF8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II: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r>
                  <a:rPr lang="en-GB" noProof="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𝑎𝑁</m:t>
                        </m:r>
                        <m:r>
                          <m:rPr>
                            <m:nor/>
                          </m:r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𝑎h𝑁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noProof="0" dirty="0"/>
                  <a:t>Destabalizes dynamics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D9462A-9CCC-B9FF-5137-4CDB41EF8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Plot object">
            <a:extLst>
              <a:ext uri="{FF2B5EF4-FFF2-40B4-BE49-F238E27FC236}">
                <a16:creationId xmlns:a16="http://schemas.microsoft.com/office/drawing/2014/main" id="{3F0E260B-2BAB-D78E-4FAB-BDD7C9C03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47" y="1520824"/>
            <a:ext cx="6246666" cy="472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03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5B5F1-298D-0164-E1DC-9723B1AB9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A3AA-4884-B1DA-9E67-E795C93C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Type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D3949-0DD8-9251-1208-11D039354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Type III: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𝑎h</m:t>
                        </m:r>
                        <m:sSup>
                          <m:sSupPr>
                            <m:ctrlP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r>
                  <a:rPr lang="en-GB" noProof="0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𝑎h</m:t>
                        </m:r>
                        <m:sSup>
                          <m:sSupPr>
                            <m:ctrlP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noProof="0" dirty="0"/>
                  <a:t>Stability depends on parameters</a:t>
                </a:r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D3949-0DD8-9251-1208-11D039354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lot object">
            <a:extLst>
              <a:ext uri="{FF2B5EF4-FFF2-40B4-BE49-F238E27FC236}">
                <a16:creationId xmlns:a16="http://schemas.microsoft.com/office/drawing/2014/main" id="{11103AE9-0BD0-3E74-82F6-432E48435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41" y="-194805"/>
            <a:ext cx="4784725" cy="36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lot object">
            <a:extLst>
              <a:ext uri="{FF2B5EF4-FFF2-40B4-BE49-F238E27FC236}">
                <a16:creationId xmlns:a16="http://schemas.microsoft.com/office/drawing/2014/main" id="{C768F2C5-88D2-E4CD-7CED-E2D8A01EF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7"/>
          <a:stretch>
            <a:fillRect/>
          </a:stretch>
        </p:blipFill>
        <p:spPr bwMode="auto">
          <a:xfrm>
            <a:off x="6778541" y="3429000"/>
            <a:ext cx="478472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4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123FD-10DC-E3F5-3F0C-7946C1D7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A354-5648-99B9-C38B-A3E04BC7E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Logistic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7506E-9FCF-DF06-C80E-326C79154C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r>
                  <a:rPr lang="en-GB" noProof="0" dirty="0">
                    <a:latin typeface="Cambria Math" panose="02040503050406030204" pitchFamily="18" charset="0"/>
                  </a:rPr>
                  <a:t>Logistic growth: 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𝑏𝑁</m:t>
                    </m:r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𝑏𝑁𝑃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noProof="0" dirty="0"/>
                  <a:t>Stabilizes dynamics</a:t>
                </a:r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7506E-9FCF-DF06-C80E-326C79154C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0704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 descr="Plot object">
            <a:extLst>
              <a:ext uri="{FF2B5EF4-FFF2-40B4-BE49-F238E27FC236}">
                <a16:creationId xmlns:a16="http://schemas.microsoft.com/office/drawing/2014/main" id="{215C2077-91F2-BA9B-9CAD-BB535659F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709" y="1690688"/>
            <a:ext cx="5667666" cy="428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045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B834-CB5B-9365-3B15-5CC5884C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25"/>
            <a:ext cx="10515600" cy="1325563"/>
          </a:xfrm>
        </p:spPr>
        <p:txBody>
          <a:bodyPr/>
          <a:lstStyle/>
          <a:p>
            <a:r>
              <a:rPr lang="en-GB" noProof="0" dirty="0"/>
              <a:t>Short break</a:t>
            </a:r>
          </a:p>
        </p:txBody>
      </p:sp>
    </p:spTree>
    <p:extLst>
      <p:ext uri="{BB962C8B-B14F-4D97-AF65-F5344CB8AC3E}">
        <p14:creationId xmlns:p14="http://schemas.microsoft.com/office/powerpoint/2010/main" val="210412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79FC-C0CF-ACF2-D457-4E5E86CE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Lecture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C328-18C9-5F1D-6788-028EE6AC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After this lecture you can:</a:t>
            </a:r>
          </a:p>
          <a:p>
            <a:endParaRPr lang="en-GB" noProof="0" dirty="0"/>
          </a:p>
          <a:p>
            <a:pPr lvl="1"/>
            <a:r>
              <a:rPr lang="en-GB" noProof="0" dirty="0"/>
              <a:t>Formulate a 2-ODE model </a:t>
            </a:r>
          </a:p>
          <a:p>
            <a:pPr lvl="1"/>
            <a:r>
              <a:rPr lang="en-GB" noProof="0" dirty="0"/>
              <a:t>Calculate equilibria for a 2-ODE model</a:t>
            </a:r>
          </a:p>
          <a:p>
            <a:pPr lvl="1"/>
            <a:r>
              <a:rPr lang="en-GB" noProof="0" dirty="0"/>
              <a:t>Determine the stability and dynamics of 2-ODE models using graphical analysis</a:t>
            </a:r>
          </a:p>
        </p:txBody>
      </p:sp>
    </p:spTree>
    <p:extLst>
      <p:ext uri="{BB962C8B-B14F-4D97-AF65-F5344CB8AC3E}">
        <p14:creationId xmlns:p14="http://schemas.microsoft.com/office/powerpoint/2010/main" val="2360717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24FA-95A9-A128-27C5-63215065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8907B-B3F8-9532-3B46-7D9C28260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We want to explore the number of hares and rabbits living on a meadow. </a:t>
                </a:r>
              </a:p>
              <a:p>
                <a:pPr marL="0" indent="0">
                  <a:buNone/>
                </a:pPr>
                <a:r>
                  <a:rPr lang="en-GB" noProof="0" dirty="0"/>
                  <a:t>The size of the maddow can accommodate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noProof="0" dirty="0"/>
                  <a:t> hares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noProof="0" dirty="0"/>
                  <a:t> rabbits. </a:t>
                </a:r>
              </a:p>
              <a:p>
                <a:pPr marL="0" indent="0">
                  <a:buNone/>
                </a:pPr>
                <a:r>
                  <a:rPr lang="en-GB" noProof="0" dirty="0"/>
                  <a:t>Every hare reduces the space available for rabbits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noProof="0" dirty="0"/>
                  <a:t>.</a:t>
                </a:r>
              </a:p>
              <a:p>
                <a:pPr marL="0" indent="0">
                  <a:buNone/>
                </a:pPr>
                <a:r>
                  <a:rPr lang="en-GB" noProof="0" dirty="0"/>
                  <a:t>Every rabbit reduces the space available for hares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GB" noProof="0" dirty="0"/>
                  <a:t>.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r>
                  <a:rPr lang="en-GB" b="1" noProof="0" dirty="0"/>
                  <a:t>Formulate the model for the number of hares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noProof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b="1" i="1" noProof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b="1" noProof="0" dirty="0"/>
                  <a:t>) and rabbits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noProof="0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GB" b="1" i="1" noProof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b="1" noProof="0" dirty="0"/>
                  <a:t>)</a:t>
                </a:r>
              </a:p>
              <a:p>
                <a:r>
                  <a:rPr lang="en-GB" b="1" noProof="0" dirty="0"/>
                  <a:t>Indicate how intraspecific and interspecific competition occur in the model</a:t>
                </a:r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68907B-B3F8-9532-3B46-7D9C28260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  <a:blipFill>
                <a:blip r:embed="rId2"/>
                <a:stretch>
                  <a:fillRect l="-1134" t="-3081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4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F972-137C-C8D4-39E3-F21CABC0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D110-B384-DDDB-28BA-F39FE757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F26A3-B6C8-373E-1884-DF53244162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22020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Logistic growth: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F26A3-B6C8-373E-1884-DF53244162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220201" cy="4351338"/>
              </a:xfrm>
              <a:blipFill>
                <a:blip r:embed="rId2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A02D27A-3675-7324-A179-194F2A6EF36A}"/>
              </a:ext>
            </a:extLst>
          </p:cNvPr>
          <p:cNvSpPr/>
          <p:nvPr/>
        </p:nvSpPr>
        <p:spPr>
          <a:xfrm>
            <a:off x="3166533" y="3073401"/>
            <a:ext cx="355600" cy="34713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F60B35-8A01-9A32-D0E3-207A28260654}"/>
              </a:ext>
            </a:extLst>
          </p:cNvPr>
          <p:cNvSpPr/>
          <p:nvPr/>
        </p:nvSpPr>
        <p:spPr>
          <a:xfrm>
            <a:off x="3166533" y="3827727"/>
            <a:ext cx="355600" cy="34713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582FC7-6FB8-7A23-CE14-787BEAB7422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2345267" y="3369698"/>
            <a:ext cx="873342" cy="1473235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C06072-CF21-F43B-99F9-66817277F9AC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2345267" y="4124024"/>
            <a:ext cx="873342" cy="718909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B3D9E1-5470-7889-ED24-527895C3AB26}"/>
              </a:ext>
            </a:extLst>
          </p:cNvPr>
          <p:cNvSpPr txBox="1"/>
          <p:nvPr/>
        </p:nvSpPr>
        <p:spPr>
          <a:xfrm>
            <a:off x="838199" y="4842933"/>
            <a:ext cx="268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chemeClr val="accent6">
                    <a:lumMod val="75000"/>
                  </a:schemeClr>
                </a:solidFill>
              </a:rPr>
              <a:t>Intraspecific competition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C78135-FE3C-5FEE-E3CD-1206946F3E0C}"/>
              </a:ext>
            </a:extLst>
          </p:cNvPr>
          <p:cNvSpPr/>
          <p:nvPr/>
        </p:nvSpPr>
        <p:spPr>
          <a:xfrm>
            <a:off x="3647857" y="3073401"/>
            <a:ext cx="873342" cy="3598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F7A1D0-4BEB-22B0-09A8-07870B415A7A}"/>
              </a:ext>
            </a:extLst>
          </p:cNvPr>
          <p:cNvSpPr/>
          <p:nvPr/>
        </p:nvSpPr>
        <p:spPr>
          <a:xfrm>
            <a:off x="3603204" y="3764191"/>
            <a:ext cx="873342" cy="35983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061C0F-7528-CB38-5C39-E87EF9C7FCAD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4393301" y="3380538"/>
            <a:ext cx="999966" cy="150667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12D320-B51C-E5DE-BF9B-E82DA12A9C56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4348648" y="4071328"/>
            <a:ext cx="1044619" cy="8158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D04C2D2-604F-C4F4-C9E3-181CAAEA3B99}"/>
              </a:ext>
            </a:extLst>
          </p:cNvPr>
          <p:cNvSpPr txBox="1"/>
          <p:nvPr/>
        </p:nvSpPr>
        <p:spPr>
          <a:xfrm>
            <a:off x="4199466" y="4825022"/>
            <a:ext cx="268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Interspecific competition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6C0E90-AD15-7AF8-F9BB-71800579BE99}"/>
              </a:ext>
            </a:extLst>
          </p:cNvPr>
          <p:cNvSpPr txBox="1">
            <a:spLocks/>
          </p:cNvSpPr>
          <p:nvPr/>
        </p:nvSpPr>
        <p:spPr>
          <a:xfrm>
            <a:off x="7789889" y="2711548"/>
            <a:ext cx="42914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1A92C66-DCE6-E682-2B24-613EA86E33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7674" y="2834019"/>
                <a:ext cx="470372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noProof="0" dirty="0"/>
                  <a:t>: competition strength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1A92C66-DCE6-E682-2B24-613EA86E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74" y="2834019"/>
                <a:ext cx="4703728" cy="4351338"/>
              </a:xfrm>
              <a:prstGeom prst="rect">
                <a:avLst/>
              </a:prstGeom>
              <a:blipFill>
                <a:blip r:embed="rId3"/>
                <a:stretch>
                  <a:fillRect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39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0A533-1A84-E4B5-3BF9-4EC3D13F8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6E77-5606-7378-FAAB-2DDD1076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52E6-1277-C341-F497-99B06D9DC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noProof="0" dirty="0"/>
                  <a:t>Graphically analyse the model</a:t>
                </a:r>
              </a:p>
              <a:p>
                <a:r>
                  <a:rPr lang="en-GB" noProof="0" dirty="0"/>
                  <a:t>Determine all the equilibria</a:t>
                </a:r>
              </a:p>
              <a:p>
                <a:r>
                  <a:rPr lang="en-GB" noProof="0" dirty="0"/>
                  <a:t>Determine the stability of the equilibria</a:t>
                </a:r>
              </a:p>
              <a:p>
                <a:endParaRPr lang="en-GB" noProof="0" dirty="0"/>
              </a:p>
              <a:p>
                <a:pPr marL="0" indent="0">
                  <a:buNone/>
                </a:pPr>
                <a:r>
                  <a:rPr lang="en-GB" noProof="0" dirty="0">
                    <a:solidFill>
                      <a:srgbClr val="FF0000"/>
                    </a:solidFill>
                  </a:rPr>
                  <a:t>! Draw all four possible configurations of the phase plane !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F52E6-1277-C341-F497-99B06D9DC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  <a:blipFill>
                <a:blip r:embed="rId2"/>
                <a:stretch>
                  <a:fillRect l="-1134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E10F-7469-D925-E198-17213E153759}"/>
                  </a:ext>
                </a:extLst>
              </p:cNvPr>
              <p:cNvSpPr txBox="1"/>
              <p:nvPr/>
            </p:nvSpPr>
            <p:spPr>
              <a:xfrm>
                <a:off x="7909560" y="4529883"/>
                <a:ext cx="387006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8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8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800" noProof="0" dirty="0"/>
                  <a:t>: competition strength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3EE10F-7469-D925-E198-17213E15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560" y="4529883"/>
                <a:ext cx="3870063" cy="1384995"/>
              </a:xfrm>
              <a:prstGeom prst="rect">
                <a:avLst/>
              </a:prstGeom>
              <a:blipFill>
                <a:blip r:embed="rId3"/>
                <a:stretch>
                  <a:fillRect t="-4405" r="-946" b="-114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0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6CEC-6428-0C50-1C76-E100ABDA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91F2-4E77-6C54-62E0-FEBAC9F0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B3482-CE3A-2AE6-2C8D-99255CB60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09566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AB3482-CE3A-2AE6-2C8D-99255CB60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0956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Plot object">
            <a:extLst>
              <a:ext uri="{FF2B5EF4-FFF2-40B4-BE49-F238E27FC236}">
                <a16:creationId xmlns:a16="http://schemas.microsoft.com/office/drawing/2014/main" id="{FA70F504-E098-A0F3-02C1-CF892F8A4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905240"/>
            <a:ext cx="4734262" cy="358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lot object">
            <a:extLst>
              <a:ext uri="{FF2B5EF4-FFF2-40B4-BE49-F238E27FC236}">
                <a16:creationId xmlns:a16="http://schemas.microsoft.com/office/drawing/2014/main" id="{1D15405F-8E7F-B0E4-E425-9D145A9C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461" y="2905240"/>
            <a:ext cx="4621469" cy="35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AF3C983-94DD-330C-E136-5307893CF7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272" y="1825625"/>
                <a:ext cx="2033195" cy="1433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b="0" i="1" noProof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noProof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AF3C983-94DD-330C-E136-5307893CF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72" y="1825625"/>
                <a:ext cx="2033195" cy="1433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EE8C8B-447F-01F0-CFC7-F12D8D3521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582" y="1825625"/>
                <a:ext cx="480956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BEE8C8B-447F-01F0-CFC7-F12D8D352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82" y="1825625"/>
                <a:ext cx="4809566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706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ADC0-A50A-7E55-BC91-A933D3D9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5B9F-5093-236B-173D-FD7C12E8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E644B-C0A4-511E-19FB-8B0F791DD8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4E644B-C0A4-511E-19FB-8B0F791DD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52667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lot object">
            <a:extLst>
              <a:ext uri="{FF2B5EF4-FFF2-40B4-BE49-F238E27FC236}">
                <a16:creationId xmlns:a16="http://schemas.microsoft.com/office/drawing/2014/main" id="{7467A424-473A-2E89-A249-943C01EB2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4" y="2753957"/>
            <a:ext cx="5289625" cy="400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lot object">
            <a:extLst>
              <a:ext uri="{FF2B5EF4-FFF2-40B4-BE49-F238E27FC236}">
                <a16:creationId xmlns:a16="http://schemas.microsoft.com/office/drawing/2014/main" id="{164A47A6-90CB-5516-C669-A7D982976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49" y="2753956"/>
            <a:ext cx="5289625" cy="400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28AAE5-6EDE-8EE2-9FDA-795445BCCB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9272" y="1825625"/>
                <a:ext cx="2033195" cy="14339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b="0" i="1" noProof="0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noProof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noProof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A28AAE5-6EDE-8EE2-9FDA-795445BC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72" y="1825625"/>
                <a:ext cx="2033195" cy="1433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4298A5-0FE9-D7C5-EF68-D8A2F9301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4582" y="1825625"/>
                <a:ext cx="4809566" cy="132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b="0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04298A5-0FE9-D7C5-EF68-D8A2F9301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82" y="1825625"/>
                <a:ext cx="4809566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81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89E2-6BC5-A507-9E5F-A8968E0C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59E00-674B-1D0D-6E7F-15A49CE93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r>
                  <a:rPr lang="en-GB" noProof="0" dirty="0"/>
                  <a:t>Coexistence: intraspecific competition &gt; Interspecific competition</a:t>
                </a:r>
              </a:p>
              <a:p>
                <a:pPr marL="0" indent="0">
                  <a:buNone/>
                </a:pPr>
                <a:r>
                  <a:rPr lang="en-GB" b="0" noProof="0" dirty="0"/>
                  <a:t>Biostability: 	</a:t>
                </a:r>
                <a:r>
                  <a:rPr lang="en-GB" noProof="0" dirty="0"/>
                  <a:t>intraspecific competition &lt; Interspecific competition</a:t>
                </a:r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359E00-674B-1D0D-6E7F-15A49CE93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E49A3-D565-6284-B2E6-7CF125F2F0FC}"/>
                  </a:ext>
                </a:extLst>
              </p:cNvPr>
              <p:cNvSpPr txBox="1"/>
              <p:nvPr/>
            </p:nvSpPr>
            <p:spPr>
              <a:xfrm>
                <a:off x="8178502" y="1825625"/>
                <a:ext cx="36095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2E49A3-D565-6284-B2E6-7CF125F2F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02" y="1825625"/>
                <a:ext cx="3609546" cy="1200329"/>
              </a:xfrm>
              <a:prstGeom prst="rect">
                <a:avLst/>
              </a:prstGeom>
              <a:blipFill>
                <a:blip r:embed="rId3"/>
                <a:stretch>
                  <a:fillRect l="-507" t="-3553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94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2DC8-018C-EC40-FA72-451C46FE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5CAC-2910-6509-4C72-AA723076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6E5-0AE1-4AC8-F9A2-FC4015624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r>
                  <a:rPr lang="en-GB" noProof="0" dirty="0"/>
                  <a:t>Every year M rabbits escape from surrounding gardens into the meadow. To help the hare on the meadow, measures are taken to increase the carrying capacity for hare.</a:t>
                </a:r>
              </a:p>
              <a:p>
                <a:r>
                  <a:rPr lang="en-GB" noProof="0" dirty="0"/>
                  <a:t>Adjust the model</a:t>
                </a:r>
              </a:p>
              <a:p>
                <a:r>
                  <a:rPr lang="en-GB" noProof="0" dirty="0"/>
                  <a:t>Graphically determine the equilibria</a:t>
                </a:r>
              </a:p>
              <a:p>
                <a:r>
                  <a:rPr lang="en-GB" noProof="0" dirty="0"/>
                  <a:t>Graphically determine the stability</a:t>
                </a:r>
              </a:p>
              <a:p>
                <a:r>
                  <a:rPr lang="en-GB" noProof="0" dirty="0"/>
                  <a:t>Draw a bifurcation graph over the hare carrying capacity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2E6E5-0AE1-4AC8-F9A2-FC4015624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 r="-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DF078-1C70-C7B5-0333-6741597A6EB0}"/>
                  </a:ext>
                </a:extLst>
              </p:cNvPr>
              <p:cNvSpPr txBox="1"/>
              <p:nvPr/>
            </p:nvSpPr>
            <p:spPr>
              <a:xfrm>
                <a:off x="8178502" y="1825625"/>
                <a:ext cx="360954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BDF078-1C70-C7B5-0333-6741597A6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502" y="1825625"/>
                <a:ext cx="3609546" cy="1200329"/>
              </a:xfrm>
              <a:prstGeom prst="rect">
                <a:avLst/>
              </a:prstGeom>
              <a:blipFill>
                <a:blip r:embed="rId3"/>
                <a:stretch>
                  <a:fillRect l="-507" t="-3553" b="-10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258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E53E-03B3-22A7-17E8-041456EC8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F23D-665D-2BE9-FA6F-3B74ED6D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8C21A-37AE-ACF7-D355-A50EE1D15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r>
                  <a:rPr lang="en-GB" noProof="0" dirty="0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Sup>
                      <m:sSub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i="1" noProof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Sup>
                          <m:sSubSup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r>
                  <a:rPr lang="en-GB" noProof="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68C21A-37AE-ACF7-D355-A50EE1D15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40896-AFCF-0FFC-A6E0-7E3C8B64D447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F40896-AFCF-0FFC-A6E0-7E3C8B64D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5BFD99-911E-3151-A7DA-9417415DA5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noProof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noProof="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15BFD99-911E-3151-A7DA-9417415DA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82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F0C90-C8DC-DC3A-869A-AAF6A96B4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EC05-9827-5764-66E9-11392A80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4BBA4-9893-D7F3-7DD0-9CFC62AFE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4BBA4-9893-D7F3-7DD0-9CFC62AFE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B5204-B5CC-E81D-E230-1CF5879CD9D1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0B5204-B5CC-E81D-E230-1CF5879CD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A01AF3-63EB-85DD-2690-1291C82F4C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EA01AF3-63EB-85DD-2690-1291C82F4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lot object">
            <a:extLst>
              <a:ext uri="{FF2B5EF4-FFF2-40B4-BE49-F238E27FC236}">
                <a16:creationId xmlns:a16="http://schemas.microsoft.com/office/drawing/2014/main" id="{09FB2A30-5DBA-B598-B00E-3CAD4AF87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09" y="2806837"/>
            <a:ext cx="5345934" cy="40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40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2B54-7597-923B-D6C3-43A2E7135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E288-E73C-3BCE-8A85-C3186FF2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FC0F6-FA6C-61D1-A6AD-05F52DE0E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FC0F6-FA6C-61D1-A6AD-05F52DE0E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47A1D6-CB31-A52E-99D0-2CCC76D4FCF3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47A1D6-CB31-A52E-99D0-2CCC76D4F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0427A97-B316-1677-052E-65CA6E7890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0427A97-B316-1677-052E-65CA6E789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Plot object">
            <a:extLst>
              <a:ext uri="{FF2B5EF4-FFF2-40B4-BE49-F238E27FC236}">
                <a16:creationId xmlns:a16="http://schemas.microsoft.com/office/drawing/2014/main" id="{6BA6BA97-2F28-A04D-DF9E-5BFDC64C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02" y="2796988"/>
            <a:ext cx="5046252" cy="382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2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2AEF-927C-7718-44B3-BBE6AEF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two species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8A68-E5CF-DA7A-1C5B-2F798243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What interactions can occur between two species?</a:t>
            </a:r>
          </a:p>
          <a:p>
            <a:endParaRPr lang="en-GB" noProof="0" dirty="0"/>
          </a:p>
          <a:p>
            <a:pPr lvl="1"/>
            <a:r>
              <a:rPr lang="en-GB" noProof="0" dirty="0"/>
              <a:t>Predation / consumption</a:t>
            </a:r>
          </a:p>
          <a:p>
            <a:pPr lvl="2"/>
            <a:r>
              <a:rPr lang="en-GB" noProof="0" dirty="0"/>
              <a:t>Consumer-resource and predator-prey models</a:t>
            </a:r>
          </a:p>
          <a:p>
            <a:pPr marL="914400" lvl="2" indent="0">
              <a:buNone/>
            </a:pPr>
            <a:endParaRPr lang="en-GB" noProof="0" dirty="0"/>
          </a:p>
          <a:p>
            <a:pPr lvl="1"/>
            <a:r>
              <a:rPr lang="en-GB" noProof="0" dirty="0"/>
              <a:t>Competition</a:t>
            </a:r>
          </a:p>
          <a:p>
            <a:pPr lvl="2"/>
            <a:r>
              <a:rPr lang="en-GB" noProof="0" dirty="0"/>
              <a:t>Facilitation</a:t>
            </a:r>
          </a:p>
        </p:txBody>
      </p:sp>
    </p:spTree>
    <p:extLst>
      <p:ext uri="{BB962C8B-B14F-4D97-AF65-F5344CB8AC3E}">
        <p14:creationId xmlns:p14="http://schemas.microsoft.com/office/powerpoint/2010/main" val="1310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800E-A9EC-9132-42FE-0C25DCBC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5D2-0C2D-4E7B-068A-892F9109E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FD4F0-4D2D-CF30-F399-EE111B59E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FD4F0-4D2D-CF30-F399-EE111B59E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A30AB-8101-867D-528F-0FBE79CB5315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A30AB-8101-867D-528F-0FBE79CB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A45A29-C9C9-A1E2-2C6F-A4E57E91E5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1A45A29-C9C9-A1E2-2C6F-A4E57E91E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lot object">
            <a:extLst>
              <a:ext uri="{FF2B5EF4-FFF2-40B4-BE49-F238E27FC236}">
                <a16:creationId xmlns:a16="http://schemas.microsoft.com/office/drawing/2014/main" id="{0335D764-A7AE-D6D1-7A08-6E9F68AF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7" y="2883050"/>
            <a:ext cx="4804923" cy="36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689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3C43-5764-829A-9898-59CEF802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CF1E-BF6E-D419-024D-9591A799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AB368-8E3B-8B19-A762-1C5397E73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AB368-8E3B-8B19-A762-1C5397E73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B630C7-FA1D-3CCC-1D40-2977A3202461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B630C7-FA1D-3CCC-1D40-2977A3202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178C7-7F81-BC9A-B7D0-0AA8932F7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51178C7-7F81-BC9A-B7D0-0AA8932F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lot object">
            <a:extLst>
              <a:ext uri="{FF2B5EF4-FFF2-40B4-BE49-F238E27FC236}">
                <a16:creationId xmlns:a16="http://schemas.microsoft.com/office/drawing/2014/main" id="{6552EA1B-87D1-D18A-9BB2-FF766CB7C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7" y="2883050"/>
            <a:ext cx="4804923" cy="364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93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0EBC-7410-6AAE-D350-0866170AD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B6EE-8AB7-63BE-6F5F-B8AAC8A1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</a:t>
            </a:r>
            <a:br>
              <a:rPr lang="en-GB" noProof="0" dirty="0"/>
            </a:br>
            <a:r>
              <a:rPr lang="en-GB" noProof="0" dirty="0"/>
              <a:t>Competition between 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00E2B-CBA5-3EC6-E06E-EDD2BF32C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</a:t>
                </a: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900E2B-CBA5-3EC6-E06E-EDD2BF32C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409" y="1900929"/>
                <a:ext cx="5756238" cy="10359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F126B-D964-A591-2FE2-E0B65042853F}"/>
                  </a:ext>
                </a:extLst>
              </p:cNvPr>
              <p:cNvSpPr txBox="1"/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400" noProof="0" dirty="0"/>
                  <a:t>: growth rate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400" noProof="0" dirty="0"/>
                  <a:t>: carrying capacity (#)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2400" noProof="0" dirty="0"/>
                  <a:t>: competition strength</a:t>
                </a:r>
              </a:p>
              <a:p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noProof="0" dirty="0"/>
                  <a:t>: inflow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240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400" noProof="0" dirty="0"/>
                  <a:t>)</a:t>
                </a:r>
              </a:p>
              <a:p>
                <a:pPr marL="0" indent="0">
                  <a:buNone/>
                </a:pPr>
                <a:endParaRPr lang="en-GB" sz="2400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F126B-D964-A591-2FE2-E0B650428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030" y="5187612"/>
                <a:ext cx="3609546" cy="1938992"/>
              </a:xfrm>
              <a:prstGeom prst="rect">
                <a:avLst/>
              </a:prstGeom>
              <a:blipFill>
                <a:blip r:embed="rId3"/>
                <a:stretch>
                  <a:fillRect l="-507" t="-2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FF5B00-C8DF-6912-5826-C8DFA93FA9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i="1" noProof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GB" i="1" noProof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  <a:endParaRPr lang="en-GB" noProof="0" dirty="0"/>
              </a:p>
              <a:p>
                <a:pPr marL="0" indent="0">
                  <a:buNone/>
                </a:pPr>
                <a:endParaRPr lang="en-GB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FF5B00-C8DF-6912-5826-C8DFA93FA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48" y="1900929"/>
                <a:ext cx="5970494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lot object">
            <a:extLst>
              <a:ext uri="{FF2B5EF4-FFF2-40B4-BE49-F238E27FC236}">
                <a16:creationId xmlns:a16="http://schemas.microsoft.com/office/drawing/2014/main" id="{0230D16A-B715-8316-FFFB-B1C275D9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4" y="2714084"/>
            <a:ext cx="6884464" cy="41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723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3358-514B-0D86-070A-AC1CF97E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B4BC-42D7-9136-9B0C-D4879B2B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Skills</a:t>
            </a:r>
          </a:p>
          <a:p>
            <a:r>
              <a:rPr lang="en-GB" noProof="0" dirty="0"/>
              <a:t>Formulate a 2-ODE model</a:t>
            </a:r>
          </a:p>
          <a:p>
            <a:r>
              <a:rPr lang="en-GB" noProof="0" dirty="0"/>
              <a:t>Graphically analyse the equilibria and stability of 2-ODE model</a:t>
            </a:r>
          </a:p>
          <a:p>
            <a:endParaRPr lang="en-GB" noProof="0" dirty="0"/>
          </a:p>
          <a:p>
            <a:pPr marL="0" indent="0">
              <a:buNone/>
            </a:pPr>
            <a:r>
              <a:rPr lang="en-GB" noProof="0" dirty="0"/>
              <a:t>Insight</a:t>
            </a:r>
          </a:p>
          <a:p>
            <a:r>
              <a:rPr lang="en-GB" noProof="0" dirty="0"/>
              <a:t>Understand how logistic growth and functional responses alter stability of a predator-prey system</a:t>
            </a:r>
          </a:p>
          <a:p>
            <a:r>
              <a:rPr lang="en-GB" noProof="0" dirty="0"/>
              <a:t>Understand how intraspecific and interspecific competition determine the outcome of competition</a:t>
            </a:r>
          </a:p>
        </p:txBody>
      </p:sp>
    </p:spTree>
    <p:extLst>
      <p:ext uri="{BB962C8B-B14F-4D97-AF65-F5344CB8AC3E}">
        <p14:creationId xmlns:p14="http://schemas.microsoft.com/office/powerpoint/2010/main" val="30749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1AD4-C383-6CE1-FA54-77178EB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formulation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2E48-04E1-3F12-C99E-68FF0193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8173720" cy="509079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1900" noProof="0" dirty="0"/>
              <a:t>Freshwater snails gain most of their nutrients by consuming detritus (dead plant material) from the bottom of ponds and lakes. We study the snail dynamics in a pond with volume </a:t>
            </a:r>
            <a:r>
              <a:rPr lang="en-GB" sz="1900" i="1" noProof="0" dirty="0"/>
              <a:t>V</a:t>
            </a:r>
            <a:r>
              <a:rPr lang="en-GB" sz="1900" noProof="0" dirty="0"/>
              <a:t> (liter). </a:t>
            </a:r>
          </a:p>
          <a:p>
            <a:pPr marL="0" indent="0">
              <a:buNone/>
            </a:pPr>
            <a:endParaRPr lang="en-GB" sz="1900" noProof="0" dirty="0"/>
          </a:p>
          <a:p>
            <a:pPr marL="0" indent="0">
              <a:buNone/>
            </a:pPr>
            <a:r>
              <a:rPr lang="en-GB" sz="1900" noProof="0" dirty="0"/>
              <a:t>Through the year, an amount of leaves falls in the pond (K, gram/year) providing new detritus. Water is flowing out of the pond with a rate</a:t>
            </a:r>
            <a:r>
              <a:rPr lang="en-GB" sz="1900" i="1" noProof="0" dirty="0"/>
              <a:t> r</a:t>
            </a:r>
            <a:r>
              <a:rPr lang="en-GB" sz="1900" noProof="0" dirty="0"/>
              <a:t> (liter per year), flushing away part of the detritus. </a:t>
            </a:r>
          </a:p>
          <a:p>
            <a:pPr marL="0" indent="0">
              <a:buNone/>
            </a:pPr>
            <a:endParaRPr lang="en-GB" sz="1900" noProof="0" dirty="0"/>
          </a:p>
          <a:p>
            <a:pPr marL="0" indent="0">
              <a:buNone/>
            </a:pPr>
            <a:r>
              <a:rPr lang="en-GB" sz="1900" noProof="0" dirty="0"/>
              <a:t>Each snail searches the water with a rate </a:t>
            </a:r>
            <a:r>
              <a:rPr lang="en-GB" sz="1900" i="1" noProof="0" dirty="0"/>
              <a:t>a </a:t>
            </a:r>
            <a:r>
              <a:rPr lang="en-GB" sz="1900" noProof="0" dirty="0"/>
              <a:t>(liter/year/individual) and consumes all detritus it encounters. A snail needs </a:t>
            </a:r>
            <a:r>
              <a:rPr lang="en-GB" sz="1900" i="1" noProof="0" dirty="0"/>
              <a:t>c</a:t>
            </a:r>
            <a:r>
              <a:rPr lang="en-GB" sz="1900" noProof="0" dirty="0"/>
              <a:t> gram of detritus to produce one offspring. </a:t>
            </a:r>
          </a:p>
          <a:p>
            <a:pPr marL="0" indent="0">
              <a:buNone/>
            </a:pPr>
            <a:endParaRPr lang="en-GB" sz="1900" noProof="0" dirty="0"/>
          </a:p>
          <a:p>
            <a:pPr marL="0" indent="0">
              <a:buNone/>
            </a:pPr>
            <a:r>
              <a:rPr lang="en-GB" sz="1900" noProof="0" dirty="0"/>
              <a:t>Snails have a constant mortality rate </a:t>
            </a:r>
            <a:r>
              <a:rPr lang="en-GB" sz="1900" i="1" noProof="0" dirty="0"/>
              <a:t>µ</a:t>
            </a:r>
            <a:r>
              <a:rPr lang="en-GB" sz="1900" noProof="0" dirty="0"/>
              <a:t> (per year). In addition, snails migrate to other ponds when the pond is too crowded. The migration rate of a snail increases with a value </a:t>
            </a:r>
            <a:r>
              <a:rPr lang="en-GB" sz="1900" i="1" noProof="0" dirty="0"/>
              <a:t>m</a:t>
            </a:r>
            <a:r>
              <a:rPr lang="en-GB" sz="1900" noProof="0" dirty="0"/>
              <a:t> per snail in the pond. </a:t>
            </a:r>
          </a:p>
          <a:p>
            <a:pPr marL="0" indent="0">
              <a:buNone/>
            </a:pPr>
            <a:r>
              <a:rPr lang="en-GB" sz="1900" noProof="0" dirty="0"/>
              <a:t> </a:t>
            </a:r>
          </a:p>
          <a:p>
            <a:r>
              <a:rPr lang="en-GB" sz="1900" b="1" noProof="0" dirty="0"/>
              <a:t>Based on the description, formulate a model describing the dynamics of the detritus D in gram and the number of snails S. </a:t>
            </a:r>
          </a:p>
          <a:p>
            <a:endParaRPr lang="en-GB" sz="1900" b="1" noProof="0" dirty="0"/>
          </a:p>
          <a:p>
            <a:r>
              <a:rPr lang="en-GB" sz="1900" b="1" noProof="0" dirty="0"/>
              <a:t>Check the units of the parameters in your model. </a:t>
            </a:r>
          </a:p>
          <a:p>
            <a:pPr marL="0" indent="0">
              <a:buNone/>
            </a:pPr>
            <a:endParaRPr lang="en-GB" sz="1000" noProof="0" dirty="0"/>
          </a:p>
        </p:txBody>
      </p:sp>
      <p:pic>
        <p:nvPicPr>
          <p:cNvPr id="8194" name="Picture 2" descr="Freshwater snail | Aquatic, Mollusk, Shells | Britannica">
            <a:extLst>
              <a:ext uri="{FF2B5EF4-FFF2-40B4-BE49-F238E27FC236}">
                <a16:creationId xmlns:a16="http://schemas.microsoft.com/office/drawing/2014/main" id="{74667801-ACC2-5153-54FA-EA9FAA085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920" y="1535841"/>
            <a:ext cx="2812415" cy="197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C3DF-C050-6894-3B1E-F98952D8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B32EB-04F3-7FB6-B07B-A32D4EC59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9328" cy="1603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B32EB-04F3-7FB6-B07B-A32D4EC59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9328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A62D2D-009C-6FE6-B4B4-7CEE8D3008A3}"/>
                  </a:ext>
                </a:extLst>
              </p:cNvPr>
              <p:cNvSpPr txBox="1"/>
              <p:nvPr/>
            </p:nvSpPr>
            <p:spPr>
              <a:xfrm>
                <a:off x="7028688" y="1724089"/>
                <a:ext cx="577596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0" dirty="0"/>
                  <a:t>t: time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D: Detritus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S: snails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V: pond volume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K: detritus inflow (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r: outflow rate (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a: search rate (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/(# 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c: conversion (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/#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µ: mortality rate (1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m: migration rate (1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(# 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A62D2D-009C-6FE6-B4B4-7CEE8D300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688" y="1724089"/>
                <a:ext cx="5775960" cy="3139321"/>
              </a:xfrm>
              <a:prstGeom prst="rect">
                <a:avLst/>
              </a:prstGeom>
              <a:blipFill>
                <a:blip r:embed="rId3"/>
                <a:stretch>
                  <a:fillRect l="-844" t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9208-9773-9038-E1B0-F40C7A2DC462}"/>
                  </a:ext>
                </a:extLst>
              </p:cNvPr>
              <p:cNvSpPr txBox="1"/>
              <p:nvPr/>
            </p:nvSpPr>
            <p:spPr>
              <a:xfrm>
                <a:off x="765048" y="3563937"/>
                <a:ext cx="2087880" cy="3445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0" dirty="0"/>
                  <a:t>Unit check</a:t>
                </a:r>
              </a:p>
              <a:p>
                <a:endParaRPr lang="en-GB" noProof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0" noProof="0" smtClean="0">
                        <a:latin typeface="Cambria Math" panose="02040503050406030204" pitchFamily="18" charset="0"/>
                      </a:rPr>
                      <m:t>      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      →              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    → 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  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r>
                  <a:rPr lang="en-GB" noProof="0" dirty="0"/>
                  <a:t> 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9208-9773-9038-E1B0-F40C7A2D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48" y="3563937"/>
                <a:ext cx="2087880" cy="3445687"/>
              </a:xfrm>
              <a:prstGeom prst="rect">
                <a:avLst/>
              </a:prstGeom>
              <a:blipFill>
                <a:blip r:embed="rId4"/>
                <a:stretch>
                  <a:fillRect l="-2632" t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4A1853-89D2-E3B1-B697-EF200FC47878}"/>
                  </a:ext>
                </a:extLst>
              </p:cNvPr>
              <p:cNvSpPr txBox="1"/>
              <p:nvPr/>
            </p:nvSpPr>
            <p:spPr>
              <a:xfrm>
                <a:off x="3380232" y="3563937"/>
                <a:ext cx="2715768" cy="3474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noProof="0" dirty="0"/>
              </a:p>
              <a:p>
                <a:endParaRPr lang="en-GB" noProof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0" noProof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GB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0" noProof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  <a:endParaRPr lang="en-GB" i="1" noProof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0" noProof="0" smtClean="0">
                        <a:latin typeface="Cambria Math" panose="02040503050406030204" pitchFamily="18" charset="0"/>
                      </a:rPr>
                      <m:t>    →</m:t>
                    </m:r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#=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      →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#=      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  → 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#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r>
                  <a:rPr lang="en-GB" noProof="0" dirty="0"/>
                  <a:t> 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4A1853-89D2-E3B1-B697-EF200FC47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232" y="3563937"/>
                <a:ext cx="2715768" cy="3474862"/>
              </a:xfrm>
              <a:prstGeom prst="rect">
                <a:avLst/>
              </a:prstGeom>
              <a:blipFill>
                <a:blip r:embed="rId5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23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03E4-70D0-8CF4-38BC-50655E2B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B890-9148-D92F-938C-1FCDABEB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Isoclines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9B4A-9236-B228-8C5A-B5FC16D4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9636" cy="429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>
                <a:latin typeface="Cambria Math" panose="02040503050406030204" pitchFamily="18" charset="0"/>
              </a:rPr>
              <a:t>No change in equilibrium</a:t>
            </a:r>
          </a:p>
          <a:p>
            <a:r>
              <a:rPr lang="en-GB" noProof="0" dirty="0">
                <a:latin typeface="Cambria Math" panose="02040503050406030204" pitchFamily="18" charset="0"/>
              </a:rPr>
              <a:t>All differential equations are zero</a:t>
            </a:r>
          </a:p>
          <a:p>
            <a:r>
              <a:rPr lang="en-GB" noProof="0" dirty="0">
                <a:latin typeface="Cambria Math" panose="02040503050406030204" pitchFamily="18" charset="0"/>
              </a:rPr>
              <a:t>Isoclines are lines at which one equation is equal to zero</a:t>
            </a:r>
          </a:p>
          <a:p>
            <a:r>
              <a:rPr lang="en-GB" noProof="0" dirty="0">
                <a:latin typeface="Cambria Math" panose="02040503050406030204" pitchFamily="18" charset="0"/>
              </a:rPr>
              <a:t>Equilibria occur at the intersections of isoclines</a:t>
            </a:r>
          </a:p>
          <a:p>
            <a:endParaRPr lang="en-GB" noProof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noProof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966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88679-D618-E902-CC73-1A5C8D181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0802-BBDF-A91B-EB8D-983D5AD7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Whiteboard: isoclines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7A8A9-70D4-BFA3-7049-F32A82351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96256" cy="45020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noProof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𝐾𝑉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𝑟𝐷</m:t>
                        </m:r>
                        <m:r>
                          <m:rPr>
                            <m:nor/>
                          </m:rPr>
                          <a:rPr lang="en-GB" noProof="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𝑎𝐷</m:t>
                        </m:r>
                      </m:den>
                    </m:f>
                  </m:oMath>
                </a14:m>
                <a:r>
                  <a:rPr lang="en-GB" b="0" noProof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𝑚𝑐</m:t>
                        </m:r>
                      </m:den>
                    </m:f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7A8A9-70D4-BFA3-7049-F32A82351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96256" cy="450202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lot object">
            <a:extLst>
              <a:ext uri="{FF2B5EF4-FFF2-40B4-BE49-F238E27FC236}">
                <a16:creationId xmlns:a16="http://schemas.microsoft.com/office/drawing/2014/main" id="{AB4CF081-D055-A47B-C052-78E4E9CB39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9" r="11674"/>
          <a:stretch>
            <a:fillRect/>
          </a:stretch>
        </p:blipFill>
        <p:spPr bwMode="auto">
          <a:xfrm>
            <a:off x="6629774" y="798085"/>
            <a:ext cx="4113985" cy="292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ot object">
            <a:extLst>
              <a:ext uri="{FF2B5EF4-FFF2-40B4-BE49-F238E27FC236}">
                <a16:creationId xmlns:a16="http://schemas.microsoft.com/office/drawing/2014/main" id="{DD7D5CEF-0F5B-6E26-9F2C-3B3CFE4F2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9" r="13098"/>
          <a:stretch>
            <a:fillRect/>
          </a:stretch>
        </p:blipFill>
        <p:spPr bwMode="auto">
          <a:xfrm>
            <a:off x="6629774" y="3929307"/>
            <a:ext cx="4047683" cy="292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9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4398-F154-7ECD-D565-5D810841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Lotka-Volterra: First predator prey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3449-FC76-6112-4192-D42D9424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4100" cy="1793875"/>
          </a:xfrm>
        </p:spPr>
        <p:txBody>
          <a:bodyPr/>
          <a:lstStyle/>
          <a:p>
            <a:r>
              <a:rPr lang="en-GB" noProof="0" dirty="0"/>
              <a:t>Developed to explain fluctuations in predator and prey populations</a:t>
            </a:r>
          </a:p>
          <a:p>
            <a:pPr lvl="1"/>
            <a:r>
              <a:rPr lang="en-GB" noProof="0" dirty="0"/>
              <a:t>Fluctuations in fur sold to company</a:t>
            </a:r>
          </a:p>
          <a:p>
            <a:pPr lvl="1"/>
            <a:r>
              <a:rPr lang="en-GB" noProof="0" dirty="0"/>
              <a:t>Predator/prey ratios in fish catches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C39EA210-10B7-3B5E-ABD4-2CD722080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35" y="1690688"/>
            <a:ext cx="418896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F30819C-E307-EE77-C5DB-1A9162091D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37025"/>
                <a:ext cx="4529328" cy="1603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𝑏𝑁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𝑎𝑁𝑃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F30819C-E307-EE77-C5DB-1A9162091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37025"/>
                <a:ext cx="4529328" cy="1603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1296CD-7993-5AA2-5192-4D2FFF7624C0}"/>
                  </a:ext>
                </a:extLst>
              </p:cNvPr>
              <p:cNvSpPr txBox="1"/>
              <p:nvPr/>
            </p:nvSpPr>
            <p:spPr>
              <a:xfrm>
                <a:off x="4276855" y="4036179"/>
                <a:ext cx="577596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noProof="0" dirty="0"/>
                  <a:t>t: time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N: prey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P: predator 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b: prey growth rate (1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a: consumption rate (1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c: predator growth rate (1/(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r>
                  <a:rPr lang="en-GB" noProof="0" dirty="0"/>
                  <a:t>d: predator mortality rate (1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noProof="0" dirty="0"/>
                  <a:t>)</a:t>
                </a:r>
              </a:p>
              <a:p>
                <a:endParaRPr lang="en-GB" noProof="0" dirty="0"/>
              </a:p>
              <a:p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1296CD-7993-5AA2-5192-4D2FFF76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855" y="4036179"/>
                <a:ext cx="5775960" cy="2862322"/>
              </a:xfrm>
              <a:prstGeom prst="rect">
                <a:avLst/>
              </a:prstGeom>
              <a:blipFill>
                <a:blip r:embed="rId4"/>
                <a:stretch>
                  <a:fillRect l="-950" t="-8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59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79C26-0005-E67E-4F12-43C08639B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59B5-201F-E2FF-01AD-331A87B3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Lotka-Volterra: Isoclines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F7A239A-535F-092F-807F-66EE357E6F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4529328" cy="46720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𝑏𝑁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𝑏𝑁𝑃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𝑏𝑃</m:t>
                        </m:r>
                      </m:e>
                    </m:d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𝑏𝑃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GB" noProof="0" dirty="0"/>
                  <a:t>  </a:t>
                </a:r>
              </a:p>
              <a:p>
                <a:pPr marL="0" indent="0">
                  <a:buNone/>
                </a:pPr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GB" i="1" noProof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𝑐𝑁𝑃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𝑐𝑁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noProof="0" dirty="0">
                    <a:solidFill>
                      <a:srgbClr val="0000FF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𝑐𝑁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b="0" i="1" noProof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noProof="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noProof="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F7A239A-535F-092F-807F-66EE357E6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529328" cy="4672012"/>
              </a:xfrm>
              <a:prstGeom prst="rect">
                <a:avLst/>
              </a:prstGeom>
              <a:blipFill>
                <a:blip r:embed="rId2"/>
                <a:stretch>
                  <a:fillRect t="-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lot object">
            <a:extLst>
              <a:ext uri="{FF2B5EF4-FFF2-40B4-BE49-F238E27FC236}">
                <a16:creationId xmlns:a16="http://schemas.microsoft.com/office/drawing/2014/main" id="{D27457F7-EF1D-6E69-A9B9-324E08D25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25" y="1348582"/>
            <a:ext cx="5984875" cy="452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ot object">
            <a:extLst>
              <a:ext uri="{FF2B5EF4-FFF2-40B4-BE49-F238E27FC236}">
                <a16:creationId xmlns:a16="http://schemas.microsoft.com/office/drawing/2014/main" id="{8D058971-04D9-762D-2D60-EF76C983A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28" y="1673947"/>
            <a:ext cx="6192837" cy="468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52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</TotalTime>
  <Words>1845</Words>
  <Application>Microsoft Office PowerPoint</Application>
  <PresentationFormat>Widescreen</PresentationFormat>
  <Paragraphs>352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Office Theme</vt:lpstr>
      <vt:lpstr>Analysing 2-Dimensional ODEs</vt:lpstr>
      <vt:lpstr>Lecture goals</vt:lpstr>
      <vt:lpstr>Modelling two species</vt:lpstr>
      <vt:lpstr>Model formulation exercise:</vt:lpstr>
      <vt:lpstr>Whiteboard: model</vt:lpstr>
      <vt:lpstr>Whiteboard: Isoclines</vt:lpstr>
      <vt:lpstr>Whiteboard: isoclines</vt:lpstr>
      <vt:lpstr>Lotka-Volterra: First predator prey model</vt:lpstr>
      <vt:lpstr>Lotka-Volterra: Isoclines</vt:lpstr>
      <vt:lpstr>More realistic predator-prey interactions</vt:lpstr>
      <vt:lpstr>More realistic predator-prey interactions</vt:lpstr>
      <vt:lpstr>More realistic predator-prey interactions</vt:lpstr>
      <vt:lpstr>More realistic predator-prey interactions</vt:lpstr>
      <vt:lpstr>Functional responses</vt:lpstr>
      <vt:lpstr>Whiteboard: Type I</vt:lpstr>
      <vt:lpstr>Whiteboard: Type II</vt:lpstr>
      <vt:lpstr>Whiteboard: Type III</vt:lpstr>
      <vt:lpstr>Whiteboard: Logistic growth</vt:lpstr>
      <vt:lpstr>Short break</vt:lpstr>
      <vt:lpstr>Competition between two species</vt:lpstr>
      <vt:lpstr>Whiteboard: Competition between two species</vt:lpstr>
      <vt:lpstr>Competition between two species</vt:lpstr>
      <vt:lpstr>Whiteboard: Competition between two species</vt:lpstr>
      <vt:lpstr>Whiteboard: Competition between two species</vt:lpstr>
      <vt:lpstr>Competition between two species</vt:lpstr>
      <vt:lpstr>Competition between two species</vt:lpstr>
      <vt:lpstr>Whiteboard: Competition between two species</vt:lpstr>
      <vt:lpstr>Whiteboard: Competition between two species</vt:lpstr>
      <vt:lpstr>Whiteboard: Competition between two species</vt:lpstr>
      <vt:lpstr>Whiteboard: Competition between two species</vt:lpstr>
      <vt:lpstr>Whiteboard: Competition between two species</vt:lpstr>
      <vt:lpstr>Whiteboard: Competition between two species</vt:lpstr>
      <vt:lpstr>Learning outcomes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Jasper Croll</dc:creator>
  <cp:lastModifiedBy>Jasper Croll</cp:lastModifiedBy>
  <cp:revision>10</cp:revision>
  <dcterms:created xsi:type="dcterms:W3CDTF">2025-09-17T13:41:46Z</dcterms:created>
  <dcterms:modified xsi:type="dcterms:W3CDTF">2025-09-29T12:50:05Z</dcterms:modified>
</cp:coreProperties>
</file>