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60" r:id="rId4"/>
    <p:sldId id="259" r:id="rId5"/>
    <p:sldId id="274" r:id="rId6"/>
    <p:sldId id="263" r:id="rId7"/>
    <p:sldId id="258" r:id="rId8"/>
    <p:sldId id="262" r:id="rId9"/>
    <p:sldId id="261" r:id="rId10"/>
    <p:sldId id="264" r:id="rId11"/>
    <p:sldId id="265" r:id="rId12"/>
    <p:sldId id="266" r:id="rId13"/>
    <p:sldId id="267" r:id="rId14"/>
    <p:sldId id="268" r:id="rId15"/>
    <p:sldId id="269" r:id="rId16"/>
    <p:sldId id="270" r:id="rId17"/>
    <p:sldId id="271" r:id="rId18"/>
    <p:sldId id="272" r:id="rId19"/>
    <p:sldId id="273" r:id="rId20"/>
  </p:sldIdLst>
  <p:sldSz cx="12192000" cy="6858000"/>
  <p:notesSz cx="6858000" cy="9144000"/>
  <p:defaultTextStyle>
    <a:defPPr>
      <a:defRPr lang="sv-SE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987" autoAdjust="0"/>
    <p:restoredTop sz="94660"/>
  </p:normalViewPr>
  <p:slideViewPr>
    <p:cSldViewPr snapToGrid="0">
      <p:cViewPr varScale="1">
        <p:scale>
          <a:sx n="86" d="100"/>
          <a:sy n="86" d="100"/>
        </p:scale>
        <p:origin x="514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presProps" Target="presProps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theme" Target="theme/theme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C42F596-247A-263E-EA1D-ABA65834D3B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B448E9E-EC29-0BE1-D87A-2BAADD93031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GB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D07A173-C250-9177-FDEB-CB7C951A7E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E620D53-320A-E22F-DDEB-2B581502E94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A757350-5D18-D2CC-8997-6D1C9B6DF60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661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BA50586-018A-1A7D-33FB-801E46ECBCF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C2523A8-C99B-A460-C030-5329F4C26FF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D88D85F-C691-A571-7C10-DEA40CB7B2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99EBC27-6A49-1461-DBCB-76C624B3860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A9FA816-C8CE-3689-C7E0-B27E74AE96B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40380491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7F5F4C1A-8FE5-30F6-A9D2-FE30356660E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C70AEE4-29C6-2E6D-FB09-9B1A1C9C1F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FB1752D-799D-1A6B-DCB4-04E243546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07B3F72-5820-8464-1A62-E71A26F79D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F0AC3DC-DA74-68A5-C491-D47F94D0434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230344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7A8F5BC-5B6C-7584-6685-BC856A8B7D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17A0133-8481-3BCE-90B7-DF08BDC07C1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307C46B-4962-14BE-092B-22A093AE16B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87D34-F330-7387-F545-D9631319E5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5F36266-3887-EB5B-43B5-5ED54CCED4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1867515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FE88734-5B83-D425-D926-40CC81C2855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DA2293B-22EF-AEFF-55AE-CF8F3C77E0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B0200FE-572F-FFB9-6CDE-C10839F1B8C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F62A42A-1C01-0746-3A3A-9CDEC8BCB2C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7A4D64D-FD6C-FF1D-119D-9639C78DD38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539048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A54012C-8E7F-1BCE-A60F-321F0FE643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B10D83-5E03-5435-CDEA-09843BC22C5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F38AD9E-8371-0B46-F5A8-71259A45F96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E120F2-4E54-3D6C-38EC-EB30DE7E17A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C27FA73-97DD-B394-D623-5AB70800534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3BF7E4-ACE0-C952-AAA2-9E5D52469A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12508105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D42C81C-959F-4F2D-D4E8-3CD8C2F4442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1D11300-5039-E84F-674E-5D1CE922682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507CA9F-AC2A-9C88-9467-0F84BAE0C5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712AE7C1-9D44-7CA0-1D57-CF84F9A51199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F2B5030-5FAB-BDC3-E92F-B003877FEB9A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D50AC7A-5EE6-3643-F80C-9A0CDCD490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9D3A4E7-B8D6-928B-B6E7-26D3351670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B55D1D16-2004-3049-6522-00F0AB66423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994561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D65EA84-8B68-6E88-D92F-35F6D7F8BC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A5B0ABC1-184D-B28F-F05F-3E7E7E8EE6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896A1D3-2725-3FA7-8666-E6079766FEA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4814898D-361A-4973-51D9-637C24AD8D3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29604320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A25B1E2-602B-91A8-2663-1A1813C71B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961EB84F-20F5-09D0-18DF-8659C77E5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5EAE041-8AE5-9328-1D22-F4F364F2B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246063573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44581F-3D83-5FEB-2139-8A631858256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4B93FB2-6891-2952-CC16-0742FB0ADF9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E37C9C-189B-7A8D-B828-76D963C5C7C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F6225856-2024-9A61-C01C-0C06FB7C80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3B037F-C877-B73D-2B86-2C84C07E49A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6C4C2A0-93E9-9BC6-EEB8-BF2E09281C1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83872248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3A58D5-5029-A20D-1A7C-F9A5D55AAD9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GB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D9B9CD4-1718-B603-D255-96F66B1231F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EBD3B8AE-62A6-C650-8F4D-CFA35FABD2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GB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A865359-7A70-B942-9BFD-0F728185DF9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5B98F1F-3D27-0BDF-2B40-33FB408470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7AF9A24-F946-DD1B-1150-41AFDA1ACA0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66760580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0AD24F7C-7B66-EF6C-C60E-27735EAA390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GB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25DAAA1-9A97-882F-D277-28AA8721F74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GB"/>
              <a:t>Click to edit Master text styles</a:t>
            </a:r>
          </a:p>
          <a:p>
            <a:pPr lvl="1"/>
            <a:r>
              <a:rPr lang="en-GB"/>
              <a:t>Second level</a:t>
            </a:r>
          </a:p>
          <a:p>
            <a:pPr lvl="2"/>
            <a:r>
              <a:rPr lang="en-GB"/>
              <a:t>Third level</a:t>
            </a:r>
          </a:p>
          <a:p>
            <a:pPr lvl="3"/>
            <a:r>
              <a:rPr lang="en-GB"/>
              <a:t>Fourth level</a:t>
            </a:r>
          </a:p>
          <a:p>
            <a:pPr lvl="4"/>
            <a:r>
              <a:rPr lang="en-GB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FF8677-3F49-57A1-1522-E9B4274C825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7DBE0907-AC2B-43B8-A559-9EB97EF051FD}" type="datetimeFigureOut">
              <a:rPr lang="en-GB" smtClean="0"/>
              <a:t>30/09/2025</a:t>
            </a:fld>
            <a:endParaRPr lang="en-GB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5CB6-902E-ADB9-F206-111166F332AE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GB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DEBB926-B112-D4AE-E32B-0D05BDECA6C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2D6FE2B-F4EE-4C55-8A0D-B1C7DC923BCB}" type="slidenum">
              <a:rPr lang="en-GB" smtClean="0"/>
              <a:t>‹#›</a:t>
            </a:fld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38494688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sv-SE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4.png"/><Relationship Id="rId7" Type="http://schemas.openxmlformats.org/officeDocument/2006/relationships/image" Target="../media/image28.png"/><Relationship Id="rId2" Type="http://schemas.openxmlformats.org/officeDocument/2006/relationships/image" Target="../media/image2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27.png"/><Relationship Id="rId5" Type="http://schemas.openxmlformats.org/officeDocument/2006/relationships/image" Target="../media/image26.png"/><Relationship Id="rId4" Type="http://schemas.openxmlformats.org/officeDocument/2006/relationships/image" Target="../media/image25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0.png"/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7" Type="http://schemas.openxmlformats.org/officeDocument/2006/relationships/image" Target="../media/image37.png"/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36.png"/><Relationship Id="rId5" Type="http://schemas.openxmlformats.org/officeDocument/2006/relationships/image" Target="../media/image35.png"/><Relationship Id="rId4" Type="http://schemas.openxmlformats.org/officeDocument/2006/relationships/image" Target="../media/image34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40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2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3.jpe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hyperlink" Target="https://staff.fnwi.uva.nl/a.m.deroos/projects/BifurcationTheory/60-deBifLabs.html#sec:budworm" TargetMode="External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0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3.png"/><Relationship Id="rId5" Type="http://schemas.openxmlformats.org/officeDocument/2006/relationships/image" Target="../media/image12.png"/><Relationship Id="rId4" Type="http://schemas.openxmlformats.org/officeDocument/2006/relationships/image" Target="../media/image11.png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18.png"/><Relationship Id="rId5" Type="http://schemas.openxmlformats.org/officeDocument/2006/relationships/image" Target="../media/image17.png"/><Relationship Id="rId4" Type="http://schemas.openxmlformats.org/officeDocument/2006/relationships/image" Target="../media/image16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FDC3DA7-A651-458C-DF37-3651E621723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GB" dirty="0"/>
              <a:t>Computer lab</a:t>
            </a:r>
            <a:br>
              <a:rPr lang="en-GB" dirty="0"/>
            </a:br>
            <a:r>
              <a:rPr lang="en-GB" dirty="0"/>
              <a:t>The spruce-budworm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FC5F5D28-EA78-0585-1FAA-1DCAD8C6EF7D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21836598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5CFCA4-E5A0-6900-81A1-3CC2A41DA9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4. Model implementation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3437EF1-B3BF-6D34-47CE-3EC15FAD496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00888" y="1690688"/>
            <a:ext cx="7407934" cy="41343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4924877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16A7E0-CD60-F238-3DE7-5F43BD468D4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5. Orbits with various starting values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7C0F06F-4BE0-29F7-3E87-E8E7B016463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5122" name="Picture 2" descr="Plot object">
            <a:extLst>
              <a:ext uri="{FF2B5EF4-FFF2-40B4-BE49-F238E27FC236}">
                <a16:creationId xmlns:a16="http://schemas.microsoft.com/office/drawing/2014/main" id="{69E6E86E-B7DF-C1A3-2123-1A1E1823C2C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44475" y="1547813"/>
            <a:ext cx="61150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5124" name="Picture 4" descr="Plot object">
            <a:extLst>
              <a:ext uri="{FF2B5EF4-FFF2-40B4-BE49-F238E27FC236}">
                <a16:creationId xmlns:a16="http://schemas.microsoft.com/office/drawing/2014/main" id="{C7E6653C-83DD-3EDF-EF04-E4792ABD3A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96000" y="1686719"/>
            <a:ext cx="6115050" cy="46291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8151769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2B40AF1-0B68-42F2-DC76-D3737F36310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CBFB943D-1136-D121-7C55-B8CEF51427F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60324"/>
            <a:ext cx="10515600" cy="1325563"/>
          </a:xfrm>
        </p:spPr>
        <p:txBody>
          <a:bodyPr/>
          <a:lstStyle/>
          <a:p>
            <a:r>
              <a:rPr lang="en-GB" dirty="0"/>
              <a:t>6. Orbits with various values of A</a:t>
            </a:r>
          </a:p>
        </p:txBody>
      </p:sp>
      <p:pic>
        <p:nvPicPr>
          <p:cNvPr id="6146" name="Picture 2" descr="Plot object">
            <a:extLst>
              <a:ext uri="{FF2B5EF4-FFF2-40B4-BE49-F238E27FC236}">
                <a16:creationId xmlns:a16="http://schemas.microsoft.com/office/drawing/2014/main" id="{3C52D1DC-E3AE-06CF-ACFB-700116960A4E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19" y="1183130"/>
            <a:ext cx="3630025" cy="27479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4EC7B7D5-16B4-2891-CCF1-46AF5A9EC60E}"/>
              </a:ext>
            </a:extLst>
          </p:cNvPr>
          <p:cNvSpPr txBox="1"/>
          <p:nvPr/>
        </p:nvSpPr>
        <p:spPr>
          <a:xfrm>
            <a:off x="5571066" y="103610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A=0.5</a:t>
            </a:r>
          </a:p>
        </p:txBody>
      </p:sp>
      <p:pic>
        <p:nvPicPr>
          <p:cNvPr id="6152" name="Picture 8" descr="Plot object">
            <a:extLst>
              <a:ext uri="{FF2B5EF4-FFF2-40B4-BE49-F238E27FC236}">
                <a16:creationId xmlns:a16="http://schemas.microsoft.com/office/drawing/2014/main" id="{6B2A4DE6-F6AA-1DEF-6C22-27956D29CF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6" y="1225019"/>
            <a:ext cx="3519359" cy="26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BB60168F-F8B7-9190-2040-13C783BD4BFB}"/>
              </a:ext>
            </a:extLst>
          </p:cNvPr>
          <p:cNvSpPr txBox="1"/>
          <p:nvPr/>
        </p:nvSpPr>
        <p:spPr>
          <a:xfrm>
            <a:off x="1932574" y="104035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A=0.1</a:t>
            </a:r>
          </a:p>
        </p:txBody>
      </p:sp>
      <p:pic>
        <p:nvPicPr>
          <p:cNvPr id="6154" name="Picture 10" descr="Plot object">
            <a:extLst>
              <a:ext uri="{FF2B5EF4-FFF2-40B4-BE49-F238E27FC236}">
                <a16:creationId xmlns:a16="http://schemas.microsoft.com/office/drawing/2014/main" id="{2202D908-4026-86DB-C8E0-F459D0523B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42" y="1220773"/>
            <a:ext cx="3542257" cy="26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78374F5A-096B-87F1-383B-41AD7160B263}"/>
              </a:ext>
            </a:extLst>
          </p:cNvPr>
          <p:cNvSpPr txBox="1"/>
          <p:nvPr/>
        </p:nvSpPr>
        <p:spPr>
          <a:xfrm>
            <a:off x="9201091" y="103610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A=1</a:t>
            </a:r>
          </a:p>
        </p:txBody>
      </p:sp>
      <p:pic>
        <p:nvPicPr>
          <p:cNvPr id="6156" name="Picture 12" descr="Plot object">
            <a:extLst>
              <a:ext uri="{FF2B5EF4-FFF2-40B4-BE49-F238E27FC236}">
                <a16:creationId xmlns:a16="http://schemas.microsoft.com/office/drawing/2014/main" id="{5DD2739C-7BE9-9AB3-F3E2-4A54FE41CFE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1542" y="4086961"/>
            <a:ext cx="3542257" cy="268152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CB888A3-5DD1-D102-7840-9369564FFD76}"/>
              </a:ext>
            </a:extLst>
          </p:cNvPr>
          <p:cNvSpPr txBox="1"/>
          <p:nvPr/>
        </p:nvSpPr>
        <p:spPr>
          <a:xfrm>
            <a:off x="9387358" y="393109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A=5</a:t>
            </a:r>
          </a:p>
        </p:txBody>
      </p:sp>
      <p:pic>
        <p:nvPicPr>
          <p:cNvPr id="6158" name="Picture 14" descr="Plot object">
            <a:extLst>
              <a:ext uri="{FF2B5EF4-FFF2-40B4-BE49-F238E27FC236}">
                <a16:creationId xmlns:a16="http://schemas.microsoft.com/office/drawing/2014/main" id="{0A9F6287-0DEF-920B-DFE9-B4971AD0DCB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519" y="4078116"/>
            <a:ext cx="3672191" cy="277988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16C100A1-D5BE-E1B2-470E-E5F40A4DC2B0}"/>
              </a:ext>
            </a:extLst>
          </p:cNvPr>
          <p:cNvSpPr txBox="1"/>
          <p:nvPr/>
        </p:nvSpPr>
        <p:spPr>
          <a:xfrm>
            <a:off x="5628157" y="393109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A=3</a:t>
            </a:r>
          </a:p>
        </p:txBody>
      </p:sp>
      <p:pic>
        <p:nvPicPr>
          <p:cNvPr id="6160" name="Picture 16" descr="Plot object">
            <a:extLst>
              <a:ext uri="{FF2B5EF4-FFF2-40B4-BE49-F238E27FC236}">
                <a16:creationId xmlns:a16="http://schemas.microsoft.com/office/drawing/2014/main" id="{72CAFFF3-C69C-D6D7-2B39-BDA9F829B13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46076" y="4082689"/>
            <a:ext cx="3519358" cy="266418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517D73C2-5FDD-35B4-47C8-FD649723507B}"/>
              </a:ext>
            </a:extLst>
          </p:cNvPr>
          <p:cNvSpPr txBox="1"/>
          <p:nvPr/>
        </p:nvSpPr>
        <p:spPr>
          <a:xfrm>
            <a:off x="1904512" y="3902295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A=2</a:t>
            </a:r>
          </a:p>
        </p:txBody>
      </p:sp>
    </p:spTree>
    <p:extLst>
      <p:ext uri="{BB962C8B-B14F-4D97-AF65-F5344CB8AC3E}">
        <p14:creationId xmlns:p14="http://schemas.microsoft.com/office/powerpoint/2010/main" val="20318982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4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1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/>
      <p:bldP spid="9" grpId="0"/>
      <p:bldP spid="10" grpId="0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6BD41C5-ADCF-99E0-266D-9025433A475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D1089279-63C0-6764-A2F7-F6BBD123EF76}"/>
              </a:ext>
            </a:extLst>
          </p:cNvPr>
          <p:cNvSpPr txBox="1"/>
          <p:nvPr/>
        </p:nvSpPr>
        <p:spPr>
          <a:xfrm>
            <a:off x="5571066" y="103610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B957170E-21F4-D346-4380-0F6D2FAFDC1E}"/>
              </a:ext>
            </a:extLst>
          </p:cNvPr>
          <p:cNvSpPr txBox="1"/>
          <p:nvPr/>
        </p:nvSpPr>
        <p:spPr>
          <a:xfrm>
            <a:off x="1932574" y="1040353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A2CD96A-CE3E-0A19-BD88-9C76ED58BD29}"/>
              </a:ext>
            </a:extLst>
          </p:cNvPr>
          <p:cNvSpPr txBox="1"/>
          <p:nvPr/>
        </p:nvSpPr>
        <p:spPr>
          <a:xfrm>
            <a:off x="9201091" y="1036107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A=3</a:t>
            </a:r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7BBD76F7-3614-9EE8-BDAB-25DE1578D8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990600" y="89517"/>
            <a:ext cx="10515600" cy="1325563"/>
          </a:xfrm>
        </p:spPr>
        <p:txBody>
          <a:bodyPr/>
          <a:lstStyle/>
          <a:p>
            <a:r>
              <a:rPr lang="en-GB" dirty="0"/>
              <a:t>7. Backward orbits with various A values</a:t>
            </a:r>
          </a:p>
        </p:txBody>
      </p:sp>
      <p:pic>
        <p:nvPicPr>
          <p:cNvPr id="7172" name="Picture 4" descr="Plot object">
            <a:extLst>
              <a:ext uri="{FF2B5EF4-FFF2-40B4-BE49-F238E27FC236}">
                <a16:creationId xmlns:a16="http://schemas.microsoft.com/office/drawing/2014/main" id="{2E755F6E-A313-1062-6B10-8251CE3385A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23794" y="1312553"/>
            <a:ext cx="3414528" cy="258974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4" name="Picture 6" descr="Plot object">
            <a:extLst>
              <a:ext uri="{FF2B5EF4-FFF2-40B4-BE49-F238E27FC236}">
                <a16:creationId xmlns:a16="http://schemas.microsoft.com/office/drawing/2014/main" id="{13507646-43ED-C64F-5F77-F70018EC763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53433" y="1318132"/>
            <a:ext cx="3542257" cy="2686618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7176" name="Picture 8" descr="Plot object">
            <a:extLst>
              <a:ext uri="{FF2B5EF4-FFF2-40B4-BE49-F238E27FC236}">
                <a16:creationId xmlns:a16="http://schemas.microsoft.com/office/drawing/2014/main" id="{8DB112B0-49BF-8317-DD4E-39055610EA2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14996" y="1351487"/>
            <a:ext cx="3414529" cy="25897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04191305-8841-B61C-5160-97A5F9107288}"/>
              </a:ext>
            </a:extLst>
          </p:cNvPr>
          <p:cNvSpPr txBox="1">
            <a:spLocks/>
          </p:cNvSpPr>
          <p:nvPr/>
        </p:nvSpPr>
        <p:spPr>
          <a:xfrm>
            <a:off x="778934" y="4256610"/>
            <a:ext cx="10803466" cy="4975754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>
                <a:latin typeface="Cambria Math" panose="02040503050406030204" pitchFamily="18" charset="0"/>
              </a:rPr>
              <a:t>Forward computation go towards stable equilibria</a:t>
            </a:r>
          </a:p>
          <a:p>
            <a:endParaRPr lang="en-GB" noProof="0" dirty="0">
              <a:latin typeface="Cambria Math" panose="02040503050406030204" pitchFamily="18" charset="0"/>
            </a:endParaRPr>
          </a:p>
          <a:p>
            <a:r>
              <a:rPr lang="en-GB" dirty="0">
                <a:latin typeface="Cambria Math" panose="02040503050406030204" pitchFamily="18" charset="0"/>
              </a:rPr>
              <a:t>Backward computations go away from stable equilibria towards unstable equilibria or infinity</a:t>
            </a:r>
            <a:endParaRPr lang="en-GB" noProof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noProof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i="1" noProof="0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i="1" dirty="0">
              <a:latin typeface="Cambria Math" panose="02040503050406030204" pitchFamily="18" charset="0"/>
            </a:endParaRPr>
          </a:p>
          <a:p>
            <a:pPr marL="0" indent="0">
              <a:buNone/>
            </a:pPr>
            <a:endParaRPr lang="en-GB" i="1" noProof="0" dirty="0">
              <a:latin typeface="Cambria Math" panose="02040503050406030204" pitchFamily="18" charset="0"/>
            </a:endParaRPr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  <a:p>
            <a:pPr marL="0" indent="0">
              <a:buFont typeface="Arial" panose="020B0604020202020204" pitchFamily="34" charset="0"/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91882131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11" grpId="0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C2D0CC3-3D58-8C02-1516-F5F0C1FA2E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8. Phase plane for values of A</a:t>
            </a:r>
          </a:p>
        </p:txBody>
      </p:sp>
      <p:pic>
        <p:nvPicPr>
          <p:cNvPr id="8196" name="Picture 4" descr="Plot object">
            <a:extLst>
              <a:ext uri="{FF2B5EF4-FFF2-40B4-BE49-F238E27FC236}">
                <a16:creationId xmlns:a16="http://schemas.microsoft.com/office/drawing/2014/main" id="{6EB3962E-0B21-256F-6E0B-C69629B6B8D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8769" y="4152238"/>
            <a:ext cx="4003698" cy="2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194" name="Picture 2" descr="Plot object">
            <a:extLst>
              <a:ext uri="{FF2B5EF4-FFF2-40B4-BE49-F238E27FC236}">
                <a16:creationId xmlns:a16="http://schemas.microsoft.com/office/drawing/2014/main" id="{E0E545CD-B390-3F4A-64F9-EAB0B89EB72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14523" y="1631539"/>
            <a:ext cx="4003699" cy="272997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72C3D320-E5A0-6620-EECA-7C2F9F4BE22E}"/>
              </a:ext>
            </a:extLst>
          </p:cNvPr>
          <p:cNvSpPr txBox="1"/>
          <p:nvPr/>
        </p:nvSpPr>
        <p:spPr>
          <a:xfrm>
            <a:off x="5748867" y="150602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A=0.5</a:t>
            </a:r>
          </a:p>
        </p:txBody>
      </p:sp>
      <p:pic>
        <p:nvPicPr>
          <p:cNvPr id="8198" name="Picture 6" descr="Plot object">
            <a:extLst>
              <a:ext uri="{FF2B5EF4-FFF2-40B4-BE49-F238E27FC236}">
                <a16:creationId xmlns:a16="http://schemas.microsoft.com/office/drawing/2014/main" id="{10ED340F-3416-845D-79BA-AB07D552C75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1" y="4152238"/>
            <a:ext cx="3849458" cy="26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4" name="Picture 12" descr="Plot object">
            <a:extLst>
              <a:ext uri="{FF2B5EF4-FFF2-40B4-BE49-F238E27FC236}">
                <a16:creationId xmlns:a16="http://schemas.microsoft.com/office/drawing/2014/main" id="{A1FE8352-E741-CA87-3E89-BA8D79FDD0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28948" y="4160978"/>
            <a:ext cx="4027055" cy="27458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0" name="Picture 8" descr="Plot object">
            <a:extLst>
              <a:ext uri="{FF2B5EF4-FFF2-40B4-BE49-F238E27FC236}">
                <a16:creationId xmlns:a16="http://schemas.microsoft.com/office/drawing/2014/main" id="{1CD7EA0F-4E56-1EA8-A0B9-1951CBF73CE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69311" y="1699428"/>
            <a:ext cx="3849457" cy="26248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8202" name="Picture 10" descr="Plot object">
            <a:extLst>
              <a:ext uri="{FF2B5EF4-FFF2-40B4-BE49-F238E27FC236}">
                <a16:creationId xmlns:a16="http://schemas.microsoft.com/office/drawing/2014/main" id="{45DA6715-92C9-0901-9B8F-9A95F40CCBE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7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840626" y="1631538"/>
            <a:ext cx="4003700" cy="272997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68BC9D21-3168-A261-A183-D52AA9F8427F}"/>
              </a:ext>
            </a:extLst>
          </p:cNvPr>
          <p:cNvSpPr txBox="1"/>
          <p:nvPr/>
        </p:nvSpPr>
        <p:spPr>
          <a:xfrm>
            <a:off x="1745168" y="155860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A=0.1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92708B66-A930-7A9B-53F1-130BAA0502EB}"/>
              </a:ext>
            </a:extLst>
          </p:cNvPr>
          <p:cNvSpPr txBox="1"/>
          <p:nvPr/>
        </p:nvSpPr>
        <p:spPr>
          <a:xfrm>
            <a:off x="9457844" y="151476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A=3</a:t>
            </a:r>
          </a:p>
        </p:txBody>
      </p:sp>
    </p:spTree>
    <p:extLst>
      <p:ext uri="{BB962C8B-B14F-4D97-AF65-F5344CB8AC3E}">
        <p14:creationId xmlns:p14="http://schemas.microsoft.com/office/powerpoint/2010/main" val="374672876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20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B55677D-CD3C-0F27-FD78-21435F8155F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323F44-D38C-E7A0-B6BF-C3F0FEFE1F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9. Bifurcations over A</a:t>
            </a:r>
          </a:p>
        </p:txBody>
      </p:sp>
      <p:pic>
        <p:nvPicPr>
          <p:cNvPr id="9218" name="Picture 2" descr="Plot object">
            <a:extLst>
              <a:ext uri="{FF2B5EF4-FFF2-40B4-BE49-F238E27FC236}">
                <a16:creationId xmlns:a16="http://schemas.microsoft.com/office/drawing/2014/main" id="{883B1F95-597D-0201-0A1A-19E47F766B4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159933" y="1301040"/>
            <a:ext cx="8625417" cy="519183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52379574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EC7F7F1-59F2-5254-EFC0-1CE25C01A00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10. Explanation of outbreaks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A883DD7-0849-A746-1C8F-893287D003C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GB" dirty="0"/>
              <a:t>At low needle coverage, the budworms can only persist in a low density equilibrium.</a:t>
            </a:r>
          </a:p>
          <a:p>
            <a:r>
              <a:rPr lang="en-GB" dirty="0"/>
              <a:t>When the needle coverage increases, the budworms remain in this equilibrium, until reaching a limit point.</a:t>
            </a:r>
          </a:p>
          <a:p>
            <a:r>
              <a:rPr lang="en-GB" dirty="0"/>
              <a:t>The budworm density shoots to a high density equilibrium.</a:t>
            </a:r>
          </a:p>
          <a:p>
            <a:r>
              <a:rPr lang="en-GB" dirty="0"/>
              <a:t>The budworm population remains in the high density equilibrium when the needle coverage decreases</a:t>
            </a:r>
          </a:p>
          <a:p>
            <a:r>
              <a:rPr lang="en-GB" dirty="0"/>
              <a:t>Only at very low needle coverage the budworm population goes back to the low density equilibrium</a:t>
            </a:r>
          </a:p>
        </p:txBody>
      </p:sp>
    </p:spTree>
    <p:extLst>
      <p:ext uri="{BB962C8B-B14F-4D97-AF65-F5344CB8AC3E}">
        <p14:creationId xmlns:p14="http://schemas.microsoft.com/office/powerpoint/2010/main" val="40929682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277AA8C-A792-0608-58D2-5A250FC43D8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11. Two parameter bifurcation with A and q</a:t>
            </a:r>
          </a:p>
        </p:txBody>
      </p:sp>
      <p:pic>
        <p:nvPicPr>
          <p:cNvPr id="10242" name="Picture 2" descr="Plot object">
            <a:extLst>
              <a:ext uri="{FF2B5EF4-FFF2-40B4-BE49-F238E27FC236}">
                <a16:creationId xmlns:a16="http://schemas.microsoft.com/office/drawing/2014/main" id="{CFDF48F3-9C16-7E64-CF5E-1DB125852002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65646" y="1690687"/>
            <a:ext cx="6341753" cy="48068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71401725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177A98-CDEF-6F1E-3D61-D4E6147B001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12. Sketch bifurcations over A with different values of q</a:t>
            </a:r>
          </a:p>
        </p:txBody>
      </p:sp>
      <p:pic>
        <p:nvPicPr>
          <p:cNvPr id="11266" name="Picture 2" descr="Plot object">
            <a:extLst>
              <a:ext uri="{FF2B5EF4-FFF2-40B4-BE49-F238E27FC236}">
                <a16:creationId xmlns:a16="http://schemas.microsoft.com/office/drawing/2014/main" id="{41F3DABE-A851-79F3-D1F4-078D7281323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071637" y="2294464"/>
            <a:ext cx="4017821" cy="30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30C8EFEB-223C-DD14-7B70-95DDE19D0267}"/>
              </a:ext>
            </a:extLst>
          </p:cNvPr>
          <p:cNvSpPr txBox="1"/>
          <p:nvPr/>
        </p:nvSpPr>
        <p:spPr>
          <a:xfrm>
            <a:off x="9457844" y="2192095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q=20</a:t>
            </a:r>
          </a:p>
        </p:txBody>
      </p:sp>
      <p:pic>
        <p:nvPicPr>
          <p:cNvPr id="11268" name="Picture 4" descr="Plot object">
            <a:extLst>
              <a:ext uri="{FF2B5EF4-FFF2-40B4-BE49-F238E27FC236}">
                <a16:creationId xmlns:a16="http://schemas.microsoft.com/office/drawing/2014/main" id="{0EDD0C49-E1F4-1C09-74E4-7467E188F78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3812" y="2294466"/>
            <a:ext cx="4017821" cy="30453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F24CD755-0E70-DB83-BA2B-02F0CA72D022}"/>
              </a:ext>
            </a:extLst>
          </p:cNvPr>
          <p:cNvSpPr txBox="1"/>
          <p:nvPr/>
        </p:nvSpPr>
        <p:spPr>
          <a:xfrm>
            <a:off x="5791778" y="210979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q=5</a:t>
            </a:r>
          </a:p>
        </p:txBody>
      </p:sp>
      <p:pic>
        <p:nvPicPr>
          <p:cNvPr id="11270" name="Picture 6" descr="Plot object">
            <a:extLst>
              <a:ext uri="{FF2B5EF4-FFF2-40B4-BE49-F238E27FC236}">
                <a16:creationId xmlns:a16="http://schemas.microsoft.com/office/drawing/2014/main" id="{68DE937F-0E0D-C748-36F1-C2CAC214CFA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987" y="2294464"/>
            <a:ext cx="4017825" cy="304535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C089601B-2D1A-D90D-A579-B83DAF7CC6F6}"/>
              </a:ext>
            </a:extLst>
          </p:cNvPr>
          <p:cNvSpPr txBox="1"/>
          <p:nvPr/>
        </p:nvSpPr>
        <p:spPr>
          <a:xfrm>
            <a:off x="1940230" y="2126729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q=1</a:t>
            </a:r>
          </a:p>
        </p:txBody>
      </p:sp>
      <p:sp>
        <p:nvSpPr>
          <p:cNvPr id="8" name="Content Placeholder 2">
            <a:extLst>
              <a:ext uri="{FF2B5EF4-FFF2-40B4-BE49-F238E27FC236}">
                <a16:creationId xmlns:a16="http://schemas.microsoft.com/office/drawing/2014/main" id="{C2D49FA7-A1CB-5BD4-C831-1F4D7A674BC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53533" y="5538773"/>
            <a:ext cx="10515600" cy="83714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At the cusp (CP) point, the two limit points are on top of each other and disappear from the system</a:t>
            </a:r>
          </a:p>
        </p:txBody>
      </p:sp>
    </p:spTree>
    <p:extLst>
      <p:ext uri="{BB962C8B-B14F-4D97-AF65-F5344CB8AC3E}">
        <p14:creationId xmlns:p14="http://schemas.microsoft.com/office/powerpoint/2010/main" val="377728093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7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" grpId="0"/>
      <p:bldP spid="6" grpId="0"/>
      <p:bldP spid="7" grpId="0"/>
      <p:bldP spid="8" grpId="0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D29E1D-A8E4-4DB7-CD7B-77192F51F04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13. Two parameter bifurcation with A and p</a:t>
            </a:r>
          </a:p>
        </p:txBody>
      </p:sp>
      <p:pic>
        <p:nvPicPr>
          <p:cNvPr id="12290" name="Picture 2" descr="Plot object">
            <a:extLst>
              <a:ext uri="{FF2B5EF4-FFF2-40B4-BE49-F238E27FC236}">
                <a16:creationId xmlns:a16="http://schemas.microsoft.com/office/drawing/2014/main" id="{57F6EAC8-8DB7-F18C-5D13-7B08AA0DDF28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05400" y="1535584"/>
            <a:ext cx="6349999" cy="481584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Content Placeholder 2">
            <a:extLst>
              <a:ext uri="{FF2B5EF4-FFF2-40B4-BE49-F238E27FC236}">
                <a16:creationId xmlns:a16="http://schemas.microsoft.com/office/drawing/2014/main" id="{646CFF92-5BF7-1650-9F08-6A9ABBD68F2A}"/>
              </a:ext>
            </a:extLst>
          </p:cNvPr>
          <p:cNvSpPr txBox="1">
            <a:spLocks/>
          </p:cNvSpPr>
          <p:nvPr/>
        </p:nvSpPr>
        <p:spPr>
          <a:xfrm>
            <a:off x="838200" y="1825625"/>
            <a:ext cx="4512733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GB" dirty="0"/>
              <a:t>Changing the value of P does not change the existence of the two limit points.</a:t>
            </a:r>
          </a:p>
          <a:p>
            <a:endParaRPr lang="en-GB" dirty="0"/>
          </a:p>
          <a:p>
            <a:r>
              <a:rPr lang="en-GB" dirty="0"/>
              <a:t>Increasing or decreasing nesting sites for birds does not prevent the budworm outbreaks</a:t>
            </a:r>
          </a:p>
        </p:txBody>
      </p:sp>
    </p:spTree>
    <p:extLst>
      <p:ext uri="{BB962C8B-B14F-4D97-AF65-F5344CB8AC3E}">
        <p14:creationId xmlns:p14="http://schemas.microsoft.com/office/powerpoint/2010/main" val="350733472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2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81B5D3-2392-7D71-5FBA-A8A5623DA88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spruce-budworm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D11896F-2149-EB00-017E-41DCCECC601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n-GB" dirty="0"/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C073C922-0295-F448-5450-279C086837D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3725333"/>
            <a:ext cx="3308210" cy="263654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 descr="Spruce budworm">
            <a:extLst>
              <a:ext uri="{FF2B5EF4-FFF2-40B4-BE49-F238E27FC236}">
                <a16:creationId xmlns:a16="http://schemas.microsoft.com/office/drawing/2014/main" id="{FE50D812-8151-08EE-6917-1C7E46DF0D6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01133" y="1583267"/>
            <a:ext cx="3308210" cy="214206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37454434-2C9E-B519-E8B0-8D6F6929340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791075" y="1690688"/>
            <a:ext cx="6562725" cy="427672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951719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76DE49-7822-9203-A08F-BAAF86DC364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C53BCDB-9167-49E8-2358-347EC774C55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spruce-budworm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E88F6-A952-11B5-79D4-7F9DC8FE408C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</p:spPr>
            <p:txBody>
              <a:bodyPr/>
              <a:lstStyle/>
              <a:p>
                <a:pPr marL="0" indent="0">
                  <a:buNone/>
                </a:pPr>
                <a:r>
                  <a:rPr lang="en-GB" dirty="0"/>
                  <a:t>Logistic growth: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D9E88F6-A952-11B5-79D4-7F9DC8FE408C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351338"/>
              </a:xfrm>
              <a:blipFill>
                <a:blip r:embed="rId2"/>
                <a:stretch>
                  <a:fillRect l="-2742"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6B645E-624A-4B89-23FE-CBC5606E345A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6256867" y="1585913"/>
                <a:ext cx="5291666" cy="4351338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noProof="0" dirty="0">
                    <a:latin typeface="Cambria Math" panose="02040503050406030204" pitchFamily="18" charset="0"/>
                  </a:rPr>
                  <a:t>budworm growth rate</a:t>
                </a: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noProof="0" dirty="0">
                    <a:latin typeface="Cambria Math" panose="02040503050406030204" pitchFamily="18" charset="0"/>
                  </a:rPr>
                  <a:t>: budworm carrying capacity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FF6B645E-624A-4B89-23FE-CBC5606E345A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6256867" y="1585913"/>
                <a:ext cx="5291666" cy="4351338"/>
              </a:xfrm>
              <a:prstGeom prst="rect">
                <a:avLst/>
              </a:prstGeom>
              <a:blipFill>
                <a:blip r:embed="rId3"/>
                <a:stretch>
                  <a:fillRect t="-2381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3784647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5162CE8-85E6-B805-B7B6-B4A6E289D3F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F774B7E-B7D6-1743-8A21-245ABD5D6B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The spruce-budworm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F7183-2E6F-04E8-32B6-3C77C30AFE0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4673600" cy="4736042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Logistic growth: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Add consumption by birds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f>
                      <m:fPr>
                        <m:ctrlPr>
                          <a:rPr lang="en-GB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num>
                      <m:den>
                        <m:r>
                          <a:rPr lang="en-GB" i="1" smtClean="0">
                            <a:latin typeface="Cambria Math" panose="02040503050406030204" pitchFamily="18" charset="0"/>
                          </a:rPr>
                          <m:t>𝑑</m:t>
                        </m:r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den>
                    </m:f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𝑟𝑁</m:t>
                    </m:r>
                    <m:d>
                      <m:d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1−</m:t>
                        </m:r>
                        <m:f>
                          <m:f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fPr>
                          <m:num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num>
                          <m:den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𝐾</m:t>
                            </m:r>
                          </m:den>
                        </m:f>
                      </m:e>
                    </m:d>
                    <m:r>
                      <a:rPr lang="sv-SE" b="0" i="1" smtClean="0">
                        <a:latin typeface="Cambria Math" panose="02040503050406030204" pitchFamily="18" charset="0"/>
                      </a:rPr>
                      <m:t>−</m:t>
                    </m:r>
                    <m:f>
                      <m:f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𝐸𝑃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num>
                      <m:den>
                        <m:sSubSup>
                          <m:sSub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b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b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0</m:t>
                            </m:r>
                          </m:sub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bSup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+</m:t>
                        </m:r>
                        <m:sSup>
                          <m:sSupPr>
                            <m:ctrlPr>
                              <a:rPr lang="sv-SE" b="0" i="1" smtClean="0">
                                <a:latin typeface="Cambria Math" panose="02040503050406030204" pitchFamily="18" charset="0"/>
                              </a:rPr>
                            </m:ctrlPr>
                          </m:sSupPr>
                          <m:e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𝑁</m:t>
                            </m:r>
                          </m:e>
                          <m:sup>
                            <m:r>
                              <a:rPr lang="sv-SE" b="0" i="1" smtClean="0">
                                <a:latin typeface="Cambria Math" panose="02040503050406030204" pitchFamily="18" charset="0"/>
                              </a:rPr>
                              <m:t>2</m:t>
                            </m:r>
                          </m:sup>
                        </m:sSup>
                      </m:den>
                    </m:f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𝐾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𝑞𝐴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sv-SE" b="0" i="1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sv-SE" b="0" i="1" smtClean="0">
                        <a:latin typeface="Cambria Math" panose="02040503050406030204" pitchFamily="18" charset="0"/>
                      </a:rPr>
                      <m:t>𝑓𝐴</m:t>
                    </m:r>
                  </m:oMath>
                </a14:m>
                <a:r>
                  <a:rPr lang="en-GB" dirty="0"/>
                  <a:t> 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39F7183-2E6F-04E8-32B6-3C77C30AFE0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4673600" cy="4736042"/>
              </a:xfrm>
              <a:blipFill>
                <a:blip r:embed="rId2"/>
                <a:stretch>
                  <a:fillRect l="-2742" t="-2188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17A05F-C3A3-0662-E830-CF4AC36CB7FF}"/>
                  </a:ext>
                </a:extLst>
              </p:cNvPr>
              <p:cNvSpPr txBox="1">
                <a:spLocks/>
              </p:cNvSpPr>
              <p:nvPr/>
            </p:nvSpPr>
            <p:spPr>
              <a:xfrm>
                <a:off x="5376332" y="1585913"/>
                <a:ext cx="6815667" cy="4975754"/>
              </a:xfrm>
              <a:prstGeom prst="rect">
                <a:avLst/>
              </a:prstGeom>
            </p:spPr>
            <p:txBody>
              <a:bodyPr vert="horz" lIns="91440" tIns="45720" rIns="91440" bIns="45720" rtlCol="0">
                <a:normAutofit/>
              </a:bodyPr>
              <a:lstStyle>
                <a:lvl1pPr marL="228600" indent="-228600" algn="l" defTabSz="914400" rtl="0" eaLnBrk="1" latinLnBrk="0" hangingPunct="1">
                  <a:lnSpc>
                    <a:spcPct val="90000"/>
                  </a:lnSpc>
                  <a:spcBef>
                    <a:spcPts val="1000"/>
                  </a:spcBef>
                  <a:buFont typeface="Arial" panose="020B0604020202020204" pitchFamily="34" charset="0"/>
                  <a:buChar char="•"/>
                  <a:defRPr sz="2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1pPr>
                <a:lvl2pPr marL="685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4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2pPr>
                <a:lvl3pPr marL="1143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20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3pPr>
                <a:lvl4pPr marL="1600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4pPr>
                <a:lvl5pPr marL="20574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5pPr>
                <a:lvl6pPr marL="25146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6pPr>
                <a:lvl7pPr marL="29718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7pPr>
                <a:lvl8pPr marL="34290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8pPr>
                <a:lvl9pPr marL="3886200" indent="-228600" algn="l" defTabSz="914400" rtl="0" eaLnBrk="1" latinLnBrk="0" hangingPunct="1">
                  <a:lnSpc>
                    <a:spcPct val="90000"/>
                  </a:lnSpc>
                  <a:spcBef>
                    <a:spcPts val="500"/>
                  </a:spcBef>
                  <a:buFont typeface="Arial" panose="020B0604020202020204" pitchFamily="34" charset="0"/>
                  <a:buChar char="•"/>
                  <a:defRPr sz="1800" kern="1200">
                    <a:solidFill>
                      <a:schemeClr val="tx1"/>
                    </a:solidFill>
                    <a:latin typeface="+mn-lt"/>
                    <a:ea typeface="+mn-ea"/>
                    <a:cs typeface="+mn-cs"/>
                  </a:defRPr>
                </a:lvl9pPr>
              </a:lstStyle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i="1" smtClean="0">
                        <a:latin typeface="Cambria Math" panose="02040503050406030204" pitchFamily="18" charset="0"/>
                      </a:rPr>
                      <m:t>𝑟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noProof="0" dirty="0">
                    <a:latin typeface="Cambria Math" panose="02040503050406030204" pitchFamily="18" charset="0"/>
                  </a:rPr>
                  <a:t>budworm growth rate</a:t>
                </a: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en-GB" b="0" i="1" noProof="0" smtClean="0">
                        <a:latin typeface="Cambria Math" panose="02040503050406030204" pitchFamily="18" charset="0"/>
                      </a:rPr>
                      <m:t>𝐾</m:t>
                    </m:r>
                  </m:oMath>
                </a14:m>
                <a:r>
                  <a:rPr lang="en-GB" noProof="0" dirty="0">
                    <a:latin typeface="Cambria Math" panose="02040503050406030204" pitchFamily="18" charset="0"/>
                  </a:rPr>
                  <a:t>: budworm carrying capacity</a:t>
                </a: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𝐸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noProof="0" dirty="0">
                    <a:latin typeface="Cambria Math" panose="02040503050406030204" pitchFamily="18" charset="0"/>
                  </a:rPr>
                  <a:t>predation rate by birds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𝑃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noProof="0" dirty="0">
                    <a:latin typeface="Cambria Math" panose="02040503050406030204" pitchFamily="18" charset="0"/>
                  </a:rPr>
                  <a:t>bird density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sSub>
                      <m:sSubPr>
                        <m:ctrlPr>
                          <a:rPr lang="sv-SE" b="0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𝑁</m:t>
                        </m:r>
                      </m:e>
                      <m:sub>
                        <m:r>
                          <a:rPr lang="sv-SE" b="0" i="1" smtClean="0"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noProof="0" dirty="0">
                    <a:latin typeface="Cambria Math" panose="02040503050406030204" pitchFamily="18" charset="0"/>
                  </a:rPr>
                  <a:t>consumption threshold</a:t>
                </a:r>
              </a:p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𝑞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dirty="0">
                    <a:latin typeface="Cambria Math" panose="02040503050406030204" pitchFamily="18" charset="0"/>
                  </a:rPr>
                  <a:t>needle to carrying capacity conversion</a:t>
                </a:r>
              </a:p>
              <a:p>
                <a:pPr marL="0" indent="0">
                  <a:buNone/>
                </a:pPr>
                <a14:m>
                  <m:oMath xmlns:m="http://schemas.openxmlformats.org/officeDocument/2006/math">
                    <m:r>
                      <a:rPr lang="sv-SE" b="0" i="1" smtClean="0">
                        <a:latin typeface="Cambria Math" panose="02040503050406030204" pitchFamily="18" charset="0"/>
                      </a:rPr>
                      <m:t>𝑓</m:t>
                    </m:r>
                  </m:oMath>
                </a14:m>
                <a:r>
                  <a:rPr lang="sv-SE" dirty="0">
                    <a:latin typeface="Cambria Math" panose="02040503050406030204" pitchFamily="18" charset="0"/>
                  </a:rPr>
                  <a:t>: </a:t>
                </a:r>
                <a:r>
                  <a:rPr lang="en-GB" dirty="0">
                    <a:latin typeface="Cambria Math" panose="02040503050406030204" pitchFamily="18" charset="0"/>
                  </a:rPr>
                  <a:t>coverage factor</a:t>
                </a:r>
                <a:endParaRPr lang="en-GB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dirty="0">
                  <a:latin typeface="Cambria Math" panose="02040503050406030204" pitchFamily="18" charset="0"/>
                </a:endParaRPr>
              </a:p>
              <a:p>
                <a:pPr marL="0" indent="0">
                  <a:buNone/>
                </a:pPr>
                <a:endParaRPr lang="en-GB" i="1" noProof="0" dirty="0">
                  <a:latin typeface="Cambria Math" panose="02040503050406030204" pitchFamily="18" charset="0"/>
                </a:endParaRPr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  <a:p>
                <a:pPr marL="0" indent="0">
                  <a:buFont typeface="Arial" panose="020B0604020202020204" pitchFamily="34" charset="0"/>
                  <a:buNone/>
                </a:pPr>
                <a:endParaRPr lang="en-GB" dirty="0"/>
              </a:p>
            </p:txBody>
          </p:sp>
        </mc:Choice>
        <mc:Fallback xmlns="">
          <p:sp>
            <p:nvSpPr>
              <p:cNvPr id="4" name="Content Placeholder 2">
                <a:extLst>
                  <a:ext uri="{FF2B5EF4-FFF2-40B4-BE49-F238E27FC236}">
                    <a16:creationId xmlns:a16="http://schemas.microsoft.com/office/drawing/2014/main" id="{0417A05F-C3A3-0662-E830-CF4AC36CB7FF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5376332" y="1585913"/>
                <a:ext cx="6815667" cy="4975754"/>
              </a:xfrm>
              <a:prstGeom prst="rect">
                <a:avLst/>
              </a:prstGeom>
              <a:blipFill>
                <a:blip r:embed="rId3"/>
                <a:stretch>
                  <a:fillRect t="-2083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14089753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707755-9AD9-6F12-EC54-2F87D42201F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Link to the practical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20CD6C9-DAE8-F85E-1B58-626EC64F914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dirty="0">
                <a:hlinkClick r:id="rId2"/>
              </a:rPr>
              <a:t>https://staff.fnwi.uva.nl/a.m.deroos/projects/BifurcationTheory/60-deBifLabs.html#sec:budworm</a:t>
            </a:r>
            <a:endParaRPr lang="en-GB" dirty="0"/>
          </a:p>
          <a:p>
            <a:pPr marL="0" indent="0">
              <a:buNone/>
            </a:pP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76733523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9F3059-3380-3A60-8F70-9C2E70E18A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0. Model implementation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01C413-12E4-B8EB-387E-3E75E4A4E7C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24403" y="1690688"/>
            <a:ext cx="6650729" cy="441119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3776758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590C90-57A4-D759-B65F-9B2348269FA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1. Phase planes for values of K and r</a:t>
            </a:r>
          </a:p>
        </p:txBody>
      </p:sp>
      <p:pic>
        <p:nvPicPr>
          <p:cNvPr id="2050" name="Picture 2" descr="Plot object">
            <a:extLst>
              <a:ext uri="{FF2B5EF4-FFF2-40B4-BE49-F238E27FC236}">
                <a16:creationId xmlns:a16="http://schemas.microsoft.com/office/drawing/2014/main" id="{A85B1A2C-9EE9-CA47-98D5-515A8FAFCEB9}"/>
              </a:ext>
            </a:extLst>
          </p:cNvPr>
          <p:cNvPicPr>
            <a:picLocks noGrp="1" noChangeAspect="1" noChangeArrowheads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051374" y="1563159"/>
            <a:ext cx="346055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82D84FE7-ECB9-C47F-7E6F-851DFAE61CF4}"/>
              </a:ext>
            </a:extLst>
          </p:cNvPr>
          <p:cNvSpPr txBox="1"/>
          <p:nvPr/>
        </p:nvSpPr>
        <p:spPr>
          <a:xfrm>
            <a:off x="5384799" y="156051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K=10</a:t>
            </a:r>
          </a:p>
        </p:txBody>
      </p:sp>
      <p:pic>
        <p:nvPicPr>
          <p:cNvPr id="2052" name="Picture 4" descr="Plot object">
            <a:extLst>
              <a:ext uri="{FF2B5EF4-FFF2-40B4-BE49-F238E27FC236}">
                <a16:creationId xmlns:a16="http://schemas.microsoft.com/office/drawing/2014/main" id="{2C0ABA5D-C37C-BB71-E8BE-E087296803D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78512" y="1563159"/>
            <a:ext cx="346055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DC1B0AAF-E4C3-2EE0-414B-71EBF289990E}"/>
              </a:ext>
            </a:extLst>
          </p:cNvPr>
          <p:cNvSpPr txBox="1"/>
          <p:nvPr/>
        </p:nvSpPr>
        <p:spPr>
          <a:xfrm>
            <a:off x="2183909" y="156051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K=5</a:t>
            </a:r>
          </a:p>
        </p:txBody>
      </p:sp>
      <p:pic>
        <p:nvPicPr>
          <p:cNvPr id="2054" name="Picture 6" descr="Plot object">
            <a:extLst>
              <a:ext uri="{FF2B5EF4-FFF2-40B4-BE49-F238E27FC236}">
                <a16:creationId xmlns:a16="http://schemas.microsoft.com/office/drawing/2014/main" id="{7C26D237-CB1D-D2BB-CDFF-B8CD734EE0F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61041" y="1563158"/>
            <a:ext cx="346055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E3E35569-1FD1-0247-12E7-C3F618602C50}"/>
              </a:ext>
            </a:extLst>
          </p:cNvPr>
          <p:cNvSpPr txBox="1"/>
          <p:nvPr/>
        </p:nvSpPr>
        <p:spPr>
          <a:xfrm>
            <a:off x="8543572" y="150602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K=14</a:t>
            </a:r>
          </a:p>
        </p:txBody>
      </p:sp>
      <p:pic>
        <p:nvPicPr>
          <p:cNvPr id="7" name="Picture 2" descr="Plot object">
            <a:extLst>
              <a:ext uri="{FF2B5EF4-FFF2-40B4-BE49-F238E27FC236}">
                <a16:creationId xmlns:a16="http://schemas.microsoft.com/office/drawing/2014/main" id="{9F5ECBE1-5809-5D2C-D3B4-7A9C593050C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139068" y="4182533"/>
            <a:ext cx="3460556" cy="26193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BF84727A-12C1-B8D0-52C5-3CC021B03261}"/>
              </a:ext>
            </a:extLst>
          </p:cNvPr>
          <p:cNvSpPr txBox="1"/>
          <p:nvPr/>
        </p:nvSpPr>
        <p:spPr>
          <a:xfrm>
            <a:off x="5472493" y="417988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r=0.1</a:t>
            </a:r>
          </a:p>
        </p:txBody>
      </p:sp>
      <p:pic>
        <p:nvPicPr>
          <p:cNvPr id="2056" name="Picture 8" descr="Plot object">
            <a:extLst>
              <a:ext uri="{FF2B5EF4-FFF2-40B4-BE49-F238E27FC236}">
                <a16:creationId xmlns:a16="http://schemas.microsoft.com/office/drawing/2014/main" id="{0FB3B18F-8747-A46E-4EAD-A336B71A95AD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4276426"/>
            <a:ext cx="3239451" cy="245201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F14AEA37-2CB7-90E4-88AB-7167149D67EA}"/>
              </a:ext>
            </a:extLst>
          </p:cNvPr>
          <p:cNvSpPr txBox="1"/>
          <p:nvPr/>
        </p:nvSpPr>
        <p:spPr>
          <a:xfrm>
            <a:off x="2099631" y="4217919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r=0.05</a:t>
            </a:r>
          </a:p>
        </p:txBody>
      </p:sp>
      <p:pic>
        <p:nvPicPr>
          <p:cNvPr id="2058" name="Picture 10" descr="Plot object">
            <a:extLst>
              <a:ext uri="{FF2B5EF4-FFF2-40B4-BE49-F238E27FC236}">
                <a16:creationId xmlns:a16="http://schemas.microsoft.com/office/drawing/2014/main" id="{45773C86-99E3-98A0-F62C-C4C23ED4012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87318" y="4175445"/>
            <a:ext cx="3372862" cy="255299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17816CB5-1551-5686-C994-5609BFE86CF5}"/>
              </a:ext>
            </a:extLst>
          </p:cNvPr>
          <p:cNvSpPr txBox="1"/>
          <p:nvPr/>
        </p:nvSpPr>
        <p:spPr>
          <a:xfrm>
            <a:off x="9036960" y="4198095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r=0.2</a:t>
            </a:r>
          </a:p>
        </p:txBody>
      </p:sp>
    </p:spTree>
    <p:extLst>
      <p:ext uri="{BB962C8B-B14F-4D97-AF65-F5344CB8AC3E}">
        <p14:creationId xmlns:p14="http://schemas.microsoft.com/office/powerpoint/2010/main" val="355000991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5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1066595-373A-3AD0-056C-0A2FE035840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82" name="Picture 10" descr="Plot object">
            <a:extLst>
              <a:ext uri="{FF2B5EF4-FFF2-40B4-BE49-F238E27FC236}">
                <a16:creationId xmlns:a16="http://schemas.microsoft.com/office/drawing/2014/main" id="{0224EFFF-ABAB-8640-65C4-F7B26C226086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9317" y="4361006"/>
            <a:ext cx="3102633" cy="235320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80" name="Picture 8" descr="Plot object">
            <a:extLst>
              <a:ext uri="{FF2B5EF4-FFF2-40B4-BE49-F238E27FC236}">
                <a16:creationId xmlns:a16="http://schemas.microsoft.com/office/drawing/2014/main" id="{C951A43E-8A6F-5B9A-97E6-81D237BDBB57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68819" y="1705789"/>
            <a:ext cx="3256170" cy="246965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8" name="Picture 6" descr="Plot object">
            <a:extLst>
              <a:ext uri="{FF2B5EF4-FFF2-40B4-BE49-F238E27FC236}">
                <a16:creationId xmlns:a16="http://schemas.microsoft.com/office/drawing/2014/main" id="{086290C0-C8D0-E951-FC35-0EA343278BC1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924989" y="1690688"/>
            <a:ext cx="3305945" cy="25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2" name="Picture 6" descr="Plot object">
            <a:extLst>
              <a:ext uri="{FF2B5EF4-FFF2-40B4-BE49-F238E27FC236}">
                <a16:creationId xmlns:a16="http://schemas.microsoft.com/office/drawing/2014/main" id="{218D2F8F-E5B6-65BE-6A25-8C8FE5633139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39368" y="4328269"/>
            <a:ext cx="3305945" cy="2507407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3076" name="Picture 4" descr="Plot object">
            <a:extLst>
              <a:ext uri="{FF2B5EF4-FFF2-40B4-BE49-F238E27FC236}">
                <a16:creationId xmlns:a16="http://schemas.microsoft.com/office/drawing/2014/main" id="{16BE027E-4C61-BDC2-D49D-A2A8D0759F5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555764" y="1728440"/>
            <a:ext cx="3256170" cy="246965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FC12FBE9-8643-20AC-790D-E007E3C2E9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2. Orbits for values of K and 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BB25FF5-C91B-6A29-1532-F03F8DB9E613}"/>
              </a:ext>
            </a:extLst>
          </p:cNvPr>
          <p:cNvSpPr txBox="1"/>
          <p:nvPr/>
        </p:nvSpPr>
        <p:spPr>
          <a:xfrm>
            <a:off x="5384799" y="156051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K=10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593F04D8-E935-55D1-90D5-D14A92B57FDB}"/>
              </a:ext>
            </a:extLst>
          </p:cNvPr>
          <p:cNvSpPr txBox="1"/>
          <p:nvPr/>
        </p:nvSpPr>
        <p:spPr>
          <a:xfrm>
            <a:off x="2183909" y="1560514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K=5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5535D6FC-4C45-E54C-9891-9E6861A8756B}"/>
              </a:ext>
            </a:extLst>
          </p:cNvPr>
          <p:cNvSpPr txBox="1"/>
          <p:nvPr/>
        </p:nvSpPr>
        <p:spPr>
          <a:xfrm>
            <a:off x="8543572" y="1506022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K=14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264BBC60-5AD1-0BF1-7F63-642A53244888}"/>
              </a:ext>
            </a:extLst>
          </p:cNvPr>
          <p:cNvSpPr txBox="1"/>
          <p:nvPr/>
        </p:nvSpPr>
        <p:spPr>
          <a:xfrm>
            <a:off x="5472493" y="4179888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r=0.1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8AC276D-B3AC-8FB2-B0A7-DC6C033F2C10}"/>
              </a:ext>
            </a:extLst>
          </p:cNvPr>
          <p:cNvSpPr txBox="1"/>
          <p:nvPr/>
        </p:nvSpPr>
        <p:spPr>
          <a:xfrm>
            <a:off x="2099631" y="4217919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r=0.05</a:t>
            </a:r>
          </a:p>
        </p:txBody>
      </p:sp>
      <p:pic>
        <p:nvPicPr>
          <p:cNvPr id="3084" name="Picture 12" descr="Plot object">
            <a:extLst>
              <a:ext uri="{FF2B5EF4-FFF2-40B4-BE49-F238E27FC236}">
                <a16:creationId xmlns:a16="http://schemas.microsoft.com/office/drawing/2014/main" id="{ADE01651-B4F9-9AE7-2329-861C9E405A48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625546" y="4321605"/>
            <a:ext cx="3186388" cy="241672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479FC58-9ACF-A703-98B6-A2F1704BBD86}"/>
              </a:ext>
            </a:extLst>
          </p:cNvPr>
          <p:cNvSpPr txBox="1"/>
          <p:nvPr/>
        </p:nvSpPr>
        <p:spPr>
          <a:xfrm>
            <a:off x="9036960" y="4198095"/>
            <a:ext cx="829733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dirty="0"/>
              <a:t>r=0.2</a:t>
            </a:r>
          </a:p>
        </p:txBody>
      </p:sp>
    </p:spTree>
    <p:extLst>
      <p:ext uri="{BB962C8B-B14F-4D97-AF65-F5344CB8AC3E}">
        <p14:creationId xmlns:p14="http://schemas.microsoft.com/office/powerpoint/2010/main" val="355232445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8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/>
      <p:bldP spid="5" grpId="0"/>
      <p:bldP spid="6" grpId="0"/>
      <p:bldP spid="8" grpId="0"/>
      <p:bldP spid="9" grpId="0"/>
      <p:bldP spid="10" grpId="0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42F1BDE-1A27-9EBD-8FD8-4DB4DB98B5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3. Bifurcation over K</a:t>
            </a:r>
          </a:p>
        </p:txBody>
      </p:sp>
      <p:pic>
        <p:nvPicPr>
          <p:cNvPr id="4098" name="Picture 2" descr="Plot object">
            <a:extLst>
              <a:ext uri="{FF2B5EF4-FFF2-40B4-BE49-F238E27FC236}">
                <a16:creationId xmlns:a16="http://schemas.microsoft.com/office/drawing/2014/main" id="{5546056D-B450-E813-C67E-E8FA876E1250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38200" y="1722438"/>
            <a:ext cx="6012792" cy="4557712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86229229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1199</TotalTime>
  <Words>446</Words>
  <Application>Microsoft Office PowerPoint</Application>
  <PresentationFormat>Widescreen</PresentationFormat>
  <Paragraphs>93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4" baseType="lpstr">
      <vt:lpstr>Aptos</vt:lpstr>
      <vt:lpstr>Aptos Display</vt:lpstr>
      <vt:lpstr>Arial</vt:lpstr>
      <vt:lpstr>Cambria Math</vt:lpstr>
      <vt:lpstr>Office Theme</vt:lpstr>
      <vt:lpstr>Computer lab The spruce-budworm</vt:lpstr>
      <vt:lpstr>The spruce-budworm</vt:lpstr>
      <vt:lpstr>The spruce-budworm</vt:lpstr>
      <vt:lpstr>The spruce-budworm</vt:lpstr>
      <vt:lpstr>Link to the practical</vt:lpstr>
      <vt:lpstr>0. Model implementation</vt:lpstr>
      <vt:lpstr>1. Phase planes for values of K and r</vt:lpstr>
      <vt:lpstr>2. Orbits for values of K and r</vt:lpstr>
      <vt:lpstr>3. Bifurcation over K</vt:lpstr>
      <vt:lpstr>4. Model implementation</vt:lpstr>
      <vt:lpstr>5. Orbits with various starting values</vt:lpstr>
      <vt:lpstr>6. Orbits with various values of A</vt:lpstr>
      <vt:lpstr>7. Backward orbits with various A values</vt:lpstr>
      <vt:lpstr>8. Phase plane for values of A</vt:lpstr>
      <vt:lpstr>9. Bifurcations over A</vt:lpstr>
      <vt:lpstr>10. Explanation of outbreaks</vt:lpstr>
      <vt:lpstr>11. Two parameter bifurcation with A and q</vt:lpstr>
      <vt:lpstr>12. Sketch bifurcations over A with different values of q</vt:lpstr>
      <vt:lpstr>13. Two parameter bifurcation with A and p</vt:lpstr>
    </vt:vector>
  </TitlesOfParts>
  <Company>SLU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Jasper Croll</dc:creator>
  <cp:lastModifiedBy>Jasper Croll</cp:lastModifiedBy>
  <cp:revision>4</cp:revision>
  <dcterms:created xsi:type="dcterms:W3CDTF">2025-09-23T13:18:50Z</dcterms:created>
  <dcterms:modified xsi:type="dcterms:W3CDTF">2025-09-30T06:53:41Z</dcterms:modified>
</cp:coreProperties>
</file>