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70" r:id="rId7"/>
    <p:sldId id="272" r:id="rId8"/>
    <p:sldId id="258" r:id="rId9"/>
    <p:sldId id="271" r:id="rId10"/>
    <p:sldId id="259" r:id="rId11"/>
    <p:sldId id="26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6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A7E0-8CE6-4268-BF16-590D0732672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1DB1F-F815-4D48-84A8-F8BB6BC29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5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5666-2B8B-4C9E-B8DA-027818504B89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4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2C35-E145-4778-A24B-052FFFE68689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3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8E60-3988-4692-A540-B9BACA11E65B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0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E5EC-5AE9-4F4E-8EC3-001770D85784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1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DA87-1540-4197-87ED-E187E9E63D8F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D9FD-F301-436B-BC9B-0CE7732CF3B6}" type="datetime1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7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193B-9B38-44DB-9437-2235E712A8C2}" type="datetime1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5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9EA3-0AAE-4DAE-8CBB-D2F55153AFEF}" type="datetime1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5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7906-41A1-4937-A388-4C400E0F5205}" type="datetime1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0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FB06EB-CCA5-4D6D-8FD7-9C5946A09AFD}" type="datetime1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1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55E05-0777-4020-8328-6D3AEBAEB272}" type="datetime1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78509C-A4CA-4068-96C0-D9A5A4640A0A}" type="datetime1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2F1A2F-C09E-4A19-913C-13197BA5BD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62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D7F2B-D025-407F-BE75-69CECAAEB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523" y="3429000"/>
            <a:ext cx="10152422" cy="129305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Improving Educational Experience of High School Students in Chicago</a:t>
            </a:r>
          </a:p>
        </p:txBody>
      </p:sp>
      <p:pic>
        <p:nvPicPr>
          <p:cNvPr id="15" name="Graphic 14" descr="Education">
            <a:extLst>
              <a:ext uri="{FF2B5EF4-FFF2-40B4-BE49-F238E27FC236}">
                <a16:creationId xmlns:a16="http://schemas.microsoft.com/office/drawing/2014/main" id="{B5BF9A5E-F004-47FD-BCDA-173413AA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640080"/>
            <a:ext cx="2668001" cy="266800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335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8E37A-4CB7-4804-81E5-B3248D94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Results: </a:t>
            </a:r>
            <a:b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Locations of High Schools in Group 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Map&#10;&#10;Description automatically generated">
            <a:extLst>
              <a:ext uri="{FF2B5EF4-FFF2-40B4-BE49-F238E27FC236}">
                <a16:creationId xmlns:a16="http://schemas.microsoft.com/office/drawing/2014/main" id="{7EE079E1-BEE7-4B4B-BD1E-46C5D3DBD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89" y="540956"/>
            <a:ext cx="5720403" cy="5032056"/>
          </a:xfrm>
        </p:spPr>
      </p:pic>
    </p:spTree>
    <p:extLst>
      <p:ext uri="{BB962C8B-B14F-4D97-AF65-F5344CB8AC3E}">
        <p14:creationId xmlns:p14="http://schemas.microsoft.com/office/powerpoint/2010/main" val="139712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1B462-0CAA-4435-A19B-5FBD7DD4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557" y="924561"/>
            <a:ext cx="4570515" cy="19913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Results: Locations of Universities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D0A0D-CF41-4482-91F4-0849B74C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endParaRPr lang="en-US" sz="900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D166B-462A-4C84-B3A2-FA0D80BAF3A3}"/>
              </a:ext>
            </a:extLst>
          </p:cNvPr>
          <p:cNvSpPr txBox="1"/>
          <p:nvPr/>
        </p:nvSpPr>
        <p:spPr>
          <a:xfrm>
            <a:off x="7142481" y="3241040"/>
            <a:ext cx="466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universities at the center and northern part of Chicago but fewer or no universities in the Southern part</a:t>
            </a:r>
          </a:p>
        </p:txBody>
      </p:sp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BE6094EC-D15D-456C-A0E2-A44D5C095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48" y="457200"/>
            <a:ext cx="5556292" cy="5334673"/>
          </a:xfrm>
        </p:spPr>
      </p:pic>
    </p:spTree>
    <p:extLst>
      <p:ext uri="{BB962C8B-B14F-4D97-AF65-F5344CB8AC3E}">
        <p14:creationId xmlns:p14="http://schemas.microsoft.com/office/powerpoint/2010/main" val="309425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E64D-5051-44F9-B68D-551D8A8B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7AC4-721B-4A37-AE03-32AD6D42F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confirms the assumption that academic scores in high school are positively related to college enrollment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identified the challenges faced by some high schools, especially those in the southern part of Chicago due to limited possible opportunities to work with the universities.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Possible solutions: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Find university students who live close to those high schools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Online tutoring or mentoring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Seek help from local communities or non-profit organizations, and focus on specific high schools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5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4D03-6745-479B-AFB1-E0FF30DD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CA80-B879-4C69-A13B-355D7B6F9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relationship between the academic scores and college enrollment rate was examined.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igh schools with low academic scores were identified.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Locations of the H</a:t>
            </a: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igh schools with low academic scores and the universities were plotted.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Even though some challenges and difficulties faced by specific high schools were shown, there are some possible solutions that could be discussed.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is important to note that data analysis is not only to identify problems but also to suggest solutions for the future.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84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5284-77B1-459A-A9F7-ECCFBE15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15EC-2596-4EE6-A5DA-66F407B2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today’s job market, college degree is essential for many high-paying jobs 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However, there are many high school students in the United States who have been struggling to keep their grades high enough to enter colleges.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an assumption that high school grades are positively related to college entrance, this project examines relationships between grades in high school and college enrollment rate in Chicago.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also tries to identify potential universities who could possibly provide educational services (mentoring or tutoring) to students in high schools who have the lowest grades.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may be utilized by high school teachers, parents, non-profit organizations, universities, and other community members to develop plans to provide educational services to high school students who have been struggling.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8B2A-2BE2-4496-9D64-07CF66CC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10" y="734906"/>
            <a:ext cx="9974580" cy="74845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2FF2-F980-4F52-8B3C-76F7DF700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4304"/>
            <a:ext cx="10759440" cy="42887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is provided by Chicago Public Schools and is available from the website below: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https://data.cityofchicago.org/Education/Chicago-Public-Schools-Progress-Report-Cards-2011-/9xs2-f89t?cm_mmc=Email_Newsletter-_-Developer_Ed%2BTech-_-WW_WW-_-SkillsNetwork-Courses-IBMDeveloperSkillsNetwork-DB0201EN-SkillsNetwork-20127838&amp;cm_mmca1=000026UJ&amp;cm_mmca2=10006555&amp;cm_mmca3=M12345678&amp;cvosrc=email.Newsletter.M12345678&amp;cvo_campaign=000026U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Due to limited availability of current data sets, data that was published in “Progress Report Cards (2011-2012)” was used.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variables used for this project are: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“9th Grade EXPLORE (2010)(average score of EXPLORE test)”, “10th Grade PLAN (2010)(average score of PLAN test)”, “11th Grade Average ACT (2011)”, “College Eligibility %”,  “Graduation Rate %”,  and “College Enrollment Rate %”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9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1C6E-5266-4039-9046-4A71B24A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1770-A9A6-447A-B115-698AD4967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 descriptive statistical analysis to see basic information (e.g., mean, standard deviation) of </a:t>
            </a:r>
            <a:r>
              <a:rPr lang="en-US"/>
              <a:t>the dataset 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Examine the relationship between the independent variables (academic scores of 9</a:t>
            </a:r>
            <a:r>
              <a:rPr lang="en-US" baseline="30000" dirty="0"/>
              <a:t>th</a:t>
            </a:r>
            <a:r>
              <a:rPr lang="en-US" dirty="0"/>
              <a:t>, 10</a:t>
            </a:r>
            <a:r>
              <a:rPr lang="en-US" baseline="30000" dirty="0"/>
              <a:t>th</a:t>
            </a:r>
            <a:r>
              <a:rPr lang="en-US" dirty="0"/>
              <a:t>, and 11</a:t>
            </a:r>
            <a:r>
              <a:rPr lang="en-US" baseline="30000" dirty="0"/>
              <a:t>th</a:t>
            </a:r>
            <a:r>
              <a:rPr lang="en-US" dirty="0"/>
              <a:t> graders) and the dependent variable (% of college enrollment)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seaborn’s</a:t>
            </a:r>
            <a:r>
              <a:rPr lang="en-US" dirty="0"/>
              <a:t> </a:t>
            </a:r>
            <a:r>
              <a:rPr lang="en-US" dirty="0" err="1"/>
              <a:t>regplot</a:t>
            </a:r>
            <a:r>
              <a:rPr lang="en-US" dirty="0"/>
              <a:t> method to plot data points and fit a linear model.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Conduct multiple regression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Calculate R^2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K-Means Clustering to divide the dataset into 4 groups, based on the academic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folium and geospatial data from Foursquare to plot universities that are located around high schools who are classified as having the lowest academic scores.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3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2159-A032-45AF-80FF-192078D1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Descriptive Analysis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4F2B5-63CD-4BF3-93CB-DB3B64FFBBEA}"/>
              </a:ext>
            </a:extLst>
          </p:cNvPr>
          <p:cNvSpPr txBox="1"/>
          <p:nvPr/>
        </p:nvSpPr>
        <p:spPr>
          <a:xfrm>
            <a:off x="1279603" y="4695825"/>
            <a:ext cx="934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Among 75 high schools in Chicago, means for 9</a:t>
            </a:r>
            <a:r>
              <a:rPr lang="en-US" baseline="30000" dirty="0"/>
              <a:t>th</a:t>
            </a:r>
            <a:r>
              <a:rPr lang="en-US" dirty="0"/>
              <a:t>, 10</a:t>
            </a:r>
            <a:r>
              <a:rPr lang="en-US" baseline="30000" dirty="0"/>
              <a:t>th</a:t>
            </a:r>
            <a:r>
              <a:rPr lang="en-US" dirty="0"/>
              <a:t>, and 11</a:t>
            </a:r>
            <a:r>
              <a:rPr lang="en-US" baseline="30000" dirty="0"/>
              <a:t>th</a:t>
            </a:r>
            <a:r>
              <a:rPr lang="en-US" dirty="0"/>
              <a:t> graders are 14.1, 15.12, and 16.85 respectively (the highest possible points for those tests are 35, 25, and 36).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graduation rate % is 63. Graduation rate in IL in 2010-2011 is 83.8, so the rate in Chicago is appx. 20 percentage points lower than the state’s rate. </a:t>
            </a:r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493B7E60-AF57-4604-98C9-598317086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14" y="1780123"/>
            <a:ext cx="10575286" cy="2794548"/>
          </a:xfrm>
        </p:spPr>
      </p:pic>
    </p:spTree>
    <p:extLst>
      <p:ext uri="{BB962C8B-B14F-4D97-AF65-F5344CB8AC3E}">
        <p14:creationId xmlns:p14="http://schemas.microsoft.com/office/powerpoint/2010/main" val="112730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B6ABC-8854-4238-8B0E-C092AC6C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63" y="4114263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Results: Regression Plot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367EC-7755-4B7D-9ADC-88437376C8F4}"/>
              </a:ext>
            </a:extLst>
          </p:cNvPr>
          <p:cNvSpPr txBox="1"/>
          <p:nvPr/>
        </p:nvSpPr>
        <p:spPr>
          <a:xfrm>
            <a:off x="633999" y="5733384"/>
            <a:ext cx="99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academic scores have positive relationship with the college enrollment rate %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C201222B-83A1-4EF4-B67B-3F6D79626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4" y="1020116"/>
            <a:ext cx="3690250" cy="2916819"/>
          </a:xfr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10BFDE4F-B86D-48EF-96C8-64BF83AFD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000" y="1020116"/>
            <a:ext cx="3560530" cy="2916819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A930706F-BAF4-4603-B8D4-27C8AEB38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416" y="991378"/>
            <a:ext cx="3724784" cy="29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7F38-A2D7-4BA0-83EC-EEBA906E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Multiple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3E66-2809-44DF-B9F2-A0E8D869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scikit-</a:t>
            </a:r>
            <a:r>
              <a:rPr lang="en-US" sz="3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learn’s</a:t>
            </a:r>
            <a:r>
              <a:rPr lang="en-US" sz="3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LinerRegression</a:t>
            </a:r>
            <a:r>
              <a:rPr lang="en-US" sz="3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function was used.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Independent variables: </a:t>
            </a:r>
            <a:r>
              <a:rPr lang="en-US" sz="2000" dirty="0"/>
              <a:t>9th Grade EXPLORE (2010),10th Grade PLAN (2010), 11th Grade Average ACT (2011)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Dependent variable: College Eligibility %</a:t>
            </a:r>
            <a:endParaRPr lang="en-US" sz="20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R-square was 0.67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model generated by using those academic scores explains 67% of the variability of the college enrollment rate.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1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D475-74E3-4436-8E11-B19C0A00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br>
              <a:rPr lang="en-US" dirty="0"/>
            </a:br>
            <a:r>
              <a:rPr lang="en-US" dirty="0"/>
              <a:t>Classifying High Schools into Four Groups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F58BA-E59D-46F1-860B-F1B61578FB4D}"/>
              </a:ext>
            </a:extLst>
          </p:cNvPr>
          <p:cNvSpPr txBox="1"/>
          <p:nvPr/>
        </p:nvSpPr>
        <p:spPr>
          <a:xfrm flipH="1">
            <a:off x="4226559" y="2342880"/>
            <a:ext cx="6868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schools are classified based on students’ academic scores.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0 has the most schools (35) and Group 3 has the least schools (5).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table below shows the average of each variable among the four groups. Group 0 seems to have the lowest score of all variables.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EEE1CA2-4409-432B-A8C8-62FA4C789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52544"/>
            <a:ext cx="2997200" cy="1846026"/>
          </a:xfrm>
          <a:prstGeom prst="rect">
            <a:avLst/>
          </a:prstGeom>
        </p:spPr>
      </p:pic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04E6E73C-3D59-47EE-9165-0E2B2EED6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" y="3942634"/>
            <a:ext cx="10824790" cy="2028596"/>
          </a:xfrm>
        </p:spPr>
      </p:pic>
    </p:spTree>
    <p:extLst>
      <p:ext uri="{BB962C8B-B14F-4D97-AF65-F5344CB8AC3E}">
        <p14:creationId xmlns:p14="http://schemas.microsoft.com/office/powerpoint/2010/main" val="356794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CEA18-6549-40D9-A39F-377AB095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28" y="95819"/>
            <a:ext cx="10671935" cy="796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Results: Characteristics of the Four Groups</a:t>
            </a:r>
            <a:endParaRPr lang="en-US" sz="4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EF0504-0918-4056-A14B-2EB7AE524592}"/>
              </a:ext>
            </a:extLst>
          </p:cNvPr>
          <p:cNvSpPr txBox="1"/>
          <p:nvPr/>
        </p:nvSpPr>
        <p:spPr>
          <a:xfrm>
            <a:off x="728029" y="4256894"/>
            <a:ext cx="1050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Group 0 has the lowest academic scores and college-related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Will focus on Group 0 and see if there are any universities located near the high schools in this group</a:t>
            </a:r>
            <a:r>
              <a:rPr lang="en-US" dirty="0"/>
              <a:t> 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7A8859AB-66F3-4B27-8F3E-ECB7D3131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05" y="1292199"/>
            <a:ext cx="5564886" cy="2834203"/>
          </a:xfr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050C0F25-1F37-4F36-A5B3-CB98A4957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12" y="1219200"/>
            <a:ext cx="5964476" cy="290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970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881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Improving Educational Experience of High School Students in Chicago</vt:lpstr>
      <vt:lpstr>Introduction</vt:lpstr>
      <vt:lpstr>Data</vt:lpstr>
      <vt:lpstr>Methodology</vt:lpstr>
      <vt:lpstr>Results: Descriptive Analysis </vt:lpstr>
      <vt:lpstr>Results: Regression Plot </vt:lpstr>
      <vt:lpstr>Results: Multiple Regression Analysis</vt:lpstr>
      <vt:lpstr>Results:  Classifying High Schools into Four Groups</vt:lpstr>
      <vt:lpstr>Results: Characteristics of the Four Groups</vt:lpstr>
      <vt:lpstr>Results:  Locations of High Schools in Group 0</vt:lpstr>
      <vt:lpstr>Results: Locations of Universities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Educational Experience of High School Students in Chicago</dc:title>
  <dc:creator>Michael Peterson</dc:creator>
  <cp:lastModifiedBy>Michael Peterson</cp:lastModifiedBy>
  <cp:revision>15</cp:revision>
  <dcterms:created xsi:type="dcterms:W3CDTF">2020-12-14T05:58:06Z</dcterms:created>
  <dcterms:modified xsi:type="dcterms:W3CDTF">2020-12-26T04:29:47Z</dcterms:modified>
</cp:coreProperties>
</file>