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73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35898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58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016497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04498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097650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87504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2046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2205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83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135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1/6/2023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12648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05" r:id="rId6"/>
    <p:sldLayoutId id="2147483710"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chicago.org/Public-Safety/Crimes-2001-to-Present/ijzp-q8t2" TargetMode="External"/><Relationship Id="rId2" Type="http://schemas.openxmlformats.org/officeDocument/2006/relationships/hyperlink" Target="https://data.cityofchicago.org/Education/Chicago-Public-Schools-Progress-Report-Cards-2011-/9xs2-f89t?cm_mmc=Email_Newsletter-_-Developer_Ed%2BTech-_-WW_WW-_-SkillsNetwork-Courses-IBMDeveloperSkillsNetwork-DB0201EN-SkillsNetwork-20127838&amp;cm_mmca1=000026UJ&amp;cm_mmca2=10006555&amp;cm_mmca3=M12345678&amp;cvosrc=email.Newsletter.M12345678&amp;cvo_campaign=000026UJ"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E258F-61A9-E776-55D1-5CEE23534BB5}"/>
              </a:ext>
            </a:extLst>
          </p:cNvPr>
          <p:cNvSpPr>
            <a:spLocks noGrp="1"/>
          </p:cNvSpPr>
          <p:nvPr>
            <p:ph type="ctrTitle"/>
          </p:nvPr>
        </p:nvSpPr>
        <p:spPr>
          <a:xfrm>
            <a:off x="1251082" y="4660681"/>
            <a:ext cx="9689834" cy="1125050"/>
          </a:xfrm>
        </p:spPr>
        <p:txBody>
          <a:bodyPr anchor="b">
            <a:normAutofit/>
          </a:bodyPr>
          <a:lstStyle/>
          <a:p>
            <a:pPr algn="ctr"/>
            <a:r>
              <a:rPr lang="en-US" sz="4100"/>
              <a:t>Chicago Crime Analysis Project</a:t>
            </a:r>
          </a:p>
        </p:txBody>
      </p:sp>
      <p:sp>
        <p:nvSpPr>
          <p:cNvPr id="3" name="Subtitle 2">
            <a:extLst>
              <a:ext uri="{FF2B5EF4-FFF2-40B4-BE49-F238E27FC236}">
                <a16:creationId xmlns:a16="http://schemas.microsoft.com/office/drawing/2014/main" id="{F9FE69F2-E5F9-E7D6-D0B3-245D9F5D3974}"/>
              </a:ext>
            </a:extLst>
          </p:cNvPr>
          <p:cNvSpPr>
            <a:spLocks noGrp="1"/>
          </p:cNvSpPr>
          <p:nvPr>
            <p:ph type="subTitle" idx="1"/>
          </p:nvPr>
        </p:nvSpPr>
        <p:spPr>
          <a:xfrm>
            <a:off x="1938997" y="5866227"/>
            <a:ext cx="8314005" cy="696351"/>
          </a:xfrm>
        </p:spPr>
        <p:txBody>
          <a:bodyPr>
            <a:normAutofit/>
          </a:bodyPr>
          <a:lstStyle/>
          <a:p>
            <a:pPr algn="ctr"/>
            <a:r>
              <a:rPr lang="en-US"/>
              <a:t>Education and Criminal Incidents</a:t>
            </a:r>
          </a:p>
        </p:txBody>
      </p:sp>
      <p:pic>
        <p:nvPicPr>
          <p:cNvPr id="15" name="Picture 3" descr="Aerial view of skyscrapers">
            <a:extLst>
              <a:ext uri="{FF2B5EF4-FFF2-40B4-BE49-F238E27FC236}">
                <a16:creationId xmlns:a16="http://schemas.microsoft.com/office/drawing/2014/main" id="{5D66A6D1-D78B-AB7E-89BB-1B07E28FBF38}"/>
              </a:ext>
            </a:extLst>
          </p:cNvPr>
          <p:cNvPicPr>
            <a:picLocks noChangeAspect="1"/>
          </p:cNvPicPr>
          <p:nvPr/>
        </p:nvPicPr>
        <p:blipFill rotWithShape="1">
          <a:blip r:embed="rId2"/>
          <a:srcRect t="18918" b="28179"/>
          <a:stretch/>
        </p:blipFill>
        <p:spPr>
          <a:xfrm>
            <a:off x="20" y="1"/>
            <a:ext cx="12191980" cy="4305300"/>
          </a:xfrm>
          <a:prstGeom prst="rect">
            <a:avLst/>
          </a:prstGeom>
        </p:spPr>
      </p:pic>
      <p:cxnSp>
        <p:nvCxnSpPr>
          <p:cNvPr id="25" name="Straight Connector 21">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33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469C-2E9C-1BE2-3199-9E7C27AB3784}"/>
              </a:ext>
            </a:extLst>
          </p:cNvPr>
          <p:cNvSpPr>
            <a:spLocks noGrp="1"/>
          </p:cNvSpPr>
          <p:nvPr>
            <p:ph type="title"/>
          </p:nvPr>
        </p:nvSpPr>
        <p:spPr/>
        <p:txBody>
          <a:bodyPr>
            <a:normAutofit fontScale="90000"/>
          </a:bodyPr>
          <a:lstStyle/>
          <a:p>
            <a:r>
              <a:rPr lang="en-US" dirty="0"/>
              <a:t>Locations of the schools that had the highest academic achievements</a:t>
            </a:r>
          </a:p>
        </p:txBody>
      </p:sp>
      <p:pic>
        <p:nvPicPr>
          <p:cNvPr id="5" name="Content Placeholder 4">
            <a:extLst>
              <a:ext uri="{FF2B5EF4-FFF2-40B4-BE49-F238E27FC236}">
                <a16:creationId xmlns:a16="http://schemas.microsoft.com/office/drawing/2014/main" id="{B8A8CC75-CE36-6878-A597-FD63C0370EDE}"/>
              </a:ext>
            </a:extLst>
          </p:cNvPr>
          <p:cNvPicPr>
            <a:picLocks noGrp="1" noChangeAspect="1"/>
          </p:cNvPicPr>
          <p:nvPr>
            <p:ph idx="1"/>
          </p:nvPr>
        </p:nvPicPr>
        <p:blipFill>
          <a:blip r:embed="rId2"/>
          <a:stretch>
            <a:fillRect/>
          </a:stretch>
        </p:blipFill>
        <p:spPr>
          <a:xfrm>
            <a:off x="838200" y="1701801"/>
            <a:ext cx="7835076" cy="4825783"/>
          </a:xfrm>
        </p:spPr>
      </p:pic>
      <p:sp>
        <p:nvSpPr>
          <p:cNvPr id="6" name="TextBox 5">
            <a:extLst>
              <a:ext uri="{FF2B5EF4-FFF2-40B4-BE49-F238E27FC236}">
                <a16:creationId xmlns:a16="http://schemas.microsoft.com/office/drawing/2014/main" id="{5D746C17-9B0B-07AA-7DC5-77D60AA37081}"/>
              </a:ext>
            </a:extLst>
          </p:cNvPr>
          <p:cNvSpPr txBox="1"/>
          <p:nvPr/>
        </p:nvSpPr>
        <p:spPr>
          <a:xfrm>
            <a:off x="9133840" y="4912819"/>
            <a:ext cx="251968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general, those schools are in lighter-colored areas</a:t>
            </a:r>
          </a:p>
          <a:p>
            <a:pPr marL="285750" indent="-285750">
              <a:buFont typeface="Arial" panose="020B0604020202020204" pitchFamily="34" charset="0"/>
              <a:buChar char="•"/>
            </a:pPr>
            <a:r>
              <a:rPr lang="en-US" dirty="0"/>
              <a:t>None of them are in the “red” areas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0464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243B-629D-A2C6-65D9-52DAEB571D5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3A48D96-128E-54C6-5F13-768575FF3D8B}"/>
              </a:ext>
            </a:extLst>
          </p:cNvPr>
          <p:cNvSpPr>
            <a:spLocks noGrp="1"/>
          </p:cNvSpPr>
          <p:nvPr>
            <p:ph idx="1"/>
          </p:nvPr>
        </p:nvSpPr>
        <p:spPr/>
        <p:txBody>
          <a:bodyPr/>
          <a:lstStyle/>
          <a:p>
            <a:r>
              <a:rPr lang="en-US" dirty="0"/>
              <a:t>The schools that had the lowest academic achievements were more in the “darker-colored areas” or areas where more incidents occurred</a:t>
            </a:r>
          </a:p>
          <a:p>
            <a:r>
              <a:rPr lang="en-US" dirty="0"/>
              <a:t>The schools that had the highest academic achievements were more in the “lighter-colored areas” or areas where fewer incidents occurred</a:t>
            </a:r>
          </a:p>
          <a:p>
            <a:r>
              <a:rPr lang="en-US" dirty="0"/>
              <a:t>This project identified potential relationships between criminal incidents and educational achievements</a:t>
            </a:r>
          </a:p>
          <a:p>
            <a:r>
              <a:rPr lang="en-US" dirty="0"/>
              <a:t>This project also suggested potential risks that the students at the low academic achievement schools may have been facing </a:t>
            </a:r>
          </a:p>
          <a:p>
            <a:r>
              <a:rPr lang="en-US" dirty="0"/>
              <a:t>This project could be utilized to target those who are in the vulnerable communities, and provide necessary resources, assistance, and guidance </a:t>
            </a:r>
          </a:p>
        </p:txBody>
      </p:sp>
    </p:spTree>
    <p:extLst>
      <p:ext uri="{BB962C8B-B14F-4D97-AF65-F5344CB8AC3E}">
        <p14:creationId xmlns:p14="http://schemas.microsoft.com/office/powerpoint/2010/main" val="286173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442D-AE35-30FC-A399-E63F7594245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5173F42-052D-760D-6C79-4FB014326EC9}"/>
              </a:ext>
            </a:extLst>
          </p:cNvPr>
          <p:cNvSpPr>
            <a:spLocks noGrp="1"/>
          </p:cNvSpPr>
          <p:nvPr>
            <p:ph idx="1"/>
          </p:nvPr>
        </p:nvSpPr>
        <p:spPr/>
        <p:txBody>
          <a:bodyPr/>
          <a:lstStyle/>
          <a:p>
            <a:r>
              <a:rPr lang="en-US" dirty="0"/>
              <a:t>The main purpose of this project is to examine the relationship between education and criminal incidents in Chicago</a:t>
            </a:r>
          </a:p>
          <a:p>
            <a:r>
              <a:rPr lang="en-US" dirty="0"/>
              <a:t>Specifically, this project tries to visualize if public elementary schools who had the lowers academic achievements were in/near areas where more criminal accidents were reported </a:t>
            </a:r>
          </a:p>
          <a:p>
            <a:r>
              <a:rPr lang="en-US" dirty="0"/>
              <a:t>This project could suggest potential risks that students in those elementary schools have been facing, and could be utilized to propose policy changes in order to protect children’s safety and to improve their leaning environment </a:t>
            </a:r>
          </a:p>
        </p:txBody>
      </p:sp>
    </p:spTree>
    <p:extLst>
      <p:ext uri="{BB962C8B-B14F-4D97-AF65-F5344CB8AC3E}">
        <p14:creationId xmlns:p14="http://schemas.microsoft.com/office/powerpoint/2010/main" val="257865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D758-7532-F2B0-3DBB-9D58FE4E157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897F3E2-5DF6-051B-E605-7B58B8753A58}"/>
              </a:ext>
            </a:extLst>
          </p:cNvPr>
          <p:cNvSpPr>
            <a:spLocks noGrp="1"/>
          </p:cNvSpPr>
          <p:nvPr>
            <p:ph idx="1"/>
          </p:nvPr>
        </p:nvSpPr>
        <p:spPr/>
        <p:txBody>
          <a:bodyPr/>
          <a:lstStyle/>
          <a:p>
            <a:r>
              <a:rPr lang="en-US" dirty="0"/>
              <a:t>The school dataset was obtained from “Chicago Public Schools Progress Report Cards (2011-2012)”:</a:t>
            </a:r>
          </a:p>
          <a:p>
            <a:pPr marL="0" indent="0">
              <a:buNone/>
            </a:pPr>
            <a:r>
              <a:rPr lang="en-US" dirty="0">
                <a:hlinkClick r:id="rId2"/>
              </a:rPr>
              <a:t>https://data.cityofchicago.org/Education/Chicago-Public-Schools-Progress-Report-Cards-2011-/9xs2-f89t?cm_mmc=Email_Newsletter-_-Developer_Ed%2BTech-_-WW_WW-_-SkillsNetwork-Courses-IBMDeveloperSkillsNetwork-DB0201EN-SkillsNetwork-20127838&amp;cm_mmca1=000026UJ&amp;cm_mmca2=10006555&amp;cm_mmca3=M12345678&amp;cvosrc=email.Newsletter.M12345678&amp;cvo_campaign=000026UJ</a:t>
            </a:r>
            <a:endParaRPr lang="en-US" dirty="0"/>
          </a:p>
          <a:p>
            <a:r>
              <a:rPr lang="en-US" dirty="0"/>
              <a:t>The crime dataset was from 2012, and was obtained from Chicago Data Portal:</a:t>
            </a:r>
          </a:p>
          <a:p>
            <a:pPr marL="0" indent="0">
              <a:buNone/>
            </a:pPr>
            <a:r>
              <a:rPr lang="en-US" dirty="0">
                <a:hlinkClick r:id="rId3"/>
              </a:rPr>
              <a:t>https://data.cityofchicago.org/Public-Safety/Crimes-2001-to-Present/ijzp-q8t2</a:t>
            </a:r>
            <a:endParaRPr lang="en-US" dirty="0"/>
          </a:p>
        </p:txBody>
      </p:sp>
    </p:spTree>
    <p:extLst>
      <p:ext uri="{BB962C8B-B14F-4D97-AF65-F5344CB8AC3E}">
        <p14:creationId xmlns:p14="http://schemas.microsoft.com/office/powerpoint/2010/main" val="182397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ECB7-9E67-E9F2-3923-7ABBAD0EEDB1}"/>
              </a:ext>
            </a:extLst>
          </p:cNvPr>
          <p:cNvSpPr>
            <a:spLocks noGrp="1"/>
          </p:cNvSpPr>
          <p:nvPr>
            <p:ph type="title"/>
          </p:nvPr>
        </p:nvSpPr>
        <p:spPr/>
        <p:txBody>
          <a:bodyPr/>
          <a:lstStyle/>
          <a:p>
            <a:r>
              <a:rPr lang="en-US" dirty="0"/>
              <a:t>Data-continued	</a:t>
            </a:r>
          </a:p>
        </p:txBody>
      </p:sp>
      <p:sp>
        <p:nvSpPr>
          <p:cNvPr id="3" name="Content Placeholder 2">
            <a:extLst>
              <a:ext uri="{FF2B5EF4-FFF2-40B4-BE49-F238E27FC236}">
                <a16:creationId xmlns:a16="http://schemas.microsoft.com/office/drawing/2014/main" id="{741F38DA-CB7F-C483-1849-D0FCC61DD027}"/>
              </a:ext>
            </a:extLst>
          </p:cNvPr>
          <p:cNvSpPr>
            <a:spLocks noGrp="1"/>
          </p:cNvSpPr>
          <p:nvPr>
            <p:ph idx="1"/>
          </p:nvPr>
        </p:nvSpPr>
        <p:spPr/>
        <p:txBody>
          <a:bodyPr/>
          <a:lstStyle/>
          <a:p>
            <a:r>
              <a:rPr lang="en-US" dirty="0"/>
              <a:t>462 elementary schools in the dataset</a:t>
            </a:r>
          </a:p>
          <a:p>
            <a:r>
              <a:rPr lang="en-US" dirty="0"/>
              <a:t>4 variables were chosen as “academic achievements”</a:t>
            </a:r>
          </a:p>
          <a:p>
            <a:pPr lvl="1"/>
            <a:r>
              <a:rPr lang="en-US" b="1" i="0" dirty="0"/>
              <a:t>Gr3-5 Grade Level Math %</a:t>
            </a:r>
            <a:r>
              <a:rPr lang="en-US" i="0" dirty="0"/>
              <a:t> : % of students at grade level, math, grades 3-5</a:t>
            </a:r>
          </a:p>
          <a:p>
            <a:pPr lvl="1"/>
            <a:r>
              <a:rPr lang="en-US" b="1" i="0" dirty="0"/>
              <a:t>Gr3-5 Grade Level Read % </a:t>
            </a:r>
            <a:r>
              <a:rPr lang="en-US" i="0" dirty="0"/>
              <a:t>: % of students at grade level, reading, grades 3-5</a:t>
            </a:r>
          </a:p>
          <a:p>
            <a:pPr lvl="1"/>
            <a:r>
              <a:rPr lang="en-US" b="1" i="0" dirty="0"/>
              <a:t>Gr3-5 Keep Pace Math % </a:t>
            </a:r>
            <a:r>
              <a:rPr lang="en-US" i="0" dirty="0"/>
              <a:t>: % of students meeting growth targets, math, grades 3-5</a:t>
            </a:r>
          </a:p>
          <a:p>
            <a:pPr lvl="1"/>
            <a:r>
              <a:rPr lang="en-US" b="1" i="0" dirty="0"/>
              <a:t>Gr3-5 Keep Pace Read % </a:t>
            </a:r>
            <a:r>
              <a:rPr lang="en-US" i="0" dirty="0"/>
              <a:t>: % of students meeting growth targets, reading, grades 3-5</a:t>
            </a:r>
          </a:p>
          <a:p>
            <a:r>
              <a:rPr lang="en-US" i="0" dirty="0"/>
              <a:t>11 schools were missing those variables</a:t>
            </a:r>
          </a:p>
          <a:p>
            <a:r>
              <a:rPr lang="en-US" dirty="0"/>
              <a:t>Deleted those 11 schools, so the dataset included 451 schools in total </a:t>
            </a:r>
            <a:endParaRPr lang="en-US" i="0" dirty="0"/>
          </a:p>
          <a:p>
            <a:pPr lvl="1"/>
            <a:endParaRPr lang="en-US" dirty="0"/>
          </a:p>
          <a:p>
            <a:endParaRPr lang="en-US" dirty="0"/>
          </a:p>
        </p:txBody>
      </p:sp>
    </p:spTree>
    <p:extLst>
      <p:ext uri="{BB962C8B-B14F-4D97-AF65-F5344CB8AC3E}">
        <p14:creationId xmlns:p14="http://schemas.microsoft.com/office/powerpoint/2010/main" val="11249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1478-E81E-1F4B-3B56-04AC77A21962}"/>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D6DC054-63D8-D5A0-927C-44AFB97D09CA}"/>
              </a:ext>
            </a:extLst>
          </p:cNvPr>
          <p:cNvSpPr>
            <a:spLocks noGrp="1"/>
          </p:cNvSpPr>
          <p:nvPr>
            <p:ph idx="1"/>
          </p:nvPr>
        </p:nvSpPr>
        <p:spPr/>
        <p:txBody>
          <a:bodyPr/>
          <a:lstStyle/>
          <a:p>
            <a:r>
              <a:rPr lang="en-US" dirty="0"/>
              <a:t>Descriptive analysis was conducted to see summary statistics of public elementary schools in Chicago</a:t>
            </a:r>
          </a:p>
          <a:p>
            <a:r>
              <a:rPr lang="en-US" dirty="0"/>
              <a:t>K means clustering was conducted to divide the schools into four groups, based on the academic achievement variables</a:t>
            </a:r>
          </a:p>
          <a:p>
            <a:r>
              <a:rPr lang="en-US" dirty="0"/>
              <a:t>Selected the first 1,000 incidents from the crime dataset (since the original dataset was too big for this analysis), and then a created choropleth map that shows color differences based on numbers of incidents occurred in each community (e.g., darker colors mean more incidents, and lighter colors means less incidents)</a:t>
            </a:r>
          </a:p>
          <a:p>
            <a:r>
              <a:rPr lang="en-US" dirty="0"/>
              <a:t>Plotted the schools who had the lowest academic achievements and those who had the highest academic achievements on the choropleth map, which would visualize if the schools that have the lowest/highest academic achievements are in areas where more/fewer incidents were reported </a:t>
            </a:r>
          </a:p>
          <a:p>
            <a:endParaRPr lang="en-US" dirty="0"/>
          </a:p>
        </p:txBody>
      </p:sp>
    </p:spTree>
    <p:extLst>
      <p:ext uri="{BB962C8B-B14F-4D97-AF65-F5344CB8AC3E}">
        <p14:creationId xmlns:p14="http://schemas.microsoft.com/office/powerpoint/2010/main" val="1467405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6F6F-1F68-3E40-9642-751C3785F6EF}"/>
              </a:ext>
            </a:extLst>
          </p:cNvPr>
          <p:cNvSpPr>
            <a:spLocks noGrp="1"/>
          </p:cNvSpPr>
          <p:nvPr>
            <p:ph type="title"/>
          </p:nvPr>
        </p:nvSpPr>
        <p:spPr/>
        <p:txBody>
          <a:bodyPr/>
          <a:lstStyle/>
          <a:p>
            <a:r>
              <a:rPr lang="en-US" dirty="0"/>
              <a:t>Descriptive analysis</a:t>
            </a:r>
          </a:p>
        </p:txBody>
      </p:sp>
      <p:pic>
        <p:nvPicPr>
          <p:cNvPr id="5" name="Content Placeholder 4">
            <a:extLst>
              <a:ext uri="{FF2B5EF4-FFF2-40B4-BE49-F238E27FC236}">
                <a16:creationId xmlns:a16="http://schemas.microsoft.com/office/drawing/2014/main" id="{540C7D21-EBEB-E9C9-6E3D-5149F2593AFB}"/>
              </a:ext>
            </a:extLst>
          </p:cNvPr>
          <p:cNvPicPr>
            <a:picLocks noGrp="1" noChangeAspect="1"/>
          </p:cNvPicPr>
          <p:nvPr>
            <p:ph idx="1"/>
          </p:nvPr>
        </p:nvPicPr>
        <p:blipFill>
          <a:blip r:embed="rId2"/>
          <a:stretch>
            <a:fillRect/>
          </a:stretch>
        </p:blipFill>
        <p:spPr>
          <a:xfrm>
            <a:off x="268523" y="2169161"/>
            <a:ext cx="11654953" cy="4282439"/>
          </a:xfrm>
        </p:spPr>
      </p:pic>
    </p:spTree>
    <p:extLst>
      <p:ext uri="{BB962C8B-B14F-4D97-AF65-F5344CB8AC3E}">
        <p14:creationId xmlns:p14="http://schemas.microsoft.com/office/powerpoint/2010/main" val="150593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B689-B87D-B065-B211-6A03FAD8C138}"/>
              </a:ext>
            </a:extLst>
          </p:cNvPr>
          <p:cNvSpPr>
            <a:spLocks noGrp="1"/>
          </p:cNvSpPr>
          <p:nvPr>
            <p:ph type="title"/>
          </p:nvPr>
        </p:nvSpPr>
        <p:spPr>
          <a:xfrm>
            <a:off x="838200" y="151703"/>
            <a:ext cx="10515600" cy="1116811"/>
          </a:xfrm>
        </p:spPr>
        <p:txBody>
          <a:bodyPr>
            <a:normAutofit fontScale="90000"/>
          </a:bodyPr>
          <a:lstStyle/>
          <a:p>
            <a:r>
              <a:rPr lang="en-US" dirty="0"/>
              <a:t>K means clustering </a:t>
            </a:r>
            <a:br>
              <a:rPr lang="en-US" dirty="0"/>
            </a:br>
            <a:r>
              <a:rPr lang="en-US" sz="2000" dirty="0"/>
              <a:t>dividing the schools  into four groups based on academic achievements</a:t>
            </a:r>
          </a:p>
        </p:txBody>
      </p:sp>
      <p:sp>
        <p:nvSpPr>
          <p:cNvPr id="3" name="Content Placeholder 2">
            <a:extLst>
              <a:ext uri="{FF2B5EF4-FFF2-40B4-BE49-F238E27FC236}">
                <a16:creationId xmlns:a16="http://schemas.microsoft.com/office/drawing/2014/main" id="{91C61D2B-EC88-DC41-9FC9-8FE5E2A24244}"/>
              </a:ext>
            </a:extLst>
          </p:cNvPr>
          <p:cNvSpPr>
            <a:spLocks noGrp="1"/>
          </p:cNvSpPr>
          <p:nvPr>
            <p:ph idx="1"/>
          </p:nvPr>
        </p:nvSpPr>
        <p:spPr>
          <a:xfrm>
            <a:off x="741680" y="1442720"/>
            <a:ext cx="10850880" cy="5323840"/>
          </a:xfrm>
        </p:spPr>
        <p:txBody>
          <a:bodyPr>
            <a:normAutofit fontScale="55000" lnSpcReduction="20000"/>
          </a:bodyPr>
          <a:lstStyle/>
          <a:p>
            <a:pPr marL="0" indent="0">
              <a:buNone/>
            </a:pPr>
            <a:r>
              <a:rPr lang="en-US" sz="2600" b="1" dirty="0"/>
              <a:t>Numbers of Schools in Each Group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600" b="1" dirty="0"/>
              <a:t>Descriptive Analysis of the Four Groups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sz="2600" dirty="0"/>
              <a:t>Group 1 has the lowest academic achievements, and Group 2 has the highest academic achievements</a:t>
            </a:r>
          </a:p>
        </p:txBody>
      </p:sp>
      <p:pic>
        <p:nvPicPr>
          <p:cNvPr id="7" name="Picture 6">
            <a:extLst>
              <a:ext uri="{FF2B5EF4-FFF2-40B4-BE49-F238E27FC236}">
                <a16:creationId xmlns:a16="http://schemas.microsoft.com/office/drawing/2014/main" id="{9F99925E-B288-72BA-7C59-1D0BCD192066}"/>
              </a:ext>
            </a:extLst>
          </p:cNvPr>
          <p:cNvPicPr>
            <a:picLocks noChangeAspect="1"/>
          </p:cNvPicPr>
          <p:nvPr/>
        </p:nvPicPr>
        <p:blipFill>
          <a:blip r:embed="rId2"/>
          <a:stretch>
            <a:fillRect/>
          </a:stretch>
        </p:blipFill>
        <p:spPr>
          <a:xfrm>
            <a:off x="838200" y="4001621"/>
            <a:ext cx="8363812" cy="2182930"/>
          </a:xfrm>
          <a:prstGeom prst="rect">
            <a:avLst/>
          </a:prstGeom>
        </p:spPr>
      </p:pic>
      <p:pic>
        <p:nvPicPr>
          <p:cNvPr id="9" name="Picture 8">
            <a:extLst>
              <a:ext uri="{FF2B5EF4-FFF2-40B4-BE49-F238E27FC236}">
                <a16:creationId xmlns:a16="http://schemas.microsoft.com/office/drawing/2014/main" id="{CF953BB7-CF0A-5F3C-9277-0B909423DA9B}"/>
              </a:ext>
            </a:extLst>
          </p:cNvPr>
          <p:cNvPicPr>
            <a:picLocks noChangeAspect="1"/>
          </p:cNvPicPr>
          <p:nvPr/>
        </p:nvPicPr>
        <p:blipFill>
          <a:blip r:embed="rId3"/>
          <a:stretch>
            <a:fillRect/>
          </a:stretch>
        </p:blipFill>
        <p:spPr>
          <a:xfrm>
            <a:off x="838200" y="1798636"/>
            <a:ext cx="2714101" cy="1569089"/>
          </a:xfrm>
          <a:prstGeom prst="rect">
            <a:avLst/>
          </a:prstGeom>
        </p:spPr>
      </p:pic>
    </p:spTree>
    <p:extLst>
      <p:ext uri="{BB962C8B-B14F-4D97-AF65-F5344CB8AC3E}">
        <p14:creationId xmlns:p14="http://schemas.microsoft.com/office/powerpoint/2010/main" val="348239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1D99-7E8E-C96F-F7A7-367ED05B1CA5}"/>
              </a:ext>
            </a:extLst>
          </p:cNvPr>
          <p:cNvSpPr>
            <a:spLocks noGrp="1"/>
          </p:cNvSpPr>
          <p:nvPr>
            <p:ph type="title"/>
          </p:nvPr>
        </p:nvSpPr>
        <p:spPr/>
        <p:txBody>
          <a:bodyPr>
            <a:normAutofit/>
          </a:bodyPr>
          <a:lstStyle/>
          <a:p>
            <a:r>
              <a:rPr lang="en-US" dirty="0"/>
              <a:t>Choropleth map</a:t>
            </a:r>
          </a:p>
        </p:txBody>
      </p:sp>
      <p:pic>
        <p:nvPicPr>
          <p:cNvPr id="5" name="Content Placeholder 4">
            <a:extLst>
              <a:ext uri="{FF2B5EF4-FFF2-40B4-BE49-F238E27FC236}">
                <a16:creationId xmlns:a16="http://schemas.microsoft.com/office/drawing/2014/main" id="{6417DEFD-2C34-578B-8482-E611AEF4EA08}"/>
              </a:ext>
            </a:extLst>
          </p:cNvPr>
          <p:cNvPicPr>
            <a:picLocks noGrp="1" noChangeAspect="1"/>
          </p:cNvPicPr>
          <p:nvPr>
            <p:ph idx="1"/>
          </p:nvPr>
        </p:nvPicPr>
        <p:blipFill>
          <a:blip r:embed="rId2"/>
          <a:stretch>
            <a:fillRect/>
          </a:stretch>
        </p:blipFill>
        <p:spPr>
          <a:xfrm>
            <a:off x="727036" y="1950721"/>
            <a:ext cx="7919123" cy="4815896"/>
          </a:xfrm>
        </p:spPr>
      </p:pic>
      <p:sp>
        <p:nvSpPr>
          <p:cNvPr id="9" name="TextBox 8">
            <a:extLst>
              <a:ext uri="{FF2B5EF4-FFF2-40B4-BE49-F238E27FC236}">
                <a16:creationId xmlns:a16="http://schemas.microsoft.com/office/drawing/2014/main" id="{C5985C00-0F13-B6D5-C843-557C7A294671}"/>
              </a:ext>
            </a:extLst>
          </p:cNvPr>
          <p:cNvSpPr txBox="1"/>
          <p:nvPr/>
        </p:nvSpPr>
        <p:spPr>
          <a:xfrm>
            <a:off x="8646159" y="5415455"/>
            <a:ext cx="3251550" cy="120032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Darker colors means more incidents were reported in the communities</a:t>
            </a:r>
          </a:p>
        </p:txBody>
      </p:sp>
    </p:spTree>
    <p:extLst>
      <p:ext uri="{BB962C8B-B14F-4D97-AF65-F5344CB8AC3E}">
        <p14:creationId xmlns:p14="http://schemas.microsoft.com/office/powerpoint/2010/main" val="168687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CA27-03BF-69B2-610E-E6F32B74A9D7}"/>
              </a:ext>
            </a:extLst>
          </p:cNvPr>
          <p:cNvSpPr>
            <a:spLocks noGrp="1"/>
          </p:cNvSpPr>
          <p:nvPr>
            <p:ph type="title"/>
          </p:nvPr>
        </p:nvSpPr>
        <p:spPr/>
        <p:txBody>
          <a:bodyPr>
            <a:normAutofit fontScale="90000"/>
          </a:bodyPr>
          <a:lstStyle/>
          <a:p>
            <a:r>
              <a:rPr lang="en-US" dirty="0"/>
              <a:t>Locations of the schools that had the lowest academic achievements</a:t>
            </a:r>
          </a:p>
        </p:txBody>
      </p:sp>
      <p:pic>
        <p:nvPicPr>
          <p:cNvPr id="5" name="Content Placeholder 4">
            <a:extLst>
              <a:ext uri="{FF2B5EF4-FFF2-40B4-BE49-F238E27FC236}">
                <a16:creationId xmlns:a16="http://schemas.microsoft.com/office/drawing/2014/main" id="{8854D39B-B914-8FC0-0E90-8A1AC903254A}"/>
              </a:ext>
            </a:extLst>
          </p:cNvPr>
          <p:cNvPicPr>
            <a:picLocks noGrp="1" noChangeAspect="1"/>
          </p:cNvPicPr>
          <p:nvPr>
            <p:ph idx="1"/>
          </p:nvPr>
        </p:nvPicPr>
        <p:blipFill>
          <a:blip r:embed="rId2"/>
          <a:stretch>
            <a:fillRect/>
          </a:stretch>
        </p:blipFill>
        <p:spPr>
          <a:xfrm>
            <a:off x="838199" y="1701801"/>
            <a:ext cx="8258779" cy="5013959"/>
          </a:xfrm>
        </p:spPr>
      </p:pic>
      <p:sp>
        <p:nvSpPr>
          <p:cNvPr id="6" name="TextBox 5">
            <a:extLst>
              <a:ext uri="{FF2B5EF4-FFF2-40B4-BE49-F238E27FC236}">
                <a16:creationId xmlns:a16="http://schemas.microsoft.com/office/drawing/2014/main" id="{7A77B115-ED3E-6A0D-5134-E6065BEC6FA4}"/>
              </a:ext>
            </a:extLst>
          </p:cNvPr>
          <p:cNvSpPr txBox="1"/>
          <p:nvPr/>
        </p:nvSpPr>
        <p:spPr>
          <a:xfrm>
            <a:off x="9174480" y="4577520"/>
            <a:ext cx="251968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general, those schools are in darker-colored areas</a:t>
            </a:r>
          </a:p>
          <a:p>
            <a:pPr marL="285750" indent="-285750">
              <a:buFont typeface="Arial" panose="020B0604020202020204" pitchFamily="34" charset="0"/>
              <a:buChar char="•"/>
            </a:pPr>
            <a:r>
              <a:rPr lang="en-US" dirty="0"/>
              <a:t>4 schools that are in “red” areas, which is very concerning</a:t>
            </a:r>
          </a:p>
        </p:txBody>
      </p:sp>
    </p:spTree>
    <p:extLst>
      <p:ext uri="{BB962C8B-B14F-4D97-AF65-F5344CB8AC3E}">
        <p14:creationId xmlns:p14="http://schemas.microsoft.com/office/powerpoint/2010/main" val="2992760142"/>
      </p:ext>
    </p:extLst>
  </p:cSld>
  <p:clrMapOvr>
    <a:masterClrMapping/>
  </p:clrMapOvr>
</p:sld>
</file>

<file path=ppt/theme/theme1.xml><?xml version="1.0" encoding="utf-8"?>
<a:theme xmlns:a="http://schemas.openxmlformats.org/drawingml/2006/main" name="ArchwayVTI">
  <a:themeElements>
    <a:clrScheme name="Custom 1">
      <a:dk1>
        <a:sysClr val="windowText" lastClr="000000"/>
      </a:dk1>
      <a:lt1>
        <a:sysClr val="window" lastClr="FFFFFF"/>
      </a:lt1>
      <a:dk2>
        <a:srgbClr val="2E3A3C"/>
      </a:dk2>
      <a:lt2>
        <a:srgbClr val="EDE9E7"/>
      </a:lt2>
      <a:accent1>
        <a:srgbClr val="898470"/>
      </a:accent1>
      <a:accent2>
        <a:srgbClr val="7A8773"/>
      </a:accent2>
      <a:accent3>
        <a:srgbClr val="8C845E"/>
      </a:accent3>
      <a:accent4>
        <a:srgbClr val="9F7E56"/>
      </a:accent4>
      <a:accent5>
        <a:srgbClr val="9B7E69"/>
      </a:accent5>
      <a:accent6>
        <a:srgbClr val="AA7862"/>
      </a:accent6>
      <a:hlink>
        <a:srgbClr val="7A8773"/>
      </a:hlink>
      <a:folHlink>
        <a:srgbClr val="9F7E56"/>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95</TotalTime>
  <Words>656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Felix Titling</vt:lpstr>
      <vt:lpstr>Goudy Old Style</vt:lpstr>
      <vt:lpstr>ArchwayVTI</vt:lpstr>
      <vt:lpstr>Chicago Crime Analysis Project</vt:lpstr>
      <vt:lpstr>Introduction</vt:lpstr>
      <vt:lpstr>data</vt:lpstr>
      <vt:lpstr>Data-continued </vt:lpstr>
      <vt:lpstr>methods</vt:lpstr>
      <vt:lpstr>Descriptive analysis</vt:lpstr>
      <vt:lpstr>K means clustering  dividing the schools  into four groups based on academic achievements</vt:lpstr>
      <vt:lpstr>Choropleth map</vt:lpstr>
      <vt:lpstr>Locations of the schools that had the lowest academic achievements</vt:lpstr>
      <vt:lpstr>Locations of the schools that had the highest academic achievements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Analysis Project</dc:title>
  <dc:creator>Michael Peterson</dc:creator>
  <cp:lastModifiedBy>Michael Peterson</cp:lastModifiedBy>
  <cp:revision>1</cp:revision>
  <dcterms:created xsi:type="dcterms:W3CDTF">2023-01-06T21:34:14Z</dcterms:created>
  <dcterms:modified xsi:type="dcterms:W3CDTF">2023-01-06T23:09:36Z</dcterms:modified>
</cp:coreProperties>
</file>