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5" r:id="rId1"/>
  </p:sldMasterIdLst>
  <p:notesMasterIdLst>
    <p:notesMasterId r:id="rId3"/>
  </p:notesMasterIdLst>
  <p:handoutMasterIdLst>
    <p:handoutMasterId r:id="rId4"/>
  </p:handoutMasterIdLst>
  <p:sldIdLst>
    <p:sldId id="256" r:id="rId2"/>
  </p:sldIdLst>
  <p:sldSz cx="38404800" cy="32918400"/>
  <p:notesSz cx="9144000" cy="6858000"/>
  <p:defaultTextStyle>
    <a:defPPr>
      <a:defRPr lang="en-US"/>
    </a:defPPr>
    <a:lvl1pPr algn="l" rtl="0" fontAlgn="base">
      <a:spcBef>
        <a:spcPct val="0"/>
      </a:spcBef>
      <a:spcAft>
        <a:spcPct val="0"/>
      </a:spcAft>
      <a:defRPr sz="8400" kern="1200">
        <a:solidFill>
          <a:schemeClr val="tx1"/>
        </a:solidFill>
        <a:latin typeface="Arial" charset="0"/>
        <a:ea typeface="新細明體" charset="-120"/>
        <a:cs typeface="+mn-cs"/>
      </a:defRPr>
    </a:lvl1pPr>
    <a:lvl2pPr marL="455613" indent="1588" algn="l" rtl="0" fontAlgn="base">
      <a:spcBef>
        <a:spcPct val="0"/>
      </a:spcBef>
      <a:spcAft>
        <a:spcPct val="0"/>
      </a:spcAft>
      <a:defRPr sz="8400" kern="1200">
        <a:solidFill>
          <a:schemeClr val="tx1"/>
        </a:solidFill>
        <a:latin typeface="Arial" charset="0"/>
        <a:ea typeface="新細明體" charset="-120"/>
        <a:cs typeface="+mn-cs"/>
      </a:defRPr>
    </a:lvl2pPr>
    <a:lvl3pPr marL="912813" indent="1588" algn="l" rtl="0" fontAlgn="base">
      <a:spcBef>
        <a:spcPct val="0"/>
      </a:spcBef>
      <a:spcAft>
        <a:spcPct val="0"/>
      </a:spcAft>
      <a:defRPr sz="8400" kern="1200">
        <a:solidFill>
          <a:schemeClr val="tx1"/>
        </a:solidFill>
        <a:latin typeface="Arial" charset="0"/>
        <a:ea typeface="新細明體" charset="-120"/>
        <a:cs typeface="+mn-cs"/>
      </a:defRPr>
    </a:lvl3pPr>
    <a:lvl4pPr marL="1370013" indent="1588" algn="l" rtl="0" fontAlgn="base">
      <a:spcBef>
        <a:spcPct val="0"/>
      </a:spcBef>
      <a:spcAft>
        <a:spcPct val="0"/>
      </a:spcAft>
      <a:defRPr sz="8400" kern="1200">
        <a:solidFill>
          <a:schemeClr val="tx1"/>
        </a:solidFill>
        <a:latin typeface="Arial" charset="0"/>
        <a:ea typeface="新細明體" charset="-120"/>
        <a:cs typeface="+mn-cs"/>
      </a:defRPr>
    </a:lvl4pPr>
    <a:lvl5pPr marL="1827213" indent="1588" algn="l" rtl="0" fontAlgn="base">
      <a:spcBef>
        <a:spcPct val="0"/>
      </a:spcBef>
      <a:spcAft>
        <a:spcPct val="0"/>
      </a:spcAft>
      <a:defRPr sz="8400" kern="1200">
        <a:solidFill>
          <a:schemeClr val="tx1"/>
        </a:solidFill>
        <a:latin typeface="Arial" charset="0"/>
        <a:ea typeface="新細明體" charset="-120"/>
        <a:cs typeface="+mn-cs"/>
      </a:defRPr>
    </a:lvl5pPr>
    <a:lvl6pPr marL="2286000" algn="l" defTabSz="914400" rtl="0" eaLnBrk="1" latinLnBrk="0" hangingPunct="1">
      <a:defRPr sz="8400" kern="1200">
        <a:solidFill>
          <a:schemeClr val="tx1"/>
        </a:solidFill>
        <a:latin typeface="Arial" charset="0"/>
        <a:ea typeface="新細明體" charset="-120"/>
        <a:cs typeface="+mn-cs"/>
      </a:defRPr>
    </a:lvl6pPr>
    <a:lvl7pPr marL="2743200" algn="l" defTabSz="914400" rtl="0" eaLnBrk="1" latinLnBrk="0" hangingPunct="1">
      <a:defRPr sz="8400" kern="1200">
        <a:solidFill>
          <a:schemeClr val="tx1"/>
        </a:solidFill>
        <a:latin typeface="Arial" charset="0"/>
        <a:ea typeface="新細明體" charset="-120"/>
        <a:cs typeface="+mn-cs"/>
      </a:defRPr>
    </a:lvl7pPr>
    <a:lvl8pPr marL="3200400" algn="l" defTabSz="914400" rtl="0" eaLnBrk="1" latinLnBrk="0" hangingPunct="1">
      <a:defRPr sz="8400" kern="1200">
        <a:solidFill>
          <a:schemeClr val="tx1"/>
        </a:solidFill>
        <a:latin typeface="Arial" charset="0"/>
        <a:ea typeface="新細明體" charset="-120"/>
        <a:cs typeface="+mn-cs"/>
      </a:defRPr>
    </a:lvl8pPr>
    <a:lvl9pPr marL="3657600" algn="l" defTabSz="914400" rtl="0" eaLnBrk="1" latinLnBrk="0" hangingPunct="1">
      <a:defRPr sz="8400"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19200" userDrawn="1">
          <p15:clr>
            <a:srgbClr val="A4A3A4"/>
          </p15:clr>
        </p15:guide>
        <p15:guide id="2" pos="24874" userDrawn="1">
          <p15:clr>
            <a:srgbClr val="A4A3A4"/>
          </p15:clr>
        </p15:guide>
        <p15:guide id="3" pos="24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082"/>
    <a:srgbClr val="B80000"/>
    <a:srgbClr val="1D3950"/>
    <a:srgbClr val="CDAA08"/>
    <a:srgbClr val="3C0000"/>
    <a:srgbClr val="250000"/>
    <a:srgbClr val="48668F"/>
    <a:srgbClr val="5E0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430" autoAdjust="0"/>
  </p:normalViewPr>
  <p:slideViewPr>
    <p:cSldViewPr>
      <p:cViewPr varScale="1">
        <p:scale>
          <a:sx n="12" d="100"/>
          <a:sy n="12" d="100"/>
        </p:scale>
        <p:origin x="2028" y="56"/>
      </p:cViewPr>
      <p:guideLst>
        <p:guide orient="horz" pos="19200"/>
        <p:guide pos="24874"/>
        <p:guide pos="242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zh-TW" altLang="en-US"/>
          </a:p>
        </p:txBody>
      </p:sp>
      <p:sp>
        <p:nvSpPr>
          <p:cNvPr id="51203"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BE170387-153C-4FBD-BCF0-7583E9F5C206}" type="datetime1">
              <a:rPr lang="zh-TW" altLang="en-US"/>
              <a:pPr/>
              <a:t>2023/5/3</a:t>
            </a:fld>
            <a:endParaRPr lang="en-US" altLang="zh-TW"/>
          </a:p>
        </p:txBody>
      </p:sp>
      <p:sp>
        <p:nvSpPr>
          <p:cNvPr id="51204"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zh-TW" altLang="en-US"/>
          </a:p>
        </p:txBody>
      </p:sp>
      <p:sp>
        <p:nvSpPr>
          <p:cNvPr id="51205"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9F6A578-C667-422F-9544-BDB847B37025}" type="slidenum">
              <a:rPr lang="zh-TW" altLang="en-US"/>
              <a:pPr/>
              <a:t>‹#›</a:t>
            </a:fld>
            <a:endParaRPr lang="en-US" altLang="zh-TW"/>
          </a:p>
        </p:txBody>
      </p:sp>
    </p:spTree>
    <p:extLst>
      <p:ext uri="{BB962C8B-B14F-4D97-AF65-F5344CB8AC3E}">
        <p14:creationId xmlns:p14="http://schemas.microsoft.com/office/powerpoint/2010/main" val="1928363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47C08E-FBE6-40C8-9809-5B77BE7B9849}" type="datetime1">
              <a:rPr lang="en-US"/>
              <a:pPr/>
              <a:t>5/3/2023</a:t>
            </a:fld>
            <a:endParaRPr lang="en-US"/>
          </a:p>
        </p:txBody>
      </p:sp>
      <p:sp>
        <p:nvSpPr>
          <p:cNvPr id="4" name="Slide Image Placeholder 3"/>
          <p:cNvSpPr>
            <a:spLocks noGrp="1" noRot="1" noChangeAspect="1"/>
          </p:cNvSpPr>
          <p:nvPr>
            <p:ph type="sldImg" idx="2"/>
          </p:nvPr>
        </p:nvSpPr>
        <p:spPr>
          <a:xfrm>
            <a:off x="3071813" y="514350"/>
            <a:ext cx="300037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4DDAA91-6909-42BA-9232-94335E77E507}" type="slidenum">
              <a:rPr lang="en-US"/>
              <a:pPr/>
              <a:t>‹#›</a:t>
            </a:fld>
            <a:endParaRPr lang="en-US"/>
          </a:p>
        </p:txBody>
      </p:sp>
    </p:spTree>
    <p:extLst>
      <p:ext uri="{BB962C8B-B14F-4D97-AF65-F5344CB8AC3E}">
        <p14:creationId xmlns:p14="http://schemas.microsoft.com/office/powerpoint/2010/main" val="21602029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071813" y="514350"/>
            <a:ext cx="3000375"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ea typeface="ＭＳ Ｐゴシック"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新細明體" charset="-120"/>
              </a:defRPr>
            </a:lvl1pPr>
            <a:lvl2pPr marL="742950" indent="-285750" eaLnBrk="0" hangingPunct="0">
              <a:defRPr sz="8400">
                <a:solidFill>
                  <a:schemeClr val="tx1"/>
                </a:solidFill>
                <a:latin typeface="Arial" charset="0"/>
                <a:ea typeface="新細明體" charset="-120"/>
              </a:defRPr>
            </a:lvl2pPr>
            <a:lvl3pPr marL="1143000" indent="-228600" eaLnBrk="0" hangingPunct="0">
              <a:defRPr sz="8400">
                <a:solidFill>
                  <a:schemeClr val="tx1"/>
                </a:solidFill>
                <a:latin typeface="Arial" charset="0"/>
                <a:ea typeface="新細明體" charset="-120"/>
              </a:defRPr>
            </a:lvl3pPr>
            <a:lvl4pPr marL="1600200" indent="-228600" eaLnBrk="0" hangingPunct="0">
              <a:defRPr sz="8400">
                <a:solidFill>
                  <a:schemeClr val="tx1"/>
                </a:solidFill>
                <a:latin typeface="Arial" charset="0"/>
                <a:ea typeface="新細明體" charset="-120"/>
              </a:defRPr>
            </a:lvl4pPr>
            <a:lvl5pPr marL="2057400" indent="-228600" eaLnBrk="0" hangingPunct="0">
              <a:defRPr sz="8400">
                <a:solidFill>
                  <a:schemeClr val="tx1"/>
                </a:solidFill>
                <a:latin typeface="Arial" charset="0"/>
                <a:ea typeface="新細明體" charset="-120"/>
              </a:defRPr>
            </a:lvl5pPr>
            <a:lvl6pPr marL="2514600" indent="-228600" eaLnBrk="0" fontAlgn="base" hangingPunct="0">
              <a:spcBef>
                <a:spcPct val="0"/>
              </a:spcBef>
              <a:spcAft>
                <a:spcPct val="0"/>
              </a:spcAft>
              <a:defRPr sz="8400">
                <a:solidFill>
                  <a:schemeClr val="tx1"/>
                </a:solidFill>
                <a:latin typeface="Arial" charset="0"/>
                <a:ea typeface="新細明體" charset="-120"/>
              </a:defRPr>
            </a:lvl6pPr>
            <a:lvl7pPr marL="2971800" indent="-228600" eaLnBrk="0" fontAlgn="base" hangingPunct="0">
              <a:spcBef>
                <a:spcPct val="0"/>
              </a:spcBef>
              <a:spcAft>
                <a:spcPct val="0"/>
              </a:spcAft>
              <a:defRPr sz="8400">
                <a:solidFill>
                  <a:schemeClr val="tx1"/>
                </a:solidFill>
                <a:latin typeface="Arial" charset="0"/>
                <a:ea typeface="新細明體" charset="-120"/>
              </a:defRPr>
            </a:lvl7pPr>
            <a:lvl8pPr marL="3429000" indent="-228600" eaLnBrk="0" fontAlgn="base" hangingPunct="0">
              <a:spcBef>
                <a:spcPct val="0"/>
              </a:spcBef>
              <a:spcAft>
                <a:spcPct val="0"/>
              </a:spcAft>
              <a:defRPr sz="8400">
                <a:solidFill>
                  <a:schemeClr val="tx1"/>
                </a:solidFill>
                <a:latin typeface="Arial" charset="0"/>
                <a:ea typeface="新細明體" charset="-120"/>
              </a:defRPr>
            </a:lvl8pPr>
            <a:lvl9pPr marL="3886200" indent="-228600" eaLnBrk="0" fontAlgn="base" hangingPunct="0">
              <a:spcBef>
                <a:spcPct val="0"/>
              </a:spcBef>
              <a:spcAft>
                <a:spcPct val="0"/>
              </a:spcAft>
              <a:defRPr sz="8400">
                <a:solidFill>
                  <a:schemeClr val="tx1"/>
                </a:solidFill>
                <a:latin typeface="Arial" charset="0"/>
                <a:ea typeface="新細明體" charset="-120"/>
              </a:defRPr>
            </a:lvl9pPr>
          </a:lstStyle>
          <a:p>
            <a:pPr eaLnBrk="1" hangingPunct="1"/>
            <a:fld id="{9556A00B-BDB2-4D98-A1FF-2B8478CE9476}" type="slidenum">
              <a:rPr lang="en-US" sz="1200"/>
              <a:pPr eaLnBrk="1" hangingPunct="1"/>
              <a:t>1</a:t>
            </a:fld>
            <a:endParaRPr lang="en-US" sz="1200"/>
          </a:p>
        </p:txBody>
      </p:sp>
    </p:spTree>
    <p:extLst>
      <p:ext uri="{BB962C8B-B14F-4D97-AF65-F5344CB8AC3E}">
        <p14:creationId xmlns:p14="http://schemas.microsoft.com/office/powerpoint/2010/main" val="115049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3"/>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9E826EAD-FB18-41EF-8A86-9C9E518B0704}" type="slidenum">
              <a:rPr lang="zh-TW" altLang="en-US"/>
              <a:pPr/>
              <a:t>‹#›</a:t>
            </a:fld>
            <a:endParaRPr lang="en-US" altLang="zh-TW"/>
          </a:p>
        </p:txBody>
      </p:sp>
    </p:spTree>
    <p:extLst>
      <p:ext uri="{BB962C8B-B14F-4D97-AF65-F5344CB8AC3E}">
        <p14:creationId xmlns:p14="http://schemas.microsoft.com/office/powerpoint/2010/main" val="29698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A19DED94-665B-4436-9744-BCA70CCCF87A}" type="slidenum">
              <a:rPr lang="zh-TW" altLang="en-US"/>
              <a:pPr/>
              <a:t>‹#›</a:t>
            </a:fld>
            <a:endParaRPr lang="en-US" altLang="zh-TW"/>
          </a:p>
        </p:txBody>
      </p:sp>
    </p:spTree>
    <p:extLst>
      <p:ext uri="{BB962C8B-B14F-4D97-AF65-F5344CB8AC3E}">
        <p14:creationId xmlns:p14="http://schemas.microsoft.com/office/powerpoint/2010/main" val="158718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6"/>
            <a:ext cx="864108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318266"/>
            <a:ext cx="2528316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DFF13D8C-601C-4D4A-9FA8-8F8BE836D5D1}" type="slidenum">
              <a:rPr lang="zh-TW" altLang="en-US"/>
              <a:pPr/>
              <a:t>‹#›</a:t>
            </a:fld>
            <a:endParaRPr lang="en-US" altLang="zh-TW"/>
          </a:p>
        </p:txBody>
      </p:sp>
    </p:spTree>
    <p:extLst>
      <p:ext uri="{BB962C8B-B14F-4D97-AF65-F5344CB8AC3E}">
        <p14:creationId xmlns:p14="http://schemas.microsoft.com/office/powerpoint/2010/main" val="230515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5C0B7880-37A4-4876-84C2-BE2AAFC1594B}" type="slidenum">
              <a:rPr lang="zh-TW" altLang="en-US"/>
              <a:pPr/>
              <a:t>‹#›</a:t>
            </a:fld>
            <a:endParaRPr lang="en-US" altLang="zh-TW"/>
          </a:p>
        </p:txBody>
      </p:sp>
    </p:spTree>
    <p:extLst>
      <p:ext uri="{BB962C8B-B14F-4D97-AF65-F5344CB8AC3E}">
        <p14:creationId xmlns:p14="http://schemas.microsoft.com/office/powerpoint/2010/main" val="31925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3122"/>
            <a:ext cx="32644080" cy="653796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3033714" y="13952229"/>
            <a:ext cx="32644080" cy="72008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zh-TW" altLang="en-US"/>
          </a:p>
        </p:txBody>
      </p:sp>
      <p:sp>
        <p:nvSpPr>
          <p:cNvPr id="5" name="Footer Placeholder 4"/>
          <p:cNvSpPr>
            <a:spLocks noGrp="1"/>
          </p:cNvSpPr>
          <p:nvPr>
            <p:ph type="ftr" sz="quarter" idx="11"/>
          </p:nvPr>
        </p:nvSpPr>
        <p:spPr/>
        <p:txBody>
          <a:bodyPr/>
          <a:lstStyle>
            <a:lvl1pPr>
              <a:defRPr/>
            </a:lvl1pPr>
          </a:lstStyle>
          <a:p>
            <a:endParaRPr lang="zh-TW" altLang="en-US"/>
          </a:p>
        </p:txBody>
      </p:sp>
      <p:sp>
        <p:nvSpPr>
          <p:cNvPr id="6" name="Slide Number Placeholder 5"/>
          <p:cNvSpPr>
            <a:spLocks noGrp="1"/>
          </p:cNvSpPr>
          <p:nvPr>
            <p:ph type="sldNum" sz="quarter" idx="12"/>
          </p:nvPr>
        </p:nvSpPr>
        <p:spPr/>
        <p:txBody>
          <a:bodyPr/>
          <a:lstStyle>
            <a:lvl1pPr>
              <a:defRPr/>
            </a:lvl1pPr>
          </a:lstStyle>
          <a:p>
            <a:fld id="{C3813631-2872-43C2-BCAB-81A43FAF7656}" type="slidenum">
              <a:rPr lang="zh-TW" altLang="en-US"/>
              <a:pPr/>
              <a:t>‹#›</a:t>
            </a:fld>
            <a:endParaRPr lang="en-US" altLang="zh-TW"/>
          </a:p>
        </p:txBody>
      </p:sp>
    </p:spTree>
    <p:extLst>
      <p:ext uri="{BB962C8B-B14F-4D97-AF65-F5344CB8AC3E}">
        <p14:creationId xmlns:p14="http://schemas.microsoft.com/office/powerpoint/2010/main" val="175980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7680962"/>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7680962"/>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endParaRPr lang="zh-TW" altLang="en-US"/>
          </a:p>
        </p:txBody>
      </p:sp>
      <p:sp>
        <p:nvSpPr>
          <p:cNvPr id="6" name="Footer Placeholder 4"/>
          <p:cNvSpPr>
            <a:spLocks noGrp="1"/>
          </p:cNvSpPr>
          <p:nvPr>
            <p:ph type="ftr" sz="quarter" idx="11"/>
          </p:nvPr>
        </p:nvSpPr>
        <p:spPr/>
        <p:txBody>
          <a:bodyPr/>
          <a:lstStyle>
            <a:lvl1pPr>
              <a:defRPr/>
            </a:lvl1pPr>
          </a:lstStyle>
          <a:p>
            <a:endParaRPr lang="zh-TW" altLang="en-US"/>
          </a:p>
        </p:txBody>
      </p:sp>
      <p:sp>
        <p:nvSpPr>
          <p:cNvPr id="7" name="Slide Number Placeholder 5"/>
          <p:cNvSpPr>
            <a:spLocks noGrp="1"/>
          </p:cNvSpPr>
          <p:nvPr>
            <p:ph type="sldNum" sz="quarter" idx="12"/>
          </p:nvPr>
        </p:nvSpPr>
        <p:spPr/>
        <p:txBody>
          <a:bodyPr/>
          <a:lstStyle>
            <a:lvl1pPr>
              <a:defRPr/>
            </a:lvl1pPr>
          </a:lstStyle>
          <a:p>
            <a:fld id="{036AFBD0-B3D2-468E-B4FE-BE54937DF3E9}" type="slidenum">
              <a:rPr lang="zh-TW" altLang="en-US"/>
              <a:pPr/>
              <a:t>‹#›</a:t>
            </a:fld>
            <a:endParaRPr lang="en-US" altLang="zh-TW"/>
          </a:p>
        </p:txBody>
      </p:sp>
    </p:spTree>
    <p:extLst>
      <p:ext uri="{BB962C8B-B14F-4D97-AF65-F5344CB8AC3E}">
        <p14:creationId xmlns:p14="http://schemas.microsoft.com/office/powerpoint/2010/main" val="307173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7"/>
            <a:ext cx="16968789"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a:t>Click to edit Master text styles</a:t>
            </a:r>
          </a:p>
        </p:txBody>
      </p:sp>
      <p:sp>
        <p:nvSpPr>
          <p:cNvPr id="4" name="Content Placeholder 3"/>
          <p:cNvSpPr>
            <a:spLocks noGrp="1"/>
          </p:cNvSpPr>
          <p:nvPr>
            <p:ph sz="half" idx="2"/>
          </p:nvPr>
        </p:nvSpPr>
        <p:spPr>
          <a:xfrm>
            <a:off x="1920240" y="10439404"/>
            <a:ext cx="16968789"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9" y="7368547"/>
            <a:ext cx="16975455"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9509109" y="10439404"/>
            <a:ext cx="16975455"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endParaRPr lang="zh-TW" altLang="en-US"/>
          </a:p>
        </p:txBody>
      </p:sp>
      <p:sp>
        <p:nvSpPr>
          <p:cNvPr id="8" name="Footer Placeholder 4"/>
          <p:cNvSpPr>
            <a:spLocks noGrp="1"/>
          </p:cNvSpPr>
          <p:nvPr>
            <p:ph type="ftr" sz="quarter" idx="11"/>
          </p:nvPr>
        </p:nvSpPr>
        <p:spPr/>
        <p:txBody>
          <a:bodyPr/>
          <a:lstStyle>
            <a:lvl1pPr>
              <a:defRPr/>
            </a:lvl1pPr>
          </a:lstStyle>
          <a:p>
            <a:endParaRPr lang="zh-TW" altLang="en-US"/>
          </a:p>
        </p:txBody>
      </p:sp>
      <p:sp>
        <p:nvSpPr>
          <p:cNvPr id="9" name="Slide Number Placeholder 5"/>
          <p:cNvSpPr>
            <a:spLocks noGrp="1"/>
          </p:cNvSpPr>
          <p:nvPr>
            <p:ph type="sldNum" sz="quarter" idx="12"/>
          </p:nvPr>
        </p:nvSpPr>
        <p:spPr/>
        <p:txBody>
          <a:bodyPr/>
          <a:lstStyle>
            <a:lvl1pPr>
              <a:defRPr/>
            </a:lvl1pPr>
          </a:lstStyle>
          <a:p>
            <a:fld id="{F2280354-87D5-4D6A-8006-2EC722E8BBD6}" type="slidenum">
              <a:rPr lang="zh-TW" altLang="en-US"/>
              <a:pPr/>
              <a:t>‹#›</a:t>
            </a:fld>
            <a:endParaRPr lang="en-US" altLang="zh-TW"/>
          </a:p>
        </p:txBody>
      </p:sp>
    </p:spTree>
    <p:extLst>
      <p:ext uri="{BB962C8B-B14F-4D97-AF65-F5344CB8AC3E}">
        <p14:creationId xmlns:p14="http://schemas.microsoft.com/office/powerpoint/2010/main" val="146010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endParaRPr lang="zh-TW" altLang="en-US"/>
          </a:p>
        </p:txBody>
      </p:sp>
      <p:sp>
        <p:nvSpPr>
          <p:cNvPr id="4" name="Footer Placeholder 4"/>
          <p:cNvSpPr>
            <a:spLocks noGrp="1"/>
          </p:cNvSpPr>
          <p:nvPr>
            <p:ph type="ftr" sz="quarter" idx="11"/>
          </p:nvPr>
        </p:nvSpPr>
        <p:spPr/>
        <p:txBody>
          <a:bodyPr/>
          <a:lstStyle>
            <a:lvl1pPr>
              <a:defRPr/>
            </a:lvl1pPr>
          </a:lstStyle>
          <a:p>
            <a:endParaRPr lang="zh-TW" altLang="en-US"/>
          </a:p>
        </p:txBody>
      </p:sp>
      <p:sp>
        <p:nvSpPr>
          <p:cNvPr id="5" name="Slide Number Placeholder 5"/>
          <p:cNvSpPr>
            <a:spLocks noGrp="1"/>
          </p:cNvSpPr>
          <p:nvPr>
            <p:ph type="sldNum" sz="quarter" idx="12"/>
          </p:nvPr>
        </p:nvSpPr>
        <p:spPr/>
        <p:txBody>
          <a:bodyPr/>
          <a:lstStyle>
            <a:lvl1pPr>
              <a:defRPr/>
            </a:lvl1pPr>
          </a:lstStyle>
          <a:p>
            <a:fld id="{6FB15F3B-7EEA-49DA-93C6-A0365873A179}" type="slidenum">
              <a:rPr lang="zh-TW" altLang="en-US"/>
              <a:pPr/>
              <a:t>‹#›</a:t>
            </a:fld>
            <a:endParaRPr lang="en-US" altLang="zh-TW"/>
          </a:p>
        </p:txBody>
      </p:sp>
    </p:spTree>
    <p:extLst>
      <p:ext uri="{BB962C8B-B14F-4D97-AF65-F5344CB8AC3E}">
        <p14:creationId xmlns:p14="http://schemas.microsoft.com/office/powerpoint/2010/main" val="13918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zh-TW" altLang="en-US"/>
          </a:p>
        </p:txBody>
      </p:sp>
      <p:sp>
        <p:nvSpPr>
          <p:cNvPr id="3" name="Footer Placeholder 4"/>
          <p:cNvSpPr>
            <a:spLocks noGrp="1"/>
          </p:cNvSpPr>
          <p:nvPr>
            <p:ph type="ftr" sz="quarter" idx="11"/>
          </p:nvPr>
        </p:nvSpPr>
        <p:spPr/>
        <p:txBody>
          <a:bodyPr/>
          <a:lstStyle>
            <a:lvl1pPr>
              <a:defRPr/>
            </a:lvl1pPr>
          </a:lstStyle>
          <a:p>
            <a:endParaRPr lang="zh-TW" altLang="en-US"/>
          </a:p>
        </p:txBody>
      </p:sp>
      <p:sp>
        <p:nvSpPr>
          <p:cNvPr id="4" name="Slide Number Placeholder 5"/>
          <p:cNvSpPr>
            <a:spLocks noGrp="1"/>
          </p:cNvSpPr>
          <p:nvPr>
            <p:ph type="sldNum" sz="quarter" idx="12"/>
          </p:nvPr>
        </p:nvSpPr>
        <p:spPr/>
        <p:txBody>
          <a:bodyPr/>
          <a:lstStyle>
            <a:lvl1pPr>
              <a:defRPr/>
            </a:lvl1pPr>
          </a:lstStyle>
          <a:p>
            <a:fld id="{2313E354-BD2E-4952-84D4-34CEEB01DB75}" type="slidenum">
              <a:rPr lang="zh-TW" altLang="en-US"/>
              <a:pPr/>
              <a:t>‹#›</a:t>
            </a:fld>
            <a:endParaRPr lang="en-US" altLang="zh-TW"/>
          </a:p>
        </p:txBody>
      </p:sp>
    </p:spTree>
    <p:extLst>
      <p:ext uri="{BB962C8B-B14F-4D97-AF65-F5344CB8AC3E}">
        <p14:creationId xmlns:p14="http://schemas.microsoft.com/office/powerpoint/2010/main" val="193402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310640"/>
            <a:ext cx="12634914" cy="557784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5015210" y="1310646"/>
            <a:ext cx="21469350" cy="2809494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6888486"/>
            <a:ext cx="12634914" cy="225171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zh-TW" altLang="en-US"/>
          </a:p>
        </p:txBody>
      </p:sp>
      <p:sp>
        <p:nvSpPr>
          <p:cNvPr id="6" name="Footer Placeholder 4"/>
          <p:cNvSpPr>
            <a:spLocks noGrp="1"/>
          </p:cNvSpPr>
          <p:nvPr>
            <p:ph type="ftr" sz="quarter" idx="11"/>
          </p:nvPr>
        </p:nvSpPr>
        <p:spPr/>
        <p:txBody>
          <a:bodyPr/>
          <a:lstStyle>
            <a:lvl1pPr>
              <a:defRPr/>
            </a:lvl1pPr>
          </a:lstStyle>
          <a:p>
            <a:endParaRPr lang="zh-TW" altLang="en-US"/>
          </a:p>
        </p:txBody>
      </p:sp>
      <p:sp>
        <p:nvSpPr>
          <p:cNvPr id="7" name="Slide Number Placeholder 5"/>
          <p:cNvSpPr>
            <a:spLocks noGrp="1"/>
          </p:cNvSpPr>
          <p:nvPr>
            <p:ph type="sldNum" sz="quarter" idx="12"/>
          </p:nvPr>
        </p:nvSpPr>
        <p:spPr/>
        <p:txBody>
          <a:bodyPr/>
          <a:lstStyle>
            <a:lvl1pPr>
              <a:defRPr/>
            </a:lvl1pPr>
          </a:lstStyle>
          <a:p>
            <a:fld id="{BDBB9ADF-71C7-4525-94BE-2298FFDBE8B8}" type="slidenum">
              <a:rPr lang="zh-TW" altLang="en-US"/>
              <a:pPr/>
              <a:t>‹#›</a:t>
            </a:fld>
            <a:endParaRPr lang="en-US" altLang="zh-TW"/>
          </a:p>
        </p:txBody>
      </p:sp>
    </p:spTree>
    <p:extLst>
      <p:ext uri="{BB962C8B-B14F-4D97-AF65-F5344CB8AC3E}">
        <p14:creationId xmlns:p14="http://schemas.microsoft.com/office/powerpoint/2010/main" val="20174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3"/>
            <a:ext cx="23042880" cy="272034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7527609" y="2941320"/>
            <a:ext cx="23042880" cy="19751040"/>
          </a:xfrm>
        </p:spPr>
        <p:txBody>
          <a:bodyPr rtlCol="0">
            <a:normAutofit/>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pPr lvl="0"/>
            <a:endParaRPr lang="en-US" noProof="0"/>
          </a:p>
        </p:txBody>
      </p:sp>
      <p:sp>
        <p:nvSpPr>
          <p:cNvPr id="4" name="Text Placeholder 3"/>
          <p:cNvSpPr>
            <a:spLocks noGrp="1"/>
          </p:cNvSpPr>
          <p:nvPr>
            <p:ph type="body" sz="half" idx="2"/>
          </p:nvPr>
        </p:nvSpPr>
        <p:spPr>
          <a:xfrm>
            <a:off x="7527609" y="25763226"/>
            <a:ext cx="23042880" cy="386333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zh-TW" altLang="en-US"/>
          </a:p>
        </p:txBody>
      </p:sp>
      <p:sp>
        <p:nvSpPr>
          <p:cNvPr id="6" name="Footer Placeholder 4"/>
          <p:cNvSpPr>
            <a:spLocks noGrp="1"/>
          </p:cNvSpPr>
          <p:nvPr>
            <p:ph type="ftr" sz="quarter" idx="11"/>
          </p:nvPr>
        </p:nvSpPr>
        <p:spPr/>
        <p:txBody>
          <a:bodyPr/>
          <a:lstStyle>
            <a:lvl1pPr>
              <a:defRPr/>
            </a:lvl1pPr>
          </a:lstStyle>
          <a:p>
            <a:endParaRPr lang="zh-TW" altLang="en-US"/>
          </a:p>
        </p:txBody>
      </p:sp>
      <p:sp>
        <p:nvSpPr>
          <p:cNvPr id="7" name="Slide Number Placeholder 5"/>
          <p:cNvSpPr>
            <a:spLocks noGrp="1"/>
          </p:cNvSpPr>
          <p:nvPr>
            <p:ph type="sldNum" sz="quarter" idx="12"/>
          </p:nvPr>
        </p:nvSpPr>
        <p:spPr/>
        <p:txBody>
          <a:bodyPr/>
          <a:lstStyle>
            <a:lvl1pPr>
              <a:defRPr/>
            </a:lvl1pPr>
          </a:lstStyle>
          <a:p>
            <a:fld id="{017F5775-C411-47A5-A22C-9AFCEF368006}" type="slidenum">
              <a:rPr lang="zh-TW" altLang="en-US"/>
              <a:pPr/>
              <a:t>‹#›</a:t>
            </a:fld>
            <a:endParaRPr lang="en-US" altLang="zh-TW"/>
          </a:p>
        </p:txBody>
      </p:sp>
    </p:spTree>
    <p:extLst>
      <p:ext uri="{BB962C8B-B14F-4D97-AF65-F5344CB8AC3E}">
        <p14:creationId xmlns:p14="http://schemas.microsoft.com/office/powerpoint/2010/main" val="406365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19686" y="1317625"/>
            <a:ext cx="3456543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919686" y="7681913"/>
            <a:ext cx="34565431" cy="2172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19686" y="30511753"/>
            <a:ext cx="8962231" cy="1751013"/>
          </a:xfrm>
          <a:prstGeom prst="rect">
            <a:avLst/>
          </a:prstGeom>
        </p:spPr>
        <p:txBody>
          <a:bodyPr vert="horz" wrap="square" lIns="428460" tIns="214230" rIns="428460" bIns="214230" numCol="1" anchor="ctr" anchorCtr="0" compatLnSpc="1">
            <a:prstTxWarp prst="textNoShape">
              <a:avLst/>
            </a:prstTxWarp>
          </a:bodyPr>
          <a:lstStyle>
            <a:lvl1pPr>
              <a:defRPr sz="5600">
                <a:solidFill>
                  <a:srgbClr val="898989"/>
                </a:solidFill>
              </a:defRPr>
            </a:lvl1pPr>
          </a:lstStyle>
          <a:p>
            <a:endParaRPr lang="zh-TW" altLang="en-US"/>
          </a:p>
        </p:txBody>
      </p:sp>
      <p:sp>
        <p:nvSpPr>
          <p:cNvPr id="5" name="Footer Placeholder 4"/>
          <p:cNvSpPr>
            <a:spLocks noGrp="1"/>
          </p:cNvSpPr>
          <p:nvPr>
            <p:ph type="ftr" sz="quarter" idx="3"/>
          </p:nvPr>
        </p:nvSpPr>
        <p:spPr>
          <a:xfrm>
            <a:off x="13121086" y="30511753"/>
            <a:ext cx="12162631" cy="1751013"/>
          </a:xfrm>
          <a:prstGeom prst="rect">
            <a:avLst/>
          </a:prstGeom>
        </p:spPr>
        <p:txBody>
          <a:bodyPr vert="horz" wrap="square" lIns="428460" tIns="214230" rIns="428460" bIns="214230" numCol="1" anchor="ctr" anchorCtr="0" compatLnSpc="1">
            <a:prstTxWarp prst="textNoShape">
              <a:avLst/>
            </a:prstTxWarp>
          </a:bodyPr>
          <a:lstStyle>
            <a:lvl1pPr algn="ctr">
              <a:defRPr sz="5600">
                <a:solidFill>
                  <a:srgbClr val="898989"/>
                </a:solidFill>
              </a:defRPr>
            </a:lvl1pPr>
          </a:lstStyle>
          <a:p>
            <a:endParaRPr lang="zh-TW" altLang="en-US"/>
          </a:p>
        </p:txBody>
      </p:sp>
      <p:sp>
        <p:nvSpPr>
          <p:cNvPr id="6" name="Slide Number Placeholder 5"/>
          <p:cNvSpPr>
            <a:spLocks noGrp="1"/>
          </p:cNvSpPr>
          <p:nvPr>
            <p:ph type="sldNum" sz="quarter" idx="4"/>
          </p:nvPr>
        </p:nvSpPr>
        <p:spPr>
          <a:xfrm>
            <a:off x="27522886" y="30511753"/>
            <a:ext cx="8962231" cy="1751013"/>
          </a:xfrm>
          <a:prstGeom prst="rect">
            <a:avLst/>
          </a:prstGeom>
        </p:spPr>
        <p:txBody>
          <a:bodyPr vert="horz" wrap="square" lIns="428460" tIns="214230" rIns="428460" bIns="214230" numCol="1" anchor="ctr" anchorCtr="0" compatLnSpc="1">
            <a:prstTxWarp prst="textNoShape">
              <a:avLst/>
            </a:prstTxWarp>
          </a:bodyPr>
          <a:lstStyle>
            <a:lvl1pPr algn="r">
              <a:defRPr sz="5600">
                <a:solidFill>
                  <a:srgbClr val="898989"/>
                </a:solidFill>
              </a:defRPr>
            </a:lvl1pPr>
          </a:lstStyle>
          <a:p>
            <a:fld id="{FF84B448-D371-4665-8FA2-970574822C45}"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ctr" defTabSz="2141538" rtl="0" eaLnBrk="0" fontAlgn="base" hangingPunct="0">
        <a:spcBef>
          <a:spcPct val="0"/>
        </a:spcBef>
        <a:spcAft>
          <a:spcPct val="0"/>
        </a:spcAft>
        <a:defRPr sz="20600" kern="1200">
          <a:solidFill>
            <a:schemeClr val="tx1"/>
          </a:solidFill>
          <a:latin typeface="+mj-lt"/>
          <a:ea typeface="ＭＳ Ｐゴシック" charset="-128"/>
          <a:cs typeface="ＭＳ Ｐゴシック" charset="-128"/>
        </a:defRPr>
      </a:lvl1pPr>
      <a:lvl2pPr algn="ctr" defTabSz="2141538" rtl="0" eaLnBrk="0" fontAlgn="base" hangingPunct="0">
        <a:spcBef>
          <a:spcPct val="0"/>
        </a:spcBef>
        <a:spcAft>
          <a:spcPct val="0"/>
        </a:spcAft>
        <a:defRPr sz="20600">
          <a:solidFill>
            <a:schemeClr val="tx1"/>
          </a:solidFill>
          <a:latin typeface="Calibri" charset="0"/>
          <a:ea typeface="ＭＳ Ｐゴシック" charset="-128"/>
          <a:cs typeface="ＭＳ Ｐゴシック" charset="-128"/>
        </a:defRPr>
      </a:lvl2pPr>
      <a:lvl3pPr algn="ctr" defTabSz="2141538" rtl="0" eaLnBrk="0" fontAlgn="base" hangingPunct="0">
        <a:spcBef>
          <a:spcPct val="0"/>
        </a:spcBef>
        <a:spcAft>
          <a:spcPct val="0"/>
        </a:spcAft>
        <a:defRPr sz="20600">
          <a:solidFill>
            <a:schemeClr val="tx1"/>
          </a:solidFill>
          <a:latin typeface="Calibri" charset="0"/>
          <a:ea typeface="ＭＳ Ｐゴシック" charset="-128"/>
          <a:cs typeface="ＭＳ Ｐゴシック" charset="-128"/>
        </a:defRPr>
      </a:lvl3pPr>
      <a:lvl4pPr algn="ctr" defTabSz="2141538" rtl="0" eaLnBrk="0" fontAlgn="base" hangingPunct="0">
        <a:spcBef>
          <a:spcPct val="0"/>
        </a:spcBef>
        <a:spcAft>
          <a:spcPct val="0"/>
        </a:spcAft>
        <a:defRPr sz="20600">
          <a:solidFill>
            <a:schemeClr val="tx1"/>
          </a:solidFill>
          <a:latin typeface="Calibri" charset="0"/>
          <a:ea typeface="ＭＳ Ｐゴシック" charset="-128"/>
          <a:cs typeface="ＭＳ Ｐゴシック" charset="-128"/>
        </a:defRPr>
      </a:lvl4pPr>
      <a:lvl5pPr algn="ctr" defTabSz="2141538" rtl="0" eaLnBrk="0" fontAlgn="base" hangingPunct="0">
        <a:spcBef>
          <a:spcPct val="0"/>
        </a:spcBef>
        <a:spcAft>
          <a:spcPct val="0"/>
        </a:spcAft>
        <a:defRPr sz="20600">
          <a:solidFill>
            <a:schemeClr val="tx1"/>
          </a:solidFill>
          <a:latin typeface="Calibri" charset="0"/>
          <a:ea typeface="ＭＳ Ｐゴシック" charset="-128"/>
          <a:cs typeface="ＭＳ Ｐゴシック" charset="-128"/>
        </a:defRPr>
      </a:lvl5pPr>
      <a:lvl6pPr marL="457200" algn="ctr" defTabSz="2141538" rtl="0" fontAlgn="base">
        <a:spcBef>
          <a:spcPct val="0"/>
        </a:spcBef>
        <a:spcAft>
          <a:spcPct val="0"/>
        </a:spcAft>
        <a:defRPr sz="20600">
          <a:solidFill>
            <a:schemeClr val="tx1"/>
          </a:solidFill>
          <a:latin typeface="Calibri" charset="0"/>
          <a:ea typeface="ＭＳ Ｐゴシック" charset="-128"/>
          <a:cs typeface="ＭＳ Ｐゴシック" charset="-128"/>
        </a:defRPr>
      </a:lvl6pPr>
      <a:lvl7pPr marL="914400" algn="ctr" defTabSz="2141538" rtl="0" fontAlgn="base">
        <a:spcBef>
          <a:spcPct val="0"/>
        </a:spcBef>
        <a:spcAft>
          <a:spcPct val="0"/>
        </a:spcAft>
        <a:defRPr sz="20600">
          <a:solidFill>
            <a:schemeClr val="tx1"/>
          </a:solidFill>
          <a:latin typeface="Calibri" charset="0"/>
          <a:ea typeface="ＭＳ Ｐゴシック" charset="-128"/>
          <a:cs typeface="ＭＳ Ｐゴシック" charset="-128"/>
        </a:defRPr>
      </a:lvl7pPr>
      <a:lvl8pPr marL="1371600" algn="ctr" defTabSz="2141538" rtl="0" fontAlgn="base">
        <a:spcBef>
          <a:spcPct val="0"/>
        </a:spcBef>
        <a:spcAft>
          <a:spcPct val="0"/>
        </a:spcAft>
        <a:defRPr sz="20600">
          <a:solidFill>
            <a:schemeClr val="tx1"/>
          </a:solidFill>
          <a:latin typeface="Calibri" charset="0"/>
          <a:ea typeface="ＭＳ Ｐゴシック" charset="-128"/>
          <a:cs typeface="ＭＳ Ｐゴシック" charset="-128"/>
        </a:defRPr>
      </a:lvl8pPr>
      <a:lvl9pPr marL="1828800" algn="ctr" defTabSz="2141538" rtl="0" fontAlgn="base">
        <a:spcBef>
          <a:spcPct val="0"/>
        </a:spcBef>
        <a:spcAft>
          <a:spcPct val="0"/>
        </a:spcAft>
        <a:defRPr sz="20600">
          <a:solidFill>
            <a:schemeClr val="tx1"/>
          </a:solidFill>
          <a:latin typeface="Calibri" charset="0"/>
          <a:ea typeface="ＭＳ Ｐゴシック" charset="-128"/>
          <a:cs typeface="ＭＳ Ｐゴシック" charset="-128"/>
        </a:defRPr>
      </a:lvl9pPr>
    </p:titleStyle>
    <p:bodyStyle>
      <a:lvl1pPr marL="1606550" indent="-1606550" algn="l" defTabSz="2141538" rtl="0" eaLnBrk="0" fontAlgn="base" hangingPunct="0">
        <a:spcBef>
          <a:spcPct val="20000"/>
        </a:spcBef>
        <a:spcAft>
          <a:spcPct val="0"/>
        </a:spcAft>
        <a:buFont typeface="Arial" charset="0"/>
        <a:buChar char="•"/>
        <a:defRPr sz="15000" kern="1200">
          <a:solidFill>
            <a:schemeClr val="tx1"/>
          </a:solidFill>
          <a:latin typeface="+mn-lt"/>
          <a:ea typeface="ＭＳ Ｐゴシック" charset="-128"/>
          <a:cs typeface="ＭＳ Ｐゴシック" charset="-128"/>
        </a:defRPr>
      </a:lvl1pPr>
      <a:lvl2pPr marL="3479800" indent="-1338263" algn="l" defTabSz="2141538" rtl="0" eaLnBrk="0" fontAlgn="base" hangingPunct="0">
        <a:spcBef>
          <a:spcPct val="20000"/>
        </a:spcBef>
        <a:spcAft>
          <a:spcPct val="0"/>
        </a:spcAft>
        <a:buFont typeface="Arial" charset="0"/>
        <a:buChar char="–"/>
        <a:defRPr sz="13100" kern="1200">
          <a:solidFill>
            <a:schemeClr val="tx1"/>
          </a:solidFill>
          <a:latin typeface="+mn-lt"/>
          <a:ea typeface="ＭＳ Ｐゴシック" charset="-128"/>
          <a:cs typeface="+mn-cs"/>
        </a:defRPr>
      </a:lvl2pPr>
      <a:lvl3pPr marL="5354638" indent="-1069975" algn="l" defTabSz="2141538" rtl="0" eaLnBrk="0" fontAlgn="base" hangingPunct="0">
        <a:spcBef>
          <a:spcPct val="20000"/>
        </a:spcBef>
        <a:spcAft>
          <a:spcPct val="0"/>
        </a:spcAft>
        <a:buFont typeface="Arial" charset="0"/>
        <a:buChar char="•"/>
        <a:defRPr sz="11200" kern="1200">
          <a:solidFill>
            <a:schemeClr val="tx1"/>
          </a:solidFill>
          <a:latin typeface="+mn-lt"/>
          <a:ea typeface="ＭＳ Ｐゴシック" charset="-128"/>
          <a:cs typeface="+mn-cs"/>
        </a:defRPr>
      </a:lvl3pPr>
      <a:lvl4pPr marL="7497763" indent="-1069975" algn="l" defTabSz="2141538" rtl="0" eaLnBrk="0" fontAlgn="base" hangingPunct="0">
        <a:spcBef>
          <a:spcPct val="20000"/>
        </a:spcBef>
        <a:spcAft>
          <a:spcPct val="0"/>
        </a:spcAft>
        <a:buFont typeface="Arial" charset="0"/>
        <a:buChar char="–"/>
        <a:defRPr sz="9400" kern="1200">
          <a:solidFill>
            <a:schemeClr val="tx1"/>
          </a:solidFill>
          <a:latin typeface="+mn-lt"/>
          <a:ea typeface="ＭＳ Ｐゴシック" charset="-128"/>
          <a:cs typeface="+mn-cs"/>
        </a:defRPr>
      </a:lvl4pPr>
      <a:lvl5pPr marL="9639300" indent="-1069975" algn="l" defTabSz="2141538" rtl="0" eaLnBrk="0" fontAlgn="base" hangingPunct="0">
        <a:spcBef>
          <a:spcPct val="20000"/>
        </a:spcBef>
        <a:spcAft>
          <a:spcPct val="0"/>
        </a:spcAft>
        <a:buFont typeface="Arial" charset="0"/>
        <a:buChar char="»"/>
        <a:defRPr sz="9400" kern="1200">
          <a:solidFill>
            <a:schemeClr val="tx1"/>
          </a:solidFill>
          <a:latin typeface="+mn-lt"/>
          <a:ea typeface="ＭＳ Ｐゴシック" charset="-128"/>
          <a:cs typeface="+mn-cs"/>
        </a:defRPr>
      </a:lvl5pPr>
      <a:lvl6pPr marL="11782661" indent="-1071151" algn="l" defTabSz="2142302" rtl="0" eaLnBrk="1" latinLnBrk="0" hangingPunct="1">
        <a:spcBef>
          <a:spcPct val="20000"/>
        </a:spcBef>
        <a:buFont typeface="Arial"/>
        <a:buChar char="•"/>
        <a:defRPr sz="9400" kern="1200">
          <a:solidFill>
            <a:schemeClr val="tx1"/>
          </a:solidFill>
          <a:latin typeface="+mn-lt"/>
          <a:ea typeface="+mn-ea"/>
          <a:cs typeface="+mn-cs"/>
        </a:defRPr>
      </a:lvl6pPr>
      <a:lvl7pPr marL="13924963" indent="-1071151" algn="l" defTabSz="2142302" rtl="0" eaLnBrk="1" latinLnBrk="0" hangingPunct="1">
        <a:spcBef>
          <a:spcPct val="20000"/>
        </a:spcBef>
        <a:buFont typeface="Arial"/>
        <a:buChar char="•"/>
        <a:defRPr sz="9400" kern="1200">
          <a:solidFill>
            <a:schemeClr val="tx1"/>
          </a:solidFill>
          <a:latin typeface="+mn-lt"/>
          <a:ea typeface="+mn-ea"/>
          <a:cs typeface="+mn-cs"/>
        </a:defRPr>
      </a:lvl7pPr>
      <a:lvl8pPr marL="16067265" indent="-1071151" algn="l" defTabSz="2142302" rtl="0" eaLnBrk="1" latinLnBrk="0" hangingPunct="1">
        <a:spcBef>
          <a:spcPct val="20000"/>
        </a:spcBef>
        <a:buFont typeface="Arial"/>
        <a:buChar char="•"/>
        <a:defRPr sz="9400" kern="1200">
          <a:solidFill>
            <a:schemeClr val="tx1"/>
          </a:solidFill>
          <a:latin typeface="+mn-lt"/>
          <a:ea typeface="+mn-ea"/>
          <a:cs typeface="+mn-cs"/>
        </a:defRPr>
      </a:lvl8pPr>
      <a:lvl9pPr marL="18209567" indent="-1071151" algn="l" defTabSz="2142302" rtl="0" eaLnBrk="1" latinLnBrk="0" hangingPunct="1">
        <a:spcBef>
          <a:spcPct val="20000"/>
        </a:spcBef>
        <a:buFont typeface="Arial"/>
        <a:buChar char="•"/>
        <a:defRPr sz="9400" kern="1200">
          <a:solidFill>
            <a:schemeClr val="tx1"/>
          </a:solidFill>
          <a:latin typeface="+mn-lt"/>
          <a:ea typeface="+mn-ea"/>
          <a:cs typeface="+mn-cs"/>
        </a:defRPr>
      </a:lvl9pPr>
    </p:bodyStyle>
    <p:otherStyle>
      <a:defPPr>
        <a:defRPr lang="en-US"/>
      </a:defPPr>
      <a:lvl1pPr marL="0" algn="l" defTabSz="2142302" rtl="0" eaLnBrk="1" latinLnBrk="0" hangingPunct="1">
        <a:defRPr sz="8400" kern="1200">
          <a:solidFill>
            <a:schemeClr val="tx1"/>
          </a:solidFill>
          <a:latin typeface="+mn-lt"/>
          <a:ea typeface="+mn-ea"/>
          <a:cs typeface="+mn-cs"/>
        </a:defRPr>
      </a:lvl1pPr>
      <a:lvl2pPr marL="2142302" algn="l" defTabSz="2142302" rtl="0" eaLnBrk="1" latinLnBrk="0" hangingPunct="1">
        <a:defRPr sz="8400" kern="1200">
          <a:solidFill>
            <a:schemeClr val="tx1"/>
          </a:solidFill>
          <a:latin typeface="+mn-lt"/>
          <a:ea typeface="+mn-ea"/>
          <a:cs typeface="+mn-cs"/>
        </a:defRPr>
      </a:lvl2pPr>
      <a:lvl3pPr marL="4284604" algn="l" defTabSz="2142302" rtl="0" eaLnBrk="1" latinLnBrk="0" hangingPunct="1">
        <a:defRPr sz="8400" kern="1200">
          <a:solidFill>
            <a:schemeClr val="tx1"/>
          </a:solidFill>
          <a:latin typeface="+mn-lt"/>
          <a:ea typeface="+mn-ea"/>
          <a:cs typeface="+mn-cs"/>
        </a:defRPr>
      </a:lvl3pPr>
      <a:lvl4pPr marL="6426906" algn="l" defTabSz="2142302" rtl="0" eaLnBrk="1" latinLnBrk="0" hangingPunct="1">
        <a:defRPr sz="8400" kern="1200">
          <a:solidFill>
            <a:schemeClr val="tx1"/>
          </a:solidFill>
          <a:latin typeface="+mn-lt"/>
          <a:ea typeface="+mn-ea"/>
          <a:cs typeface="+mn-cs"/>
        </a:defRPr>
      </a:lvl4pPr>
      <a:lvl5pPr marL="8569208" algn="l" defTabSz="2142302" rtl="0" eaLnBrk="1" latinLnBrk="0" hangingPunct="1">
        <a:defRPr sz="8400" kern="1200">
          <a:solidFill>
            <a:schemeClr val="tx1"/>
          </a:solidFill>
          <a:latin typeface="+mn-lt"/>
          <a:ea typeface="+mn-ea"/>
          <a:cs typeface="+mn-cs"/>
        </a:defRPr>
      </a:lvl5pPr>
      <a:lvl6pPr marL="10711510" algn="l" defTabSz="2142302" rtl="0" eaLnBrk="1" latinLnBrk="0" hangingPunct="1">
        <a:defRPr sz="8400" kern="1200">
          <a:solidFill>
            <a:schemeClr val="tx1"/>
          </a:solidFill>
          <a:latin typeface="+mn-lt"/>
          <a:ea typeface="+mn-ea"/>
          <a:cs typeface="+mn-cs"/>
        </a:defRPr>
      </a:lvl6pPr>
      <a:lvl7pPr marL="12853812" algn="l" defTabSz="2142302" rtl="0" eaLnBrk="1" latinLnBrk="0" hangingPunct="1">
        <a:defRPr sz="8400" kern="1200">
          <a:solidFill>
            <a:schemeClr val="tx1"/>
          </a:solidFill>
          <a:latin typeface="+mn-lt"/>
          <a:ea typeface="+mn-ea"/>
          <a:cs typeface="+mn-cs"/>
        </a:defRPr>
      </a:lvl7pPr>
      <a:lvl8pPr marL="14996114" algn="l" defTabSz="2142302" rtl="0" eaLnBrk="1" latinLnBrk="0" hangingPunct="1">
        <a:defRPr sz="8400" kern="1200">
          <a:solidFill>
            <a:schemeClr val="tx1"/>
          </a:solidFill>
          <a:latin typeface="+mn-lt"/>
          <a:ea typeface="+mn-ea"/>
          <a:cs typeface="+mn-cs"/>
        </a:defRPr>
      </a:lvl8pPr>
      <a:lvl9pPr marL="17138416" algn="l" defTabSz="2142302"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4294967295"/>
          </p:nvPr>
        </p:nvSpPr>
        <p:spPr>
          <a:xfrm>
            <a:off x="1079204" y="1295401"/>
            <a:ext cx="33715842" cy="4648200"/>
          </a:xfrm>
        </p:spPr>
        <p:txBody>
          <a:bodyPr vert="horz" wrap="square" lIns="428440" tIns="214222" rIns="428440" bIns="214222" numCol="1" anchor="t" anchorCtr="0" compatLnSpc="1">
            <a:prstTxWarp prst="textNoShape">
              <a:avLst/>
            </a:prstTxWarp>
          </a:bodyPr>
          <a:lstStyle/>
          <a:p>
            <a:pPr algn="ctr" eaLnBrk="1" hangingPunct="1">
              <a:lnSpc>
                <a:spcPct val="80000"/>
              </a:lnSpc>
              <a:buNone/>
            </a:pPr>
            <a:r>
              <a:rPr lang="en-US" sz="7200" b="1" dirty="0"/>
              <a:t>Variations in Cognitive and Social Aspects of Home Environments and Children’s School Readiness among Married, Cohabiting, and Single Families</a:t>
            </a:r>
          </a:p>
          <a:p>
            <a:pPr algn="ctr" eaLnBrk="1" hangingPunct="1">
              <a:lnSpc>
                <a:spcPct val="80000"/>
              </a:lnSpc>
              <a:buNone/>
            </a:pPr>
            <a:endParaRPr lang="en-US" sz="2000" dirty="0"/>
          </a:p>
          <a:p>
            <a:pPr algn="ctr" eaLnBrk="1" hangingPunct="1">
              <a:lnSpc>
                <a:spcPct val="80000"/>
              </a:lnSpc>
              <a:buFont typeface="Arial" charset="0"/>
              <a:buNone/>
            </a:pPr>
            <a:r>
              <a:rPr lang="en-US" altLang="ko-KR" sz="4400" dirty="0">
                <a:ea typeface="Gulim" pitchFamily="34" charset="-127"/>
              </a:rPr>
              <a:t>Poster presented at 2014 Utah Early Childhood Conference, Ogden, UT</a:t>
            </a:r>
          </a:p>
          <a:p>
            <a:pPr algn="ctr" eaLnBrk="1" hangingPunct="1">
              <a:lnSpc>
                <a:spcPct val="60000"/>
              </a:lnSpc>
              <a:buFontTx/>
              <a:buNone/>
            </a:pPr>
            <a:endParaRPr lang="en-US" altLang="zh-TW" sz="5000" b="1" i="1" dirty="0">
              <a:ea typeface="新細明體" charset="-120"/>
            </a:endParaRPr>
          </a:p>
        </p:txBody>
      </p:sp>
      <p:sp>
        <p:nvSpPr>
          <p:cNvPr id="2055" name="Rectangle 240"/>
          <p:cNvSpPr>
            <a:spLocks noChangeArrowheads="1"/>
          </p:cNvSpPr>
          <p:nvPr/>
        </p:nvSpPr>
        <p:spPr bwMode="auto">
          <a:xfrm>
            <a:off x="13389070" y="33826452"/>
            <a:ext cx="346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lgn="ctr" defTabSz="4284663">
              <a:buFontTx/>
              <a:buChar char="•"/>
            </a:pPr>
            <a:endParaRPr lang="en-US" altLang="zh-TW" sz="3600"/>
          </a:p>
        </p:txBody>
      </p:sp>
      <p:sp>
        <p:nvSpPr>
          <p:cNvPr id="2056" name="Text Box 212"/>
          <p:cNvSpPr txBox="1">
            <a:spLocks noChangeArrowheads="1"/>
          </p:cNvSpPr>
          <p:nvPr/>
        </p:nvSpPr>
        <p:spPr bwMode="auto">
          <a:xfrm>
            <a:off x="874528" y="21683667"/>
            <a:ext cx="9889164" cy="764381"/>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9198" tIns="44608" rIns="89198" bIns="44608">
            <a:spAutoFit/>
          </a:bodyPr>
          <a:lstStyle>
            <a:lvl1pPr defTabSz="4278313" eaLnBrk="0" hangingPunct="0">
              <a:defRPr sz="8400">
                <a:solidFill>
                  <a:schemeClr val="tx1"/>
                </a:solidFill>
                <a:latin typeface="Arial" charset="0"/>
                <a:ea typeface="新細明體" charset="-120"/>
              </a:defRPr>
            </a:lvl1pPr>
            <a:lvl2pPr marL="742950" indent="-285750" defTabSz="4278313" eaLnBrk="0" hangingPunct="0">
              <a:defRPr sz="8400">
                <a:solidFill>
                  <a:schemeClr val="tx1"/>
                </a:solidFill>
                <a:latin typeface="Arial" charset="0"/>
                <a:ea typeface="新細明體" charset="-120"/>
              </a:defRPr>
            </a:lvl2pPr>
            <a:lvl3pPr marL="1143000" indent="-228600" defTabSz="4278313" eaLnBrk="0" hangingPunct="0">
              <a:defRPr sz="8400">
                <a:solidFill>
                  <a:schemeClr val="tx1"/>
                </a:solidFill>
                <a:latin typeface="Arial" charset="0"/>
                <a:ea typeface="新細明體" charset="-120"/>
              </a:defRPr>
            </a:lvl3pPr>
            <a:lvl4pPr marL="1600200" indent="-228600" defTabSz="4278313" eaLnBrk="0" hangingPunct="0">
              <a:defRPr sz="8400">
                <a:solidFill>
                  <a:schemeClr val="tx1"/>
                </a:solidFill>
                <a:latin typeface="Arial" charset="0"/>
                <a:ea typeface="新細明體" charset="-120"/>
              </a:defRPr>
            </a:lvl4pPr>
            <a:lvl5pPr marL="2057400" indent="-228600" defTabSz="4278313" eaLnBrk="0" hangingPunct="0">
              <a:defRPr sz="8400">
                <a:solidFill>
                  <a:schemeClr val="tx1"/>
                </a:solidFill>
                <a:latin typeface="Arial" charset="0"/>
                <a:ea typeface="新細明體" charset="-120"/>
              </a:defRPr>
            </a:lvl5pPr>
            <a:lvl6pPr marL="2514600" indent="-228600" defTabSz="4278313" eaLnBrk="0" fontAlgn="base" hangingPunct="0">
              <a:spcBef>
                <a:spcPct val="0"/>
              </a:spcBef>
              <a:spcAft>
                <a:spcPct val="0"/>
              </a:spcAft>
              <a:defRPr sz="8400">
                <a:solidFill>
                  <a:schemeClr val="tx1"/>
                </a:solidFill>
                <a:latin typeface="Arial" charset="0"/>
                <a:ea typeface="新細明體" charset="-120"/>
              </a:defRPr>
            </a:lvl6pPr>
            <a:lvl7pPr marL="2971800" indent="-228600" defTabSz="4278313" eaLnBrk="0" fontAlgn="base" hangingPunct="0">
              <a:spcBef>
                <a:spcPct val="0"/>
              </a:spcBef>
              <a:spcAft>
                <a:spcPct val="0"/>
              </a:spcAft>
              <a:defRPr sz="8400">
                <a:solidFill>
                  <a:schemeClr val="tx1"/>
                </a:solidFill>
                <a:latin typeface="Arial" charset="0"/>
                <a:ea typeface="新細明體" charset="-120"/>
              </a:defRPr>
            </a:lvl7pPr>
            <a:lvl8pPr marL="3429000" indent="-228600" defTabSz="4278313" eaLnBrk="0" fontAlgn="base" hangingPunct="0">
              <a:spcBef>
                <a:spcPct val="0"/>
              </a:spcBef>
              <a:spcAft>
                <a:spcPct val="0"/>
              </a:spcAft>
              <a:defRPr sz="8400">
                <a:solidFill>
                  <a:schemeClr val="tx1"/>
                </a:solidFill>
                <a:latin typeface="Arial" charset="0"/>
                <a:ea typeface="新細明體" charset="-120"/>
              </a:defRPr>
            </a:lvl8pPr>
            <a:lvl9pPr marL="3886200" indent="-228600" defTabSz="4278313"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spcBef>
                <a:spcPct val="80000"/>
              </a:spcBef>
            </a:pPr>
            <a:r>
              <a:rPr lang="en-US" altLang="zh-TW" sz="4400" b="1">
                <a:solidFill>
                  <a:schemeClr val="bg1"/>
                </a:solidFill>
              </a:rPr>
              <a:t>Method</a:t>
            </a:r>
          </a:p>
        </p:txBody>
      </p:sp>
      <p:sp>
        <p:nvSpPr>
          <p:cNvPr id="2057" name="Text Box 212"/>
          <p:cNvSpPr txBox="1">
            <a:spLocks noChangeArrowheads="1"/>
          </p:cNvSpPr>
          <p:nvPr/>
        </p:nvSpPr>
        <p:spPr bwMode="auto">
          <a:xfrm>
            <a:off x="25101064" y="25697419"/>
            <a:ext cx="12567016" cy="767196"/>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9198" tIns="44608" rIns="89198" bIns="44608">
            <a:spAutoFit/>
          </a:bodyPr>
          <a:lstStyle>
            <a:lvl1pPr defTabSz="4278313" eaLnBrk="0" hangingPunct="0">
              <a:defRPr sz="8400">
                <a:solidFill>
                  <a:schemeClr val="tx1"/>
                </a:solidFill>
                <a:latin typeface="Arial" charset="0"/>
                <a:ea typeface="新細明體" charset="-120"/>
              </a:defRPr>
            </a:lvl1pPr>
            <a:lvl2pPr marL="742950" indent="-285750" defTabSz="4278313" eaLnBrk="0" hangingPunct="0">
              <a:defRPr sz="8400">
                <a:solidFill>
                  <a:schemeClr val="tx1"/>
                </a:solidFill>
                <a:latin typeface="Arial" charset="0"/>
                <a:ea typeface="新細明體" charset="-120"/>
              </a:defRPr>
            </a:lvl2pPr>
            <a:lvl3pPr marL="1143000" indent="-228600" defTabSz="4278313" eaLnBrk="0" hangingPunct="0">
              <a:defRPr sz="8400">
                <a:solidFill>
                  <a:schemeClr val="tx1"/>
                </a:solidFill>
                <a:latin typeface="Arial" charset="0"/>
                <a:ea typeface="新細明體" charset="-120"/>
              </a:defRPr>
            </a:lvl3pPr>
            <a:lvl4pPr marL="1600200" indent="-228600" defTabSz="4278313" eaLnBrk="0" hangingPunct="0">
              <a:defRPr sz="8400">
                <a:solidFill>
                  <a:schemeClr val="tx1"/>
                </a:solidFill>
                <a:latin typeface="Arial" charset="0"/>
                <a:ea typeface="新細明體" charset="-120"/>
              </a:defRPr>
            </a:lvl4pPr>
            <a:lvl5pPr marL="2057400" indent="-228600" defTabSz="4278313" eaLnBrk="0" hangingPunct="0">
              <a:defRPr sz="8400">
                <a:solidFill>
                  <a:schemeClr val="tx1"/>
                </a:solidFill>
                <a:latin typeface="Arial" charset="0"/>
                <a:ea typeface="新細明體" charset="-120"/>
              </a:defRPr>
            </a:lvl5pPr>
            <a:lvl6pPr marL="2514600" indent="-228600" defTabSz="4278313" eaLnBrk="0" fontAlgn="base" hangingPunct="0">
              <a:spcBef>
                <a:spcPct val="0"/>
              </a:spcBef>
              <a:spcAft>
                <a:spcPct val="0"/>
              </a:spcAft>
              <a:defRPr sz="8400">
                <a:solidFill>
                  <a:schemeClr val="tx1"/>
                </a:solidFill>
                <a:latin typeface="Arial" charset="0"/>
                <a:ea typeface="新細明體" charset="-120"/>
              </a:defRPr>
            </a:lvl6pPr>
            <a:lvl7pPr marL="2971800" indent="-228600" defTabSz="4278313" eaLnBrk="0" fontAlgn="base" hangingPunct="0">
              <a:spcBef>
                <a:spcPct val="0"/>
              </a:spcBef>
              <a:spcAft>
                <a:spcPct val="0"/>
              </a:spcAft>
              <a:defRPr sz="8400">
                <a:solidFill>
                  <a:schemeClr val="tx1"/>
                </a:solidFill>
                <a:latin typeface="Arial" charset="0"/>
                <a:ea typeface="新細明體" charset="-120"/>
              </a:defRPr>
            </a:lvl7pPr>
            <a:lvl8pPr marL="3429000" indent="-228600" defTabSz="4278313" eaLnBrk="0" fontAlgn="base" hangingPunct="0">
              <a:spcBef>
                <a:spcPct val="0"/>
              </a:spcBef>
              <a:spcAft>
                <a:spcPct val="0"/>
              </a:spcAft>
              <a:defRPr sz="8400">
                <a:solidFill>
                  <a:schemeClr val="tx1"/>
                </a:solidFill>
                <a:latin typeface="Arial" charset="0"/>
                <a:ea typeface="新細明體" charset="-120"/>
              </a:defRPr>
            </a:lvl8pPr>
            <a:lvl9pPr marL="3886200" indent="-228600" defTabSz="4278313"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spcBef>
                <a:spcPct val="80000"/>
              </a:spcBef>
            </a:pPr>
            <a:r>
              <a:rPr lang="en-US" altLang="zh-TW" sz="4400" b="1" dirty="0">
                <a:solidFill>
                  <a:srgbClr val="FFFFFF"/>
                </a:solidFill>
              </a:rPr>
              <a:t>Implications </a:t>
            </a:r>
          </a:p>
        </p:txBody>
      </p:sp>
      <p:sp>
        <p:nvSpPr>
          <p:cNvPr id="2058" name="Rectangle 5"/>
          <p:cNvSpPr>
            <a:spLocks noChangeArrowheads="1"/>
          </p:cNvSpPr>
          <p:nvPr/>
        </p:nvSpPr>
        <p:spPr bwMode="auto">
          <a:xfrm>
            <a:off x="1" y="14468625"/>
            <a:ext cx="12316655" cy="1474470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405081" tIns="202539" rIns="405081" bIns="202539" anchor="ctr"/>
          <a:lstStyle/>
          <a:p>
            <a:pPr defTabSz="4052888"/>
            <a:endParaRPr lang="en-US" altLang="zh-TW" sz="2700"/>
          </a:p>
        </p:txBody>
      </p:sp>
      <p:sp>
        <p:nvSpPr>
          <p:cNvPr id="2059" name="TextBox 42"/>
          <p:cNvSpPr txBox="1">
            <a:spLocks noChangeArrowheads="1"/>
          </p:cNvSpPr>
          <p:nvPr/>
        </p:nvSpPr>
        <p:spPr bwMode="auto">
          <a:xfrm>
            <a:off x="11486892" y="18483683"/>
            <a:ext cx="18473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新細明體" charset="-120"/>
              </a:defRPr>
            </a:lvl1pPr>
            <a:lvl2pPr marL="742950" indent="-285750" eaLnBrk="0" hangingPunct="0">
              <a:defRPr sz="8400">
                <a:solidFill>
                  <a:schemeClr val="tx1"/>
                </a:solidFill>
                <a:latin typeface="Arial" charset="0"/>
                <a:ea typeface="新細明體" charset="-120"/>
              </a:defRPr>
            </a:lvl2pPr>
            <a:lvl3pPr marL="1143000" indent="-228600" eaLnBrk="0" hangingPunct="0">
              <a:defRPr sz="8400">
                <a:solidFill>
                  <a:schemeClr val="tx1"/>
                </a:solidFill>
                <a:latin typeface="Arial" charset="0"/>
                <a:ea typeface="新細明體" charset="-120"/>
              </a:defRPr>
            </a:lvl3pPr>
            <a:lvl4pPr marL="1600200" indent="-228600" eaLnBrk="0" hangingPunct="0">
              <a:defRPr sz="8400">
                <a:solidFill>
                  <a:schemeClr val="tx1"/>
                </a:solidFill>
                <a:latin typeface="Arial" charset="0"/>
                <a:ea typeface="新細明體" charset="-120"/>
              </a:defRPr>
            </a:lvl4pPr>
            <a:lvl5pPr marL="2057400" indent="-228600" eaLnBrk="0" hangingPunct="0">
              <a:defRPr sz="8400">
                <a:solidFill>
                  <a:schemeClr val="tx1"/>
                </a:solidFill>
                <a:latin typeface="Arial" charset="0"/>
                <a:ea typeface="新細明體" charset="-120"/>
              </a:defRPr>
            </a:lvl5pPr>
            <a:lvl6pPr marL="2514600" indent="-228600" eaLnBrk="0" fontAlgn="base" hangingPunct="0">
              <a:spcBef>
                <a:spcPct val="0"/>
              </a:spcBef>
              <a:spcAft>
                <a:spcPct val="0"/>
              </a:spcAft>
              <a:defRPr sz="8400">
                <a:solidFill>
                  <a:schemeClr val="tx1"/>
                </a:solidFill>
                <a:latin typeface="Arial" charset="0"/>
                <a:ea typeface="新細明體" charset="-120"/>
              </a:defRPr>
            </a:lvl6pPr>
            <a:lvl7pPr marL="2971800" indent="-228600" eaLnBrk="0" fontAlgn="base" hangingPunct="0">
              <a:spcBef>
                <a:spcPct val="0"/>
              </a:spcBef>
              <a:spcAft>
                <a:spcPct val="0"/>
              </a:spcAft>
              <a:defRPr sz="8400">
                <a:solidFill>
                  <a:schemeClr val="tx1"/>
                </a:solidFill>
                <a:latin typeface="Arial" charset="0"/>
                <a:ea typeface="新細明體" charset="-120"/>
              </a:defRPr>
            </a:lvl7pPr>
            <a:lvl8pPr marL="3429000" indent="-228600" eaLnBrk="0" fontAlgn="base" hangingPunct="0">
              <a:spcBef>
                <a:spcPct val="0"/>
              </a:spcBef>
              <a:spcAft>
                <a:spcPct val="0"/>
              </a:spcAft>
              <a:defRPr sz="8400">
                <a:solidFill>
                  <a:schemeClr val="tx1"/>
                </a:solidFill>
                <a:latin typeface="Arial" charset="0"/>
                <a:ea typeface="新細明體" charset="-120"/>
              </a:defRPr>
            </a:lvl8pPr>
            <a:lvl9pPr marL="3886200" indent="-228600"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endParaRPr lang="en-US"/>
          </a:p>
        </p:txBody>
      </p:sp>
      <p:sp>
        <p:nvSpPr>
          <p:cNvPr id="2060" name="Text Box 212"/>
          <p:cNvSpPr txBox="1">
            <a:spLocks noChangeArrowheads="1"/>
          </p:cNvSpPr>
          <p:nvPr/>
        </p:nvSpPr>
        <p:spPr bwMode="auto">
          <a:xfrm>
            <a:off x="1060154" y="5968742"/>
            <a:ext cx="9703538" cy="766763"/>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9198" tIns="44608" rIns="89198" bIns="44608">
            <a:spAutoFit/>
          </a:bodyPr>
          <a:lstStyle>
            <a:lvl1pPr defTabSz="4278313" eaLnBrk="0" hangingPunct="0">
              <a:defRPr sz="8400">
                <a:solidFill>
                  <a:schemeClr val="tx1"/>
                </a:solidFill>
                <a:latin typeface="Arial" charset="0"/>
                <a:ea typeface="新細明體" charset="-120"/>
              </a:defRPr>
            </a:lvl1pPr>
            <a:lvl2pPr marL="742950" indent="-285750" defTabSz="4278313" eaLnBrk="0" hangingPunct="0">
              <a:defRPr sz="8400">
                <a:solidFill>
                  <a:schemeClr val="tx1"/>
                </a:solidFill>
                <a:latin typeface="Arial" charset="0"/>
                <a:ea typeface="新細明體" charset="-120"/>
              </a:defRPr>
            </a:lvl2pPr>
            <a:lvl3pPr marL="1143000" indent="-228600" defTabSz="4278313" eaLnBrk="0" hangingPunct="0">
              <a:defRPr sz="8400">
                <a:solidFill>
                  <a:schemeClr val="tx1"/>
                </a:solidFill>
                <a:latin typeface="Arial" charset="0"/>
                <a:ea typeface="新細明體" charset="-120"/>
              </a:defRPr>
            </a:lvl3pPr>
            <a:lvl4pPr marL="1600200" indent="-228600" defTabSz="4278313" eaLnBrk="0" hangingPunct="0">
              <a:defRPr sz="8400">
                <a:solidFill>
                  <a:schemeClr val="tx1"/>
                </a:solidFill>
                <a:latin typeface="Arial" charset="0"/>
                <a:ea typeface="新細明體" charset="-120"/>
              </a:defRPr>
            </a:lvl4pPr>
            <a:lvl5pPr marL="2057400" indent="-228600" defTabSz="4278313" eaLnBrk="0" hangingPunct="0">
              <a:defRPr sz="8400">
                <a:solidFill>
                  <a:schemeClr val="tx1"/>
                </a:solidFill>
                <a:latin typeface="Arial" charset="0"/>
                <a:ea typeface="新細明體" charset="-120"/>
              </a:defRPr>
            </a:lvl5pPr>
            <a:lvl6pPr marL="2514600" indent="-228600" defTabSz="4278313" eaLnBrk="0" fontAlgn="base" hangingPunct="0">
              <a:spcBef>
                <a:spcPct val="0"/>
              </a:spcBef>
              <a:spcAft>
                <a:spcPct val="0"/>
              </a:spcAft>
              <a:defRPr sz="8400">
                <a:solidFill>
                  <a:schemeClr val="tx1"/>
                </a:solidFill>
                <a:latin typeface="Arial" charset="0"/>
                <a:ea typeface="新細明體" charset="-120"/>
              </a:defRPr>
            </a:lvl6pPr>
            <a:lvl7pPr marL="2971800" indent="-228600" defTabSz="4278313" eaLnBrk="0" fontAlgn="base" hangingPunct="0">
              <a:spcBef>
                <a:spcPct val="0"/>
              </a:spcBef>
              <a:spcAft>
                <a:spcPct val="0"/>
              </a:spcAft>
              <a:defRPr sz="8400">
                <a:solidFill>
                  <a:schemeClr val="tx1"/>
                </a:solidFill>
                <a:latin typeface="Arial" charset="0"/>
                <a:ea typeface="新細明體" charset="-120"/>
              </a:defRPr>
            </a:lvl7pPr>
            <a:lvl8pPr marL="3429000" indent="-228600" defTabSz="4278313" eaLnBrk="0" fontAlgn="base" hangingPunct="0">
              <a:spcBef>
                <a:spcPct val="0"/>
              </a:spcBef>
              <a:spcAft>
                <a:spcPct val="0"/>
              </a:spcAft>
              <a:defRPr sz="8400">
                <a:solidFill>
                  <a:schemeClr val="tx1"/>
                </a:solidFill>
                <a:latin typeface="Arial" charset="0"/>
                <a:ea typeface="新細明體" charset="-120"/>
              </a:defRPr>
            </a:lvl8pPr>
            <a:lvl9pPr marL="3886200" indent="-228600" defTabSz="4278313"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spcBef>
                <a:spcPct val="80000"/>
              </a:spcBef>
            </a:pPr>
            <a:r>
              <a:rPr lang="en-US" altLang="zh-TW" sz="4400" b="1" dirty="0">
                <a:solidFill>
                  <a:schemeClr val="bg1"/>
                </a:solidFill>
              </a:rPr>
              <a:t>Introduction</a:t>
            </a:r>
          </a:p>
        </p:txBody>
      </p:sp>
      <p:sp>
        <p:nvSpPr>
          <p:cNvPr id="2062" name="TextBox 39"/>
          <p:cNvSpPr txBox="1">
            <a:spLocks noChangeArrowheads="1"/>
          </p:cNvSpPr>
          <p:nvPr/>
        </p:nvSpPr>
        <p:spPr bwMode="auto">
          <a:xfrm>
            <a:off x="446568" y="2"/>
            <a:ext cx="37511665" cy="1384995"/>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新細明體" charset="-120"/>
              </a:defRPr>
            </a:lvl1pPr>
            <a:lvl2pPr marL="742950" indent="-285750" eaLnBrk="0" hangingPunct="0">
              <a:defRPr sz="8400">
                <a:solidFill>
                  <a:schemeClr val="tx1"/>
                </a:solidFill>
                <a:latin typeface="Arial" charset="0"/>
                <a:ea typeface="新細明體" charset="-120"/>
              </a:defRPr>
            </a:lvl2pPr>
            <a:lvl3pPr marL="1143000" indent="-228600" eaLnBrk="0" hangingPunct="0">
              <a:defRPr sz="8400">
                <a:solidFill>
                  <a:schemeClr val="tx1"/>
                </a:solidFill>
                <a:latin typeface="Arial" charset="0"/>
                <a:ea typeface="新細明體" charset="-120"/>
              </a:defRPr>
            </a:lvl3pPr>
            <a:lvl4pPr marL="1600200" indent="-228600" eaLnBrk="0" hangingPunct="0">
              <a:defRPr sz="8400">
                <a:solidFill>
                  <a:schemeClr val="tx1"/>
                </a:solidFill>
                <a:latin typeface="Arial" charset="0"/>
                <a:ea typeface="新細明體" charset="-120"/>
              </a:defRPr>
            </a:lvl4pPr>
            <a:lvl5pPr marL="2057400" indent="-228600" eaLnBrk="0" hangingPunct="0">
              <a:defRPr sz="8400">
                <a:solidFill>
                  <a:schemeClr val="tx1"/>
                </a:solidFill>
                <a:latin typeface="Arial" charset="0"/>
                <a:ea typeface="新細明體" charset="-120"/>
              </a:defRPr>
            </a:lvl5pPr>
            <a:lvl6pPr marL="2514600" indent="-228600" eaLnBrk="0" fontAlgn="base" hangingPunct="0">
              <a:spcBef>
                <a:spcPct val="0"/>
              </a:spcBef>
              <a:spcAft>
                <a:spcPct val="0"/>
              </a:spcAft>
              <a:defRPr sz="8400">
                <a:solidFill>
                  <a:schemeClr val="tx1"/>
                </a:solidFill>
                <a:latin typeface="Arial" charset="0"/>
                <a:ea typeface="新細明體" charset="-120"/>
              </a:defRPr>
            </a:lvl6pPr>
            <a:lvl7pPr marL="2971800" indent="-228600" eaLnBrk="0" fontAlgn="base" hangingPunct="0">
              <a:spcBef>
                <a:spcPct val="0"/>
              </a:spcBef>
              <a:spcAft>
                <a:spcPct val="0"/>
              </a:spcAft>
              <a:defRPr sz="8400">
                <a:solidFill>
                  <a:schemeClr val="tx1"/>
                </a:solidFill>
                <a:latin typeface="Arial" charset="0"/>
                <a:ea typeface="新細明體" charset="-120"/>
              </a:defRPr>
            </a:lvl7pPr>
            <a:lvl8pPr marL="3429000" indent="-228600" eaLnBrk="0" fontAlgn="base" hangingPunct="0">
              <a:spcBef>
                <a:spcPct val="0"/>
              </a:spcBef>
              <a:spcAft>
                <a:spcPct val="0"/>
              </a:spcAft>
              <a:defRPr sz="8400">
                <a:solidFill>
                  <a:schemeClr val="tx1"/>
                </a:solidFill>
                <a:latin typeface="Arial" charset="0"/>
                <a:ea typeface="新細明體" charset="-120"/>
              </a:defRPr>
            </a:lvl8pPr>
            <a:lvl9pPr marL="3886200" indent="-228600"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endParaRPr lang="en-US"/>
          </a:p>
        </p:txBody>
      </p:sp>
      <p:sp>
        <p:nvSpPr>
          <p:cNvPr id="2063" name="TextBox 40"/>
          <p:cNvSpPr txBox="1">
            <a:spLocks noChangeArrowheads="1"/>
          </p:cNvSpPr>
          <p:nvPr/>
        </p:nvSpPr>
        <p:spPr bwMode="auto">
          <a:xfrm>
            <a:off x="14065607" y="17289883"/>
            <a:ext cx="18473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Arial" charset="0"/>
                <a:ea typeface="新細明體" charset="-120"/>
              </a:defRPr>
            </a:lvl1pPr>
            <a:lvl2pPr marL="742950" indent="-285750" eaLnBrk="0" hangingPunct="0">
              <a:defRPr sz="8400">
                <a:solidFill>
                  <a:schemeClr val="tx1"/>
                </a:solidFill>
                <a:latin typeface="Arial" charset="0"/>
                <a:ea typeface="新細明體" charset="-120"/>
              </a:defRPr>
            </a:lvl2pPr>
            <a:lvl3pPr marL="1143000" indent="-228600" eaLnBrk="0" hangingPunct="0">
              <a:defRPr sz="8400">
                <a:solidFill>
                  <a:schemeClr val="tx1"/>
                </a:solidFill>
                <a:latin typeface="Arial" charset="0"/>
                <a:ea typeface="新細明體" charset="-120"/>
              </a:defRPr>
            </a:lvl3pPr>
            <a:lvl4pPr marL="1600200" indent="-228600" eaLnBrk="0" hangingPunct="0">
              <a:defRPr sz="8400">
                <a:solidFill>
                  <a:schemeClr val="tx1"/>
                </a:solidFill>
                <a:latin typeface="Arial" charset="0"/>
                <a:ea typeface="新細明體" charset="-120"/>
              </a:defRPr>
            </a:lvl4pPr>
            <a:lvl5pPr marL="2057400" indent="-228600" eaLnBrk="0" hangingPunct="0">
              <a:defRPr sz="8400">
                <a:solidFill>
                  <a:schemeClr val="tx1"/>
                </a:solidFill>
                <a:latin typeface="Arial" charset="0"/>
                <a:ea typeface="新細明體" charset="-120"/>
              </a:defRPr>
            </a:lvl5pPr>
            <a:lvl6pPr marL="2514600" indent="-228600" eaLnBrk="0" fontAlgn="base" hangingPunct="0">
              <a:spcBef>
                <a:spcPct val="0"/>
              </a:spcBef>
              <a:spcAft>
                <a:spcPct val="0"/>
              </a:spcAft>
              <a:defRPr sz="8400">
                <a:solidFill>
                  <a:schemeClr val="tx1"/>
                </a:solidFill>
                <a:latin typeface="Arial" charset="0"/>
                <a:ea typeface="新細明體" charset="-120"/>
              </a:defRPr>
            </a:lvl6pPr>
            <a:lvl7pPr marL="2971800" indent="-228600" eaLnBrk="0" fontAlgn="base" hangingPunct="0">
              <a:spcBef>
                <a:spcPct val="0"/>
              </a:spcBef>
              <a:spcAft>
                <a:spcPct val="0"/>
              </a:spcAft>
              <a:defRPr sz="8400">
                <a:solidFill>
                  <a:schemeClr val="tx1"/>
                </a:solidFill>
                <a:latin typeface="Arial" charset="0"/>
                <a:ea typeface="新細明體" charset="-120"/>
              </a:defRPr>
            </a:lvl7pPr>
            <a:lvl8pPr marL="3429000" indent="-228600" eaLnBrk="0" fontAlgn="base" hangingPunct="0">
              <a:spcBef>
                <a:spcPct val="0"/>
              </a:spcBef>
              <a:spcAft>
                <a:spcPct val="0"/>
              </a:spcAft>
              <a:defRPr sz="8400">
                <a:solidFill>
                  <a:schemeClr val="tx1"/>
                </a:solidFill>
                <a:latin typeface="Arial" charset="0"/>
                <a:ea typeface="新細明體" charset="-120"/>
              </a:defRPr>
            </a:lvl8pPr>
            <a:lvl9pPr marL="3886200" indent="-228600"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endParaRPr lang="en-US"/>
          </a:p>
        </p:txBody>
      </p:sp>
      <p:pic>
        <p:nvPicPr>
          <p:cNvPr id="2064" name="Picture 22" descr="C:\Documents and Settings\seunghee\My Documents\My Pictures\U logo\U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50957" y="2362200"/>
            <a:ext cx="355603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 Box 19"/>
          <p:cNvSpPr txBox="1">
            <a:spLocks noChangeArrowheads="1"/>
          </p:cNvSpPr>
          <p:nvPr/>
        </p:nvSpPr>
        <p:spPr bwMode="auto">
          <a:xfrm>
            <a:off x="24356533" y="5334000"/>
            <a:ext cx="13676128" cy="999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360000" tIns="360000" rIns="360000" bIns="360000">
            <a:spAutoFit/>
          </a:bodyPr>
          <a:lstStyle>
            <a:lvl1pPr marL="287338" indent="-287338" eaLnBrk="0" hangingPunct="0">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1pPr>
            <a:lvl2pPr marL="742950" indent="-285750" eaLnBrk="0" hangingPunct="0">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2pPr>
            <a:lvl3pPr marL="1143000" indent="-228600" eaLnBrk="0" hangingPunct="0">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3pPr>
            <a:lvl4pPr marL="1600200" indent="-228600" eaLnBrk="0" hangingPunct="0">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4pPr>
            <a:lvl5pPr marL="2057400" indent="-228600" eaLnBrk="0" hangingPunct="0">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5pPr>
            <a:lvl6pPr marL="2514600" indent="-228600" eaLnBrk="0" fontAlgn="base" hangingPunct="0">
              <a:spcBef>
                <a:spcPct val="0"/>
              </a:spcBef>
              <a:spcAft>
                <a:spcPct val="0"/>
              </a:spcAft>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6pPr>
            <a:lvl7pPr marL="2971800" indent="-228600" eaLnBrk="0" fontAlgn="base" hangingPunct="0">
              <a:spcBef>
                <a:spcPct val="0"/>
              </a:spcBef>
              <a:spcAft>
                <a:spcPct val="0"/>
              </a:spcAft>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7pPr>
            <a:lvl8pPr marL="3429000" indent="-228600" eaLnBrk="0" fontAlgn="base" hangingPunct="0">
              <a:spcBef>
                <a:spcPct val="0"/>
              </a:spcBef>
              <a:spcAft>
                <a:spcPct val="0"/>
              </a:spcAft>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8pPr>
            <a:lvl9pPr marL="3886200" indent="-228600" eaLnBrk="0" fontAlgn="base" hangingPunct="0">
              <a:spcBef>
                <a:spcPct val="0"/>
              </a:spcBef>
              <a:spcAft>
                <a:spcPct val="0"/>
              </a:spcAft>
              <a:tabLst>
                <a:tab pos="287338" algn="l"/>
                <a:tab pos="1201738" algn="l"/>
                <a:tab pos="2116138" algn="l"/>
                <a:tab pos="3030538" algn="l"/>
                <a:tab pos="3944938" algn="l"/>
                <a:tab pos="4859338" algn="l"/>
                <a:tab pos="5773738" algn="l"/>
                <a:tab pos="6688138" algn="l"/>
                <a:tab pos="7602538" algn="l"/>
                <a:tab pos="8516938" algn="l"/>
                <a:tab pos="9431338" algn="l"/>
                <a:tab pos="10345738" algn="l"/>
              </a:tabLst>
              <a:defRPr sz="8400">
                <a:solidFill>
                  <a:schemeClr val="tx1"/>
                </a:solidFill>
                <a:latin typeface="Arial" charset="0"/>
                <a:ea typeface="新細明體" charset="-120"/>
              </a:defRPr>
            </a:lvl9pPr>
          </a:lstStyle>
          <a:p>
            <a:pPr marL="742950" indent="-742950">
              <a:spcBef>
                <a:spcPts val="1200"/>
              </a:spcBef>
              <a:buAutoNum type="arabicPeriod"/>
            </a:pPr>
            <a:r>
              <a:rPr lang="en-US" sz="4000" dirty="0">
                <a:solidFill>
                  <a:prstClr val="black"/>
                </a:solidFill>
              </a:rPr>
              <a:t>Single status predicted children’s early literacy and vocabulary, but the predictability became non-significant after including home environment variables</a:t>
            </a:r>
          </a:p>
          <a:p>
            <a:pPr marL="742950" indent="-742950">
              <a:spcBef>
                <a:spcPts val="1200"/>
              </a:spcBef>
              <a:buAutoNum type="arabicPeriod"/>
            </a:pPr>
            <a:r>
              <a:rPr lang="en-US" sz="4000" dirty="0">
                <a:solidFill>
                  <a:prstClr val="black"/>
                </a:solidFill>
              </a:rPr>
              <a:t>Home cognitive, but not social environment, predicted early literacy, vocabulary, and SSRS</a:t>
            </a:r>
          </a:p>
          <a:p>
            <a:pPr marL="742950" indent="-742950">
              <a:spcBef>
                <a:spcPts val="1200"/>
              </a:spcBef>
              <a:buAutoNum type="arabicPeriod"/>
            </a:pPr>
            <a:r>
              <a:rPr lang="en-US" sz="4000" dirty="0">
                <a:solidFill>
                  <a:prstClr val="black"/>
                </a:solidFill>
              </a:rPr>
              <a:t>Marital status negatively predicted home environments</a:t>
            </a:r>
          </a:p>
          <a:p>
            <a:pPr marL="1198562" lvl="1" indent="-742950">
              <a:spcBef>
                <a:spcPts val="1200"/>
              </a:spcBef>
              <a:buFont typeface="Arial" panose="020B0604020202020204" pitchFamily="34" charset="0"/>
              <a:buChar char="•"/>
            </a:pPr>
            <a:r>
              <a:rPr lang="en-US" sz="4000" dirty="0">
                <a:solidFill>
                  <a:prstClr val="black"/>
                </a:solidFill>
              </a:rPr>
              <a:t>Home cognitive environments negatively predicted by cohabiting and single statuses</a:t>
            </a:r>
          </a:p>
          <a:p>
            <a:pPr marL="1198562" lvl="1" indent="-742950">
              <a:spcBef>
                <a:spcPts val="1200"/>
              </a:spcBef>
              <a:buFont typeface="Arial" panose="020B0604020202020204" pitchFamily="34" charset="0"/>
              <a:buChar char="•"/>
            </a:pPr>
            <a:r>
              <a:rPr lang="en-US" sz="4000" dirty="0">
                <a:solidFill>
                  <a:prstClr val="black"/>
                </a:solidFill>
              </a:rPr>
              <a:t>Home social negatively predicted by single status</a:t>
            </a:r>
          </a:p>
          <a:p>
            <a:pPr marL="742950" indent="-742950">
              <a:spcBef>
                <a:spcPts val="1200"/>
              </a:spcBef>
              <a:buAutoNum type="arabicPeriod"/>
            </a:pPr>
            <a:r>
              <a:rPr lang="en-US" sz="4000" dirty="0">
                <a:solidFill>
                  <a:prstClr val="black"/>
                </a:solidFill>
              </a:rPr>
              <a:t>Parenting stress, which was significantly high among single mothers, predicted home cognitive environments and home social environments </a:t>
            </a:r>
          </a:p>
          <a:p>
            <a:pPr eaLnBrk="1" hangingPunct="1"/>
            <a:endParaRPr lang="en-US" sz="3200" dirty="0"/>
          </a:p>
        </p:txBody>
      </p:sp>
      <p:sp>
        <p:nvSpPr>
          <p:cNvPr id="2069" name="Rectangle 29"/>
          <p:cNvSpPr>
            <a:spLocks noChangeArrowheads="1"/>
          </p:cNvSpPr>
          <p:nvPr/>
        </p:nvSpPr>
        <p:spPr bwMode="auto">
          <a:xfrm>
            <a:off x="1079204" y="7010400"/>
            <a:ext cx="9573290" cy="159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spcBef>
                <a:spcPts val="1800"/>
              </a:spcBef>
              <a:buFont typeface="Arial" pitchFamily="34" charset="0"/>
              <a:buChar char="•"/>
            </a:pPr>
            <a:r>
              <a:rPr lang="en-US" sz="4000" dirty="0"/>
              <a:t>Children of cohabiting or single families tend to show lower-level reading, math, general knowledge, self-control, positive behaviors toward parents, and school engagement, and more behavioral and emotional problems </a:t>
            </a:r>
            <a:r>
              <a:rPr lang="en-US" sz="3200" dirty="0"/>
              <a:t>(</a:t>
            </a:r>
            <a:r>
              <a:rPr lang="en-US" sz="3200" dirty="0" err="1"/>
              <a:t>Artis</a:t>
            </a:r>
            <a:r>
              <a:rPr lang="en-US" sz="3200" dirty="0"/>
              <a:t>, 2007; Brown, 2004; Gibson-Davis &amp; </a:t>
            </a:r>
            <a:r>
              <a:rPr lang="en-US" sz="3200" dirty="0" err="1"/>
              <a:t>Gassman</a:t>
            </a:r>
            <a:r>
              <a:rPr lang="en-US" sz="3200" dirty="0"/>
              <a:t>-Pines, 2010)</a:t>
            </a:r>
          </a:p>
          <a:p>
            <a:pPr marL="171450" indent="-171450">
              <a:spcBef>
                <a:spcPts val="1800"/>
              </a:spcBef>
              <a:buFont typeface="Arial" pitchFamily="34" charset="0"/>
              <a:buChar char="•"/>
            </a:pPr>
            <a:r>
              <a:rPr lang="en-US" sz="4000" dirty="0"/>
              <a:t>Through what pathways marital status affects children’s school readiness have not been examined extensively</a:t>
            </a:r>
            <a:endParaRPr lang="en-US" sz="4000" dirty="0">
              <a:solidFill>
                <a:prstClr val="black"/>
              </a:solidFill>
            </a:endParaRPr>
          </a:p>
          <a:p>
            <a:pPr marL="171450" indent="-171450">
              <a:spcBef>
                <a:spcPts val="1800"/>
              </a:spcBef>
              <a:buFont typeface="Arial" pitchFamily="34" charset="0"/>
              <a:buChar char="•"/>
            </a:pPr>
            <a:r>
              <a:rPr lang="en-US" sz="4000" dirty="0"/>
              <a:t>Research questions: </a:t>
            </a:r>
          </a:p>
          <a:p>
            <a:pPr marL="1198563" lvl="1" indent="-742950">
              <a:buFont typeface="+mj-lt"/>
              <a:buAutoNum type="arabicPeriod"/>
            </a:pPr>
            <a:r>
              <a:rPr lang="en-US" sz="4000" dirty="0"/>
              <a:t> Are there significant associations between parents’ marital status and their preschooler’s school readiness at 54 months?</a:t>
            </a:r>
          </a:p>
          <a:p>
            <a:pPr marL="1198563" lvl="1" indent="-742950">
              <a:buFont typeface="+mj-lt"/>
              <a:buAutoNum type="arabicPeriod"/>
            </a:pPr>
            <a:r>
              <a:rPr lang="en-US" sz="4000" dirty="0"/>
              <a:t>Does home environment at 36 months explain the relationship between marital status and school readiness? </a:t>
            </a:r>
          </a:p>
          <a:p>
            <a:pPr marL="1198563" lvl="1" indent="-742950">
              <a:buFont typeface="+mj-lt"/>
              <a:buAutoNum type="arabicPeriod"/>
            </a:pPr>
            <a:r>
              <a:rPr lang="en-US" sz="4000" dirty="0"/>
              <a:t>Do monetary and psychological resources explain the association between marital status and home environments? </a:t>
            </a:r>
          </a:p>
          <a:p>
            <a:pPr>
              <a:spcBef>
                <a:spcPts val="1800"/>
              </a:spcBef>
            </a:pPr>
            <a:endParaRPr lang="en-US" sz="4000" dirty="0"/>
          </a:p>
        </p:txBody>
      </p:sp>
      <p:sp>
        <p:nvSpPr>
          <p:cNvPr id="2070" name="Text Box 212"/>
          <p:cNvSpPr txBox="1">
            <a:spLocks noChangeArrowheads="1"/>
          </p:cNvSpPr>
          <p:nvPr/>
        </p:nvSpPr>
        <p:spPr bwMode="auto">
          <a:xfrm>
            <a:off x="11411455" y="18238618"/>
            <a:ext cx="12721454" cy="767196"/>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9198" tIns="44608" rIns="89198" bIns="44608">
            <a:spAutoFit/>
          </a:bodyPr>
          <a:lstStyle>
            <a:lvl1pPr defTabSz="4278313" eaLnBrk="0" hangingPunct="0">
              <a:defRPr sz="8400">
                <a:solidFill>
                  <a:schemeClr val="tx1"/>
                </a:solidFill>
                <a:latin typeface="Arial" charset="0"/>
                <a:ea typeface="新細明體" charset="-120"/>
              </a:defRPr>
            </a:lvl1pPr>
            <a:lvl2pPr marL="742950" indent="-285750" defTabSz="4278313" eaLnBrk="0" hangingPunct="0">
              <a:defRPr sz="8400">
                <a:solidFill>
                  <a:schemeClr val="tx1"/>
                </a:solidFill>
                <a:latin typeface="Arial" charset="0"/>
                <a:ea typeface="新細明體" charset="-120"/>
              </a:defRPr>
            </a:lvl2pPr>
            <a:lvl3pPr marL="1143000" indent="-228600" defTabSz="4278313" eaLnBrk="0" hangingPunct="0">
              <a:defRPr sz="8400">
                <a:solidFill>
                  <a:schemeClr val="tx1"/>
                </a:solidFill>
                <a:latin typeface="Arial" charset="0"/>
                <a:ea typeface="新細明體" charset="-120"/>
              </a:defRPr>
            </a:lvl3pPr>
            <a:lvl4pPr marL="1600200" indent="-228600" defTabSz="4278313" eaLnBrk="0" hangingPunct="0">
              <a:defRPr sz="8400">
                <a:solidFill>
                  <a:schemeClr val="tx1"/>
                </a:solidFill>
                <a:latin typeface="Arial" charset="0"/>
                <a:ea typeface="新細明體" charset="-120"/>
              </a:defRPr>
            </a:lvl4pPr>
            <a:lvl5pPr marL="2057400" indent="-228600" defTabSz="4278313" eaLnBrk="0" hangingPunct="0">
              <a:defRPr sz="8400">
                <a:solidFill>
                  <a:schemeClr val="tx1"/>
                </a:solidFill>
                <a:latin typeface="Arial" charset="0"/>
                <a:ea typeface="新細明體" charset="-120"/>
              </a:defRPr>
            </a:lvl5pPr>
            <a:lvl6pPr marL="2514600" indent="-228600" defTabSz="4278313" eaLnBrk="0" fontAlgn="base" hangingPunct="0">
              <a:spcBef>
                <a:spcPct val="0"/>
              </a:spcBef>
              <a:spcAft>
                <a:spcPct val="0"/>
              </a:spcAft>
              <a:defRPr sz="8400">
                <a:solidFill>
                  <a:schemeClr val="tx1"/>
                </a:solidFill>
                <a:latin typeface="Arial" charset="0"/>
                <a:ea typeface="新細明體" charset="-120"/>
              </a:defRPr>
            </a:lvl6pPr>
            <a:lvl7pPr marL="2971800" indent="-228600" defTabSz="4278313" eaLnBrk="0" fontAlgn="base" hangingPunct="0">
              <a:spcBef>
                <a:spcPct val="0"/>
              </a:spcBef>
              <a:spcAft>
                <a:spcPct val="0"/>
              </a:spcAft>
              <a:defRPr sz="8400">
                <a:solidFill>
                  <a:schemeClr val="tx1"/>
                </a:solidFill>
                <a:latin typeface="Arial" charset="0"/>
                <a:ea typeface="新細明體" charset="-120"/>
              </a:defRPr>
            </a:lvl7pPr>
            <a:lvl8pPr marL="3429000" indent="-228600" defTabSz="4278313" eaLnBrk="0" fontAlgn="base" hangingPunct="0">
              <a:spcBef>
                <a:spcPct val="0"/>
              </a:spcBef>
              <a:spcAft>
                <a:spcPct val="0"/>
              </a:spcAft>
              <a:defRPr sz="8400">
                <a:solidFill>
                  <a:schemeClr val="tx1"/>
                </a:solidFill>
                <a:latin typeface="Arial" charset="0"/>
                <a:ea typeface="新細明體" charset="-120"/>
              </a:defRPr>
            </a:lvl8pPr>
            <a:lvl9pPr marL="3886200" indent="-228600" defTabSz="4278313" eaLnBrk="0" fontAlgn="base" hangingPunct="0">
              <a:spcBef>
                <a:spcPct val="0"/>
              </a:spcBef>
              <a:spcAft>
                <a:spcPct val="0"/>
              </a:spcAft>
              <a:defRPr sz="8400">
                <a:solidFill>
                  <a:schemeClr val="tx1"/>
                </a:solidFill>
                <a:latin typeface="Arial" charset="0"/>
                <a:ea typeface="新細明體" charset="-120"/>
              </a:defRPr>
            </a:lvl9pPr>
          </a:lstStyle>
          <a:p>
            <a:pPr algn="ctr" eaLnBrk="1" hangingPunct="1">
              <a:spcBef>
                <a:spcPct val="80000"/>
              </a:spcBef>
            </a:pPr>
            <a:r>
              <a:rPr lang="en-US" altLang="zh-TW" sz="4400" b="1" dirty="0">
                <a:solidFill>
                  <a:srgbClr val="FFFFFF"/>
                </a:solidFill>
              </a:rPr>
              <a:t>Results</a:t>
            </a:r>
          </a:p>
        </p:txBody>
      </p:sp>
      <p:sp>
        <p:nvSpPr>
          <p:cNvPr id="2074" name="TextBox 34"/>
          <p:cNvSpPr txBox="1">
            <a:spLocks noChangeArrowheads="1"/>
          </p:cNvSpPr>
          <p:nvPr/>
        </p:nvSpPr>
        <p:spPr bwMode="auto">
          <a:xfrm>
            <a:off x="25147582" y="26601778"/>
            <a:ext cx="12717616"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Arial" charset="0"/>
                <a:ea typeface="新細明體" charset="-120"/>
              </a:defRPr>
            </a:lvl1pPr>
            <a:lvl2pPr eaLnBrk="0" hangingPunct="0">
              <a:defRPr sz="8400">
                <a:solidFill>
                  <a:schemeClr val="tx1"/>
                </a:solidFill>
                <a:latin typeface="Arial" charset="0"/>
                <a:ea typeface="新細明體" charset="-120"/>
              </a:defRPr>
            </a:lvl2pPr>
            <a:lvl3pPr marL="1143000" indent="-228600" eaLnBrk="0" hangingPunct="0">
              <a:defRPr sz="8400">
                <a:solidFill>
                  <a:schemeClr val="tx1"/>
                </a:solidFill>
                <a:latin typeface="Arial" charset="0"/>
                <a:ea typeface="新細明體" charset="-120"/>
              </a:defRPr>
            </a:lvl3pPr>
            <a:lvl4pPr marL="1600200" indent="-228600" eaLnBrk="0" hangingPunct="0">
              <a:defRPr sz="8400">
                <a:solidFill>
                  <a:schemeClr val="tx1"/>
                </a:solidFill>
                <a:latin typeface="Arial" charset="0"/>
                <a:ea typeface="新細明體" charset="-120"/>
              </a:defRPr>
            </a:lvl4pPr>
            <a:lvl5pPr marL="2057400" indent="-228600" eaLnBrk="0" hangingPunct="0">
              <a:defRPr sz="8400">
                <a:solidFill>
                  <a:schemeClr val="tx1"/>
                </a:solidFill>
                <a:latin typeface="Arial" charset="0"/>
                <a:ea typeface="新細明體" charset="-120"/>
              </a:defRPr>
            </a:lvl5pPr>
            <a:lvl6pPr marL="2514600" indent="-228600" eaLnBrk="0" fontAlgn="base" hangingPunct="0">
              <a:spcBef>
                <a:spcPct val="0"/>
              </a:spcBef>
              <a:spcAft>
                <a:spcPct val="0"/>
              </a:spcAft>
              <a:defRPr sz="8400">
                <a:solidFill>
                  <a:schemeClr val="tx1"/>
                </a:solidFill>
                <a:latin typeface="Arial" charset="0"/>
                <a:ea typeface="新細明體" charset="-120"/>
              </a:defRPr>
            </a:lvl6pPr>
            <a:lvl7pPr marL="2971800" indent="-228600" eaLnBrk="0" fontAlgn="base" hangingPunct="0">
              <a:spcBef>
                <a:spcPct val="0"/>
              </a:spcBef>
              <a:spcAft>
                <a:spcPct val="0"/>
              </a:spcAft>
              <a:defRPr sz="8400">
                <a:solidFill>
                  <a:schemeClr val="tx1"/>
                </a:solidFill>
                <a:latin typeface="Arial" charset="0"/>
                <a:ea typeface="新細明體" charset="-120"/>
              </a:defRPr>
            </a:lvl7pPr>
            <a:lvl8pPr marL="3429000" indent="-228600" eaLnBrk="0" fontAlgn="base" hangingPunct="0">
              <a:spcBef>
                <a:spcPct val="0"/>
              </a:spcBef>
              <a:spcAft>
                <a:spcPct val="0"/>
              </a:spcAft>
              <a:defRPr sz="8400">
                <a:solidFill>
                  <a:schemeClr val="tx1"/>
                </a:solidFill>
                <a:latin typeface="Arial" charset="0"/>
                <a:ea typeface="新細明體" charset="-120"/>
              </a:defRPr>
            </a:lvl8pPr>
            <a:lvl9pPr marL="3886200" indent="-228600" eaLnBrk="0" fontAlgn="base" hangingPunct="0">
              <a:spcBef>
                <a:spcPct val="0"/>
              </a:spcBef>
              <a:spcAft>
                <a:spcPct val="0"/>
              </a:spcAft>
              <a:defRPr sz="8400">
                <a:solidFill>
                  <a:schemeClr val="tx1"/>
                </a:solidFill>
                <a:latin typeface="Arial" charset="0"/>
                <a:ea typeface="新細明體" charset="-120"/>
              </a:defRPr>
            </a:lvl9pPr>
          </a:lstStyle>
          <a:p>
            <a:pPr marL="171450" indent="-171450">
              <a:spcBef>
                <a:spcPts val="1800"/>
              </a:spcBef>
              <a:buFont typeface="Arial" pitchFamily="34" charset="0"/>
              <a:buChar char="•"/>
            </a:pPr>
            <a:r>
              <a:rPr lang="en-US" sz="4000" dirty="0">
                <a:solidFill>
                  <a:prstClr val="black"/>
                </a:solidFill>
              </a:rPr>
              <a:t> Maternal marital status influenced home cognitive and social environments, which influenced school readiness </a:t>
            </a:r>
          </a:p>
          <a:p>
            <a:pPr marL="171450" indent="-171450">
              <a:spcBef>
                <a:spcPts val="1800"/>
              </a:spcBef>
              <a:buFont typeface="Arial" pitchFamily="34" charset="0"/>
              <a:buChar char="•"/>
            </a:pPr>
            <a:r>
              <a:rPr lang="en-US" sz="4000" dirty="0">
                <a:solidFill>
                  <a:prstClr val="black"/>
                </a:solidFill>
              </a:rPr>
              <a:t> Home cognitive environments influenced both pre-academic and social skills, but home social environments </a:t>
            </a:r>
            <a:r>
              <a:rPr lang="en-US" sz="4000">
                <a:solidFill>
                  <a:prstClr val="black"/>
                </a:solidFill>
              </a:rPr>
              <a:t>did not</a:t>
            </a:r>
            <a:endParaRPr lang="en-US" sz="4000" dirty="0">
              <a:solidFill>
                <a:prstClr val="black"/>
              </a:solidFill>
            </a:endParaRPr>
          </a:p>
          <a:p>
            <a:pPr marL="171450" indent="-171450">
              <a:spcBef>
                <a:spcPts val="1800"/>
              </a:spcBef>
              <a:buFont typeface="Arial" pitchFamily="34" charset="0"/>
              <a:buChar char="•"/>
            </a:pPr>
            <a:r>
              <a:rPr lang="en-US" sz="4000" dirty="0">
                <a:solidFill>
                  <a:prstClr val="black"/>
                </a:solidFill>
              </a:rPr>
              <a:t> Providing assistance to improve home cognitive environments and to reduce parenting stress among single mothers could be a target intervention</a:t>
            </a:r>
          </a:p>
        </p:txBody>
      </p:sp>
      <p:sp>
        <p:nvSpPr>
          <p:cNvPr id="2" name="Rectangle 1"/>
          <p:cNvSpPr/>
          <p:nvPr/>
        </p:nvSpPr>
        <p:spPr>
          <a:xfrm>
            <a:off x="1287764" y="24568712"/>
            <a:ext cx="10094285" cy="1323439"/>
          </a:xfrm>
          <a:prstGeom prst="rect">
            <a:avLst/>
          </a:prstGeom>
        </p:spPr>
        <p:txBody>
          <a:bodyPr wrap="square">
            <a:spAutoFit/>
          </a:bodyPr>
          <a:lstStyle/>
          <a:p>
            <a:pPr lvl="0" algn="ctr"/>
            <a:endParaRPr lang="en-US" sz="4000" b="1" dirty="0">
              <a:solidFill>
                <a:prstClr val="black"/>
              </a:solidFill>
            </a:endParaRPr>
          </a:p>
          <a:p>
            <a:pPr marL="742950" indent="-742950">
              <a:buFont typeface="+mj-lt"/>
              <a:buAutoNum type="arabicPeriod"/>
            </a:pPr>
            <a:endParaRPr lang="en-US" sz="4000" dirty="0">
              <a:solidFill>
                <a:prstClr val="black"/>
              </a:solidFill>
            </a:endParaRPr>
          </a:p>
        </p:txBody>
      </p:sp>
      <p:sp>
        <p:nvSpPr>
          <p:cNvPr id="45" name="Rectangle 44"/>
          <p:cNvSpPr/>
          <p:nvPr/>
        </p:nvSpPr>
        <p:spPr>
          <a:xfrm>
            <a:off x="12493422" y="5948059"/>
            <a:ext cx="10094285" cy="13265170"/>
          </a:xfrm>
          <a:prstGeom prst="rect">
            <a:avLst/>
          </a:prstGeom>
        </p:spPr>
        <p:txBody>
          <a:bodyPr wrap="square">
            <a:spAutoFit/>
          </a:bodyPr>
          <a:lstStyle/>
          <a:p>
            <a:r>
              <a:rPr lang="en-US" sz="4000" b="1" dirty="0"/>
              <a:t>Family Resource Measures at 36 months</a:t>
            </a:r>
            <a:endParaRPr lang="en-US" sz="4000" dirty="0">
              <a:solidFill>
                <a:prstClr val="black"/>
              </a:solidFill>
            </a:endParaRPr>
          </a:p>
          <a:p>
            <a:pPr marL="653796" indent="-571500">
              <a:buFont typeface="Arial" panose="020B0604020202020204" pitchFamily="34" charset="0"/>
              <a:buChar char="•"/>
            </a:pPr>
            <a:r>
              <a:rPr lang="en-US" sz="4000" dirty="0">
                <a:solidFill>
                  <a:prstClr val="black"/>
                </a:solidFill>
              </a:rPr>
              <a:t>Monetary Resource: Total Income</a:t>
            </a:r>
          </a:p>
          <a:p>
            <a:pPr marL="653796" lvl="1" indent="-571500">
              <a:buFont typeface="Arial" panose="020B0604020202020204" pitchFamily="34" charset="0"/>
              <a:buChar char="•"/>
            </a:pPr>
            <a:r>
              <a:rPr lang="en-US" sz="4000" dirty="0">
                <a:solidFill>
                  <a:prstClr val="black"/>
                </a:solidFill>
              </a:rPr>
              <a:t>Psychological Resources </a:t>
            </a:r>
          </a:p>
          <a:p>
            <a:pPr marL="1110996" lvl="2" indent="-571500">
              <a:buFont typeface="Courier New" panose="02070309020205020404" pitchFamily="49" charset="0"/>
              <a:buChar char="o"/>
            </a:pPr>
            <a:r>
              <a:rPr lang="en-US" sz="4000" dirty="0">
                <a:solidFill>
                  <a:prstClr val="black"/>
                </a:solidFill>
              </a:rPr>
              <a:t>Maternal depression </a:t>
            </a:r>
            <a:r>
              <a:rPr lang="en-US" sz="3200" dirty="0"/>
              <a:t>(CES-D; </a:t>
            </a:r>
            <a:r>
              <a:rPr lang="en-US" sz="3200" dirty="0" err="1"/>
              <a:t>Radloff</a:t>
            </a:r>
            <a:r>
              <a:rPr lang="en-US" sz="3200" dirty="0"/>
              <a:t>, 1977)</a:t>
            </a:r>
            <a:endParaRPr lang="en-US" sz="3200" dirty="0">
              <a:solidFill>
                <a:prstClr val="black"/>
              </a:solidFill>
            </a:endParaRPr>
          </a:p>
          <a:p>
            <a:pPr marL="1110996" lvl="2" indent="-571500">
              <a:buFont typeface="Courier New" panose="02070309020205020404" pitchFamily="49" charset="0"/>
              <a:buChar char="o"/>
            </a:pPr>
            <a:r>
              <a:rPr lang="en-US" sz="4000" dirty="0">
                <a:solidFill>
                  <a:prstClr val="black"/>
                </a:solidFill>
              </a:rPr>
              <a:t>Parenting stress </a:t>
            </a:r>
            <a:r>
              <a:rPr lang="en-US" sz="3200" dirty="0">
                <a:solidFill>
                  <a:prstClr val="black"/>
                </a:solidFill>
              </a:rPr>
              <a:t>(</a:t>
            </a:r>
            <a:r>
              <a:rPr lang="en-US" sz="3200" dirty="0"/>
              <a:t>Parenting Experiences survey of NICHD SECCYD)</a:t>
            </a:r>
            <a:r>
              <a:rPr lang="en-US" sz="3600" dirty="0"/>
              <a:t>,</a:t>
            </a:r>
          </a:p>
          <a:p>
            <a:pPr marL="1110996" lvl="2" indent="-571500">
              <a:buFont typeface="Courier New" panose="02070309020205020404" pitchFamily="49" charset="0"/>
              <a:buChar char="o"/>
            </a:pPr>
            <a:r>
              <a:rPr lang="en-US" sz="4000" dirty="0">
                <a:solidFill>
                  <a:prstClr val="black"/>
                </a:solidFill>
              </a:rPr>
              <a:t>Social support </a:t>
            </a:r>
            <a:r>
              <a:rPr lang="en-US" sz="3200" dirty="0"/>
              <a:t>(Marshall &amp; Barnett, 1993)</a:t>
            </a:r>
          </a:p>
          <a:p>
            <a:pPr lvl="1" indent="0"/>
            <a:endParaRPr lang="en-US" sz="3600" dirty="0"/>
          </a:p>
          <a:p>
            <a:pPr lvl="0"/>
            <a:r>
              <a:rPr lang="en-US" sz="4000" b="1" dirty="0"/>
              <a:t>School Readiness Measures at 54 months </a:t>
            </a:r>
          </a:p>
          <a:p>
            <a:pPr marL="653796" indent="-571500">
              <a:buFont typeface="Arial" panose="020B0604020202020204" pitchFamily="34" charset="0"/>
              <a:buChar char="•"/>
            </a:pPr>
            <a:r>
              <a:rPr lang="en-US" sz="4000" dirty="0"/>
              <a:t>Pre-academic skills: WJ-R</a:t>
            </a:r>
            <a:endParaRPr lang="en-US" sz="3600" dirty="0"/>
          </a:p>
          <a:p>
            <a:pPr marL="1027113" lvl="1" indent="-571500">
              <a:buFont typeface="Courier New" panose="02070309020205020404" pitchFamily="49" charset="0"/>
              <a:buChar char="o"/>
            </a:pPr>
            <a:r>
              <a:rPr lang="en-US" sz="4000" dirty="0"/>
              <a:t>Early literacy: Letter-Word Identification</a:t>
            </a:r>
          </a:p>
          <a:p>
            <a:pPr marL="1027113" lvl="1" indent="-571500">
              <a:buFont typeface="Courier New" panose="02070309020205020404" pitchFamily="49" charset="0"/>
              <a:buChar char="o"/>
            </a:pPr>
            <a:r>
              <a:rPr lang="en-US" sz="4000" dirty="0"/>
              <a:t>Math: Applied Problems </a:t>
            </a:r>
          </a:p>
          <a:p>
            <a:pPr marL="1027113" lvl="1" indent="-571500">
              <a:buFont typeface="Courier New" panose="02070309020205020404" pitchFamily="49" charset="0"/>
              <a:buChar char="o"/>
            </a:pPr>
            <a:r>
              <a:rPr lang="en-US" sz="4000" dirty="0"/>
              <a:t>Vocabulary: Picture Vocabulary</a:t>
            </a:r>
          </a:p>
          <a:p>
            <a:pPr marL="571500" indent="-571500">
              <a:buFont typeface="Arial" panose="020B0604020202020204" pitchFamily="34" charset="0"/>
              <a:buChar char="•"/>
            </a:pPr>
            <a:r>
              <a:rPr lang="en-US" sz="4000" dirty="0"/>
              <a:t>Social skills </a:t>
            </a:r>
          </a:p>
          <a:p>
            <a:pPr marL="1027113" lvl="1" indent="-571500">
              <a:buFont typeface="Courier New" panose="02070309020205020404" pitchFamily="49" charset="0"/>
              <a:buChar char="o"/>
            </a:pPr>
            <a:r>
              <a:rPr lang="en-US" sz="4000" dirty="0"/>
              <a:t>Social Skills Rating Systems (SSRS) -Teacher reported</a:t>
            </a:r>
          </a:p>
          <a:p>
            <a:pPr marL="1027113" lvl="1" indent="-571500">
              <a:buFont typeface="Courier New" panose="02070309020205020404" pitchFamily="49" charset="0"/>
              <a:buChar char="o"/>
            </a:pPr>
            <a:r>
              <a:rPr lang="en-US" sz="4000" dirty="0"/>
              <a:t>Child Behavior Checklist (CBCL) -</a:t>
            </a:r>
          </a:p>
          <a:p>
            <a:pPr lvl="1" indent="0"/>
            <a:r>
              <a:rPr lang="en-US" sz="4000" dirty="0"/>
              <a:t>     Mother reported</a:t>
            </a:r>
          </a:p>
          <a:p>
            <a:pPr marL="653796" indent="-571500">
              <a:buFont typeface="Arial" panose="020B0604020202020204" pitchFamily="34" charset="0"/>
              <a:buChar char="•"/>
            </a:pPr>
            <a:endParaRPr lang="en-US" sz="3600" dirty="0">
              <a:solidFill>
                <a:prstClr val="black"/>
              </a:solidFill>
            </a:endParaRPr>
          </a:p>
          <a:p>
            <a:pPr marL="82296"/>
            <a:r>
              <a:rPr lang="en-US" sz="3600" dirty="0">
                <a:solidFill>
                  <a:prstClr val="black"/>
                </a:solidFill>
              </a:rPr>
              <a:t> </a:t>
            </a:r>
            <a:endParaRPr lang="en-US" sz="4000" dirty="0">
              <a:solidFill>
                <a:prstClr val="black"/>
              </a:solidFill>
            </a:endParaRPr>
          </a:p>
        </p:txBody>
      </p:sp>
      <p:sp>
        <p:nvSpPr>
          <p:cNvPr id="3" name="Rectangle 2"/>
          <p:cNvSpPr/>
          <p:nvPr/>
        </p:nvSpPr>
        <p:spPr>
          <a:xfrm>
            <a:off x="874528" y="22479002"/>
            <a:ext cx="10364086" cy="10556736"/>
          </a:xfrm>
          <a:prstGeom prst="rect">
            <a:avLst/>
          </a:prstGeom>
        </p:spPr>
        <p:txBody>
          <a:bodyPr wrap="square">
            <a:spAutoFit/>
          </a:bodyPr>
          <a:lstStyle/>
          <a:p>
            <a:pPr lvl="0"/>
            <a:r>
              <a:rPr lang="en-US" sz="4000" b="1" dirty="0"/>
              <a:t>Data (N = 897)</a:t>
            </a:r>
          </a:p>
          <a:p>
            <a:pPr marL="571500" indent="-571500">
              <a:buFont typeface="Arial" panose="020B0604020202020204" pitchFamily="34" charset="0"/>
              <a:buChar char="•"/>
            </a:pPr>
            <a:r>
              <a:rPr lang="en-US" sz="4000" dirty="0"/>
              <a:t>NICHD-SECCYD (Married: 763, Cohabiting: 80, Single: 50) </a:t>
            </a:r>
          </a:p>
          <a:p>
            <a:pPr marL="571500" indent="-571500">
              <a:buFont typeface="Arial" panose="020B0604020202020204" pitchFamily="34" charset="0"/>
              <a:buChar char="•"/>
            </a:pPr>
            <a:r>
              <a:rPr lang="en-US" sz="4000" dirty="0"/>
              <a:t>Mean mom age: 29 years</a:t>
            </a:r>
          </a:p>
          <a:p>
            <a:pPr marL="571500" indent="-571500">
              <a:buFont typeface="Arial" panose="020B0604020202020204" pitchFamily="34" charset="0"/>
              <a:buChar char="•"/>
            </a:pPr>
            <a:r>
              <a:rPr lang="en-US" sz="4000" dirty="0"/>
              <a:t>Mean mom education: 14.6 years</a:t>
            </a:r>
          </a:p>
          <a:p>
            <a:pPr marL="571500" indent="-571500">
              <a:buFont typeface="Arial" panose="020B0604020202020204" pitchFamily="34" charset="0"/>
              <a:buChar char="•"/>
            </a:pPr>
            <a:r>
              <a:rPr lang="en-US" sz="4000" dirty="0"/>
              <a:t>83.2% White, 7.5 % AA, 5.4 % Hispanic, and 4 % Others</a:t>
            </a:r>
          </a:p>
          <a:p>
            <a:pPr marL="571500" indent="-571500">
              <a:buFont typeface="Arial" panose="020B0604020202020204" pitchFamily="34" charset="0"/>
              <a:buChar char="•"/>
            </a:pPr>
            <a:endParaRPr lang="en-US" sz="2400" dirty="0"/>
          </a:p>
          <a:p>
            <a:pPr lvl="0"/>
            <a:r>
              <a:rPr lang="en-US" sz="4000" b="1" dirty="0"/>
              <a:t>Home Environments Measure at 36 months</a:t>
            </a:r>
          </a:p>
          <a:p>
            <a:pPr marL="571500" indent="-571500">
              <a:buFont typeface="Arial" panose="020B0604020202020204" pitchFamily="34" charset="0"/>
              <a:buChar char="•"/>
            </a:pPr>
            <a:r>
              <a:rPr lang="en-US" sz="4000" dirty="0"/>
              <a:t>Home Observation for Measurement of the Environment (HOME) inventory </a:t>
            </a:r>
          </a:p>
          <a:p>
            <a:pPr marL="1027113" lvl="1" indent="-571500">
              <a:buFont typeface="Courier New" panose="02070309020205020404" pitchFamily="49" charset="0"/>
              <a:buChar char="o"/>
            </a:pPr>
            <a:r>
              <a:rPr lang="en-US" sz="4000" dirty="0"/>
              <a:t>Cognitive subscales</a:t>
            </a:r>
            <a:r>
              <a:rPr lang="en-US" sz="3600" dirty="0"/>
              <a:t>: </a:t>
            </a:r>
            <a:r>
              <a:rPr lang="en-US" sz="3200" dirty="0"/>
              <a:t>Learning Materials, Language Stimulation, Academic Stimulation, and Variety of Experience</a:t>
            </a:r>
          </a:p>
          <a:p>
            <a:pPr marL="1027113" lvl="1" indent="-571500">
              <a:buFont typeface="Courier New" panose="02070309020205020404" pitchFamily="49" charset="0"/>
              <a:buChar char="o"/>
            </a:pPr>
            <a:r>
              <a:rPr lang="en-US" sz="4000" dirty="0"/>
              <a:t>Social subscales: </a:t>
            </a:r>
            <a:r>
              <a:rPr lang="en-US" sz="3200" dirty="0" err="1"/>
              <a:t>Responsivity</a:t>
            </a:r>
            <a:r>
              <a:rPr lang="en-US" sz="3200" dirty="0"/>
              <a:t>, modeling, and acceptance</a:t>
            </a:r>
          </a:p>
          <a:p>
            <a:pPr lvl="0"/>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1869344697"/>
              </p:ext>
            </p:extLst>
          </p:nvPr>
        </p:nvGraphicFramePr>
        <p:xfrm>
          <a:off x="11411455" y="19488761"/>
          <a:ext cx="13830300" cy="11483340"/>
        </p:xfrm>
        <a:graphic>
          <a:graphicData uri="http://schemas.openxmlformats.org/drawingml/2006/table">
            <a:tbl>
              <a:tblPr/>
              <a:tblGrid>
                <a:gridCol w="3538426">
                  <a:extLst>
                    <a:ext uri="{9D8B030D-6E8A-4147-A177-3AD203B41FA5}">
                      <a16:colId xmlns:a16="http://schemas.microsoft.com/office/drawing/2014/main" val="20000"/>
                    </a:ext>
                  </a:extLst>
                </a:gridCol>
                <a:gridCol w="1027285">
                  <a:extLst>
                    <a:ext uri="{9D8B030D-6E8A-4147-A177-3AD203B41FA5}">
                      <a16:colId xmlns:a16="http://schemas.microsoft.com/office/drawing/2014/main" val="20001"/>
                    </a:ext>
                  </a:extLst>
                </a:gridCol>
                <a:gridCol w="485107">
                  <a:extLst>
                    <a:ext uri="{9D8B030D-6E8A-4147-A177-3AD203B41FA5}">
                      <a16:colId xmlns:a16="http://schemas.microsoft.com/office/drawing/2014/main" val="20002"/>
                    </a:ext>
                  </a:extLst>
                </a:gridCol>
                <a:gridCol w="1027285">
                  <a:extLst>
                    <a:ext uri="{9D8B030D-6E8A-4147-A177-3AD203B41FA5}">
                      <a16:colId xmlns:a16="http://schemas.microsoft.com/office/drawing/2014/main" val="20003"/>
                    </a:ext>
                  </a:extLst>
                </a:gridCol>
                <a:gridCol w="485107">
                  <a:extLst>
                    <a:ext uri="{9D8B030D-6E8A-4147-A177-3AD203B41FA5}">
                      <a16:colId xmlns:a16="http://schemas.microsoft.com/office/drawing/2014/main" val="20004"/>
                    </a:ext>
                  </a:extLst>
                </a:gridCol>
                <a:gridCol w="1027285">
                  <a:extLst>
                    <a:ext uri="{9D8B030D-6E8A-4147-A177-3AD203B41FA5}">
                      <a16:colId xmlns:a16="http://schemas.microsoft.com/office/drawing/2014/main" val="20005"/>
                    </a:ext>
                  </a:extLst>
                </a:gridCol>
                <a:gridCol w="485107">
                  <a:extLst>
                    <a:ext uri="{9D8B030D-6E8A-4147-A177-3AD203B41FA5}">
                      <a16:colId xmlns:a16="http://schemas.microsoft.com/office/drawing/2014/main" val="20006"/>
                    </a:ext>
                  </a:extLst>
                </a:gridCol>
                <a:gridCol w="1027285">
                  <a:extLst>
                    <a:ext uri="{9D8B030D-6E8A-4147-A177-3AD203B41FA5}">
                      <a16:colId xmlns:a16="http://schemas.microsoft.com/office/drawing/2014/main" val="20007"/>
                    </a:ext>
                  </a:extLst>
                </a:gridCol>
                <a:gridCol w="485107">
                  <a:extLst>
                    <a:ext uri="{9D8B030D-6E8A-4147-A177-3AD203B41FA5}">
                      <a16:colId xmlns:a16="http://schemas.microsoft.com/office/drawing/2014/main" val="20008"/>
                    </a:ext>
                  </a:extLst>
                </a:gridCol>
                <a:gridCol w="1027285">
                  <a:extLst>
                    <a:ext uri="{9D8B030D-6E8A-4147-A177-3AD203B41FA5}">
                      <a16:colId xmlns:a16="http://schemas.microsoft.com/office/drawing/2014/main" val="20009"/>
                    </a:ext>
                  </a:extLst>
                </a:gridCol>
                <a:gridCol w="485107">
                  <a:extLst>
                    <a:ext uri="{9D8B030D-6E8A-4147-A177-3AD203B41FA5}">
                      <a16:colId xmlns:a16="http://schemas.microsoft.com/office/drawing/2014/main" val="20010"/>
                    </a:ext>
                  </a:extLst>
                </a:gridCol>
                <a:gridCol w="1027285">
                  <a:extLst>
                    <a:ext uri="{9D8B030D-6E8A-4147-A177-3AD203B41FA5}">
                      <a16:colId xmlns:a16="http://schemas.microsoft.com/office/drawing/2014/main" val="20011"/>
                    </a:ext>
                  </a:extLst>
                </a:gridCol>
                <a:gridCol w="485107">
                  <a:extLst>
                    <a:ext uri="{9D8B030D-6E8A-4147-A177-3AD203B41FA5}">
                      <a16:colId xmlns:a16="http://schemas.microsoft.com/office/drawing/2014/main" val="20012"/>
                    </a:ext>
                  </a:extLst>
                </a:gridCol>
                <a:gridCol w="608761">
                  <a:extLst>
                    <a:ext uri="{9D8B030D-6E8A-4147-A177-3AD203B41FA5}">
                      <a16:colId xmlns:a16="http://schemas.microsoft.com/office/drawing/2014/main" val="20013"/>
                    </a:ext>
                  </a:extLst>
                </a:gridCol>
                <a:gridCol w="608761">
                  <a:extLst>
                    <a:ext uri="{9D8B030D-6E8A-4147-A177-3AD203B41FA5}">
                      <a16:colId xmlns:a16="http://schemas.microsoft.com/office/drawing/2014/main" val="20014"/>
                    </a:ext>
                  </a:extLst>
                </a:gridCol>
              </a:tblGrid>
              <a:tr h="514350">
                <a:tc gridSpan="15">
                  <a:txBody>
                    <a:bodyPr/>
                    <a:lstStyle/>
                    <a:p>
                      <a:pPr algn="l" fontAlgn="ctr"/>
                      <a:r>
                        <a:rPr lang="en-US" sz="2800" b="1" i="0" u="none" strike="noStrike" dirty="0">
                          <a:solidFill>
                            <a:srgbClr val="000000"/>
                          </a:solidFill>
                          <a:effectLst/>
                          <a:latin typeface="Arial"/>
                        </a:rPr>
                        <a:t>Table 1:</a:t>
                      </a:r>
                      <a:r>
                        <a:rPr lang="en-US" sz="2800" b="1" i="0" u="none" strike="noStrike" baseline="0" dirty="0">
                          <a:solidFill>
                            <a:srgbClr val="000000"/>
                          </a:solidFill>
                          <a:effectLst/>
                          <a:latin typeface="Arial"/>
                        </a:rPr>
                        <a:t> </a:t>
                      </a:r>
                      <a:r>
                        <a:rPr lang="en-US" sz="2800" b="0" i="0" u="none" strike="noStrike" dirty="0">
                          <a:solidFill>
                            <a:srgbClr val="000000"/>
                          </a:solidFill>
                          <a:effectLst/>
                          <a:latin typeface="Arial"/>
                        </a:rPr>
                        <a:t>Regression Analysis Predicting School Readiness at 54 Months</a:t>
                      </a:r>
                      <a:endParaRPr lang="en-US" sz="2800" b="1" i="0" u="none" strike="noStrike" dirty="0">
                        <a:solidFill>
                          <a:srgbClr val="000000"/>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algn="l" fontAlgn="ctr"/>
                      <a:r>
                        <a:rPr lang="en-US" sz="2400" b="1" i="0" u="none" strike="noStrike">
                          <a:solidFill>
                            <a:srgbClr val="000000"/>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gridSpan="4">
                  <a:txBody>
                    <a:bodyPr/>
                    <a:lstStyle/>
                    <a:p>
                      <a:pPr algn="ctr" fontAlgn="ctr"/>
                      <a:r>
                        <a:rPr lang="en-US" sz="2400" b="1" i="0" u="none" strike="noStrike">
                          <a:solidFill>
                            <a:srgbClr val="000000"/>
                          </a:solidFill>
                          <a:effectLst/>
                          <a:latin typeface="Arial"/>
                        </a:rPr>
                        <a:t>WJR Letter-Word</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2400" b="1" i="0" u="none" strike="noStrike">
                          <a:solidFill>
                            <a:srgbClr val="000000"/>
                          </a:solidFill>
                          <a:effectLst/>
                          <a:latin typeface="Arial"/>
                        </a:rPr>
                        <a:t>WJR Picture Vocabulary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2400" b="1" i="0" u="none" strike="noStrike">
                          <a:solidFill>
                            <a:srgbClr val="000000"/>
                          </a:solidFill>
                          <a:effectLst/>
                          <a:latin typeface="Arial"/>
                        </a:rPr>
                        <a:t>SSRS</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1950">
                <a:tc>
                  <a:txBody>
                    <a:bodyPr/>
                    <a:lstStyle/>
                    <a:p>
                      <a:pPr algn="l" fontAlgn="ctr"/>
                      <a:endParaRPr lang="en-US" sz="2400" b="1" i="0" u="none" strike="noStrike">
                        <a:solidFill>
                          <a:srgbClr val="000000"/>
                        </a:solidFill>
                        <a:effectLst/>
                        <a:latin typeface="Arial"/>
                      </a:endParaRPr>
                    </a:p>
                  </a:txBody>
                  <a:tcPr marL="9525" marR="9525" marT="9525" marB="0" anchor="ctr">
                    <a:lnL>
                      <a:noFill/>
                    </a:lnL>
                    <a:lnR>
                      <a:noFill/>
                    </a:lnR>
                    <a:lnT>
                      <a:noFill/>
                    </a:lnT>
                    <a:lnB>
                      <a:noFill/>
                    </a:lnB>
                  </a:tcPr>
                </a:tc>
                <a:tc gridSpan="2">
                  <a:txBody>
                    <a:bodyPr/>
                    <a:lstStyle/>
                    <a:p>
                      <a:pPr algn="l" fontAlgn="ctr"/>
                      <a:r>
                        <a:rPr lang="en-US" sz="2400" b="0" i="0" u="none" strike="noStrike">
                          <a:solidFill>
                            <a:srgbClr val="000000"/>
                          </a:solidFill>
                          <a:effectLst/>
                          <a:latin typeface="Arial"/>
                        </a:rPr>
                        <a:t>Model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1</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1950">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l-GR" sz="2400" b="0" i="0" u="none" strike="noStrike">
                          <a:solidFill>
                            <a:srgbClr val="000000"/>
                          </a:solidFill>
                          <a:effectLst/>
                          <a:latin typeface="Calibri"/>
                        </a:rPr>
                        <a:t>β</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l-GR" sz="2400" b="0" i="0" u="none" strike="noStrike">
                          <a:solidFill>
                            <a:srgbClr val="000000"/>
                          </a:solidFill>
                          <a:effectLst/>
                          <a:latin typeface="Calibri"/>
                        </a:rPr>
                        <a:t>β</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l-GR" sz="2400" b="0" i="0" u="none" strike="noStrike">
                          <a:solidFill>
                            <a:srgbClr val="000000"/>
                          </a:solidFill>
                          <a:effectLst/>
                          <a:latin typeface="Calibri"/>
                        </a:rPr>
                        <a:t>β</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l-GR" sz="2400" b="0" i="0" u="none" strike="noStrike">
                          <a:solidFill>
                            <a:srgbClr val="000000"/>
                          </a:solidFill>
                          <a:effectLst/>
                          <a:latin typeface="Calibri"/>
                        </a:rPr>
                        <a:t>β</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l-GR" sz="2400" b="0" i="0" u="none" strike="noStrike">
                          <a:solidFill>
                            <a:srgbClr val="000000"/>
                          </a:solidFill>
                          <a:effectLst/>
                          <a:latin typeface="Calibri"/>
                        </a:rPr>
                        <a:t>β</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l-GR" sz="2400" b="0" i="0" u="none" strike="noStrike">
                          <a:solidFill>
                            <a:srgbClr val="000000"/>
                          </a:solidFill>
                          <a:effectLst/>
                          <a:latin typeface="Calibri"/>
                        </a:rPr>
                        <a:t>β</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409575">
                <a:tc>
                  <a:txBody>
                    <a:bodyPr/>
                    <a:lstStyle/>
                    <a:p>
                      <a:pPr algn="l" fontAlgn="ctr"/>
                      <a:r>
                        <a:rPr lang="en-US" sz="2400" b="1" i="0" u="none" strike="noStrike">
                          <a:solidFill>
                            <a:srgbClr val="000000"/>
                          </a:solidFill>
                          <a:effectLst/>
                          <a:latin typeface="Arial"/>
                        </a:rPr>
                        <a:t>Demographic Variables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409575">
                <a:tc>
                  <a:txBody>
                    <a:bodyPr/>
                    <a:lstStyle/>
                    <a:p>
                      <a:pPr algn="l" fontAlgn="ctr"/>
                      <a:r>
                        <a:rPr lang="en-US" sz="2400" b="0" i="0" u="none" strike="noStrike" dirty="0">
                          <a:solidFill>
                            <a:srgbClr val="000000"/>
                          </a:solidFill>
                          <a:effectLst/>
                          <a:latin typeface="Arial"/>
                        </a:rPr>
                        <a:t>Mother's age</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409575">
                <a:tc>
                  <a:txBody>
                    <a:bodyPr/>
                    <a:lstStyle/>
                    <a:p>
                      <a:pPr algn="l" fontAlgn="ctr"/>
                      <a:r>
                        <a:rPr lang="en-US" sz="2400" b="0" i="0" u="none" strike="noStrike" dirty="0">
                          <a:solidFill>
                            <a:srgbClr val="000000"/>
                          </a:solidFill>
                          <a:effectLst/>
                          <a:latin typeface="Arial"/>
                        </a:rPr>
                        <a:t>Mother's education</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0.13</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409575">
                <a:tc>
                  <a:txBody>
                    <a:bodyPr/>
                    <a:lstStyle/>
                    <a:p>
                      <a:pPr algn="l" fontAlgn="ctr"/>
                      <a:r>
                        <a:rPr lang="en-US" sz="2400" b="0" i="0" u="none" strike="noStrike">
                          <a:solidFill>
                            <a:srgbClr val="000000"/>
                          </a:solidFill>
                          <a:effectLst/>
                          <a:latin typeface="Arial"/>
                        </a:rPr>
                        <a:t>Girl</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-0.21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-0.21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409575">
                <a:tc>
                  <a:txBody>
                    <a:bodyPr/>
                    <a:lstStyle/>
                    <a:p>
                      <a:pPr algn="l" fontAlgn="ctr"/>
                      <a:r>
                        <a:rPr lang="en-US" sz="2400" b="0" i="0" u="none" strike="noStrike">
                          <a:solidFill>
                            <a:srgbClr val="000000"/>
                          </a:solidFill>
                          <a:effectLst/>
                          <a:latin typeface="Arial"/>
                        </a:rPr>
                        <a:t>Asian</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409575">
                <a:tc>
                  <a:txBody>
                    <a:bodyPr/>
                    <a:lstStyle/>
                    <a:p>
                      <a:pPr algn="l" fontAlgn="ctr"/>
                      <a:r>
                        <a:rPr lang="en-US" sz="2400" b="0" i="0" u="none" strike="noStrike">
                          <a:solidFill>
                            <a:srgbClr val="000000"/>
                          </a:solidFill>
                          <a:effectLst/>
                          <a:latin typeface="Arial"/>
                        </a:rPr>
                        <a:t>AA</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409575">
                <a:tc>
                  <a:txBody>
                    <a:bodyPr/>
                    <a:lstStyle/>
                    <a:p>
                      <a:pPr algn="l" fontAlgn="ctr"/>
                      <a:r>
                        <a:rPr lang="en-US" sz="2400" b="0" i="0" u="none" strike="noStrike">
                          <a:solidFill>
                            <a:srgbClr val="000000"/>
                          </a:solidFill>
                          <a:effectLst/>
                          <a:latin typeface="Arial"/>
                        </a:rPr>
                        <a:t>Hispanic</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409575">
                <a:tc>
                  <a:txBody>
                    <a:bodyPr/>
                    <a:lstStyle/>
                    <a:p>
                      <a:pPr algn="l" fontAlgn="ctr"/>
                      <a:r>
                        <a:rPr lang="en-US" sz="2400" b="0" i="0" u="none" strike="noStrike" dirty="0">
                          <a:solidFill>
                            <a:srgbClr val="000000"/>
                          </a:solidFill>
                          <a:effectLst/>
                          <a:latin typeface="Arial"/>
                        </a:rPr>
                        <a:t>Other race</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0.00</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409575">
                <a:tc>
                  <a:txBody>
                    <a:bodyPr/>
                    <a:lstStyle/>
                    <a:p>
                      <a:pPr algn="l" fontAlgn="ctr"/>
                      <a:r>
                        <a:rPr lang="en-US" sz="2400" b="0" i="0" u="none" strike="noStrike">
                          <a:solidFill>
                            <a:srgbClr val="000000"/>
                          </a:solidFill>
                          <a:effectLst/>
                          <a:latin typeface="Arial"/>
                        </a:rPr>
                        <a:t>Total household size </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-0.13</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-0.12</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-0.13</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-0.12</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409575">
                <a:tc>
                  <a:txBody>
                    <a:bodyPr/>
                    <a:lstStyle/>
                    <a:p>
                      <a:pPr algn="l" fontAlgn="ctr"/>
                      <a:r>
                        <a:rPr lang="en-US" sz="2400" b="0" i="0" u="none" strike="noStrike">
                          <a:solidFill>
                            <a:srgbClr val="000000"/>
                          </a:solidFill>
                          <a:effectLst/>
                          <a:latin typeface="Arial"/>
                        </a:rPr>
                        <a:t>Maternal working hrs</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409575">
                <a:tc>
                  <a:txBody>
                    <a:bodyPr/>
                    <a:lstStyle/>
                    <a:p>
                      <a:pPr algn="l" fontAlgn="ctr"/>
                      <a:r>
                        <a:rPr lang="en-US" sz="2400" b="0" i="0" u="none" strike="noStrike">
                          <a:solidFill>
                            <a:srgbClr val="000000"/>
                          </a:solidFill>
                          <a:effectLst/>
                          <a:latin typeface="Arial"/>
                        </a:rPr>
                        <a:t>Maternal cog. skills</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0.09</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409575">
                <a:tc>
                  <a:txBody>
                    <a:bodyPr/>
                    <a:lstStyle/>
                    <a:p>
                      <a:pPr algn="l" fontAlgn="ctr"/>
                      <a:r>
                        <a:rPr lang="en-US" sz="2400" b="0" i="0" u="none" strike="noStrike">
                          <a:solidFill>
                            <a:srgbClr val="000000"/>
                          </a:solidFill>
                          <a:effectLst/>
                          <a:latin typeface="Arial"/>
                        </a:rPr>
                        <a:t>BBCS a</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0.51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0.48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409575">
                <a:tc>
                  <a:txBody>
                    <a:bodyPr/>
                    <a:lstStyle/>
                    <a:p>
                      <a:pPr algn="l" fontAlgn="ctr"/>
                      <a:r>
                        <a:rPr lang="en-US" sz="2400" b="0" i="0" u="none" strike="noStrike">
                          <a:solidFill>
                            <a:srgbClr val="000000"/>
                          </a:solidFill>
                          <a:effectLst/>
                          <a:latin typeface="Arial"/>
                        </a:rPr>
                        <a:t>Vocabulary comp. a</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0.41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0.38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409575">
                <a:tc>
                  <a:txBody>
                    <a:bodyPr/>
                    <a:lstStyle/>
                    <a:p>
                      <a:pPr algn="l" fontAlgn="ctr"/>
                      <a:r>
                        <a:rPr lang="en-US" sz="2400" b="0" i="0" u="none" strike="noStrike">
                          <a:solidFill>
                            <a:srgbClr val="000000"/>
                          </a:solidFill>
                          <a:effectLst/>
                          <a:latin typeface="Arial"/>
                        </a:rPr>
                        <a:t>CBCL a</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b"/>
                      <a:r>
                        <a:rPr lang="en-US" sz="2400" b="0" i="0" u="none" strike="noStrike">
                          <a:solidFill>
                            <a:srgbClr val="000000"/>
                          </a:solidFill>
                          <a:effectLst/>
                          <a:latin typeface="Arial"/>
                        </a:rPr>
                        <a:t>-0.32</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Arial"/>
                        </a:rPr>
                        <a:t>***</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Arial"/>
                        </a:rPr>
                        <a:t>-0.31</a:t>
                      </a:r>
                    </a:p>
                  </a:txBody>
                  <a:tcPr marL="9525" marR="9525" marT="9525" marB="0" anchor="b">
                    <a:lnL>
                      <a:noFill/>
                    </a:lnL>
                    <a:lnR>
                      <a:noFill/>
                    </a:lnR>
                    <a:lnT>
                      <a:noFill/>
                    </a:lnT>
                    <a:lnB>
                      <a:noFill/>
                    </a:lnB>
                  </a:tcPr>
                </a:tc>
                <a:tc>
                  <a:txBody>
                    <a:bodyPr/>
                    <a:lstStyle/>
                    <a:p>
                      <a:pPr algn="l" fontAlgn="b"/>
                      <a:r>
                        <a:rPr lang="en-US" sz="2400" b="0" i="0" u="none" strike="noStrike">
                          <a:solidFill>
                            <a:srgbClr val="000000"/>
                          </a:solidFill>
                          <a:effectLst/>
                          <a:latin typeface="Arial"/>
                        </a:rPr>
                        <a:t>***</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409575">
                <a:tc>
                  <a:txBody>
                    <a:bodyPr/>
                    <a:lstStyle/>
                    <a:p>
                      <a:pPr algn="l" fontAlgn="ctr"/>
                      <a:r>
                        <a:rPr lang="en-US" sz="2400" b="1" i="0" u="none" strike="noStrike">
                          <a:solidFill>
                            <a:srgbClr val="000000"/>
                          </a:solidFill>
                          <a:effectLst/>
                          <a:latin typeface="Arial"/>
                        </a:rPr>
                        <a:t>Maternal Marital Status</a:t>
                      </a:r>
                    </a:p>
                  </a:txBody>
                  <a:tcPr marL="95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r h="409575">
                <a:tc>
                  <a:txBody>
                    <a:bodyPr/>
                    <a:lstStyle/>
                    <a:p>
                      <a:pPr algn="l" fontAlgn="ctr"/>
                      <a:r>
                        <a:rPr lang="en-US" sz="2400" b="0" i="0" u="none" strike="noStrike">
                          <a:solidFill>
                            <a:srgbClr val="000000"/>
                          </a:solidFill>
                          <a:effectLst/>
                          <a:latin typeface="Arial"/>
                        </a:rPr>
                        <a:t>Cohabiting</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b"/>
                      <a:r>
                        <a:rPr lang="en-US" sz="2400" b="0" i="0" u="none" strike="noStrike">
                          <a:solidFill>
                            <a:srgbClr val="000000"/>
                          </a:solidFill>
                          <a:effectLst/>
                          <a:latin typeface="Arial"/>
                        </a:rPr>
                        <a:t>-0.05</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Arial"/>
                        </a:rPr>
                        <a:t>-0.04</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9"/>
                  </a:ext>
                </a:extLst>
              </a:tr>
              <a:tr h="409575">
                <a:tc>
                  <a:txBody>
                    <a:bodyPr/>
                    <a:lstStyle/>
                    <a:p>
                      <a:pPr algn="l" fontAlgn="ctr"/>
                      <a:r>
                        <a:rPr lang="en-US" sz="2400" b="0" i="0" u="none" strike="noStrike">
                          <a:solidFill>
                            <a:srgbClr val="000000"/>
                          </a:solidFill>
                          <a:effectLst/>
                          <a:latin typeface="Arial"/>
                        </a:rPr>
                        <a:t>Single</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b"/>
                      <a:r>
                        <a:rPr lang="en-US" sz="2400" b="0" i="0" u="none" strike="noStrike">
                          <a:solidFill>
                            <a:srgbClr val="000000"/>
                          </a:solidFill>
                          <a:effectLst/>
                          <a:latin typeface="Arial"/>
                        </a:rPr>
                        <a:t>-0.02</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Arial"/>
                        </a:rPr>
                        <a:t>-0.01</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0"/>
                  </a:ext>
                </a:extLst>
              </a:tr>
              <a:tr h="409575">
                <a:tc>
                  <a:txBody>
                    <a:bodyPr/>
                    <a:lstStyle/>
                    <a:p>
                      <a:pPr algn="l" fontAlgn="ctr"/>
                      <a:r>
                        <a:rPr lang="en-US" sz="2400" b="1" i="0" u="none" strike="noStrike">
                          <a:solidFill>
                            <a:srgbClr val="000000"/>
                          </a:solidFill>
                          <a:effectLst/>
                          <a:latin typeface="Arial"/>
                        </a:rPr>
                        <a:t>HOME</a:t>
                      </a:r>
                    </a:p>
                  </a:txBody>
                  <a:tcPr marL="9525" marR="9525" marT="9525" marB="0" anchor="ctr">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1"/>
                  </a:ext>
                </a:extLst>
              </a:tr>
              <a:tr h="409575">
                <a:tc>
                  <a:txBody>
                    <a:bodyPr/>
                    <a:lstStyle/>
                    <a:p>
                      <a:pPr algn="l" fontAlgn="ctr"/>
                      <a:r>
                        <a:rPr lang="en-US" sz="2400" b="0" i="0" u="none" strike="noStrike">
                          <a:solidFill>
                            <a:srgbClr val="000000"/>
                          </a:solidFill>
                          <a:effectLst/>
                          <a:latin typeface="Arial"/>
                        </a:rPr>
                        <a:t>Cognitive aspect</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0.09</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2"/>
                  </a:ext>
                </a:extLst>
              </a:tr>
              <a:tr h="409575">
                <a:tc>
                  <a:txBody>
                    <a:bodyPr/>
                    <a:lstStyle/>
                    <a:p>
                      <a:pPr algn="l" fontAlgn="ctr"/>
                      <a:r>
                        <a:rPr lang="en-US" sz="2400" b="0" i="0" u="none" strike="noStrike">
                          <a:solidFill>
                            <a:srgbClr val="000000"/>
                          </a:solidFill>
                          <a:effectLst/>
                          <a:latin typeface="Arial"/>
                        </a:rPr>
                        <a:t>Social aspect</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3"/>
                  </a:ext>
                </a:extLst>
              </a:tr>
              <a:tr h="409575">
                <a:tc>
                  <a:txBody>
                    <a:bodyPr/>
                    <a:lstStyle/>
                    <a:p>
                      <a:pPr algn="l" fontAlgn="ctr"/>
                      <a:r>
                        <a:rPr lang="en-US" sz="2400" b="1" i="0" u="none" strike="noStrike">
                          <a:solidFill>
                            <a:srgbClr val="000000"/>
                          </a:solidFill>
                          <a:effectLst/>
                          <a:latin typeface="Arial"/>
                        </a:rPr>
                        <a:t>R-Square Change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effectLst/>
                          <a:latin typeface="Arial"/>
                        </a:rPr>
                        <a:t>0.43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a:rPr>
                        <a:t>0.44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a:rPr>
                        <a:t>0.18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a:rPr>
                        <a:t>0.01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4"/>
                  </a:ext>
                </a:extLst>
              </a:tr>
              <a:tr h="438150">
                <a:tc gridSpan="3">
                  <a:txBody>
                    <a:bodyPr/>
                    <a:lstStyle/>
                    <a:p>
                      <a:pPr algn="l" fontAlgn="b"/>
                      <a:r>
                        <a:rPr lang="en-US" sz="2400" b="0" i="0" u="none" strike="noStrike">
                          <a:solidFill>
                            <a:srgbClr val="000000"/>
                          </a:solidFill>
                          <a:effectLst/>
                          <a:latin typeface="Arial"/>
                        </a:rPr>
                        <a:t>Note: *p &lt; .05. **p &lt; .01. ***p &lt; .001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5"/>
                  </a:ext>
                </a:extLst>
              </a:tr>
              <a:tr h="438150">
                <a:tc gridSpan="11">
                  <a:txBody>
                    <a:bodyPr/>
                    <a:lstStyle/>
                    <a:p>
                      <a:pPr algn="l" fontAlgn="b"/>
                      <a:r>
                        <a:rPr lang="en-US" sz="2400" b="0" i="0" u="none" strike="noStrike">
                          <a:solidFill>
                            <a:srgbClr val="000000"/>
                          </a:solidFill>
                          <a:effectLst/>
                          <a:latin typeface="Arial"/>
                        </a:rPr>
                        <a:t>a: School readiness skills at 36 months were controlled for each skill at 54 months</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2966214"/>
              </p:ext>
            </p:extLst>
          </p:nvPr>
        </p:nvGraphicFramePr>
        <p:xfrm>
          <a:off x="25320846" y="15316680"/>
          <a:ext cx="11747501" cy="9103995"/>
        </p:xfrm>
        <a:graphic>
          <a:graphicData uri="http://schemas.openxmlformats.org/drawingml/2006/table">
            <a:tbl>
              <a:tblPr/>
              <a:tblGrid>
                <a:gridCol w="3687984">
                  <a:extLst>
                    <a:ext uri="{9D8B030D-6E8A-4147-A177-3AD203B41FA5}">
                      <a16:colId xmlns:a16="http://schemas.microsoft.com/office/drawing/2014/main" val="20000"/>
                    </a:ext>
                  </a:extLst>
                </a:gridCol>
                <a:gridCol w="1169981">
                  <a:extLst>
                    <a:ext uri="{9D8B030D-6E8A-4147-A177-3AD203B41FA5}">
                      <a16:colId xmlns:a16="http://schemas.microsoft.com/office/drawing/2014/main" val="20001"/>
                    </a:ext>
                  </a:extLst>
                </a:gridCol>
                <a:gridCol w="470536">
                  <a:extLst>
                    <a:ext uri="{9D8B030D-6E8A-4147-A177-3AD203B41FA5}">
                      <a16:colId xmlns:a16="http://schemas.microsoft.com/office/drawing/2014/main" val="20002"/>
                    </a:ext>
                  </a:extLst>
                </a:gridCol>
                <a:gridCol w="1163622">
                  <a:extLst>
                    <a:ext uri="{9D8B030D-6E8A-4147-A177-3AD203B41FA5}">
                      <a16:colId xmlns:a16="http://schemas.microsoft.com/office/drawing/2014/main" val="20003"/>
                    </a:ext>
                  </a:extLst>
                </a:gridCol>
                <a:gridCol w="467357">
                  <a:extLst>
                    <a:ext uri="{9D8B030D-6E8A-4147-A177-3AD203B41FA5}">
                      <a16:colId xmlns:a16="http://schemas.microsoft.com/office/drawing/2014/main" val="20004"/>
                    </a:ext>
                  </a:extLst>
                </a:gridCol>
                <a:gridCol w="295675">
                  <a:extLst>
                    <a:ext uri="{9D8B030D-6E8A-4147-A177-3AD203B41FA5}">
                      <a16:colId xmlns:a16="http://schemas.microsoft.com/office/drawing/2014/main" val="20005"/>
                    </a:ext>
                  </a:extLst>
                </a:gridCol>
                <a:gridCol w="1169981">
                  <a:extLst>
                    <a:ext uri="{9D8B030D-6E8A-4147-A177-3AD203B41FA5}">
                      <a16:colId xmlns:a16="http://schemas.microsoft.com/office/drawing/2014/main" val="20006"/>
                    </a:ext>
                  </a:extLst>
                </a:gridCol>
                <a:gridCol w="470536">
                  <a:extLst>
                    <a:ext uri="{9D8B030D-6E8A-4147-A177-3AD203B41FA5}">
                      <a16:colId xmlns:a16="http://schemas.microsoft.com/office/drawing/2014/main" val="20007"/>
                    </a:ext>
                  </a:extLst>
                </a:gridCol>
                <a:gridCol w="1163622">
                  <a:extLst>
                    <a:ext uri="{9D8B030D-6E8A-4147-A177-3AD203B41FA5}">
                      <a16:colId xmlns:a16="http://schemas.microsoft.com/office/drawing/2014/main" val="20008"/>
                    </a:ext>
                  </a:extLst>
                </a:gridCol>
                <a:gridCol w="467357">
                  <a:extLst>
                    <a:ext uri="{9D8B030D-6E8A-4147-A177-3AD203B41FA5}">
                      <a16:colId xmlns:a16="http://schemas.microsoft.com/office/drawing/2014/main" val="20009"/>
                    </a:ext>
                  </a:extLst>
                </a:gridCol>
                <a:gridCol w="610425">
                  <a:extLst>
                    <a:ext uri="{9D8B030D-6E8A-4147-A177-3AD203B41FA5}">
                      <a16:colId xmlns:a16="http://schemas.microsoft.com/office/drawing/2014/main" val="20010"/>
                    </a:ext>
                  </a:extLst>
                </a:gridCol>
                <a:gridCol w="610425">
                  <a:extLst>
                    <a:ext uri="{9D8B030D-6E8A-4147-A177-3AD203B41FA5}">
                      <a16:colId xmlns:a16="http://schemas.microsoft.com/office/drawing/2014/main" val="20011"/>
                    </a:ext>
                  </a:extLst>
                </a:gridCol>
              </a:tblGrid>
              <a:tr h="457200">
                <a:tc gridSpan="12">
                  <a:txBody>
                    <a:bodyPr/>
                    <a:lstStyle/>
                    <a:p>
                      <a:pPr algn="l" fontAlgn="ctr"/>
                      <a:r>
                        <a:rPr lang="en-US" sz="2600" b="1" i="0" u="none" strike="noStrike" dirty="0">
                          <a:solidFill>
                            <a:srgbClr val="000000"/>
                          </a:solidFill>
                          <a:effectLst/>
                          <a:latin typeface="Arial"/>
                        </a:rPr>
                        <a:t>Table 2: </a:t>
                      </a:r>
                      <a:r>
                        <a:rPr lang="en-US" sz="2600" b="0" i="0" u="none" strike="noStrike" dirty="0">
                          <a:solidFill>
                            <a:srgbClr val="000000"/>
                          </a:solidFill>
                          <a:effectLst/>
                          <a:latin typeface="Arial"/>
                        </a:rPr>
                        <a:t>Regression Analysis Predicting Home Environmental Aspects</a:t>
                      </a:r>
                      <a:endParaRPr lang="en-US" sz="2600" b="1" i="0" u="none" strike="noStrike" dirty="0">
                        <a:solidFill>
                          <a:srgbClr val="000000"/>
                        </a:solidFill>
                        <a:effectLst/>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3850">
                <a:tc>
                  <a:txBody>
                    <a:bodyPr/>
                    <a:lstStyle/>
                    <a:p>
                      <a:pPr algn="l" fontAlgn="ctr"/>
                      <a:r>
                        <a:rPr lang="en-US" sz="2400" b="1" i="0" u="none" strike="noStrike">
                          <a:solidFill>
                            <a:srgbClr val="000000"/>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2400" b="0" i="0" u="none" strike="noStrike">
                          <a:solidFill>
                            <a:srgbClr val="000000"/>
                          </a:solidFill>
                          <a:effectLst/>
                          <a:latin typeface="Arial"/>
                        </a:rPr>
                        <a:t>Home Cognitive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r>
                        <a:rPr lang="en-US" sz="2400" b="0"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2400" b="0" i="0" u="none" strike="noStrike">
                          <a:solidFill>
                            <a:srgbClr val="000000"/>
                          </a:solidFill>
                          <a:effectLst/>
                          <a:latin typeface="Arial"/>
                        </a:rPr>
                        <a:t>Home Social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23850">
                <a:tc>
                  <a:txBody>
                    <a:bodyPr/>
                    <a:lstStyle/>
                    <a:p>
                      <a:pPr algn="l" fontAlgn="ctr"/>
                      <a:r>
                        <a:rPr lang="en-US" sz="2400" b="1" i="0" u="none" strike="noStrike">
                          <a:solidFill>
                            <a:srgbClr val="000000"/>
                          </a:solidFill>
                          <a:effectLst/>
                          <a:latin typeface="Arial"/>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2400" b="0" i="0" u="none" strike="noStrike">
                          <a:solidFill>
                            <a:srgbClr val="000000"/>
                          </a:solidFill>
                          <a:effectLst/>
                          <a:latin typeface="Arial"/>
                        </a:rPr>
                        <a:t>Model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2</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en-US" sz="2400" b="1" i="0" u="none" strike="noStrike">
                          <a:solidFill>
                            <a:srgbClr val="000000"/>
                          </a:solidFill>
                          <a:effectLst/>
                          <a:latin typeface="Arial"/>
                        </a:rPr>
                        <a:t>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2400" b="0" i="0" u="none" strike="noStrike">
                          <a:solidFill>
                            <a:srgbClr val="000000"/>
                          </a:solidFill>
                          <a:effectLst/>
                          <a:latin typeface="Arial"/>
                        </a:rPr>
                        <a:t>Model 1</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ctr"/>
                      <a:r>
                        <a:rPr lang="en-US" sz="2400" b="0" i="0" u="none" strike="noStrike">
                          <a:solidFill>
                            <a:srgbClr val="000000"/>
                          </a:solidFill>
                          <a:effectLst/>
                          <a:latin typeface="Arial"/>
                        </a:rPr>
                        <a:t>Model 2</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1950">
                <a:tc>
                  <a:txBody>
                    <a:bodyPr/>
                    <a:lstStyle/>
                    <a:p>
                      <a:pPr algn="l" fontAlgn="ctr"/>
                      <a:r>
                        <a:rPr lang="en-US" sz="2400" b="1" i="0" u="none" strike="noStrike">
                          <a:solidFill>
                            <a:srgbClr val="000000"/>
                          </a:solidFill>
                          <a:effectLst/>
                          <a:latin typeface="Arial"/>
                        </a:rPr>
                        <a:t>Demographic Variables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61950">
                <a:tc>
                  <a:txBody>
                    <a:bodyPr/>
                    <a:lstStyle/>
                    <a:p>
                      <a:pPr algn="l" fontAlgn="ctr"/>
                      <a:r>
                        <a:rPr lang="en-US" sz="2400" b="0" i="0" u="none" strike="noStrike" dirty="0">
                          <a:solidFill>
                            <a:srgbClr val="000000"/>
                          </a:solidFill>
                          <a:effectLst/>
                          <a:latin typeface="Arial"/>
                        </a:rPr>
                        <a:t>Mother's age</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61950">
                <a:tc>
                  <a:txBody>
                    <a:bodyPr/>
                    <a:lstStyle/>
                    <a:p>
                      <a:pPr algn="l" fontAlgn="ctr"/>
                      <a:r>
                        <a:rPr lang="en-US" sz="2400" b="0" i="0" u="none" strike="noStrike" dirty="0">
                          <a:solidFill>
                            <a:srgbClr val="000000"/>
                          </a:solidFill>
                          <a:effectLst/>
                          <a:latin typeface="Arial"/>
                        </a:rPr>
                        <a:t>Mother's education</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0.27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0.25</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0.25</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0.22</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61950">
                <a:tc>
                  <a:txBody>
                    <a:bodyPr/>
                    <a:lstStyle/>
                    <a:p>
                      <a:pPr algn="l" fontAlgn="ctr"/>
                      <a:r>
                        <a:rPr lang="en-US" sz="2400" b="0" i="0" u="none" strike="noStrike">
                          <a:solidFill>
                            <a:srgbClr val="000000"/>
                          </a:solidFill>
                          <a:effectLst/>
                          <a:latin typeface="Arial"/>
                        </a:rPr>
                        <a:t>Girl</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61950">
                <a:tc>
                  <a:txBody>
                    <a:bodyPr/>
                    <a:lstStyle/>
                    <a:p>
                      <a:pPr algn="l" fontAlgn="ctr"/>
                      <a:r>
                        <a:rPr lang="en-US" sz="2400" b="0" i="0" u="none" strike="noStrike">
                          <a:solidFill>
                            <a:srgbClr val="000000"/>
                          </a:solidFill>
                          <a:effectLst/>
                          <a:latin typeface="Arial"/>
                        </a:rPr>
                        <a:t>Asian</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61950">
                <a:tc>
                  <a:txBody>
                    <a:bodyPr/>
                    <a:lstStyle/>
                    <a:p>
                      <a:pPr algn="l" fontAlgn="ctr"/>
                      <a:r>
                        <a:rPr lang="en-US" sz="2400" b="0" i="0" u="none" strike="noStrike">
                          <a:solidFill>
                            <a:srgbClr val="000000"/>
                          </a:solidFill>
                          <a:effectLst/>
                          <a:latin typeface="Arial"/>
                        </a:rPr>
                        <a:t>AA</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-0.09</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0.00</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61950">
                <a:tc>
                  <a:txBody>
                    <a:bodyPr/>
                    <a:lstStyle/>
                    <a:p>
                      <a:pPr algn="l" fontAlgn="ctr"/>
                      <a:r>
                        <a:rPr lang="en-US" sz="2400" b="0" i="0" u="none" strike="noStrike">
                          <a:solidFill>
                            <a:srgbClr val="000000"/>
                          </a:solidFill>
                          <a:effectLst/>
                          <a:latin typeface="Arial"/>
                        </a:rPr>
                        <a:t>Hispanic</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-0.11</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0.00</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361950">
                <a:tc>
                  <a:txBody>
                    <a:bodyPr/>
                    <a:lstStyle/>
                    <a:p>
                      <a:pPr algn="l" fontAlgn="ctr"/>
                      <a:r>
                        <a:rPr lang="en-US" sz="2400" b="0" i="0" u="none" strike="noStrike" dirty="0">
                          <a:solidFill>
                            <a:srgbClr val="000000"/>
                          </a:solidFill>
                          <a:effectLst/>
                          <a:latin typeface="Arial"/>
                        </a:rPr>
                        <a:t>Other race</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361950">
                <a:tc>
                  <a:txBody>
                    <a:bodyPr/>
                    <a:lstStyle/>
                    <a:p>
                      <a:pPr algn="l" fontAlgn="ctr"/>
                      <a:r>
                        <a:rPr lang="en-US" sz="2400" b="0" i="0" u="none" strike="noStrike">
                          <a:solidFill>
                            <a:srgbClr val="000000"/>
                          </a:solidFill>
                          <a:effectLst/>
                          <a:latin typeface="Arial"/>
                        </a:rPr>
                        <a:t>Total household size </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-0.17</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-0.06</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-0.05</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361950">
                <a:tc>
                  <a:txBody>
                    <a:bodyPr/>
                    <a:lstStyle/>
                    <a:p>
                      <a:pPr algn="l" fontAlgn="ctr"/>
                      <a:r>
                        <a:rPr lang="en-US" sz="2400" b="0" i="0" u="none" strike="noStrike">
                          <a:solidFill>
                            <a:srgbClr val="000000"/>
                          </a:solidFill>
                          <a:effectLst/>
                          <a:latin typeface="Arial"/>
                        </a:rPr>
                        <a:t>Maternal working hrs</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361950">
                <a:tc>
                  <a:txBody>
                    <a:bodyPr/>
                    <a:lstStyle/>
                    <a:p>
                      <a:pPr algn="l" fontAlgn="ctr"/>
                      <a:r>
                        <a:rPr lang="en-US" sz="2400" b="0" i="0" u="none" strike="noStrike">
                          <a:solidFill>
                            <a:srgbClr val="000000"/>
                          </a:solidFill>
                          <a:effectLst/>
                          <a:latin typeface="Arial"/>
                        </a:rPr>
                        <a:t>Maternal cog. skills</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0.12</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0.13</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0.07</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361950">
                <a:tc>
                  <a:txBody>
                    <a:bodyPr/>
                    <a:lstStyle/>
                    <a:p>
                      <a:pPr algn="l" fontAlgn="ctr"/>
                      <a:r>
                        <a:rPr lang="en-US" sz="2400" b="1" i="0" u="none" strike="noStrike">
                          <a:solidFill>
                            <a:srgbClr val="000000"/>
                          </a:solidFill>
                          <a:effectLst/>
                          <a:latin typeface="Arial"/>
                        </a:rPr>
                        <a:t>Maternal Marital Status</a:t>
                      </a:r>
                    </a:p>
                  </a:txBody>
                  <a:tcPr marL="9525" marR="9525" marT="9525" marB="0" anchor="ctr">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361950">
                <a:tc>
                  <a:txBody>
                    <a:bodyPr/>
                    <a:lstStyle/>
                    <a:p>
                      <a:pPr algn="l" fontAlgn="ctr"/>
                      <a:r>
                        <a:rPr lang="en-US" sz="2400" b="0" i="0" u="none" strike="noStrike">
                          <a:solidFill>
                            <a:srgbClr val="000000"/>
                          </a:solidFill>
                          <a:effectLst/>
                          <a:latin typeface="Arial"/>
                        </a:rPr>
                        <a:t>Cohabiting</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-0.09</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-0.09</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-0.10</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-0.09</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361950">
                <a:tc>
                  <a:txBody>
                    <a:bodyPr/>
                    <a:lstStyle/>
                    <a:p>
                      <a:pPr algn="l" fontAlgn="ctr"/>
                      <a:r>
                        <a:rPr lang="en-US" sz="2400" b="0" i="0" u="none" strike="noStrike">
                          <a:solidFill>
                            <a:srgbClr val="000000"/>
                          </a:solidFill>
                          <a:effectLst/>
                          <a:latin typeface="Arial"/>
                        </a:rPr>
                        <a:t>Single</a:t>
                      </a:r>
                    </a:p>
                  </a:txBody>
                  <a:tcPr marL="85725" marR="9525" marT="9525" marB="0" anchor="ctr">
                    <a:lnL>
                      <a:noFill/>
                    </a:lnL>
                    <a:lnR>
                      <a:noFill/>
                    </a:lnR>
                    <a:lnT>
                      <a:noFill/>
                    </a:lnT>
                    <a:lnB>
                      <a:noFill/>
                    </a:lnB>
                  </a:tcPr>
                </a:tc>
                <a:tc>
                  <a:txBody>
                    <a:bodyPr/>
                    <a:lstStyle/>
                    <a:p>
                      <a:pPr algn="ctr" fontAlgn="t"/>
                      <a:r>
                        <a:rPr lang="en-US" sz="2400" b="0" i="0" u="none" strike="noStrike">
                          <a:solidFill>
                            <a:srgbClr val="000000"/>
                          </a:solidFill>
                          <a:effectLst/>
                          <a:latin typeface="Arial"/>
                        </a:rPr>
                        <a:t>-0.16</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-0.14</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361950">
                <a:tc>
                  <a:txBody>
                    <a:bodyPr/>
                    <a:lstStyle/>
                    <a:p>
                      <a:pPr algn="l" fontAlgn="ctr"/>
                      <a:r>
                        <a:rPr lang="en-US" sz="2400" b="1" i="0" u="none" strike="noStrike">
                          <a:solidFill>
                            <a:srgbClr val="000000"/>
                          </a:solidFill>
                          <a:effectLst/>
                          <a:latin typeface="Arial"/>
                        </a:rPr>
                        <a:t>Family Resources</a:t>
                      </a:r>
                    </a:p>
                  </a:txBody>
                  <a:tcPr marL="9525" marR="9525" marT="9525" marB="0" anchor="ctr">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ctr"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361950">
                <a:tc>
                  <a:txBody>
                    <a:bodyPr/>
                    <a:lstStyle/>
                    <a:p>
                      <a:pPr algn="l" fontAlgn="ctr"/>
                      <a:r>
                        <a:rPr lang="en-US" sz="2400" b="0" i="0" u="none" strike="noStrike">
                          <a:solidFill>
                            <a:srgbClr val="000000"/>
                          </a:solidFill>
                          <a:effectLst/>
                          <a:latin typeface="Arial"/>
                        </a:rPr>
                        <a:t>Total income</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r h="361950">
                <a:tc>
                  <a:txBody>
                    <a:bodyPr/>
                    <a:lstStyle/>
                    <a:p>
                      <a:pPr algn="l" fontAlgn="ctr"/>
                      <a:r>
                        <a:rPr lang="en-US" sz="2400" b="0" i="0" u="none" strike="noStrike">
                          <a:solidFill>
                            <a:srgbClr val="000000"/>
                          </a:solidFill>
                          <a:effectLst/>
                          <a:latin typeface="Arial"/>
                        </a:rPr>
                        <a:t>Maternal depression</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-0.04</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19"/>
                  </a:ext>
                </a:extLst>
              </a:tr>
              <a:tr h="361950">
                <a:tc>
                  <a:txBody>
                    <a:bodyPr/>
                    <a:lstStyle/>
                    <a:p>
                      <a:pPr algn="l" fontAlgn="ctr"/>
                      <a:r>
                        <a:rPr lang="en-US" sz="2400" b="0" i="0" u="none" strike="noStrike">
                          <a:solidFill>
                            <a:srgbClr val="000000"/>
                          </a:solidFill>
                          <a:effectLst/>
                          <a:latin typeface="Arial"/>
                        </a:rPr>
                        <a:t>Social support</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0.03</a:t>
                      </a:r>
                    </a:p>
                  </a:txBody>
                  <a:tcPr marL="9525" marR="9525" marT="9525" marB="0">
                    <a:lnL>
                      <a:noFill/>
                    </a:lnL>
                    <a:lnR>
                      <a:noFill/>
                    </a:lnR>
                    <a:lnT>
                      <a:noFill/>
                    </a:lnT>
                    <a:lnB>
                      <a:noFill/>
                    </a:lnB>
                  </a:tcPr>
                </a:tc>
                <a:tc>
                  <a:txBody>
                    <a:bodyPr/>
                    <a:lstStyle/>
                    <a:p>
                      <a:pPr algn="l" fontAlgn="t"/>
                      <a:endParaRPr lang="en-US" sz="2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0"/>
                  </a:ext>
                </a:extLst>
              </a:tr>
              <a:tr h="361950">
                <a:tc>
                  <a:txBody>
                    <a:bodyPr/>
                    <a:lstStyle/>
                    <a:p>
                      <a:pPr algn="l" fontAlgn="ctr"/>
                      <a:r>
                        <a:rPr lang="en-US" sz="2400" b="0" i="0" u="none" strike="noStrike">
                          <a:solidFill>
                            <a:srgbClr val="000000"/>
                          </a:solidFill>
                          <a:effectLst/>
                          <a:latin typeface="Arial"/>
                        </a:rPr>
                        <a:t>Parenting stress</a:t>
                      </a:r>
                    </a:p>
                  </a:txBody>
                  <a:tcPr marL="85725" marR="9525" marT="9525" marB="0" anchor="ctr">
                    <a:lnL>
                      <a:noFill/>
                    </a:lnL>
                    <a:lnR>
                      <a:noFill/>
                    </a:lnR>
                    <a:lnT>
                      <a:noFill/>
                    </a:lnT>
                    <a:lnB>
                      <a:noFill/>
                    </a:lnB>
                  </a:tcPr>
                </a:tc>
                <a:tc>
                  <a:txBody>
                    <a:bodyPr/>
                    <a:lstStyle/>
                    <a:p>
                      <a:pPr algn="ctr"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b"/>
                      <a:endParaRPr lang="en-US" sz="2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ctr" fontAlgn="t"/>
                      <a:r>
                        <a:rPr lang="en-US" sz="2400" b="0" i="0" u="none" strike="noStrike">
                          <a:solidFill>
                            <a:srgbClr val="000000"/>
                          </a:solidFill>
                          <a:effectLst/>
                          <a:latin typeface="Arial"/>
                        </a:rPr>
                        <a:t>-0.08</a:t>
                      </a:r>
                    </a:p>
                  </a:txBody>
                  <a:tcPr marL="9525" marR="9525" marT="9525" marB="0">
                    <a:lnL>
                      <a:noFill/>
                    </a:lnL>
                    <a:lnR>
                      <a:noFill/>
                    </a:lnR>
                    <a:lnT>
                      <a:noFill/>
                    </a:lnT>
                    <a:lnB>
                      <a:noFill/>
                    </a:lnB>
                  </a:tcPr>
                </a:tc>
                <a:tc>
                  <a:txBody>
                    <a:bodyPr/>
                    <a:lstStyle/>
                    <a:p>
                      <a:pPr algn="l" fontAlgn="t"/>
                      <a:r>
                        <a:rPr lang="en-US" sz="2400" b="0" i="0" u="none" strike="noStrike">
                          <a:solidFill>
                            <a:srgbClr val="000000"/>
                          </a:solidFill>
                          <a:effectLst/>
                          <a:latin typeface="Arial"/>
                        </a:rPr>
                        <a:t>*</a:t>
                      </a:r>
                    </a:p>
                  </a:txBody>
                  <a:tcPr marL="9525" marR="9525" marT="9525" marB="0">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1"/>
                  </a:ext>
                </a:extLst>
              </a:tr>
              <a:tr h="361950">
                <a:tc>
                  <a:txBody>
                    <a:bodyPr/>
                    <a:lstStyle/>
                    <a:p>
                      <a:pPr algn="l" fontAlgn="ctr"/>
                      <a:r>
                        <a:rPr lang="en-US" sz="2400" b="1" i="0" u="none" strike="noStrike">
                          <a:solidFill>
                            <a:srgbClr val="000000"/>
                          </a:solidFill>
                          <a:effectLst/>
                          <a:latin typeface="Arial"/>
                        </a:rPr>
                        <a:t>R-Square Change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effectLst/>
                          <a:latin typeface="Arial"/>
                        </a:rPr>
                        <a:t>0.30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effectLst/>
                          <a:latin typeface="Arial"/>
                        </a:rPr>
                        <a:t>0.01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a:rPr>
                        <a:t>0.17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2400" b="0" i="0" u="none" strike="noStrike">
                          <a:solidFill>
                            <a:srgbClr val="000000"/>
                          </a:solidFill>
                          <a:effectLst/>
                          <a:latin typeface="Arial"/>
                        </a:rPr>
                        <a:t>0.02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Arial"/>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2"/>
                  </a:ext>
                </a:extLst>
              </a:tr>
              <a:tr h="390525">
                <a:tc gridSpan="3">
                  <a:txBody>
                    <a:bodyPr/>
                    <a:lstStyle/>
                    <a:p>
                      <a:pPr algn="l" fontAlgn="b"/>
                      <a:r>
                        <a:rPr lang="en-US" sz="2400" b="0" i="0" u="none" strike="noStrike">
                          <a:solidFill>
                            <a:srgbClr val="000000"/>
                          </a:solidFill>
                          <a:effectLst/>
                          <a:latin typeface="Arial"/>
                        </a:rPr>
                        <a:t>Note: *p &lt; .05. **p &lt; .01. ***p &lt; .001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val="1002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20855</TotalTime>
  <Words>976</Words>
  <Application>Microsoft Office PowerPoint</Application>
  <PresentationFormat>Custom</PresentationFormat>
  <Paragraphs>352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The purpose of this study is to examine the amount and types of fathers’ involvement at home with children aged 12 to 36 months and the relationship of father involvement to the child’s social-emotional development and gender. Children’s social competence and behavioral problems will be reported by the children’s non-parental child care providers, based on their observations in the child care setting.  The amount and types of father involvement at home will be reported by both mothers and fathers. The findings from this study will contribute to our understanding of the contribution of fathers’ involvement with infants and toddlers to children’s social-emotional development and will also provide evidence about whether there are differential influences of father involvement with boys and girls. One practical goal is to guide parent educators in informing fathers about issues of amount of time, types of activities and types of play with their infants and toddlers and how these aspects of parenting relate to the children’s social-emotional development.</dc:title>
  <dc:creator>Priscilla Goble</dc:creator>
  <cp:lastModifiedBy>Michael Peterson</cp:lastModifiedBy>
  <cp:revision>431</cp:revision>
  <dcterms:created xsi:type="dcterms:W3CDTF">2011-03-28T03:30:16Z</dcterms:created>
  <dcterms:modified xsi:type="dcterms:W3CDTF">2023-05-03T21:17:38Z</dcterms:modified>
</cp:coreProperties>
</file>